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9" r:id="rId1"/>
  </p:sldMasterIdLst>
  <p:notesMasterIdLst>
    <p:notesMasterId r:id="rId23"/>
  </p:notesMasterIdLst>
  <p:handoutMasterIdLst>
    <p:handoutMasterId r:id="rId24"/>
  </p:handoutMasterIdLst>
  <p:sldIdLst>
    <p:sldId id="291" r:id="rId2"/>
    <p:sldId id="359" r:id="rId3"/>
    <p:sldId id="500" r:id="rId4"/>
    <p:sldId id="501" r:id="rId5"/>
    <p:sldId id="518" r:id="rId6"/>
    <p:sldId id="517" r:id="rId7"/>
    <p:sldId id="516" r:id="rId8"/>
    <p:sldId id="562" r:id="rId9"/>
    <p:sldId id="548" r:id="rId10"/>
    <p:sldId id="539" r:id="rId11"/>
    <p:sldId id="568" r:id="rId12"/>
    <p:sldId id="587" r:id="rId13"/>
    <p:sldId id="594" r:id="rId14"/>
    <p:sldId id="592" r:id="rId15"/>
    <p:sldId id="593" r:id="rId16"/>
    <p:sldId id="591" r:id="rId17"/>
    <p:sldId id="572" r:id="rId18"/>
    <p:sldId id="565" r:id="rId19"/>
    <p:sldId id="542" r:id="rId20"/>
    <p:sldId id="538" r:id="rId21"/>
    <p:sldId id="537" r:id="rId2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5402" autoAdjust="0"/>
  </p:normalViewPr>
  <p:slideViewPr>
    <p:cSldViewPr>
      <p:cViewPr varScale="1">
        <p:scale>
          <a:sx n="123" d="100"/>
          <a:sy n="123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56;&#1072;&#1073;&#1086;&#1095;&#1072;&#1103;%202023%20&#1075;&#1086;&#1076;\&#1043;&#1086;&#1076;&#1086;&#1074;&#1086;&#1081;%20&#1086;&#1090;&#1095;&#1077;&#1090;%20&#1085;&#1072;%20&#1044;&#1091;&#1084;&#1091;%20&#1079;&#1072;%202022%20&#1075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56;&#1072;&#1073;&#1086;&#1095;&#1072;&#1103;%202023%20&#1075;&#1086;&#1076;\&#1043;&#1086;&#1076;&#1086;&#1074;&#1086;&#1081;%20&#1086;&#1090;&#1095;&#1077;&#1090;%20&#1085;&#1072;%20&#1044;&#1091;&#1084;&#1091;%20&#1079;&#1072;%202022%20&#1075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dms4\home1$\ZorinaLV\Desktop\&#1056;&#1072;&#1073;&#1086;&#1095;&#1072;&#1103;%202023%20&#1075;&#1086;&#1076;\&#1043;&#1086;&#1076;&#1086;&#1074;&#1086;&#1081;%20&#1086;&#1090;&#1095;&#1077;&#1090;%20&#1085;&#1072;%20&#1044;&#1091;&#1084;&#1091;%20&#1079;&#1072;%202022%20&#1075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75;&#1086;&#1076;&#1086;&#1074;&#1086;&#1081;%20&#1086;&#1090;&#1095;&#1077;&#1090;%20&#1079;&#1072;%202023%20&#1075;&#1086;&#1076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dms4\home1$\ZorinaLV\Desktop\&#1075;&#1086;&#1076;&#1086;&#1074;&#1086;&#1081;%20&#1086;&#1090;&#1095;&#1077;&#1090;%20&#1079;&#1072;%202023%20&#1075;&#1086;&#1076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75;&#1086;&#1076;&#1086;&#1074;&#1086;&#1081;%20&#1086;&#1090;&#1095;&#1077;&#1090;%20&#1079;&#1072;%202023%20&#1075;&#1086;&#1076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75;&#1086;&#1076;&#1086;&#1074;&#1086;&#1081;%20&#1086;&#1090;&#1095;&#1077;&#1090;%20&#1079;&#1072;%202023%20&#1075;&#1086;&#1076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adms4\home1$\ZorinaLV\Desktop\&#1075;&#1086;&#1076;&#1086;&#1074;&#1086;&#1081;%20&#1086;&#1090;&#1095;&#1077;&#1090;%20&#1079;&#1072;%202023%20&#1075;&#1086;&#1076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adms4\home1$\ZorinaLV\Desktop\&#1075;&#1086;&#1076;&#1086;&#1074;&#1086;&#1081;%20&#1086;&#1090;&#1095;&#1077;&#1090;%20&#1079;&#1072;%202023%20&#1075;&#1086;&#1076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75;&#1086;&#1076;&#1086;&#1074;&#1086;&#1081;%20&#1086;&#1090;&#1095;&#1077;&#1090;%20&#1079;&#1072;%202023%20&#1075;&#1086;&#1076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75;&#1086;&#1076;&#1086;&#1074;&#1086;&#1081;%20&#1086;&#1090;&#1095;&#1077;&#1090;%20&#1079;&#1072;%202023%20&#1075;&#1086;&#1076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56;&#1072;&#1073;&#1086;&#1095;&#1072;&#1103;%202023%20&#1075;&#1086;&#1076;\&#1043;&#1086;&#1076;&#1086;&#1074;&#1086;&#1081;%20&#1086;&#1090;&#1095;&#1077;&#1090;%20&#1085;&#1072;%20&#1044;&#1091;&#1084;&#1091;%20&#1079;&#1072;%202022%20&#1075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75;&#1086;&#1076;&#1086;&#1074;&#1086;&#1081;%20&#1086;&#1090;&#1095;&#1077;&#1090;%20&#1079;&#1072;%202023%20&#1075;&#1086;&#1076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75;&#1086;&#1076;&#1086;&#1074;&#1086;&#1081;%20&#1086;&#1090;&#1095;&#1077;&#1090;%20&#1079;&#1072;%202023%20&#1075;&#1086;&#1076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75;&#1086;&#1076;&#1086;&#1074;&#1086;&#1081;%20&#1086;&#1090;&#1095;&#1077;&#1090;%20&#1079;&#1072;%202023%20&#1075;&#1086;&#1076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56;&#1072;&#1073;&#1086;&#1095;&#1072;&#1103;%202023%20&#1075;&#1086;&#1076;\&#1043;&#1086;&#1076;&#1086;&#1074;&#1086;&#1081;%20&#1086;&#1090;&#1095;&#1077;&#1090;%20&#1085;&#1072;%20&#1044;&#1091;&#1084;&#1091;%20&#1079;&#1072;%202022%20&#1075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56;&#1072;&#1073;&#1086;&#1095;&#1072;&#1103;%202023%20&#1075;&#1086;&#1076;\&#1043;&#1086;&#1076;&#1086;&#1074;&#1086;&#1081;%20&#1086;&#1090;&#1095;&#1077;&#1090;%20&#1085;&#1072;%20&#1044;&#1091;&#1084;&#1091;%20&#1079;&#1072;%202022%20&#1075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56;&#1072;&#1073;&#1086;&#1095;&#1072;&#1103;%202023%20&#1075;&#1086;&#1076;\&#1043;&#1086;&#1076;&#1086;&#1074;&#1086;&#1081;%20&#1086;&#1090;&#1095;&#1077;&#1090;%20&#1085;&#1072;%20&#1044;&#1091;&#1084;&#1091;%20&#1079;&#1072;%202022%20&#1075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56;&#1072;&#1073;&#1086;&#1095;&#1072;&#1103;%202023%20&#1075;&#1086;&#1076;\&#1043;&#1086;&#1076;&#1086;&#1074;&#1086;&#1081;%20&#1086;&#1090;&#1095;&#1077;&#1090;%20&#1085;&#1072;%20&#1044;&#1091;&#1084;&#1091;%20&#1079;&#1072;%202022%20&#1075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56;&#1072;&#1073;&#1086;&#1095;&#1072;&#1103;%202023%20&#1075;&#1086;&#1076;\&#1043;&#1086;&#1076;&#1086;&#1074;&#1086;&#1081;%20&#1086;&#1090;&#1095;&#1077;&#1090;%20&#1085;&#1072;%20&#1044;&#1091;&#1084;&#1091;%20&#1079;&#1072;%202022%20&#1075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dms4\home1$\ZorinaLV\Desktop\&#1056;&#1072;&#1073;&#1086;&#1095;&#1072;&#1103;%202023%20&#1075;&#1086;&#1076;\&#1043;&#1086;&#1076;&#1086;&#1074;&#1086;&#1081;%20&#1086;&#1090;&#1095;&#1077;&#1090;%20&#1085;&#1072;%20&#1044;&#1091;&#1084;&#1091;%20&#1079;&#1072;%202022%20&#1075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ms4\home1$\ZorinaLV\Desktop\&#1056;&#1072;&#1073;&#1086;&#1095;&#1072;&#1103;%202023%20&#1075;&#1086;&#1076;\&#1043;&#1086;&#1076;&#1086;&#1074;&#1086;&#1081;%20&#1086;&#1090;&#1095;&#1077;&#1090;%20&#1085;&#1072;%20&#1044;&#1091;&#1084;&#1091;%20&#1079;&#1072;%202022%20&#1075;\&#1055;&#1091;&#1073;&#1083;&#1080;&#1095;&#1085;&#1099;&#1077;%20&#1089;&#1083;&#1091;&#1096;&#1072;&#1085;&#1080;&#1103;\&#1087;&#1086;&#1084;&#1086;&#1097;&#1100;%20&#1076;&#1083;&#1103;%20&#1089;&#1083;&#1072;&#1081;&#1076;&#1086;&#1074;%20(&#1080;&#1089;&#1087;&#1086;&#1083;&#1085;&#1077;&#1085;&#1080;&#1077;%20202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528642802074057"/>
          <c:y val="7.2972100322186539E-2"/>
          <c:w val="0.85813215219724559"/>
          <c:h val="0.47858486439195208"/>
        </c:manualLayout>
      </c:layout>
      <c:lineChart>
        <c:grouping val="standard"/>
        <c:ser>
          <c:idx val="0"/>
          <c:order val="0"/>
          <c:tx>
            <c:strRef>
              <c:f>'Общая по доходам (2022)'!$A$2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57150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ln w="57150"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8.7630835863357598E-2"/>
                  <c:y val="-8.8184646150427995E-2"/>
                </c:manualLayout>
              </c:layout>
              <c:showVal val="1"/>
            </c:dLbl>
            <c:dLbl>
              <c:idx val="1"/>
              <c:layout>
                <c:manualLayout>
                  <c:x val="-8.1348543483847596E-2"/>
                  <c:y val="0.14678705290055488"/>
                </c:manualLayout>
              </c:layout>
              <c:showVal val="1"/>
            </c:dLbl>
            <c:dLbl>
              <c:idx val="2"/>
              <c:layout>
                <c:manualLayout>
                  <c:x val="-8.763083586335757E-2"/>
                  <c:y val="0.10893397465641091"/>
                </c:manualLayout>
              </c:layout>
              <c:showVal val="1"/>
            </c:dLbl>
            <c:dLbl>
              <c:idx val="3"/>
              <c:layout>
                <c:manualLayout>
                  <c:x val="-7.4149105833623094E-2"/>
                  <c:y val="0.14304770230208341"/>
                </c:manualLayout>
              </c:layout>
              <c:showVal val="1"/>
            </c:dLbl>
            <c:dLbl>
              <c:idx val="4"/>
              <c:layout>
                <c:manualLayout>
                  <c:x val="-3.1457223130436016E-2"/>
                  <c:y val="-7.780998189743648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'Общая по доходам (2022)'!$B$1:$F$1</c:f>
              <c:strCache>
                <c:ptCount val="5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(первоначальный план)</c:v>
                </c:pt>
                <c:pt idx="3">
                  <c:v>2023 год (уточненный план)</c:v>
                </c:pt>
                <c:pt idx="4">
                  <c:v>2023 год (исполнено)</c:v>
                </c:pt>
              </c:strCache>
            </c:strRef>
          </c:cat>
          <c:val>
            <c:numRef>
              <c:f>'Общая по доходам (2022)'!$B$2:$F$2</c:f>
              <c:numCache>
                <c:formatCode>#,##0.0</c:formatCode>
                <c:ptCount val="5"/>
                <c:pt idx="0">
                  <c:v>3810585.8000000003</c:v>
                </c:pt>
                <c:pt idx="1">
                  <c:v>4095437.4000000004</c:v>
                </c:pt>
                <c:pt idx="2">
                  <c:v>4181502.3</c:v>
                </c:pt>
                <c:pt idx="3">
                  <c:v>5304249.7</c:v>
                </c:pt>
                <c:pt idx="4">
                  <c:v>5057580.1000000006</c:v>
                </c:pt>
              </c:numCache>
            </c:numRef>
          </c:val>
        </c:ser>
        <c:marker val="1"/>
        <c:axId val="32061312"/>
        <c:axId val="32062848"/>
      </c:lineChart>
      <c:catAx>
        <c:axId val="3206131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32062848"/>
        <c:crosses val="autoZero"/>
        <c:auto val="1"/>
        <c:lblAlgn val="ctr"/>
        <c:lblOffset val="100"/>
      </c:catAx>
      <c:valAx>
        <c:axId val="32062848"/>
        <c:scaling>
          <c:orientation val="minMax"/>
        </c:scaling>
        <c:delete val="1"/>
        <c:axPos val="l"/>
        <c:numFmt formatCode="#,##0.0" sourceLinked="1"/>
        <c:tickLblPos val="none"/>
        <c:crossAx val="32061312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"/>
          <c:y val="0.28669764206093479"/>
          <c:w val="0.16823196172393493"/>
          <c:h val="0.28436390665587474"/>
        </c:manualLayout>
      </c:layout>
      <c:txPr>
        <a:bodyPr/>
        <a:lstStyle/>
        <a:p>
          <a:pPr>
            <a:defRPr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678381579241412E-2"/>
          <c:y val="0.14792870236640376"/>
          <c:w val="0.67348415817738971"/>
          <c:h val="0.27364528941228755"/>
        </c:manualLayout>
      </c:layout>
      <c:lineChart>
        <c:grouping val="standard"/>
        <c:ser>
          <c:idx val="0"/>
          <c:order val="0"/>
          <c:tx>
            <c:strRef>
              <c:f>'Неналоговые доходы'!$A$2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57150"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chemeClr val="accent3">
                  <a:lumMod val="40000"/>
                  <a:lumOff val="60000"/>
                </a:schemeClr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6.9849224673606131E-2"/>
                  <c:y val="-0.1299563206427357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5.0640687888364462E-2"/>
                  <c:y val="-0.1206737263111118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6.9849224673606131E-2"/>
                  <c:y val="-0.1345537995778247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1.0477383701040918E-2"/>
                  <c:y val="-9.282594331624004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'Неналоговые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'Неналоговые доходы'!$B$2:$E$2</c:f>
              <c:numCache>
                <c:formatCode>#,##0.0</c:formatCode>
                <c:ptCount val="4"/>
                <c:pt idx="0">
                  <c:v>162630.59999999998</c:v>
                </c:pt>
                <c:pt idx="1">
                  <c:v>170073.19999999998</c:v>
                </c:pt>
                <c:pt idx="2">
                  <c:v>191214.29999999996</c:v>
                </c:pt>
                <c:pt idx="3">
                  <c:v>197112.30000000002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6D-487F-B48B-060555656209}"/>
            </c:ext>
          </c:extLst>
        </c:ser>
        <c:marker val="1"/>
        <c:axId val="78505088"/>
        <c:axId val="78506624"/>
      </c:lineChart>
      <c:catAx>
        <c:axId val="785050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78506624"/>
        <c:crosses val="autoZero"/>
        <c:auto val="1"/>
        <c:lblAlgn val="ctr"/>
        <c:lblOffset val="100"/>
      </c:catAx>
      <c:valAx>
        <c:axId val="78506624"/>
        <c:scaling>
          <c:orientation val="minMax"/>
        </c:scaling>
        <c:delete val="1"/>
        <c:axPos val="l"/>
        <c:numFmt formatCode="#,##0.0" sourceLinked="1"/>
        <c:tickLblPos val="none"/>
        <c:crossAx val="78505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5.0925925925925923E-2"/>
          <c:w val="0.62110829531485845"/>
          <c:h val="0.73175925925926011"/>
        </c:manualLayout>
      </c:layout>
      <c:bar3DChart>
        <c:barDir val="col"/>
        <c:grouping val="stacked"/>
        <c:ser>
          <c:idx val="0"/>
          <c:order val="0"/>
          <c:tx>
            <c:strRef>
              <c:f>'Неналоговые доходы'!$A$2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2498611265414955E-2"/>
                  <c:y val="-1.4697441025071287E-2"/>
                </c:manualLayout>
              </c:layout>
              <c:showVal val="1"/>
            </c:dLbl>
            <c:dLbl>
              <c:idx val="1"/>
              <c:layout>
                <c:manualLayout>
                  <c:x val="1.1109876680368849E-2"/>
                  <c:y val="-3.4294029058499674E-2"/>
                </c:manualLayout>
              </c:layout>
              <c:showVal val="1"/>
            </c:dLbl>
            <c:dLbl>
              <c:idx val="2"/>
              <c:layout>
                <c:manualLayout>
                  <c:x val="1.1109876680368849E-2"/>
                  <c:y val="-4.4092323075213886E-2"/>
                </c:manualLayout>
              </c:layout>
              <c:showVal val="1"/>
            </c:dLbl>
            <c:dLbl>
              <c:idx val="3"/>
              <c:layout>
                <c:manualLayout>
                  <c:x val="1.1109876680368849E-2"/>
                  <c:y val="-9.79829401671419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'Неналоговые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'Неналоговые доходы'!$B$2:$E$2</c:f>
              <c:numCache>
                <c:formatCode>#,##0.0</c:formatCode>
                <c:ptCount val="4"/>
                <c:pt idx="0">
                  <c:v>162630.59999999998</c:v>
                </c:pt>
                <c:pt idx="1">
                  <c:v>170073.19999999998</c:v>
                </c:pt>
                <c:pt idx="2">
                  <c:v>191214.29999999996</c:v>
                </c:pt>
                <c:pt idx="3">
                  <c:v>197112.30000000002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D7-41E0-932D-1C9ED0AF298C}"/>
            </c:ext>
          </c:extLst>
        </c:ser>
        <c:ser>
          <c:idx val="1"/>
          <c:order val="1"/>
          <c:tx>
            <c:strRef>
              <c:f>'Неналоговые доходы'!$A$3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249861126541495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1109876680368849E-2"/>
                  <c:y val="-1.4697441025071287E-2"/>
                </c:manualLayout>
              </c:layout>
              <c:showVal val="1"/>
            </c:dLbl>
            <c:dLbl>
              <c:idx val="2"/>
              <c:layout>
                <c:manualLayout>
                  <c:x val="1.1109876680368849E-2"/>
                  <c:y val="-1.4697441025071287E-2"/>
                </c:manualLayout>
              </c:layout>
              <c:showVal val="1"/>
            </c:dLbl>
            <c:dLbl>
              <c:idx val="3"/>
              <c:layout>
                <c:manualLayout>
                  <c:x val="1.1109876680368849E-2"/>
                  <c:y val="-3.429402905849967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'Неналоговые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'Неналоговые доходы'!$B$3:$E$3</c:f>
              <c:numCache>
                <c:formatCode>#,##0.0</c:formatCode>
                <c:ptCount val="4"/>
                <c:pt idx="0">
                  <c:v>107042</c:v>
                </c:pt>
                <c:pt idx="1">
                  <c:v>104287.1</c:v>
                </c:pt>
                <c:pt idx="2">
                  <c:v>127804.2</c:v>
                </c:pt>
                <c:pt idx="3">
                  <c:v>130761.2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D7-41E0-932D-1C9ED0AF298C}"/>
            </c:ext>
          </c:extLst>
        </c:ser>
        <c:ser>
          <c:idx val="2"/>
          <c:order val="2"/>
          <c:tx>
            <c:strRef>
              <c:f>'Неналоговые доходы'!$A$4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cat>
            <c:strRef>
              <c:f>'Неналоговые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'Неналоговые доходы'!$B$4:$E$4</c:f>
              <c:numCache>
                <c:formatCode>#,##0.0</c:formatCode>
                <c:ptCount val="4"/>
                <c:pt idx="0">
                  <c:v>1454.9</c:v>
                </c:pt>
                <c:pt idx="1">
                  <c:v>1651.2</c:v>
                </c:pt>
                <c:pt idx="2">
                  <c:v>1230.5999999999999</c:v>
                </c:pt>
                <c:pt idx="3">
                  <c:v>1260.9000000000001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D7-41E0-932D-1C9ED0AF298C}"/>
            </c:ext>
          </c:extLst>
        </c:ser>
        <c:ser>
          <c:idx val="3"/>
          <c:order val="3"/>
          <c:tx>
            <c:strRef>
              <c:f>'Неналоговые доходы'!$A$5</c:f>
              <c:strCache>
                <c:ptCount val="1"/>
                <c:pt idx="0">
                  <c:v>Доходы от оказания платных услуг (работ) и компенсаций затрат государства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7.6805982131017719E-2"/>
                  <c:y val="-5.1800368720734777E-2"/>
                </c:manualLayout>
              </c:layout>
              <c:showVal val="1"/>
            </c:dLbl>
            <c:dLbl>
              <c:idx val="1"/>
              <c:layout>
                <c:manualLayout>
                  <c:x val="6.8271984116460183E-2"/>
                  <c:y val="-5.1800368720734777E-2"/>
                </c:manualLayout>
              </c:layout>
              <c:showVal val="1"/>
            </c:dLbl>
            <c:dLbl>
              <c:idx val="2"/>
              <c:layout>
                <c:manualLayout>
                  <c:x val="7.2538983123739034E-2"/>
                  <c:y val="-6.734047933695532E-2"/>
                </c:manualLayout>
              </c:layout>
              <c:showVal val="1"/>
            </c:dLbl>
            <c:dLbl>
              <c:idx val="3"/>
              <c:layout>
                <c:manualLayout>
                  <c:x val="8.3917622451398666E-2"/>
                  <c:y val="-9.043169586095371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 u="sng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'Неналоговые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'Неналоговые доходы'!$B$5:$E$5</c:f>
              <c:numCache>
                <c:formatCode>_-* #,##0.0\ _₽_-;\-* #,##0.0\ _₽_-;_-* "-"??\ _₽_-;_-@_-</c:formatCode>
                <c:ptCount val="4"/>
                <c:pt idx="0">
                  <c:v>10246.5</c:v>
                </c:pt>
                <c:pt idx="1">
                  <c:v>4551.7</c:v>
                </c:pt>
                <c:pt idx="2">
                  <c:v>2131.1</c:v>
                </c:pt>
                <c:pt idx="3">
                  <c:v>2287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D7-41E0-932D-1C9ED0AF298C}"/>
            </c:ext>
          </c:extLst>
        </c:ser>
        <c:ser>
          <c:idx val="4"/>
          <c:order val="4"/>
          <c:tx>
            <c:strRef>
              <c:f>'Неналоговые доходы'!$A$6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110987668036884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7211420953227431E-3"/>
                  <c:y val="4.8991470083570967E-3"/>
                </c:manualLayout>
              </c:layout>
              <c:showVal val="1"/>
            </c:dLbl>
            <c:dLbl>
              <c:idx val="2"/>
              <c:layout>
                <c:manualLayout>
                  <c:x val="9.7211420953227431E-3"/>
                  <c:y val="-4.8991470083570967E-3"/>
                </c:manualLayout>
              </c:layout>
              <c:showVal val="1"/>
            </c:dLbl>
            <c:dLbl>
              <c:idx val="3"/>
              <c:layout>
                <c:manualLayout>
                  <c:x val="9.7211420953227431E-3"/>
                  <c:y val="9.798294016714169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'Неналоговые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'Неналоговые доходы'!$B$6:$E$6</c:f>
              <c:numCache>
                <c:formatCode>_-* #,##0.0\ _₽_-;\-* #,##0.0\ _₽_-;_-* "-"??\ _₽_-;_-@_-</c:formatCode>
                <c:ptCount val="4"/>
                <c:pt idx="0">
                  <c:v>38191.1</c:v>
                </c:pt>
                <c:pt idx="1">
                  <c:v>54640.9</c:v>
                </c:pt>
                <c:pt idx="2">
                  <c:v>56593.7</c:v>
                </c:pt>
                <c:pt idx="3">
                  <c:v>59347.6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AD7-41E0-932D-1C9ED0AF298C}"/>
            </c:ext>
          </c:extLst>
        </c:ser>
        <c:ser>
          <c:idx val="5"/>
          <c:order val="5"/>
          <c:tx>
            <c:strRef>
              <c:f>'Неналоговые доходы'!$A$7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'Неналоговые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'Неналоговые доходы'!$B$7:$E$7</c:f>
              <c:numCache>
                <c:formatCode>_-* #,##0.0\ _₽_-;\-* #,##0.0\ _₽_-;_-* "-"??\ _₽_-;_-@_-</c:formatCode>
                <c:ptCount val="4"/>
                <c:pt idx="0">
                  <c:v>4480.3</c:v>
                </c:pt>
                <c:pt idx="1">
                  <c:v>4491.4000000000005</c:v>
                </c:pt>
                <c:pt idx="2">
                  <c:v>3385.8</c:v>
                </c:pt>
                <c:pt idx="3">
                  <c:v>3349.6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AD7-41E0-932D-1C9ED0AF298C}"/>
            </c:ext>
          </c:extLst>
        </c:ser>
        <c:ser>
          <c:idx val="6"/>
          <c:order val="6"/>
          <c:tx>
            <c:strRef>
              <c:f>'Неналоговые доходы'!$A$8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0"/>
                  <c:y val="-0.11396081118561664"/>
                </c:manualLayout>
              </c:layout>
              <c:showVal val="1"/>
            </c:dLbl>
            <c:dLbl>
              <c:idx val="1"/>
              <c:layout>
                <c:manualLayout>
                  <c:x val="1.9912662033967552E-2"/>
                  <c:y val="-0.11914084805769012"/>
                </c:manualLayout>
              </c:layout>
              <c:showVal val="1"/>
            </c:dLbl>
            <c:dLbl>
              <c:idx val="2"/>
              <c:layout>
                <c:manualLayout>
                  <c:x val="2.0831018775691608E-2"/>
                  <c:y val="-9.3083793158784817E-2"/>
                </c:manualLayout>
              </c:layout>
              <c:showVal val="1"/>
            </c:dLbl>
            <c:dLbl>
              <c:idx val="3"/>
              <c:layout>
                <c:manualLayout>
                  <c:x val="2.1334995036393811E-2"/>
                  <c:y val="-0.10878077431354327"/>
                </c:manualLayout>
              </c:layout>
              <c:showVal val="1"/>
            </c:dLbl>
            <c:txPr>
              <a:bodyPr/>
              <a:lstStyle/>
              <a:p>
                <a:pPr>
                  <a:defRPr b="1" u="sng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'Неналоговые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'Неналоговые доходы'!$B$8:$E$8</c:f>
              <c:numCache>
                <c:formatCode>_-* #,##0.0\ _₽_-;\-* #,##0.0\ _₽_-;_-* "-"??\ _₽_-;_-@_-</c:formatCode>
                <c:ptCount val="4"/>
                <c:pt idx="0">
                  <c:v>1215.8</c:v>
                </c:pt>
                <c:pt idx="1">
                  <c:v>450.9</c:v>
                </c:pt>
                <c:pt idx="2">
                  <c:v>68.900000000000006</c:v>
                </c:pt>
                <c:pt idx="3">
                  <c:v>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AD7-41E0-932D-1C9ED0AF298C}"/>
            </c:ext>
          </c:extLst>
        </c:ser>
        <c:gapWidth val="122"/>
        <c:gapDepth val="38"/>
        <c:shape val="cylinder"/>
        <c:axId val="26898432"/>
        <c:axId val="26899968"/>
        <c:axId val="0"/>
      </c:bar3DChart>
      <c:catAx>
        <c:axId val="268984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26899968"/>
        <c:crosses val="autoZero"/>
        <c:auto val="1"/>
        <c:lblAlgn val="ctr"/>
        <c:lblOffset val="100"/>
      </c:catAx>
      <c:valAx>
        <c:axId val="26899968"/>
        <c:scaling>
          <c:orientation val="minMax"/>
        </c:scaling>
        <c:delete val="1"/>
        <c:axPos val="l"/>
        <c:numFmt formatCode="#,##0.0" sourceLinked="1"/>
        <c:tickLblPos val="none"/>
        <c:crossAx val="268984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'Безвозм. поступления'!$A$16</c:f>
              <c:strCache>
                <c:ptCount val="1"/>
                <c:pt idx="0">
                  <c:v>Межбюджетные трансферты
</c:v>
                </c:pt>
              </c:strCache>
            </c:strRef>
          </c:tx>
          <c:spPr>
            <a:ln w="57150">
              <a:solidFill>
                <a:schemeClr val="accent3">
                  <a:lumMod val="75000"/>
                </a:schemeClr>
              </a:solidFill>
            </a:ln>
          </c:spPr>
          <c:marker>
            <c:spPr>
              <a:ln w="57150"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6.8944359717607068E-2"/>
                  <c:y val="-0.1322769692256413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5.6117502095726794E-2"/>
                  <c:y val="-0.1587323630707702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6.0927573703931884E-2"/>
                  <c:y val="-0.1499138984557275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5.6117502095726794E-2"/>
                  <c:y val="-0.1763692923008554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'Безвозм. поступления'!$B$15:$E$15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'Безвозм. поступления'!$B$16:$E$16</c:f>
              <c:numCache>
                <c:formatCode>#,##0.0</c:formatCode>
                <c:ptCount val="4"/>
                <c:pt idx="0">
                  <c:v>2779623.1</c:v>
                </c:pt>
                <c:pt idx="1">
                  <c:v>2956874.0000000005</c:v>
                </c:pt>
                <c:pt idx="2">
                  <c:v>4110371.6000000006</c:v>
                </c:pt>
                <c:pt idx="3">
                  <c:v>3803391.3</c:v>
                </c:pt>
              </c:numCache>
            </c:numRef>
          </c:val>
        </c:ser>
        <c:marker val="1"/>
        <c:axId val="82417152"/>
        <c:axId val="82418688"/>
      </c:lineChart>
      <c:catAx>
        <c:axId val="8241715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82418688"/>
        <c:crosses val="autoZero"/>
        <c:auto val="1"/>
        <c:lblAlgn val="ctr"/>
        <c:lblOffset val="100"/>
      </c:catAx>
      <c:valAx>
        <c:axId val="82418688"/>
        <c:scaling>
          <c:orientation val="minMax"/>
        </c:scaling>
        <c:delete val="1"/>
        <c:axPos val="l"/>
        <c:numFmt formatCode="#,##0.0" sourceLinked="1"/>
        <c:tickLblPos val="none"/>
        <c:crossAx val="824171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5.0925925925925923E-2"/>
          <c:w val="0.73236679664319193"/>
          <c:h val="0.80583333333333362"/>
        </c:manualLayout>
      </c:layout>
      <c:bar3DChart>
        <c:barDir val="col"/>
        <c:grouping val="stacked"/>
        <c:ser>
          <c:idx val="0"/>
          <c:order val="0"/>
          <c:tx>
            <c:strRef>
              <c:f>'Безвозм. поступления'!$A$25</c:f>
              <c:strCache>
                <c:ptCount val="1"/>
                <c:pt idx="0">
                  <c:v>Межбюджетные трансферты
</c:v>
                </c:pt>
              </c:strCache>
            </c:strRef>
          </c:tx>
          <c:cat>
            <c:strRef>
              <c:f>'Безвозм. поступления'!$B$24:$E$24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'Безвозм. поступления'!$B$25:$E$25</c:f>
            </c:numRef>
          </c:val>
        </c:ser>
        <c:ser>
          <c:idx val="1"/>
          <c:order val="1"/>
          <c:tx>
            <c:strRef>
              <c:f>'Безвозм. поступления'!$A$26</c:f>
              <c:strCache>
                <c:ptCount val="1"/>
                <c:pt idx="0">
                  <c:v>Дотации
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'Безвозм. поступления'!$B$24:$E$24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'Безвозм. поступления'!$B$26:$E$26</c:f>
              <c:numCache>
                <c:formatCode>#,##0.0</c:formatCode>
                <c:ptCount val="4"/>
                <c:pt idx="0">
                  <c:v>533275.30000000005</c:v>
                </c:pt>
                <c:pt idx="1">
                  <c:v>572809</c:v>
                </c:pt>
                <c:pt idx="2">
                  <c:v>702389.5</c:v>
                </c:pt>
                <c:pt idx="3">
                  <c:v>702389.5</c:v>
                </c:pt>
              </c:numCache>
            </c:numRef>
          </c:val>
        </c:ser>
        <c:ser>
          <c:idx val="2"/>
          <c:order val="2"/>
          <c:tx>
            <c:strRef>
              <c:f>'Безвозм. поступления'!$A$27</c:f>
              <c:strCache>
                <c:ptCount val="1"/>
                <c:pt idx="0">
                  <c:v>Субвенции на реализацию гос.полномочий
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'Безвозм. поступления'!$B$24:$E$24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'Безвозм. поступления'!$B$27:$E$27</c:f>
              <c:numCache>
                <c:formatCode>#,##0.0</c:formatCode>
                <c:ptCount val="4"/>
                <c:pt idx="0">
                  <c:v>1525040.5</c:v>
                </c:pt>
                <c:pt idx="1">
                  <c:v>1574968.2</c:v>
                </c:pt>
                <c:pt idx="2">
                  <c:v>1577363.7</c:v>
                </c:pt>
                <c:pt idx="3">
                  <c:v>1568553.6</c:v>
                </c:pt>
              </c:numCache>
            </c:numRef>
          </c:val>
        </c:ser>
        <c:ser>
          <c:idx val="3"/>
          <c:order val="3"/>
          <c:tx>
            <c:strRef>
              <c:f>'Безвозм. поступления'!$A$28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'Безвозм. поступления'!$B$24:$E$24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'Безвозм. поступления'!$B$28:$E$28</c:f>
              <c:numCache>
                <c:formatCode>#,##0.0</c:formatCode>
                <c:ptCount val="4"/>
                <c:pt idx="0">
                  <c:v>588462.6</c:v>
                </c:pt>
                <c:pt idx="1">
                  <c:v>576005.19999999856</c:v>
                </c:pt>
                <c:pt idx="2">
                  <c:v>1595677.6</c:v>
                </c:pt>
                <c:pt idx="3">
                  <c:v>1297730.4000000004</c:v>
                </c:pt>
              </c:numCache>
            </c:numRef>
          </c:val>
        </c:ser>
        <c:ser>
          <c:idx val="4"/>
          <c:order val="4"/>
          <c:tx>
            <c:strRef>
              <c:f>'Безвозм. поступления'!$A$29</c:f>
              <c:strCache>
                <c:ptCount val="1"/>
                <c:pt idx="0">
                  <c:v>Иные межбюджетные трансферты
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-1.2905070168355301E-2"/>
                  <c:y val="-0.18055555555555555"/>
                </c:manualLayout>
              </c:layout>
              <c:showVal val="1"/>
            </c:dLbl>
            <c:dLbl>
              <c:idx val="1"/>
              <c:layout>
                <c:manualLayout>
                  <c:x val="-5.8789764100285129E-2"/>
                  <c:y val="-9.2592592592592782E-2"/>
                </c:manualLayout>
              </c:layout>
              <c:showVal val="1"/>
            </c:dLbl>
            <c:dLbl>
              <c:idx val="2"/>
              <c:layout>
                <c:manualLayout>
                  <c:x val="-7.0260937583267624E-2"/>
                  <c:y val="-2.3148148148148147E-2"/>
                </c:manualLayout>
              </c:layout>
              <c:showVal val="1"/>
            </c:dLbl>
            <c:dLbl>
              <c:idx val="3"/>
              <c:layout>
                <c:manualLayout>
                  <c:x val="-5.7355867414912373E-2"/>
                  <c:y val="-6.481481481481492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u="sng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'Безвозм. поступления'!$B$24:$E$24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'Безвозм. поступления'!$B$29:$E$29</c:f>
              <c:numCache>
                <c:formatCode>#,##0.0</c:formatCode>
                <c:ptCount val="4"/>
                <c:pt idx="0">
                  <c:v>117752.5</c:v>
                </c:pt>
                <c:pt idx="1">
                  <c:v>50936.2</c:v>
                </c:pt>
                <c:pt idx="2">
                  <c:v>44938.1</c:v>
                </c:pt>
                <c:pt idx="3">
                  <c:v>44712.7</c:v>
                </c:pt>
              </c:numCache>
            </c:numRef>
          </c:val>
        </c:ser>
        <c:ser>
          <c:idx val="5"/>
          <c:order val="5"/>
          <c:tx>
            <c:strRef>
              <c:f>'Безвозм. поступления'!$A$30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8.0298327286128124E-2"/>
                  <c:y val="-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15740740740740797"/>
                </c:manualLayout>
              </c:layout>
              <c:showVal val="1"/>
            </c:dLbl>
            <c:dLbl>
              <c:idx val="2"/>
              <c:layout>
                <c:manualLayout>
                  <c:x val="4.3016900561184323E-3"/>
                  <c:y val="-0.1111111111111111"/>
                </c:manualLayout>
              </c:layout>
              <c:showVal val="1"/>
            </c:dLbl>
            <c:dLbl>
              <c:idx val="3"/>
              <c:layout>
                <c:manualLayout>
                  <c:x val="4.1583003875811493E-2"/>
                  <c:y val="-0.1250000000000000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u="sng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'Безвозм. поступления'!$B$24:$E$24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(уточненный план)</c:v>
                </c:pt>
                <c:pt idx="3">
                  <c:v>2023 год (факт)</c:v>
                </c:pt>
              </c:strCache>
            </c:strRef>
          </c:cat>
          <c:val>
            <c:numRef>
              <c:f>'Безвозм. поступления'!$B$30:$E$30</c:f>
              <c:numCache>
                <c:formatCode>#,##0.0</c:formatCode>
                <c:ptCount val="4"/>
                <c:pt idx="0">
                  <c:v>26045</c:v>
                </c:pt>
                <c:pt idx="1">
                  <c:v>195672.8</c:v>
                </c:pt>
                <c:pt idx="2">
                  <c:v>195394</c:v>
                </c:pt>
                <c:pt idx="3">
                  <c:v>195396.3</c:v>
                </c:pt>
              </c:numCache>
            </c:numRef>
          </c:val>
        </c:ser>
        <c:shape val="cylinder"/>
        <c:axId val="82559744"/>
        <c:axId val="82561280"/>
        <c:axId val="0"/>
      </c:bar3DChart>
      <c:catAx>
        <c:axId val="8255974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82561280"/>
        <c:crosses val="autoZero"/>
        <c:auto val="1"/>
        <c:lblAlgn val="ctr"/>
        <c:lblOffset val="100"/>
      </c:catAx>
      <c:valAx>
        <c:axId val="82561280"/>
        <c:scaling>
          <c:orientation val="minMax"/>
        </c:scaling>
        <c:delete val="1"/>
        <c:axPos val="l"/>
        <c:numFmt formatCode="#,##0.0" sourceLinked="1"/>
        <c:tickLblPos val="none"/>
        <c:crossAx val="82559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60358605141464"/>
          <c:y val="2.5415573053368286E-3"/>
          <c:w val="0.24365088612557051"/>
          <c:h val="0.99491688538932554"/>
        </c:manualLayout>
      </c:layout>
      <c:txPr>
        <a:bodyPr/>
        <a:lstStyle/>
        <a:p>
          <a:pPr>
            <a:defRPr sz="1200"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3.3744352591527631E-2"/>
          <c:y val="0.10648148148148166"/>
          <c:w val="0.71972285410910775"/>
          <c:h val="0.72944444444444534"/>
        </c:manualLayout>
      </c:layout>
      <c:bar3DChart>
        <c:barDir val="col"/>
        <c:grouping val="stacked"/>
        <c:ser>
          <c:idx val="0"/>
          <c:order val="0"/>
          <c:tx>
            <c:strRef>
              <c:f>мун.программы!$A$11</c:f>
              <c:strCache>
                <c:ptCount val="1"/>
                <c:pt idx="0">
                  <c:v>местный бюджет 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мун.программы!$B$10:$C$10</c:f>
              <c:strCache>
                <c:ptCount val="2"/>
                <c:pt idx="0">
                  <c:v>2022 год (исполнено)</c:v>
                </c:pt>
                <c:pt idx="1">
                  <c:v>2023 год (исполнено)</c:v>
                </c:pt>
              </c:strCache>
            </c:strRef>
          </c:cat>
          <c:val>
            <c:numRef>
              <c:f>мун.программы!$B$11:$C$11</c:f>
              <c:numCache>
                <c:formatCode>#,##0.0</c:formatCode>
                <c:ptCount val="2"/>
                <c:pt idx="0">
                  <c:v>1822898</c:v>
                </c:pt>
                <c:pt idx="1">
                  <c:v>1973911</c:v>
                </c:pt>
              </c:numCache>
            </c:numRef>
          </c:val>
        </c:ser>
        <c:ser>
          <c:idx val="1"/>
          <c:order val="1"/>
          <c:tx>
            <c:strRef>
              <c:f>мун.программы!$A$12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мун.программы!$B$10:$C$10</c:f>
              <c:strCache>
                <c:ptCount val="2"/>
                <c:pt idx="0">
                  <c:v>2022 год (исполнено)</c:v>
                </c:pt>
                <c:pt idx="1">
                  <c:v>2023 год (исполнено)</c:v>
                </c:pt>
              </c:strCache>
            </c:strRef>
          </c:cat>
          <c:val>
            <c:numRef>
              <c:f>мун.программы!$B$12:$C$12</c:f>
              <c:numCache>
                <c:formatCode>#,##0.0</c:formatCode>
                <c:ptCount val="2"/>
                <c:pt idx="0">
                  <c:v>575859</c:v>
                </c:pt>
                <c:pt idx="1">
                  <c:v>1297730.1000000001</c:v>
                </c:pt>
              </c:numCache>
            </c:numRef>
          </c:val>
        </c:ser>
        <c:ser>
          <c:idx val="2"/>
          <c:order val="2"/>
          <c:tx>
            <c:strRef>
              <c:f>мун.программы!$A$13</c:f>
              <c:strCache>
                <c:ptCount val="1"/>
                <c:pt idx="0">
                  <c:v>субвенции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мун.программы!$B$10:$C$10</c:f>
              <c:strCache>
                <c:ptCount val="2"/>
                <c:pt idx="0">
                  <c:v>2022 год (исполнено)</c:v>
                </c:pt>
                <c:pt idx="1">
                  <c:v>2023 год (исполнено)</c:v>
                </c:pt>
              </c:strCache>
            </c:strRef>
          </c:cat>
          <c:val>
            <c:numRef>
              <c:f>мун.программы!$B$13:$C$13</c:f>
              <c:numCache>
                <c:formatCode>#,##0.0</c:formatCode>
                <c:ptCount val="2"/>
                <c:pt idx="0">
                  <c:v>1569900</c:v>
                </c:pt>
                <c:pt idx="1">
                  <c:v>1563357.4</c:v>
                </c:pt>
              </c:numCache>
            </c:numRef>
          </c:val>
        </c:ser>
        <c:ser>
          <c:idx val="3"/>
          <c:order val="3"/>
          <c:tx>
            <c:strRef>
              <c:f>мун.программы!$A$14</c:f>
              <c:strCache>
                <c:ptCount val="1"/>
                <c:pt idx="0">
                  <c:v> иные межбюджетные трансферты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533834208705801E-2"/>
                  <c:y val="-9.7222222222222224E-2"/>
                </c:manualLayout>
              </c:layout>
              <c:showVal val="1"/>
            </c:dLbl>
            <c:dLbl>
              <c:idx val="1"/>
              <c:layout>
                <c:manualLayout>
                  <c:x val="3.6812021008939232E-2"/>
                  <c:y val="-9.722222222222223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i="0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мун.программы!$B$10:$C$10</c:f>
              <c:strCache>
                <c:ptCount val="2"/>
                <c:pt idx="0">
                  <c:v>2022 год (исполнено)</c:v>
                </c:pt>
                <c:pt idx="1">
                  <c:v>2023 год (исполнено)</c:v>
                </c:pt>
              </c:strCache>
            </c:strRef>
          </c:cat>
          <c:val>
            <c:numRef>
              <c:f>мун.программы!$B$14:$C$14</c:f>
              <c:numCache>
                <c:formatCode>#,##0.0</c:formatCode>
                <c:ptCount val="2"/>
                <c:pt idx="0">
                  <c:v>50750.8</c:v>
                </c:pt>
                <c:pt idx="1">
                  <c:v>44712.7</c:v>
                </c:pt>
              </c:numCache>
            </c:numRef>
          </c:val>
        </c:ser>
        <c:shape val="cylinder"/>
        <c:axId val="82830464"/>
        <c:axId val="82832000"/>
        <c:axId val="0"/>
      </c:bar3DChart>
      <c:catAx>
        <c:axId val="8283046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82832000"/>
        <c:crosses val="autoZero"/>
        <c:auto val="1"/>
        <c:lblAlgn val="ctr"/>
        <c:lblOffset val="100"/>
      </c:catAx>
      <c:valAx>
        <c:axId val="82832000"/>
        <c:scaling>
          <c:orientation val="minMax"/>
        </c:scaling>
        <c:delete val="1"/>
        <c:axPos val="l"/>
        <c:numFmt formatCode="#,##0.0" sourceLinked="1"/>
        <c:tickLblPos val="none"/>
        <c:crossAx val="8283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469242155586"/>
          <c:y val="0.13029308836395451"/>
          <c:w val="0.22793073082954354"/>
          <c:h val="0.79033974919801686"/>
        </c:manualLayout>
      </c:layout>
      <c:txPr>
        <a:bodyPr/>
        <a:lstStyle/>
        <a:p>
          <a:pPr>
            <a:defRPr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2094869489691738E-2"/>
          <c:y val="0"/>
          <c:w val="0.70766700443415065"/>
          <c:h val="0.43190551954284445"/>
        </c:manualLayout>
      </c:layout>
      <c:lineChart>
        <c:grouping val="stacked"/>
        <c:ser>
          <c:idx val="0"/>
          <c:order val="0"/>
          <c:tx>
            <c:strRef>
              <c:f>Лист1!$A$57</c:f>
              <c:strCache>
                <c:ptCount val="1"/>
                <c:pt idx="0">
                  <c:v>Всего расходов</c:v>
                </c:pt>
              </c:strCache>
            </c:strRef>
          </c:tx>
          <c:spPr>
            <a:ln w="57150"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7.8386352133713574E-2"/>
                  <c:y val="-0.15432313076324874"/>
                </c:manualLayout>
              </c:layout>
              <c:showVal val="1"/>
            </c:dLbl>
            <c:dLbl>
              <c:idx val="1"/>
              <c:layout>
                <c:manualLayout>
                  <c:x val="-7.0547716920342313E-2"/>
                  <c:y val="-0.15432313076324872"/>
                </c:manualLayout>
              </c:layout>
              <c:showVal val="1"/>
            </c:dLbl>
            <c:dLbl>
              <c:idx val="2"/>
              <c:layout>
                <c:manualLayout>
                  <c:x val="1.9596588033428406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Лист1!$B$56:$D$56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Лист1!$B$57:$D$57</c:f>
              <c:numCache>
                <c:formatCode>#,##0.0</c:formatCode>
                <c:ptCount val="3"/>
                <c:pt idx="0">
                  <c:v>3880865.6</c:v>
                </c:pt>
                <c:pt idx="1">
                  <c:v>4049073.3</c:v>
                </c:pt>
                <c:pt idx="2">
                  <c:v>4917599.6000000006</c:v>
                </c:pt>
              </c:numCache>
            </c:numRef>
          </c:val>
        </c:ser>
        <c:marker val="1"/>
        <c:axId val="82911616"/>
        <c:axId val="82913152"/>
      </c:lineChart>
      <c:catAx>
        <c:axId val="82911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82913152"/>
        <c:crosses val="autoZero"/>
        <c:auto val="1"/>
        <c:lblAlgn val="ctr"/>
        <c:lblOffset val="100"/>
      </c:catAx>
      <c:valAx>
        <c:axId val="82913152"/>
        <c:scaling>
          <c:orientation val="minMax"/>
        </c:scaling>
        <c:delete val="1"/>
        <c:axPos val="l"/>
        <c:numFmt formatCode="#,##0.0" sourceLinked="1"/>
        <c:tickLblPos val="none"/>
        <c:crossAx val="8291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620459820907173"/>
          <c:y val="0.13311393470460556"/>
          <c:w val="0.21774796704608396"/>
          <c:h val="0.3947366959226758"/>
        </c:manualLayout>
      </c:layout>
      <c:txPr>
        <a:bodyPr/>
        <a:lstStyle/>
        <a:p>
          <a:pPr>
            <a:defRPr sz="1200"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/>
      <c:bar3DChart>
        <c:barDir val="col"/>
        <c:grouping val="stacked"/>
        <c:ser>
          <c:idx val="0"/>
          <c:order val="0"/>
          <c:tx>
            <c:strRef>
              <c:f>Лист1!$A$36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Лист1!$B$36:$D$36</c:f>
            </c:numRef>
          </c:val>
        </c:ser>
        <c:ser>
          <c:idx val="1"/>
          <c:order val="1"/>
          <c:tx>
            <c:strRef>
              <c:f>Лист1!$A$37</c:f>
              <c:strCache>
                <c:ptCount val="1"/>
                <c:pt idx="0">
                  <c:v>Национальная оборона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Лист1!$B$37:$D$37</c:f>
            </c:numRef>
          </c:val>
        </c:ser>
        <c:ser>
          <c:idx val="2"/>
          <c:order val="2"/>
          <c:tx>
            <c:strRef>
              <c:f>Лист1!$A$38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Лист1!$B$38:$D$38</c:f>
            </c:numRef>
          </c:val>
        </c:ser>
        <c:ser>
          <c:idx val="3"/>
          <c:order val="3"/>
          <c:tx>
            <c:strRef>
              <c:f>Лист1!$A$39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Лист1!$B$39:$D$39</c:f>
            </c:numRef>
          </c:val>
        </c:ser>
        <c:ser>
          <c:idx val="4"/>
          <c:order val="4"/>
          <c:tx>
            <c:strRef>
              <c:f>Лист1!$A$40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Лист1!$B$40:$D$40</c:f>
            </c:numRef>
          </c:val>
        </c:ser>
        <c:ser>
          <c:idx val="5"/>
          <c:order val="5"/>
          <c:tx>
            <c:strRef>
              <c:f>Лист1!$A$41</c:f>
              <c:strCache>
                <c:ptCount val="1"/>
                <c:pt idx="0">
                  <c:v>Охрана окружающей среды 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Лист1!$B$41:$D$41</c:f>
            </c:numRef>
          </c:val>
        </c:ser>
        <c:ser>
          <c:idx val="6"/>
          <c:order val="6"/>
          <c:tx>
            <c:strRef>
              <c:f>Лист1!$A$42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Лист1!$B$42:$D$42</c:f>
            </c:numRef>
          </c:val>
        </c:ser>
        <c:ser>
          <c:idx val="7"/>
          <c:order val="7"/>
          <c:tx>
            <c:strRef>
              <c:f>Лист1!$A$43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Лист1!$B$43:$D$43</c:f>
            </c:numRef>
          </c:val>
        </c:ser>
        <c:ser>
          <c:idx val="8"/>
          <c:order val="8"/>
          <c:tx>
            <c:strRef>
              <c:f>Лист1!$A$44</c:f>
              <c:strCache>
                <c:ptCount val="1"/>
                <c:pt idx="0">
                  <c:v>Зравоохранение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Лист1!$B$44:$D$44</c:f>
            </c:numRef>
          </c:val>
        </c:ser>
        <c:ser>
          <c:idx val="9"/>
          <c:order val="9"/>
          <c:tx>
            <c:strRef>
              <c:f>Лист1!$A$45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Лист1!$B$45:$D$45</c:f>
            </c:numRef>
          </c:val>
        </c:ser>
        <c:ser>
          <c:idx val="10"/>
          <c:order val="10"/>
          <c:tx>
            <c:strRef>
              <c:f>Лист1!$A$46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Лист1!$B$46:$D$46</c:f>
            </c:numRef>
          </c:val>
        </c:ser>
        <c:ser>
          <c:idx val="11"/>
          <c:order val="11"/>
          <c:tx>
            <c:strRef>
              <c:f>Лист1!$A$47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Лист1!$B$47:$D$47</c:f>
            </c:numRef>
          </c:val>
        </c:ser>
        <c:ser>
          <c:idx val="12"/>
          <c:order val="12"/>
          <c:tx>
            <c:strRef>
              <c:f>Лист1!$A$48</c:f>
              <c:strCache>
                <c:ptCount val="1"/>
                <c:pt idx="0">
                  <c:v>Всего расходов</c:v>
                </c:pt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Лист1!$B$48:$D$48</c:f>
            </c:numRef>
          </c:val>
        </c:ser>
        <c:ser>
          <c:idx val="13"/>
          <c:order val="13"/>
          <c:tx>
            <c:strRef>
              <c:f>Лист1!$A$49</c:f>
              <c:strCache>
                <c:ptCount val="1"/>
              </c:strCache>
            </c:strRef>
          </c:tx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Лист1!$B$49:$D$49</c:f>
            </c:numRef>
          </c:val>
        </c:ser>
        <c:ser>
          <c:idx val="14"/>
          <c:order val="14"/>
          <c:tx>
            <c:strRef>
              <c:f>Лист1!$A$50</c:f>
              <c:strCache>
                <c:ptCount val="1"/>
                <c:pt idx="0">
                  <c:v>Программные расходы</c:v>
                </c:pt>
              </c:strCache>
            </c:strRef>
          </c:tx>
          <c:dLbls>
            <c:dLbl>
              <c:idx val="0"/>
              <c:layout>
                <c:manualLayout>
                  <c:x val="2.1164315076102655E-2"/>
                  <c:y val="-4.6412971658119882E-3"/>
                </c:manualLayout>
              </c:layout>
              <c:showVal val="1"/>
            </c:dLbl>
            <c:dLbl>
              <c:idx val="1"/>
              <c:layout>
                <c:manualLayout>
                  <c:x val="1.76369292300855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2928007999111148E-2"/>
                  <c:y val="4.6412971658119882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Лист1!$B$50:$D$50</c:f>
              <c:numCache>
                <c:formatCode>#,##0.0</c:formatCode>
                <c:ptCount val="3"/>
                <c:pt idx="0">
                  <c:v>3842319.7</c:v>
                </c:pt>
                <c:pt idx="1">
                  <c:v>4019407.8</c:v>
                </c:pt>
                <c:pt idx="2">
                  <c:v>4879711.2</c:v>
                </c:pt>
              </c:numCache>
            </c:numRef>
          </c:val>
        </c:ser>
        <c:ser>
          <c:idx val="15"/>
          <c:order val="15"/>
          <c:tx>
            <c:strRef>
              <c:f>Лист1!$A$51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1.9400622153094099E-2"/>
                  <c:y val="-8.0405905191820809E-2"/>
                </c:manualLayout>
              </c:layout>
              <c:showVal val="1"/>
            </c:dLbl>
            <c:dLbl>
              <c:idx val="1"/>
              <c:layout>
                <c:manualLayout>
                  <c:x val="1.0582157538051327E-2"/>
                  <c:y val="-5.5279094135113734E-2"/>
                </c:manualLayout>
              </c:layout>
              <c:showVal val="1"/>
            </c:dLbl>
            <c:dLbl>
              <c:idx val="2"/>
              <c:layout>
                <c:manualLayout>
                  <c:x val="8.8184646150428567E-3"/>
                  <c:y val="-6.0304466329214913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Лист1!$B$35:$D$35</c:f>
              <c:strCache>
                <c:ptCount val="3"/>
                <c:pt idx="0">
                  <c:v>2021 год (исполнено)</c:v>
                </c:pt>
                <c:pt idx="1">
                  <c:v>2022 год (исполнено)</c:v>
                </c:pt>
                <c:pt idx="2">
                  <c:v>2023 год (исполнено)</c:v>
                </c:pt>
              </c:strCache>
            </c:strRef>
          </c:cat>
          <c:val>
            <c:numRef>
              <c:f>Лист1!$B$51:$D$51</c:f>
              <c:numCache>
                <c:formatCode>#,##0.0</c:formatCode>
                <c:ptCount val="3"/>
                <c:pt idx="0">
                  <c:v>38545.9</c:v>
                </c:pt>
                <c:pt idx="1">
                  <c:v>29665.5</c:v>
                </c:pt>
                <c:pt idx="2">
                  <c:v>37888.400000000001</c:v>
                </c:pt>
              </c:numCache>
            </c:numRef>
          </c:val>
        </c:ser>
        <c:shape val="cylinder"/>
        <c:axId val="83015936"/>
        <c:axId val="83030016"/>
        <c:axId val="0"/>
      </c:bar3DChart>
      <c:catAx>
        <c:axId val="8301593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83030016"/>
        <c:crosses val="autoZero"/>
        <c:auto val="1"/>
        <c:lblAlgn val="ctr"/>
        <c:lblOffset val="100"/>
      </c:catAx>
      <c:valAx>
        <c:axId val="83030016"/>
        <c:scaling>
          <c:orientation val="minMax"/>
        </c:scaling>
        <c:delete val="1"/>
        <c:axPos val="l"/>
        <c:numFmt formatCode="#,##0.0" sourceLinked="1"/>
        <c:tickLblPos val="none"/>
        <c:crossAx val="830159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6477979863209227E-2"/>
          <c:y val="0"/>
          <c:w val="0.41820936566659928"/>
          <c:h val="1"/>
        </c:manualLayout>
      </c:layout>
      <c:pieChart>
        <c:varyColors val="1"/>
        <c:ser>
          <c:idx val="1"/>
          <c:order val="1"/>
          <c:tx>
            <c:strRef>
              <c:f>'объем и стр-ра расходов за 2022'!$C$10</c:f>
              <c:strCache>
                <c:ptCount val="1"/>
                <c:pt idx="0">
                  <c:v>% исполнения </c:v>
                </c:pt>
              </c:strCache>
            </c:strRef>
          </c:tx>
          <c:explosion val="25"/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</c:dLbl>
            <c:dLbl>
              <c:idx val="2"/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</c:dLbl>
            <c:dLbl>
              <c:idx val="8"/>
              <c:numFmt formatCode="0.0%" sourceLinked="0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 Cyr" pitchFamily="18" charset="0"/>
                      <a:cs typeface="Times New Roman Cyr" pitchFamily="18" charset="0"/>
                    </a:defRPr>
                  </a:pPr>
                  <a:endParaRPr lang="ru-RU"/>
                </a:p>
              </c:txPr>
            </c:dLbl>
            <c:numFmt formatCode="0.0%" sourceLinked="0"/>
            <c:txPr>
              <a:bodyPr/>
              <a:lstStyle/>
              <a:p>
                <a:pPr>
                  <a:defRPr sz="1400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'объем и стр-ра расходов за 2022'!$A$11:$A$20</c:f>
              <c:strCache>
                <c:ptCount val="9"/>
                <c:pt idx="0">
                  <c:v>ОБЩЕГОСУДАРСТВЕННЫЕ ВОПРОСЫ 322 588,9</c:v>
                </c:pt>
                <c:pt idx="1">
                  <c:v>НАЦИОНАЛЬНАЯ ЭКОНОМИКА 448 191,7</c:v>
                </c:pt>
                <c:pt idx="2">
                  <c:v>ЖИЛИЩНО-КОММУНАЛЬНОЕ ХОЗЯЙСТВО 1 130 650,4</c:v>
                </c:pt>
                <c:pt idx="3">
                  <c:v>ОБРАЗОВАНИЕ 2 485 457,1</c:v>
                </c:pt>
                <c:pt idx="4">
                  <c:v>КУЛЬТУРА, КИНЕМАТОГРАФИЯ 197 276,2</c:v>
                </c:pt>
                <c:pt idx="5">
                  <c:v>СОЦИАЛЬНАЯ ПОЛИТИКА 67 818,7</c:v>
                </c:pt>
                <c:pt idx="6">
                  <c:v>ФИЗИЧЕСКАЯ КУЛЬТУРА И СПОРТ 202 311,1</c:v>
                </c:pt>
                <c:pt idx="7">
                  <c:v>ЗДРАВООХРАНЕНИЕ 847,9</c:v>
                </c:pt>
                <c:pt idx="8">
                  <c:v>ДРУГИЕ ОТРАСЛИ 62 457,6</c:v>
                </c:pt>
              </c:strCache>
            </c:strRef>
          </c:cat>
          <c:val>
            <c:numRef>
              <c:f>'объем и стр-ра расходов за 2022'!$C$11:$C$20</c:f>
              <c:numCache>
                <c:formatCode>0.0</c:formatCode>
                <c:ptCount val="9"/>
                <c:pt idx="0">
                  <c:v>6.55988543678912</c:v>
                </c:pt>
                <c:pt idx="1">
                  <c:v>9.1140340096009567</c:v>
                </c:pt>
                <c:pt idx="2">
                  <c:v>22.991916625338916</c:v>
                </c:pt>
                <c:pt idx="3">
                  <c:v>50.542079513752995</c:v>
                </c:pt>
                <c:pt idx="4">
                  <c:v>4.0116360835884306</c:v>
                </c:pt>
                <c:pt idx="5">
                  <c:v>1.3791017064504398</c:v>
                </c:pt>
                <c:pt idx="6">
                  <c:v>4.1140214018237682</c:v>
                </c:pt>
                <c:pt idx="7" formatCode="0.00">
                  <c:v>1.7242152045074999E-2</c:v>
                </c:pt>
                <c:pt idx="8">
                  <c:v>1.2700830706103041</c:v>
                </c:pt>
              </c:numCache>
            </c:numRef>
          </c:val>
        </c:ser>
        <c:ser>
          <c:idx val="0"/>
          <c:order val="0"/>
          <c:tx>
            <c:strRef>
              <c:f>'объем и стр-ра расходов за 2022'!$B$10</c:f>
              <c:strCache>
                <c:ptCount val="1"/>
                <c:pt idx="0">
                  <c:v>Исполнено на 01.01.2024</c:v>
                </c:pt>
              </c:strCache>
            </c:strRef>
          </c:tx>
          <c:explosion val="25"/>
          <c:cat>
            <c:strRef>
              <c:f>'объем и стр-ра расходов за 2022'!$A$11:$A$20</c:f>
              <c:strCache>
                <c:ptCount val="9"/>
                <c:pt idx="0">
                  <c:v>ОБЩЕГОСУДАРСТВЕННЫЕ ВОПРОСЫ 322 588,9</c:v>
                </c:pt>
                <c:pt idx="1">
                  <c:v>НАЦИОНАЛЬНАЯ ЭКОНОМИКА 448 191,7</c:v>
                </c:pt>
                <c:pt idx="2">
                  <c:v>ЖИЛИЩНО-КОММУНАЛЬНОЕ ХОЗЯЙСТВО 1 130 650,4</c:v>
                </c:pt>
                <c:pt idx="3">
                  <c:v>ОБРАЗОВАНИЕ 2 485 457,1</c:v>
                </c:pt>
                <c:pt idx="4">
                  <c:v>КУЛЬТУРА, КИНЕМАТОГРАФИЯ 197 276,2</c:v>
                </c:pt>
                <c:pt idx="5">
                  <c:v>СОЦИАЛЬНАЯ ПОЛИТИКА 67 818,7</c:v>
                </c:pt>
                <c:pt idx="6">
                  <c:v>ФИЗИЧЕСКАЯ КУЛЬТУРА И СПОРТ 202 311,1</c:v>
                </c:pt>
                <c:pt idx="7">
                  <c:v>ЗДРАВООХРАНЕНИЕ 847,9</c:v>
                </c:pt>
                <c:pt idx="8">
                  <c:v>ДРУГИЕ ОТРАСЛИ 62 457,6</c:v>
                </c:pt>
              </c:strCache>
            </c:strRef>
          </c:cat>
          <c:val>
            <c:numRef>
              <c:f>'объем и стр-ра расходов за 2022'!$B$11:$B$20</c:f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0791439840017856"/>
          <c:y val="3.8215371903121881E-2"/>
          <c:w val="0.28355160358526482"/>
          <c:h val="0.92356925619375663"/>
        </c:manualLayout>
      </c:layout>
      <c:txPr>
        <a:bodyPr/>
        <a:lstStyle/>
        <a:p>
          <a:pPr>
            <a:defRPr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3.6372874278336888E-2"/>
          <c:y val="2.8716334246873111E-3"/>
          <c:w val="0.8096063714201247"/>
          <c:h val="0.64856845337453428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Лист2!$B$2</c:f>
              <c:strCache>
                <c:ptCount val="1"/>
                <c:pt idx="0">
                  <c:v>2021 год (факт)</c:v>
                </c:pt>
              </c:strCache>
            </c:strRef>
          </c:tx>
          <c:cat>
            <c:strRef>
              <c:f>Лист2!$A$3:$A$5</c:f>
              <c:strCache>
                <c:ptCount val="3"/>
                <c:pt idx="0">
                  <c:v>социальный блок</c:v>
                </c:pt>
                <c:pt idx="1">
                  <c:v> прочие отрасли</c:v>
                </c:pt>
                <c:pt idx="2">
                  <c:v>Расходы всего</c:v>
                </c:pt>
              </c:strCache>
            </c:strRef>
          </c:cat>
          <c:val>
            <c:numRef>
              <c:f>Лист2!$B$3:$B$5</c:f>
            </c:numRef>
          </c:val>
        </c:ser>
        <c:ser>
          <c:idx val="1"/>
          <c:order val="1"/>
          <c:tx>
            <c:strRef>
              <c:f>Лист2!$C$2</c:f>
              <c:strCache>
                <c:ptCount val="1"/>
                <c:pt idx="0">
                  <c:v>% исполнения 2021 года</c:v>
                </c:pt>
              </c:strCache>
            </c:strRef>
          </c:tx>
          <c:spPr>
            <a:solidFill>
              <a:srgbClr val="FFFF00"/>
            </a:solidFill>
          </c:spPr>
          <c:dLbls>
            <c:numFmt formatCode="#,##0.0" sourceLinked="0"/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Лист2!$A$3:$A$5</c:f>
              <c:strCache>
                <c:ptCount val="3"/>
                <c:pt idx="0">
                  <c:v>социальный блок</c:v>
                </c:pt>
                <c:pt idx="1">
                  <c:v> прочие отрасли</c:v>
                </c:pt>
                <c:pt idx="2">
                  <c:v>Расходы всего</c:v>
                </c:pt>
              </c:strCache>
            </c:strRef>
          </c:cat>
          <c:val>
            <c:numRef>
              <c:f>Лист2!$C$3:$C$5</c:f>
              <c:numCache>
                <c:formatCode>#,##0.0</c:formatCode>
                <c:ptCount val="3"/>
                <c:pt idx="0">
                  <c:v>60.327185770102396</c:v>
                </c:pt>
                <c:pt idx="1">
                  <c:v>39.672814229897575</c:v>
                </c:pt>
              </c:numCache>
            </c:numRef>
          </c:val>
        </c:ser>
        <c:ser>
          <c:idx val="2"/>
          <c:order val="2"/>
          <c:tx>
            <c:strRef>
              <c:f>Лист2!$D$2</c:f>
              <c:strCache>
                <c:ptCount val="1"/>
                <c:pt idx="0">
                  <c:v>2022 год (факт)</c:v>
                </c:pt>
              </c:strCache>
            </c:strRef>
          </c:tx>
          <c:cat>
            <c:strRef>
              <c:f>Лист2!$A$3:$A$5</c:f>
              <c:strCache>
                <c:ptCount val="3"/>
                <c:pt idx="0">
                  <c:v>социальный блок</c:v>
                </c:pt>
                <c:pt idx="1">
                  <c:v> прочие отрасли</c:v>
                </c:pt>
                <c:pt idx="2">
                  <c:v>Расходы всего</c:v>
                </c:pt>
              </c:strCache>
            </c:strRef>
          </c:cat>
          <c:val>
            <c:numRef>
              <c:f>Лист2!$D$3:$D$5</c:f>
            </c:numRef>
          </c:val>
        </c:ser>
        <c:ser>
          <c:idx val="3"/>
          <c:order val="3"/>
          <c:tx>
            <c:strRef>
              <c:f>Лист2!$E$2</c:f>
              <c:strCache>
                <c:ptCount val="1"/>
                <c:pt idx="0">
                  <c:v>% исполнения 2022 года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Лист2!$A$3:$A$5</c:f>
              <c:strCache>
                <c:ptCount val="3"/>
                <c:pt idx="0">
                  <c:v>социальный блок</c:v>
                </c:pt>
                <c:pt idx="1">
                  <c:v> прочие отрасли</c:v>
                </c:pt>
                <c:pt idx="2">
                  <c:v>Расходы всего</c:v>
                </c:pt>
              </c:strCache>
            </c:strRef>
          </c:cat>
          <c:val>
            <c:numRef>
              <c:f>Лист2!$E$3:$E$5</c:f>
              <c:numCache>
                <c:formatCode>#,##0.0</c:formatCode>
                <c:ptCount val="3"/>
                <c:pt idx="0">
                  <c:v>64.902830976164196</c:v>
                </c:pt>
                <c:pt idx="1">
                  <c:v>35.097169023835647</c:v>
                </c:pt>
              </c:numCache>
            </c:numRef>
          </c:val>
        </c:ser>
        <c:ser>
          <c:idx val="4"/>
          <c:order val="4"/>
          <c:tx>
            <c:strRef>
              <c:f>Лист2!$F$2</c:f>
              <c:strCache>
                <c:ptCount val="1"/>
                <c:pt idx="0">
                  <c:v>2023 год (факт)</c:v>
                </c:pt>
              </c:strCache>
            </c:strRef>
          </c:tx>
          <c:cat>
            <c:strRef>
              <c:f>Лист2!$A$3:$A$5</c:f>
              <c:strCache>
                <c:ptCount val="3"/>
                <c:pt idx="0">
                  <c:v>социальный блок</c:v>
                </c:pt>
                <c:pt idx="1">
                  <c:v> прочие отрасли</c:v>
                </c:pt>
                <c:pt idx="2">
                  <c:v>Расходы всего</c:v>
                </c:pt>
              </c:strCache>
            </c:strRef>
          </c:cat>
          <c:val>
            <c:numRef>
              <c:f>Лист2!$F$3:$F$5</c:f>
            </c:numRef>
          </c:val>
        </c:ser>
        <c:ser>
          <c:idx val="5"/>
          <c:order val="5"/>
          <c:tx>
            <c:strRef>
              <c:f>Лист2!$G$2</c:f>
              <c:strCache>
                <c:ptCount val="1"/>
                <c:pt idx="0">
                  <c:v>% исполнения 2023 года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Лист2!$A$3:$A$5</c:f>
              <c:strCache>
                <c:ptCount val="3"/>
                <c:pt idx="0">
                  <c:v>социальный блок</c:v>
                </c:pt>
                <c:pt idx="1">
                  <c:v> прочие отрасли</c:v>
                </c:pt>
                <c:pt idx="2">
                  <c:v>Расходы всего</c:v>
                </c:pt>
              </c:strCache>
            </c:strRef>
          </c:cat>
          <c:val>
            <c:numRef>
              <c:f>Лист2!$G$3:$G$5</c:f>
              <c:numCache>
                <c:formatCode>#,##0.0</c:formatCode>
                <c:ptCount val="3"/>
                <c:pt idx="0">
                  <c:v>60.064080857660628</c:v>
                </c:pt>
                <c:pt idx="1">
                  <c:v>39.935919142339344</c:v>
                </c:pt>
              </c:numCache>
            </c:numRef>
          </c:val>
        </c:ser>
        <c:gapWidth val="38"/>
        <c:gapDepth val="28"/>
        <c:shape val="cylinder"/>
        <c:axId val="78512896"/>
        <c:axId val="78514432"/>
        <c:axId val="0"/>
      </c:bar3DChart>
      <c:catAx>
        <c:axId val="7851289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78514432"/>
        <c:crosses val="autoZero"/>
        <c:auto val="1"/>
        <c:lblAlgn val="ctr"/>
        <c:lblOffset val="100"/>
      </c:catAx>
      <c:valAx>
        <c:axId val="78514432"/>
        <c:scaling>
          <c:orientation val="minMax"/>
        </c:scaling>
        <c:delete val="1"/>
        <c:axPos val="l"/>
        <c:numFmt formatCode="#,##0.0" sourceLinked="1"/>
        <c:tickLblPos val="none"/>
        <c:crossAx val="7851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84920131284972"/>
          <c:y val="3.7020682748072645E-2"/>
          <c:w val="0.22021493845316642"/>
          <c:h val="0.90747109927563807"/>
        </c:manualLayout>
      </c:layout>
      <c:txPr>
        <a:bodyPr/>
        <a:lstStyle/>
        <a:p>
          <a:pPr>
            <a:defRPr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0555632707476986E-2"/>
          <c:y val="0.2885962220557578"/>
          <c:w val="0.73029155730533746"/>
          <c:h val="0.49918999708369843"/>
        </c:manualLayout>
      </c:layout>
      <c:lineChart>
        <c:grouping val="stacked"/>
        <c:ser>
          <c:idx val="0"/>
          <c:order val="0"/>
          <c:tx>
            <c:strRef>
              <c:f>'дорожный фонд'!$A$12</c:f>
              <c:strCache>
                <c:ptCount val="1"/>
                <c:pt idx="0">
                  <c:v>доходы</c:v>
                </c:pt>
              </c:strCache>
            </c:strRef>
          </c:tx>
          <c:spPr>
            <a:ln w="57150">
              <a:solidFill>
                <a:schemeClr val="accent3">
                  <a:lumMod val="75000"/>
                </a:schemeClr>
              </a:solidFill>
            </a:ln>
          </c:spPr>
          <c:marker>
            <c:spPr>
              <a:ln w="57150"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4109543384068457"/>
                  <c:y val="-0.17933447937131641"/>
                </c:manualLayout>
              </c:layout>
              <c:showVal val="1"/>
            </c:dLbl>
            <c:dLbl>
              <c:idx val="1"/>
              <c:layout>
                <c:manualLayout>
                  <c:x val="-0.10288208717549907"/>
                  <c:y val="-0.16374017681728895"/>
                </c:manualLayout>
              </c:layout>
              <c:showVal val="1"/>
            </c:dLbl>
            <c:dLbl>
              <c:idx val="2"/>
              <c:layout>
                <c:manualLayout>
                  <c:x val="-9.700311076547051E-2"/>
                  <c:y val="-0.11695726915520618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'дорожный фонд'!$B$11:$D$11</c:f>
              <c:strCache>
                <c:ptCount val="3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</c:strCache>
            </c:strRef>
          </c:cat>
          <c:val>
            <c:numRef>
              <c:f>'дорожный фонд'!$B$12:$D$12</c:f>
              <c:numCache>
                <c:formatCode>#,##0.0</c:formatCode>
                <c:ptCount val="3"/>
                <c:pt idx="0">
                  <c:v>27799.5</c:v>
                </c:pt>
                <c:pt idx="1">
                  <c:v>40098.800000000003</c:v>
                </c:pt>
                <c:pt idx="2">
                  <c:v>56599.1</c:v>
                </c:pt>
              </c:numCache>
            </c:numRef>
          </c:val>
        </c:ser>
        <c:marker val="1"/>
        <c:axId val="89150976"/>
        <c:axId val="89152512"/>
      </c:lineChart>
      <c:catAx>
        <c:axId val="8915097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89152512"/>
        <c:crosses val="autoZero"/>
        <c:auto val="1"/>
        <c:lblAlgn val="ctr"/>
        <c:lblOffset val="100"/>
      </c:catAx>
      <c:valAx>
        <c:axId val="89152512"/>
        <c:scaling>
          <c:orientation val="minMax"/>
        </c:scaling>
        <c:delete val="1"/>
        <c:axPos val="l"/>
        <c:numFmt formatCode="#,##0.0" sourceLinked="1"/>
        <c:tickLblPos val="none"/>
        <c:crossAx val="891509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4676324247308027E-2"/>
          <c:y val="0.10735522140052085"/>
          <c:w val="0.87706808655176161"/>
          <c:h val="0.61771397380967363"/>
        </c:manualLayout>
      </c:layout>
      <c:lineChart>
        <c:grouping val="standard"/>
        <c:ser>
          <c:idx val="0"/>
          <c:order val="0"/>
          <c:tx>
            <c:strRef>
              <c:f>расходы!$A$2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pPr>
              <a:ln w="57150">
                <a:solidFill>
                  <a:schemeClr val="accent2"/>
                </a:solidFill>
              </a:ln>
            </c:spPr>
          </c:marker>
          <c:dLbls>
            <c:dLbl>
              <c:idx val="0"/>
              <c:layout>
                <c:manualLayout>
                  <c:x val="-0.10660381048346412"/>
                  <c:y val="-0.13802814180066972"/>
                </c:manualLayout>
              </c:layout>
              <c:showVal val="1"/>
            </c:dLbl>
            <c:dLbl>
              <c:idx val="1"/>
              <c:layout>
                <c:manualLayout>
                  <c:x val="-0.10433564430296489"/>
                  <c:y val="-0.16870106220081818"/>
                </c:manualLayout>
              </c:layout>
              <c:showVal val="1"/>
            </c:dLbl>
            <c:dLbl>
              <c:idx val="2"/>
              <c:layout>
                <c:manualLayout>
                  <c:x val="-7.7117650136974122E-2"/>
                  <c:y val="0.15336460200074389"/>
                </c:manualLayout>
              </c:layout>
              <c:showVal val="1"/>
            </c:dLbl>
            <c:dLbl>
              <c:idx val="3"/>
              <c:layout>
                <c:manualLayout>
                  <c:x val="-8.8458481039470224E-2"/>
                  <c:y val="0.1303599117006323"/>
                </c:manualLayout>
              </c:layout>
              <c:showVal val="1"/>
            </c:dLbl>
            <c:dLbl>
              <c:idx val="4"/>
              <c:layout>
                <c:manualLayout>
                  <c:x val="-2.0413495624493187E-2"/>
                  <c:y val="-0.12269168160059521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расходы!$B$1:$F$1</c:f>
              <c:strCache>
                <c:ptCount val="5"/>
                <c:pt idx="0">
                  <c:v>за 2021 год</c:v>
                </c:pt>
                <c:pt idx="1">
                  <c:v>за 2022 год</c:v>
                </c:pt>
                <c:pt idx="2">
                  <c:v>2023 год (первоначальный план) </c:v>
                </c:pt>
                <c:pt idx="3">
                  <c:v>2023 год (уточненный план)</c:v>
                </c:pt>
                <c:pt idx="4">
                  <c:v>2023 год (исполнено)</c:v>
                </c:pt>
              </c:strCache>
            </c:strRef>
          </c:cat>
          <c:val>
            <c:numRef>
              <c:f>расходы!$B$2:$F$2</c:f>
              <c:numCache>
                <c:formatCode>#,##0.0</c:formatCode>
                <c:ptCount val="5"/>
                <c:pt idx="0">
                  <c:v>3880865.6</c:v>
                </c:pt>
                <c:pt idx="1">
                  <c:v>4049073.3</c:v>
                </c:pt>
                <c:pt idx="2">
                  <c:v>4273599.2</c:v>
                </c:pt>
                <c:pt idx="3">
                  <c:v>5333501</c:v>
                </c:pt>
                <c:pt idx="4">
                  <c:v>4917599.6000000006</c:v>
                </c:pt>
              </c:numCache>
            </c:numRef>
          </c:val>
        </c:ser>
        <c:marker val="1"/>
        <c:axId val="32091136"/>
        <c:axId val="32101120"/>
      </c:lineChart>
      <c:catAx>
        <c:axId val="3209113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32101120"/>
        <c:crosses val="autoZero"/>
        <c:auto val="1"/>
        <c:lblAlgn val="ctr"/>
        <c:lblOffset val="100"/>
      </c:catAx>
      <c:valAx>
        <c:axId val="32101120"/>
        <c:scaling>
          <c:orientation val="minMax"/>
        </c:scaling>
        <c:delete val="1"/>
        <c:axPos val="l"/>
        <c:numFmt formatCode="#,##0.0" sourceLinked="1"/>
        <c:tickLblPos val="none"/>
        <c:crossAx val="320911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43495710621525174"/>
          <c:w val="0.16516257204077542"/>
          <c:h val="0.13008518377185144"/>
        </c:manualLayout>
      </c:layout>
      <c:txPr>
        <a:bodyPr/>
        <a:lstStyle/>
        <a:p>
          <a:pPr>
            <a:defRPr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95000"/>
          </a:scheme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'дорожный фонд'!$A$17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8.3333333333333367E-3"/>
                  <c:y val="-5.0925925925925923E-2"/>
                </c:manualLayout>
              </c:layout>
              <c:showVal val="1"/>
            </c:dLbl>
            <c:dLbl>
              <c:idx val="1"/>
              <c:layout>
                <c:manualLayout>
                  <c:x val="1.388888888888886E-2"/>
                  <c:y val="-6.0185185185185147E-2"/>
                </c:manualLayout>
              </c:layout>
              <c:showVal val="1"/>
            </c:dLbl>
            <c:dLbl>
              <c:idx val="2"/>
              <c:layout>
                <c:manualLayout>
                  <c:x val="3.6111111111111149E-2"/>
                  <c:y val="-6.944444444444443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'дорожный фонд'!$B$16:$D$16</c:f>
              <c:strCache>
                <c:ptCount val="3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</c:strCache>
            </c:strRef>
          </c:cat>
          <c:val>
            <c:numRef>
              <c:f>'дорожный фонд'!$B$17:$D$17</c:f>
              <c:numCache>
                <c:formatCode>#,##0.0</c:formatCode>
                <c:ptCount val="3"/>
                <c:pt idx="0">
                  <c:v>26890.799999999996</c:v>
                </c:pt>
                <c:pt idx="1">
                  <c:v>37110.1</c:v>
                </c:pt>
                <c:pt idx="2">
                  <c:v>58925.1</c:v>
                </c:pt>
              </c:numCache>
            </c:numRef>
          </c:val>
        </c:ser>
        <c:shape val="box"/>
        <c:axId val="89164800"/>
        <c:axId val="90256128"/>
        <c:axId val="0"/>
      </c:bar3DChart>
      <c:catAx>
        <c:axId val="8916480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90256128"/>
        <c:crosses val="autoZero"/>
        <c:auto val="1"/>
        <c:lblAlgn val="ctr"/>
        <c:lblOffset val="100"/>
      </c:catAx>
      <c:valAx>
        <c:axId val="90256128"/>
        <c:scaling>
          <c:orientation val="minMax"/>
        </c:scaling>
        <c:delete val="1"/>
        <c:axPos val="l"/>
        <c:numFmt formatCode="#,##0.0" sourceLinked="1"/>
        <c:tickLblPos val="none"/>
        <c:crossAx val="8916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27493438320263"/>
          <c:y val="0.40161033501426141"/>
          <c:w val="0.16616951006124234"/>
          <c:h val="9.6271490390855266E-2"/>
        </c:manualLayout>
      </c:layout>
      <c:txPr>
        <a:bodyPr/>
        <a:lstStyle/>
        <a:p>
          <a:pPr>
            <a:defRPr sz="1200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8184646150427926E-3"/>
          <c:y val="5.0925925925925923E-2"/>
          <c:w val="0.82398564511350614"/>
          <c:h val="0.67614036322680571"/>
        </c:manualLayout>
      </c:layout>
      <c:barChart>
        <c:barDir val="col"/>
        <c:grouping val="clustered"/>
        <c:ser>
          <c:idx val="0"/>
          <c:order val="0"/>
          <c:tx>
            <c:strRef>
              <c:f>'дефицит бюджета'!$A$8</c:f>
              <c:strCache>
                <c:ptCount val="1"/>
                <c:pt idx="0">
                  <c:v>Дефицит</c:v>
                </c:pt>
              </c:strCache>
            </c:strRef>
          </c:tx>
          <c:dLbls>
            <c:dLbl>
              <c:idx val="2"/>
              <c:layout>
                <c:manualLayout>
                  <c:x val="-4.4092323075214006E-3"/>
                  <c:y val="-6.944444444444450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'дефицит бюджета'!$B$7:$F$7</c:f>
              <c:strCache>
                <c:ptCount val="5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(первоначальный план)</c:v>
                </c:pt>
                <c:pt idx="3">
                  <c:v>2023 год (уточненный  план)</c:v>
                </c:pt>
                <c:pt idx="4">
                  <c:v>2023 год (факт)</c:v>
                </c:pt>
              </c:strCache>
            </c:strRef>
          </c:cat>
          <c:val>
            <c:numRef>
              <c:f>'дефицит бюджета'!$B$8:$F$8</c:f>
              <c:numCache>
                <c:formatCode>General</c:formatCode>
                <c:ptCount val="5"/>
                <c:pt idx="0" formatCode="#,##0.0">
                  <c:v>-70279.8</c:v>
                </c:pt>
                <c:pt idx="2" formatCode="#,##0.0">
                  <c:v>-92096.9</c:v>
                </c:pt>
                <c:pt idx="3" formatCode="#,##0.0">
                  <c:v>-29251.3</c:v>
                </c:pt>
              </c:numCache>
            </c:numRef>
          </c:val>
        </c:ser>
        <c:ser>
          <c:idx val="1"/>
          <c:order val="1"/>
          <c:tx>
            <c:strRef>
              <c:f>'дефицит бюджета'!$A$9</c:f>
              <c:strCache>
                <c:ptCount val="1"/>
                <c:pt idx="0">
                  <c:v>профицит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0000FF"/>
                    </a:solidFill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'дефицит бюджета'!$B$7:$F$7</c:f>
              <c:strCache>
                <c:ptCount val="5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(первоначальный план)</c:v>
                </c:pt>
                <c:pt idx="3">
                  <c:v>2023 год (уточненный  план)</c:v>
                </c:pt>
                <c:pt idx="4">
                  <c:v>2023 год (факт)</c:v>
                </c:pt>
              </c:strCache>
            </c:strRef>
          </c:cat>
          <c:val>
            <c:numRef>
              <c:f>'дефицит бюджета'!$B$9:$F$9</c:f>
              <c:numCache>
                <c:formatCode>#,##0.0</c:formatCode>
                <c:ptCount val="5"/>
                <c:pt idx="1">
                  <c:v>46364.1</c:v>
                </c:pt>
                <c:pt idx="4">
                  <c:v>139980.5</c:v>
                </c:pt>
              </c:numCache>
            </c:numRef>
          </c:val>
        </c:ser>
        <c:axId val="91507328"/>
        <c:axId val="91517312"/>
      </c:barChart>
      <c:catAx>
        <c:axId val="9150732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91517312"/>
        <c:crosses val="autoZero"/>
        <c:auto val="1"/>
        <c:lblAlgn val="ctr"/>
        <c:lblOffset val="100"/>
      </c:catAx>
      <c:valAx>
        <c:axId val="91517312"/>
        <c:scaling>
          <c:orientation val="minMax"/>
        </c:scaling>
        <c:delete val="1"/>
        <c:axPos val="l"/>
        <c:numFmt formatCode="#,##0.0" sourceLinked="1"/>
        <c:tickLblPos val="none"/>
        <c:crossAx val="9150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37136614450346"/>
          <c:y val="0.12890237678623531"/>
          <c:w val="0.16681016924045478"/>
          <c:h val="0.316269320501604"/>
        </c:manualLayout>
      </c:layout>
      <c:txPr>
        <a:bodyPr/>
        <a:lstStyle/>
        <a:p>
          <a:pPr>
            <a:defRPr sz="1200"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1.6167185127578441E-2"/>
          <c:y val="5.0925925925925923E-2"/>
          <c:w val="0.63290051105432765"/>
          <c:h val="0.6900925925925937"/>
        </c:manualLayout>
      </c:layout>
      <c:bar3DChart>
        <c:barDir val="col"/>
        <c:grouping val="clustered"/>
        <c:ser>
          <c:idx val="0"/>
          <c:order val="0"/>
          <c:tx>
            <c:strRef>
              <c:f>оценка!$A$3</c:f>
              <c:strCache>
                <c:ptCount val="1"/>
                <c:pt idx="0">
                  <c:v>средняя оценка по округу по городским округам</c:v>
                </c:pt>
              </c:strCache>
            </c:strRef>
          </c:tx>
          <c:dLbls>
            <c:dLbl>
              <c:idx val="0"/>
              <c:layout>
                <c:manualLayout>
                  <c:x val="2.9394882050142578E-3"/>
                  <c:y val="-5.5555555555555469E-2"/>
                </c:manualLayout>
              </c:layout>
              <c:showVal val="1"/>
            </c:dLbl>
            <c:dLbl>
              <c:idx val="1"/>
              <c:layout>
                <c:manualLayout>
                  <c:x val="4.4092323075214006E-3"/>
                  <c:y val="-4.6296296296296349E-2"/>
                </c:manualLayout>
              </c:layout>
              <c:showVal val="1"/>
            </c:dLbl>
            <c:dLbl>
              <c:idx val="2"/>
              <c:layout>
                <c:manualLayout>
                  <c:x val="5.8789764100285764E-3"/>
                  <c:y val="-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оценка!$B$2:$D$2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оценка!$B$3:$D$3</c:f>
              <c:numCache>
                <c:formatCode>General</c:formatCode>
                <c:ptCount val="3"/>
                <c:pt idx="0">
                  <c:v>92.5</c:v>
                </c:pt>
                <c:pt idx="1">
                  <c:v>88.2</c:v>
                </c:pt>
                <c:pt idx="2" formatCode="0.0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0E-485A-BED9-7F0DB2F215EE}"/>
            </c:ext>
          </c:extLst>
        </c:ser>
        <c:ser>
          <c:idx val="1"/>
          <c:order val="1"/>
          <c:tx>
            <c:strRef>
              <c:f>оценка!$A$4</c:f>
              <c:strCache>
                <c:ptCount val="1"/>
                <c:pt idx="0">
                  <c:v>оценка муниципального образования</c:v>
                </c:pt>
              </c:strCache>
            </c:strRef>
          </c:tx>
          <c:dLbls>
            <c:dLbl>
              <c:idx val="0"/>
              <c:layout>
                <c:manualLayout>
                  <c:x val="1.1757952820057031E-2"/>
                  <c:y val="-4.6296296296296377E-2"/>
                </c:manualLayout>
              </c:layout>
              <c:showVal val="1"/>
            </c:dLbl>
            <c:dLbl>
              <c:idx val="1"/>
              <c:layout>
                <c:manualLayout>
                  <c:x val="4.4092323075214006E-3"/>
                  <c:y val="-6.0185185185185217E-2"/>
                </c:manualLayout>
              </c:layout>
              <c:showVal val="1"/>
            </c:dLbl>
            <c:dLbl>
              <c:idx val="2"/>
              <c:layout>
                <c:manualLayout>
                  <c:x val="1.4697441025071274E-2"/>
                  <c:y val="-6.018518518518515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оценка!$B$2:$D$2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оценка!$B$4:$D$4</c:f>
              <c:numCache>
                <c:formatCode>General</c:formatCode>
                <c:ptCount val="3"/>
                <c:pt idx="0">
                  <c:v>96.5</c:v>
                </c:pt>
                <c:pt idx="1">
                  <c:v>90.6</c:v>
                </c:pt>
                <c:pt idx="2">
                  <c:v>94.2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0E-485A-BED9-7F0DB2F215EE}"/>
            </c:ext>
          </c:extLst>
        </c:ser>
        <c:shape val="cylinder"/>
        <c:axId val="91657344"/>
        <c:axId val="91658880"/>
        <c:axId val="0"/>
      </c:bar3DChart>
      <c:catAx>
        <c:axId val="916573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91658880"/>
        <c:crosses val="autoZero"/>
        <c:auto val="1"/>
        <c:lblAlgn val="ctr"/>
        <c:lblOffset val="100"/>
      </c:catAx>
      <c:valAx>
        <c:axId val="91658880"/>
        <c:scaling>
          <c:orientation val="minMax"/>
        </c:scaling>
        <c:delete val="1"/>
        <c:axPos val="l"/>
        <c:numFmt formatCode="General" sourceLinked="1"/>
        <c:tickLblPos val="none"/>
        <c:crossAx val="9165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05334592452693"/>
          <c:y val="0.14206401283172956"/>
          <c:w val="0.31712818946043086"/>
          <c:h val="0.50753864100320756"/>
        </c:manualLayout>
      </c:layout>
      <c:txPr>
        <a:bodyPr/>
        <a:lstStyle/>
        <a:p>
          <a:pPr>
            <a:defRPr sz="1400"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818759721142099"/>
          <c:y val="8.8184646150427953E-2"/>
          <c:w val="0.79885481474280662"/>
          <c:h val="0.82363070769914581"/>
        </c:manualLayout>
      </c:layout>
      <c:lineChart>
        <c:grouping val="standard"/>
        <c:ser>
          <c:idx val="0"/>
          <c:order val="0"/>
          <c:tx>
            <c:strRef>
              <c:f>дефицит!$A$2</c:f>
              <c:strCache>
                <c:ptCount val="1"/>
                <c:pt idx="0">
                  <c:v>Дефицит(-),      профицит (+)</c:v>
                </c:pt>
              </c:strCache>
            </c:strRef>
          </c:tx>
          <c:spPr>
            <a:ln w="57150">
              <a:solidFill>
                <a:schemeClr val="accent3">
                  <a:lumMod val="75000"/>
                </a:schemeClr>
              </a:solidFill>
            </a:ln>
          </c:spPr>
          <c:marker>
            <c:spPr>
              <a:ln w="57150"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8.3775413842906363E-2"/>
                  <c:y val="0.13628536223247945"/>
                </c:manualLayout>
              </c:layout>
              <c:showVal val="1"/>
            </c:dLbl>
            <c:dLbl>
              <c:idx val="1"/>
              <c:layout>
                <c:manualLayout>
                  <c:x val="-6.6138484612820819E-2"/>
                  <c:y val="-0.16033572027350459"/>
                </c:manualLayout>
              </c:layout>
              <c:showVal val="1"/>
            </c:dLbl>
            <c:dLbl>
              <c:idx val="2"/>
              <c:layout>
                <c:manualLayout>
                  <c:x val="-6.1729252305299367E-2"/>
                  <c:y val="0.10421821817777814"/>
                </c:manualLayout>
              </c:layout>
              <c:showVal val="1"/>
            </c:dLbl>
            <c:dLbl>
              <c:idx val="3"/>
              <c:layout>
                <c:manualLayout>
                  <c:x val="-7.0547716920342299E-2"/>
                  <c:y val="-0.17636929230085546"/>
                </c:manualLayout>
              </c:layout>
              <c:showVal val="1"/>
            </c:dLbl>
            <c:dLbl>
              <c:idx val="4"/>
              <c:layout>
                <c:manualLayout>
                  <c:x val="-2.6455393845128378E-2"/>
                  <c:y val="-0.15231893425982998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дефицит!$B$1:$F$1</c:f>
              <c:strCache>
                <c:ptCount val="5"/>
                <c:pt idx="0">
                  <c:v>за 2021 год</c:v>
                </c:pt>
                <c:pt idx="1">
                  <c:v>за 2022 год</c:v>
                </c:pt>
                <c:pt idx="2">
                  <c:v>2023 год (первоначальный план) </c:v>
                </c:pt>
                <c:pt idx="3">
                  <c:v>2023 год (уточненный план)</c:v>
                </c:pt>
                <c:pt idx="4">
                  <c:v>2023 год (исполнено)</c:v>
                </c:pt>
              </c:strCache>
            </c:strRef>
          </c:cat>
          <c:val>
            <c:numRef>
              <c:f>дефицит!$B$2:$F$2</c:f>
              <c:numCache>
                <c:formatCode>#,##0.0</c:formatCode>
                <c:ptCount val="5"/>
                <c:pt idx="0">
                  <c:v>-70279.800000000294</c:v>
                </c:pt>
                <c:pt idx="1">
                  <c:v>46364.100000000086</c:v>
                </c:pt>
                <c:pt idx="2">
                  <c:v>-92096.9</c:v>
                </c:pt>
                <c:pt idx="3">
                  <c:v>-29251.3</c:v>
                </c:pt>
                <c:pt idx="4">
                  <c:v>139980.5</c:v>
                </c:pt>
              </c:numCache>
            </c:numRef>
          </c:val>
        </c:ser>
        <c:marker val="1"/>
        <c:axId val="32137600"/>
        <c:axId val="32139136"/>
      </c:lineChart>
      <c:catAx>
        <c:axId val="3213760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32139136"/>
        <c:crosses val="autoZero"/>
        <c:auto val="1"/>
        <c:lblAlgn val="ctr"/>
        <c:lblOffset val="100"/>
      </c:catAx>
      <c:valAx>
        <c:axId val="32139136"/>
        <c:scaling>
          <c:orientation val="minMax"/>
        </c:scaling>
        <c:delete val="1"/>
        <c:axPos val="l"/>
        <c:numFmt formatCode="#,##0.0" sourceLinked="1"/>
        <c:tickLblPos val="none"/>
        <c:crossAx val="3213760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1.5432313076324833E-2"/>
          <c:y val="9.1302355293856247E-2"/>
          <c:w val="0.24297568688389903"/>
          <c:h val="0.33638865120745748"/>
        </c:manualLayout>
      </c:layout>
      <c:txPr>
        <a:bodyPr/>
        <a:lstStyle/>
        <a:p>
          <a:pPr>
            <a:defRPr sz="1000"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1157635919925137E-2"/>
          <c:y val="0.23718628964597804"/>
          <c:w val="0.51202672424162621"/>
          <c:h val="0.74456861115048623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'расходы всего'!$A$3:$A$5</c:f>
              <c:strCache>
                <c:ptCount val="3"/>
                <c:pt idx="0">
                  <c:v>федеральный бюджет </c:v>
                </c:pt>
                <c:pt idx="1">
                  <c:v>бюджет автономного округа </c:v>
                </c:pt>
                <c:pt idx="2">
                  <c:v>местный бюджет </c:v>
                </c:pt>
              </c:strCache>
            </c:strRef>
          </c:cat>
          <c:val>
            <c:numRef>
              <c:f>'расходы всего'!$B$3:$B$5</c:f>
              <c:numCache>
                <c:formatCode>#,##0.0</c:formatCode>
                <c:ptCount val="3"/>
                <c:pt idx="0">
                  <c:v>72570.8</c:v>
                </c:pt>
                <c:pt idx="1">
                  <c:v>2833229.5</c:v>
                </c:pt>
                <c:pt idx="2">
                  <c:v>2011799.3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3047823507464971"/>
          <c:y val="0.13913061383984152"/>
          <c:w val="0.25285504728934882"/>
          <c:h val="0.75867192917262072"/>
        </c:manualLayout>
      </c:layout>
      <c:txPr>
        <a:bodyPr/>
        <a:lstStyle/>
        <a:p>
          <a:pPr>
            <a:defRPr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2.0035856430133031E-2"/>
          <c:y val="0.11412130678290652"/>
          <c:w val="0.58890447357700992"/>
          <c:h val="0.68938255226543455"/>
        </c:manualLayout>
      </c:layout>
      <c:bar3DChart>
        <c:barDir val="col"/>
        <c:grouping val="clustered"/>
        <c:ser>
          <c:idx val="0"/>
          <c:order val="0"/>
          <c:tx>
            <c:strRef>
              <c:f>'Общая по доходам (2022)'!$A$9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-3.2660980055714043E-3"/>
                  <c:y val="-8.299731402393198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'Общая по доходам (2022)'!$B$8</c:f>
              <c:strCache>
                <c:ptCount val="1"/>
                <c:pt idx="0">
                  <c:v>2023 год (факт)</c:v>
                </c:pt>
              </c:strCache>
            </c:strRef>
          </c:cat>
          <c:val>
            <c:numRef>
              <c:f>'Общая по доходам (2022)'!$B$9</c:f>
              <c:numCache>
                <c:formatCode>#,##0.0</c:formatCode>
                <c:ptCount val="1"/>
                <c:pt idx="0">
                  <c:v>3803391.3</c:v>
                </c:pt>
              </c:numCache>
            </c:numRef>
          </c:val>
        </c:ser>
        <c:ser>
          <c:idx val="1"/>
          <c:order val="1"/>
          <c:tx>
            <c:strRef>
              <c:f>'Общая по доходам (2022)'!$A$10</c:f>
              <c:strCache>
                <c:ptCount val="1"/>
                <c:pt idx="0">
                  <c:v>налоговые и неналоговые  доходы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7.5120254128142258E-2"/>
                  <c:y val="-9.3371978276923506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'Общая по доходам (2022)'!$B$8</c:f>
              <c:strCache>
                <c:ptCount val="1"/>
                <c:pt idx="0">
                  <c:v>2023 год (факт)</c:v>
                </c:pt>
              </c:strCache>
            </c:strRef>
          </c:cat>
          <c:val>
            <c:numRef>
              <c:f>'Общая по доходам (2022)'!$B$10</c:f>
              <c:numCache>
                <c:formatCode>#,##0.0</c:formatCode>
                <c:ptCount val="1"/>
                <c:pt idx="0">
                  <c:v>1254188.8</c:v>
                </c:pt>
              </c:numCache>
            </c:numRef>
          </c:val>
        </c:ser>
        <c:shape val="cylinder"/>
        <c:axId val="33462528"/>
        <c:axId val="33480704"/>
        <c:axId val="0"/>
      </c:bar3DChart>
      <c:catAx>
        <c:axId val="3346252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33480704"/>
        <c:crosses val="autoZero"/>
        <c:auto val="1"/>
        <c:lblAlgn val="ctr"/>
        <c:lblOffset val="100"/>
      </c:catAx>
      <c:valAx>
        <c:axId val="33480704"/>
        <c:scaling>
          <c:orientation val="minMax"/>
        </c:scaling>
        <c:delete val="1"/>
        <c:axPos val="l"/>
        <c:numFmt formatCode="#,##0.0" sourceLinked="1"/>
        <c:tickLblPos val="none"/>
        <c:crossAx val="3346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03607865591469"/>
          <c:y val="5.1873321264957466E-2"/>
          <c:w val="0.25925840654104565"/>
          <c:h val="0.76138272218119563"/>
        </c:manualLayout>
      </c:layout>
      <c:txPr>
        <a:bodyPr/>
        <a:lstStyle/>
        <a:p>
          <a:pPr>
            <a:defRPr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4716389602485428E-2"/>
          <c:y val="8.8184646150427953E-2"/>
          <c:w val="0.85081321982742653"/>
          <c:h val="0.59270434598175836"/>
        </c:manualLayout>
      </c:layout>
      <c:lineChart>
        <c:grouping val="standard"/>
        <c:ser>
          <c:idx val="0"/>
          <c:order val="0"/>
          <c:tx>
            <c:strRef>
              <c:f>'Общая по доходам (2022)'!$A$2</c:f>
              <c:strCache>
                <c:ptCount val="1"/>
                <c:pt idx="0">
                  <c:v>Доходы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pPr>
              <a:ln w="57150"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-8.6267588625418445E-2"/>
                  <c:y val="-0.13628536223247945"/>
                </c:manualLayout>
              </c:layout>
              <c:showVal val="1"/>
            </c:dLbl>
            <c:dLbl>
              <c:idx val="1"/>
              <c:layout>
                <c:manualLayout>
                  <c:x val="-7.0931128425344048E-2"/>
                  <c:y val="-0.15231893425982995"/>
                </c:manualLayout>
              </c:layout>
              <c:showVal val="1"/>
            </c:dLbl>
            <c:dLbl>
              <c:idx val="2"/>
              <c:layout>
                <c:manualLayout>
                  <c:x val="-6.5179955850316162E-2"/>
                  <c:y val="-0.14430214824615448"/>
                </c:manualLayout>
              </c:layout>
              <c:showVal val="1"/>
            </c:dLbl>
            <c:dLbl>
              <c:idx val="3"/>
              <c:layout>
                <c:manualLayout>
                  <c:x val="-7.0931128425344048E-2"/>
                  <c:y val="0.1843860783145307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'Общая по доходам (2022)'!$B$1:$F$1</c:f>
              <c:strCache>
                <c:ptCount val="5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(первоначальный план)</c:v>
                </c:pt>
                <c:pt idx="3">
                  <c:v>2023 год (уточненный план)</c:v>
                </c:pt>
                <c:pt idx="4">
                  <c:v>2023 год (исполнено)</c:v>
                </c:pt>
              </c:strCache>
            </c:strRef>
          </c:cat>
          <c:val>
            <c:numRef>
              <c:f>'Общая по доходам (2022)'!$B$2:$F$2</c:f>
              <c:numCache>
                <c:formatCode>#,##0.0</c:formatCode>
                <c:ptCount val="5"/>
                <c:pt idx="0">
                  <c:v>3810585.8000000003</c:v>
                </c:pt>
                <c:pt idx="1">
                  <c:v>4095437.4000000004</c:v>
                </c:pt>
                <c:pt idx="2">
                  <c:v>4181502.3</c:v>
                </c:pt>
                <c:pt idx="3">
                  <c:v>5304249.7</c:v>
                </c:pt>
                <c:pt idx="4">
                  <c:v>5057580.1000000006</c:v>
                </c:pt>
              </c:numCache>
            </c:numRef>
          </c:val>
        </c:ser>
        <c:marker val="1"/>
        <c:axId val="66698240"/>
        <c:axId val="66700032"/>
      </c:lineChart>
      <c:catAx>
        <c:axId val="66698240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66700032"/>
        <c:crosses val="autoZero"/>
        <c:auto val="1"/>
        <c:lblAlgn val="ctr"/>
        <c:lblOffset val="100"/>
      </c:catAx>
      <c:valAx>
        <c:axId val="66700032"/>
        <c:scaling>
          <c:orientation val="minMax"/>
        </c:scaling>
        <c:delete val="1"/>
        <c:axPos val="l"/>
        <c:numFmt formatCode="#,##0.0" sourceLinked="1"/>
        <c:tickLblPos val="none"/>
        <c:crossAx val="6669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820229515561076"/>
          <c:y val="0.36786632293381627"/>
          <c:w val="0.12412947474435219"/>
          <c:h val="0.13599814667057217"/>
        </c:manualLayout>
      </c:layout>
      <c:txPr>
        <a:bodyPr/>
        <a:lstStyle/>
        <a:p>
          <a:pPr>
            <a:defRPr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50"/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4.4347964759871752E-2"/>
          <c:y val="0"/>
          <c:w val="0.79975266351735752"/>
          <c:h val="0.7968251112195277"/>
        </c:manualLayout>
      </c:layout>
      <c:bar3DChart>
        <c:barDir val="col"/>
        <c:grouping val="clustered"/>
        <c:ser>
          <c:idx val="0"/>
          <c:order val="0"/>
          <c:tx>
            <c:strRef>
              <c:f>'Общая по доходам (2022)'!$A$41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0"/>
                  <c:y val="0.24921747825120913"/>
                </c:manualLayout>
              </c:layout>
              <c:showVal val="1"/>
            </c:dLbl>
            <c:dLbl>
              <c:idx val="1"/>
              <c:layout>
                <c:manualLayout>
                  <c:x val="1.7550415295338982E-3"/>
                  <c:y val="0.23771513310115344"/>
                </c:manualLayout>
              </c:layout>
              <c:showVal val="1"/>
            </c:dLbl>
            <c:dLbl>
              <c:idx val="2"/>
              <c:layout>
                <c:manualLayout>
                  <c:x val="5.2651245886016834E-3"/>
                  <c:y val="0.27989039865135756"/>
                </c:manualLayout>
              </c:layout>
              <c:showVal val="1"/>
            </c:dLbl>
            <c:dLbl>
              <c:idx val="3"/>
              <c:layout>
                <c:manualLayout>
                  <c:x val="7.0201661181355833E-3"/>
                  <c:y val="0.24921747825120913"/>
                </c:manualLayout>
              </c:layout>
              <c:showVal val="1"/>
            </c:dLbl>
            <c:dLbl>
              <c:idx val="4"/>
              <c:layout>
                <c:manualLayout>
                  <c:x val="8.7752076476694842E-3"/>
                  <c:y val="0.2492174782512091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'Общая по доходам (2022)'!$B$40:$F$40</c:f>
              <c:strCache>
                <c:ptCount val="5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(первоначальный план)</c:v>
                </c:pt>
                <c:pt idx="3">
                  <c:v>2023 год (уточненный план)</c:v>
                </c:pt>
                <c:pt idx="4">
                  <c:v>2023 год (исполнено)</c:v>
                </c:pt>
              </c:strCache>
            </c:strRef>
          </c:cat>
          <c:val>
            <c:numRef>
              <c:f>'Общая по доходам (2022)'!$B$41:$F$41</c:f>
              <c:numCache>
                <c:formatCode>#,##0.0</c:formatCode>
                <c:ptCount val="5"/>
                <c:pt idx="0">
                  <c:v>2779623.1</c:v>
                </c:pt>
                <c:pt idx="1">
                  <c:v>2956874</c:v>
                </c:pt>
                <c:pt idx="2">
                  <c:v>3090028.2</c:v>
                </c:pt>
                <c:pt idx="3">
                  <c:v>4110371.6</c:v>
                </c:pt>
                <c:pt idx="4">
                  <c:v>3803391.3</c:v>
                </c:pt>
              </c:numCache>
            </c:numRef>
          </c:val>
        </c:ser>
        <c:ser>
          <c:idx val="1"/>
          <c:order val="1"/>
          <c:tx>
            <c:strRef>
              <c:f>'Общая по доходам (2022)'!$A$42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6449291986037645E-2"/>
                  <c:y val="-2.743827160493828E-2"/>
                </c:manualLayout>
              </c:layout>
              <c:showVal val="1"/>
            </c:dLbl>
            <c:dLbl>
              <c:idx val="1"/>
              <c:layout>
                <c:manualLayout>
                  <c:x val="6.9512666882579456E-3"/>
                  <c:y val="-3.527777777777779E-2"/>
                </c:manualLayout>
              </c:layout>
              <c:showVal val="1"/>
            </c:dLbl>
            <c:dLbl>
              <c:idx val="2"/>
              <c:layout>
                <c:manualLayout>
                  <c:x val="1.5330706394616629E-2"/>
                  <c:y val="-3.9197530864197534E-2"/>
                </c:manualLayout>
              </c:layout>
              <c:showVal val="1"/>
            </c:dLbl>
            <c:dLbl>
              <c:idx val="3"/>
              <c:layout>
                <c:manualLayout>
                  <c:x val="5.2134646962232606E-3"/>
                  <c:y val="-1.9598765432098767E-2"/>
                </c:manualLayout>
              </c:layout>
              <c:showVal val="1"/>
            </c:dLbl>
            <c:dLbl>
              <c:idx val="4"/>
              <c:layout>
                <c:manualLayout>
                  <c:x val="1.1855073050487604E-2"/>
                  <c:y val="-2.3518518518518518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'Общая по доходам (2022)'!$B$40:$F$40</c:f>
              <c:strCache>
                <c:ptCount val="5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(первоначальный план)</c:v>
                </c:pt>
                <c:pt idx="3">
                  <c:v>2023 год (уточненный план)</c:v>
                </c:pt>
                <c:pt idx="4">
                  <c:v>2023 год (исполнено)</c:v>
                </c:pt>
              </c:strCache>
            </c:strRef>
          </c:cat>
          <c:val>
            <c:numRef>
              <c:f>'Общая по доходам (2022)'!$B$42:$F$42</c:f>
              <c:numCache>
                <c:formatCode>#,##0.0</c:formatCode>
                <c:ptCount val="5"/>
                <c:pt idx="0">
                  <c:v>868332.1</c:v>
                </c:pt>
                <c:pt idx="1">
                  <c:v>968490.2</c:v>
                </c:pt>
                <c:pt idx="2">
                  <c:v>934814.8</c:v>
                </c:pt>
                <c:pt idx="3">
                  <c:v>1002663.7</c:v>
                </c:pt>
                <c:pt idx="4">
                  <c:v>1057076.5</c:v>
                </c:pt>
              </c:numCache>
            </c:numRef>
          </c:val>
        </c:ser>
        <c:ser>
          <c:idx val="2"/>
          <c:order val="2"/>
          <c:tx>
            <c:strRef>
              <c:f>'Общая по доходам (2022)'!$A$43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3283246068588318E-2"/>
                  <c:y val="-3.1358024691357948E-2"/>
                </c:manualLayout>
              </c:layout>
              <c:showVal val="1"/>
            </c:dLbl>
            <c:dLbl>
              <c:idx val="1"/>
              <c:layout>
                <c:manualLayout>
                  <c:x val="1.5640394088669969E-2"/>
                  <c:y val="-3.1358024691357997E-2"/>
                </c:manualLayout>
              </c:layout>
              <c:showVal val="1"/>
            </c:dLbl>
            <c:dLbl>
              <c:idx val="2"/>
              <c:layout>
                <c:manualLayout>
                  <c:x val="1.0426929392446641E-2"/>
                  <c:y val="-3.527777777777788E-2"/>
                </c:manualLayout>
              </c:layout>
              <c:showVal val="1"/>
            </c:dLbl>
            <c:dLbl>
              <c:idx val="3"/>
              <c:layout>
                <c:manualLayout>
                  <c:x val="1.7378215654077718E-2"/>
                  <c:y val="-2.7438271604938291E-2"/>
                </c:manualLayout>
              </c:layout>
              <c:showVal val="1"/>
            </c:dLbl>
            <c:dLbl>
              <c:idx val="4"/>
              <c:layout>
                <c:manualLayout>
                  <c:x val="2.4329501915708773E-2"/>
                  <c:y val="-2.7438271604938291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'Общая по доходам (2022)'!$B$40:$F$40</c:f>
              <c:strCache>
                <c:ptCount val="5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(первоначальный план)</c:v>
                </c:pt>
                <c:pt idx="3">
                  <c:v>2023 год (уточненный план)</c:v>
                </c:pt>
                <c:pt idx="4">
                  <c:v>2023 год (исполнено)</c:v>
                </c:pt>
              </c:strCache>
            </c:strRef>
          </c:cat>
          <c:val>
            <c:numRef>
              <c:f>'Общая по доходам (2022)'!$B$43:$F$43</c:f>
              <c:numCache>
                <c:formatCode>#,##0.0</c:formatCode>
                <c:ptCount val="5"/>
                <c:pt idx="0">
                  <c:v>162630.6</c:v>
                </c:pt>
                <c:pt idx="1">
                  <c:v>170073.2</c:v>
                </c:pt>
                <c:pt idx="2">
                  <c:v>156659.29999999999</c:v>
                </c:pt>
                <c:pt idx="3">
                  <c:v>191214.4</c:v>
                </c:pt>
                <c:pt idx="4">
                  <c:v>197112.3</c:v>
                </c:pt>
              </c:numCache>
            </c:numRef>
          </c:val>
        </c:ser>
        <c:gapWidth val="34"/>
        <c:gapDepth val="0"/>
        <c:shape val="cylinder"/>
        <c:axId val="66755584"/>
        <c:axId val="66781952"/>
        <c:axId val="0"/>
      </c:bar3DChart>
      <c:catAx>
        <c:axId val="66755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66781952"/>
        <c:crosses val="autoZero"/>
        <c:auto val="1"/>
        <c:lblAlgn val="ctr"/>
        <c:lblOffset val="100"/>
      </c:catAx>
      <c:valAx>
        <c:axId val="66781952"/>
        <c:scaling>
          <c:orientation val="minMax"/>
        </c:scaling>
        <c:delete val="1"/>
        <c:axPos val="l"/>
        <c:numFmt formatCode="#,##0.0" sourceLinked="1"/>
        <c:tickLblPos val="none"/>
        <c:crossAx val="6675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049672159612377"/>
          <c:y val="0.17528185274099994"/>
          <c:w val="0.13840662543512244"/>
          <c:h val="0.58553427638474942"/>
        </c:manualLayout>
      </c:layout>
      <c:txPr>
        <a:bodyPr/>
        <a:lstStyle/>
        <a:p>
          <a:pPr>
            <a:defRPr sz="1200" b="1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0"/>
          <c:y val="4.6139354722793867E-2"/>
          <c:w val="0.77332453032494575"/>
          <c:h val="0.80189471904204523"/>
        </c:manualLayout>
      </c:layout>
      <c:bar3DChart>
        <c:barDir val="col"/>
        <c:grouping val="stacked"/>
        <c:ser>
          <c:idx val="1"/>
          <c:order val="0"/>
          <c:tx>
            <c:strRef>
              <c:f>'Налоговые доходы'!$A$3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4642758616063309E-2"/>
                  <c:y val="-3.8341150500185977E-3"/>
                </c:manualLayout>
              </c:layout>
              <c:showVal val="1"/>
            </c:dLbl>
            <c:dLbl>
              <c:idx val="1"/>
              <c:layout>
                <c:manualLayout>
                  <c:x val="1.1980438867688166E-2"/>
                  <c:y val="-3.834115050018527E-3"/>
                </c:manualLayout>
              </c:layout>
              <c:showVal val="1"/>
            </c:dLbl>
            <c:dLbl>
              <c:idx val="2"/>
              <c:layout>
                <c:manualLayout>
                  <c:x val="1.8636238238626025E-2"/>
                  <c:y val="-7.0291297239277125E-17"/>
                </c:manualLayout>
              </c:layout>
              <c:showVal val="1"/>
            </c:dLbl>
            <c:dLbl>
              <c:idx val="3"/>
              <c:layout>
                <c:manualLayout>
                  <c:x val="9.318119119313014E-3"/>
                  <c:y val="0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Уточненный план 2023 год </c:v>
                </c:pt>
                <c:pt idx="3">
                  <c:v>2023 год (факт)</c:v>
                </c:pt>
              </c:strCache>
            </c:strRef>
          </c:cat>
          <c:val>
            <c:numRef>
              <c:f>'Налоговые доходы'!$B$3:$E$3</c:f>
              <c:numCache>
                <c:formatCode>#,##0.0</c:formatCode>
                <c:ptCount val="4"/>
                <c:pt idx="0">
                  <c:v>650080.4</c:v>
                </c:pt>
                <c:pt idx="1">
                  <c:v>724024.9</c:v>
                </c:pt>
                <c:pt idx="2">
                  <c:v>764558.5</c:v>
                </c:pt>
                <c:pt idx="3">
                  <c:v>816003.5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79-48A7-ADC0-4C0A6D698AFB}"/>
            </c:ext>
          </c:extLst>
        </c:ser>
        <c:ser>
          <c:idx val="2"/>
          <c:order val="1"/>
          <c:tx>
            <c:strRef>
              <c:f>'Налоговые доходы'!$A$4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layout>
                <c:manualLayout>
                  <c:x val="-6.0540522183622075E-2"/>
                  <c:y val="4.86479763118107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79-48A7-ADC0-4C0A6D698AFB}"/>
                </c:ext>
              </c:extLst>
            </c:dLbl>
            <c:dLbl>
              <c:idx val="1"/>
              <c:layout>
                <c:manualLayout>
                  <c:x val="-6.5627649217781081E-2"/>
                  <c:y val="6.46676335479634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79-48A7-ADC0-4C0A6D698AFB}"/>
                </c:ext>
              </c:extLst>
            </c:dLbl>
            <c:dLbl>
              <c:idx val="2"/>
              <c:layout>
                <c:manualLayout>
                  <c:x val="-7.3436419673030523E-2"/>
                  <c:y val="4.12359083588757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79-48A7-ADC0-4C0A6D698AFB}"/>
                </c:ext>
              </c:extLst>
            </c:dLbl>
            <c:dLbl>
              <c:idx val="3"/>
              <c:layout>
                <c:manualLayout>
                  <c:x val="-6.2826763063604699E-2"/>
                  <c:y val="5.29944136641823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79-48A7-ADC0-4C0A6D698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u="sng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Уточненный план 2023 год </c:v>
                </c:pt>
                <c:pt idx="3">
                  <c:v>2023 год (факт)</c:v>
                </c:pt>
              </c:strCache>
            </c:strRef>
          </c:cat>
          <c:val>
            <c:numRef>
              <c:f>'Налоговые доходы'!$B$4:$E$4</c:f>
              <c:numCache>
                <c:formatCode>#,##0.0</c:formatCode>
                <c:ptCount val="4"/>
                <c:pt idx="0">
                  <c:v>14022.2</c:v>
                </c:pt>
                <c:pt idx="1">
                  <c:v>16838.400000000001</c:v>
                </c:pt>
                <c:pt idx="2">
                  <c:v>17157.900000000001</c:v>
                </c:pt>
                <c:pt idx="3">
                  <c:v>17286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79-48A7-ADC0-4C0A6D698AFB}"/>
            </c:ext>
          </c:extLst>
        </c:ser>
        <c:ser>
          <c:idx val="3"/>
          <c:order val="2"/>
          <c:tx>
            <c:strRef>
              <c:f>'Налоговые доходы'!$A$5</c:f>
              <c:strCache>
                <c:ptCount val="1"/>
                <c:pt idx="0">
                  <c:v>Налоги на совокупный доход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4642758616063309E-2"/>
                  <c:y val="-1.5336460200074386E-2"/>
                </c:manualLayout>
              </c:layout>
              <c:showVal val="1"/>
            </c:dLbl>
            <c:dLbl>
              <c:idx val="1"/>
              <c:layout>
                <c:manualLayout>
                  <c:x val="1.1980438867688166E-2"/>
                  <c:y val="-1.1502647048878628E-2"/>
                </c:manualLayout>
              </c:layout>
              <c:showVal val="1"/>
            </c:dLbl>
            <c:dLbl>
              <c:idx val="2"/>
              <c:layout>
                <c:manualLayout>
                  <c:x val="1.0649278993500585E-2"/>
                  <c:y val="7.6682301000372301E-3"/>
                </c:manualLayout>
              </c:layout>
              <c:showVal val="1"/>
            </c:dLbl>
            <c:dLbl>
              <c:idx val="3"/>
              <c:layout>
                <c:manualLayout>
                  <c:x val="1.5973918490250878E-2"/>
                  <c:y val="-3.8341150500185977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Уточненный план 2023 год </c:v>
                </c:pt>
                <c:pt idx="3">
                  <c:v>2023 год (факт)</c:v>
                </c:pt>
              </c:strCache>
            </c:strRef>
          </c:cat>
          <c:val>
            <c:numRef>
              <c:f>'Налоговые доходы'!$B$5:$E$5</c:f>
              <c:numCache>
                <c:formatCode>#,##0.0</c:formatCode>
                <c:ptCount val="4"/>
                <c:pt idx="0">
                  <c:v>145102</c:v>
                </c:pt>
                <c:pt idx="1">
                  <c:v>165110.9</c:v>
                </c:pt>
                <c:pt idx="2">
                  <c:v>167756.1</c:v>
                </c:pt>
                <c:pt idx="3">
                  <c:v>164575.70000000001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879-48A7-ADC0-4C0A6D698AFB}"/>
            </c:ext>
          </c:extLst>
        </c:ser>
        <c:ser>
          <c:idx val="4"/>
          <c:order val="3"/>
          <c:tx>
            <c:strRef>
              <c:f>'Налоговые доходы'!$A$6</c:f>
              <c:strCache>
                <c:ptCount val="1"/>
                <c:pt idx="0">
                  <c:v>Налоги на имущество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6.0540522183622075E-2"/>
                  <c:y val="-7.4974459359588103E-2"/>
                </c:manualLayout>
              </c:layout>
              <c:tx>
                <c:rich>
                  <a:bodyPr/>
                  <a:lstStyle/>
                  <a:p>
                    <a:r>
                      <a:rPr lang="en-US" b="1" u="sng" dirty="0"/>
                      <a:t>52 357,2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6.1634137939864754E-2"/>
                  <c:y val="-6.3728222009171734E-2"/>
                </c:manualLayout>
              </c:layout>
              <c:spPr/>
              <c:txPr>
                <a:bodyPr/>
                <a:lstStyle/>
                <a:p>
                  <a:pPr>
                    <a:defRPr b="1" u="sng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5.9902194338440941E-2"/>
                  <c:y val="-5.7511725750278964E-2"/>
                </c:manualLayout>
              </c:layout>
              <c:spPr/>
              <c:txPr>
                <a:bodyPr/>
                <a:lstStyle/>
                <a:p>
                  <a:pPr>
                    <a:defRPr b="1" u="sng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6.1233354212628384E-2"/>
                  <c:y val="-7.284818595035332E-2"/>
                </c:manualLayout>
              </c:layout>
              <c:spPr/>
              <c:txPr>
                <a:bodyPr/>
                <a:lstStyle/>
                <a:p>
                  <a:pPr>
                    <a:defRPr b="1" u="sng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'Налоговые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Уточненный план 2023 год </c:v>
                </c:pt>
                <c:pt idx="3">
                  <c:v>2023 год (факт)</c:v>
                </c:pt>
              </c:strCache>
            </c:strRef>
          </c:cat>
          <c:val>
            <c:numRef>
              <c:f>'Налоговые доходы'!$B$6:$E$6</c:f>
              <c:numCache>
                <c:formatCode>#,##0.0</c:formatCode>
                <c:ptCount val="4"/>
                <c:pt idx="0">
                  <c:v>52357.2</c:v>
                </c:pt>
                <c:pt idx="1">
                  <c:v>55057</c:v>
                </c:pt>
                <c:pt idx="2">
                  <c:v>46281.2</c:v>
                </c:pt>
                <c:pt idx="3">
                  <c:v>52239.5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879-48A7-ADC0-4C0A6D698AFB}"/>
            </c:ext>
          </c:extLst>
        </c:ser>
        <c:ser>
          <c:idx val="5"/>
          <c:order val="4"/>
          <c:tx>
            <c:strRef>
              <c:f>'Налоговые доходы'!$A$7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6227292740368002E-2"/>
                  <c:y val="-8.9969254601183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79-48A7-ADC0-4C0A6D698AFB}"/>
                </c:ext>
              </c:extLst>
            </c:dLbl>
            <c:dLbl>
              <c:idx val="1"/>
              <c:layout>
                <c:manualLayout>
                  <c:x val="1.4425011007202389E-2"/>
                  <c:y val="-0.108712849309763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79-48A7-ADC0-4C0A6D698AFB}"/>
                </c:ext>
              </c:extLst>
            </c:dLbl>
            <c:dLbl>
              <c:idx val="2"/>
              <c:layout>
                <c:manualLayout>
                  <c:x val="2.5014904797961382E-2"/>
                  <c:y val="-0.1092251827091677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79-48A7-ADC0-4C0A6D698AFB}"/>
                </c:ext>
              </c:extLst>
            </c:dLbl>
            <c:dLbl>
              <c:idx val="3"/>
              <c:layout>
                <c:manualLayout>
                  <c:x val="-5.6413926573640732E-3"/>
                  <c:y val="-0.1015569526091303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79-48A7-ADC0-4C0A6D698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u="sng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Уточненный план 2023 год </c:v>
                </c:pt>
                <c:pt idx="3">
                  <c:v>2023 год (факт)</c:v>
                </c:pt>
              </c:strCache>
            </c:strRef>
          </c:cat>
          <c:val>
            <c:numRef>
              <c:f>'Налоговые доходы'!$B$7:$E$7</c:f>
              <c:numCache>
                <c:formatCode>#,##0.0</c:formatCode>
                <c:ptCount val="4"/>
                <c:pt idx="0">
                  <c:v>6770.3</c:v>
                </c:pt>
                <c:pt idx="1">
                  <c:v>7459</c:v>
                </c:pt>
                <c:pt idx="2">
                  <c:v>6910.1</c:v>
                </c:pt>
                <c:pt idx="3">
                  <c:v>6971.8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879-48A7-ADC0-4C0A6D698AFB}"/>
            </c:ext>
          </c:extLst>
        </c:ser>
        <c:shape val="cylinder"/>
        <c:axId val="67265280"/>
        <c:axId val="67266816"/>
        <c:axId val="0"/>
      </c:bar3DChart>
      <c:catAx>
        <c:axId val="672652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67266816"/>
        <c:crosses val="autoZero"/>
        <c:auto val="1"/>
        <c:lblAlgn val="ctr"/>
        <c:lblOffset val="100"/>
      </c:catAx>
      <c:valAx>
        <c:axId val="67266816"/>
        <c:scaling>
          <c:orientation val="minMax"/>
        </c:scaling>
        <c:delete val="1"/>
        <c:axPos val="l"/>
        <c:numFmt formatCode="#,##0.0" sourceLinked="1"/>
        <c:tickLblPos val="none"/>
        <c:crossAx val="6726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66496778135587"/>
          <c:y val="2.4764646355222148E-2"/>
          <c:w val="0.19151656760359922"/>
          <c:h val="0.807857826053642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Times New Roman Cyr" pitchFamily="18" charset="0"/>
          <a:cs typeface="Times New Roman Cyr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'Налоговые доходы'!$A$2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 w="57150">
              <a:solidFill>
                <a:schemeClr val="accent3">
                  <a:lumMod val="75000"/>
                </a:schemeClr>
              </a:solidFill>
            </a:ln>
          </c:spPr>
          <c:marker>
            <c:spPr>
              <a:ln w="57150"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8235143684244643E-2"/>
                  <c:y val="-0.18674395655384729"/>
                </c:manualLayout>
              </c:layout>
              <c:showVal val="1"/>
            </c:dLbl>
            <c:dLbl>
              <c:idx val="1"/>
              <c:layout>
                <c:manualLayout>
                  <c:x val="-5.4907421188002264E-2"/>
                  <c:y val="-0.16599462804786419"/>
                </c:manualLayout>
              </c:layout>
              <c:showVal val="1"/>
            </c:dLbl>
            <c:dLbl>
              <c:idx val="2"/>
              <c:layout>
                <c:manualLayout>
                  <c:x val="-5.3243559939880877E-2"/>
                  <c:y val="-0.21786794931282186"/>
                </c:manualLayout>
              </c:layout>
              <c:showVal val="1"/>
            </c:dLbl>
            <c:dLbl>
              <c:idx val="3"/>
              <c:layout>
                <c:manualLayout>
                  <c:x val="-3.9932669954910668E-2"/>
                  <c:y val="-0.14524529954188145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 Cyr" pitchFamily="18" charset="0"/>
                    <a:cs typeface="Times New Roman Cyr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'Налоговые доходы'!$B$1:$E$1</c:f>
              <c:strCache>
                <c:ptCount val="4"/>
                <c:pt idx="0">
                  <c:v>2021 год (факт)</c:v>
                </c:pt>
                <c:pt idx="1">
                  <c:v>2022 год (факт)</c:v>
                </c:pt>
                <c:pt idx="2">
                  <c:v>Уточненный план 2023 год </c:v>
                </c:pt>
                <c:pt idx="3">
                  <c:v>2023 год (факт)</c:v>
                </c:pt>
              </c:strCache>
            </c:strRef>
          </c:cat>
          <c:val>
            <c:numRef>
              <c:f>'Налоговые доходы'!$B$2:$E$2</c:f>
              <c:numCache>
                <c:formatCode>#,##0.0</c:formatCode>
                <c:ptCount val="4"/>
                <c:pt idx="0">
                  <c:v>868332.1</c:v>
                </c:pt>
                <c:pt idx="1">
                  <c:v>968490.20000000007</c:v>
                </c:pt>
                <c:pt idx="2">
                  <c:v>1002663.7999999982</c:v>
                </c:pt>
                <c:pt idx="3">
                  <c:v>1057076.5</c:v>
                </c:pt>
              </c:numCache>
            </c:numRef>
          </c:val>
        </c:ser>
        <c:marker val="1"/>
        <c:axId val="67362816"/>
        <c:axId val="67364352"/>
      </c:lineChart>
      <c:catAx>
        <c:axId val="6736281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 Cyr" pitchFamily="18" charset="0"/>
                <a:cs typeface="Times New Roman Cyr" pitchFamily="18" charset="0"/>
              </a:defRPr>
            </a:pPr>
            <a:endParaRPr lang="ru-RU"/>
          </a:p>
        </c:txPr>
        <c:crossAx val="67364352"/>
        <c:crosses val="autoZero"/>
        <c:auto val="1"/>
        <c:lblAlgn val="ctr"/>
        <c:lblOffset val="100"/>
      </c:catAx>
      <c:valAx>
        <c:axId val="67364352"/>
        <c:scaling>
          <c:orientation val="minMax"/>
        </c:scaling>
        <c:delete val="1"/>
        <c:axPos val="l"/>
        <c:numFmt formatCode="#,##0.0" sourceLinked="1"/>
        <c:tickLblPos val="none"/>
        <c:crossAx val="673628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0">
              <a:latin typeface="Times New Roman Cyr" pitchFamily="18" charset="0"/>
              <a:cs typeface="Times New Roman Cyr" pitchFamily="18" charset="0"/>
            </a:defRPr>
          </a:pPr>
          <a:endParaRPr lang="ru-RU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F4AB9-DCA6-4C22-8238-785023DCAB8E}" type="doc">
      <dgm:prSet loTypeId="urn:microsoft.com/office/officeart/2005/8/layout/vProcess5" loCatId="process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8DAFA87-E247-4D91-B88D-0EC900EEC54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 lIns="180000" rIns="180000"/>
        <a:lstStyle/>
        <a:p>
          <a:pPr algn="l"/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закон от 03.12.2012 № 244-ФЗ «О внесении изменений в Бюджетный кодекс Российской Федерации»</a:t>
          </a:r>
        </a:p>
      </dgm:t>
    </dgm:pt>
    <dgm:pt modelId="{1C80B722-13E1-46C7-B60C-D655171F3EFB}" type="parTrans" cxnId="{B437DC0A-4CC1-4191-95E8-B974E289DAED}">
      <dgm:prSet/>
      <dgm:spPr/>
      <dgm:t>
        <a:bodyPr/>
        <a:lstStyle/>
        <a:p>
          <a:endParaRPr lang="ru-RU"/>
        </a:p>
      </dgm:t>
    </dgm:pt>
    <dgm:pt modelId="{CD510122-9DEB-4421-993B-C1E264B4A565}" type="sibTrans" cxnId="{B437DC0A-4CC1-4191-95E8-B974E289DAED}">
      <dgm:prSet/>
      <dgm:spPr/>
      <dgm:t>
        <a:bodyPr/>
        <a:lstStyle/>
        <a:p>
          <a:endParaRPr lang="ru-RU"/>
        </a:p>
      </dgm:t>
    </dgm:pt>
    <dgm:pt modelId="{5C56074C-A65A-4CF2-B2CE-F7EBE6062E49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 lIns="180000" rIns="180000"/>
        <a:lstStyle/>
        <a:p>
          <a:pPr algn="l"/>
          <a:r>
            <a: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Муниципальный дорожный фонд города Урай создан в соответствии с решением Думы города Урай от 27.09.2012 № 80 (ред. от 22.04.2021)</a:t>
          </a:r>
        </a:p>
      </dgm:t>
    </dgm:pt>
    <dgm:pt modelId="{89DE1EEA-3415-40F5-9AA8-4BFBAB558166}" type="parTrans" cxnId="{3A8284A1-4C48-4E1D-B621-1618CC191516}">
      <dgm:prSet/>
      <dgm:spPr/>
      <dgm:t>
        <a:bodyPr/>
        <a:lstStyle/>
        <a:p>
          <a:endParaRPr lang="ru-RU"/>
        </a:p>
      </dgm:t>
    </dgm:pt>
    <dgm:pt modelId="{038FFFE1-B130-4EA4-88D2-8D769591A875}" type="sibTrans" cxnId="{3A8284A1-4C48-4E1D-B621-1618CC191516}">
      <dgm:prSet/>
      <dgm:spPr/>
      <dgm:t>
        <a:bodyPr/>
        <a:lstStyle/>
        <a:p>
          <a:endParaRPr lang="ru-RU"/>
        </a:p>
      </dgm:t>
    </dgm:pt>
    <dgm:pt modelId="{6B3B1FFC-4CB3-4CA8-8AF7-EB8DA81DF7BA}" type="pres">
      <dgm:prSet presAssocID="{5ACF4AB9-DCA6-4C22-8238-785023DCAB8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04F2A-8767-4AB9-A236-742801D12F3F}" type="pres">
      <dgm:prSet presAssocID="{5ACF4AB9-DCA6-4C22-8238-785023DCAB8E}" presName="dummyMaxCanvas" presStyleCnt="0">
        <dgm:presLayoutVars/>
      </dgm:prSet>
      <dgm:spPr/>
    </dgm:pt>
    <dgm:pt modelId="{26F8EAD8-784E-4CBC-930E-754056E672BA}" type="pres">
      <dgm:prSet presAssocID="{5ACF4AB9-DCA6-4C22-8238-785023DCAB8E}" presName="TwoNodes_1" presStyleLbl="node1" presStyleIdx="0" presStyleCnt="2" custScaleX="87506" custScaleY="92593" custLinFactNeighborX="-3124" custLinFactNeighborY="3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62BB4-20F6-4903-B04F-13B7A004B5F0}" type="pres">
      <dgm:prSet presAssocID="{5ACF4AB9-DCA6-4C22-8238-785023DCAB8E}" presName="TwoNodes_2" presStyleLbl="node1" presStyleIdx="1" presStyleCnt="2" custScaleX="108223" custScaleY="103680" custLinFactNeighborX="-1042" custLinFactNeighborY="-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2E059-3261-4907-A4E3-4F74B9EED3BE}" type="pres">
      <dgm:prSet presAssocID="{5ACF4AB9-DCA6-4C22-8238-785023DCAB8E}" presName="TwoConn_1-2" presStyleLbl="fgAccFollowNode1" presStyleIdx="0" presStyleCnt="1" custAng="5400000" custScaleX="111128" custScaleY="97049" custLinFactNeighborX="12580" custLinFactNeighborY="-37987">
        <dgm:presLayoutVars>
          <dgm:bulletEnabled val="1"/>
        </dgm:presLayoutVars>
      </dgm:prSet>
      <dgm:spPr>
        <a:prstGeom prst="bentArrow">
          <a:avLst/>
        </a:prstGeom>
      </dgm:spPr>
      <dgm:t>
        <a:bodyPr/>
        <a:lstStyle/>
        <a:p>
          <a:endParaRPr lang="ru-RU"/>
        </a:p>
      </dgm:t>
    </dgm:pt>
    <dgm:pt modelId="{A6DE7991-A19E-4108-B350-966DE3EABFF9}" type="pres">
      <dgm:prSet presAssocID="{5ACF4AB9-DCA6-4C22-8238-785023DCAB8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5A928-852E-4DD1-A56D-9BAFABC72640}" type="pres">
      <dgm:prSet presAssocID="{5ACF4AB9-DCA6-4C22-8238-785023DCAB8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C9DC9-0646-40AD-BCCA-3199C55092FA}" type="presOf" srcId="{5C56074C-A65A-4CF2-B2CE-F7EBE6062E49}" destId="{C0C62BB4-20F6-4903-B04F-13B7A004B5F0}" srcOrd="0" destOrd="0" presId="urn:microsoft.com/office/officeart/2005/8/layout/vProcess5"/>
    <dgm:cxn modelId="{BB6A12F9-890C-4EA5-BD4E-38FF5E67BD23}" type="presOf" srcId="{5ACF4AB9-DCA6-4C22-8238-785023DCAB8E}" destId="{6B3B1FFC-4CB3-4CA8-8AF7-EB8DA81DF7BA}" srcOrd="0" destOrd="0" presId="urn:microsoft.com/office/officeart/2005/8/layout/vProcess5"/>
    <dgm:cxn modelId="{3A8284A1-4C48-4E1D-B621-1618CC191516}" srcId="{5ACF4AB9-DCA6-4C22-8238-785023DCAB8E}" destId="{5C56074C-A65A-4CF2-B2CE-F7EBE6062E49}" srcOrd="1" destOrd="0" parTransId="{89DE1EEA-3415-40F5-9AA8-4BFBAB558166}" sibTransId="{038FFFE1-B130-4EA4-88D2-8D769591A875}"/>
    <dgm:cxn modelId="{DDBA33F7-FBE1-4969-9322-258D202A1094}" type="presOf" srcId="{58DAFA87-E247-4D91-B88D-0EC900EEC543}" destId="{26F8EAD8-784E-4CBC-930E-754056E672BA}" srcOrd="0" destOrd="0" presId="urn:microsoft.com/office/officeart/2005/8/layout/vProcess5"/>
    <dgm:cxn modelId="{8049389A-0523-47C1-B23D-C8A83431C114}" type="presOf" srcId="{58DAFA87-E247-4D91-B88D-0EC900EEC543}" destId="{A6DE7991-A19E-4108-B350-966DE3EABFF9}" srcOrd="1" destOrd="0" presId="urn:microsoft.com/office/officeart/2005/8/layout/vProcess5"/>
    <dgm:cxn modelId="{9473E505-DDAC-447C-AB2F-A47C17A4590B}" type="presOf" srcId="{5C56074C-A65A-4CF2-B2CE-F7EBE6062E49}" destId="{CC65A928-852E-4DD1-A56D-9BAFABC72640}" srcOrd="1" destOrd="0" presId="urn:microsoft.com/office/officeart/2005/8/layout/vProcess5"/>
    <dgm:cxn modelId="{C5C59DFD-760B-485B-8012-6E9EA74C982C}" type="presOf" srcId="{CD510122-9DEB-4421-993B-C1E264B4A565}" destId="{EE12E059-3261-4907-A4E3-4F74B9EED3BE}" srcOrd="0" destOrd="0" presId="urn:microsoft.com/office/officeart/2005/8/layout/vProcess5"/>
    <dgm:cxn modelId="{B437DC0A-4CC1-4191-95E8-B974E289DAED}" srcId="{5ACF4AB9-DCA6-4C22-8238-785023DCAB8E}" destId="{58DAFA87-E247-4D91-B88D-0EC900EEC543}" srcOrd="0" destOrd="0" parTransId="{1C80B722-13E1-46C7-B60C-D655171F3EFB}" sibTransId="{CD510122-9DEB-4421-993B-C1E264B4A565}"/>
    <dgm:cxn modelId="{4ED6D9EC-A773-4BBB-86C8-7F143528D4E4}" type="presParOf" srcId="{6B3B1FFC-4CB3-4CA8-8AF7-EB8DA81DF7BA}" destId="{79404F2A-8767-4AB9-A236-742801D12F3F}" srcOrd="0" destOrd="0" presId="urn:microsoft.com/office/officeart/2005/8/layout/vProcess5"/>
    <dgm:cxn modelId="{FCB1B2FA-655A-4B13-9A94-C88A9760403B}" type="presParOf" srcId="{6B3B1FFC-4CB3-4CA8-8AF7-EB8DA81DF7BA}" destId="{26F8EAD8-784E-4CBC-930E-754056E672BA}" srcOrd="1" destOrd="0" presId="urn:microsoft.com/office/officeart/2005/8/layout/vProcess5"/>
    <dgm:cxn modelId="{E33F47FF-F95F-4654-BC6D-02DA12EA420C}" type="presParOf" srcId="{6B3B1FFC-4CB3-4CA8-8AF7-EB8DA81DF7BA}" destId="{C0C62BB4-20F6-4903-B04F-13B7A004B5F0}" srcOrd="2" destOrd="0" presId="urn:microsoft.com/office/officeart/2005/8/layout/vProcess5"/>
    <dgm:cxn modelId="{D08FA1E1-9032-47A7-89C8-E88A3A8FF1D9}" type="presParOf" srcId="{6B3B1FFC-4CB3-4CA8-8AF7-EB8DA81DF7BA}" destId="{EE12E059-3261-4907-A4E3-4F74B9EED3BE}" srcOrd="3" destOrd="0" presId="urn:microsoft.com/office/officeart/2005/8/layout/vProcess5"/>
    <dgm:cxn modelId="{984F2F2A-B17C-488C-9D81-A76483C32235}" type="presParOf" srcId="{6B3B1FFC-4CB3-4CA8-8AF7-EB8DA81DF7BA}" destId="{A6DE7991-A19E-4108-B350-966DE3EABFF9}" srcOrd="4" destOrd="0" presId="urn:microsoft.com/office/officeart/2005/8/layout/vProcess5"/>
    <dgm:cxn modelId="{9571A3DD-3CA3-41E6-AB23-4304472A98D8}" type="presParOf" srcId="{6B3B1FFC-4CB3-4CA8-8AF7-EB8DA81DF7BA}" destId="{CC65A928-852E-4DD1-A56D-9BAFABC7264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F8EAD8-784E-4CBC-930E-754056E672BA}">
      <dsp:nvSpPr>
        <dsp:cNvPr id="0" name=""/>
        <dsp:cNvSpPr/>
      </dsp:nvSpPr>
      <dsp:spPr>
        <a:xfrm>
          <a:off x="73814" y="54003"/>
          <a:ext cx="6052237" cy="8100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Федеральный закон от 03.12.2012 № 244-ФЗ «О внесении изменений в Бюджетный кодекс Российской Федерации»</a:t>
          </a:r>
        </a:p>
      </dsp:txBody>
      <dsp:txXfrm>
        <a:off x="73814" y="54003"/>
        <a:ext cx="5305789" cy="810093"/>
      </dsp:txXfrm>
    </dsp:sp>
    <dsp:sp modelId="{C0C62BB4-20F6-4903-B04F-13B7A004B5F0}">
      <dsp:nvSpPr>
        <dsp:cNvPr id="0" name=""/>
        <dsp:cNvSpPr/>
      </dsp:nvSpPr>
      <dsp:spPr>
        <a:xfrm>
          <a:off x="721917" y="972108"/>
          <a:ext cx="7485101" cy="9070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00" tIns="60960" rIns="18000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Муниципальный дорожный фонд города Урай создан в соответствии с решением Думы города Урай от 27.09.2012 № 80 (ред. от 22.04.2021)</a:t>
          </a:r>
        </a:p>
      </dsp:txBody>
      <dsp:txXfrm>
        <a:off x="721917" y="972108"/>
        <a:ext cx="5548755" cy="907093"/>
      </dsp:txXfrm>
    </dsp:sp>
    <dsp:sp modelId="{EE12E059-3261-4907-A4E3-4F74B9EED3BE}">
      <dsp:nvSpPr>
        <dsp:cNvPr id="0" name=""/>
        <dsp:cNvSpPr/>
      </dsp:nvSpPr>
      <dsp:spPr>
        <a:xfrm rot="5400000">
          <a:off x="6245400" y="472082"/>
          <a:ext cx="631966" cy="551901"/>
        </a:xfrm>
        <a:prstGeom prst="bentArrow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5400000">
        <a:off x="6245400" y="472082"/>
        <a:ext cx="631966" cy="551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0.58116</cdr:x>
      <cdr:y>0.34783</cdr:y>
    </cdr:from>
    <cdr:to>
      <cdr:x>0.61135</cdr:x>
      <cdr:y>0.41304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5544615" y="1152127"/>
          <a:ext cx="288033" cy="2160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0.65664</cdr:x>
      <cdr:y>0.32609</cdr:y>
    </cdr:from>
    <cdr:to>
      <cdr:x>0.69892</cdr:x>
      <cdr:y>0.78261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6264696" y="1080120"/>
          <a:ext cx="403387" cy="151216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0000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0.09812</cdr:x>
      <cdr:y>0.28261</cdr:y>
    </cdr:from>
    <cdr:to>
      <cdr:x>0.11299</cdr:x>
      <cdr:y>0.32512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>
          <a:off x="936104" y="936104"/>
          <a:ext cx="141874" cy="1408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0.25662</cdr:x>
      <cdr:y>0.23913</cdr:y>
    </cdr:from>
    <cdr:to>
      <cdr:x>0.28254</cdr:x>
      <cdr:y>0.27631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2448272" y="792088"/>
          <a:ext cx="247341" cy="12316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0.41512</cdr:x>
      <cdr:y>0.21739</cdr:y>
    </cdr:from>
    <cdr:to>
      <cdr:x>0.44531</cdr:x>
      <cdr:y>0.26087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>
          <a:off x="3960440" y="720080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0.4755</cdr:x>
      <cdr:y>0.17391</cdr:y>
    </cdr:from>
    <cdr:to>
      <cdr:x>0.49814</cdr:x>
      <cdr:y>0.21739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 flipH="1">
          <a:off x="4536504" y="576064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0.62645</cdr:x>
      <cdr:y>0.13043</cdr:y>
    </cdr:from>
    <cdr:to>
      <cdr:x>0.634</cdr:x>
      <cdr:y>0.19565</cdr:y>
    </cdr:to>
    <cdr:sp macro="" textlink="">
      <cdr:nvSpPr>
        <cdr:cNvPr id="14" name="Прямая со стрелкой 13"/>
        <cdr:cNvSpPr/>
      </cdr:nvSpPr>
      <cdr:spPr>
        <a:xfrm xmlns:a="http://schemas.openxmlformats.org/drawingml/2006/main" flipH="1">
          <a:off x="5976664" y="432048"/>
          <a:ext cx="72008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0.58116</cdr:x>
      <cdr:y>0.19565</cdr:y>
    </cdr:from>
    <cdr:to>
      <cdr:x>0.61135</cdr:x>
      <cdr:y>0.23913</cdr:y>
    </cdr:to>
    <cdr:sp macro="" textlink="">
      <cdr:nvSpPr>
        <cdr:cNvPr id="16" name="Прямая со стрелкой 15"/>
        <cdr:cNvSpPr/>
      </cdr:nvSpPr>
      <cdr:spPr>
        <a:xfrm xmlns:a="http://schemas.openxmlformats.org/drawingml/2006/main">
          <a:off x="5544616" y="648073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0.12903</cdr:x>
      <cdr:y>0.2937</cdr:y>
    </cdr:from>
    <cdr:to>
      <cdr:x>0.16935</cdr:x>
      <cdr:y>0.32307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1152128" y="720080"/>
          <a:ext cx="360040" cy="720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0.25806</cdr:x>
      <cdr:y>0.2937</cdr:y>
    </cdr:from>
    <cdr:to>
      <cdr:x>0.30645</cdr:x>
      <cdr:y>0.32307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2304256" y="720080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0.3937</cdr:x>
      <cdr:y>0.22222</cdr:y>
    </cdr:from>
    <cdr:to>
      <cdr:x>0.43402</cdr:x>
      <cdr:y>0.25159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V="1">
          <a:off x="3600400" y="576064"/>
          <a:ext cx="368727" cy="7613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0.52756</cdr:x>
      <cdr:y>0.16667</cdr:y>
    </cdr:from>
    <cdr:to>
      <cdr:x>0.59055</cdr:x>
      <cdr:y>0.22222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4824535" y="432048"/>
          <a:ext cx="576065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0.1129</cdr:x>
      <cdr:y>0.14685</cdr:y>
    </cdr:from>
    <cdr:to>
      <cdr:x>0.12097</cdr:x>
      <cdr:y>0.20559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H="1">
          <a:off x="1008112" y="360040"/>
          <a:ext cx="7200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0.24194</cdr:x>
      <cdr:y>0.11748</cdr:y>
    </cdr:from>
    <cdr:to>
      <cdr:x>0.27419</cdr:x>
      <cdr:y>0.20559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H="1">
          <a:off x="2160240" y="288032"/>
          <a:ext cx="288032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0.50806</cdr:x>
      <cdr:y>0.05874</cdr:y>
    </cdr:from>
    <cdr:to>
      <cdr:x>0.53226</cdr:x>
      <cdr:y>0.14685</cdr:y>
    </cdr:to>
    <cdr:sp macro="" textlink="">
      <cdr:nvSpPr>
        <cdr:cNvPr id="15" name="Прямая со стрелкой 14"/>
        <cdr:cNvSpPr/>
      </cdr:nvSpPr>
      <cdr:spPr>
        <a:xfrm xmlns:a="http://schemas.openxmlformats.org/drawingml/2006/main" flipH="1">
          <a:off x="4536504" y="144016"/>
          <a:ext cx="216024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0.07317</cdr:x>
      <cdr:y>0.395</cdr:y>
    </cdr:from>
    <cdr:to>
      <cdr:x>0.12195</cdr:x>
      <cdr:y>0.42125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648072" y="1083569"/>
          <a:ext cx="432048" cy="72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0.14634</cdr:x>
      <cdr:y>0.26375</cdr:y>
    </cdr:from>
    <cdr:to>
      <cdr:x>0.15447</cdr:x>
      <cdr:y>0.395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1296144" y="723528"/>
          <a:ext cx="72007" cy="36004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0.30081</cdr:x>
      <cdr:y>0.26375</cdr:y>
    </cdr:from>
    <cdr:to>
      <cdr:x>0.30894</cdr:x>
      <cdr:y>0.36875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2664296" y="723528"/>
          <a:ext cx="72007" cy="28803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0.45528</cdr:x>
      <cdr:y>0.13251</cdr:y>
    </cdr:from>
    <cdr:to>
      <cdr:x>0.47154</cdr:x>
      <cdr:y>0.18501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H="1">
          <a:off x="4032448" y="363488"/>
          <a:ext cx="144014" cy="14401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0.5935</cdr:x>
      <cdr:y>0.15875</cdr:y>
    </cdr:from>
    <cdr:to>
      <cdr:x>0.65041</cdr:x>
      <cdr:y>0.21125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 flipH="1">
          <a:off x="5256584" y="435496"/>
          <a:ext cx="504051" cy="14401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0.25203</cdr:x>
      <cdr:y>0.3425</cdr:y>
    </cdr:from>
    <cdr:to>
      <cdr:x>0.26829</cdr:x>
      <cdr:y>0.395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>
          <a:off x="2232248" y="939553"/>
          <a:ext cx="144016" cy="14401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0.39024</cdr:x>
      <cdr:y>0.2375</cdr:y>
    </cdr:from>
    <cdr:to>
      <cdr:x>0.43902</cdr:x>
      <cdr:y>0.25417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 flipV="1">
          <a:off x="3456384" y="651519"/>
          <a:ext cx="432048" cy="457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0.54472</cdr:x>
      <cdr:y>0.2375</cdr:y>
    </cdr:from>
    <cdr:to>
      <cdr:x>0.56911</cdr:x>
      <cdr:y>0.29</cdr:y>
    </cdr:to>
    <cdr:sp macro="" textlink="">
      <cdr:nvSpPr>
        <cdr:cNvPr id="21" name="Прямая со стрелкой 20"/>
        <cdr:cNvSpPr/>
      </cdr:nvSpPr>
      <cdr:spPr>
        <a:xfrm xmlns:a="http://schemas.openxmlformats.org/drawingml/2006/main">
          <a:off x="4824536" y="651520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</cdr:x>
      <cdr:y>0.25644</cdr:y>
    </cdr:from>
    <cdr:to>
      <cdr:x>0.46</cdr:x>
      <cdr:y>0.76932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3024336" y="648072"/>
          <a:ext cx="288032" cy="129614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0000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</cdr:x>
      <cdr:y>0.14247</cdr:y>
    </cdr:from>
    <cdr:to>
      <cdr:x>0.64</cdr:x>
      <cdr:y>0.79782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4464496" y="360040"/>
          <a:ext cx="144016" cy="165618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0000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</cdr:x>
      <cdr:y>0.28493</cdr:y>
    </cdr:from>
    <cdr:to>
      <cdr:x>0.25</cdr:x>
      <cdr:y>0.76932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1656184" y="720080"/>
          <a:ext cx="144016" cy="122413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0000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0.39295</cdr:x>
      <cdr:y>0.01635</cdr:y>
    </cdr:from>
    <cdr:to>
      <cdr:x>0.60295</cdr:x>
      <cdr:y>0.15882</cdr:y>
    </cdr:to>
    <cdr:sp macro="" textlink="">
      <cdr:nvSpPr>
        <cdr:cNvPr id="5" name="Выгнутая вверх стрелка 4"/>
        <cdr:cNvSpPr/>
      </cdr:nvSpPr>
      <cdr:spPr>
        <a:xfrm xmlns:a="http://schemas.openxmlformats.org/drawingml/2006/main" rot="21055877">
          <a:off x="2829584" y="44729"/>
          <a:ext cx="1512168" cy="389841"/>
        </a:xfrm>
        <a:prstGeom xmlns:a="http://schemas.openxmlformats.org/drawingml/2006/main" prst="curvedDownArrow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0.66935</cdr:x>
      <cdr:y>0.375</cdr:y>
    </cdr:from>
    <cdr:to>
      <cdr:x>0.70201</cdr:x>
      <cdr:y>0.8125</cdr:y>
    </cdr:to>
    <cdr:sp macro="" textlink="">
      <cdr:nvSpPr>
        <cdr:cNvPr id="2" name="Левая фигурная скобка 1"/>
        <cdr:cNvSpPr/>
      </cdr:nvSpPr>
      <cdr:spPr>
        <a:xfrm xmlns:a="http://schemas.openxmlformats.org/drawingml/2006/main">
          <a:off x="5976664" y="1296144"/>
          <a:ext cx="291576" cy="1512168"/>
        </a:xfrm>
        <a:prstGeom xmlns:a="http://schemas.openxmlformats.org/drawingml/2006/main" prst="leftBrace">
          <a:avLst/>
        </a:prstGeom>
        <a:ln xmlns:a="http://schemas.openxmlformats.org/drawingml/2006/main" w="19050">
          <a:solidFill>
            <a:srgbClr val="0000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8545BF-EFFE-4AD4-B16D-AAE714ED9C65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9E67C86-EE41-4368-8B0B-81A81063E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031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842"/>
          </a:xfrm>
          <a:prstGeom prst="rect">
            <a:avLst/>
          </a:prstGeom>
        </p:spPr>
        <p:txBody>
          <a:bodyPr vert="horz" lIns="91859" tIns="45928" rIns="91859" bIns="459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7FC92D-36D3-4DD6-823A-6F221FAF6D28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9" tIns="45928" rIns="91859" bIns="4592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2" y="4723925"/>
            <a:ext cx="5487041" cy="4475798"/>
          </a:xfrm>
          <a:prstGeom prst="rect">
            <a:avLst/>
          </a:prstGeom>
        </p:spPr>
        <p:txBody>
          <a:bodyPr vert="horz" lIns="91859" tIns="45928" rIns="91859" bIns="4592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9446259"/>
            <a:ext cx="2972547" cy="497841"/>
          </a:xfrm>
          <a:prstGeom prst="rect">
            <a:avLst/>
          </a:prstGeom>
        </p:spPr>
        <p:txBody>
          <a:bodyPr vert="horz" lIns="91859" tIns="45928" rIns="91859" bIns="459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7C0301-A95E-4A2B-B107-C9BCADA4C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0498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59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C0301-A95E-4A2B-B107-C9BCADA4C6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01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13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51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C0301-A95E-4A2B-B107-C9BCADA4C6A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28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177958" defTabSz="921856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18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CF57B-A161-4567-BBFF-59C8F29A2D81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1D280-BC16-443F-9A9E-620B0ECD2B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755B8-D878-4B5C-A2A6-E7FBA861F51A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B31F1-D8B4-4300-8542-46910E40C1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77677-0084-4B04-AAB2-EAEEFFA724FE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3BD2A-74BF-476A-BAE8-16FBEA062B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70799808"/>
      </p:ext>
    </p:extLst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3E7FA-D9C6-439B-A833-E964BF898C87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2884A-AB6A-497A-AE61-AF939ACEF0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697ED-D22D-4347-8145-E5A32BA0B043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CF81C-58F0-4B9C-A036-2295621AC7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62CD5-03EC-4844-96BD-EC141EEB73FA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C3ADC-F276-4C39-9AF1-7395DF610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343A5-D46D-4A56-B24B-A1FB51035061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FB0D-87F3-4D58-B675-C6B20766A4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78B59-42A5-4815-B476-7CE2969DBDD6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BCBED-1CEB-47CB-865A-96D3079D3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7C4F58-B7FF-460D-98CE-FC01B095B207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AEADA-03E1-450E-BB7A-2CD8A256C4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6DEF0-7AAC-41E2-AADA-95EFC4E64A27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9EB8D-49C8-4E13-A403-EB8831AC6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2AB02-5C44-4F6C-AFCC-483861398608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39286-635E-4497-A0E9-0D4965DB9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35C79B-C2D0-4B21-A467-D7E328D472E1}" type="datetime1">
              <a:rPr lang="ru-RU" smtClean="0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5CB616-3E48-45E4-9D67-8CDD9FE56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8.jpeg"/><Relationship Id="rId5" Type="http://schemas.openxmlformats.org/officeDocument/2006/relationships/image" Target="../media/image2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19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image" Target="../media/image5.png"/><Relationship Id="rId5" Type="http://schemas.openxmlformats.org/officeDocument/2006/relationships/chart" Target="../charts/chart3.xml"/><Relationship Id="rId10" Type="http://schemas.openxmlformats.org/officeDocument/2006/relationships/image" Target="../media/image2.png"/><Relationship Id="rId4" Type="http://schemas.openxmlformats.org/officeDocument/2006/relationships/chart" Target="../charts/chart2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ray.ru/document/846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uray.ru/events/zasedanie-obshhestvennogo-soveta-goroda-uraj-ot-29-02-2024goda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uray.ru/strategiya-razvitiya/municipalnye-programm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16.xml"/><Relationship Id="rId4" Type="http://schemas.openxmlformats.org/officeDocument/2006/relationships/chart" Target="../charts/chart15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закладка ур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93771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34888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 algn="ctr">
              <a:defRPr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2023 </a:t>
            </a:r>
            <a:r>
              <a: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pic>
        <p:nvPicPr>
          <p:cNvPr id="6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99992" y="4653136"/>
            <a:ext cx="4355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к  проекту решения Думы города Урай</a:t>
            </a:r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«Об исполнении бюджета городского округа Урай Ханты-Мансийского автономного округа -Югры</a:t>
            </a:r>
            <a:endParaRPr lang="ru-RU" sz="1200" dirty="0">
              <a:solidFill>
                <a:srgbClr val="0000FF"/>
              </a:solidFill>
            </a:endParaRPr>
          </a:p>
          <a:p>
            <a:pPr algn="r">
              <a:defRPr/>
            </a:pPr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год»</a:t>
            </a:r>
          </a:p>
        </p:txBody>
      </p:sp>
    </p:spTree>
    <p:extLst>
      <p:ext uri="{BB962C8B-B14F-4D97-AF65-F5344CB8AC3E}">
        <p14:creationId xmlns="" xmlns:p14="http://schemas.microsoft.com/office/powerpoint/2010/main" val="36728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7944" y="1124744"/>
            <a:ext cx="1944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объем расходов </a:t>
            </a:r>
          </a:p>
          <a:p>
            <a:pPr algn="ct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</a:p>
          <a:p>
            <a:pPr algn="ctr"/>
            <a:r>
              <a:rPr lang="ru-RU" sz="16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4 917 599,6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Удельный вес, в общем объеме расходов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450912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60,1% 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5724128" y="3933056"/>
            <a:ext cx="360040" cy="576064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72400" y="0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9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1999" y="5085184"/>
          <a:ext cx="4464498" cy="1628800"/>
        </p:xfrm>
        <a:graphic>
          <a:graphicData uri="http://schemas.openxmlformats.org/drawingml/2006/table">
            <a:tbl>
              <a:tblPr/>
              <a:tblGrid>
                <a:gridCol w="1047227"/>
                <a:gridCol w="773818"/>
                <a:gridCol w="704921"/>
                <a:gridCol w="672482"/>
                <a:gridCol w="633025"/>
                <a:gridCol w="633025"/>
              </a:tblGrid>
              <a:tr h="765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 2023 года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РАСХОДЫ,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3 880 865,6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4 049 073,3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5 333 501,0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4 917 599,6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1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Социальный блок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2 341 217,0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2 626 963,2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3 307 047,3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2 953 711,0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23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отрасли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1 539 648,6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1 421 110,1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2 026 453,7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1 963 888,6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45091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 расходов за период 2021-2023 годы, %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179512" y="216024"/>
            <a:ext cx="79563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576064" cy="7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388424" y="0"/>
            <a:ext cx="755576" cy="8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55576" y="260648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РАСХОДОВ БЮДЖЕТА ГОРОДА УРАЙ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В РАЗРЕЗЕ ОТРАСЛЕЙ, тыс.рублей</a:t>
            </a:r>
          </a:p>
          <a:p>
            <a:pPr algn="ctr"/>
            <a:endParaRPr lang="ru-RU" dirty="0"/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107504" y="1124744"/>
          <a:ext cx="89289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Прямоугольник 27"/>
          <p:cNvSpPr/>
          <p:nvPr/>
        </p:nvSpPr>
        <p:spPr>
          <a:xfrm rot="16200000">
            <a:off x="4797897" y="2735343"/>
            <a:ext cx="216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Социальный блок                              2 953 711,0 тыс.рублей</a:t>
            </a:r>
            <a:endParaRPr lang="ru-RU" sz="1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-180528" y="4797152"/>
          <a:ext cx="4248472" cy="20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4">
            <a:extLst>
              <a:ext uri="{FF2B5EF4-FFF2-40B4-BE49-F238E27FC236}">
                <a16:creationId xmlns="" xmlns:a16="http://schemas.microsoft.com/office/drawing/2014/main" id="{A663D57F-FAF1-4175-8445-15B04CBDAD2E}"/>
              </a:ext>
            </a:extLst>
          </p:cNvPr>
          <p:cNvGrpSpPr/>
          <p:nvPr/>
        </p:nvGrpSpPr>
        <p:grpSpPr>
          <a:xfrm>
            <a:off x="179514" y="4365103"/>
            <a:ext cx="6912767" cy="1296144"/>
            <a:chOff x="829756" y="3689055"/>
            <a:chExt cx="4717671" cy="1372386"/>
          </a:xfrm>
        </p:grpSpPr>
        <p:sp>
          <p:nvSpPr>
            <p:cNvPr id="6" name="Стрелка: пятиугольник 5">
              <a:extLst>
                <a:ext uri="{FF2B5EF4-FFF2-40B4-BE49-F238E27FC236}">
                  <a16:creationId xmlns="" xmlns:a16="http://schemas.microsoft.com/office/drawing/2014/main" id="{02C6AFB9-84E0-4CBB-AFFC-B6273ED83A09}"/>
                </a:ext>
              </a:extLst>
            </p:cNvPr>
            <p:cNvSpPr/>
            <p:nvPr/>
          </p:nvSpPr>
          <p:spPr>
            <a:xfrm rot="10800000">
              <a:off x="829756" y="3689055"/>
              <a:ext cx="4518948" cy="1372386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трелка: пятиугольник 4">
              <a:extLst>
                <a:ext uri="{FF2B5EF4-FFF2-40B4-BE49-F238E27FC236}">
                  <a16:creationId xmlns="" xmlns:a16="http://schemas.microsoft.com/office/drawing/2014/main" id="{D3677DBA-9F0B-4ECE-9826-DFEA1C780B87}"/>
                </a:ext>
              </a:extLst>
            </p:cNvPr>
            <p:cNvSpPr txBox="1"/>
            <p:nvPr/>
          </p:nvSpPr>
          <p:spPr>
            <a:xfrm>
              <a:off x="1173752" y="3765300"/>
              <a:ext cx="4373675" cy="1209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53340" rIns="99568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</a:pPr>
              <a:endParaRPr lang="ru-RU" sz="1400" dirty="0">
                <a:solidFill>
                  <a:schemeClr val="tx1"/>
                </a:solidFill>
              </a:endParaRPr>
            </a:p>
            <a:p>
              <a:pPr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Региональный проект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«Создание условий для легкого старта и комфортного ведения бизнеса»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/ </a:t>
              </a:r>
              <a:r>
                <a:rPr lang="ru-RU" sz="14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Национальный проект «Малое и среднее предпринимательство и поддержка индивидуальной предпринимательской инициативы»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(субсидия субъектам малого предпринимательства на возмещение затрат по приобретению оборудования (основных средств)</a:t>
              </a:r>
              <a:endPara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EBF722-0311-4577-9357-1BBE251F0946}"/>
              </a:ext>
            </a:extLst>
          </p:cNvPr>
          <p:cNvSpPr/>
          <p:nvPr/>
        </p:nvSpPr>
        <p:spPr>
          <a:xfrm>
            <a:off x="899592" y="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ПРОЕКТЫ, НАПРАВЛЕННЫЕ НА ДОСТИЖЕНИЕ РЕЗУЛЬТАТОВ НАЦИОНАЛЬНЫХ ПРОЕКТОВ,РЕАЛИЗУЕМЫХ НА ТЕРРИТОРИИ ГОРОДА УРАЙ В 2023 ГОДУ, тыс.рублей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CE3F540-8FB6-4C5F-9A81-AFC538426E35}"/>
              </a:ext>
            </a:extLst>
          </p:cNvPr>
          <p:cNvSpPr/>
          <p:nvPr/>
        </p:nvSpPr>
        <p:spPr>
          <a:xfrm>
            <a:off x="6876256" y="2060848"/>
            <a:ext cx="1727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2 627,3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2 595,4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F49DD7A-A28A-43C7-ACE5-72EA1C2521AA}"/>
              </a:ext>
            </a:extLst>
          </p:cNvPr>
          <p:cNvSpPr/>
          <p:nvPr/>
        </p:nvSpPr>
        <p:spPr>
          <a:xfrm>
            <a:off x="6876256" y="2924944"/>
            <a:ext cx="1973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831 997,0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503 343,2</a:t>
            </a:r>
            <a:endParaRPr lang="ru-RU" sz="14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5F7DBB5-2CE9-46BC-8837-6859ECCE057C}"/>
              </a:ext>
            </a:extLst>
          </p:cNvPr>
          <p:cNvSpPr/>
          <p:nvPr/>
        </p:nvSpPr>
        <p:spPr>
          <a:xfrm>
            <a:off x="6948264" y="3717032"/>
            <a:ext cx="1844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17 987,7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17 987,7</a:t>
            </a:r>
            <a:endParaRPr lang="ru-RU" sz="1400" b="1" dirty="0"/>
          </a:p>
        </p:txBody>
      </p:sp>
      <p:grpSp>
        <p:nvGrpSpPr>
          <p:cNvPr id="4" name="Группа 17">
            <a:extLst>
              <a:ext uri="{FF2B5EF4-FFF2-40B4-BE49-F238E27FC236}">
                <a16:creationId xmlns="" xmlns:a16="http://schemas.microsoft.com/office/drawing/2014/main" id="{92C3E0AB-0427-4688-87F0-8BBCA4A017C0}"/>
              </a:ext>
            </a:extLst>
          </p:cNvPr>
          <p:cNvGrpSpPr/>
          <p:nvPr/>
        </p:nvGrpSpPr>
        <p:grpSpPr>
          <a:xfrm>
            <a:off x="179512" y="3573016"/>
            <a:ext cx="6624736" cy="864096"/>
            <a:chOff x="1569176" y="2860723"/>
            <a:chExt cx="5298826" cy="1080121"/>
          </a:xfrm>
        </p:grpSpPr>
        <p:sp>
          <p:nvSpPr>
            <p:cNvPr id="19" name="Стрелка: пятиугольник 18">
              <a:extLst>
                <a:ext uri="{FF2B5EF4-FFF2-40B4-BE49-F238E27FC236}">
                  <a16:creationId xmlns="" xmlns:a16="http://schemas.microsoft.com/office/drawing/2014/main" id="{31F8B899-3C74-474F-8991-7C6BD9EFAE08}"/>
                </a:ext>
              </a:extLst>
            </p:cNvPr>
            <p:cNvSpPr/>
            <p:nvPr/>
          </p:nvSpPr>
          <p:spPr>
            <a:xfrm rot="10800000">
              <a:off x="1569176" y="2860723"/>
              <a:ext cx="5298826" cy="889511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: пятиугольник 4">
              <a:extLst>
                <a:ext uri="{FF2B5EF4-FFF2-40B4-BE49-F238E27FC236}">
                  <a16:creationId xmlns="" xmlns:a16="http://schemas.microsoft.com/office/drawing/2014/main" id="{2762F041-46D4-43FA-84B0-A01C7AF4C77C}"/>
                </a:ext>
              </a:extLst>
            </p:cNvPr>
            <p:cNvSpPr txBox="1"/>
            <p:nvPr/>
          </p:nvSpPr>
          <p:spPr>
            <a:xfrm>
              <a:off x="1569177" y="2932732"/>
              <a:ext cx="5237920" cy="100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51" tIns="53340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23">
            <a:extLst>
              <a:ext uri="{FF2B5EF4-FFF2-40B4-BE49-F238E27FC236}">
                <a16:creationId xmlns="" xmlns:a16="http://schemas.microsoft.com/office/drawing/2014/main" id="{912B4447-14E7-4713-B1A3-E9C2BB5A4205}"/>
              </a:ext>
            </a:extLst>
          </p:cNvPr>
          <p:cNvGrpSpPr/>
          <p:nvPr/>
        </p:nvGrpSpPr>
        <p:grpSpPr>
          <a:xfrm>
            <a:off x="107504" y="1916832"/>
            <a:ext cx="6696743" cy="1080120"/>
            <a:chOff x="1569176" y="2860723"/>
            <a:chExt cx="5360440" cy="1080121"/>
          </a:xfrm>
        </p:grpSpPr>
        <p:sp>
          <p:nvSpPr>
            <p:cNvPr id="25" name="Стрелка: пятиугольник 24">
              <a:extLst>
                <a:ext uri="{FF2B5EF4-FFF2-40B4-BE49-F238E27FC236}">
                  <a16:creationId xmlns="" xmlns:a16="http://schemas.microsoft.com/office/drawing/2014/main" id="{26CDD0C1-BC65-4E4A-8812-C3A1F5EB6507}"/>
                </a:ext>
              </a:extLst>
            </p:cNvPr>
            <p:cNvSpPr/>
            <p:nvPr/>
          </p:nvSpPr>
          <p:spPr>
            <a:xfrm rot="10800000">
              <a:off x="1638625" y="2860723"/>
              <a:ext cx="5290991" cy="936104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: пятиугольник 4">
              <a:extLst>
                <a:ext uri="{FF2B5EF4-FFF2-40B4-BE49-F238E27FC236}">
                  <a16:creationId xmlns="" xmlns:a16="http://schemas.microsoft.com/office/drawing/2014/main" id="{293139E9-1D5F-438C-BAF6-1B6C7396EF9E}"/>
                </a:ext>
              </a:extLst>
            </p:cNvPr>
            <p:cNvSpPr txBox="1"/>
            <p:nvPr/>
          </p:nvSpPr>
          <p:spPr>
            <a:xfrm>
              <a:off x="1569176" y="2932732"/>
              <a:ext cx="5278148" cy="1008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8151" tIns="53340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9D1DD895-4217-44FD-8343-044E7ECB09E7}"/>
              </a:ext>
            </a:extLst>
          </p:cNvPr>
          <p:cNvSpPr/>
          <p:nvPr/>
        </p:nvSpPr>
        <p:spPr>
          <a:xfrm>
            <a:off x="1115616" y="1916832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граждан Российской Федерации»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Национальный проект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«Образование»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(ведется воспитательная работа в школах и колледжах, проводятся мероприятия патриотической направленности)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CBF7F6E-A359-4FA7-A7D0-325D0E77E64F}"/>
              </a:ext>
            </a:extLst>
          </p:cNvPr>
          <p:cNvSpPr/>
          <p:nvPr/>
        </p:nvSpPr>
        <p:spPr>
          <a:xfrm>
            <a:off x="1115616" y="3573016"/>
            <a:ext cx="54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«Формирование комфортной городской среды» /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(благоустройство зоны отдыха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ул.Механников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836712"/>
            <a:ext cx="85689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4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 Урай принимал участие в реализации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3-х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национальных проектов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«Демография»; «Образование»; «Культура»; «Жилье и городская среда»; «Экология»; «Малое и среднее предпринимательство и поддержка индивидуальной предпринимательской инициативы».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4500" algn="just" eaLnBrk="0" hangingPunct="0"/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реализацию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-х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проектов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2023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направлено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529 347,6 тыс.рублей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Стрелка: пятиугольник 5">
            <a:extLst>
              <a:ext uri="{FF2B5EF4-FFF2-40B4-BE49-F238E27FC236}">
                <a16:creationId xmlns="" xmlns:a16="http://schemas.microsoft.com/office/drawing/2014/main" id="{02C6AFB9-84E0-4CBB-AFFC-B6273ED83A09}"/>
              </a:ext>
            </a:extLst>
          </p:cNvPr>
          <p:cNvSpPr/>
          <p:nvPr/>
        </p:nvSpPr>
        <p:spPr>
          <a:xfrm rot="10800000">
            <a:off x="179512" y="2887120"/>
            <a:ext cx="6624736" cy="64807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рямоугольник 20"/>
          <p:cNvSpPr/>
          <p:nvPr/>
        </p:nvSpPr>
        <p:spPr>
          <a:xfrm>
            <a:off x="1115616" y="2924944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Региональный проект «Современная школа» /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Национальный проект «Образование»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(строительство новой школы)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0272" y="4725144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286,1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286,1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478433" y="0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10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76802" name="AutoShape 2" descr="Национальные проек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Стрелка: пятиугольник 5">
            <a:extLst>
              <a:ext uri="{FF2B5EF4-FFF2-40B4-BE49-F238E27FC236}">
                <a16:creationId xmlns="" xmlns:a16="http://schemas.microsoft.com/office/drawing/2014/main" id="{02C6AFB9-84E0-4CBB-AFFC-B6273ED83A09}"/>
              </a:ext>
            </a:extLst>
          </p:cNvPr>
          <p:cNvSpPr/>
          <p:nvPr/>
        </p:nvSpPr>
        <p:spPr>
          <a:xfrm rot="10800000">
            <a:off x="179512" y="5733256"/>
            <a:ext cx="6627108" cy="100811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Стрелка: пятиугольник 4">
            <a:extLst>
              <a:ext uri="{FF2B5EF4-FFF2-40B4-BE49-F238E27FC236}">
                <a16:creationId xmlns="" xmlns:a16="http://schemas.microsoft.com/office/drawing/2014/main" id="{D3677DBA-9F0B-4ECE-9826-DFEA1C780B87}"/>
              </a:ext>
            </a:extLst>
          </p:cNvPr>
          <p:cNvSpPr txBox="1"/>
          <p:nvPr/>
        </p:nvSpPr>
        <p:spPr>
          <a:xfrm>
            <a:off x="611560" y="5733256"/>
            <a:ext cx="5906164" cy="10180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97757" tIns="53340" rIns="99568" bIns="5334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</a:pPr>
            <a:endParaRPr lang="ru-RU" sz="1400" dirty="0">
              <a:solidFill>
                <a:schemeClr val="tx1"/>
              </a:solidFill>
            </a:endParaRPr>
          </a:p>
          <a:p>
            <a:pPr defTabSz="6223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«Акселерация субъектов малого и среднего предпринимательства»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«Малое и среднее предпринимательство и поддержка индивидуальной предпринимательской инициативы»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(финансовая поддержка субъектам малого и среднего предпринимательства)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92280" y="594928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5 135,2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– 5 135,2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98520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2786700"/>
              </p:ext>
            </p:extLst>
          </p:nvPr>
        </p:nvGraphicFramePr>
        <p:xfrm>
          <a:off x="0" y="1340768"/>
          <a:ext cx="9144000" cy="4752270"/>
        </p:xfrm>
        <a:graphic>
          <a:graphicData uri="http://schemas.openxmlformats.org/drawingml/2006/table">
            <a:tbl>
              <a:tblPr/>
              <a:tblGrid>
                <a:gridCol w="1187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6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Сфера деятельности</a:t>
                      </a:r>
                    </a:p>
                  </a:txBody>
                  <a:tcPr marL="5601" marR="5601" marT="5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Сумма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Направление расходов</a:t>
                      </a:r>
                    </a:p>
                  </a:txBody>
                  <a:tcPr marL="5601" marR="5601" marT="5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570,0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Оказание финансовой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помощи на: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приобретение музыкального оборудования для актового зала для МБОУ СОШ №2</a:t>
                      </a:r>
                      <a:r>
                        <a:rPr lang="ru-RU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приобретение уличного ростового конструктора в МБДОУ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/сад №21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5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1 437,0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Оказание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финансовой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помощи на:</a:t>
                      </a:r>
                    </a:p>
                    <a:p>
                      <a:pPr algn="l" fontAlgn="ctr">
                        <a:buFont typeface="Wingdings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организацию и проведение спортивно-патриотического марафона; </a:t>
                      </a:r>
                    </a:p>
                    <a:p>
                      <a:pPr algn="l" fontAlgn="ctr">
                        <a:buFont typeface="Wingdings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приобретение сценических костюмов для хорового коллектива "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Россияночка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", </a:t>
                      </a:r>
                    </a:p>
                    <a:p>
                      <a:pPr algn="l" fontAlgn="ctr">
                        <a:buFont typeface="Wingdings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аранжировку к песне "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Югра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", организация и проведение фестивалей и конкурсов для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центра "Нефтяник", </a:t>
                      </a:r>
                    </a:p>
                    <a:p>
                      <a:pPr algn="l" fontAlgn="ctr">
                        <a:buFont typeface="Wingdings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организация и проведение фестивалей и конкурсов для киноконцертного циркового комплекса "Юность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Шаима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", </a:t>
                      </a:r>
                    </a:p>
                    <a:p>
                      <a:pPr algn="l" fontAlgn="ctr">
                        <a:buFont typeface="Wingdings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приобретение экспоната для культурно-исторического центра</a:t>
                      </a:r>
                    </a:p>
                    <a:p>
                      <a:pPr algn="l" fontAlgn="ctr">
                        <a:buFont typeface="Wingdings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приобретение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видео-презентационного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оборудования для культурно-исторического центра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8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Физическая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Arial" pitchFamily="34" charset="0"/>
                        </a:rPr>
                        <a:t>270,0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Оказание финансовой 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помощи МАУ Спортивная школа «Старт» на: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проведение XIV открытого регионального турнира по боксу, посвященного Дню Победы в Великой Отечественной войне 1941-1945гг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40352" y="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0" name="AutoShape 2" descr="Группа – Бесплатные иконки: лю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9811" name="Picture 3" descr="\\adms4\home1$\SchepelinaSE\Desktop\1159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6237312"/>
            <a:ext cx="603536" cy="5040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44408" y="0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11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9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4" cstate="print"/>
          <a:srcRect l="1936" t="2420" r="1543" b="81699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0"/>
            <a:ext cx="935037" cy="9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6" cstate="print"/>
          <a:srcRect t="10663" r="48323" b="76543"/>
          <a:stretch>
            <a:fillRect/>
          </a:stretch>
        </p:blipFill>
        <p:spPr bwMode="auto">
          <a:xfrm>
            <a:off x="323528" y="188640"/>
            <a:ext cx="802838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058" y="188736"/>
            <a:ext cx="657518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3568" y="260648"/>
            <a:ext cx="7488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наказов избирателей депутатам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Думы ХМАО –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2023 год исполнено 2 277,0тыс.рублей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02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179512" y="188640"/>
            <a:ext cx="802838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657518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 b="3528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10" name="Заголовок 13"/>
          <p:cNvSpPr txBox="1">
            <a:spLocks/>
          </p:cNvSpPr>
          <p:nvPr/>
        </p:nvSpPr>
        <p:spPr>
          <a:xfrm>
            <a:off x="0" y="620689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endParaRPr lang="ru-RU" sz="2800" dirty="0">
              <a:solidFill>
                <a:schemeClr val="bg1"/>
              </a:solidFill>
              <a:latin typeface="Oswald" pitchFamily="2" charset="-52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12474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 Cyr" pitchFamily="18" charset="0"/>
                <a:cs typeface="Times New Roman Cyr" pitchFamily="18" charset="0"/>
              </a:rPr>
              <a:t>На территории муниципального образования реализован 1 проект с региональной поддержкой</a:t>
            </a:r>
            <a:endParaRPr lang="en-US" b="1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9888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Times New Roman Cyr" pitchFamily="18" charset="0"/>
                <a:cs typeface="Times New Roman Cyr" pitchFamily="18" charset="0"/>
              </a:rPr>
              <a:t>«</a:t>
            </a:r>
            <a:r>
              <a:rPr lang="ru-RU" dirty="0" smtClean="0">
                <a:latin typeface="Times New Roman Cyr" pitchFamily="18" charset="0"/>
                <a:cs typeface="Times New Roman Cyr" pitchFamily="18" charset="0"/>
              </a:rPr>
              <a:t>Керамика для всех. Лепим. Учимся. Творим.»</a:t>
            </a:r>
          </a:p>
          <a:p>
            <a:pPr lvl="0"/>
            <a:endParaRPr lang="ru-RU" b="1" dirty="0" smtClean="0">
              <a:latin typeface="Times New Roman Cyr" pitchFamily="18" charset="0"/>
              <a:cs typeface="Times New Roman Cyr" pitchFamily="18" charset="0"/>
            </a:endParaRPr>
          </a:p>
          <a:p>
            <a:r>
              <a:rPr lang="ru-RU" b="1" dirty="0" smtClean="0">
                <a:latin typeface="Times New Roman Cyr" pitchFamily="18" charset="0"/>
                <a:cs typeface="Times New Roman Cyr" pitchFamily="18" charset="0"/>
              </a:rPr>
              <a:t>3 проекта с муниципальной поддержкой: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 Cyr" pitchFamily="18" charset="0"/>
                <a:cs typeface="Times New Roman Cyr" pitchFamily="18" charset="0"/>
              </a:rPr>
              <a:t> Организация и проведение городского национального праздника «Сабантуй-2023»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 Cyr" pitchFamily="18" charset="0"/>
                <a:cs typeface="Times New Roman Cyr" pitchFamily="18" charset="0"/>
              </a:rPr>
              <a:t> Цветочное оформление общественных территорий города в летний период «Цветочная Палитра»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 Cyr" pitchFamily="18" charset="0"/>
                <a:cs typeface="Times New Roman Cyr" pitchFamily="18" charset="0"/>
              </a:rPr>
              <a:t> Праздничное (новогоднее, рождественское) оформление территорий в зимний период «Новогодние былины»</a:t>
            </a:r>
            <a:endParaRPr lang="ru-RU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260648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 Cyr" pitchFamily="18" charset="0"/>
                <a:cs typeface="Times New Roman Cyr" pitchFamily="18" charset="0"/>
              </a:rPr>
              <a:t>Информация о реализации инициативных проектов на территории города Урай за 2023  год</a:t>
            </a:r>
            <a:endParaRPr lang="en-US" sz="1600" b="1" dirty="0">
              <a:solidFill>
                <a:schemeClr val="bg1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8207" y="0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 Cyr" pitchFamily="18" charset="0"/>
                <a:cs typeface="Times New Roman Cyr" pitchFamily="18" charset="0"/>
              </a:rPr>
              <a:t>Слайд 12</a:t>
            </a:r>
            <a:endParaRPr lang="ru-RU" sz="1200" dirty="0">
              <a:latin typeface="Times New Roman Cyr" pitchFamily="18" charset="0"/>
              <a:cs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Влад\2023\Презентации\Дума\21.12\K1024_20231109_114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052736"/>
            <a:ext cx="1917000" cy="25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ZorinaLV\AppData\Local\Microsoft\Windows\Temporary Internet Files\Content.Outlook\NERYJY6C\IMG-20230714-WA0000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808000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4" cstate="print"/>
          <a:srcRect l="1936" t="2420" r="1543" b="81699"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5" cstate="print"/>
          <a:srcRect t="10663" r="48323" b="76543"/>
          <a:stretch>
            <a:fillRect/>
          </a:stretch>
        </p:blipFill>
        <p:spPr bwMode="auto">
          <a:xfrm>
            <a:off x="107504" y="332656"/>
            <a:ext cx="802838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60648"/>
            <a:ext cx="657518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7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3"/>
          <p:cNvSpPr txBox="1">
            <a:spLocks/>
          </p:cNvSpPr>
          <p:nvPr/>
        </p:nvSpPr>
        <p:spPr>
          <a:xfrm>
            <a:off x="0" y="620689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/>
            <a:endParaRPr lang="ru-RU" sz="2800" dirty="0">
              <a:solidFill>
                <a:schemeClr val="bg1"/>
              </a:solidFill>
              <a:latin typeface="Oswald" pitchFamily="2" charset="-52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476672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 Cyr" pitchFamily="18" charset="0"/>
                <a:cs typeface="Times New Roman Cyr" pitchFamily="18" charset="0"/>
              </a:rPr>
              <a:t>«КЕРАМИКА ДЛЯ ВСЕХ. ЛЕПИМ. УЧИМСЯ. ТВОРИМ.»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2924944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ДО</a:t>
            </a:r>
            <a:endParaRPr lang="ru-RU" b="1" u="sng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3356992"/>
            <a:ext cx="103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ПОСЛЕ</a:t>
            </a:r>
            <a:endParaRPr lang="ru-RU" b="1" u="sng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1124744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 Cyr" pitchFamily="18" charset="0"/>
                <a:cs typeface="Times New Roman Cyr" pitchFamily="18" charset="0"/>
              </a:rPr>
              <a:t>Всего на реализацию </a:t>
            </a:r>
            <a:r>
              <a:rPr lang="ru-RU" sz="1600" b="1" dirty="0" smtClean="0">
                <a:latin typeface="Times New Roman Cyr" pitchFamily="18" charset="0"/>
                <a:cs typeface="Times New Roman Cyr" pitchFamily="18" charset="0"/>
              </a:rPr>
              <a:t>проекта в 2023 </a:t>
            </a:r>
            <a:r>
              <a:rPr lang="ru-RU" sz="1600" b="1" dirty="0">
                <a:latin typeface="Times New Roman Cyr" pitchFamily="18" charset="0"/>
                <a:cs typeface="Times New Roman Cyr" pitchFamily="18" charset="0"/>
              </a:rPr>
              <a:t>году </a:t>
            </a:r>
            <a:r>
              <a:rPr lang="ru-RU" sz="1600" b="1" dirty="0" smtClean="0">
                <a:latin typeface="Times New Roman Cyr" pitchFamily="18" charset="0"/>
                <a:cs typeface="Times New Roman Cyr" pitchFamily="18" charset="0"/>
              </a:rPr>
              <a:t>было </a:t>
            </a:r>
            <a:r>
              <a:rPr lang="ru-RU" sz="1600" b="1" dirty="0">
                <a:latin typeface="Times New Roman Cyr" pitchFamily="18" charset="0"/>
                <a:cs typeface="Times New Roman Cyr" pitchFamily="18" charset="0"/>
              </a:rPr>
              <a:t>направлено </a:t>
            </a:r>
            <a:r>
              <a:rPr lang="ru-RU" sz="16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645,0 тыс.рублей</a:t>
            </a:r>
            <a:r>
              <a:rPr lang="en-US" sz="1600" b="1" dirty="0" smtClean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:</a:t>
            </a:r>
            <a:endParaRPr lang="ru-RU" sz="1600" b="1" dirty="0" smtClean="0">
              <a:solidFill>
                <a:srgbClr val="C00000"/>
              </a:solidFill>
              <a:latin typeface="Times New Roman Cyr" pitchFamily="18" charset="0"/>
              <a:cs typeface="Times New Roman Cyr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atin typeface="Times New Roman Cyr" pitchFamily="18" charset="0"/>
                <a:cs typeface="Times New Roman Cyr" pitchFamily="18" charset="0"/>
              </a:rPr>
              <a:t>окружной бюджет – 486,5 тыс.рублей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atin typeface="Times New Roman Cyr" pitchFamily="18" charset="0"/>
                <a:cs typeface="Times New Roman Cyr" pitchFamily="18" charset="0"/>
              </a:rPr>
              <a:t>местный бюджет – 108,5 тыс.рублей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latin typeface="Times New Roman Cyr" pitchFamily="18" charset="0"/>
                <a:cs typeface="Times New Roman Cyr" pitchFamily="18" charset="0"/>
              </a:rPr>
              <a:t>инициативные платежи – 50,0 тыс.рублей</a:t>
            </a:r>
            <a:endParaRPr lang="ru-RU" sz="1600" b="1" dirty="0"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8195" name="Picture 3" descr="C:\Users\ZorinaLV\AppData\Local\Microsoft\Windows\Temporary Internet Files\Content.Outlook\NERYJY6C\Новый рисунок (2) (3)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844824"/>
            <a:ext cx="2026247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Y:\Влад\2023\Презентации\Дума\21.12\K1024_IMG-527b24410cae5cb1394802a356e7e50c-V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5085184"/>
            <a:ext cx="2256251" cy="1692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4" descr="C:\Users\ZorinaLV\AppData\Local\Microsoft\Windows\Temporary Internet Files\Content.Outlook\NERYJY6C\c2cNmJ45ckI (2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3501008"/>
            <a:ext cx="2230078" cy="1488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8358207" y="0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 Cyr" pitchFamily="18" charset="0"/>
                <a:cs typeface="Times New Roman Cyr" pitchFamily="18" charset="0"/>
              </a:rPr>
              <a:t>Слайд 13</a:t>
            </a:r>
            <a:endParaRPr lang="ru-RU" sz="1200" dirty="0">
              <a:latin typeface="Times New Roman Cyr" pitchFamily="18" charset="0"/>
              <a:cs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8094E-6 L 0.35295 -0.32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1138E-6 L 0.36059 -0.181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docviewer.yandex.ru/view/0/htmlimage?id=2iu1r-7yn18nled7vmpsp0y8ysofx14pv50j36j0mkpool1ne6wgt6jozu5j1vfra0gh00z4rcd7s0yeuy5onfozddhxbjhfh3viqpfwd&amp;name=image-6TZxMjrfyb6OWjLLz7.jpg&amp;dsid=62338d488c49f77b4602963d42cce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275159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3"/>
          <a:stretch>
            <a:fillRect/>
          </a:stretch>
        </p:blipFill>
        <p:spPr bwMode="auto">
          <a:xfrm>
            <a:off x="251520" y="188640"/>
            <a:ext cx="79208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066" y="188736"/>
            <a:ext cx="657518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6" cstate="print"/>
          <a:srcRect l="89185" b="81873"/>
          <a:stretch>
            <a:fillRect/>
          </a:stretch>
        </p:blipFill>
        <p:spPr bwMode="auto">
          <a:xfrm>
            <a:off x="8208963" y="0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3"/>
          <p:cNvSpPr txBox="1">
            <a:spLocks/>
          </p:cNvSpPr>
          <p:nvPr/>
        </p:nvSpPr>
        <p:spPr>
          <a:xfrm>
            <a:off x="0" y="260648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800" dirty="0">
              <a:solidFill>
                <a:schemeClr val="bg1"/>
              </a:solidFill>
              <a:latin typeface="Oswald" pitchFamily="2" charset="-52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41685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 Cyr" pitchFamily="18" charset="0"/>
                <a:cs typeface="Times New Roman Cyr" pitchFamily="18" charset="0"/>
              </a:rPr>
              <a:t>«САБАНТУЙ», «ЦВЕТОЧНАЯ ПАЛИТРА», «НОВОГОДНИЕ БЫЛИНЫ»</a:t>
            </a:r>
          </a:p>
          <a:p>
            <a:pPr lvl="0" algn="ctr"/>
            <a:endParaRPr lang="ru-RU" sz="2400" b="1" dirty="0" smtClean="0">
              <a:solidFill>
                <a:schemeClr val="bg1"/>
              </a:solidFill>
              <a:latin typeface="Oswald" charset="-5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59832" y="4221088"/>
            <a:ext cx="1283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00FF"/>
                </a:solidFill>
                <a:latin typeface="Times New Roman Cyr" pitchFamily="18" charset="0"/>
                <a:cs typeface="Times New Roman Cyr" pitchFamily="18" charset="0"/>
              </a:rPr>
              <a:t>«Сабантуй»</a:t>
            </a:r>
            <a:endParaRPr lang="ru-RU" sz="1600" b="1" u="sng" dirty="0">
              <a:solidFill>
                <a:srgbClr val="0000FF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72200" y="1412776"/>
            <a:ext cx="2223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00FF"/>
                </a:solidFill>
                <a:latin typeface="Times New Roman Cyr" pitchFamily="18" charset="0"/>
                <a:cs typeface="Times New Roman Cyr" pitchFamily="18" charset="0"/>
              </a:rPr>
              <a:t>«Цветочная палитра»</a:t>
            </a:r>
            <a:endParaRPr lang="ru-RU" sz="1600" b="1" u="sng" dirty="0">
              <a:solidFill>
                <a:srgbClr val="0000FF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5301208"/>
            <a:ext cx="1907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Times New Roman Cyr" pitchFamily="18" charset="0"/>
                <a:cs typeface="Times New Roman Cyr" pitchFamily="18" charset="0"/>
              </a:rPr>
              <a:t>Всего на реализацию проектов в 2023 году было направлено </a:t>
            </a:r>
            <a:r>
              <a:rPr lang="ru-RU" sz="14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834,7 тыс.рублей</a:t>
            </a:r>
          </a:p>
        </p:txBody>
      </p:sp>
      <p:pic>
        <p:nvPicPr>
          <p:cNvPr id="9219" name="Picture 3" descr="C:\Users\ZorinaLV\AppData\Local\Microsoft\Windows\Temporary Internet Files\Content.Outlook\NERYJY6C\croppedImg_96475228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653136"/>
            <a:ext cx="3096344" cy="2060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ZorinaLV\AppData\Local\Microsoft\Windows\Temporary Internet Files\Content.Outlook\NERYJY6C\9 фот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4830064" y="4467080"/>
            <a:ext cx="2544000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C:\Users\ZorinaLV\AppData\Local\Microsoft\Windows\Temporary Internet Files\Content.Outlook\NERYJY6C\12 фото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1844824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C:\Users\ZorinaLV\AppData\Local\Microsoft\Windows\Temporary Internet Files\Content.Outlook\NERYJY6C\4 фото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918000" y="4467080"/>
            <a:ext cx="2544000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AutoShape 2" descr="\\adms4\home1$\ZorinaLV\Desktop\%D0%A1%D0%9E%D0%93%D0%9B%D0%90%D0%A8%D0%95%D0%9D%D0%98%D0%AF %D0%A5%D0%9C%D0%90%D0%9E\%D0%A1%D0%BE%D0%B3%D0%BB%D0%B0%D1%88%D0%B5%D0%BD%D0%B8%D1%8F %D1%81 %D0%A5%D0%9C%D0%90%D0%9E %D0%BD%D0%B0 2024 %D0%B3%D0%BE%D0%B4\%D1%88%D0%BA%D0%BE%D0%BB%D0%B0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\\adms4\home1$\ZorinaLV\Desktop\%D0%A1%D0%9E%D0%93%D0%9B%D0%90%D0%A8%D0%95%D0%9D%D0%98%D0%AF %D0%A5%D0%9C%D0%90%D0%9E\%D0%A1%D0%BE%D0%B3%D0%BB%D0%B0%D1%88%D0%B5%D0%BD%D0%B8%D1%8F %D1%81 %D0%A5%D0%9C%D0%90%D0%9E %D0%BD%D0%B0 2024 %D0%B3%D0%BE%D0%B4\%D1%88%D0%BA%D0%BE%D0%BB%D0%B0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\\adms4\home1$\ZorinaLV\Desktop\%D0%A1%D0%9E%D0%93%D0%9B%D0%90%D0%A8%D0%95%D0%9D%D0%98%D0%AF %D0%A5%D0%9C%D0%90%D0%9E\%D0%A1%D0%BE%D0%B3%D0%BB%D0%B0%D1%88%D0%B5%D0%BD%D0%B8%D1%8F %D1%81 %D0%A5%D0%9C%D0%90%D0%9E %D0%BD%D0%B0 2024 %D0%B3%D0%BE%D0%B4\%D1%88%D0%BA%D0%BE%D0%BB%D0%B0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\\adms4\home1$\ZorinaLV\Desktop\%D0%A1%D0%9E%D0%93%D0%9B%D0%90%D0%A8%D0%95%D0%9D%D0%98%D0%AF %D0%A5%D0%9C%D0%90%D0%9E\%D0%A1%D0%BE%D0%B3%D0%BB%D0%B0%D1%88%D0%B5%D0%BD%D0%B8%D1%8F %D1%81 %D0%A5%D0%9C%D0%90%D0%9E %D0%BD%D0%B0 2024 %D0%B3%D0%BE%D0%B4\%D1%88%D0%BA%D0%BE%D0%BB%D0%B0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docviewer.yandex.ru/view/0/htmlimage?id=2z9ol-6assmvspsjn85xjag5q48v0fjkjgtrb9dbqegdw4pvw2ian4m2wxpy4w3q9hy3hct92c6unelk0kb6n2ejbkh59avojwptm73jy&amp;name=image-oCzIo1KCnrOyEvYP11.jpg&amp;dsid=d562d74fef9400713e9ae82ac966953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1196753"/>
            <a:ext cx="2736304" cy="182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https://docviewer.yandex.ru/view/0/htmlimage?id=2uyu3-8tex6480yivioys5relhxywavj6c1djywsxgj3a58tnmozhce02xj3sbva08soemmcomtny8jwwprw7lkcug84l93ibkrnil8cd&amp;name=image-MEeCmrmksYbWEFCSLp.jpg&amp;dsid=2c7985e69d22a8eda2579058bdb8b7d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1628800"/>
            <a:ext cx="2760241" cy="1841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Прямоугольник 21"/>
          <p:cNvSpPr/>
          <p:nvPr/>
        </p:nvSpPr>
        <p:spPr>
          <a:xfrm>
            <a:off x="1259632" y="836712"/>
            <a:ext cx="2303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smtClean="0">
                <a:solidFill>
                  <a:srgbClr val="0000FF"/>
                </a:solidFill>
                <a:latin typeface="Times New Roman Cyr" pitchFamily="18" charset="0"/>
                <a:cs typeface="Times New Roman Cyr" pitchFamily="18" charset="0"/>
              </a:rPr>
              <a:t>«Новогодние былины»</a:t>
            </a:r>
            <a:endParaRPr lang="ru-RU" sz="1600" b="1" u="sng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58207" y="0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 Cyr" pitchFamily="18" charset="0"/>
                <a:cs typeface="Times New Roman Cyr" pitchFamily="18" charset="0"/>
              </a:rPr>
              <a:t>Слайд 14</a:t>
            </a:r>
            <a:endParaRPr lang="ru-RU" sz="1200" dirty="0">
              <a:latin typeface="Times New Roman Cyr" pitchFamily="18" charset="0"/>
              <a:cs typeface="Times New Roman Cy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407901" y="0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15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1772816"/>
          <a:ext cx="8568952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5204"/>
                <a:gridCol w="2563748"/>
              </a:tblGrid>
              <a:tr h="6597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Сумма, тыс.рублей</a:t>
                      </a:r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</a:tr>
              <a:tr h="9218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 Cyr" pitchFamily="18" charset="0"/>
                          <a:cs typeface="Times New Roman Cyr" pitchFamily="18" charset="0"/>
                        </a:rPr>
                        <a:t>Муниципальная программа «Муниципальная программа «Развитие гражданского общества на территории города Урай» </a:t>
                      </a:r>
                    </a:p>
                    <a:p>
                      <a:pPr algn="ctr"/>
                      <a:endParaRPr lang="ru-RU" sz="18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182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i="1" dirty="0" smtClean="0">
                          <a:latin typeface="Times New Roman Cyr" pitchFamily="18" charset="0"/>
                          <a:cs typeface="Times New Roman Cyr" pitchFamily="18" charset="0"/>
                        </a:rPr>
                        <a:t>предоставление услуг (работ) в социальной сфере (4 НКО)</a:t>
                      </a:r>
                      <a:endParaRPr lang="ru-RU" sz="1400" i="1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 Cyr" pitchFamily="18" charset="0"/>
                          <a:cs typeface="Times New Roman Cyr" pitchFamily="18" charset="0"/>
                        </a:rPr>
                        <a:t>3 216,8</a:t>
                      </a:r>
                      <a:endParaRPr lang="ru-RU" sz="1400" i="1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</a:tr>
              <a:tr h="65973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i="1" dirty="0" smtClean="0">
                          <a:latin typeface="Times New Roman Cyr" pitchFamily="18" charset="0"/>
                          <a:cs typeface="Times New Roman Cyr" pitchFamily="18" charset="0"/>
                        </a:rPr>
                        <a:t>СОНО (гранты) (9НКО)</a:t>
                      </a:r>
                      <a:endParaRPr lang="ru-RU" sz="1400" i="1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 Cyr" pitchFamily="18" charset="0"/>
                          <a:cs typeface="Times New Roman Cyr" pitchFamily="18" charset="0"/>
                        </a:rPr>
                        <a:t>10 040,0</a:t>
                      </a:r>
                      <a:endParaRPr lang="ru-RU" sz="1400" i="1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</a:tr>
              <a:tr h="130139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Муниципальная программа «Развитие образования города Урай» на 2019-2030 годы (сертификаты </a:t>
                      </a:r>
                      <a:r>
                        <a:rPr lang="ru-RU" sz="18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ПФДО 5НКО, лагерь)</a:t>
                      </a:r>
                      <a:endParaRPr lang="ru-RU" sz="18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dirty="0" smtClean="0">
                        <a:latin typeface="Times New Roman Cyr" pitchFamily="18" charset="0"/>
                        <a:cs typeface="Times New Roman Cyr" pitchFamily="18" charset="0"/>
                      </a:endParaRPr>
                    </a:p>
                    <a:p>
                      <a:pPr algn="r"/>
                      <a:endParaRPr lang="ru-RU" sz="1400" dirty="0" smtClean="0">
                        <a:latin typeface="Times New Roman Cyr" pitchFamily="18" charset="0"/>
                        <a:cs typeface="Times New Roman Cyr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8 856,3</a:t>
                      </a:r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Y:\Влад\2019\эскизы\герб.png"/>
          <p:cNvPicPr>
            <a:picLocks noChangeAspect="1" noChangeArrowheads="1"/>
          </p:cNvPicPr>
          <p:nvPr/>
        </p:nvPicPr>
        <p:blipFill>
          <a:blip r:embed="rId3" cstate="print"/>
          <a:srcRect l="89185" b="81873"/>
          <a:stretch>
            <a:fillRect/>
          </a:stretch>
        </p:blipFill>
        <p:spPr bwMode="auto">
          <a:xfrm>
            <a:off x="8316416" y="0"/>
            <a:ext cx="899592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3"/>
          <a:stretch>
            <a:fillRect/>
          </a:stretch>
        </p:blipFill>
        <p:spPr bwMode="auto">
          <a:xfrm>
            <a:off x="251520" y="188640"/>
            <a:ext cx="80283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066" y="188736"/>
            <a:ext cx="657518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1560" y="26064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поддержку СОНКО направлено из бюджета города в 2023 году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22 113,1 тыс.рублей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695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5008" y="98072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 Cyr" pitchFamily="18" charset="0"/>
                <a:cs typeface="Times New Roman Cyr" pitchFamily="18" charset="0"/>
              </a:rPr>
              <a:t>Предоставлено </a:t>
            </a:r>
            <a:r>
              <a:rPr lang="ru-RU" sz="1600" b="1" dirty="0">
                <a:latin typeface="Times New Roman Cyr" pitchFamily="18" charset="0"/>
                <a:cs typeface="Times New Roman Cyr" pitchFamily="18" charset="0"/>
              </a:rPr>
              <a:t>субсидий юридическим лицам, индивидуальным предпринимателям, физическим лицам - производителям товаров, работ и услуг в </a:t>
            </a:r>
            <a:r>
              <a:rPr lang="ru-RU" sz="1600" b="1" dirty="0" smtClean="0">
                <a:latin typeface="Times New Roman Cyr" pitchFamily="18" charset="0"/>
                <a:cs typeface="Times New Roman Cyr" pitchFamily="18" charset="0"/>
              </a:rPr>
              <a:t>2023 </a:t>
            </a:r>
            <a:r>
              <a:rPr lang="ru-RU" sz="1600" b="1" dirty="0">
                <a:latin typeface="Times New Roman Cyr" pitchFamily="18" charset="0"/>
                <a:cs typeface="Times New Roman Cyr" pitchFamily="18" charset="0"/>
              </a:rPr>
              <a:t>году из средств бюджета в сумме </a:t>
            </a:r>
            <a:r>
              <a:rPr lang="ru-RU" sz="1600" b="1" dirty="0" smtClean="0">
                <a:latin typeface="Times New Roman Cyr" pitchFamily="18" charset="0"/>
                <a:cs typeface="Times New Roman Cyr" pitchFamily="18" charset="0"/>
              </a:rPr>
              <a:t>46 730,3 тыс. рублей</a:t>
            </a:r>
            <a:endParaRPr lang="en-US" b="1" dirty="0">
              <a:solidFill>
                <a:srgbClr val="0000FF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4" y="1916832"/>
          <a:ext cx="8928992" cy="424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9412"/>
                <a:gridCol w="2249580"/>
              </a:tblGrid>
              <a:tr h="231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Наименование субсидии</a:t>
                      </a:r>
                    </a:p>
                    <a:p>
                      <a:pPr algn="ctr"/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Субсидии на частичное возмещение затрат по транспортному обслуживанию населения и юридических лиц при переправлении через грузовую и пассажирскую переправы, организованные через реку </a:t>
                      </a:r>
                      <a:r>
                        <a:rPr lang="ru-RU" sz="1400" dirty="0" err="1" smtClean="0">
                          <a:latin typeface="Times New Roman Cyr" pitchFamily="18" charset="0"/>
                          <a:cs typeface="Times New Roman Cyr" pitchFamily="18" charset="0"/>
                        </a:rPr>
                        <a:t>Конда</a:t>
                      </a:r>
                      <a:r>
                        <a:rPr lang="ru-RU" sz="14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 в летний и зимний периоды</a:t>
                      </a:r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 Cyr" pitchFamily="18" charset="0"/>
                        <a:cs typeface="Times New Roman Cyr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8 447,6</a:t>
                      </a:r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. Субъектам малого и среднего предпринимательства, сельскохозяйственным товаропроизводителям, на поддержу и развитие малых форм хозяйствования предоставляемые в рамках муниципальной программы «Развитие малого и среднего предпринимательства, потребительского рынка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 и сельскохозяйственных товаропроизводителей города Урай»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 Cyr" pitchFamily="18" charset="0"/>
                        <a:cs typeface="Times New Roman Cyr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35 580,3</a:t>
                      </a:r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sz="14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Субсидии на возмещение недополученных доходов организациям, осуществляющим реализацию населению сжиженного газа по розничным ценам</a:t>
                      </a:r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1 728,4</a:t>
                      </a:r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Субсидии в целях финансового обеспечения (возмещения) исполнения государственного (муниципального) социального заказа на оказание государственных (муниципальных) услуг в социальной сфере по направлению деятельности «реализация дополнительных </a:t>
                      </a:r>
                      <a:r>
                        <a:rPr kumimoji="0" lang="ru-RU" sz="1400" b="0" kern="1200" dirty="0" err="1" smtClean="0">
                          <a:solidFill>
                            <a:schemeClr val="dk1"/>
                          </a:solidFill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общеразвивающих</a:t>
                      </a: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 программ для детей»</a:t>
                      </a:r>
                      <a:endParaRPr lang="ru-RU" sz="1400" b="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 Cyr" pitchFamily="18" charset="0"/>
                          <a:cs typeface="Times New Roman Cyr" pitchFamily="18" charset="0"/>
                        </a:rPr>
                        <a:t>974,0</a:t>
                      </a:r>
                      <a:endParaRPr lang="ru-RU" sz="1400" dirty="0"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407901" y="0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16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6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251520" y="188640"/>
            <a:ext cx="80283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66" y="116632"/>
            <a:ext cx="657518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44408" y="0"/>
            <a:ext cx="899592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3568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 Cyr" pitchFamily="18" charset="0"/>
                <a:cs typeface="Times New Roman Cyr" pitchFamily="18" charset="0"/>
              </a:rPr>
              <a:t>ИНФОРМАЦИЯ О ПРЕДОСТАВЛЕНИИЕ СУБСИДИЙ ЮРИДИЧЕСКИМ ЛИЦАМ ЗА 2023 ГОД </a:t>
            </a:r>
            <a:endParaRPr lang="ru-RU" sz="1600" b="1" dirty="0">
              <a:solidFill>
                <a:schemeClr val="bg1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9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7544" y="908720"/>
          <a:ext cx="813690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251520" y="3212976"/>
            <a:ext cx="4680520" cy="7920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направлены </a:t>
            </a:r>
          </a:p>
          <a:p>
            <a:pPr algn="ctr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ремонт и содержание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автомобильных дорог</a:t>
            </a:r>
          </a:p>
          <a:p>
            <a:pPr algn="ctr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общего пользования и искусственных сооружений на них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2852937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формирования муниципального дорожного фонда города Урай: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Акцизы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Транспортный налог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сумм в возмещение вреда, причиняемого автомобильным дорогам общего пользования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07901" y="0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17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4716016" y="5157192"/>
          <a:ext cx="4320480" cy="16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251520" y="4149080"/>
          <a:ext cx="4572000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9" cstate="print"/>
          <a:srcRect l="1936" t="2420" r="1543" b="81699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10" cstate="print"/>
          <a:srcRect t="10663" r="48323" b="76543"/>
          <a:stretch>
            <a:fillRect/>
          </a:stretch>
        </p:blipFill>
        <p:spPr bwMode="auto">
          <a:xfrm>
            <a:off x="107504" y="188640"/>
            <a:ext cx="8172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закладка урай cop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16632"/>
            <a:ext cx="657518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Y:\Влад\2019\эскизы\герб.png"/>
          <p:cNvPicPr>
            <a:picLocks noChangeAspect="1" noChangeArrowheads="1"/>
          </p:cNvPicPr>
          <p:nvPr/>
        </p:nvPicPr>
        <p:blipFill>
          <a:blip r:embed="rId12" cstate="print"/>
          <a:srcRect l="89185" b="81873"/>
          <a:stretch>
            <a:fillRect/>
          </a:stretch>
        </p:blipFill>
        <p:spPr bwMode="auto">
          <a:xfrm>
            <a:off x="8244408" y="0"/>
            <a:ext cx="899592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11560" y="260648"/>
            <a:ext cx="78488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ОБ ИСТОЧНИКАХ ФОРМИРОВАНИЯ И НАПРАВЛЕНИЯХ ИСПОЛЬЗОВАНИЯ СРЕДСТВ ДОРОЖНОГО ФОНДА ГОРОДА УРАЙ В 2023 ГОДУ, тыс.рублей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452377"/>
      </p:ext>
    </p:extLst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789040"/>
            <a:ext cx="8567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 Cyr" panose="02020603050405020304" pitchFamily="18" charset="0"/>
                <a:cs typeface="Times New Roman Cyr" panose="02020603050405020304" pitchFamily="18" charset="0"/>
              </a:rPr>
              <a:t>В сфере управления муниципальным долгом деятельность муниципалитета была направлена на проведение взвешенной долговой политики. Итогом реализации данной задачи явилось отсутствие долговых обязательств муниципального образования на конец отчетного года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0371847"/>
              </p:ext>
            </p:extLst>
          </p:nvPr>
        </p:nvGraphicFramePr>
        <p:xfrm>
          <a:off x="179512" y="1124744"/>
          <a:ext cx="8784976" cy="2604525"/>
        </p:xfrm>
        <a:graphic>
          <a:graphicData uri="http://schemas.openxmlformats.org/drawingml/2006/table">
            <a:tbl>
              <a:tblPr/>
              <a:tblGrid>
                <a:gridCol w="19560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5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40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74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650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Вид долгового обязательства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Объем муниципального долга                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Утверждено на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Первоначально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Уточнено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 1 января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года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на 1 января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года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Решение Думы города Урай                  от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25.11.2022  №125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Решение Думы города  Урай             от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21.12.2023 №95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Решение Думы города  Урай             от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21.12.2023 №95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Верхний предел муниципального долга на 1 января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2023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года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Предельный объем муниципального долга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Верхний предел муниципального долга на 1 января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2024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года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Предельный объем муниципального долга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1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Times New Roman"/>
                        </a:rPr>
                        <a:t>7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latin typeface="Times New Roman"/>
                        </a:rPr>
                        <a:t>Кредиты кредитных организаций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92 096,9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920 968,7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29 251,3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1 017 045,5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52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latin typeface="Times New Roman"/>
                        </a:rPr>
                        <a:t>Общая сумма муниципального долга </a:t>
                      </a:r>
                    </a:p>
                  </a:txBody>
                  <a:tcPr marL="6315" marR="6315" marT="63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92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 096,9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920 968,7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29 251,3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atin typeface="Times New Roman"/>
                        </a:rPr>
                        <a:t>1 017 045,5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6315" marR="6315" marT="6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4612D43-D4CF-4136-A212-28BBDB9372B4}"/>
              </a:ext>
            </a:extLst>
          </p:cNvPr>
          <p:cNvSpPr/>
          <p:nvPr/>
        </p:nvSpPr>
        <p:spPr>
          <a:xfrm>
            <a:off x="251520" y="4377825"/>
            <a:ext cx="8640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объемов источников внутреннего финансирования дефицита бюджета города Урай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7901" y="908720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16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4869160"/>
          <a:ext cx="8640960" cy="19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4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5" cstate="print"/>
          <a:srcRect t="10663" r="48323" b="76543"/>
          <a:stretch>
            <a:fillRect/>
          </a:stretch>
        </p:blipFill>
        <p:spPr bwMode="auto">
          <a:xfrm>
            <a:off x="611560" y="188640"/>
            <a:ext cx="75608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закладка урай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6632"/>
            <a:ext cx="657518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Y:\Влад\2019\эскизы\герб.png"/>
          <p:cNvPicPr>
            <a:picLocks noChangeAspect="1" noChangeArrowheads="1"/>
          </p:cNvPicPr>
          <p:nvPr/>
        </p:nvPicPr>
        <p:blipFill>
          <a:blip r:embed="rId7" cstate="print"/>
          <a:srcRect l="89185" b="81873"/>
          <a:stretch>
            <a:fillRect/>
          </a:stretch>
        </p:blipFill>
        <p:spPr bwMode="auto">
          <a:xfrm>
            <a:off x="8244408" y="0"/>
            <a:ext cx="899592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1560" y="332656"/>
            <a:ext cx="72918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ЗА 2023  ГОД,ТЫС.РУБЛЕЙ           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58207" y="0"/>
            <a:ext cx="78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 Cyr" pitchFamily="18" charset="0"/>
                <a:cs typeface="Times New Roman Cyr" pitchFamily="18" charset="0"/>
              </a:rPr>
              <a:t>Слайд 18</a:t>
            </a:r>
            <a:endParaRPr lang="ru-RU" sz="1200" dirty="0">
              <a:latin typeface="Times New Roman Cyr" pitchFamily="18" charset="0"/>
              <a:cs typeface="Times New Roman Cy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48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51521" y="4941167"/>
          <a:ext cx="8640960" cy="1781893"/>
        </p:xfrm>
        <a:graphic>
          <a:graphicData uri="http://schemas.openxmlformats.org/drawingml/2006/table">
            <a:tbl>
              <a:tblPr/>
              <a:tblGrid>
                <a:gridCol w="138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5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4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79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68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4689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4689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2909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9806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СПРАВОЧНО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ИСПОЛНЕНИЯ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 (%)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(тыс.рублей)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*(</a:t>
                      </a:r>
                      <a:r>
                        <a:rPr lang="ru-RU" sz="9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(тыс.руб.)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(тыс.руб.)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2021 год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3 810 585,8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4 095 437,4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4 181 502,3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5 304 249,7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5 057 580,1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132,7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3 880 865,6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4 049 073,3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4 273 599,2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5 333 501,0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4 917 599,6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76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(-),профицит (+)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-70 279,8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46 364,1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-92 096,9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-29 251,3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139 980,5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14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31.12.2021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31.12.2022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31.12.2023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8066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       Решение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Думы города Урай от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25.11.2022 №125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 бюджете городского округа Урай Ханты-Мансийского автономного округа -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Югры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и на плановый период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годов"</a:t>
                      </a:r>
                    </a:p>
                  </a:txBody>
                  <a:tcPr marL="5190" marR="5190" marT="51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580112" y="764704"/>
            <a:ext cx="1731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5 057 580,1 тыс.рублей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52120" y="2204864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4 917 599,6 тыс.рублей</a:t>
            </a:r>
            <a:endParaRPr lang="ru-RU" sz="1200" dirty="0">
              <a:solidFill>
                <a:srgbClr val="0000FF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16016" y="4149080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ИСПОЛНЕНИЯ БЮДЖЕТА</a:t>
            </a:r>
          </a:p>
          <a:p>
            <a:pPr algn="ctr"/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139 980,5 тыс.руб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8384" y="0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1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07504" y="980728"/>
          <a:ext cx="5328592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107504" y="2060848"/>
          <a:ext cx="5328593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-108520" y="3501008"/>
          <a:ext cx="576064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5220072" y="2708920"/>
          <a:ext cx="3923928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5148064" y="1052736"/>
          <a:ext cx="399593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9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8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64488" cy="68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9" cstate="print"/>
          <a:srcRect t="10663" r="48323" b="76543"/>
          <a:stretch>
            <a:fillRect/>
          </a:stretch>
        </p:blipFill>
        <p:spPr bwMode="auto">
          <a:xfrm>
            <a:off x="0" y="0"/>
            <a:ext cx="8244408" cy="82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закладка урай cop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16632"/>
            <a:ext cx="576064" cy="7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Y:\Влад\2019\эскизы\герб.png"/>
          <p:cNvPicPr>
            <a:picLocks noChangeAspect="1" noChangeArrowheads="1"/>
          </p:cNvPicPr>
          <p:nvPr/>
        </p:nvPicPr>
        <p:blipFill>
          <a:blip r:embed="rId11" cstate="print"/>
          <a:srcRect l="89185" b="81873"/>
          <a:stretch>
            <a:fillRect/>
          </a:stretch>
        </p:blipFill>
        <p:spPr bwMode="auto">
          <a:xfrm>
            <a:off x="8460432" y="-100013"/>
            <a:ext cx="683568" cy="89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971600" y="116632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ИСПОЛНЕНИЕ ОСНОВНЫХ ПАРАМЕТРОВ БЮДЖЕТА ГОРОДА УРАЙ ЗА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2023 ГОДЫ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1194764"/>
      </p:ext>
    </p:extLst>
  </p:cSld>
  <p:clrMapOvr>
    <a:masterClrMapping/>
  </p:clrMapOvr>
  <p:transition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115616" y="980728"/>
            <a:ext cx="7560840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1600" y="908720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Городской округ Урай находится в группе городов и районов с высоким качеством управления муниципальными финансами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772816"/>
            <a:ext cx="4500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Оценка характеризует следующие направления организации и осуществления бюджетного процесса: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планирование бюджета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исполнение бюджета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долговая политика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оказание муниципальных услуг (выполнение работ)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открытость бюджетного процесса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выполнение Указов Президента РФ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1772816"/>
            <a:ext cx="36341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Рейтинг муниципального образования городской округ Урай по результатам оценки качества организации и осуществления бюджетного процесса за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2020-2022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13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429000"/>
            <a:ext cx="41764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Сводная оценка города Урай в целом по ХМАО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3556719"/>
              </p:ext>
            </p:extLst>
          </p:nvPr>
        </p:nvGraphicFramePr>
        <p:xfrm>
          <a:off x="5364088" y="2996952"/>
          <a:ext cx="3456384" cy="864096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39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2020 год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2021 год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место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407901" y="0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19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900-000002000000}"/>
              </a:ext>
            </a:extLst>
          </p:cNvPr>
          <p:cNvGraphicFramePr/>
          <p:nvPr/>
        </p:nvGraphicFramePr>
        <p:xfrm>
          <a:off x="251520" y="4005064"/>
          <a:ext cx="8640960" cy="3175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9"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Y:\Влад\2019\эскизы\герб.png"/>
          <p:cNvPicPr>
            <a:picLocks noChangeAspect="1" noChangeArrowheads="1"/>
          </p:cNvPicPr>
          <p:nvPr/>
        </p:nvPicPr>
        <p:blipFill>
          <a:blip r:embed="rId4" cstate="print"/>
          <a:srcRect l="89185" b="81873"/>
          <a:stretch>
            <a:fillRect/>
          </a:stretch>
        </p:blipFill>
        <p:spPr bwMode="auto">
          <a:xfrm>
            <a:off x="8244408" y="0"/>
            <a:ext cx="899592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5" cstate="print"/>
          <a:srcRect t="10663" r="48323" b="76543"/>
          <a:stretch>
            <a:fillRect/>
          </a:stretch>
        </p:blipFill>
        <p:spPr bwMode="auto">
          <a:xfrm>
            <a:off x="107504" y="188640"/>
            <a:ext cx="8172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закладка урай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88640"/>
            <a:ext cx="657518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95536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УПРАВЛЕНИЯ МУНИЦИПАЛЬНЫМИ ФИНАНСАМИ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5347932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през1"/>
          <p:cNvPicPr preferRelativeResize="0">
            <a:picLocks noChangeArrowheads="1"/>
          </p:cNvPicPr>
          <p:nvPr/>
        </p:nvPicPr>
        <p:blipFill>
          <a:blip r:embed="rId3" cstate="print"/>
          <a:srcRect r="82060"/>
          <a:stretch>
            <a:fillRect/>
          </a:stretch>
        </p:blipFill>
        <p:spPr bwMode="auto">
          <a:xfrm>
            <a:off x="0" y="6350"/>
            <a:ext cx="1835696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835696" y="0"/>
            <a:ext cx="745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Комитетом по финансам администрации города Урай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-123111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://www.uray.ru/images/files/7z-l.gif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340768"/>
            <a:ext cx="6912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2, дом 60, город Урай, Тюменская область, Ханты-Мансийский автономный округ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628285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43200" y="278092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 – Хусаинова Ирина Валериевна,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(34676) 2-33-56 (доб.111)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23488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komfin@uray.ru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3200" y="4149080"/>
            <a:ext cx="7200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бюджетного управления комитета по финансам –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Зорина Лариса Васильевна , тел.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(34676) 2-05-82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доб.113)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ZorinaLV@uray.ru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сводного бюджетного планирования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управления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Щепелина Светлана Евгеньевна, тел.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(34676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2-05-52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114)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ShepelinaSE@uray.ru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751265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0170168"/>
              </p:ext>
            </p:extLst>
          </p:nvPr>
        </p:nvGraphicFramePr>
        <p:xfrm>
          <a:off x="107504" y="908720"/>
          <a:ext cx="8928992" cy="532859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40985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3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101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69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Наименование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ДОХОДЫ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РАСХОДЫ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Дефицит (-)/ </a:t>
                      </a:r>
                      <a:r>
                        <a:rPr lang="ru-RU" sz="1200" b="1" i="1" dirty="0" err="1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профицит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 (+)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7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Первоначально утверждено решением Думы города Урай от 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25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.11.2022 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года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№125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4 181 502,3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4 273 599,2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-92 096,9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Утверждено решением о бюджете от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16.02.2023 №5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(1 правка)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4 176 111,0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4 386 253,3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-210 142,3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Изменения (+, 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-5 391,3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+112 654,1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-118 045,4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Утверждено решением о бюджете от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24.03.2023 №16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(2 правка)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4 322 926,7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4 533 069,0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-210 142,3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Изменения (+, 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+146 815,7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+146 815,7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0,0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8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Утверждено решением о бюджете от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23.06.2023 №47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(3 правка)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4 647 117,2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4 857 259,5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-210 142,3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Изменения (+, 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+324 190,5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+324 190,5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0,0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8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Утверждено решением о бюджете от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26.10.2023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№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73 (4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правка)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5 139 847,1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5 349 989,4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-210 142,3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3241333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Изменения (+, 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+492 729,9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+492 729,9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0,0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75342981"/>
                  </a:ext>
                </a:extLst>
              </a:tr>
              <a:tr h="5087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Утверждено решением о бюджете от 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21.12.2023 №95 (5 </a:t>
                      </a:r>
                      <a:r>
                        <a:rPr lang="ru-RU" sz="14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правка)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5 304 249,7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5 333 501,0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-29 251,3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6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Изменения (+, -)</a:t>
                      </a:r>
                    </a:p>
                  </a:txBody>
                  <a:tcPr marL="68260" marR="682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+164 402,6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-16 488,4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+180 891,0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4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Общие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 изменения за год (+, -)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+1 122 747,4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+1 060 186,8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23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Уточненный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 бюджет на 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31.12.2023 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года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5 304 249,7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Times New Roman"/>
                          <a:cs typeface="Times New Roman Cyr" pitchFamily="18" charset="0"/>
                        </a:rPr>
                        <a:t>5 333 501,0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 Cyr" pitchFamily="18" charset="0"/>
                        <a:ea typeface="Times New Roman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-29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251,3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68260" marR="682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172400" y="0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2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64488" cy="68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4" cstate="print"/>
          <a:srcRect l="89185" b="81873"/>
          <a:stretch>
            <a:fillRect/>
          </a:stretch>
        </p:blipFill>
        <p:spPr bwMode="auto">
          <a:xfrm>
            <a:off x="8429323" y="-100013"/>
            <a:ext cx="714677" cy="9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5" cstate="print"/>
          <a:srcRect t="10663" r="48323" b="76543"/>
          <a:stretch>
            <a:fillRect/>
          </a:stretch>
        </p:blipFill>
        <p:spPr bwMode="auto">
          <a:xfrm>
            <a:off x="0" y="0"/>
            <a:ext cx="824440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5576" y="116632"/>
            <a:ext cx="72325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ПАРАМЕТРОВ БЮДЖЕТА ГОРОДСКОГО ОКРУГА УРАЙ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ГОДУ, тыс. рублей</a:t>
            </a:r>
          </a:p>
          <a:p>
            <a:pPr algn="ctr"/>
            <a:endParaRPr lang="ru-RU" dirty="0"/>
          </a:p>
        </p:txBody>
      </p:sp>
      <p:pic>
        <p:nvPicPr>
          <p:cNvPr id="13" name="Picture 5" descr="закладка урай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632"/>
            <a:ext cx="576064" cy="7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10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3812088"/>
              </p:ext>
            </p:extLst>
          </p:nvPr>
        </p:nvGraphicFramePr>
        <p:xfrm>
          <a:off x="323528" y="5565753"/>
          <a:ext cx="8552280" cy="1175615"/>
        </p:xfrm>
        <a:graphic>
          <a:graphicData uri="http://schemas.openxmlformats.org/drawingml/2006/table">
            <a:tbl>
              <a:tblPr/>
              <a:tblGrid>
                <a:gridCol w="2008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8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387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7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4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4705"/>
              </a:tblGrid>
              <a:tr h="341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2022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               (уточненный 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(исполнено)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% в общем объеме доходов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 Доходы,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3 810 585,8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4 095 437,4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5 304 249,7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5 057 580,1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2 779 623,1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2 956 874,0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4 110 371,6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3 803 391,3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75,2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868 332,1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968 490,2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1 002 663,7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1 057 076,5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20,9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Неналоговые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162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630,6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170 073,2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191 214,4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197 112,3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03648" y="836712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доходной части бюджета за 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en-US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72400" y="0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3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51520" y="1196752"/>
          <a:ext cx="864096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0" y="2492896"/>
          <a:ext cx="889248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4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5" cstate="print"/>
          <a:srcRect t="10663" r="48323" b="76543"/>
          <a:stretch>
            <a:fillRect/>
          </a:stretch>
        </p:blipFill>
        <p:spPr bwMode="auto">
          <a:xfrm>
            <a:off x="0" y="0"/>
            <a:ext cx="8244408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55576" y="116632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Times New Roman Cyr" pitchFamily="18" charset="0"/>
                <a:ea typeface="Calibri" pitchFamily="34" charset="0"/>
                <a:cs typeface="Times New Roman Cyr" pitchFamily="18" charset="0"/>
              </a:rPr>
              <a:t> </a:t>
            </a:r>
            <a:endParaRPr lang="ru-RU" dirty="0"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20" name="Picture 5" descr="закладка урай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632"/>
            <a:ext cx="576064" cy="7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Y:\Влад\2019\эскизы\герб.png"/>
          <p:cNvPicPr>
            <a:picLocks noChangeAspect="1" noChangeArrowheads="1"/>
          </p:cNvPicPr>
          <p:nvPr/>
        </p:nvPicPr>
        <p:blipFill>
          <a:blip r:embed="rId7" cstate="print"/>
          <a:srcRect l="89185" b="81873"/>
          <a:stretch>
            <a:fillRect/>
          </a:stretch>
        </p:blipFill>
        <p:spPr bwMode="auto">
          <a:xfrm>
            <a:off x="8429323" y="-100013"/>
            <a:ext cx="714677" cy="9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9552" y="188640"/>
            <a:ext cx="79208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ИСПОЛНЕНИЕ ДОХОДНОЙ ЧАСТИ  БЮДЖЕТА ГОРОДА УРАЙ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 2021-2023 ГОДЫ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586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07504" y="5301208"/>
          <a:ext cx="8784976" cy="1476864"/>
        </p:xfrm>
        <a:graphic>
          <a:graphicData uri="http://schemas.openxmlformats.org/drawingml/2006/table">
            <a:tbl>
              <a:tblPr/>
              <a:tblGrid>
                <a:gridCol w="30560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4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89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95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06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56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38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 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2022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               (уточненный 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(исполнено)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0186"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К.5=к.4/к.3*100%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7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Налоговые доходы,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868 332,1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968 490,2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1 002 663,8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1 057 076,5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105,4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97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Налог на доходы физических лиц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650 080,4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724 024,9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764 558,5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816 003,5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106,7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7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Акцизы на нефтепродукты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14 022,2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16 838,4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17 157,9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17 286,0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100,7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97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Налоги на совокупный доход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145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102,0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165 110,9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167 756,1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164 575,7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98,1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97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Налоги на имущество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52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357,2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55 057,0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46 281,2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52 239,5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112,9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97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Государственная пошлина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6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 770,3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7 459,0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6 910 1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6 971,8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100,9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 Cyr" pitchFamily="18" charset="0"/>
                        <a:cs typeface="Times New Roman Cyr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-396552" y="1916832"/>
          <a:ext cx="954055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467544" y="3356992"/>
            <a:ext cx="36004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051720" y="3212976"/>
            <a:ext cx="2160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491880" y="3140968"/>
            <a:ext cx="36004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ая фигурная скобка 16"/>
          <p:cNvSpPr/>
          <p:nvPr/>
        </p:nvSpPr>
        <p:spPr>
          <a:xfrm>
            <a:off x="4427984" y="3140968"/>
            <a:ext cx="144016" cy="1368152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1259632" y="3356992"/>
            <a:ext cx="288032" cy="1224136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2843808" y="3212976"/>
            <a:ext cx="216024" cy="1296144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5868144" y="2636912"/>
            <a:ext cx="288032" cy="36004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4355976" y="2780928"/>
            <a:ext cx="216024" cy="288032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2843808" y="2852936"/>
            <a:ext cx="144016" cy="288032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1331640" y="3068960"/>
            <a:ext cx="144016" cy="288032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156176" y="3573016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77,2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56176" y="2708920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22,8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99992" y="3645024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76,3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499992" y="2780928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23,7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987824" y="3717032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915816" y="2852936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25,2%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03648" y="3789040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74,9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03648" y="3068960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25,1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72400" y="0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4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25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3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Y:\Влад\2019\эскизы\герб.png"/>
          <p:cNvPicPr>
            <a:picLocks noChangeAspect="1" noChangeArrowheads="1"/>
          </p:cNvPicPr>
          <p:nvPr/>
        </p:nvPicPr>
        <p:blipFill>
          <a:blip r:embed="rId4" cstate="print"/>
          <a:srcRect l="89185" b="81873"/>
          <a:stretch>
            <a:fillRect/>
          </a:stretch>
        </p:blipFill>
        <p:spPr bwMode="auto">
          <a:xfrm>
            <a:off x="8429323" y="-100013"/>
            <a:ext cx="714677" cy="9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5" cstate="print"/>
          <a:srcRect t="10663" r="48323" b="76543"/>
          <a:stretch>
            <a:fillRect/>
          </a:stretch>
        </p:blipFill>
        <p:spPr bwMode="auto">
          <a:xfrm>
            <a:off x="0" y="0"/>
            <a:ext cx="831641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539552" y="116632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НАЛОГОВЫХ ДОХОДОВ БЮДЖЕТА ГОРОДА УРАЙ В 2021-2023 ГОДАХ , тыс. рублей</a:t>
            </a:r>
          </a:p>
          <a:p>
            <a:endParaRPr lang="ru-RU" dirty="0"/>
          </a:p>
        </p:txBody>
      </p:sp>
      <p:pic>
        <p:nvPicPr>
          <p:cNvPr id="41" name="Picture 5" descr="закладка урай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76064" cy="7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Диаграмма 41"/>
          <p:cNvGraphicFramePr/>
          <p:nvPr/>
        </p:nvGraphicFramePr>
        <p:xfrm>
          <a:off x="179512" y="908720"/>
          <a:ext cx="7632848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5" name="Прямая со стрелкой 44"/>
          <p:cNvCxnSpPr/>
          <p:nvPr/>
        </p:nvCxnSpPr>
        <p:spPr>
          <a:xfrm flipH="1">
            <a:off x="1043608" y="2780928"/>
            <a:ext cx="28803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2555776" y="2492896"/>
            <a:ext cx="21602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57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7503" y="4581913"/>
          <a:ext cx="8928993" cy="2231464"/>
        </p:xfrm>
        <a:graphic>
          <a:graphicData uri="http://schemas.openxmlformats.org/drawingml/2006/table">
            <a:tbl>
              <a:tblPr/>
              <a:tblGrid>
                <a:gridCol w="31657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6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8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95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07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84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5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(уточненный 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7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К.6=к.5/к.4*100%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7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Неналоговые доходы,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162 630,6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170 073,2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191 214,3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197 112,3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5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104 287,1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127 804,2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130 761,2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2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454,9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1 651,2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1 230,6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1 260,9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9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10 246,5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4 551,7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2 131,1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2 287,0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81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191,1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54 640,9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56 593,7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59 347,6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3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480,3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4 491,4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3 385,8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3 349,6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92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C4EDB45-8EBA-4A57-B46A-AD76899EC698}"/>
              </a:ext>
            </a:extLst>
          </p:cNvPr>
          <p:cNvSpPr/>
          <p:nvPr/>
        </p:nvSpPr>
        <p:spPr>
          <a:xfrm>
            <a:off x="5364088" y="908720"/>
            <a:ext cx="184731" cy="292388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744959"/>
            <a:ext cx="4378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неналоговых доходов в </a:t>
            </a:r>
            <a:r>
              <a:rPr lang="ru-RU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en-US" sz="1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00392" y="0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5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22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Y:\Влад\2019\эскизы\герб.png"/>
          <p:cNvPicPr>
            <a:picLocks noChangeAspect="1" noChangeArrowheads="1"/>
          </p:cNvPicPr>
          <p:nvPr/>
        </p:nvPicPr>
        <p:blipFill>
          <a:blip r:embed="rId3" cstate="print"/>
          <a:srcRect l="89185" b="81873"/>
          <a:stretch>
            <a:fillRect/>
          </a:stretch>
        </p:blipFill>
        <p:spPr bwMode="auto">
          <a:xfrm>
            <a:off x="8388424" y="0"/>
            <a:ext cx="755576" cy="8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3"/>
          <a:stretch>
            <a:fillRect/>
          </a:stretch>
        </p:blipFill>
        <p:spPr bwMode="auto">
          <a:xfrm>
            <a:off x="323528" y="0"/>
            <a:ext cx="7992888" cy="8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576064" cy="7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67544" y="19096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 НЕНАЛОГОВЫХ ДОХОДОВ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УРАЙ В 2021-2023 ГОДАХ, тыс.рублей</a:t>
            </a:r>
          </a:p>
          <a:p>
            <a:pPr algn="ctr"/>
            <a:endParaRPr lang="ru-RU" dirty="0"/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700-000003000000}"/>
              </a:ext>
            </a:extLst>
          </p:cNvPr>
          <p:cNvGraphicFramePr/>
          <p:nvPr/>
        </p:nvGraphicFramePr>
        <p:xfrm>
          <a:off x="179512" y="1052736"/>
          <a:ext cx="7272808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700-000004000000}"/>
              </a:ext>
            </a:extLst>
          </p:cNvPr>
          <p:cNvGraphicFramePr/>
          <p:nvPr/>
        </p:nvGraphicFramePr>
        <p:xfrm>
          <a:off x="-252536" y="2060848"/>
          <a:ext cx="914501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576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07504" y="5229200"/>
          <a:ext cx="8856984" cy="1645426"/>
        </p:xfrm>
        <a:graphic>
          <a:graphicData uri="http://schemas.openxmlformats.org/drawingml/2006/table">
            <a:tbl>
              <a:tblPr/>
              <a:tblGrid>
                <a:gridCol w="3024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4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(уточненный план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7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2 779 623,1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2 956 874,0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4 110 371,6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3 803 391,3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1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533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275,3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572 809,0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702 389,5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702 389,5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реализацию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гос.полномочий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1 525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040,5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1 574 968,2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1 577 363,7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1 568 553,6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576 005,2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1 595 677,6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1 297 730,4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117 752,5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50 936,2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44 938,1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44 712,7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045,0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195 672,8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195 394,0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195 396,3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36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МБТ прошлых лет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-10</a:t>
                      </a:r>
                      <a:r>
                        <a:rPr lang="ru-RU" sz="10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952,8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-13 517,4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-5 391,3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-5 391,2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" name="Выгнутая вверх стрелка 36"/>
          <p:cNvSpPr/>
          <p:nvPr/>
        </p:nvSpPr>
        <p:spPr>
          <a:xfrm>
            <a:off x="4860032" y="4797152"/>
            <a:ext cx="2808312" cy="432048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72400" y="0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6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2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Y:\Влад\2019\эскизы\герб.png"/>
          <p:cNvPicPr>
            <a:picLocks noChangeAspect="1" noChangeArrowheads="1"/>
          </p:cNvPicPr>
          <p:nvPr/>
        </p:nvPicPr>
        <p:blipFill>
          <a:blip r:embed="rId3" cstate="print"/>
          <a:srcRect l="89185" b="81873"/>
          <a:stretch>
            <a:fillRect/>
          </a:stretch>
        </p:blipFill>
        <p:spPr bwMode="auto">
          <a:xfrm>
            <a:off x="8388424" y="0"/>
            <a:ext cx="755576" cy="8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4" cstate="print"/>
          <a:srcRect t="10663" r="48323" b="76543"/>
          <a:stretch>
            <a:fillRect/>
          </a:stretch>
        </p:blipFill>
        <p:spPr bwMode="auto">
          <a:xfrm>
            <a:off x="179512" y="0"/>
            <a:ext cx="8136904" cy="80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закладка урай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576064" cy="7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539552" y="116632"/>
            <a:ext cx="7696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ИСПОЛНЕНИЯ БЕЗВОЗМЕЗДНЫХ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ПОСТУПЛЕНИЙ В БЮДЖЕТ ГОРОДА УРАЙ ЗА 2021-2023 ГОДЫ, тыс.рублей</a:t>
            </a: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51520" y="764704"/>
          <a:ext cx="792088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107504" y="2057400"/>
          <a:ext cx="88569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52120" y="486916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 Cyr" pitchFamily="18" charset="0"/>
                <a:cs typeface="Times New Roman Cyr" pitchFamily="18" charset="0"/>
              </a:rPr>
              <a:t>+846 517,3</a:t>
            </a:r>
            <a:endParaRPr lang="ru-RU" sz="1600" dirty="0">
              <a:latin typeface="Times New Roman Cyr" pitchFamily="18" charset="0"/>
              <a:cs typeface="Times New Roman Cy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96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4174CAD8-8C7E-4CAE-910E-DFE4FF7F4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618268"/>
              </p:ext>
            </p:extLst>
          </p:nvPr>
        </p:nvGraphicFramePr>
        <p:xfrm>
          <a:off x="4067943" y="692695"/>
          <a:ext cx="5076056" cy="620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9">
                  <a:extLst>
                    <a:ext uri="{9D8B030D-6E8A-4147-A177-3AD203B41FA5}">
                      <a16:colId xmlns="" xmlns:a16="http://schemas.microsoft.com/office/drawing/2014/main" val="122809967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1743914543"/>
                    </a:ext>
                  </a:extLst>
                </a:gridCol>
                <a:gridCol w="899591">
                  <a:extLst>
                    <a:ext uri="{9D8B030D-6E8A-4147-A177-3AD203B41FA5}">
                      <a16:colId xmlns="" xmlns:a16="http://schemas.microsoft.com/office/drawing/2014/main" val="3726317990"/>
                    </a:ext>
                  </a:extLst>
                </a:gridCol>
              </a:tblGrid>
              <a:tr h="33057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Наименование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2022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 (исполнено)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2023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год (исполнено)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31630181"/>
                  </a:ext>
                </a:extLst>
              </a:tr>
              <a:tr h="303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1.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 «Развитие образования и молодежной политики в городе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2019-2030 годы</a:t>
                      </a:r>
                      <a:endParaRPr lang="ru-RU" sz="8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2 006 424,8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2 432 472,1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09681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2.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 «Культура города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278 908,7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269 695,7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42156111"/>
                  </a:ext>
                </a:extLst>
              </a:tr>
              <a:tr h="413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3.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 «Развитие физической культуры, спорта и туризма в городе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укрепление здоровья граждан города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2019-2030 годы</a:t>
                      </a:r>
                      <a:endParaRPr lang="ru-RU" sz="8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176 860,5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200 444,8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0808849"/>
                  </a:ext>
                </a:extLst>
              </a:tr>
              <a:tr h="303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4.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 «Развитие гражданского общества на территории города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18 992,3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17 256,8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50002300"/>
                  </a:ext>
                </a:extLst>
              </a:tr>
              <a:tr h="41321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5. «Улучшение жилищных условий жителей, проживающих на территории муниципального образования город </a:t>
                      </a:r>
                      <a:r>
                        <a:rPr lang="ru-RU" sz="800" b="1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на 2019-2030 годы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336 378,8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744 608,6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8923743"/>
                  </a:ext>
                </a:extLst>
              </a:tr>
              <a:tr h="52340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6. МП ««Защита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30 692,4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31 521,3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519287"/>
                  </a:ext>
                </a:extLst>
              </a:tr>
              <a:tr h="23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7.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МП «Охрана окружающей среды в границах города </a:t>
                      </a:r>
                      <a:r>
                        <a:rPr lang="ru-RU" sz="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755,9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4 752,2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4662357"/>
                  </a:ext>
                </a:extLst>
              </a:tr>
              <a:tr h="234157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8.МП «Развитие транспортной системы города </a:t>
                      </a:r>
                      <a:r>
                        <a:rPr lang="ru-RU" sz="800" b="1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58 054,6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184 075,9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16736445"/>
                  </a:ext>
                </a:extLst>
              </a:tr>
              <a:tr h="303026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9.МП «Профилактика правонарушений на территории города </a:t>
                      </a:r>
                      <a:r>
                        <a:rPr lang="ru-RU" sz="800" b="1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на 2018-2030 годы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10 592,8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13 782,5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6518115"/>
                  </a:ext>
                </a:extLst>
              </a:tr>
              <a:tr h="413218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10.МП «Развитие малого и среднего предпринимательства, потребительского рынка и сельскохозяйственных товаропроизводителей города </a:t>
                      </a:r>
                      <a:r>
                        <a:rPr lang="ru-RU" sz="800" b="1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44 889,9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36 416,0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4622471"/>
                  </a:ext>
                </a:extLst>
              </a:tr>
              <a:tr h="234157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11.МП «Информационное общество – </a:t>
                      </a:r>
                      <a:r>
                        <a:rPr lang="ru-RU" sz="800" b="1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на 2019-2030 годы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18 816,6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19 816,7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64793817"/>
                  </a:ext>
                </a:extLst>
              </a:tr>
              <a:tr h="303026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12.МП «Формирование современной городской среды муниципального образования город </a:t>
                      </a:r>
                      <a:r>
                        <a:rPr lang="ru-RU" sz="800" b="1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на 2018-2022 годы»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209 </a:t>
                      </a:r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168,0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70 397,2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5851"/>
                  </a:ext>
                </a:extLst>
              </a:tr>
              <a:tr h="303026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13.МП «Обеспечение градостроительной деятельности на территории города </a:t>
                      </a:r>
                      <a:r>
                        <a:rPr lang="ru-RU" sz="800" b="1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на  2018-2030 годы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72 758,6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74 740,1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22431834"/>
                  </a:ext>
                </a:extLst>
              </a:tr>
              <a:tr h="303026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14.МП «Управление муниципальными финансами в городе </a:t>
                      </a:r>
                      <a:r>
                        <a:rPr lang="ru-RU" sz="800" b="1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26 669,9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28 996,9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75409088"/>
                  </a:ext>
                </a:extLst>
              </a:tr>
              <a:tr h="385670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15.МП «Совершенствование и развитие муниципального управления в городе </a:t>
                      </a:r>
                      <a:r>
                        <a:rPr lang="ru-RU" sz="800" b="1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Урай</a:t>
                      </a:r>
                      <a:r>
                        <a:rPr lang="ru-RU" sz="8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на 2018-2030 годы»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464 205,0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449 685,8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2412217"/>
                  </a:ext>
                </a:extLst>
              </a:tr>
              <a:tr h="454540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16.МП «Развитие жилищно-коммунального комплекса и повышение энергетической эффективности в городе </a:t>
                      </a:r>
                      <a:r>
                        <a:rPr lang="ru-RU" sz="900" b="1" dirty="0" err="1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Урай</a:t>
                      </a:r>
                      <a:r>
                        <a:rPr lang="ru-RU" sz="9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» на 2019 - 2030 годы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265 239,1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 Cyr" panose="02020603050405020304" pitchFamily="18" charset="0"/>
                          <a:cs typeface="Times New Roman Cyr" panose="02020603050405020304" pitchFamily="18" charset="0"/>
                        </a:rPr>
                        <a:t>301 048,6</a:t>
                      </a:r>
                      <a:endParaRPr lang="ru-RU" sz="1100" b="1" dirty="0">
                        <a:latin typeface="Times New Roman Cyr" panose="02020603050405020304" pitchFamily="18" charset="0"/>
                        <a:cs typeface="Times New Roman Cyr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256594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9BF90EB-6DD9-4002-BD4A-40DBFD2D6DAB}"/>
              </a:ext>
            </a:extLst>
          </p:cNvPr>
          <p:cNvSpPr/>
          <p:nvPr/>
        </p:nvSpPr>
        <p:spPr>
          <a:xfrm>
            <a:off x="251520" y="840925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 города </a:t>
            </a:r>
            <a:r>
              <a:rPr lang="ru-RU" sz="1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Урай</a:t>
            </a:r>
            <a:r>
              <a:rPr lang="ru-RU" sz="1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разрезе источников финансирования, </a:t>
            </a:r>
            <a:r>
              <a:rPr lang="ru-RU" sz="1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CD967C1-0F4D-421B-8393-8E4A1657C833}"/>
              </a:ext>
            </a:extLst>
          </p:cNvPr>
          <p:cNvSpPr/>
          <p:nvPr/>
        </p:nvSpPr>
        <p:spPr>
          <a:xfrm>
            <a:off x="251520" y="5517232"/>
            <a:ext cx="3060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течении </a:t>
            </a:r>
            <a:r>
              <a:rPr lang="ru-RU" sz="1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 осуществлялась реализация 16 муниципальных программ</a:t>
            </a:r>
            <a:endParaRPr lang="ru-RU" sz="1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="" xmlns:a16="http://schemas.microsoft.com/office/drawing/2014/main" id="{C80D8633-48A4-45DF-AFEC-75C11590351A}"/>
              </a:ext>
            </a:extLst>
          </p:cNvPr>
          <p:cNvSpPr/>
          <p:nvPr/>
        </p:nvSpPr>
        <p:spPr>
          <a:xfrm rot="19671472">
            <a:off x="2822422" y="4773567"/>
            <a:ext cx="1143888" cy="51984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478433" y="0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7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-252536" y="1484784"/>
          <a:ext cx="4392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авая фигурная скобка 18"/>
          <p:cNvSpPr/>
          <p:nvPr/>
        </p:nvSpPr>
        <p:spPr>
          <a:xfrm>
            <a:off x="1115616" y="2348880"/>
            <a:ext cx="216024" cy="1584176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2411760" y="2060848"/>
            <a:ext cx="288032" cy="1872208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849263" y="2903265"/>
            <a:ext cx="1159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 Cyr" pitchFamily="18" charset="0"/>
                <a:cs typeface="Times New Roman Cyr" pitchFamily="18" charset="0"/>
              </a:rPr>
              <a:t>4 019 407,8</a:t>
            </a:r>
            <a:endParaRPr lang="ru-RU" sz="1600" b="1" dirty="0">
              <a:solidFill>
                <a:srgbClr val="0000FF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2151083" y="2753574"/>
            <a:ext cx="1147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  <a:latin typeface="Times New Roman Cyr" pitchFamily="18" charset="0"/>
                <a:cs typeface="Times New Roman Cyr" pitchFamily="18" charset="0"/>
              </a:rPr>
              <a:t>4 879 711,2</a:t>
            </a:r>
            <a:endParaRPr lang="ru-RU" sz="1600" b="1" dirty="0">
              <a:solidFill>
                <a:srgbClr val="0000FF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24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4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388424" y="0"/>
            <a:ext cx="755576" cy="8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6" cstate="print"/>
          <a:srcRect t="10663" r="48323" b="76543"/>
          <a:stretch>
            <a:fillRect/>
          </a:stretch>
        </p:blipFill>
        <p:spPr bwMode="auto">
          <a:xfrm>
            <a:off x="179512" y="0"/>
            <a:ext cx="8136904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закладка урай co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632"/>
            <a:ext cx="576064" cy="7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11560" y="116632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ГОРОДА УРАЙ ЗА 2022-2023 ГОДЫ, тыс.рублей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7680932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164288" y="256490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 Удельный вес, в общем объеме расходов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78433" y="0"/>
            <a:ext cx="6655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Times New Roman Cyr" pitchFamily="18" charset="0"/>
                <a:cs typeface="Times New Roman Cyr" pitchFamily="18" charset="0"/>
              </a:rPr>
              <a:t>Слайд 8</a:t>
            </a:r>
            <a:endParaRPr lang="ru-RU" sz="1100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58112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 Cyr" pitchFamily="18" charset="0"/>
                <a:cs typeface="Times New Roman Cyr" pitchFamily="18" charset="0"/>
              </a:rPr>
              <a:t>Оценка эффективности реализации муниципальных программ 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  <a:hlinkClick r:id="rId2"/>
              </a:rPr>
              <a:t>https://uray.ru/strategiya-razvitiya/municipalnye-programmy</a:t>
            </a:r>
            <a:endParaRPr lang="ru-RU" dirty="0">
              <a:solidFill>
                <a:srgbClr val="0000FF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522920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Times New Roman Cyr" pitchFamily="18" charset="0"/>
                <a:cs typeface="Times New Roman Cyr" pitchFamily="18" charset="0"/>
              </a:rPr>
              <a:t>Заседание Общественного совета города Урай от 29.02.2024 года </a:t>
            </a:r>
            <a:r>
              <a:rPr lang="en-US" dirty="0" smtClean="0">
                <a:solidFill>
                  <a:srgbClr val="0000FF"/>
                </a:solidFill>
                <a:latin typeface="Times New Roman Cyr" pitchFamily="18" charset="0"/>
                <a:cs typeface="Times New Roman Cyr" pitchFamily="18" charset="0"/>
                <a:hlinkClick r:id="rId3"/>
              </a:rPr>
              <a:t>https://uray.ru/events/zasedanie-obshhestvennogo-soveta-goroda-uraj-ot-29-02-2024goda</a:t>
            </a:r>
            <a:endParaRPr lang="ru-RU" dirty="0" smtClean="0">
              <a:solidFill>
                <a:srgbClr val="0000FF"/>
              </a:solidFill>
              <a:latin typeface="Times New Roman Cyr" pitchFamily="18" charset="0"/>
              <a:cs typeface="Times New Roman Cyr" pitchFamily="18" charset="0"/>
            </a:endParaRPr>
          </a:p>
          <a:p>
            <a:endParaRPr lang="ru-RU" dirty="0">
              <a:solidFill>
                <a:srgbClr val="0000FF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323528" y="836712"/>
          <a:ext cx="6480720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179512" y="1916832"/>
          <a:ext cx="72008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779912" y="3861048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99,2%</a:t>
            </a:r>
            <a:endParaRPr lang="ru-RU" sz="1200" b="1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2060848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0,8%</a:t>
            </a:r>
            <a:endParaRPr lang="ru-RU" sz="1200" b="1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03848" y="2348880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0,7%</a:t>
            </a:r>
            <a:endParaRPr lang="ru-RU" sz="1200" b="1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83768" y="3861048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99,3%</a:t>
            </a:r>
            <a:endParaRPr lang="ru-RU" sz="1200" b="1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15616" y="3861048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99,0%</a:t>
            </a:r>
            <a:endParaRPr lang="ru-RU" sz="1200" b="1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19672" y="2348880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1,0%</a:t>
            </a:r>
            <a:endParaRPr lang="ru-RU" sz="1200" b="1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4459185" y="3253783"/>
            <a:ext cx="1109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4 917 599,6</a:t>
            </a:r>
            <a:endParaRPr lang="ru-RU" sz="1400" b="1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3127037" y="3145771"/>
            <a:ext cx="103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4 049 073,3</a:t>
            </a:r>
            <a:endParaRPr lang="ru-RU" sz="1400" b="1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1614869" y="3217779"/>
            <a:ext cx="103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 Cyr" pitchFamily="18" charset="0"/>
                <a:cs typeface="Times New Roman Cyr" pitchFamily="18" charset="0"/>
              </a:rPr>
              <a:t>3 880 865,6</a:t>
            </a:r>
            <a:endParaRPr lang="ru-RU" sz="1400" b="1" dirty="0">
              <a:solidFill>
                <a:srgbClr val="FF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1403648" y="1988840"/>
            <a:ext cx="1584176" cy="504056"/>
          </a:xfrm>
          <a:prstGeom prst="curvedDownArrow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35696" y="1988840"/>
            <a:ext cx="888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00FF"/>
                </a:solidFill>
                <a:latin typeface="Times New Roman Cyr" pitchFamily="18" charset="0"/>
                <a:cs typeface="Times New Roman Cyr" pitchFamily="18" charset="0"/>
              </a:rPr>
              <a:t>+168 207,7</a:t>
            </a:r>
            <a:endParaRPr lang="ru-RU" sz="1200" b="1" dirty="0">
              <a:solidFill>
                <a:srgbClr val="0000FF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47864" y="1916832"/>
            <a:ext cx="888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00FF"/>
                </a:solidFill>
                <a:latin typeface="Times New Roman Cyr" pitchFamily="18" charset="0"/>
                <a:cs typeface="Times New Roman Cyr" pitchFamily="18" charset="0"/>
              </a:rPr>
              <a:t>+868 526,3</a:t>
            </a:r>
            <a:endParaRPr lang="ru-RU" sz="1200" b="1" dirty="0">
              <a:solidFill>
                <a:srgbClr val="0000FF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pic>
        <p:nvPicPr>
          <p:cNvPr id="46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6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 descr="Y:\Влад\2019\эскизы\герб.png"/>
          <p:cNvPicPr>
            <a:picLocks noChangeAspect="1" noChangeArrowheads="1"/>
          </p:cNvPicPr>
          <p:nvPr/>
        </p:nvPicPr>
        <p:blipFill>
          <a:blip r:embed="rId7" cstate="print"/>
          <a:srcRect l="89185" b="81873"/>
          <a:stretch>
            <a:fillRect/>
          </a:stretch>
        </p:blipFill>
        <p:spPr bwMode="auto">
          <a:xfrm>
            <a:off x="8388424" y="0"/>
            <a:ext cx="755576" cy="8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8" cstate="print"/>
          <a:srcRect t="10663" r="48323" b="76543"/>
          <a:stretch>
            <a:fillRect/>
          </a:stretch>
        </p:blipFill>
        <p:spPr bwMode="auto">
          <a:xfrm>
            <a:off x="323528" y="72008"/>
            <a:ext cx="799288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 descr="закладка урай cop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2"/>
            <a:ext cx="576064" cy="75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937660" y="251937"/>
            <a:ext cx="7018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ГОРОДА УРАЙ ЗА 2021 - 2023 ГОДЫ, тыс.рублей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47724</TotalTime>
  <Words>3075</Words>
  <Application>Microsoft Office PowerPoint</Application>
  <PresentationFormat>Экран (4:3)</PresentationFormat>
  <Paragraphs>753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A. Gotsman</dc:creator>
  <cp:lastModifiedBy>ZorinaLV</cp:lastModifiedBy>
  <cp:revision>3742</cp:revision>
  <cp:lastPrinted>2020-04-04T18:08:19Z</cp:lastPrinted>
  <dcterms:created xsi:type="dcterms:W3CDTF">2011-03-01T09:21:01Z</dcterms:created>
  <dcterms:modified xsi:type="dcterms:W3CDTF">2024-04-17T10:53:08Z</dcterms:modified>
</cp:coreProperties>
</file>