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chart29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7"/>
  </p:notesMasterIdLst>
  <p:sldIdLst>
    <p:sldId id="330" r:id="rId2"/>
    <p:sldId id="342" r:id="rId3"/>
    <p:sldId id="345" r:id="rId4"/>
    <p:sldId id="418" r:id="rId5"/>
    <p:sldId id="419" r:id="rId6"/>
    <p:sldId id="420" r:id="rId7"/>
    <p:sldId id="421" r:id="rId8"/>
    <p:sldId id="422" r:id="rId9"/>
    <p:sldId id="423" r:id="rId10"/>
    <p:sldId id="424" r:id="rId11"/>
    <p:sldId id="328" r:id="rId12"/>
    <p:sldId id="311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41" r:id="rId25"/>
    <p:sldId id="357" r:id="rId26"/>
    <p:sldId id="358" r:id="rId27"/>
    <p:sldId id="343" r:id="rId28"/>
    <p:sldId id="344" r:id="rId29"/>
    <p:sldId id="336" r:id="rId30"/>
    <p:sldId id="359" r:id="rId31"/>
    <p:sldId id="360" r:id="rId32"/>
    <p:sldId id="361" r:id="rId33"/>
    <p:sldId id="362" r:id="rId34"/>
    <p:sldId id="337" r:id="rId35"/>
    <p:sldId id="340" r:id="rId36"/>
    <p:sldId id="366" r:id="rId37"/>
    <p:sldId id="368" r:id="rId38"/>
    <p:sldId id="369" r:id="rId39"/>
    <p:sldId id="367" r:id="rId40"/>
    <p:sldId id="370" r:id="rId41"/>
    <p:sldId id="389" r:id="rId42"/>
    <p:sldId id="390" r:id="rId43"/>
    <p:sldId id="391" r:id="rId44"/>
    <p:sldId id="371" r:id="rId45"/>
    <p:sldId id="386" r:id="rId46"/>
    <p:sldId id="387" r:id="rId47"/>
    <p:sldId id="363" r:id="rId48"/>
    <p:sldId id="388" r:id="rId49"/>
    <p:sldId id="373" r:id="rId50"/>
    <p:sldId id="385" r:id="rId51"/>
    <p:sldId id="374" r:id="rId52"/>
    <p:sldId id="384" r:id="rId53"/>
    <p:sldId id="396" r:id="rId54"/>
    <p:sldId id="397" r:id="rId55"/>
    <p:sldId id="398" r:id="rId56"/>
    <p:sldId id="399" r:id="rId57"/>
    <p:sldId id="375" r:id="rId58"/>
    <p:sldId id="376" r:id="rId59"/>
    <p:sldId id="400" r:id="rId60"/>
    <p:sldId id="401" r:id="rId61"/>
    <p:sldId id="408" r:id="rId62"/>
    <p:sldId id="409" r:id="rId63"/>
    <p:sldId id="377" r:id="rId64"/>
    <p:sldId id="410" r:id="rId65"/>
    <p:sldId id="404" r:id="rId66"/>
    <p:sldId id="405" r:id="rId67"/>
    <p:sldId id="402" r:id="rId68"/>
    <p:sldId id="403" r:id="rId69"/>
    <p:sldId id="393" r:id="rId70"/>
    <p:sldId id="394" r:id="rId71"/>
    <p:sldId id="395" r:id="rId72"/>
    <p:sldId id="406" r:id="rId73"/>
    <p:sldId id="407" r:id="rId74"/>
    <p:sldId id="411" r:id="rId75"/>
    <p:sldId id="413" r:id="rId76"/>
    <p:sldId id="414" r:id="rId77"/>
    <p:sldId id="412" r:id="rId78"/>
    <p:sldId id="415" r:id="rId79"/>
    <p:sldId id="416" r:id="rId80"/>
    <p:sldId id="417" r:id="rId81"/>
    <p:sldId id="381" r:id="rId82"/>
    <p:sldId id="382" r:id="rId83"/>
    <p:sldId id="383" r:id="rId84"/>
    <p:sldId id="392" r:id="rId85"/>
    <p:sldId id="426" r:id="rId86"/>
  </p:sldIdLst>
  <p:sldSz cx="9144000" cy="6858000" type="screen4x3"/>
  <p:notesSz cx="6858000" cy="9947275"/>
  <p:embeddedFontLst>
    <p:embeddedFont>
      <p:font typeface="Calibri" pitchFamily="34" charset="0"/>
      <p:regular r:id="rId88"/>
      <p:bold r:id="rId89"/>
      <p:italic r:id="rId90"/>
      <p:boldItalic r:id="rId91"/>
    </p:embeddedFont>
    <p:embeddedFont>
      <p:font typeface="Oswald" charset="-52"/>
      <p:regular r:id="rId92"/>
      <p:bold r:id="rId93"/>
      <p:italic r:id="rId94"/>
      <p:boldItalic r:id="rId95"/>
    </p:embeddedFont>
    <p:embeddedFont>
      <p:font typeface="SimSun" pitchFamily="2" charset="-122"/>
      <p:regular r:id="rId96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FF"/>
    <a:srgbClr val="53C18F"/>
    <a:srgbClr val="99FF99"/>
    <a:srgbClr val="0000FF"/>
    <a:srgbClr val="00FF00"/>
    <a:srgbClr val="CC9900"/>
    <a:srgbClr val="CC0099"/>
    <a:srgbClr val="FFCCFF"/>
    <a:srgbClr val="FFCC99"/>
    <a:srgbClr val="FF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52" autoAdjust="0"/>
    <p:restoredTop sz="94693" autoAdjust="0"/>
  </p:normalViewPr>
  <p:slideViewPr>
    <p:cSldViewPr>
      <p:cViewPr>
        <p:scale>
          <a:sx n="100" d="100"/>
          <a:sy n="100" d="100"/>
        </p:scale>
        <p:origin x="-1578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6.fntdata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7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7.jpeg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image" Target="../media/image7.jpeg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image" Target="../media/image7.jpeg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SchepelinaSE\Desktop\&#1090;&#1072;&#1073;&#1083;&#1080;&#1094;&#1099;%20&#1074;&#1089;&#1087;&#1086;&#1084;&#1086;&#1075;&#1072;&#1090;&#1077;&#1083;&#1100;&#1085;&#1099;&#1077;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44;&#1077;&#1087;&#1091;&#1090;&#1072;&#1090;&#1089;&#1082;&#1080;&#1077;%20&#1089;&#1083;&#1091;&#1096;&#1072;&#1085;&#1080;&#1103;%2008.11.2023\&#1090;&#1072;&#1073;&#1083;&#1080;&#1094;&#1099;%20&#1074;&#1089;&#1087;&#1086;&#1084;&#1086;&#1075;&#1072;&#1090;&#1077;&#1083;&#1100;&#1085;&#1099;&#1077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SchepelinaSE\Desktop\&#1090;&#1072;&#1073;&#1083;&#1080;&#1094;&#1099;%20&#1074;&#1089;&#1087;&#1086;&#1084;&#1086;&#1075;&#1072;&#1090;&#1077;&#1083;&#1100;&#1085;&#1099;&#1077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44;&#1077;&#1087;&#1091;&#1090;&#1072;&#1090;&#1089;&#1082;&#1080;&#1077;%20&#1089;&#1083;&#1091;&#1096;&#1072;&#1085;&#1080;&#1103;%2008.11.2023\&#1090;&#1072;&#1073;&#1083;&#1080;&#1094;&#1099;%20&#1074;&#1089;&#1087;&#1086;&#1084;&#1086;&#1075;&#1072;&#1090;&#1077;&#1083;&#1100;&#1085;&#1099;&#1077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SchepelinaSE\Desktop\&#1090;&#1072;&#1073;&#1083;&#1080;&#1094;&#1099;%20&#1074;&#1089;&#1087;&#1086;&#1084;&#1086;&#1075;&#1072;&#1090;&#1077;&#1083;&#1100;&#1085;&#1099;&#1077;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SchepelinaSE\Desktop\&#1090;&#1072;&#1073;&#1083;&#1080;&#1094;&#1099;%20&#1074;&#1089;&#1087;&#1086;&#1084;&#1086;&#1075;&#1072;&#1090;&#1077;&#1083;&#1100;&#1085;&#1099;&#107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44;&#1077;&#1087;&#1091;&#1090;&#1072;&#1090;&#1089;&#1082;&#1080;&#1077;%20&#1089;&#1083;&#1091;&#1096;&#1072;&#1085;&#1080;&#1103;%2008.11.2023\&#1090;&#1072;&#1073;&#1083;&#1080;&#1094;&#1099;%20&#1074;&#1089;&#1087;&#1086;&#1084;&#1086;&#1075;&#1072;&#1090;&#1077;&#1083;&#1100;&#1085;&#1099;&#1077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44;&#1077;&#1087;&#1091;&#1090;&#1072;&#1090;&#1089;&#1082;&#1080;&#1077;%20&#1089;&#1083;&#1091;&#1096;&#1072;&#1085;&#1080;&#1103;%2008.11.2023\&#1090;&#1072;&#1073;&#1083;&#1080;&#1094;&#1099;%20&#1074;&#1089;&#1087;&#1086;&#1084;&#1086;&#1075;&#1072;&#1090;&#1077;&#1083;&#1100;&#1085;&#1099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промышленность!$C$16</c:f>
              <c:strCache>
                <c:ptCount val="1"/>
                <c:pt idx="0">
                  <c:v>Объем отгруженных товаров собственного производства, выполненных работ и услуг собственными силами предприятий, млн.рублей</c:v>
                </c:pt>
              </c:strCache>
            </c:strRef>
          </c:tx>
          <c:dLbls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промышленность!$E$13:$M$13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промышленность!$E$16:$M$16</c:f>
              <c:numCache>
                <c:formatCode>General</c:formatCode>
                <c:ptCount val="6"/>
                <c:pt idx="0">
                  <c:v>8277.2999999999902</c:v>
                </c:pt>
                <c:pt idx="1">
                  <c:v>8857.4</c:v>
                </c:pt>
                <c:pt idx="2">
                  <c:v>8715.25</c:v>
                </c:pt>
                <c:pt idx="3">
                  <c:v>9557.92</c:v>
                </c:pt>
                <c:pt idx="4">
                  <c:v>9867.1400000000049</c:v>
                </c:pt>
                <c:pt idx="5">
                  <c:v>10186.94</c:v>
                </c:pt>
              </c:numCache>
            </c:numRef>
          </c:val>
        </c:ser>
        <c:axId val="31443968"/>
        <c:axId val="31445760"/>
      </c:barChart>
      <c:lineChart>
        <c:grouping val="standard"/>
        <c:ser>
          <c:idx val="1"/>
          <c:order val="1"/>
          <c:tx>
            <c:strRef>
              <c:f>промышленность!$C$17</c:f>
              <c:strCache>
                <c:ptCount val="1"/>
                <c:pt idx="0">
                  <c:v>Индекс промышленного производства, % к предыдущему году в сопоставимых ценах </c:v>
                </c:pt>
              </c:strCache>
            </c:strRef>
          </c:tx>
          <c:marker>
            <c:symbol val="circle"/>
            <c:size val="8"/>
            <c:spPr>
              <a:solidFill>
                <a:schemeClr val="accent2">
                  <a:lumMod val="40000"/>
                  <a:lumOff val="60000"/>
                </a:schemeClr>
              </a:solidFill>
            </c:spPr>
          </c:marker>
          <c:dLbls>
            <c:spPr>
              <a:solidFill>
                <a:srgbClr val="C0504D">
                  <a:lumMod val="40000"/>
                  <a:lumOff val="60000"/>
                </a:srgbClr>
              </a:solidFill>
            </c:spPr>
            <c:showVal val="1"/>
          </c:dLbls>
          <c:cat>
            <c:numRef>
              <c:f>промышленность!$E$13:$M$13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промышленность!$E$17:$M$17</c:f>
              <c:numCache>
                <c:formatCode>General</c:formatCode>
                <c:ptCount val="6"/>
                <c:pt idx="0">
                  <c:v>110.86</c:v>
                </c:pt>
                <c:pt idx="1">
                  <c:v>99.64</c:v>
                </c:pt>
                <c:pt idx="2">
                  <c:v>95.9</c:v>
                </c:pt>
                <c:pt idx="3">
                  <c:v>100.8</c:v>
                </c:pt>
                <c:pt idx="4">
                  <c:v>100.33</c:v>
                </c:pt>
                <c:pt idx="5">
                  <c:v>100.43</c:v>
                </c:pt>
              </c:numCache>
            </c:numRef>
          </c:val>
        </c:ser>
        <c:marker val="1"/>
        <c:axId val="32378880"/>
        <c:axId val="31447296"/>
      </c:lineChart>
      <c:catAx>
        <c:axId val="31443968"/>
        <c:scaling>
          <c:orientation val="minMax"/>
        </c:scaling>
        <c:axPos val="b"/>
        <c:numFmt formatCode="General" sourceLinked="1"/>
        <c:tickLblPos val="nextTo"/>
        <c:crossAx val="31445760"/>
        <c:crosses val="autoZero"/>
        <c:auto val="1"/>
        <c:lblAlgn val="ctr"/>
        <c:lblOffset val="100"/>
      </c:catAx>
      <c:valAx>
        <c:axId val="31445760"/>
        <c:scaling>
          <c:orientation val="minMax"/>
        </c:scaling>
        <c:axPos val="l"/>
        <c:majorGridlines/>
        <c:numFmt formatCode="General" sourceLinked="1"/>
        <c:tickLblPos val="nextTo"/>
        <c:crossAx val="31443968"/>
        <c:crosses val="autoZero"/>
        <c:crossBetween val="between"/>
      </c:valAx>
      <c:valAx>
        <c:axId val="31447296"/>
        <c:scaling>
          <c:orientation val="minMax"/>
        </c:scaling>
        <c:axPos val="r"/>
        <c:numFmt formatCode="General" sourceLinked="1"/>
        <c:tickLblPos val="nextTo"/>
        <c:crossAx val="32378880"/>
        <c:crosses val="max"/>
        <c:crossBetween val="between"/>
      </c:valAx>
      <c:catAx>
        <c:axId val="32378880"/>
        <c:scaling>
          <c:orientation val="minMax"/>
        </c:scaling>
        <c:delete val="1"/>
        <c:axPos val="b"/>
        <c:numFmt formatCode="General" sourceLinked="1"/>
        <c:tickLblPos val="none"/>
        <c:crossAx val="31447296"/>
        <c:crosses val="autoZero"/>
        <c:auto val="1"/>
        <c:lblAlgn val="ctr"/>
        <c:lblOffset val="100"/>
      </c:catAx>
    </c:plotArea>
    <c:legend>
      <c:legendPos val="b"/>
      <c:layout/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plotArea>
      <c:layout>
        <c:manualLayout>
          <c:layoutTarget val="inner"/>
          <c:xMode val="edge"/>
          <c:yMode val="edge"/>
          <c:x val="0"/>
          <c:y val="4.0234320999032333E-2"/>
          <c:w val="0.86446233026245756"/>
          <c:h val="0.85943620109672358"/>
        </c:manualLayout>
      </c:layout>
      <c:bar3DChart>
        <c:barDir val="col"/>
        <c:grouping val="clustered"/>
        <c:ser>
          <c:idx val="0"/>
          <c:order val="0"/>
          <c:tx>
            <c:strRef>
              <c:f>'Налоговые доходы'!$B$1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2.2140073746325329E-3"/>
                  <c:y val="0.16255569419187571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>
                        <a:latin typeface="Oswald" charset="-52"/>
                      </a:rPr>
                      <a:t> </a:t>
                    </a:r>
                    <a:r>
                      <a:rPr lang="en-US" dirty="0" smtClean="0"/>
                      <a:t>724</a:t>
                    </a:r>
                    <a:r>
                      <a:rPr lang="ru-RU" baseline="0" dirty="0" smtClean="0"/>
                      <a:t> </a:t>
                    </a:r>
                    <a:r>
                      <a:rPr lang="en-US" dirty="0" smtClean="0"/>
                      <a:t>024,90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6145234797163583E-3"/>
                  <c:y val="0.19782084721540102"/>
                </c:manualLayout>
              </c:layout>
              <c:showVal val="1"/>
            </c:dLbl>
            <c:dLbl>
              <c:idx val="2"/>
              <c:layout>
                <c:manualLayout>
                  <c:x val="-3.1969227809056462E-3"/>
                  <c:y val="0.1170449115308547"/>
                </c:manualLayout>
              </c:layout>
              <c:showVal val="1"/>
            </c:dLbl>
            <c:dLbl>
              <c:idx val="3"/>
              <c:layout>
                <c:manualLayout>
                  <c:x val="3.5188499251213425E-3"/>
                  <c:y val="0.13899129909606195"/>
                </c:manualLayout>
              </c:layout>
              <c:showVal val="1"/>
            </c:dLbl>
            <c:dLbl>
              <c:idx val="4"/>
              <c:layout>
                <c:manualLayout>
                  <c:x val="3.6354886524140408E-3"/>
                  <c:y val="0.142794487878908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2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'Налоговые доходы'!$A$2:$A$6</c:f>
              <c:strCache>
                <c:ptCount val="5"/>
                <c:pt idx="0">
                  <c:v>2022 (отчет)</c:v>
                </c:pt>
                <c:pt idx="1">
                  <c:v>2023 (план)*</c:v>
                </c:pt>
                <c:pt idx="2">
                  <c:v>2024 (проект)</c:v>
                </c:pt>
                <c:pt idx="3">
                  <c:v>2025 (проект)</c:v>
                </c:pt>
                <c:pt idx="4">
                  <c:v>2026 (проект)</c:v>
                </c:pt>
              </c:strCache>
            </c:strRef>
          </c:cat>
          <c:val>
            <c:numRef>
              <c:f>'Налоговые доходы'!$B$2:$B$6</c:f>
              <c:numCache>
                <c:formatCode>#,##0.0</c:formatCode>
                <c:ptCount val="5"/>
                <c:pt idx="0">
                  <c:v>724024.9</c:v>
                </c:pt>
                <c:pt idx="1">
                  <c:v>707614.7</c:v>
                </c:pt>
                <c:pt idx="2">
                  <c:v>790756.6</c:v>
                </c:pt>
                <c:pt idx="3">
                  <c:v>775400.9</c:v>
                </c:pt>
                <c:pt idx="4">
                  <c:v>798034.5</c:v>
                </c:pt>
              </c:numCache>
            </c:numRef>
          </c:val>
        </c:ser>
        <c:ser>
          <c:idx val="1"/>
          <c:order val="1"/>
          <c:tx>
            <c:strRef>
              <c:f>'Налоговые доходы'!$C$1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 rot="-5400000" vert="horz"/>
              <a:lstStyle/>
              <a:p>
                <a:pPr>
                  <a:defRPr sz="14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'Налоговые доходы'!$A$2:$A$6</c:f>
              <c:strCache>
                <c:ptCount val="5"/>
                <c:pt idx="0">
                  <c:v>2022 (отчет)</c:v>
                </c:pt>
                <c:pt idx="1">
                  <c:v>2023 (план)*</c:v>
                </c:pt>
                <c:pt idx="2">
                  <c:v>2024 (проект)</c:v>
                </c:pt>
                <c:pt idx="3">
                  <c:v>2025 (проект)</c:v>
                </c:pt>
                <c:pt idx="4">
                  <c:v>2026 (проект)</c:v>
                </c:pt>
              </c:strCache>
            </c:strRef>
          </c:cat>
          <c:val>
            <c:numRef>
              <c:f>'Налоговые доходы'!$C$2:$C$6</c:f>
              <c:numCache>
                <c:formatCode>#,##0.0</c:formatCode>
                <c:ptCount val="5"/>
                <c:pt idx="0">
                  <c:v>16838.400000000001</c:v>
                </c:pt>
                <c:pt idx="1">
                  <c:v>17157.900000000001</c:v>
                </c:pt>
                <c:pt idx="2">
                  <c:v>18364.8</c:v>
                </c:pt>
                <c:pt idx="3">
                  <c:v>18732.099999999984</c:v>
                </c:pt>
                <c:pt idx="4">
                  <c:v>18732.099999999984</c:v>
                </c:pt>
              </c:numCache>
            </c:numRef>
          </c:val>
        </c:ser>
        <c:ser>
          <c:idx val="2"/>
          <c:order val="2"/>
          <c:tx>
            <c:strRef>
              <c:f>'Налоговые доходы'!$D$1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1.3888888888888952E-3"/>
                  <c:y val="-6.5837979816598571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3.6576655453665806E-2"/>
                </c:manualLayout>
              </c:layout>
              <c:showVal val="1"/>
            </c:dLbl>
            <c:dLbl>
              <c:idx val="2"/>
              <c:layout>
                <c:manualLayout>
                  <c:x val="-2.7777777777777974E-3"/>
                  <c:y val="-6.949564536196487E-2"/>
                </c:manualLayout>
              </c:layout>
              <c:showVal val="1"/>
            </c:dLbl>
            <c:dLbl>
              <c:idx val="3"/>
              <c:layout>
                <c:manualLayout>
                  <c:x val="1.3887795275590589E-3"/>
                  <c:y val="-3.2918989908299154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'Налоговые доходы'!$A$2:$A$6</c:f>
              <c:strCache>
                <c:ptCount val="5"/>
                <c:pt idx="0">
                  <c:v>2022 (отчет)</c:v>
                </c:pt>
                <c:pt idx="1">
                  <c:v>2023 (план)*</c:v>
                </c:pt>
                <c:pt idx="2">
                  <c:v>2024 (проект)</c:v>
                </c:pt>
                <c:pt idx="3">
                  <c:v>2025 (проект)</c:v>
                </c:pt>
                <c:pt idx="4">
                  <c:v>2026 (проект)</c:v>
                </c:pt>
              </c:strCache>
            </c:strRef>
          </c:cat>
          <c:val>
            <c:numRef>
              <c:f>'Налоговые доходы'!$D$2:$D$6</c:f>
              <c:numCache>
                <c:formatCode>#,##0.0</c:formatCode>
                <c:ptCount val="5"/>
                <c:pt idx="0">
                  <c:v>165110.9</c:v>
                </c:pt>
                <c:pt idx="1">
                  <c:v>151174.6</c:v>
                </c:pt>
                <c:pt idx="2">
                  <c:v>181844.1</c:v>
                </c:pt>
                <c:pt idx="3">
                  <c:v>178066.7</c:v>
                </c:pt>
                <c:pt idx="4">
                  <c:v>179806.4</c:v>
                </c:pt>
              </c:numCache>
            </c:numRef>
          </c:val>
        </c:ser>
        <c:ser>
          <c:idx val="3"/>
          <c:order val="3"/>
          <c:tx>
            <c:strRef>
              <c:f>'Налоговые доходы'!$E$1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8.3333333333333367E-3"/>
                  <c:y val="-3.6576655453665822E-3"/>
                </c:manualLayout>
              </c:layout>
              <c:showVal val="1"/>
            </c:dLbl>
            <c:dLbl>
              <c:idx val="1"/>
              <c:layout>
                <c:manualLayout>
                  <c:x val="6.9444444444444597E-3"/>
                  <c:y val="-2.5603658817566016E-2"/>
                </c:manualLayout>
              </c:layout>
              <c:showVal val="1"/>
            </c:dLbl>
            <c:dLbl>
              <c:idx val="2"/>
              <c:layout>
                <c:manualLayout>
                  <c:x val="4.1666666666666683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2.7777777777777974E-3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8.3333333333333367E-3"/>
                  <c:y val="6.705642702348777E-1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'Налоговые доходы'!$A$2:$A$6</c:f>
              <c:strCache>
                <c:ptCount val="5"/>
                <c:pt idx="0">
                  <c:v>2022 (отчет)</c:v>
                </c:pt>
                <c:pt idx="1">
                  <c:v>2023 (план)*</c:v>
                </c:pt>
                <c:pt idx="2">
                  <c:v>2024 (проект)</c:v>
                </c:pt>
                <c:pt idx="3">
                  <c:v>2025 (проект)</c:v>
                </c:pt>
                <c:pt idx="4">
                  <c:v>2026 (проект)</c:v>
                </c:pt>
              </c:strCache>
            </c:strRef>
          </c:cat>
          <c:val>
            <c:numRef>
              <c:f>'Налоговые доходы'!$E$2:$E$6</c:f>
              <c:numCache>
                <c:formatCode>#,##0.0</c:formatCode>
                <c:ptCount val="5"/>
                <c:pt idx="0">
                  <c:v>55057</c:v>
                </c:pt>
                <c:pt idx="1">
                  <c:v>51652.5</c:v>
                </c:pt>
                <c:pt idx="2">
                  <c:v>56972.3</c:v>
                </c:pt>
                <c:pt idx="3">
                  <c:v>56488.5</c:v>
                </c:pt>
                <c:pt idx="4">
                  <c:v>57683.9</c:v>
                </c:pt>
              </c:numCache>
            </c:numRef>
          </c:val>
        </c:ser>
        <c:ser>
          <c:idx val="4"/>
          <c:order val="4"/>
          <c:tx>
            <c:strRef>
              <c:f>'Налоговые доходы'!$F$1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rgbClr val="0000FF"/>
            </a:solidFill>
          </c:spPr>
          <c:dLbls>
            <c:dLbl>
              <c:idx val="0"/>
              <c:layout>
                <c:manualLayout>
                  <c:x val="1.3888888888888944E-2"/>
                  <c:y val="-1.0972996636099719E-2"/>
                </c:manualLayout>
              </c:layout>
              <c:showVal val="1"/>
            </c:dLbl>
            <c:dLbl>
              <c:idx val="1"/>
              <c:layout>
                <c:manualLayout>
                  <c:x val="8.3333333333333367E-3"/>
                  <c:y val="-3.2918989908299154E-2"/>
                </c:manualLayout>
              </c:layout>
              <c:showVal val="1"/>
            </c:dLbl>
            <c:dLbl>
              <c:idx val="2"/>
              <c:layout>
                <c:manualLayout>
                  <c:x val="1.1111111111111165E-2"/>
                  <c:y val="-1.0972996636099719E-2"/>
                </c:manualLayout>
              </c:layout>
              <c:showVal val="1"/>
            </c:dLbl>
            <c:dLbl>
              <c:idx val="3"/>
              <c:layout>
                <c:manualLayout>
                  <c:x val="9.7222222222222224E-3"/>
                  <c:y val="-2.194599327219951E-2"/>
                </c:manualLayout>
              </c:layout>
              <c:showVal val="1"/>
            </c:dLbl>
            <c:dLbl>
              <c:idx val="4"/>
              <c:layout>
                <c:manualLayout>
                  <c:x val="1.3888888888888944E-2"/>
                  <c:y val="-1.4630662181466279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'Налоговые доходы'!$A$2:$A$6</c:f>
              <c:strCache>
                <c:ptCount val="5"/>
                <c:pt idx="0">
                  <c:v>2022 (отчет)</c:v>
                </c:pt>
                <c:pt idx="1">
                  <c:v>2023 (план)*</c:v>
                </c:pt>
                <c:pt idx="2">
                  <c:v>2024 (проект)</c:v>
                </c:pt>
                <c:pt idx="3">
                  <c:v>2025 (проект)</c:v>
                </c:pt>
                <c:pt idx="4">
                  <c:v>2026 (проект)</c:v>
                </c:pt>
              </c:strCache>
            </c:strRef>
          </c:cat>
          <c:val>
            <c:numRef>
              <c:f>'Налоговые доходы'!$F$2:$F$6</c:f>
              <c:numCache>
                <c:formatCode>#,##0.0</c:formatCode>
                <c:ptCount val="5"/>
                <c:pt idx="0">
                  <c:v>7459</c:v>
                </c:pt>
                <c:pt idx="1">
                  <c:v>7215.1</c:v>
                </c:pt>
                <c:pt idx="2">
                  <c:v>6976.6</c:v>
                </c:pt>
                <c:pt idx="3">
                  <c:v>7045.6</c:v>
                </c:pt>
                <c:pt idx="4">
                  <c:v>7116</c:v>
                </c:pt>
              </c:numCache>
            </c:numRef>
          </c:val>
        </c:ser>
        <c:shape val="box"/>
        <c:axId val="2049920"/>
        <c:axId val="2051456"/>
        <c:axId val="0"/>
      </c:bar3DChart>
      <c:catAx>
        <c:axId val="204992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0" i="0" baseline="0">
                <a:latin typeface="Oswald" charset="-52"/>
              </a:defRPr>
            </a:pPr>
            <a:endParaRPr lang="ru-RU"/>
          </a:p>
        </c:txPr>
        <c:crossAx val="2051456"/>
        <c:crosses val="autoZero"/>
        <c:auto val="1"/>
        <c:lblAlgn val="ctr"/>
        <c:lblOffset val="100"/>
      </c:catAx>
      <c:valAx>
        <c:axId val="2051456"/>
        <c:scaling>
          <c:orientation val="minMax"/>
        </c:scaling>
        <c:delete val="1"/>
        <c:axPos val="l"/>
        <c:numFmt formatCode="#,##0.0" sourceLinked="1"/>
        <c:tickLblPos val="none"/>
        <c:crossAx val="2049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392252208686268"/>
          <c:y val="0.10360121653380029"/>
          <c:w val="0.15347975041015124"/>
          <c:h val="0.76719390811483434"/>
        </c:manualLayout>
      </c:layout>
      <c:txPr>
        <a:bodyPr/>
        <a:lstStyle/>
        <a:p>
          <a:pPr>
            <a:defRPr sz="1200" b="0" i="0" baseline="0">
              <a:latin typeface="Oswald" charset="-52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plotArea>
      <c:layout>
        <c:manualLayout>
          <c:layoutTarget val="inner"/>
          <c:xMode val="edge"/>
          <c:yMode val="edge"/>
          <c:x val="0"/>
          <c:y val="4.0417962818946343E-2"/>
          <c:w val="0.83275205025225552"/>
          <c:h val="0.80808845313483868"/>
        </c:manualLayout>
      </c:layout>
      <c:bar3DChart>
        <c:barDir val="col"/>
        <c:grouping val="clustered"/>
        <c:ser>
          <c:idx val="0"/>
          <c:order val="0"/>
          <c:tx>
            <c:strRef>
              <c:f>'Неналоговые доходы'!$B$1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FFCCFF"/>
            </a:solidFill>
          </c:spPr>
          <c:dLbls>
            <c:dLbl>
              <c:idx val="0"/>
              <c:layout>
                <c:manualLayout>
                  <c:x val="4.070502383327233E-3"/>
                  <c:y val="0.25555522175540585"/>
                </c:manualLayout>
              </c:layout>
              <c:showVal val="1"/>
            </c:dLbl>
            <c:dLbl>
              <c:idx val="1"/>
              <c:layout>
                <c:manualLayout>
                  <c:x val="2.7454995425608762E-3"/>
                  <c:y val="0.28075111835646377"/>
                </c:manualLayout>
              </c:layout>
              <c:showVal val="1"/>
            </c:dLbl>
            <c:dLbl>
              <c:idx val="2"/>
              <c:layout>
                <c:manualLayout>
                  <c:x val="4.1182493138413176E-3"/>
                  <c:y val="0.14397493249049512"/>
                </c:manualLayout>
              </c:layout>
              <c:showVal val="1"/>
            </c:dLbl>
            <c:dLbl>
              <c:idx val="3"/>
              <c:layout>
                <c:manualLayout>
                  <c:x val="6.8637488564021716E-3"/>
                  <c:y val="0.22676051867252842"/>
                </c:manualLayout>
              </c:layout>
              <c:showVal val="1"/>
            </c:dLbl>
            <c:dLbl>
              <c:idx val="4"/>
              <c:layout>
                <c:manualLayout>
                  <c:x val="1.3727497712804353E-3"/>
                  <c:y val="0.2663536251074152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'Неналоговые доходы'!$A$2:$A$6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'Неналоговые доходы'!$B$2:$B$6</c:f>
              <c:numCache>
                <c:formatCode>#,##0.0</c:formatCode>
                <c:ptCount val="5"/>
                <c:pt idx="0">
                  <c:v>104287.1</c:v>
                </c:pt>
                <c:pt idx="1">
                  <c:v>105930.5</c:v>
                </c:pt>
                <c:pt idx="2">
                  <c:v>132962.20000000001</c:v>
                </c:pt>
                <c:pt idx="3">
                  <c:v>130283.6</c:v>
                </c:pt>
                <c:pt idx="4">
                  <c:v>126832.5</c:v>
                </c:pt>
              </c:numCache>
            </c:numRef>
          </c:val>
        </c:ser>
        <c:ser>
          <c:idx val="1"/>
          <c:order val="1"/>
          <c:tx>
            <c:strRef>
              <c:f>'Неналоговые доходы'!$C$1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rgbClr val="99FF99"/>
            </a:solidFill>
          </c:spPr>
          <c:dLbls>
            <c:dLbl>
              <c:idx val="0"/>
              <c:layout>
                <c:manualLayout>
                  <c:x val="1.3727497712804353E-3"/>
                  <c:y val="0.21596239873574208"/>
                </c:manualLayout>
              </c:layout>
              <c:showVal val="1"/>
            </c:dLbl>
            <c:dLbl>
              <c:idx val="1"/>
              <c:layout>
                <c:manualLayout>
                  <c:x val="4.1182493138413176E-3"/>
                  <c:y val="0.21236302542347921"/>
                </c:manualLayout>
              </c:layout>
              <c:showVal val="1"/>
            </c:dLbl>
            <c:dLbl>
              <c:idx val="2"/>
              <c:layout>
                <c:manualLayout>
                  <c:x val="5.4909990851217559E-3"/>
                  <c:y val="0.19796553217443036"/>
                </c:manualLayout>
              </c:layout>
              <c:showVal val="1"/>
            </c:dLbl>
            <c:dLbl>
              <c:idx val="3"/>
              <c:layout>
                <c:manualLayout>
                  <c:x val="8.236498627682616E-3"/>
                  <c:y val="0.19796553217443019"/>
                </c:manualLayout>
              </c:layout>
              <c:showVal val="1"/>
            </c:dLbl>
            <c:dLbl>
              <c:idx val="4"/>
              <c:layout>
                <c:manualLayout>
                  <c:x val="2.7454995425608762E-3"/>
                  <c:y val="0.1979655321744303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'Неналоговые доходы'!$A$2:$A$6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'Неналоговые доходы'!$C$2:$C$6</c:f>
              <c:numCache>
                <c:formatCode>#,##0.0</c:formatCode>
                <c:ptCount val="5"/>
                <c:pt idx="0">
                  <c:v>54640.9</c:v>
                </c:pt>
                <c:pt idx="1">
                  <c:v>42498</c:v>
                </c:pt>
                <c:pt idx="2">
                  <c:v>39275.4</c:v>
                </c:pt>
                <c:pt idx="3">
                  <c:v>39295.800000000003</c:v>
                </c:pt>
                <c:pt idx="4">
                  <c:v>39227</c:v>
                </c:pt>
              </c:numCache>
            </c:numRef>
          </c:val>
        </c:ser>
        <c:ser>
          <c:idx val="2"/>
          <c:order val="2"/>
          <c:tx>
            <c:strRef>
              <c:f>'Неналоговые доходы'!$D$1</c:f>
              <c:strCache>
                <c:ptCount val="1"/>
                <c:pt idx="0">
                  <c:v>Штрафные санкции, возмещение ущерба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2"/>
              <c:layout>
                <c:manualLayout>
                  <c:x val="6.8637488564021205E-3"/>
                  <c:y val="-2.5195613185836494E-2"/>
                </c:manualLayout>
              </c:layout>
              <c:showVal val="1"/>
            </c:dLbl>
            <c:dLbl>
              <c:idx val="3"/>
              <c:layout>
                <c:manualLayout>
                  <c:x val="2.7454995425608762E-3"/>
                  <c:y val="-2.5195613185836494E-2"/>
                </c:manualLayout>
              </c:layout>
              <c:showVal val="1"/>
            </c:dLbl>
            <c:dLbl>
              <c:idx val="4"/>
              <c:layout>
                <c:manualLayout>
                  <c:x val="4.1182493138413176E-3"/>
                  <c:y val="-2.5195613185836494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'Неналоговые доходы'!$A$2:$A$6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'Неналоговые доходы'!$D$2:$D$6</c:f>
              <c:numCache>
                <c:formatCode>#,##0.0</c:formatCode>
                <c:ptCount val="5"/>
                <c:pt idx="0">
                  <c:v>4491.4000000000005</c:v>
                </c:pt>
                <c:pt idx="1">
                  <c:v>3606.1</c:v>
                </c:pt>
                <c:pt idx="2">
                  <c:v>3461.2</c:v>
                </c:pt>
                <c:pt idx="3">
                  <c:v>3451.8</c:v>
                </c:pt>
                <c:pt idx="4">
                  <c:v>3458.5</c:v>
                </c:pt>
              </c:numCache>
            </c:numRef>
          </c:val>
        </c:ser>
        <c:ser>
          <c:idx val="3"/>
          <c:order val="3"/>
          <c:tx>
            <c:strRef>
              <c:f>'Неналоговые доходы'!$E$1</c:f>
              <c:strCache>
                <c:ptCount val="1"/>
                <c:pt idx="0">
                  <c:v>Прочие неналоговые доходы</c:v>
                </c:pt>
              </c:strCache>
            </c:strRef>
          </c:tx>
          <c:spPr>
            <a:solidFill>
              <a:srgbClr val="CC9900"/>
            </a:solidFill>
          </c:spPr>
          <c:dLbls>
            <c:dLbl>
              <c:idx val="0"/>
              <c:layout>
                <c:manualLayout>
                  <c:x val="8.236498627682616E-3"/>
                  <c:y val="-7.1987466245247338E-3"/>
                </c:manualLayout>
              </c:layout>
              <c:showVal val="1"/>
            </c:dLbl>
            <c:dLbl>
              <c:idx val="2"/>
              <c:layout>
                <c:manualLayout>
                  <c:x val="5.4909990851217099E-3"/>
                  <c:y val="-7.1987466245247338E-3"/>
                </c:manualLayout>
              </c:layout>
              <c:showVal val="1"/>
            </c:dLbl>
            <c:dLbl>
              <c:idx val="3"/>
              <c:layout>
                <c:manualLayout>
                  <c:x val="8.236498627682616E-3"/>
                  <c:y val="-7.1987466245247338E-3"/>
                </c:manualLayout>
              </c:layout>
              <c:showVal val="1"/>
            </c:dLbl>
            <c:dLbl>
              <c:idx val="4"/>
              <c:layout>
                <c:manualLayout>
                  <c:x val="1.0981998170243448E-2"/>
                  <c:y val="-7.1987466245247338E-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'Неналоговые доходы'!$A$2:$A$6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'Неналоговые доходы'!$E$2:$E$6</c:f>
              <c:numCache>
                <c:formatCode>#,##0.0</c:formatCode>
                <c:ptCount val="5"/>
                <c:pt idx="0">
                  <c:v>6653.8</c:v>
                </c:pt>
                <c:pt idx="1">
                  <c:v>4624.7</c:v>
                </c:pt>
                <c:pt idx="2">
                  <c:v>3098.8</c:v>
                </c:pt>
                <c:pt idx="3">
                  <c:v>2848.6</c:v>
                </c:pt>
                <c:pt idx="4">
                  <c:v>2755.4</c:v>
                </c:pt>
              </c:numCache>
            </c:numRef>
          </c:val>
        </c:ser>
        <c:shape val="box"/>
        <c:axId val="131937792"/>
        <c:axId val="131939328"/>
        <c:axId val="0"/>
      </c:bar3DChart>
      <c:catAx>
        <c:axId val="13193779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0">
                <a:latin typeface="Oswald" charset="-52"/>
                <a:cs typeface="Times New Roman" pitchFamily="18" charset="0"/>
              </a:defRPr>
            </a:pPr>
            <a:endParaRPr lang="ru-RU"/>
          </a:p>
        </c:txPr>
        <c:crossAx val="131939328"/>
        <c:crosses val="autoZero"/>
        <c:auto val="1"/>
        <c:lblAlgn val="ctr"/>
        <c:lblOffset val="100"/>
      </c:catAx>
      <c:valAx>
        <c:axId val="131939328"/>
        <c:scaling>
          <c:orientation val="minMax"/>
        </c:scaling>
        <c:delete val="1"/>
        <c:axPos val="l"/>
        <c:numFmt formatCode="#,##0.0" sourceLinked="1"/>
        <c:tickLblPos val="none"/>
        <c:crossAx val="131937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65367921387906"/>
          <c:y val="9.3586309340114568E-2"/>
          <c:w val="0.17109219974666379"/>
          <c:h val="0.85089002456517282"/>
        </c:manualLayout>
      </c:layout>
      <c:txPr>
        <a:bodyPr/>
        <a:lstStyle/>
        <a:p>
          <a:pPr>
            <a:defRPr sz="1200">
              <a:latin typeface="Oswald" charset="-52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plotArea>
      <c:layout>
        <c:manualLayout>
          <c:layoutTarget val="inner"/>
          <c:xMode val="edge"/>
          <c:yMode val="edge"/>
          <c:x val="0"/>
          <c:y val="0"/>
          <c:w val="0.86218197731116963"/>
          <c:h val="0.9001337257798670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5.5555555555555454E-3"/>
                  <c:y val="0.23024901168388698"/>
                </c:manualLayout>
              </c:layout>
              <c:showVal val="1"/>
            </c:dLbl>
            <c:dLbl>
              <c:idx val="1"/>
              <c:layout>
                <c:manualLayout>
                  <c:x val="-3.0662314541073867E-3"/>
                  <c:y val="0.15676180655853059"/>
                </c:manualLayout>
              </c:layout>
              <c:showVal val="1"/>
            </c:dLbl>
            <c:dLbl>
              <c:idx val="2"/>
              <c:layout>
                <c:manualLayout>
                  <c:x val="-9.6153599606105123E-5"/>
                  <c:y val="0.17921446228196888"/>
                </c:manualLayout>
              </c:layout>
              <c:showVal val="1"/>
            </c:dLbl>
            <c:dLbl>
              <c:idx val="3"/>
              <c:layout>
                <c:manualLayout>
                  <c:x val="-5.9827838048278547E-3"/>
                  <c:y val="0.17227223595526434"/>
                </c:manualLayout>
              </c:layout>
              <c:showVal val="1"/>
            </c:dLbl>
            <c:dLbl>
              <c:idx val="4"/>
              <c:layout>
                <c:manualLayout>
                  <c:x val="-1.1429457873184941E-3"/>
                  <c:y val="0.1702400543458134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441 805,6</a:t>
                    </a:r>
                    <a:endParaRPr lang="en-US" dirty="0"/>
                  </a:p>
                </c:rich>
              </c:tx>
              <c:showVal val="1"/>
            </c:dLbl>
            <c:txPr>
              <a:bodyPr rot="-5400000" vert="horz"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572809</c:v>
                </c:pt>
                <c:pt idx="1">
                  <c:v>591058.69999999786</c:v>
                </c:pt>
                <c:pt idx="2">
                  <c:v>648358</c:v>
                </c:pt>
                <c:pt idx="3">
                  <c:v>429808.7</c:v>
                </c:pt>
                <c:pt idx="4">
                  <c:v>429808.7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2.8739242548950768E-3"/>
                  <c:y val="4.4498817261045105E-2"/>
                </c:manualLayout>
              </c:layout>
              <c:showVal val="1"/>
            </c:dLbl>
            <c:dLbl>
              <c:idx val="1"/>
              <c:layout>
                <c:manualLayout>
                  <c:x val="-3.5791574893397709E-3"/>
                  <c:y val="0.13310615950079621"/>
                </c:manualLayout>
              </c:layout>
              <c:showVal val="1"/>
            </c:dLbl>
            <c:dLbl>
              <c:idx val="2"/>
              <c:layout>
                <c:manualLayout>
                  <c:x val="-2.7777777777777835E-3"/>
                  <c:y val="0.24250777691367617"/>
                </c:manualLayout>
              </c:layout>
              <c:showVal val="1"/>
            </c:dLbl>
            <c:dLbl>
              <c:idx val="3"/>
              <c:layout>
                <c:manualLayout>
                  <c:x val="1.9763838212380688E-3"/>
                  <c:y val="-1.5511008036144133E-2"/>
                </c:manualLayout>
              </c:layout>
              <c:showVal val="1"/>
            </c:dLbl>
            <c:dLbl>
              <c:idx val="4"/>
              <c:layout>
                <c:manualLayout>
                  <c:x val="-3.6432598890771099E-3"/>
                  <c:y val="2.8613718846054173E-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576005.19999999786</c:v>
                </c:pt>
                <c:pt idx="1">
                  <c:v>888988.6</c:v>
                </c:pt>
                <c:pt idx="2">
                  <c:v>1520461.2</c:v>
                </c:pt>
                <c:pt idx="3">
                  <c:v>221828.7</c:v>
                </c:pt>
                <c:pt idx="4">
                  <c:v>224049.7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-5.5555555555555558E-3"/>
                  <c:y val="0.22046161537606931"/>
                </c:manualLayout>
              </c:layout>
              <c:showVal val="1"/>
            </c:dLbl>
            <c:dLbl>
              <c:idx val="1"/>
              <c:layout>
                <c:manualLayout>
                  <c:x val="1.3888888888888909E-3"/>
                  <c:y val="0.32701806280783668"/>
                </c:manualLayout>
              </c:layout>
              <c:showVal val="1"/>
            </c:dLbl>
            <c:dLbl>
              <c:idx val="2"/>
              <c:layout>
                <c:manualLayout>
                  <c:x val="9.7222222222222727E-3"/>
                  <c:y val="0.2020898140947302"/>
                </c:manualLayout>
              </c:layout>
              <c:showVal val="1"/>
            </c:dLbl>
            <c:dLbl>
              <c:idx val="3"/>
              <c:layout>
                <c:manualLayout>
                  <c:x val="1.3888888888888909E-3"/>
                  <c:y val="0.15799749101951649"/>
                </c:manualLayout>
              </c:layout>
              <c:showVal val="1"/>
            </c:dLbl>
            <c:dLbl>
              <c:idx val="4"/>
              <c:layout>
                <c:manualLayout>
                  <c:x val="1.3888888888888909E-3"/>
                  <c:y val="0.1579974910195164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1574968.2</c:v>
                </c:pt>
                <c:pt idx="1">
                  <c:v>1515261.9</c:v>
                </c:pt>
                <c:pt idx="2">
                  <c:v>1605523.9</c:v>
                </c:pt>
                <c:pt idx="3">
                  <c:v>1683305</c:v>
                </c:pt>
                <c:pt idx="4">
                  <c:v>1683571.4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0099"/>
            </a:solidFill>
          </c:spPr>
          <c:dLbls>
            <c:dLbl>
              <c:idx val="0"/>
              <c:layout>
                <c:manualLayout>
                  <c:x val="1.5277668416447942E-2"/>
                  <c:y val="-2.2013757730622554E-2"/>
                </c:manualLayout>
              </c:layout>
              <c:showVal val="1"/>
            </c:dLbl>
            <c:dLbl>
              <c:idx val="1"/>
              <c:layout>
                <c:manualLayout>
                  <c:x val="1.5277777777777781E-2"/>
                  <c:y val="-2.0162690256638124E-3"/>
                </c:manualLayout>
              </c:layout>
              <c:showVal val="1"/>
            </c:dLbl>
            <c:dLbl>
              <c:idx val="2"/>
              <c:layout>
                <c:manualLayout>
                  <c:x val="1.5277777777777781E-2"/>
                  <c:y val="-4.5295603729215303E-2"/>
                </c:manualLayout>
              </c:layout>
              <c:showVal val="1"/>
            </c:dLbl>
            <c:dLbl>
              <c:idx val="3"/>
              <c:layout>
                <c:manualLayout>
                  <c:x val="1.5277668416447942E-2"/>
                  <c:y val="-4.4872907639891928E-2"/>
                </c:manualLayout>
              </c:layout>
              <c:showVal val="1"/>
            </c:dLbl>
            <c:dLbl>
              <c:idx val="4"/>
              <c:layout>
                <c:manualLayout>
                  <c:x val="1.666666666666668E-2"/>
                  <c:y val="-2.485892771173575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50936.2</c:v>
                </c:pt>
                <c:pt idx="1">
                  <c:v>42869</c:v>
                </c:pt>
                <c:pt idx="2">
                  <c:v>43354.6</c:v>
                </c:pt>
                <c:pt idx="3">
                  <c:v>43218.400000000001</c:v>
                </c:pt>
                <c:pt idx="4">
                  <c:v>42955.9</c:v>
                </c:pt>
              </c:numCache>
            </c:numRef>
          </c:val>
        </c:ser>
        <c:shape val="box"/>
        <c:axId val="134529024"/>
        <c:axId val="134530560"/>
        <c:axId val="0"/>
      </c:bar3DChart>
      <c:catAx>
        <c:axId val="13452902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4530560"/>
        <c:crosses val="autoZero"/>
        <c:auto val="1"/>
        <c:lblAlgn val="ctr"/>
        <c:lblOffset val="100"/>
      </c:catAx>
      <c:valAx>
        <c:axId val="134530560"/>
        <c:scaling>
          <c:orientation val="minMax"/>
        </c:scaling>
        <c:delete val="1"/>
        <c:axPos val="l"/>
        <c:numFmt formatCode="#,##0.0" sourceLinked="1"/>
        <c:tickLblPos val="none"/>
        <c:crossAx val="134529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13270997375325"/>
          <c:y val="0.12338328148724222"/>
          <c:w val="0.15867290026246733"/>
          <c:h val="0.72856025256453039"/>
        </c:manualLayout>
      </c:layout>
      <c:txPr>
        <a:bodyPr/>
        <a:lstStyle/>
        <a:p>
          <a:pPr>
            <a:defRPr sz="1400" b="0"/>
          </a:pPr>
          <a:endParaRPr lang="ru-RU"/>
        </a:p>
      </c:txPr>
    </c:legend>
    <c:plotVisOnly val="1"/>
  </c:chart>
  <c:txPr>
    <a:bodyPr/>
    <a:lstStyle/>
    <a:p>
      <a:pPr>
        <a:defRPr sz="1800">
          <a:latin typeface="Oswald" charset="-52"/>
        </a:defRPr>
      </a:pPr>
      <a:endParaRPr lang="ru-RU"/>
    </a:p>
  </c:txPr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solidFill>
          <a:schemeClr val="bg2"/>
        </a:solidFill>
      </c:spPr>
    </c:floor>
    <c:plotArea>
      <c:layout/>
      <c:bar3DChart>
        <c:barDir val="col"/>
        <c:grouping val="stacked"/>
        <c:ser>
          <c:idx val="0"/>
          <c:order val="0"/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-5.4972246950916119E-2"/>
                  <c:y val="-0.26875320731558927"/>
                </c:manualLayout>
              </c:layout>
              <c:showVal val="1"/>
            </c:dLbl>
            <c:dLbl>
              <c:idx val="1"/>
              <c:layout>
                <c:manualLayout>
                  <c:x val="-3.8938674923565494E-2"/>
                  <c:y val="-0.31914443368726286"/>
                </c:manualLayout>
              </c:layout>
              <c:showVal val="1"/>
            </c:dLbl>
            <c:dLbl>
              <c:idx val="2"/>
              <c:layout>
                <c:manualLayout>
                  <c:x val="0.11910653506031807"/>
                  <c:y val="-0.32754297141587529"/>
                </c:manualLayout>
              </c:layout>
              <c:showVal val="1"/>
            </c:dLbl>
            <c:dLbl>
              <c:idx val="3"/>
              <c:layout>
                <c:manualLayout>
                  <c:x val="3.2067144054700916E-2"/>
                  <c:y val="-0.23515905640114054"/>
                </c:manualLayout>
              </c:layout>
              <c:showVal val="1"/>
            </c:dLbl>
            <c:dLbl>
              <c:idx val="4"/>
              <c:layout>
                <c:manualLayout>
                  <c:x val="7.3296329267887983E-2"/>
                  <c:y val="-0.23515905640114071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Лист1!$A$2:$E$2</c:f>
              <c:strCache>
                <c:ptCount val="5"/>
                <c:pt idx="0">
                  <c:v>2022 год (отчёт)</c:v>
                </c:pt>
                <c:pt idx="1">
                  <c:v>2023 год (план)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Лист1!$A$3:$E$3</c:f>
              <c:numCache>
                <c:formatCode>#,##0.0</c:formatCode>
                <c:ptCount val="5"/>
                <c:pt idx="0">
                  <c:v>41038.699999999997</c:v>
                </c:pt>
                <c:pt idx="1">
                  <c:v>58076.2</c:v>
                </c:pt>
                <c:pt idx="2">
                  <c:v>78884.800000000003</c:v>
                </c:pt>
                <c:pt idx="3">
                  <c:v>32456.5</c:v>
                </c:pt>
                <c:pt idx="4">
                  <c:v>32516.5</c:v>
                </c:pt>
              </c:numCache>
            </c:numRef>
          </c:val>
        </c:ser>
        <c:shape val="box"/>
        <c:axId val="84138240"/>
        <c:axId val="84144128"/>
        <c:axId val="0"/>
      </c:bar3DChart>
      <c:catAx>
        <c:axId val="8413824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Oswald" charset="-52"/>
              </a:defRPr>
            </a:pPr>
            <a:endParaRPr lang="ru-RU"/>
          </a:p>
        </c:txPr>
        <c:crossAx val="84144128"/>
        <c:crosses val="autoZero"/>
        <c:auto val="1"/>
        <c:lblAlgn val="ctr"/>
        <c:lblOffset val="100"/>
      </c:catAx>
      <c:valAx>
        <c:axId val="84144128"/>
        <c:scaling>
          <c:orientation val="minMax"/>
        </c:scaling>
        <c:delete val="1"/>
        <c:axPos val="l"/>
        <c:numFmt formatCode="#,##0.0" sourceLinked="1"/>
        <c:tickLblPos val="none"/>
        <c:crossAx val="84138240"/>
        <c:crosses val="autoZero"/>
        <c:crossBetween val="between"/>
      </c:valAx>
    </c:plotArea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1.5747258241147834E-2"/>
          <c:w val="0.75852039737238763"/>
          <c:h val="0.90015771996392058"/>
        </c:manualLayout>
      </c:layout>
      <c:bar3DChart>
        <c:barDir val="col"/>
        <c:grouping val="stacked"/>
        <c:ser>
          <c:idx val="0"/>
          <c:order val="0"/>
          <c:tx>
            <c:strRef>
              <c:f>расходы!$A$19</c:f>
              <c:strCache>
                <c:ptCount val="1"/>
                <c:pt idx="0">
                  <c:v>социальный блок</c:v>
                </c:pt>
              </c:strCache>
            </c:strRef>
          </c:tx>
          <c:spPr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c:spPr>
          <c:dLbls>
            <c:txPr>
              <a:bodyPr/>
              <a:lstStyle/>
              <a:p>
                <a:pPr>
                  <a:defRPr sz="14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расходы!$B$18:$E$18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расходы!$B$19:$E$19</c:f>
              <c:numCache>
                <c:formatCode>#,##0.0</c:formatCode>
                <c:ptCount val="4"/>
                <c:pt idx="0">
                  <c:v>3198295.3</c:v>
                </c:pt>
                <c:pt idx="1">
                  <c:v>3815245</c:v>
                </c:pt>
                <c:pt idx="2">
                  <c:v>2592857.9</c:v>
                </c:pt>
                <c:pt idx="3">
                  <c:v>2565454.2000000002</c:v>
                </c:pt>
              </c:numCache>
            </c:numRef>
          </c:val>
        </c:ser>
        <c:ser>
          <c:idx val="1"/>
          <c:order val="1"/>
          <c:tx>
            <c:strRef>
              <c:f>расходы!$A$20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7.6501859336528769E-2"/>
                  <c:y val="3.1494516482295674E-3"/>
                </c:manualLayout>
              </c:layout>
              <c:showVal val="1"/>
            </c:dLbl>
            <c:dLbl>
              <c:idx val="1"/>
              <c:layout>
                <c:manualLayout>
                  <c:x val="6.2334848348282693E-2"/>
                  <c:y val="-1.8896709889377396E-2"/>
                </c:manualLayout>
              </c:layout>
              <c:showVal val="1"/>
            </c:dLbl>
            <c:dLbl>
              <c:idx val="2"/>
              <c:layout>
                <c:manualLayout>
                  <c:x val="8.07519626330028E-2"/>
                  <c:y val="-3.4643968130525227E-2"/>
                </c:manualLayout>
              </c:layout>
              <c:showVal val="1"/>
            </c:dLbl>
            <c:dLbl>
              <c:idx val="3"/>
              <c:layout>
                <c:manualLayout>
                  <c:x val="9.0402039692618202E-2"/>
                  <c:y val="-1.949535369085976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расходы!$B$18:$E$18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расходы!$B$20:$E$20</c:f>
              <c:numCache>
                <c:formatCode>#,##0.0</c:formatCode>
                <c:ptCount val="4"/>
                <c:pt idx="0">
                  <c:v>379571.4</c:v>
                </c:pt>
                <c:pt idx="1">
                  <c:v>633132.4</c:v>
                </c:pt>
                <c:pt idx="2">
                  <c:v>394746.9</c:v>
                </c:pt>
                <c:pt idx="3">
                  <c:v>414960.2</c:v>
                </c:pt>
              </c:numCache>
            </c:numRef>
          </c:val>
        </c:ser>
        <c:ser>
          <c:idx val="2"/>
          <c:order val="2"/>
          <c:tx>
            <c:strRef>
              <c:f>расходы!$A$21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chemeClr val="accent6"/>
            </a:solidFill>
          </c:spPr>
          <c:dLbls>
            <c:dLbl>
              <c:idx val="0"/>
              <c:layout>
                <c:manualLayout>
                  <c:x val="-5.3834641755335137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4.2501032964738311E-2"/>
                  <c:y val="-3.1494516482295986E-3"/>
                </c:manualLayout>
              </c:layout>
              <c:showVal val="1"/>
            </c:dLbl>
            <c:dLbl>
              <c:idx val="2"/>
              <c:layout>
                <c:manualLayout>
                  <c:x val="-4.9584538458861321E-2"/>
                  <c:y val="-2.204616153760696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расходы!$B$18:$E$18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расходы!$B$21:$E$21</c:f>
              <c:numCache>
                <c:formatCode>#,##0.0</c:formatCode>
                <c:ptCount val="4"/>
                <c:pt idx="0">
                  <c:v>321872.3</c:v>
                </c:pt>
                <c:pt idx="1">
                  <c:v>355856.8</c:v>
                </c:pt>
                <c:pt idx="2">
                  <c:v>298169.8</c:v>
                </c:pt>
                <c:pt idx="3">
                  <c:v>297016</c:v>
                </c:pt>
              </c:numCache>
            </c:numRef>
          </c:val>
        </c:ser>
        <c:ser>
          <c:idx val="3"/>
          <c:order val="3"/>
          <c:tx>
            <c:strRef>
              <c:f>расходы!$A$22</c:f>
              <c:strCache>
                <c:ptCount val="1"/>
                <c:pt idx="0">
                  <c:v>прочие отрасли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-3.6834228569439839E-2"/>
                  <c:y val="-9.3710073880680075E-2"/>
                </c:manualLayout>
              </c:layout>
              <c:showVal val="1"/>
            </c:dLbl>
            <c:dLbl>
              <c:idx val="1"/>
              <c:layout>
                <c:manualLayout>
                  <c:x val="-6.8001652743581095E-2"/>
                  <c:y val="-6.1883997016204617E-2"/>
                </c:manualLayout>
              </c:layout>
              <c:showVal val="1"/>
            </c:dLbl>
            <c:dLbl>
              <c:idx val="2"/>
              <c:layout>
                <c:manualLayout>
                  <c:x val="-8.5002065929476126E-3"/>
                  <c:y val="-9.9787771596806726E-2"/>
                </c:manualLayout>
              </c:layout>
              <c:showVal val="1"/>
            </c:dLbl>
            <c:dLbl>
              <c:idx val="3"/>
              <c:layout>
                <c:manualLayout>
                  <c:x val="1.7000413185895281E-2"/>
                  <c:y val="-9.9511512609710029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расходы!$B$18:$E$18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расходы!$B$22:$E$22</c:f>
              <c:numCache>
                <c:formatCode>#,##0.0</c:formatCode>
                <c:ptCount val="4"/>
                <c:pt idx="0">
                  <c:v>373860.19999999995</c:v>
                </c:pt>
                <c:pt idx="1">
                  <c:v>400730.1</c:v>
                </c:pt>
                <c:pt idx="2">
                  <c:v>406740.8</c:v>
                </c:pt>
                <c:pt idx="3">
                  <c:v>453028.6</c:v>
                </c:pt>
              </c:numCache>
            </c:numRef>
          </c:val>
        </c:ser>
        <c:shape val="box"/>
        <c:axId val="95993856"/>
        <c:axId val="95995392"/>
        <c:axId val="0"/>
      </c:bar3DChart>
      <c:catAx>
        <c:axId val="959938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Oswald" charset="-52"/>
              </a:defRPr>
            </a:pPr>
            <a:endParaRPr lang="ru-RU"/>
          </a:p>
        </c:txPr>
        <c:crossAx val="95995392"/>
        <c:crosses val="autoZero"/>
        <c:auto val="1"/>
        <c:lblAlgn val="ctr"/>
        <c:lblOffset val="100"/>
      </c:catAx>
      <c:valAx>
        <c:axId val="95995392"/>
        <c:scaling>
          <c:orientation val="minMax"/>
        </c:scaling>
        <c:delete val="1"/>
        <c:axPos val="l"/>
        <c:numFmt formatCode="#,##0.0" sourceLinked="1"/>
        <c:tickLblPos val="none"/>
        <c:crossAx val="95993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43248069493677"/>
          <c:y val="0.11255772419416692"/>
          <c:w val="0.18449330290809712"/>
          <c:h val="0.59121680400290799"/>
        </c:manualLayout>
      </c:layout>
      <c:txPr>
        <a:bodyPr/>
        <a:lstStyle/>
        <a:p>
          <a:pPr>
            <a:defRPr sz="1200">
              <a:latin typeface="Oswald" charset="-52"/>
            </a:defRPr>
          </a:pPr>
          <a:endParaRPr lang="ru-RU"/>
        </a:p>
      </c:txPr>
    </c:legend>
    <c:plotVisOnly val="1"/>
  </c:chart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7644596331073091E-2"/>
          <c:y val="0"/>
          <c:w val="0.888253139677882"/>
          <c:h val="0.88408172936716212"/>
        </c:manualLayout>
      </c:layout>
      <c:bar3DChart>
        <c:barDir val="col"/>
        <c:grouping val="standard"/>
        <c:ser>
          <c:idx val="0"/>
          <c:order val="0"/>
          <c:spPr>
            <a:solidFill>
              <a:schemeClr val="accent1"/>
            </a:solidFill>
          </c:spPr>
          <c:dLbls>
            <c:dLbl>
              <c:idx val="0"/>
              <c:layout>
                <c:manualLayout>
                  <c:x val="0"/>
                  <c:y val="-2.1508450280592107E-2"/>
                </c:manualLayout>
              </c:layout>
              <c:showVal val="1"/>
            </c:dLbl>
            <c:dLbl>
              <c:idx val="1"/>
              <c:layout>
                <c:manualLayout>
                  <c:x val="1.533780435793782E-2"/>
                  <c:y val="-4.3016900561184283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5.1620280673421108E-2"/>
                </c:manualLayout>
              </c:layout>
              <c:showVal val="1"/>
            </c:dLbl>
            <c:dLbl>
              <c:idx val="3"/>
              <c:layout>
                <c:manualLayout>
                  <c:x val="2.1911149082768252E-2"/>
                  <c:y val="-4.3016900561184221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образование!$A$1:$D$1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образование!$A$2:$D$2</c:f>
              <c:numCache>
                <c:formatCode>#,##0.0</c:formatCode>
                <c:ptCount val="4"/>
                <c:pt idx="0">
                  <c:v>2689926.8</c:v>
                </c:pt>
                <c:pt idx="1">
                  <c:v>3231046.9</c:v>
                </c:pt>
                <c:pt idx="2">
                  <c:v>2057501.2</c:v>
                </c:pt>
                <c:pt idx="3">
                  <c:v>2025692.3</c:v>
                </c:pt>
              </c:numCache>
            </c:numRef>
          </c:val>
        </c:ser>
        <c:shape val="cylinder"/>
        <c:axId val="95916032"/>
        <c:axId val="95917568"/>
        <c:axId val="95991552"/>
      </c:bar3DChart>
      <c:catAx>
        <c:axId val="9591603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5917568"/>
        <c:crosses val="autoZero"/>
        <c:auto val="1"/>
        <c:lblAlgn val="ctr"/>
        <c:lblOffset val="100"/>
      </c:catAx>
      <c:valAx>
        <c:axId val="95917568"/>
        <c:scaling>
          <c:orientation val="minMax"/>
        </c:scaling>
        <c:delete val="1"/>
        <c:axPos val="l"/>
        <c:numFmt formatCode="#,##0.0" sourceLinked="1"/>
        <c:tickLblPos val="none"/>
        <c:crossAx val="95916032"/>
        <c:crosses val="autoZero"/>
        <c:crossBetween val="between"/>
      </c:valAx>
      <c:serAx>
        <c:axId val="95991552"/>
        <c:scaling>
          <c:orientation val="minMax"/>
        </c:scaling>
        <c:delete val="1"/>
        <c:axPos val="b"/>
        <c:tickLblPos val="none"/>
        <c:crossAx val="95917568"/>
        <c:crosses val="autoZero"/>
      </c:serAx>
    </c:plotArea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/>
      <c:bar3DChart>
        <c:barDir val="col"/>
        <c:grouping val="standard"/>
        <c:ser>
          <c:idx val="0"/>
          <c:order val="0"/>
          <c:spPr>
            <a:solidFill>
              <a:schemeClr val="accent1"/>
            </a:solidFill>
          </c:spPr>
          <c:dLbls>
            <c:txPr>
              <a:bodyPr/>
              <a:lstStyle/>
              <a:p>
                <a:pPr>
                  <a:defRPr sz="11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'физ-ра'!$A$1:$D$1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'физ-ра'!$A$2:$D$2</c:f>
              <c:numCache>
                <c:formatCode>#,##0.0</c:formatCode>
                <c:ptCount val="4"/>
                <c:pt idx="0">
                  <c:v>188902</c:v>
                </c:pt>
                <c:pt idx="1">
                  <c:v>231222.6</c:v>
                </c:pt>
                <c:pt idx="2">
                  <c:v>201657.7</c:v>
                </c:pt>
                <c:pt idx="3">
                  <c:v>202271.2</c:v>
                </c:pt>
              </c:numCache>
            </c:numRef>
          </c:val>
        </c:ser>
        <c:shape val="cylinder"/>
        <c:axId val="96266112"/>
        <c:axId val="96267648"/>
        <c:axId val="95933760"/>
      </c:bar3DChart>
      <c:catAx>
        <c:axId val="9626611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6267648"/>
        <c:crosses val="autoZero"/>
        <c:auto val="1"/>
        <c:lblAlgn val="ctr"/>
        <c:lblOffset val="100"/>
      </c:catAx>
      <c:valAx>
        <c:axId val="96267648"/>
        <c:scaling>
          <c:orientation val="minMax"/>
        </c:scaling>
        <c:delete val="1"/>
        <c:axPos val="l"/>
        <c:numFmt formatCode="#,##0.0" sourceLinked="1"/>
        <c:tickLblPos val="none"/>
        <c:crossAx val="96266112"/>
        <c:crosses val="autoZero"/>
        <c:crossBetween val="between"/>
      </c:valAx>
      <c:serAx>
        <c:axId val="95933760"/>
        <c:scaling>
          <c:orientation val="minMax"/>
        </c:scaling>
        <c:delete val="1"/>
        <c:axPos val="b"/>
        <c:tickLblPos val="none"/>
        <c:crossAx val="96267648"/>
        <c:crosses val="autoZero"/>
      </c:serAx>
    </c:plotArea>
    <c:plotVisOnly val="1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3.0555555555555565E-2"/>
          <c:y val="6.0185185185185154E-2"/>
          <c:w val="0.93888888888888922"/>
          <c:h val="0.77658974919801693"/>
        </c:manualLayout>
      </c:layout>
      <c:bar3DChart>
        <c:barDir val="col"/>
        <c:grouping val="standard"/>
        <c:ser>
          <c:idx val="0"/>
          <c:order val="0"/>
          <c:spPr>
            <a:solidFill>
              <a:schemeClr val="accent1"/>
            </a:solidFill>
          </c:spPr>
          <c:dLbls>
            <c:dLbl>
              <c:idx val="0"/>
              <c:layout>
                <c:manualLayout>
                  <c:x val="5.5553368328958878E-3"/>
                  <c:y val="-4.6296296296296328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1.8518518518518528E-2"/>
                </c:manualLayout>
              </c:layout>
              <c:showVal val="1"/>
            </c:dLbl>
            <c:dLbl>
              <c:idx val="2"/>
              <c:layout>
                <c:manualLayout>
                  <c:x val="1.111111111111112E-2"/>
                  <c:y val="-4.6296296296296301E-2"/>
                </c:manualLayout>
              </c:layout>
              <c:showVal val="1"/>
            </c:dLbl>
            <c:dLbl>
              <c:idx val="3"/>
              <c:layout>
                <c:manualLayout>
                  <c:x val="5.5555555555555558E-3"/>
                  <c:y val="-6.0185185185185154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культура!$A$1:$D$1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культура!$A$2:$D$2</c:f>
              <c:numCache>
                <c:formatCode>#,##0.0</c:formatCode>
                <c:ptCount val="4"/>
                <c:pt idx="0">
                  <c:v>276095.5</c:v>
                </c:pt>
                <c:pt idx="1">
                  <c:v>300834.40000000002</c:v>
                </c:pt>
                <c:pt idx="2">
                  <c:v>272736.90000000002</c:v>
                </c:pt>
                <c:pt idx="3">
                  <c:v>272002.59999999998</c:v>
                </c:pt>
              </c:numCache>
            </c:numRef>
          </c:val>
        </c:ser>
        <c:shape val="cylinder"/>
        <c:axId val="96343168"/>
        <c:axId val="96344704"/>
        <c:axId val="96086656"/>
      </c:bar3DChart>
      <c:catAx>
        <c:axId val="9634316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Oswald" charset="-52"/>
              </a:defRPr>
            </a:pPr>
            <a:endParaRPr lang="ru-RU"/>
          </a:p>
        </c:txPr>
        <c:crossAx val="96344704"/>
        <c:crosses val="autoZero"/>
        <c:auto val="1"/>
        <c:lblAlgn val="ctr"/>
        <c:lblOffset val="100"/>
      </c:catAx>
      <c:valAx>
        <c:axId val="96344704"/>
        <c:scaling>
          <c:orientation val="minMax"/>
        </c:scaling>
        <c:delete val="1"/>
        <c:axPos val="l"/>
        <c:numFmt formatCode="#,##0.0" sourceLinked="1"/>
        <c:tickLblPos val="none"/>
        <c:crossAx val="96343168"/>
        <c:crosses val="autoZero"/>
        <c:crossBetween val="between"/>
      </c:valAx>
      <c:serAx>
        <c:axId val="96086656"/>
        <c:scaling>
          <c:orientation val="minMax"/>
        </c:scaling>
        <c:delete val="1"/>
        <c:axPos val="b"/>
        <c:tickLblPos val="none"/>
        <c:crossAx val="96344704"/>
        <c:crosses val="autoZero"/>
      </c:serAx>
    </c:plotArea>
    <c:plotVisOnly val="1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floor>
      <c:spPr>
        <a:solidFill>
          <a:schemeClr val="bg1"/>
        </a:solidFill>
      </c:spPr>
    </c:floor>
    <c:plotArea>
      <c:layout/>
      <c:bar3DChart>
        <c:barDir val="col"/>
        <c:grouping val="standard"/>
        <c:ser>
          <c:idx val="0"/>
          <c:order val="0"/>
          <c:dLbls>
            <c:dLbl>
              <c:idx val="0"/>
              <c:layout>
                <c:manualLayout>
                  <c:x val="-4.7667376297528524E-3"/>
                  <c:y val="-2.7062536682066051E-2"/>
                </c:manualLayout>
              </c:layout>
              <c:showVal val="1"/>
            </c:dLbl>
            <c:dLbl>
              <c:idx val="1"/>
              <c:layout>
                <c:manualLayout>
                  <c:x val="5.4817482742157891E-2"/>
                  <c:y val="-1.9330383344332937E-2"/>
                </c:manualLayout>
              </c:layout>
              <c:showVal val="1"/>
            </c:dLbl>
            <c:dLbl>
              <c:idx val="2"/>
              <c:layout>
                <c:manualLayout>
                  <c:x val="4.5284007482652065E-2"/>
                  <c:y val="-3.4794690019799186E-2"/>
                </c:manualLayout>
              </c:layout>
              <c:showVal val="1"/>
            </c:dLbl>
            <c:dLbl>
              <c:idx val="3"/>
              <c:layout>
                <c:manualLayout>
                  <c:x val="3.3367163408269992E-2"/>
                  <c:y val="-2.319646001319943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Лист2!$A$2:$D$2</c:f>
              <c:strCache>
                <c:ptCount val="4"/>
                <c:pt idx="0">
                  <c:v>2023 год (план)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Лист2!$A$3:$D$3</c:f>
              <c:numCache>
                <c:formatCode>#,##0.0</c:formatCode>
                <c:ptCount val="4"/>
                <c:pt idx="0">
                  <c:v>17646.900000000001</c:v>
                </c:pt>
                <c:pt idx="1">
                  <c:v>22719.5</c:v>
                </c:pt>
                <c:pt idx="2">
                  <c:v>16421.599999999973</c:v>
                </c:pt>
                <c:pt idx="3">
                  <c:v>16421.599999999973</c:v>
                </c:pt>
              </c:numCache>
            </c:numRef>
          </c:val>
        </c:ser>
        <c:shape val="cylinder"/>
        <c:axId val="96768384"/>
        <c:axId val="96769920"/>
        <c:axId val="96516288"/>
      </c:bar3DChart>
      <c:catAx>
        <c:axId val="96768384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Oswald" charset="-52"/>
              </a:defRPr>
            </a:pPr>
            <a:endParaRPr lang="ru-RU"/>
          </a:p>
        </c:txPr>
        <c:crossAx val="96769920"/>
        <c:crosses val="autoZero"/>
        <c:auto val="1"/>
        <c:lblAlgn val="ctr"/>
        <c:lblOffset val="100"/>
      </c:catAx>
      <c:valAx>
        <c:axId val="96769920"/>
        <c:scaling>
          <c:orientation val="minMax"/>
        </c:scaling>
        <c:delete val="1"/>
        <c:axPos val="l"/>
        <c:numFmt formatCode="#,##0.0" sourceLinked="1"/>
        <c:tickLblPos val="none"/>
        <c:crossAx val="96768384"/>
        <c:crosses val="autoZero"/>
        <c:crossBetween val="between"/>
      </c:valAx>
      <c:serAx>
        <c:axId val="96516288"/>
        <c:scaling>
          <c:orientation val="minMax"/>
        </c:scaling>
        <c:delete val="1"/>
        <c:axPos val="b"/>
        <c:tickLblPos val="none"/>
        <c:crossAx val="96769920"/>
        <c:crosses val="autoZero"/>
      </c:serAx>
    </c:plotArea>
    <c:plotVisOnly val="1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standard"/>
        <c:ser>
          <c:idx val="0"/>
          <c:order val="0"/>
          <c:spPr>
            <a:solidFill>
              <a:schemeClr val="accent1"/>
            </a:solidFill>
          </c:spPr>
          <c:dLbls>
            <c:dLbl>
              <c:idx val="0"/>
              <c:layout>
                <c:manualLayout>
                  <c:x val="-4.8658332682001305E-3"/>
                  <c:y val="-2.2757328038820072E-2"/>
                </c:manualLayout>
              </c:layout>
              <c:showVal val="1"/>
            </c:dLbl>
            <c:dLbl>
              <c:idx val="1"/>
              <c:layout>
                <c:manualLayout>
                  <c:x val="7.2987499023002477E-3"/>
                  <c:y val="-6.2582652106755163E-2"/>
                </c:manualLayout>
              </c:layout>
              <c:showVal val="1"/>
            </c:dLbl>
            <c:dLbl>
              <c:idx val="2"/>
              <c:layout>
                <c:manualLayout>
                  <c:x val="2.4329166341000644E-3"/>
                  <c:y val="-4.5514656077640124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5.1203988087345137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улучшение!$A$1:$D$1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улучшение!$A$2:$D$2</c:f>
              <c:numCache>
                <c:formatCode>#,##0.0</c:formatCode>
                <c:ptCount val="4"/>
                <c:pt idx="0">
                  <c:v>83641.600000000006</c:v>
                </c:pt>
                <c:pt idx="1">
                  <c:v>71931.199999999997</c:v>
                </c:pt>
                <c:pt idx="2">
                  <c:v>74619.5</c:v>
                </c:pt>
                <c:pt idx="3">
                  <c:v>77747.199999999997</c:v>
                </c:pt>
              </c:numCache>
            </c:numRef>
          </c:val>
        </c:ser>
        <c:shape val="cylinder"/>
        <c:axId val="97023872"/>
        <c:axId val="97025408"/>
        <c:axId val="96807104"/>
      </c:bar3DChart>
      <c:catAx>
        <c:axId val="9702387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7025408"/>
        <c:crosses val="autoZero"/>
        <c:auto val="1"/>
        <c:lblAlgn val="ctr"/>
        <c:lblOffset val="100"/>
      </c:catAx>
      <c:valAx>
        <c:axId val="97025408"/>
        <c:scaling>
          <c:orientation val="minMax"/>
        </c:scaling>
        <c:delete val="1"/>
        <c:axPos val="l"/>
        <c:numFmt formatCode="#,##0.0" sourceLinked="1"/>
        <c:tickLblPos val="none"/>
        <c:crossAx val="97023872"/>
        <c:crosses val="autoZero"/>
        <c:crossBetween val="between"/>
      </c:valAx>
      <c:serAx>
        <c:axId val="96807104"/>
        <c:scaling>
          <c:orientation val="minMax"/>
        </c:scaling>
        <c:delete val="1"/>
        <c:axPos val="b"/>
        <c:tickLblPos val="none"/>
        <c:crossAx val="97025408"/>
        <c:crosses val="autoZero"/>
      </c:ser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СМП!$C$15</c:f>
              <c:strCache>
                <c:ptCount val="1"/>
                <c:pt idx="0">
                  <c:v>Среднесписочная численность работников на предприятиях малого и среднего предпринимательства (включая микропредприятия) (без внешних совместителей), человек</c:v>
                </c:pt>
              </c:strCache>
            </c:strRef>
          </c:tx>
          <c:dLbls>
            <c:dLbl>
              <c:idx val="0"/>
              <c:layout>
                <c:manualLayout>
                  <c:x val="3.0408498672561306E-3"/>
                  <c:y val="7.7283626236633596E-2"/>
                </c:manualLayout>
              </c:layout>
              <c:showVal val="1"/>
            </c:dLbl>
            <c:dLbl>
              <c:idx val="1"/>
              <c:layout>
                <c:manualLayout>
                  <c:x val="3.0408498672561306E-3"/>
                  <c:y val="0.10186788766347558"/>
                </c:manualLayout>
              </c:layout>
              <c:showVal val="1"/>
            </c:dLbl>
            <c:dLbl>
              <c:idx val="2"/>
              <c:layout>
                <c:manualLayout>
                  <c:x val="1.5204249336280653E-3"/>
                  <c:y val="0.11039537858902256"/>
                </c:manualLayout>
              </c:layout>
              <c:showVal val="1"/>
            </c:dLbl>
            <c:dLbl>
              <c:idx val="3"/>
              <c:layout>
                <c:manualLayout>
                  <c:x val="3.7985482455972371E-3"/>
                  <c:y val="7.1953594894388823E-2"/>
                </c:manualLayout>
              </c:layout>
              <c:showVal val="1"/>
            </c:dLbl>
            <c:dLbl>
              <c:idx val="4"/>
              <c:layout>
                <c:manualLayout>
                  <c:x val="1.5204249336280653E-3"/>
                  <c:y val="7.3286048958599526E-2"/>
                </c:manualLayout>
              </c:layout>
              <c:showVal val="1"/>
            </c:dLbl>
            <c:dLbl>
              <c:idx val="5"/>
              <c:layout>
                <c:manualLayout>
                  <c:x val="1.520305215129465E-3"/>
                  <c:y val="7.4684964411969423E-2"/>
                </c:manualLayout>
              </c:layout>
              <c:showVal val="1"/>
            </c:dLbl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СМП!$E$12:$J$12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СМП!$E$15:$J$15</c:f>
              <c:numCache>
                <c:formatCode>General</c:formatCode>
                <c:ptCount val="6"/>
                <c:pt idx="0">
                  <c:v>2180</c:v>
                </c:pt>
                <c:pt idx="1">
                  <c:v>1860</c:v>
                </c:pt>
                <c:pt idx="2">
                  <c:v>1900</c:v>
                </c:pt>
                <c:pt idx="3">
                  <c:v>1930</c:v>
                </c:pt>
                <c:pt idx="4">
                  <c:v>1990</c:v>
                </c:pt>
                <c:pt idx="5">
                  <c:v>2040</c:v>
                </c:pt>
              </c:numCache>
            </c:numRef>
          </c:val>
        </c:ser>
        <c:ser>
          <c:idx val="1"/>
          <c:order val="1"/>
          <c:tx>
            <c:strRef>
              <c:f>СМП!$C$14</c:f>
              <c:strCache>
                <c:ptCount val="1"/>
                <c:pt idx="0">
                  <c:v>Количество малых и средних предприятий, включая микропредприятия, ед.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spPr>
              <a:solidFill>
                <a:schemeClr val="accent3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СМП!$E$12:$J$12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СМП!$E$14:$J$14</c:f>
              <c:numCache>
                <c:formatCode>General</c:formatCode>
                <c:ptCount val="6"/>
                <c:pt idx="0">
                  <c:v>241</c:v>
                </c:pt>
                <c:pt idx="1">
                  <c:v>201</c:v>
                </c:pt>
                <c:pt idx="2">
                  <c:v>205</c:v>
                </c:pt>
                <c:pt idx="3">
                  <c:v>208</c:v>
                </c:pt>
                <c:pt idx="4">
                  <c:v>214</c:v>
                </c:pt>
                <c:pt idx="5">
                  <c:v>219</c:v>
                </c:pt>
              </c:numCache>
            </c:numRef>
          </c:val>
        </c:ser>
        <c:axId val="32409088"/>
        <c:axId val="32410624"/>
      </c:barChart>
      <c:lineChart>
        <c:grouping val="standard"/>
        <c:ser>
          <c:idx val="2"/>
          <c:order val="2"/>
          <c:tx>
            <c:strRef>
              <c:f>СМП!$C$16</c:f>
              <c:strCache>
                <c:ptCount val="1"/>
                <c:pt idx="0">
                  <c:v>Оборот малых и средних предприятий, включая микропредприятия, млрд. рублей</c:v>
                </c:pt>
              </c:strCache>
            </c:strRef>
          </c:tx>
          <c:marker>
            <c:symbol val="circle"/>
            <c:size val="8"/>
          </c:marker>
          <c:dLbls>
            <c:spPr>
              <a:solidFill>
                <a:schemeClr val="accent3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numRef>
              <c:f>СМП!$E$12:$J$12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СМП!$E$16:$J$16</c:f>
              <c:numCache>
                <c:formatCode>0.00</c:formatCode>
                <c:ptCount val="6"/>
                <c:pt idx="0">
                  <c:v>3.59</c:v>
                </c:pt>
                <c:pt idx="1">
                  <c:v>2.9769999999999976</c:v>
                </c:pt>
                <c:pt idx="2">
                  <c:v>2.9779999999999998</c:v>
                </c:pt>
                <c:pt idx="3">
                  <c:v>3.19</c:v>
                </c:pt>
                <c:pt idx="4">
                  <c:v>3.4339999999999997</c:v>
                </c:pt>
                <c:pt idx="5">
                  <c:v>3.714</c:v>
                </c:pt>
              </c:numCache>
            </c:numRef>
          </c:val>
        </c:ser>
        <c:marker val="1"/>
        <c:axId val="66066688"/>
        <c:axId val="66065152"/>
      </c:lineChart>
      <c:catAx>
        <c:axId val="32409088"/>
        <c:scaling>
          <c:orientation val="minMax"/>
        </c:scaling>
        <c:axPos val="b"/>
        <c:numFmt formatCode="General" sourceLinked="1"/>
        <c:tickLblPos val="nextTo"/>
        <c:crossAx val="32410624"/>
        <c:crosses val="autoZero"/>
        <c:auto val="1"/>
        <c:lblAlgn val="ctr"/>
        <c:lblOffset val="100"/>
      </c:catAx>
      <c:valAx>
        <c:axId val="32410624"/>
        <c:scaling>
          <c:orientation val="minMax"/>
        </c:scaling>
        <c:axPos val="l"/>
        <c:majorGridlines/>
        <c:numFmt formatCode="General" sourceLinked="1"/>
        <c:tickLblPos val="nextTo"/>
        <c:crossAx val="32409088"/>
        <c:crosses val="autoZero"/>
        <c:crossBetween val="between"/>
      </c:valAx>
      <c:valAx>
        <c:axId val="66065152"/>
        <c:scaling>
          <c:orientation val="minMax"/>
        </c:scaling>
        <c:axPos val="r"/>
        <c:numFmt formatCode="0.00" sourceLinked="1"/>
        <c:tickLblPos val="nextTo"/>
        <c:crossAx val="66066688"/>
        <c:crosses val="max"/>
        <c:crossBetween val="between"/>
      </c:valAx>
      <c:catAx>
        <c:axId val="66066688"/>
        <c:scaling>
          <c:orientation val="minMax"/>
        </c:scaling>
        <c:delete val="1"/>
        <c:axPos val="b"/>
        <c:numFmt formatCode="General" sourceLinked="1"/>
        <c:tickLblPos val="none"/>
        <c:crossAx val="66065152"/>
        <c:crosses val="autoZero"/>
        <c:auto val="1"/>
        <c:lblAlgn val="ctr"/>
        <c:lblOffset val="100"/>
      </c:catAx>
    </c:plotArea>
    <c:legend>
      <c:legendPos val="b"/>
      <c:layout/>
    </c:legend>
    <c:plotVisOnly val="1"/>
    <c:dispBlanksAs val="gap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/>
      <c:bar3DChart>
        <c:barDir val="col"/>
        <c:grouping val="standard"/>
        <c:ser>
          <c:idx val="0"/>
          <c:order val="0"/>
          <c:spPr>
            <a:solidFill>
              <a:schemeClr val="accent1"/>
            </a:solidFill>
          </c:spPr>
          <c:dLbls>
            <c:dLbl>
              <c:idx val="0"/>
              <c:layout>
                <c:manualLayout>
                  <c:x val="-7.1994376502244883E-3"/>
                  <c:y val="-0.10708135603980508"/>
                </c:manualLayout>
              </c:layout>
              <c:showVal val="1"/>
            </c:dLbl>
            <c:dLbl>
              <c:idx val="1"/>
              <c:layout>
                <c:manualLayout>
                  <c:x val="2.399812550074833E-2"/>
                  <c:y val="-9.4483549446886847E-2"/>
                </c:manualLayout>
              </c:layout>
              <c:showVal val="1"/>
            </c:dLbl>
            <c:dLbl>
              <c:idx val="2"/>
              <c:layout>
                <c:manualLayout>
                  <c:x val="4.7996251001496638E-3"/>
                  <c:y val="-7.55868395575095E-2"/>
                </c:manualLayout>
              </c:layout>
              <c:showVal val="1"/>
            </c:dLbl>
            <c:dLbl>
              <c:idx val="3"/>
              <c:layout>
                <c:manualLayout>
                  <c:x val="7.1994376502244883E-3"/>
                  <c:y val="-0.13227696922564167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защита!$A$1:$D$1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защита!$A$2:$D$2</c:f>
              <c:numCache>
                <c:formatCode>#,##0.0</c:formatCode>
                <c:ptCount val="4"/>
                <c:pt idx="0">
                  <c:v>28966.2</c:v>
                </c:pt>
                <c:pt idx="1">
                  <c:v>31759</c:v>
                </c:pt>
                <c:pt idx="2">
                  <c:v>27507.7</c:v>
                </c:pt>
                <c:pt idx="3">
                  <c:v>27638.2</c:v>
                </c:pt>
              </c:numCache>
            </c:numRef>
          </c:val>
        </c:ser>
        <c:shape val="cylinder"/>
        <c:axId val="96616448"/>
        <c:axId val="96617984"/>
        <c:axId val="96808448"/>
      </c:bar3DChart>
      <c:catAx>
        <c:axId val="96616448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6617984"/>
        <c:crosses val="autoZero"/>
        <c:auto val="1"/>
        <c:lblAlgn val="ctr"/>
        <c:lblOffset val="100"/>
      </c:catAx>
      <c:valAx>
        <c:axId val="96617984"/>
        <c:scaling>
          <c:orientation val="minMax"/>
        </c:scaling>
        <c:delete val="1"/>
        <c:axPos val="l"/>
        <c:numFmt formatCode="#,##0.0" sourceLinked="1"/>
        <c:tickLblPos val="none"/>
        <c:crossAx val="96616448"/>
        <c:crosses val="autoZero"/>
        <c:crossBetween val="between"/>
      </c:valAx>
      <c:serAx>
        <c:axId val="96808448"/>
        <c:scaling>
          <c:orientation val="minMax"/>
        </c:scaling>
        <c:delete val="1"/>
        <c:axPos val="b"/>
        <c:tickLblPos val="none"/>
        <c:crossAx val="96617984"/>
        <c:crosses val="autoZero"/>
      </c:serAx>
    </c:plotArea>
    <c:plotVisOnly val="1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0.99248688686688158"/>
          <c:h val="0.88408172936716156"/>
        </c:manualLayout>
      </c:layout>
      <c:bar3DChart>
        <c:barDir val="col"/>
        <c:grouping val="standar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2.3675972504552394E-3"/>
                  <c:y val="-3.27399749938774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2F-4AE0-82F9-024D5DF94200}"/>
                </c:ext>
              </c:extLst>
            </c:dLbl>
            <c:dLbl>
              <c:idx val="1"/>
              <c:layout>
                <c:manualLayout>
                  <c:x val="4.7351945009104562E-3"/>
                  <c:y val="-6.138745311352013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2F-4AE0-82F9-024D5DF94200}"/>
                </c:ext>
              </c:extLst>
            </c:dLbl>
            <c:dLbl>
              <c:idx val="2"/>
              <c:layout>
                <c:manualLayout>
                  <c:x val="2.3675972504552619E-3"/>
                  <c:y val="-4.09249687423467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2F-4AE0-82F9-024D5DF94200}"/>
                </c:ext>
              </c:extLst>
            </c:dLbl>
            <c:dLbl>
              <c:idx val="3"/>
              <c:layout>
                <c:manualLayout>
                  <c:x val="7.1027917513657498E-3"/>
                  <c:y val="-6.957244686198940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2F-4AE0-82F9-024D5DF942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Oswald" panose="020B0604020202020204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'МП Охрана'!$A$2:$D$2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'МП Охрана'!$A$3:$D$3</c:f>
              <c:numCache>
                <c:formatCode>General</c:formatCode>
                <c:ptCount val="4"/>
                <c:pt idx="0">
                  <c:v>2112.8000000000002</c:v>
                </c:pt>
                <c:pt idx="1">
                  <c:v>2109.1</c:v>
                </c:pt>
                <c:pt idx="2">
                  <c:v>397.9</c:v>
                </c:pt>
                <c:pt idx="3">
                  <c:v>397.9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BB-4C60-875E-B6903D152933}"/>
            </c:ext>
          </c:extLst>
        </c:ser>
        <c:shape val="cylinder"/>
        <c:axId val="97324032"/>
        <c:axId val="97329920"/>
        <c:axId val="96639616"/>
      </c:bar3DChart>
      <c:catAx>
        <c:axId val="9732403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 b="1">
                <a:latin typeface="Oswald" charset="-52"/>
              </a:defRPr>
            </a:pPr>
            <a:endParaRPr lang="ru-RU"/>
          </a:p>
        </c:txPr>
        <c:crossAx val="97329920"/>
        <c:crosses val="autoZero"/>
        <c:auto val="1"/>
        <c:lblAlgn val="ctr"/>
        <c:lblOffset val="100"/>
      </c:catAx>
      <c:valAx>
        <c:axId val="97329920"/>
        <c:scaling>
          <c:orientation val="minMax"/>
        </c:scaling>
        <c:delete val="1"/>
        <c:axPos val="l"/>
        <c:numFmt formatCode="General" sourceLinked="1"/>
        <c:tickLblPos val="none"/>
        <c:crossAx val="97324032"/>
        <c:crosses val="autoZero"/>
        <c:crossBetween val="between"/>
      </c:valAx>
      <c:serAx>
        <c:axId val="96639616"/>
        <c:scaling>
          <c:orientation val="minMax"/>
        </c:scaling>
        <c:delete val="1"/>
        <c:axPos val="b"/>
        <c:tickLblPos val="none"/>
        <c:crossAx val="97329920"/>
        <c:crosses val="autoZero"/>
      </c:serAx>
    </c:plotArea>
    <c:plotVisOnly val="1"/>
    <c:dispBlanksAs val="gap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5.2296369203849523E-2"/>
          <c:y val="1.38888888888889E-2"/>
          <c:w val="0.93888888888888922"/>
          <c:h val="0.77658974919801693"/>
        </c:manualLayout>
      </c:layout>
      <c:bar3DChart>
        <c:barDir val="col"/>
        <c:grouping val="standard"/>
        <c:ser>
          <c:idx val="0"/>
          <c:order val="0"/>
          <c:spPr>
            <a:solidFill>
              <a:schemeClr val="accent1"/>
            </a:solidFill>
          </c:spPr>
          <c:dLbls>
            <c:dLbl>
              <c:idx val="0"/>
              <c:layout>
                <c:manualLayout>
                  <c:x val="7.2480531082543395E-3"/>
                  <c:y val="-5.1203988087345116E-2"/>
                </c:manualLayout>
              </c:layout>
              <c:showVal val="1"/>
            </c:dLbl>
            <c:dLbl>
              <c:idx val="1"/>
              <c:layout>
                <c:manualLayout>
                  <c:x val="4.429314620557191E-17"/>
                  <c:y val="-3.4135992058230112E-2"/>
                </c:manualLayout>
              </c:layout>
              <c:showVal val="1"/>
            </c:dLbl>
            <c:dLbl>
              <c:idx val="2"/>
              <c:layout>
                <c:manualLayout>
                  <c:x val="4.832035405502891E-3"/>
                  <c:y val="-7.3961316126165189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9.6718644164985254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'транспортная '!$A$2:$D$2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'транспортная '!$A$3:$D$3</c:f>
              <c:numCache>
                <c:formatCode>#,##0.0</c:formatCode>
                <c:ptCount val="4"/>
                <c:pt idx="0">
                  <c:v>55850.1</c:v>
                </c:pt>
                <c:pt idx="1">
                  <c:v>80105.600000000006</c:v>
                </c:pt>
                <c:pt idx="2">
                  <c:v>26426.400000000001</c:v>
                </c:pt>
                <c:pt idx="3">
                  <c:v>26426.400000000001</c:v>
                </c:pt>
              </c:numCache>
            </c:numRef>
          </c:val>
          <c:shape val="cylinder"/>
        </c:ser>
        <c:shape val="box"/>
        <c:axId val="97671040"/>
        <c:axId val="97672576"/>
        <c:axId val="97351872"/>
      </c:bar3DChart>
      <c:catAx>
        <c:axId val="97671040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7672576"/>
        <c:crosses val="autoZero"/>
        <c:auto val="1"/>
        <c:lblAlgn val="ctr"/>
        <c:lblOffset val="100"/>
      </c:catAx>
      <c:valAx>
        <c:axId val="97672576"/>
        <c:scaling>
          <c:orientation val="minMax"/>
        </c:scaling>
        <c:delete val="1"/>
        <c:axPos val="l"/>
        <c:numFmt formatCode="#,##0.0" sourceLinked="1"/>
        <c:tickLblPos val="none"/>
        <c:crossAx val="97671040"/>
        <c:crosses val="autoZero"/>
        <c:crossBetween val="between"/>
      </c:valAx>
      <c:serAx>
        <c:axId val="97351872"/>
        <c:scaling>
          <c:orientation val="minMax"/>
        </c:scaling>
        <c:delete val="1"/>
        <c:axPos val="b"/>
        <c:tickLblPos val="none"/>
        <c:crossAx val="97672576"/>
        <c:crosses val="autoZero"/>
      </c:serAx>
    </c:plotArea>
    <c:plotVisOnly val="1"/>
  </c:chart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8.9824065132364295E-2"/>
          <c:y val="9.2383915014733753E-2"/>
          <c:w val="0.90300062813533544"/>
          <c:h val="0.67178514556583691"/>
        </c:manualLayout>
      </c:layout>
      <c:bar3DChart>
        <c:barDir val="col"/>
        <c:grouping val="standard"/>
        <c:ser>
          <c:idx val="0"/>
          <c:order val="0"/>
          <c:dLbls>
            <c:txPr>
              <a:bodyPr/>
              <a:lstStyle/>
              <a:p>
                <a:pPr>
                  <a:defRPr sz="12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межнац!$B$1:$D$1</c:f>
              <c:strCache>
                <c:ptCount val="3"/>
                <c:pt idx="0">
                  <c:v>2024 год (проект)</c:v>
                </c:pt>
                <c:pt idx="1">
                  <c:v>2025 год (проект)</c:v>
                </c:pt>
                <c:pt idx="2">
                  <c:v>2026 год (проект)</c:v>
                </c:pt>
              </c:strCache>
            </c:strRef>
          </c:cat>
          <c:val>
            <c:numRef>
              <c:f>межнац!$B$2:$D$2</c:f>
              <c:numCache>
                <c:formatCode>#,##0.0</c:formatCode>
                <c:ptCount val="3"/>
                <c:pt idx="0">
                  <c:v>235.2</c:v>
                </c:pt>
                <c:pt idx="1">
                  <c:v>235.2</c:v>
                </c:pt>
                <c:pt idx="2">
                  <c:v>245</c:v>
                </c:pt>
              </c:numCache>
            </c:numRef>
          </c:val>
        </c:ser>
        <c:shape val="cylinder"/>
        <c:axId val="97886208"/>
        <c:axId val="97887744"/>
        <c:axId val="97683200"/>
      </c:bar3DChart>
      <c:catAx>
        <c:axId val="97886208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7887744"/>
        <c:crosses val="autoZero"/>
        <c:auto val="1"/>
        <c:lblAlgn val="ctr"/>
        <c:lblOffset val="100"/>
      </c:catAx>
      <c:valAx>
        <c:axId val="97887744"/>
        <c:scaling>
          <c:orientation val="minMax"/>
        </c:scaling>
        <c:delete val="1"/>
        <c:axPos val="l"/>
        <c:numFmt formatCode="#,##0.0" sourceLinked="1"/>
        <c:tickLblPos val="none"/>
        <c:crossAx val="97886208"/>
        <c:crosses val="autoZero"/>
        <c:crossBetween val="between"/>
      </c:valAx>
      <c:serAx>
        <c:axId val="97683200"/>
        <c:scaling>
          <c:orientation val="minMax"/>
        </c:scaling>
        <c:delete val="1"/>
        <c:axPos val="b"/>
        <c:tickLblPos val="none"/>
        <c:crossAx val="97887744"/>
        <c:crosses val="autoZero"/>
      </c:serAx>
    </c:plotArea>
    <c:plotVisOnly val="1"/>
  </c:chart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0"/>
          <c:w val="0.99118525809273839"/>
          <c:h val="0.85066382327209156"/>
        </c:manualLayout>
      </c:layout>
      <c:bar3DChart>
        <c:barDir val="col"/>
        <c:grouping val="standard"/>
        <c:ser>
          <c:idx val="0"/>
          <c:order val="0"/>
          <c:dLbls>
            <c:dLbl>
              <c:idx val="0"/>
              <c:layout>
                <c:manualLayout>
                  <c:x val="1.2731334408020048E-17"/>
                  <c:y val="-6.4814814814814894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4.6296296296296335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5.0925925925925923E-2"/>
                </c:manualLayout>
              </c:layout>
              <c:showVal val="1"/>
            </c:dLbl>
            <c:dLbl>
              <c:idx val="3"/>
              <c:layout>
                <c:manualLayout>
                  <c:x val="-2.7777777777776833E-3"/>
                  <c:y val="-6.4814814814814894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профилактика!$A$1:$D$1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профилактика!$A$2:$D$2</c:f>
              <c:numCache>
                <c:formatCode>#,##0.0</c:formatCode>
                <c:ptCount val="4"/>
                <c:pt idx="0">
                  <c:v>12134</c:v>
                </c:pt>
                <c:pt idx="1">
                  <c:v>12215.6</c:v>
                </c:pt>
                <c:pt idx="2">
                  <c:v>11616.1</c:v>
                </c:pt>
                <c:pt idx="3">
                  <c:v>11615.6</c:v>
                </c:pt>
              </c:numCache>
            </c:numRef>
          </c:val>
        </c:ser>
        <c:shape val="cylinder"/>
        <c:axId val="97945088"/>
        <c:axId val="97946624"/>
        <c:axId val="97899840"/>
      </c:bar3DChart>
      <c:catAx>
        <c:axId val="97945088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7946624"/>
        <c:crosses val="autoZero"/>
        <c:auto val="1"/>
        <c:lblAlgn val="ctr"/>
        <c:lblOffset val="100"/>
      </c:catAx>
      <c:valAx>
        <c:axId val="97946624"/>
        <c:scaling>
          <c:orientation val="minMax"/>
        </c:scaling>
        <c:delete val="1"/>
        <c:axPos val="l"/>
        <c:numFmt formatCode="#,##0.0" sourceLinked="1"/>
        <c:tickLblPos val="none"/>
        <c:crossAx val="97945088"/>
        <c:crosses val="autoZero"/>
        <c:crossBetween val="between"/>
      </c:valAx>
      <c:serAx>
        <c:axId val="97899840"/>
        <c:scaling>
          <c:orientation val="minMax"/>
        </c:scaling>
        <c:delete val="1"/>
        <c:axPos val="b"/>
        <c:tickLblPos val="none"/>
        <c:crossAx val="97946624"/>
        <c:crosses val="autoZero"/>
      </c:serAx>
    </c:plotArea>
    <c:plotVisOnly val="1"/>
  </c:chart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/>
      <c:bar3DChart>
        <c:barDir val="col"/>
        <c:grouping val="standard"/>
        <c:ser>
          <c:idx val="0"/>
          <c:order val="0"/>
          <c:dLbls>
            <c:txPr>
              <a:bodyPr/>
              <a:lstStyle/>
              <a:p>
                <a:pPr>
                  <a:defRPr sz="11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МСП!$A$1:$D$1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МСП!$A$2:$D$2</c:f>
              <c:numCache>
                <c:formatCode>#,##0.0</c:formatCode>
                <c:ptCount val="4"/>
                <c:pt idx="0">
                  <c:v>47602.2</c:v>
                </c:pt>
                <c:pt idx="1">
                  <c:v>46292.3</c:v>
                </c:pt>
                <c:pt idx="2">
                  <c:v>46045.599999999999</c:v>
                </c:pt>
                <c:pt idx="3">
                  <c:v>44639.8</c:v>
                </c:pt>
              </c:numCache>
            </c:numRef>
          </c:val>
        </c:ser>
        <c:shape val="cylinder"/>
        <c:axId val="98143616"/>
        <c:axId val="98149504"/>
        <c:axId val="97969024"/>
      </c:bar3DChart>
      <c:catAx>
        <c:axId val="98143616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8149504"/>
        <c:crosses val="autoZero"/>
        <c:auto val="1"/>
        <c:lblAlgn val="ctr"/>
        <c:lblOffset val="100"/>
      </c:catAx>
      <c:valAx>
        <c:axId val="98149504"/>
        <c:scaling>
          <c:orientation val="minMax"/>
        </c:scaling>
        <c:delete val="1"/>
        <c:axPos val="l"/>
        <c:numFmt formatCode="#,##0.0" sourceLinked="1"/>
        <c:tickLblPos val="none"/>
        <c:crossAx val="98143616"/>
        <c:crosses val="autoZero"/>
        <c:crossBetween val="between"/>
      </c:valAx>
      <c:serAx>
        <c:axId val="97969024"/>
        <c:scaling>
          <c:orientation val="minMax"/>
        </c:scaling>
        <c:delete val="1"/>
        <c:axPos val="b"/>
        <c:tickLblPos val="none"/>
        <c:crossAx val="98149504"/>
        <c:crosses val="autoZero"/>
      </c:serAx>
    </c:plotArea>
    <c:plotVisOnly val="1"/>
  </c:chart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/>
      <c:bar3DChart>
        <c:barDir val="col"/>
        <c:grouping val="standard"/>
        <c:ser>
          <c:idx val="0"/>
          <c:order val="0"/>
          <c:dLbls>
            <c:dLbl>
              <c:idx val="1"/>
              <c:layout>
                <c:manualLayout>
                  <c:x val="2.7133737277054704E-3"/>
                  <c:y val="-4.1884333280565691E-2"/>
                </c:manualLayout>
              </c:layout>
              <c:showVal val="1"/>
            </c:dLbl>
            <c:dLbl>
              <c:idx val="2"/>
              <c:layout>
                <c:manualLayout>
                  <c:x val="8.1401211831164007E-3"/>
                  <c:y val="-8.9752142744069355E-2"/>
                </c:manualLayout>
              </c:layout>
              <c:showVal val="1"/>
            </c:dLbl>
            <c:dLbl>
              <c:idx val="3"/>
              <c:layout>
                <c:manualLayout>
                  <c:x val="2.9847111004760063E-2"/>
                  <c:y val="-5.9834761829379551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'информ.общ-во'!$A$1:$D$1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'информ.общ-во'!$A$2:$D$2</c:f>
              <c:numCache>
                <c:formatCode>#,##0.0</c:formatCode>
                <c:ptCount val="4"/>
                <c:pt idx="0">
                  <c:v>21384</c:v>
                </c:pt>
                <c:pt idx="1">
                  <c:v>19865.7</c:v>
                </c:pt>
                <c:pt idx="2">
                  <c:v>19036.599999999991</c:v>
                </c:pt>
                <c:pt idx="3">
                  <c:v>18625.3</c:v>
                </c:pt>
              </c:numCache>
            </c:numRef>
          </c:val>
        </c:ser>
        <c:shape val="cylinder"/>
        <c:axId val="98267904"/>
        <c:axId val="98269440"/>
        <c:axId val="98157440"/>
      </c:bar3DChart>
      <c:catAx>
        <c:axId val="98267904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8269440"/>
        <c:crosses val="autoZero"/>
        <c:auto val="1"/>
        <c:lblAlgn val="ctr"/>
        <c:lblOffset val="100"/>
      </c:catAx>
      <c:valAx>
        <c:axId val="98269440"/>
        <c:scaling>
          <c:orientation val="minMax"/>
        </c:scaling>
        <c:delete val="1"/>
        <c:axPos val="l"/>
        <c:numFmt formatCode="#,##0.0" sourceLinked="1"/>
        <c:tickLblPos val="none"/>
        <c:crossAx val="98267904"/>
        <c:crosses val="autoZero"/>
        <c:crossBetween val="between"/>
      </c:valAx>
      <c:serAx>
        <c:axId val="98157440"/>
        <c:scaling>
          <c:orientation val="minMax"/>
        </c:scaling>
        <c:delete val="1"/>
        <c:axPos val="b"/>
        <c:tickLblPos val="none"/>
        <c:crossAx val="98269440"/>
        <c:crosses val="autoZero"/>
      </c:serAx>
    </c:plotArea>
    <c:plotVisOnly val="1"/>
  </c:chart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/>
      <c:bar3DChart>
        <c:barDir val="col"/>
        <c:grouping val="standard"/>
        <c:ser>
          <c:idx val="0"/>
          <c:order val="0"/>
          <c:dLbls>
            <c:txPr>
              <a:bodyPr/>
              <a:lstStyle/>
              <a:p>
                <a:pPr>
                  <a:defRPr sz="11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'комфортная среда'!$A$1:$D$1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'комфортная среда'!$A$2:$D$2</c:f>
              <c:numCache>
                <c:formatCode>#,##0.0</c:formatCode>
                <c:ptCount val="4"/>
                <c:pt idx="0">
                  <c:v>18011.900000000001</c:v>
                </c:pt>
                <c:pt idx="1">
                  <c:v>19549.599999999991</c:v>
                </c:pt>
                <c:pt idx="2">
                  <c:v>48.4</c:v>
                </c:pt>
                <c:pt idx="3">
                  <c:v>48.4</c:v>
                </c:pt>
              </c:numCache>
            </c:numRef>
          </c:val>
        </c:ser>
        <c:shape val="cylinder"/>
        <c:axId val="98564352"/>
        <c:axId val="98373632"/>
        <c:axId val="98369984"/>
      </c:bar3DChart>
      <c:catAx>
        <c:axId val="9856435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8373632"/>
        <c:crosses val="autoZero"/>
        <c:auto val="1"/>
        <c:lblAlgn val="ctr"/>
        <c:lblOffset val="100"/>
      </c:catAx>
      <c:valAx>
        <c:axId val="98373632"/>
        <c:scaling>
          <c:orientation val="minMax"/>
        </c:scaling>
        <c:delete val="1"/>
        <c:axPos val="l"/>
        <c:numFmt formatCode="#,##0.0" sourceLinked="1"/>
        <c:tickLblPos val="none"/>
        <c:crossAx val="98564352"/>
        <c:crosses val="autoZero"/>
        <c:crossBetween val="between"/>
      </c:valAx>
      <c:serAx>
        <c:axId val="98369984"/>
        <c:scaling>
          <c:orientation val="minMax"/>
        </c:scaling>
        <c:delete val="1"/>
        <c:axPos val="b"/>
        <c:tickLblPos val="none"/>
        <c:crossAx val="98373632"/>
        <c:crosses val="autoZero"/>
      </c:serAx>
    </c:plotArea>
    <c:plotVisOnly val="1"/>
  </c:chart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3.0555555555555575E-2"/>
          <c:y val="5.0925925925925923E-2"/>
          <c:w val="0.8207235345581817"/>
          <c:h val="0.77658974919801693"/>
        </c:manualLayout>
      </c:layout>
      <c:bar3DChart>
        <c:barDir val="col"/>
        <c:grouping val="stacked"/>
        <c:ser>
          <c:idx val="0"/>
          <c:order val="0"/>
          <c:dLbls>
            <c:dLbl>
              <c:idx val="0"/>
              <c:layout>
                <c:manualLayout>
                  <c:x val="-7.7054545179985418E-2"/>
                  <c:y val="-0.26035466958697739"/>
                </c:manualLayout>
              </c:layout>
              <c:showVal val="1"/>
            </c:dLbl>
            <c:dLbl>
              <c:idx val="1"/>
              <c:layout>
                <c:manualLayout>
                  <c:x val="-5.9931312917766433E-2"/>
                  <c:y val="-0.30234868083440536"/>
                </c:manualLayout>
              </c:layout>
              <c:showVal val="1"/>
            </c:dLbl>
            <c:dLbl>
              <c:idx val="2"/>
              <c:layout>
                <c:manualLayout>
                  <c:x val="-1.3698585809775196E-2"/>
                  <c:y val="-0.28555028277281397"/>
                </c:manualLayout>
              </c:layout>
              <c:showVal val="1"/>
            </c:dLbl>
            <c:dLbl>
              <c:idx val="3"/>
              <c:layout>
                <c:manualLayout>
                  <c:x val="8.0479191632429184E-2"/>
                  <c:y val="-0.27715174504420148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'Лист2 (2)'!$A$2:$D$2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'Лист2 (2)'!$A$3:$D$3</c:f>
              <c:numCache>
                <c:formatCode>#,##0.0</c:formatCode>
                <c:ptCount val="4"/>
                <c:pt idx="0">
                  <c:v>80943.399999999994</c:v>
                </c:pt>
                <c:pt idx="1">
                  <c:v>81569.2</c:v>
                </c:pt>
                <c:pt idx="2">
                  <c:v>53346.7</c:v>
                </c:pt>
                <c:pt idx="3">
                  <c:v>73152.399999999994</c:v>
                </c:pt>
              </c:numCache>
            </c:numRef>
          </c:val>
        </c:ser>
        <c:shape val="cylinder"/>
        <c:axId val="98894592"/>
        <c:axId val="98896128"/>
        <c:axId val="0"/>
      </c:bar3DChart>
      <c:catAx>
        <c:axId val="98894592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 b="1">
                <a:latin typeface="Oswald" charset="-52"/>
              </a:defRPr>
            </a:pPr>
            <a:endParaRPr lang="ru-RU"/>
          </a:p>
        </c:txPr>
        <c:crossAx val="98896128"/>
        <c:crosses val="autoZero"/>
        <c:auto val="1"/>
        <c:lblAlgn val="ctr"/>
        <c:lblOffset val="100"/>
      </c:catAx>
      <c:valAx>
        <c:axId val="98896128"/>
        <c:scaling>
          <c:orientation val="minMax"/>
        </c:scaling>
        <c:delete val="1"/>
        <c:axPos val="l"/>
        <c:numFmt formatCode="#,##0.0" sourceLinked="1"/>
        <c:tickLblPos val="none"/>
        <c:crossAx val="98894592"/>
        <c:crosses val="autoZero"/>
        <c:crossBetween val="between"/>
      </c:valAx>
    </c:plotArea>
    <c:plotVisOnly val="1"/>
  </c:chart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0.10823867671524547"/>
          <c:y val="6.5179602685655466E-2"/>
          <c:w val="0.8412328306700102"/>
          <c:h val="0.70670764045085155"/>
        </c:manualLayout>
      </c:layout>
      <c:bar3DChart>
        <c:barDir val="col"/>
        <c:grouping val="standard"/>
        <c:ser>
          <c:idx val="0"/>
          <c:order val="0"/>
          <c:dLbls>
            <c:dLbl>
              <c:idx val="0"/>
              <c:layout>
                <c:manualLayout>
                  <c:x val="5.3719876535457409E-3"/>
                  <c:y val="-4.0611922749324098E-2"/>
                </c:manualLayout>
              </c:layout>
              <c:showVal val="1"/>
            </c:dLbl>
            <c:dLbl>
              <c:idx val="1"/>
              <c:layout>
                <c:manualLayout>
                  <c:x val="3.433857590702484E-2"/>
                  <c:y val="-4.3474104729104145E-2"/>
                </c:manualLayout>
              </c:layout>
              <c:showVal val="1"/>
            </c:dLbl>
            <c:dLbl>
              <c:idx val="2"/>
              <c:layout>
                <c:manualLayout>
                  <c:x val="1.8601797867869765E-2"/>
                  <c:y val="-2.8776663704032868E-2"/>
                </c:manualLayout>
              </c:layout>
              <c:showVal val="1"/>
            </c:dLbl>
            <c:dLbl>
              <c:idx val="3"/>
              <c:layout>
                <c:manualLayout>
                  <c:x val="1.8285709800360365E-2"/>
                  <c:y val="-2.962656927008107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Лист2!$A$2:$D$2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Лист2!$A$3:$D$3</c:f>
              <c:numCache>
                <c:formatCode>#,##0.0</c:formatCode>
                <c:ptCount val="4"/>
                <c:pt idx="0">
                  <c:v>31549.59999999998</c:v>
                </c:pt>
                <c:pt idx="1">
                  <c:v>33632.1</c:v>
                </c:pt>
                <c:pt idx="2">
                  <c:v>75534.600000000006</c:v>
                </c:pt>
                <c:pt idx="3">
                  <c:v>120869.1</c:v>
                </c:pt>
              </c:numCache>
            </c:numRef>
          </c:val>
        </c:ser>
        <c:shape val="cylinder"/>
        <c:axId val="99058816"/>
        <c:axId val="99060352"/>
        <c:axId val="98876928"/>
      </c:bar3DChart>
      <c:catAx>
        <c:axId val="99058816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Oswald" charset="-52"/>
              </a:defRPr>
            </a:pPr>
            <a:endParaRPr lang="ru-RU"/>
          </a:p>
        </c:txPr>
        <c:crossAx val="99060352"/>
        <c:crosses val="autoZero"/>
        <c:auto val="1"/>
        <c:lblAlgn val="ctr"/>
        <c:lblOffset val="100"/>
      </c:catAx>
      <c:valAx>
        <c:axId val="99060352"/>
        <c:scaling>
          <c:orientation val="minMax"/>
        </c:scaling>
        <c:delete val="1"/>
        <c:axPos val="l"/>
        <c:numFmt formatCode="#,##0.0" sourceLinked="1"/>
        <c:tickLblPos val="none"/>
        <c:crossAx val="99058816"/>
        <c:crosses val="autoZero"/>
        <c:crossBetween val="between"/>
      </c:valAx>
      <c:serAx>
        <c:axId val="98876928"/>
        <c:scaling>
          <c:orientation val="minMax"/>
        </c:scaling>
        <c:delete val="1"/>
        <c:axPos val="b"/>
        <c:tickLblPos val="none"/>
        <c:crossAx val="99060352"/>
        <c:crosses val="autoZero"/>
      </c:ser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инвестиции!$C$35</c:f>
              <c:strCache>
                <c:ptCount val="1"/>
                <c:pt idx="0">
                  <c:v>Инвестиции в основной капитал, млн.рублей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3.7037037037037056E-2"/>
                </c:manualLayout>
              </c:layout>
              <c:showVal val="1"/>
            </c:dLbl>
            <c:dLbl>
              <c:idx val="1"/>
              <c:layout>
                <c:manualLayout>
                  <c:x val="6.6445182724252415E-3"/>
                  <c:y val="3.7037037037037056E-2"/>
                </c:manualLayout>
              </c:layout>
              <c:showVal val="1"/>
            </c:dLbl>
            <c:dLbl>
              <c:idx val="2"/>
              <c:layout>
                <c:manualLayout>
                  <c:x val="6.6445182724252415E-3"/>
                  <c:y val="-9.2592592592592865E-3"/>
                </c:manualLayout>
              </c:layout>
              <c:showVal val="1"/>
            </c:dLbl>
            <c:dLbl>
              <c:idx val="3"/>
              <c:layout>
                <c:manualLayout>
                  <c:x val="8.8593576965670245E-3"/>
                  <c:y val="-9.2592592592592865E-3"/>
                </c:manualLayout>
              </c:layout>
              <c:showVal val="1"/>
            </c:dLbl>
            <c:dLbl>
              <c:idx val="4"/>
              <c:layout>
                <c:manualLayout>
                  <c:x val="-8.1209840742187897E-17"/>
                  <c:y val="4.6296296296296372E-3"/>
                </c:manualLayout>
              </c:layout>
              <c:showVal val="1"/>
            </c:dLbl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инвестиции!$E$33:$J$33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инвестиции!$E$35:$J$35</c:f>
              <c:numCache>
                <c:formatCode>0.00</c:formatCode>
                <c:ptCount val="6"/>
                <c:pt idx="0">
                  <c:v>3106.5410000000002</c:v>
                </c:pt>
                <c:pt idx="1">
                  <c:v>4240.63</c:v>
                </c:pt>
                <c:pt idx="2">
                  <c:v>4410.26</c:v>
                </c:pt>
                <c:pt idx="3">
                  <c:v>4652.8200000000024</c:v>
                </c:pt>
                <c:pt idx="4">
                  <c:v>4931.99</c:v>
                </c:pt>
                <c:pt idx="5">
                  <c:v>5277.23</c:v>
                </c:pt>
              </c:numCache>
            </c:numRef>
          </c:val>
        </c:ser>
        <c:axId val="66091648"/>
        <c:axId val="66109824"/>
      </c:barChart>
      <c:lineChart>
        <c:grouping val="standard"/>
        <c:ser>
          <c:idx val="1"/>
          <c:order val="1"/>
          <c:tx>
            <c:strRef>
              <c:f>инвестиции!$C$36</c:f>
              <c:strCache>
                <c:ptCount val="1"/>
                <c:pt idx="0">
                  <c:v>Индекс физического объема инвестиций в основной капитал, % к предыдущему году</c:v>
                </c:pt>
              </c:strCache>
            </c:strRef>
          </c:tx>
          <c:spPr>
            <a:ln>
              <a:solidFill>
                <a:srgbClr val="9BBB59">
                  <a:lumMod val="75000"/>
                </a:srgbClr>
              </a:solidFill>
            </a:ln>
          </c:spPr>
          <c:marker>
            <c:symbol val="circle"/>
            <c:size val="7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9BBB59">
                    <a:lumMod val="75000"/>
                  </a:srgbClr>
                </a:solidFill>
              </a:ln>
            </c:spPr>
          </c:marker>
          <c:dLbls>
            <c:dLbl>
              <c:idx val="0"/>
              <c:layout>
                <c:manualLayout>
                  <c:x val="-1.550387596899226E-2"/>
                  <c:y val="-5.5555555555555469E-2"/>
                </c:manualLayout>
              </c:layout>
              <c:showVal val="1"/>
            </c:dLbl>
            <c:dLbl>
              <c:idx val="1"/>
              <c:layout>
                <c:manualLayout>
                  <c:x val="-8.8593576965669898E-3"/>
                  <c:y val="-3.7037037037037056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3.2407407407407461E-2"/>
                </c:manualLayout>
              </c:layout>
              <c:showVal val="1"/>
            </c:dLbl>
            <c:spPr>
              <a:solidFill>
                <a:srgbClr val="9BBB59">
                  <a:lumMod val="40000"/>
                  <a:lumOff val="60000"/>
                </a:srgbClr>
              </a:solidFill>
            </c:spPr>
            <c:showVal val="1"/>
          </c:dLbls>
          <c:cat>
            <c:numRef>
              <c:f>инвестиции!$E$33:$J$33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инвестиции!$E$36:$J$36</c:f>
              <c:numCache>
                <c:formatCode>0.00</c:formatCode>
                <c:ptCount val="6"/>
                <c:pt idx="0">
                  <c:v>95.35</c:v>
                </c:pt>
                <c:pt idx="1">
                  <c:v>119.11999999999999</c:v>
                </c:pt>
                <c:pt idx="2">
                  <c:v>97.2</c:v>
                </c:pt>
                <c:pt idx="3">
                  <c:v>100.19</c:v>
                </c:pt>
                <c:pt idx="4">
                  <c:v>101.14999999999999</c:v>
                </c:pt>
                <c:pt idx="5" formatCode="General">
                  <c:v>102.29</c:v>
                </c:pt>
              </c:numCache>
            </c:numRef>
          </c:val>
        </c:ser>
        <c:marker val="1"/>
        <c:axId val="66112896"/>
        <c:axId val="66111360"/>
      </c:lineChart>
      <c:catAx>
        <c:axId val="66091648"/>
        <c:scaling>
          <c:orientation val="minMax"/>
        </c:scaling>
        <c:axPos val="b"/>
        <c:numFmt formatCode="General" sourceLinked="1"/>
        <c:tickLblPos val="nextTo"/>
        <c:crossAx val="66109824"/>
        <c:crosses val="autoZero"/>
        <c:auto val="1"/>
        <c:lblAlgn val="ctr"/>
        <c:lblOffset val="100"/>
      </c:catAx>
      <c:valAx>
        <c:axId val="66109824"/>
        <c:scaling>
          <c:orientation val="minMax"/>
        </c:scaling>
        <c:axPos val="l"/>
        <c:majorGridlines/>
        <c:numFmt formatCode="0.00" sourceLinked="1"/>
        <c:tickLblPos val="nextTo"/>
        <c:crossAx val="66091648"/>
        <c:crosses val="autoZero"/>
        <c:crossBetween val="between"/>
      </c:valAx>
      <c:valAx>
        <c:axId val="66111360"/>
        <c:scaling>
          <c:orientation val="minMax"/>
        </c:scaling>
        <c:axPos val="r"/>
        <c:numFmt formatCode="0.00" sourceLinked="1"/>
        <c:tickLblPos val="nextTo"/>
        <c:crossAx val="66112896"/>
        <c:crosses val="max"/>
        <c:crossBetween val="between"/>
      </c:valAx>
      <c:catAx>
        <c:axId val="66112896"/>
        <c:scaling>
          <c:orientation val="minMax"/>
        </c:scaling>
        <c:delete val="1"/>
        <c:axPos val="b"/>
        <c:numFmt formatCode="General" sourceLinked="1"/>
        <c:tickLblPos val="none"/>
        <c:crossAx val="66111360"/>
        <c:crosses val="autoZero"/>
        <c:auto val="1"/>
        <c:lblAlgn val="ctr"/>
        <c:lblOffset val="100"/>
      </c:catAx>
    </c:plotArea>
    <c:legend>
      <c:legendPos val="b"/>
      <c:layout>
        <c:manualLayout>
          <c:xMode val="edge"/>
          <c:yMode val="edge"/>
          <c:x val="0.1081732429508374"/>
          <c:y val="0.75294257428186995"/>
          <c:w val="0.86117281851396565"/>
          <c:h val="0.16048993875765541"/>
        </c:manualLayout>
      </c:layout>
    </c:legend>
    <c:plotVisOnly val="1"/>
    <c:dispBlanksAs val="gap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0"/>
          <c:w val="0.99118525809273839"/>
          <c:h val="0.80864209682123067"/>
        </c:manualLayout>
      </c:layout>
      <c:bar3DChart>
        <c:barDir val="col"/>
        <c:grouping val="standard"/>
        <c:ser>
          <c:idx val="0"/>
          <c:order val="0"/>
          <c:dLbls>
            <c:dLbl>
              <c:idx val="0"/>
              <c:layout>
                <c:manualLayout>
                  <c:x val="2.2222222222222244E-2"/>
                  <c:y val="-9.2592592592592671E-2"/>
                </c:manualLayout>
              </c:layout>
              <c:showVal val="1"/>
            </c:dLbl>
            <c:dLbl>
              <c:idx val="1"/>
              <c:layout>
                <c:manualLayout>
                  <c:x val="8.3333333333333367E-3"/>
                  <c:y val="-1.8518518518518524E-2"/>
                </c:manualLayout>
              </c:layout>
              <c:showVal val="1"/>
            </c:dLbl>
            <c:dLbl>
              <c:idx val="2"/>
              <c:layout>
                <c:manualLayout>
                  <c:x val="5.5555555555555558E-3"/>
                  <c:y val="-7.8703703703703734E-2"/>
                </c:manualLayout>
              </c:layout>
              <c:showVal val="1"/>
            </c:dLbl>
            <c:dLbl>
              <c:idx val="3"/>
              <c:layout>
                <c:manualLayout>
                  <c:x val="2.7777777777777809E-3"/>
                  <c:y val="-5.555555555555552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'мун управление'!$A$1:$D$1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'мун управление'!$A$2:$D$2</c:f>
              <c:numCache>
                <c:formatCode>#,##0.0</c:formatCode>
                <c:ptCount val="4"/>
                <c:pt idx="0">
                  <c:v>411799.5</c:v>
                </c:pt>
                <c:pt idx="1">
                  <c:v>465716.8</c:v>
                </c:pt>
                <c:pt idx="2">
                  <c:v>432551.9</c:v>
                </c:pt>
                <c:pt idx="3">
                  <c:v>435278.3</c:v>
                </c:pt>
              </c:numCache>
            </c:numRef>
          </c:val>
        </c:ser>
        <c:shape val="cylinder"/>
        <c:axId val="98674944"/>
        <c:axId val="99168256"/>
        <c:axId val="98664448"/>
      </c:bar3DChart>
      <c:catAx>
        <c:axId val="9867494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Oswald" charset="-52"/>
              </a:defRPr>
            </a:pPr>
            <a:endParaRPr lang="ru-RU"/>
          </a:p>
        </c:txPr>
        <c:crossAx val="99168256"/>
        <c:crosses val="autoZero"/>
        <c:auto val="1"/>
        <c:lblAlgn val="ctr"/>
        <c:lblOffset val="100"/>
      </c:catAx>
      <c:valAx>
        <c:axId val="99168256"/>
        <c:scaling>
          <c:orientation val="minMax"/>
        </c:scaling>
        <c:delete val="1"/>
        <c:axPos val="l"/>
        <c:numFmt formatCode="#,##0.0" sourceLinked="1"/>
        <c:tickLblPos val="none"/>
        <c:crossAx val="98674944"/>
        <c:crosses val="autoZero"/>
        <c:crossBetween val="between"/>
      </c:valAx>
      <c:serAx>
        <c:axId val="98664448"/>
        <c:scaling>
          <c:orientation val="minMax"/>
        </c:scaling>
        <c:delete val="1"/>
        <c:axPos val="b"/>
        <c:tickLblPos val="none"/>
        <c:crossAx val="99168256"/>
        <c:crosses val="autoZero"/>
      </c:serAx>
    </c:plotArea>
    <c:plotVisOnly val="1"/>
  </c:chart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2.1846172867972299E-2"/>
          <c:y val="0"/>
          <c:w val="0.93888888888888955"/>
          <c:h val="0.85066382327209178"/>
        </c:manualLayout>
      </c:layout>
      <c:bar3DChart>
        <c:barDir val="col"/>
        <c:grouping val="standard"/>
        <c:ser>
          <c:idx val="0"/>
          <c:order val="0"/>
          <c:dLbls>
            <c:txPr>
              <a:bodyPr/>
              <a:lstStyle/>
              <a:p>
                <a:pPr>
                  <a:defRPr sz="11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жкх!$A$1:$D$1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жкх!$A$2:$D$2</c:f>
              <c:numCache>
                <c:formatCode>#,##0.0</c:formatCode>
                <c:ptCount val="4"/>
                <c:pt idx="0">
                  <c:v>265355.90000000002</c:v>
                </c:pt>
                <c:pt idx="1">
                  <c:v>517208.1</c:v>
                </c:pt>
                <c:pt idx="2">
                  <c:v>345720.6</c:v>
                </c:pt>
                <c:pt idx="3">
                  <c:v>346024.1</c:v>
                </c:pt>
              </c:numCache>
            </c:numRef>
          </c:val>
        </c:ser>
        <c:shape val="cylinder"/>
        <c:axId val="99356672"/>
        <c:axId val="99358208"/>
        <c:axId val="98667136"/>
      </c:bar3DChart>
      <c:catAx>
        <c:axId val="9935667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9358208"/>
        <c:crosses val="autoZero"/>
        <c:auto val="1"/>
        <c:lblAlgn val="ctr"/>
        <c:lblOffset val="100"/>
      </c:catAx>
      <c:valAx>
        <c:axId val="99358208"/>
        <c:scaling>
          <c:orientation val="minMax"/>
        </c:scaling>
        <c:delete val="1"/>
        <c:axPos val="l"/>
        <c:numFmt formatCode="#,##0.0" sourceLinked="1"/>
        <c:tickLblPos val="none"/>
        <c:crossAx val="99356672"/>
        <c:crosses val="autoZero"/>
        <c:crossBetween val="between"/>
      </c:valAx>
      <c:serAx>
        <c:axId val="98667136"/>
        <c:scaling>
          <c:orientation val="minMax"/>
        </c:scaling>
        <c:delete val="1"/>
        <c:axPos val="b"/>
        <c:tickLblPos val="none"/>
        <c:crossAx val="99358208"/>
        <c:crosses val="autoZero"/>
      </c:ser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инвестиции!$C$55</c:f>
              <c:strCache>
                <c:ptCount val="1"/>
                <c:pt idx="0">
                  <c:v>Ввод в действие жилых домов, тыс.кв.м. общей площади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8.3570775234097172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7.9772103632547123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7.5973432030997184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0.1367521776557949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0.1367521776557949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9.1168118437196591E-2"/>
                </c:manualLayout>
              </c:layout>
              <c:showVal val="1"/>
            </c:dLbl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инвестиции!$E$50:$J$50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инвестиции!$E$55:$J$55</c:f>
              <c:numCache>
                <c:formatCode>General</c:formatCode>
                <c:ptCount val="6"/>
                <c:pt idx="0">
                  <c:v>22.12</c:v>
                </c:pt>
                <c:pt idx="1">
                  <c:v>19.3</c:v>
                </c:pt>
                <c:pt idx="2" formatCode="0.0">
                  <c:v>19.600000000000001</c:v>
                </c:pt>
                <c:pt idx="3" formatCode="0.0">
                  <c:v>21</c:v>
                </c:pt>
                <c:pt idx="4" formatCode="0.0">
                  <c:v>21</c:v>
                </c:pt>
                <c:pt idx="5" formatCode="0.0">
                  <c:v>20</c:v>
                </c:pt>
              </c:numCache>
            </c:numRef>
          </c:val>
        </c:ser>
        <c:axId val="67339776"/>
        <c:axId val="67341312"/>
      </c:barChart>
      <c:lineChart>
        <c:grouping val="standard"/>
        <c:ser>
          <c:idx val="1"/>
          <c:order val="1"/>
          <c:tx>
            <c:strRef>
              <c:f>инвестиции!$C$53</c:f>
              <c:strCache>
                <c:ptCount val="1"/>
                <c:pt idx="0">
                  <c:v>Индекс физического объема работ, выполненных по виду деятельности "Строительство", % к предыдущему году</c:v>
                </c:pt>
              </c:strCache>
            </c:strRef>
          </c:tx>
          <c:spPr>
            <a:ln>
              <a:solidFill>
                <a:srgbClr val="9BBB59">
                  <a:lumMod val="75000"/>
                </a:srgbClr>
              </a:solidFill>
            </a:ln>
          </c:spPr>
          <c:marker>
            <c:symbol val="triangle"/>
            <c:size val="7"/>
            <c:spPr>
              <a:solidFill>
                <a:srgbClr val="9BBB59">
                  <a:lumMod val="40000"/>
                  <a:lumOff val="60000"/>
                </a:srgbClr>
              </a:solidFill>
              <a:ln>
                <a:solidFill>
                  <a:srgbClr val="9BBB59">
                    <a:lumMod val="75000"/>
                  </a:srgbClr>
                </a:solidFill>
              </a:ln>
            </c:spPr>
          </c:marker>
          <c:dLbls>
            <c:dLbl>
              <c:idx val="0"/>
              <c:layout>
                <c:manualLayout>
                  <c:x val="7.4104736016173834E-3"/>
                  <c:y val="2.2898045101936881E-2"/>
                </c:manualLayout>
              </c:layout>
              <c:showVal val="1"/>
            </c:dLbl>
            <c:dLbl>
              <c:idx val="2"/>
              <c:layout>
                <c:manualLayout>
                  <c:x val="-7.4104736016173834E-3"/>
                  <c:y val="-6.2969624030326507E-2"/>
                </c:manualLayout>
              </c:layout>
              <c:showVal val="1"/>
            </c:dLbl>
            <c:dLbl>
              <c:idx val="3"/>
              <c:layout>
                <c:manualLayout>
                  <c:x val="-1.037466304226432E-2"/>
                  <c:y val="-6.2969624030326507E-2"/>
                </c:manualLayout>
              </c:layout>
              <c:showVal val="1"/>
            </c:dLbl>
            <c:dLbl>
              <c:idx val="4"/>
              <c:layout>
                <c:manualLayout>
                  <c:x val="-2.4485253199777492E-2"/>
                  <c:y val="-7.5973432030997184E-2"/>
                </c:manualLayout>
              </c:layout>
              <c:showVal val="1"/>
            </c:dLbl>
            <c:dLbl>
              <c:idx val="5"/>
              <c:layout>
                <c:manualLayout>
                  <c:x val="-1.7785136643881701E-2"/>
                  <c:y val="-6.2969624030326535E-2"/>
                </c:manualLayout>
              </c:layout>
              <c:showVal val="1"/>
            </c:dLbl>
            <c:spPr>
              <a:solidFill>
                <a:schemeClr val="accent3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инвестиции!$E$50:$J$50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инвестиции!$E$53:$J$53</c:f>
              <c:numCache>
                <c:formatCode>General</c:formatCode>
                <c:ptCount val="6"/>
                <c:pt idx="0">
                  <c:v>100.88</c:v>
                </c:pt>
                <c:pt idx="1">
                  <c:v>74.010000000000005</c:v>
                </c:pt>
                <c:pt idx="2">
                  <c:v>113.42</c:v>
                </c:pt>
                <c:pt idx="3">
                  <c:v>114.29</c:v>
                </c:pt>
                <c:pt idx="4">
                  <c:v>91.86999999999999</c:v>
                </c:pt>
                <c:pt idx="5">
                  <c:v>101.83</c:v>
                </c:pt>
              </c:numCache>
            </c:numRef>
          </c:val>
        </c:ser>
        <c:marker val="1"/>
        <c:axId val="67365120"/>
        <c:axId val="67363584"/>
      </c:lineChart>
      <c:catAx>
        <c:axId val="67339776"/>
        <c:scaling>
          <c:orientation val="minMax"/>
        </c:scaling>
        <c:axPos val="b"/>
        <c:numFmt formatCode="General" sourceLinked="1"/>
        <c:tickLblPos val="nextTo"/>
        <c:crossAx val="67341312"/>
        <c:crosses val="autoZero"/>
        <c:auto val="1"/>
        <c:lblAlgn val="ctr"/>
        <c:lblOffset val="100"/>
      </c:catAx>
      <c:valAx>
        <c:axId val="67341312"/>
        <c:scaling>
          <c:orientation val="minMax"/>
        </c:scaling>
        <c:axPos val="l"/>
        <c:majorGridlines/>
        <c:numFmt formatCode="General" sourceLinked="1"/>
        <c:tickLblPos val="nextTo"/>
        <c:crossAx val="67339776"/>
        <c:crosses val="autoZero"/>
        <c:crossBetween val="between"/>
      </c:valAx>
      <c:valAx>
        <c:axId val="67363584"/>
        <c:scaling>
          <c:orientation val="minMax"/>
        </c:scaling>
        <c:axPos val="r"/>
        <c:numFmt formatCode="General" sourceLinked="1"/>
        <c:tickLblPos val="nextTo"/>
        <c:crossAx val="67365120"/>
        <c:crosses val="max"/>
        <c:crossBetween val="between"/>
      </c:valAx>
      <c:catAx>
        <c:axId val="67365120"/>
        <c:scaling>
          <c:orientation val="minMax"/>
        </c:scaling>
        <c:delete val="1"/>
        <c:axPos val="b"/>
        <c:numFmt formatCode="General" sourceLinked="1"/>
        <c:tickLblPos val="none"/>
        <c:crossAx val="67363584"/>
        <c:crosses val="autoZero"/>
        <c:auto val="1"/>
        <c:lblAlgn val="ctr"/>
        <c:lblOffset val="100"/>
      </c:catAx>
    </c:plotArea>
    <c:legend>
      <c:legendPos val="r"/>
      <c:layout/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Лист14!$C$6</c:f>
              <c:strCache>
                <c:ptCount val="1"/>
                <c:pt idx="0">
                  <c:v>Численность населения (в среднегодовом исчислении),тыс. чел.</c:v>
                </c:pt>
              </c:strCache>
            </c:strRef>
          </c:tx>
          <c:dLbls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Лист14!$E$27:$J$27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Лист14!$E$28:$J$28</c:f>
              <c:numCache>
                <c:formatCode>General</c:formatCode>
                <c:ptCount val="6"/>
                <c:pt idx="0">
                  <c:v>40.650999999999996</c:v>
                </c:pt>
                <c:pt idx="1">
                  <c:v>41.169000000000011</c:v>
                </c:pt>
                <c:pt idx="2" formatCode="0.000">
                  <c:v>41.171000000000006</c:v>
                </c:pt>
                <c:pt idx="3">
                  <c:v>41.197000000000003</c:v>
                </c:pt>
                <c:pt idx="4">
                  <c:v>41.212000000000003</c:v>
                </c:pt>
                <c:pt idx="5" formatCode="0.000">
                  <c:v>41.254000000000005</c:v>
                </c:pt>
              </c:numCache>
            </c:numRef>
          </c:val>
        </c:ser>
        <c:axId val="67271296"/>
        <c:axId val="67281280"/>
      </c:barChart>
      <c:lineChart>
        <c:grouping val="standard"/>
        <c:ser>
          <c:idx val="1"/>
          <c:order val="1"/>
          <c:tx>
            <c:strRef>
              <c:f>Лист14!$C$7</c:f>
              <c:strCache>
                <c:ptCount val="1"/>
                <c:pt idx="0">
                  <c:v>Общий коэффициент рождаемости, число родившихся на 1000 человек населения.</c:v>
                </c:pt>
              </c:strCache>
            </c:strRef>
          </c:tx>
          <c:marker>
            <c:symbol val="circle"/>
            <c:size val="7"/>
          </c:marker>
          <c:dLbls>
            <c:spPr>
              <a:solidFill>
                <a:schemeClr val="accent2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Лист14!$E$27:$J$27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Лист14!$E$31:$J$31</c:f>
              <c:numCache>
                <c:formatCode>General</c:formatCode>
                <c:ptCount val="6"/>
                <c:pt idx="0">
                  <c:v>9.2000000000000011</c:v>
                </c:pt>
                <c:pt idx="1">
                  <c:v>8.1</c:v>
                </c:pt>
                <c:pt idx="2" formatCode="0.0">
                  <c:v>8.6</c:v>
                </c:pt>
                <c:pt idx="3">
                  <c:v>8.8000000000000007</c:v>
                </c:pt>
                <c:pt idx="4">
                  <c:v>9</c:v>
                </c:pt>
                <c:pt idx="5">
                  <c:v>9.1</c:v>
                </c:pt>
              </c:numCache>
            </c:numRef>
          </c:val>
        </c:ser>
        <c:marker val="1"/>
        <c:axId val="67284352"/>
        <c:axId val="67282816"/>
      </c:lineChart>
      <c:catAx>
        <c:axId val="67271296"/>
        <c:scaling>
          <c:orientation val="minMax"/>
        </c:scaling>
        <c:axPos val="b"/>
        <c:numFmt formatCode="General" sourceLinked="1"/>
        <c:tickLblPos val="nextTo"/>
        <c:crossAx val="67281280"/>
        <c:crosses val="autoZero"/>
        <c:auto val="1"/>
        <c:lblAlgn val="ctr"/>
        <c:lblOffset val="100"/>
      </c:catAx>
      <c:valAx>
        <c:axId val="67281280"/>
        <c:scaling>
          <c:orientation val="minMax"/>
        </c:scaling>
        <c:axPos val="l"/>
        <c:majorGridlines/>
        <c:numFmt formatCode="General" sourceLinked="1"/>
        <c:tickLblPos val="nextTo"/>
        <c:crossAx val="67271296"/>
        <c:crosses val="autoZero"/>
        <c:crossBetween val="between"/>
      </c:valAx>
      <c:valAx>
        <c:axId val="67282816"/>
        <c:scaling>
          <c:orientation val="minMax"/>
        </c:scaling>
        <c:axPos val="r"/>
        <c:numFmt formatCode="General" sourceLinked="1"/>
        <c:tickLblPos val="nextTo"/>
        <c:crossAx val="67284352"/>
        <c:crosses val="max"/>
        <c:crossBetween val="between"/>
      </c:valAx>
      <c:catAx>
        <c:axId val="67284352"/>
        <c:scaling>
          <c:orientation val="minMax"/>
        </c:scaling>
        <c:delete val="1"/>
        <c:axPos val="b"/>
        <c:numFmt formatCode="General" sourceLinked="1"/>
        <c:tickLblPos val="none"/>
        <c:crossAx val="67282816"/>
        <c:crosses val="autoZero"/>
        <c:auto val="1"/>
        <c:lblAlgn val="ctr"/>
        <c:lblOffset val="100"/>
      </c:catAx>
    </c:plotArea>
    <c:legend>
      <c:legendPos val="b"/>
      <c:layout/>
    </c:legend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0205992707287419"/>
          <c:y val="4.3411611671708192E-2"/>
          <c:w val="0.54091224163498741"/>
          <c:h val="0.84397687825678736"/>
        </c:manualLayout>
      </c:layout>
      <c:barChart>
        <c:barDir val="col"/>
        <c:grouping val="clustered"/>
        <c:ser>
          <c:idx val="0"/>
          <c:order val="0"/>
          <c:tx>
            <c:strRef>
              <c:f>занятость!$C$76</c:f>
              <c:strCache>
                <c:ptCount val="1"/>
                <c:pt idx="0">
                  <c:v>Численность рабочей силы, тыс.человек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8.211143695014661E-2"/>
                </c:manualLayout>
              </c:layout>
              <c:showVal val="1"/>
            </c:dLbl>
            <c:dLbl>
              <c:idx val="1"/>
              <c:layout>
                <c:manualLayout>
                  <c:x val="6.7114093959731785E-3"/>
                  <c:y val="8.9931573802541534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0"/>
                </c:manualLayout>
              </c:layout>
              <c:showVal val="1"/>
            </c:dLbl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занятость!$D$86:$I$86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занятость!$E$76:$J$76</c:f>
              <c:numCache>
                <c:formatCode>0.000</c:formatCode>
                <c:ptCount val="6"/>
                <c:pt idx="0">
                  <c:v>23.439999999999987</c:v>
                </c:pt>
                <c:pt idx="1">
                  <c:v>23.761999999999986</c:v>
                </c:pt>
                <c:pt idx="2">
                  <c:v>23.177999999999997</c:v>
                </c:pt>
                <c:pt idx="3">
                  <c:v>23.308</c:v>
                </c:pt>
                <c:pt idx="4">
                  <c:v>23.471</c:v>
                </c:pt>
                <c:pt idx="5">
                  <c:v>23.651000000000018</c:v>
                </c:pt>
              </c:numCache>
            </c:numRef>
          </c:val>
        </c:ser>
        <c:ser>
          <c:idx val="1"/>
          <c:order val="1"/>
          <c:tx>
            <c:strRef>
              <c:f>занятость!$C$77</c:f>
              <c:strCache>
                <c:ptCount val="1"/>
                <c:pt idx="0">
                  <c:v>Численность занятых в экономике, тыс. человек</c:v>
                </c:pt>
              </c:strCache>
            </c:strRef>
          </c:tx>
          <c:dLbls>
            <c:spPr>
              <a:solidFill>
                <a:schemeClr val="accent2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занятость!$D$86:$I$86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занятость!$E$77:$J$77</c:f>
              <c:numCache>
                <c:formatCode>0.000</c:formatCode>
                <c:ptCount val="6"/>
                <c:pt idx="0">
                  <c:v>21.128999999999987</c:v>
                </c:pt>
                <c:pt idx="1">
                  <c:v>21.477999999999987</c:v>
                </c:pt>
                <c:pt idx="2">
                  <c:v>20.907</c:v>
                </c:pt>
                <c:pt idx="3">
                  <c:v>21.040000000000003</c:v>
                </c:pt>
                <c:pt idx="4">
                  <c:v>21.236000000000001</c:v>
                </c:pt>
                <c:pt idx="5">
                  <c:v>21.447999999999986</c:v>
                </c:pt>
              </c:numCache>
            </c:numRef>
          </c:val>
        </c:ser>
        <c:axId val="79333248"/>
        <c:axId val="79334784"/>
      </c:barChart>
      <c:lineChart>
        <c:grouping val="standard"/>
        <c:ser>
          <c:idx val="2"/>
          <c:order val="2"/>
          <c:tx>
            <c:strRef>
              <c:f>занятость!$C$87</c:f>
              <c:strCache>
                <c:ptCount val="1"/>
                <c:pt idx="0">
                  <c:v>Уровень зарегистрированной безработицы (на конец года), %</c:v>
                </c:pt>
              </c:strCache>
            </c:strRef>
          </c:tx>
          <c:marker>
            <c:symbol val="diamond"/>
            <c:size val="7"/>
          </c:marker>
          <c:dLbls>
            <c:dLbl>
              <c:idx val="5"/>
              <c:layout>
                <c:manualLayout>
                  <c:x val="-6.7114093959731785E-3"/>
                  <c:y val="-3.9100684261974585E-2"/>
                </c:manualLayout>
              </c:layout>
              <c:showVal val="1"/>
            </c:dLbl>
            <c:spPr>
              <a:solidFill>
                <a:schemeClr val="accent3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занятость!$D$86:$I$86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занятость!$D$87:$I$87</c:f>
              <c:numCache>
                <c:formatCode>0.00</c:formatCode>
                <c:ptCount val="6"/>
                <c:pt idx="0">
                  <c:v>0.75085324232081996</c:v>
                </c:pt>
                <c:pt idx="1">
                  <c:v>0.54</c:v>
                </c:pt>
                <c:pt idx="2">
                  <c:v>0.54384203480589077</c:v>
                </c:pt>
                <c:pt idx="3">
                  <c:v>0.54</c:v>
                </c:pt>
                <c:pt idx="4">
                  <c:v>0.52</c:v>
                </c:pt>
                <c:pt idx="5">
                  <c:v>0.5</c:v>
                </c:pt>
              </c:numCache>
            </c:numRef>
          </c:val>
        </c:ser>
        <c:marker val="1"/>
        <c:axId val="79346304"/>
        <c:axId val="79344768"/>
      </c:lineChart>
      <c:catAx>
        <c:axId val="79333248"/>
        <c:scaling>
          <c:orientation val="minMax"/>
        </c:scaling>
        <c:axPos val="b"/>
        <c:numFmt formatCode="General" sourceLinked="1"/>
        <c:tickLblPos val="nextTo"/>
        <c:crossAx val="79334784"/>
        <c:crosses val="autoZero"/>
        <c:auto val="1"/>
        <c:lblAlgn val="ctr"/>
        <c:lblOffset val="100"/>
      </c:catAx>
      <c:valAx>
        <c:axId val="79334784"/>
        <c:scaling>
          <c:orientation val="minMax"/>
        </c:scaling>
        <c:axPos val="l"/>
        <c:majorGridlines/>
        <c:numFmt formatCode="0.000" sourceLinked="1"/>
        <c:tickLblPos val="nextTo"/>
        <c:crossAx val="79333248"/>
        <c:crosses val="autoZero"/>
        <c:crossBetween val="between"/>
      </c:valAx>
      <c:valAx>
        <c:axId val="79344768"/>
        <c:scaling>
          <c:orientation val="minMax"/>
        </c:scaling>
        <c:axPos val="r"/>
        <c:numFmt formatCode="0.00" sourceLinked="1"/>
        <c:tickLblPos val="nextTo"/>
        <c:crossAx val="79346304"/>
        <c:crosses val="max"/>
        <c:crossBetween val="between"/>
      </c:valAx>
      <c:catAx>
        <c:axId val="79346304"/>
        <c:scaling>
          <c:orientation val="minMax"/>
        </c:scaling>
        <c:delete val="1"/>
        <c:axPos val="b"/>
        <c:numFmt formatCode="General" sourceLinked="1"/>
        <c:tickLblPos val="none"/>
        <c:crossAx val="79344768"/>
        <c:crosses val="autoZero"/>
        <c:auto val="1"/>
        <c:lblAlgn val="ctr"/>
        <c:lblOffset val="100"/>
      </c:catAx>
    </c:plotArea>
    <c:legend>
      <c:legendPos val="r"/>
      <c:layout>
        <c:manualLayout>
          <c:xMode val="edge"/>
          <c:yMode val="edge"/>
          <c:x val="0.72083820751942684"/>
          <c:y val="6.500965971628915E-2"/>
          <c:w val="0.26818647134445461"/>
          <c:h val="0.81033142509562306"/>
        </c:manualLayout>
      </c:layout>
    </c:legend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'уровень жизни'!$E$38</c:f>
              <c:strCache>
                <c:ptCount val="1"/>
                <c:pt idx="0">
                  <c:v>Номинальная начисленная среднемесячная заработная плата работников организаций, рублей</c:v>
                </c:pt>
              </c:strCache>
            </c:strRef>
          </c:tx>
          <c:dLbls>
            <c:dLbl>
              <c:idx val="2"/>
              <c:layout>
                <c:manualLayout>
                  <c:x val="-5.0925337632080255E-17"/>
                  <c:y val="-1.4375561545372851E-2"/>
                </c:manualLayout>
              </c:layout>
              <c:showVal val="1"/>
            </c:dLbl>
            <c:dLbl>
              <c:idx val="3"/>
              <c:layout>
                <c:manualLayout>
                  <c:x val="5.5555555555555558E-3"/>
                  <c:y val="-1.7969451931716101E-2"/>
                </c:manualLayout>
              </c:layout>
              <c:showVal val="1"/>
            </c:dLbl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</c:dLbls>
          <c:cat>
            <c:numRef>
              <c:f>'уровень жизни'!$G$37:$L$37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'уровень жизни'!$G$38:$L$38</c:f>
              <c:numCache>
                <c:formatCode>General</c:formatCode>
                <c:ptCount val="6"/>
                <c:pt idx="0">
                  <c:v>69344.7</c:v>
                </c:pt>
                <c:pt idx="1">
                  <c:v>71403.199999999997</c:v>
                </c:pt>
                <c:pt idx="2">
                  <c:v>75354.8</c:v>
                </c:pt>
                <c:pt idx="3">
                  <c:v>79385.5</c:v>
                </c:pt>
                <c:pt idx="4">
                  <c:v>84367.9</c:v>
                </c:pt>
                <c:pt idx="5">
                  <c:v>89988.7</c:v>
                </c:pt>
              </c:numCache>
            </c:numRef>
          </c:val>
        </c:ser>
        <c:axId val="82946304"/>
        <c:axId val="84021248"/>
      </c:barChart>
      <c:lineChart>
        <c:grouping val="standard"/>
        <c:ser>
          <c:idx val="1"/>
          <c:order val="1"/>
          <c:tx>
            <c:strRef>
              <c:f>'уровень жизни'!$E$39</c:f>
              <c:strCache>
                <c:ptCount val="1"/>
                <c:pt idx="0">
                  <c:v>Реальная заработная плата работников организаций, %</c:v>
                </c:pt>
              </c:strCache>
            </c:strRef>
          </c:tx>
          <c:marker>
            <c:symbol val="square"/>
            <c:size val="7"/>
            <c:spPr>
              <a:solidFill>
                <a:schemeClr val="accent2">
                  <a:lumMod val="60000"/>
                  <a:lumOff val="40000"/>
                </a:schemeClr>
              </a:solidFill>
            </c:spPr>
          </c:marker>
          <c:dLbls>
            <c:dLbl>
              <c:idx val="2"/>
              <c:layout>
                <c:manualLayout>
                  <c:x val="-2.7777777777777874E-3"/>
                  <c:y val="5.3908355795148251E-2"/>
                </c:manualLayout>
              </c:layout>
              <c:showVal val="1"/>
            </c:dLbl>
            <c:dLbl>
              <c:idx val="3"/>
              <c:layout>
                <c:manualLayout>
                  <c:x val="2.7777777777777874E-3"/>
                  <c:y val="5.7502246181491502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4.3126684636118733E-2"/>
                </c:manualLayout>
              </c:layout>
              <c:showVal val="1"/>
            </c:dLbl>
            <c:dLbl>
              <c:idx val="5"/>
              <c:layout>
                <c:manualLayout>
                  <c:x val="-8.3333333333332465E-3"/>
                  <c:y val="3.9532794249775384E-2"/>
                </c:manualLayout>
              </c:layout>
              <c:showVal val="1"/>
            </c:dLbl>
            <c:spPr>
              <a:solidFill>
                <a:srgbClr val="C0504D">
                  <a:lumMod val="60000"/>
                  <a:lumOff val="40000"/>
                </a:srgbClr>
              </a:solidFill>
            </c:spPr>
            <c:showVal val="1"/>
          </c:dLbls>
          <c:val>
            <c:numRef>
              <c:f>'уровень жизни'!$G$39:$L$39</c:f>
              <c:numCache>
                <c:formatCode>General</c:formatCode>
                <c:ptCount val="6"/>
                <c:pt idx="0">
                  <c:v>104.3</c:v>
                </c:pt>
                <c:pt idx="1">
                  <c:v>92.01</c:v>
                </c:pt>
                <c:pt idx="2">
                  <c:v>100.2</c:v>
                </c:pt>
                <c:pt idx="3">
                  <c:v>101.4</c:v>
                </c:pt>
                <c:pt idx="4">
                  <c:v>102.2</c:v>
                </c:pt>
                <c:pt idx="5">
                  <c:v>102.6</c:v>
                </c:pt>
              </c:numCache>
            </c:numRef>
          </c:val>
        </c:ser>
        <c:marker val="1"/>
        <c:axId val="84024320"/>
        <c:axId val="84022784"/>
      </c:lineChart>
      <c:catAx>
        <c:axId val="82946304"/>
        <c:scaling>
          <c:orientation val="minMax"/>
        </c:scaling>
        <c:axPos val="b"/>
        <c:numFmt formatCode="General" sourceLinked="1"/>
        <c:tickLblPos val="nextTo"/>
        <c:crossAx val="84021248"/>
        <c:crosses val="autoZero"/>
        <c:auto val="1"/>
        <c:lblAlgn val="ctr"/>
        <c:lblOffset val="100"/>
      </c:catAx>
      <c:valAx>
        <c:axId val="84021248"/>
        <c:scaling>
          <c:orientation val="minMax"/>
        </c:scaling>
        <c:axPos val="l"/>
        <c:majorGridlines/>
        <c:numFmt formatCode="General" sourceLinked="1"/>
        <c:tickLblPos val="nextTo"/>
        <c:crossAx val="82946304"/>
        <c:crosses val="autoZero"/>
        <c:crossBetween val="between"/>
      </c:valAx>
      <c:valAx>
        <c:axId val="84022784"/>
        <c:scaling>
          <c:orientation val="minMax"/>
        </c:scaling>
        <c:axPos val="r"/>
        <c:numFmt formatCode="General" sourceLinked="1"/>
        <c:tickLblPos val="nextTo"/>
        <c:crossAx val="84024320"/>
        <c:crosses val="max"/>
        <c:crossBetween val="between"/>
      </c:valAx>
      <c:catAx>
        <c:axId val="84024320"/>
        <c:scaling>
          <c:orientation val="minMax"/>
        </c:scaling>
        <c:delete val="1"/>
        <c:axPos val="b"/>
        <c:tickLblPos val="none"/>
        <c:crossAx val="84022784"/>
        <c:crosses val="autoZero"/>
        <c:auto val="1"/>
        <c:lblAlgn val="ctr"/>
        <c:lblOffset val="100"/>
      </c:catAx>
    </c:plotArea>
    <c:legend>
      <c:legendPos val="b"/>
      <c:layout/>
    </c:legend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0"/>
          <c:w val="0.8874490099155693"/>
          <c:h val="0.99909655100050609"/>
        </c:manualLayout>
      </c:layout>
      <c:bar3DChart>
        <c:barDir val="col"/>
        <c:grouping val="clustered"/>
        <c:ser>
          <c:idx val="0"/>
          <c:order val="0"/>
          <c:tx>
            <c:strRef>
              <c:f>'основные хар-ки'!$A$2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1"/>
              <a:tileRect/>
            </a:gradFill>
          </c:spPr>
          <c:dLbls>
            <c:dLbl>
              <c:idx val="0"/>
              <c:layout>
                <c:manualLayout>
                  <c:x val="0"/>
                  <c:y val="0.31521320326110336"/>
                </c:manualLayout>
              </c:layout>
              <c:showVal val="1"/>
            </c:dLbl>
            <c:dLbl>
              <c:idx val="1"/>
              <c:layout>
                <c:manualLayout>
                  <c:x val="-7.136442511678583E-3"/>
                  <c:y val="0.35947934797368247"/>
                </c:manualLayout>
              </c:layout>
              <c:showVal val="1"/>
            </c:dLbl>
            <c:dLbl>
              <c:idx val="2"/>
              <c:layout>
                <c:manualLayout>
                  <c:x val="1.2423749791690341E-3"/>
                  <c:y val="0.50666932699087863"/>
                </c:manualLayout>
              </c:layout>
              <c:showVal val="1"/>
            </c:dLbl>
            <c:dLbl>
              <c:idx val="3"/>
              <c:layout>
                <c:manualLayout>
                  <c:x val="-1.4456499368922621E-3"/>
                  <c:y val="0.2964505125907998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0.3227182795292265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1">
                    <a:solidFill>
                      <a:schemeClr val="tx1"/>
                    </a:solidFill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'основные хар-ки'!$B$1:$F$1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'основные хар-ки'!$B$2:$F$2</c:f>
              <c:numCache>
                <c:formatCode>#,##0.0</c:formatCode>
                <c:ptCount val="5"/>
                <c:pt idx="0">
                  <c:v>4095437.4</c:v>
                </c:pt>
                <c:pt idx="1">
                  <c:v>4181502.3</c:v>
                </c:pt>
                <c:pt idx="2">
                  <c:v>5103259.7</c:v>
                </c:pt>
                <c:pt idx="3">
                  <c:v>3589774.4</c:v>
                </c:pt>
                <c:pt idx="4">
                  <c:v>3626028.9</c:v>
                </c:pt>
              </c:numCache>
            </c:numRef>
          </c:val>
        </c:ser>
        <c:ser>
          <c:idx val="1"/>
          <c:order val="1"/>
          <c:tx>
            <c:strRef>
              <c:f>'основные хар-ки'!$A$3</c:f>
              <c:strCache>
                <c:ptCount val="1"/>
                <c:pt idx="0">
                  <c:v>Расходы </c:v>
                </c:pt>
              </c:strCache>
            </c:strRef>
          </c:tx>
          <c:spPr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1"/>
              <a:tileRect/>
            </a:gradFill>
          </c:spPr>
          <c:dLbls>
            <c:dLbl>
              <c:idx val="0"/>
              <c:layout>
                <c:manualLayout>
                  <c:x val="0"/>
                  <c:y val="0.35273858460171076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0.37900635154013618"/>
                </c:manualLayout>
              </c:layout>
              <c:showVal val="1"/>
            </c:dLbl>
            <c:dLbl>
              <c:idx val="2"/>
              <c:layout>
                <c:manualLayout>
                  <c:x val="1.3551011693145292E-4"/>
                  <c:y val="0.48507308711730557"/>
                </c:manualLayout>
              </c:layout>
              <c:showVal val="1"/>
            </c:dLbl>
            <c:dLbl>
              <c:idx val="3"/>
              <c:layout>
                <c:manualLayout>
                  <c:x val="7.1364425116786099E-3"/>
                  <c:y val="0.27657600801557031"/>
                </c:manualLayout>
              </c:layout>
              <c:showVal val="1"/>
            </c:dLbl>
            <c:dLbl>
              <c:idx val="4"/>
              <c:layout>
                <c:manualLayout>
                  <c:x val="-1.4456499368922621E-3"/>
                  <c:y val="0.2701827456523743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'основные хар-ки'!$B$1:$F$1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'основные хар-ки'!$B$3:$F$3</c:f>
              <c:numCache>
                <c:formatCode>#,##0.0</c:formatCode>
                <c:ptCount val="5"/>
                <c:pt idx="0">
                  <c:v>4049073.3</c:v>
                </c:pt>
                <c:pt idx="1">
                  <c:v>4273599.2</c:v>
                </c:pt>
                <c:pt idx="2">
                  <c:v>5204964.3</c:v>
                </c:pt>
                <c:pt idx="3">
                  <c:v>3692515.4</c:v>
                </c:pt>
                <c:pt idx="4">
                  <c:v>3730459</c:v>
                </c:pt>
              </c:numCache>
            </c:numRef>
          </c:val>
        </c:ser>
        <c:ser>
          <c:idx val="2"/>
          <c:order val="2"/>
          <c:tx>
            <c:strRef>
              <c:f>'основные хар-ки'!$A$4</c:f>
              <c:strCache>
                <c:ptCount val="1"/>
                <c:pt idx="0">
                  <c:v>Дефицит, профицит</c:v>
                </c:pt>
              </c:strCache>
            </c:strRef>
          </c:tx>
          <c:spPr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</c:spPr>
          <c:dLbls>
            <c:dLbl>
              <c:idx val="0"/>
              <c:layout>
                <c:manualLayout>
                  <c:x val="8.2454462731654452E-3"/>
                  <c:y val="-2.9394882050142578E-2"/>
                </c:manualLayout>
              </c:layout>
              <c:showVal val="1"/>
            </c:dLbl>
            <c:dLbl>
              <c:idx val="1"/>
              <c:layout>
                <c:manualLayout>
                  <c:x val="7.2282496844613443E-3"/>
                  <c:y val="0.19888452110521987"/>
                </c:manualLayout>
              </c:layout>
              <c:showVal val="1"/>
            </c:dLbl>
            <c:dLbl>
              <c:idx val="2"/>
              <c:layout>
                <c:manualLayout>
                  <c:x val="1.4456499368922565E-2"/>
                  <c:y val="0.22890482617770658"/>
                </c:manualLayout>
              </c:layout>
              <c:showVal val="1"/>
            </c:dLbl>
            <c:dLbl>
              <c:idx val="3"/>
              <c:layout>
                <c:manualLayout>
                  <c:x val="1.5902149305814895E-2"/>
                  <c:y val="0.22890482617770658"/>
                </c:manualLayout>
              </c:layout>
              <c:showVal val="1"/>
            </c:dLbl>
            <c:dLbl>
              <c:idx val="4"/>
              <c:layout>
                <c:manualLayout>
                  <c:x val="1.7347799242707213E-2"/>
                  <c:y val="0.2289048261777065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1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'основные хар-ки'!$B$1:$F$1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'основные хар-ки'!$B$4:$F$4</c:f>
              <c:numCache>
                <c:formatCode>#,##0.0</c:formatCode>
                <c:ptCount val="5"/>
                <c:pt idx="0">
                  <c:v>46364.100000000086</c:v>
                </c:pt>
                <c:pt idx="1">
                  <c:v>-92096.900000000373</c:v>
                </c:pt>
                <c:pt idx="2">
                  <c:v>-101704.59999999963</c:v>
                </c:pt>
                <c:pt idx="3">
                  <c:v>-102741</c:v>
                </c:pt>
                <c:pt idx="4">
                  <c:v>-104430.10000000009</c:v>
                </c:pt>
              </c:numCache>
            </c:numRef>
          </c:val>
        </c:ser>
        <c:shape val="box"/>
        <c:axId val="88609536"/>
        <c:axId val="88611072"/>
        <c:axId val="0"/>
      </c:bar3DChart>
      <c:catAx>
        <c:axId val="886095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0">
                <a:latin typeface="Oswald" charset="-52"/>
              </a:defRPr>
            </a:pPr>
            <a:endParaRPr lang="ru-RU"/>
          </a:p>
        </c:txPr>
        <c:crossAx val="88611072"/>
        <c:crosses val="autoZero"/>
        <c:auto val="1"/>
        <c:lblAlgn val="ctr"/>
        <c:lblOffset val="100"/>
      </c:catAx>
      <c:valAx>
        <c:axId val="88611072"/>
        <c:scaling>
          <c:orientation val="minMax"/>
        </c:scaling>
        <c:delete val="1"/>
        <c:axPos val="l"/>
        <c:numFmt formatCode="#,##0.0" sourceLinked="1"/>
        <c:tickLblPos val="none"/>
        <c:crossAx val="88609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435612092483549"/>
          <c:y val="0.19261512314234649"/>
          <c:w val="0.12697001920421519"/>
          <c:h val="0.48718345715724426"/>
        </c:manualLayout>
      </c:layout>
      <c:txPr>
        <a:bodyPr/>
        <a:lstStyle/>
        <a:p>
          <a:pPr>
            <a:defRPr sz="1600">
              <a:latin typeface="Oswald" charset="-52"/>
            </a:defRPr>
          </a:pPr>
          <a:endParaRPr lang="ru-RU"/>
        </a:p>
      </c:txPr>
    </c:legend>
    <c:plotVisOnly val="1"/>
  </c:chart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0"/>
          <c:w val="0.88861954899332651"/>
          <c:h val="0.87800691227545002"/>
        </c:manualLayout>
      </c:layout>
      <c:bar3DChart>
        <c:barDir val="col"/>
        <c:grouping val="stacked"/>
        <c:ser>
          <c:idx val="0"/>
          <c:order val="0"/>
          <c:tx>
            <c:strRef>
              <c:f>'структура доходов'!$A$2</c:f>
              <c:strCache>
                <c:ptCount val="1"/>
                <c:pt idx="0">
                  <c:v>Неналоговые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1"/>
              <a:tileRect/>
            </a:gradFill>
          </c:spPr>
          <c:dLbls>
            <c:dLbl>
              <c:idx val="0"/>
              <c:layout>
                <c:manualLayout>
                  <c:x val="6.4843828846933724E-2"/>
                  <c:y val="1.3310889984970237E-2"/>
                </c:manualLayout>
              </c:layout>
              <c:showVal val="1"/>
            </c:dLbl>
            <c:dLbl>
              <c:idx val="1"/>
              <c:layout>
                <c:manualLayout>
                  <c:x val="4.6427287745161423E-2"/>
                  <c:y val="9.983167488727681E-3"/>
                </c:manualLayout>
              </c:layout>
              <c:showVal val="1"/>
            </c:dLbl>
            <c:dLbl>
              <c:idx val="2"/>
              <c:layout>
                <c:manualLayout>
                  <c:x val="3.7946124249930505E-2"/>
                  <c:y val="1.3310889984970237E-2"/>
                </c:manualLayout>
              </c:layout>
              <c:showVal val="1"/>
            </c:dLbl>
            <c:dLbl>
              <c:idx val="3"/>
              <c:layout>
                <c:manualLayout>
                  <c:x val="5.2146429323932736E-2"/>
                  <c:y val="1.3310889984970237E-2"/>
                </c:manualLayout>
              </c:layout>
              <c:showVal val="1"/>
            </c:dLbl>
            <c:dLbl>
              <c:idx val="4"/>
              <c:layout>
                <c:manualLayout>
                  <c:x val="5.0643523772931562E-2"/>
                  <c:y val="1.331088998497023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'структура доходов'!$B$1:$F$1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'структура доходов'!$B$2:$F$2</c:f>
              <c:numCache>
                <c:formatCode>#,##0.0</c:formatCode>
                <c:ptCount val="5"/>
                <c:pt idx="0">
                  <c:v>170073.2</c:v>
                </c:pt>
                <c:pt idx="1">
                  <c:v>156659.29999999999</c:v>
                </c:pt>
                <c:pt idx="2">
                  <c:v>178797.6</c:v>
                </c:pt>
                <c:pt idx="3">
                  <c:v>175879.8</c:v>
                </c:pt>
                <c:pt idx="4">
                  <c:v>172273.4</c:v>
                </c:pt>
              </c:numCache>
            </c:numRef>
          </c:val>
        </c:ser>
        <c:ser>
          <c:idx val="1"/>
          <c:order val="1"/>
          <c:tx>
            <c:strRef>
              <c:f>'структура доходов'!$A$3</c:f>
              <c:strCache>
                <c:ptCount val="1"/>
                <c:pt idx="0">
                  <c:v>Налоговые поступления</c:v>
                </c:pt>
              </c:strCache>
            </c:strRef>
          </c:tx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7.5892248499861023E-2"/>
                  <c:y val="-5.9899004932366134E-2"/>
                </c:manualLayout>
              </c:layout>
              <c:showVal val="1"/>
            </c:dLbl>
            <c:dLbl>
              <c:idx val="1"/>
              <c:layout>
                <c:manualLayout>
                  <c:x val="-5.7621892379524045E-2"/>
                  <c:y val="-9.983167488727681E-3"/>
                </c:manualLayout>
              </c:layout>
              <c:showVal val="1"/>
            </c:dLbl>
            <c:dLbl>
              <c:idx val="2"/>
              <c:layout>
                <c:manualLayout>
                  <c:x val="-2.8351918708313488E-2"/>
                  <c:y val="1.6638612481212778E-2"/>
                </c:manualLayout>
              </c:layout>
              <c:showVal val="1"/>
            </c:dLbl>
            <c:dLbl>
              <c:idx val="3"/>
              <c:layout>
                <c:manualLayout>
                  <c:x val="-4.5265554259084496E-2"/>
                  <c:y val="-3.3277224962425605E-3"/>
                </c:manualLayout>
              </c:layout>
              <c:showVal val="1"/>
            </c:dLbl>
            <c:dLbl>
              <c:idx val="4"/>
              <c:layout>
                <c:manualLayout>
                  <c:x val="-4.6378596305470622E-2"/>
                  <c:y val="-1.6638612481212778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'структура доходов'!$B$1:$F$1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'структура доходов'!$B$3:$F$3</c:f>
              <c:numCache>
                <c:formatCode>#,##0.0</c:formatCode>
                <c:ptCount val="5"/>
                <c:pt idx="0">
                  <c:v>968490.2</c:v>
                </c:pt>
                <c:pt idx="1">
                  <c:v>934814.8</c:v>
                </c:pt>
                <c:pt idx="2">
                  <c:v>1054914.4000000004</c:v>
                </c:pt>
                <c:pt idx="3">
                  <c:v>1035733.8</c:v>
                </c:pt>
                <c:pt idx="4">
                  <c:v>1061372.9000000004</c:v>
                </c:pt>
              </c:numCache>
            </c:numRef>
          </c:val>
        </c:ser>
        <c:ser>
          <c:idx val="2"/>
          <c:order val="2"/>
          <c:tx>
            <c:strRef>
              <c:f>'структура доходов'!$A$4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4.9189420323984004E-2"/>
                  <c:y val="-0.26289007720316188"/>
                </c:manualLayout>
              </c:layout>
              <c:showVal val="1"/>
            </c:dLbl>
            <c:dLbl>
              <c:idx val="1"/>
              <c:layout>
                <c:manualLayout>
                  <c:x val="-2.6702828175877002E-2"/>
                  <c:y val="-0.25956235470691924"/>
                </c:manualLayout>
              </c:layout>
              <c:showVal val="1"/>
            </c:dLbl>
            <c:dLbl>
              <c:idx val="2"/>
              <c:layout>
                <c:manualLayout>
                  <c:x val="0.10681131270350808"/>
                  <c:y val="-0.24957918721819189"/>
                </c:manualLayout>
              </c:layout>
              <c:showVal val="1"/>
            </c:dLbl>
            <c:dLbl>
              <c:idx val="3"/>
              <c:layout>
                <c:manualLayout>
                  <c:x val="6.4648952425807496E-2"/>
                  <c:y val="-0.2163019622557662"/>
                </c:manualLayout>
              </c:layout>
              <c:showVal val="1"/>
            </c:dLbl>
            <c:dLbl>
              <c:idx val="4"/>
              <c:layout>
                <c:manualLayout>
                  <c:x val="5.481106836101083E-2"/>
                  <c:y val="-0.22961285224073635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latin typeface="Oswald" charset="-52"/>
                  </a:defRPr>
                </a:pPr>
                <a:endParaRPr lang="ru-RU"/>
              </a:p>
            </c:txPr>
            <c:showVal val="1"/>
          </c:dLbls>
          <c:cat>
            <c:strRef>
              <c:f>'структура доходов'!$B$1:$F$1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'структура доходов'!$B$4:$F$4</c:f>
              <c:numCache>
                <c:formatCode>#,##0.0</c:formatCode>
                <c:ptCount val="5"/>
                <c:pt idx="0">
                  <c:v>2956874</c:v>
                </c:pt>
                <c:pt idx="1">
                  <c:v>3090028.2</c:v>
                </c:pt>
                <c:pt idx="2">
                  <c:v>3869547.7</c:v>
                </c:pt>
                <c:pt idx="3">
                  <c:v>2378160.7999999998</c:v>
                </c:pt>
                <c:pt idx="4">
                  <c:v>2392382.6</c:v>
                </c:pt>
              </c:numCache>
            </c:numRef>
          </c:val>
        </c:ser>
        <c:shape val="box"/>
        <c:axId val="90894336"/>
        <c:axId val="90895872"/>
        <c:axId val="0"/>
      </c:bar3DChart>
      <c:catAx>
        <c:axId val="908943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0">
                <a:latin typeface="Oswald" charset="-52"/>
              </a:defRPr>
            </a:pPr>
            <a:endParaRPr lang="ru-RU"/>
          </a:p>
        </c:txPr>
        <c:crossAx val="90895872"/>
        <c:crosses val="autoZero"/>
        <c:auto val="1"/>
        <c:lblAlgn val="ctr"/>
        <c:lblOffset val="100"/>
      </c:catAx>
      <c:valAx>
        <c:axId val="90895872"/>
        <c:scaling>
          <c:orientation val="minMax"/>
        </c:scaling>
        <c:delete val="1"/>
        <c:axPos val="l"/>
        <c:numFmt formatCode="#,##0.0" sourceLinked="1"/>
        <c:tickLblPos val="none"/>
        <c:crossAx val="90894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488257837993842"/>
          <c:y val="0.14936312107878988"/>
          <c:w val="0.13697720886502937"/>
          <c:h val="0.68159696092467659"/>
        </c:manualLayout>
      </c:layout>
      <c:txPr>
        <a:bodyPr/>
        <a:lstStyle/>
        <a:p>
          <a:pPr>
            <a:defRPr sz="1400">
              <a:latin typeface="Oswald" charset="-52"/>
            </a:defRPr>
          </a:pPr>
          <a:endParaRPr lang="ru-RU"/>
        </a:p>
      </c:txPr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34CB0-1ADF-4F5C-A8F7-F577A6810826}" type="doc">
      <dgm:prSet loTypeId="urn:microsoft.com/office/officeart/2005/8/layout/vProcess5" loCatId="process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628B418-D1C1-4583-8FA4-C45B408A4957}">
      <dgm:prSet phldrT="[Текст]" custT="1"/>
      <dgm:spPr>
        <a:noFill/>
      </dgm:spPr>
      <dgm:t>
        <a:bodyPr/>
        <a:lstStyle/>
        <a:p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Ежегодное послание Президента Российской Федерации  Федеральному Собранию Российской Федерации  </a:t>
          </a:r>
        </a:p>
      </dgm:t>
    </dgm:pt>
    <dgm:pt modelId="{DC2AC831-5A95-43BC-B20B-A560799CA2DD}" type="parTrans" cxnId="{217063A7-8F58-4054-B3E6-8B8E16AD04C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7BA085A-FD5F-4A0B-BE04-984057E5095F}" type="sibTrans" cxnId="{217063A7-8F58-4054-B3E6-8B8E16AD04C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9C226B9-9CF2-415E-B274-EBFF9B5E48FA}">
      <dgm:prSet phldrT="[Текст]" custT="1"/>
      <dgm:spPr>
        <a:noFill/>
      </dgm:spPr>
      <dgm:t>
        <a:bodyPr/>
        <a:lstStyle/>
        <a:p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Основные направления </a:t>
          </a:r>
          <a:r>
            <a:rPr lang="ru-RU" sz="1400" b="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налоговой, бюджетной и долговой </a:t>
          </a:r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политики ХМАО-Югры</a:t>
          </a:r>
        </a:p>
      </dgm:t>
    </dgm:pt>
    <dgm:pt modelId="{F58302B8-927B-49A1-9CD1-78D2C95BE071}" type="parTrans" cxnId="{A605CC22-75C0-498C-B8BD-BC3B6518DF6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CD3185B-F047-4954-8196-3659845904EB}" type="sibTrans" cxnId="{A605CC22-75C0-498C-B8BD-BC3B6518DF6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CD35C2E-8DA9-4509-AFF8-DE39E8479C2D}">
      <dgm:prSet phldrT="[Текст]" custT="1"/>
      <dgm:spPr>
        <a:noFill/>
      </dgm:spPr>
      <dgm:t>
        <a:bodyPr/>
        <a:lstStyle/>
        <a:p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Основные направления бюджетной политики и основные направления налоговой политики городского округа Урай ХМАО-Югры на </a:t>
          </a:r>
          <a:r>
            <a:rPr lang="ru-RU" sz="1400" b="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2024 </a:t>
          </a:r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год и на плановый период </a:t>
          </a:r>
          <a:r>
            <a:rPr lang="ru-RU" sz="1400" b="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2025 </a:t>
          </a:r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и </a:t>
          </a:r>
          <a:r>
            <a:rPr lang="ru-RU" sz="1400" b="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2026 </a:t>
          </a:r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годов</a:t>
          </a:r>
        </a:p>
      </dgm:t>
    </dgm:pt>
    <dgm:pt modelId="{B7BDB1F0-3110-403F-AF08-54A2CFF63476}" type="parTrans" cxnId="{042E9038-CC2D-4450-9D65-A2FCE00B2C9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6AD44EA-3EE9-400C-AEE1-4E7FCB4604B2}" type="sibTrans" cxnId="{042E9038-CC2D-4450-9D65-A2FCE00B2C9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FE061B4-24D2-4768-9D86-39CDE854AD8C}">
      <dgm:prSet custT="1"/>
      <dgm:spPr>
        <a:noFill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Прогноз </a:t>
          </a:r>
          <a:r>
            <a:rPr lang="ru-RU" sz="1400" b="0" kern="120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социально-экономического развития  городского округа Урай Ханты-Мансийского автономного округа - </a:t>
          </a:r>
          <a:r>
            <a:rPr lang="ru-RU" sz="1400" b="0" kern="1200" dirty="0" err="1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Югры</a:t>
          </a:r>
          <a:r>
            <a:rPr lang="ru-RU" sz="1400" b="0" kern="120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 на 2024 год и плановый период 2025 и 2026 годов</a:t>
          </a:r>
          <a:endParaRPr lang="ru-RU" sz="1400" b="0" kern="1200" baseline="0" dirty="0">
            <a:solidFill>
              <a:schemeClr val="tx1"/>
            </a:solidFill>
            <a:latin typeface="Oswald" charset="-52"/>
            <a:cs typeface="Times New Roman" pitchFamily="18" charset="0"/>
          </a:endParaRPr>
        </a:p>
      </dgm:t>
    </dgm:pt>
    <dgm:pt modelId="{5D032EF5-44D8-4C26-8231-BA2EC7E9CEC2}" type="parTrans" cxnId="{7353E59D-DD15-4780-BC89-D2863A5CD1E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9EE1C79-8B1A-47BD-B6A9-E9378AB99AC1}" type="sibTrans" cxnId="{7353E59D-DD15-4780-BC89-D2863A5CD1E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4009E77-2E12-48BF-8310-48D30E152897}">
      <dgm:prSet custT="1"/>
      <dgm:spPr/>
      <dgm:t>
        <a:bodyPr/>
        <a:lstStyle/>
        <a:p>
          <a:endParaRPr lang="ru-RU" dirty="0"/>
        </a:p>
      </dgm:t>
    </dgm:pt>
    <dgm:pt modelId="{FBAE4F2E-239D-4F3A-8F6E-AEB362FCA70E}" type="parTrans" cxnId="{1F061976-9DC3-4EAB-AFBB-45A2F1EB4B3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E4DB9A0-D972-4F03-A469-82064ACACA6C}" type="sibTrans" cxnId="{1F061976-9DC3-4EAB-AFBB-45A2F1EB4B3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03C8D23-383A-46C7-ABDC-B7E38AA76F7A}">
      <dgm:prSet/>
      <dgm:spPr/>
      <dgm:t>
        <a:bodyPr/>
        <a:lstStyle/>
        <a:p>
          <a:endParaRPr lang="ru-RU" dirty="0"/>
        </a:p>
      </dgm:t>
    </dgm:pt>
    <dgm:pt modelId="{8C62807B-9544-4655-AEFD-F5AAA5B786DD}" type="parTrans" cxnId="{6EC9F813-12E1-4A77-9CCE-D94A79520CB9}">
      <dgm:prSet/>
      <dgm:spPr/>
      <dgm:t>
        <a:bodyPr/>
        <a:lstStyle/>
        <a:p>
          <a:endParaRPr lang="ru-RU"/>
        </a:p>
      </dgm:t>
    </dgm:pt>
    <dgm:pt modelId="{D6715637-7BBB-4BDF-AB25-9D5D7A728B1B}" type="sibTrans" cxnId="{6EC9F813-12E1-4A77-9CCE-D94A79520CB9}">
      <dgm:prSet/>
      <dgm:spPr/>
      <dgm:t>
        <a:bodyPr/>
        <a:lstStyle/>
        <a:p>
          <a:endParaRPr lang="ru-RU"/>
        </a:p>
      </dgm:t>
    </dgm:pt>
    <dgm:pt modelId="{74F026A6-02EB-47CD-AA38-90FC69DB759F}">
      <dgm:prSet custScaleX="112272" custScaleY="86324" custLinFactY="28611" custLinFactNeighborX="4204" custLinFactNeighborY="100000"/>
      <dgm:spPr/>
      <dgm:t>
        <a:bodyPr/>
        <a:lstStyle/>
        <a:p>
          <a:endParaRPr lang="ru-RU" dirty="0"/>
        </a:p>
      </dgm:t>
    </dgm:pt>
    <dgm:pt modelId="{1F238F7B-31DD-4253-BC7A-2881DF6E0C8D}" type="parTrans" cxnId="{EF3FDCB1-43E7-47BB-A0BE-4EB9FDA1DB58}">
      <dgm:prSet/>
      <dgm:spPr/>
      <dgm:t>
        <a:bodyPr/>
        <a:lstStyle/>
        <a:p>
          <a:endParaRPr lang="ru-RU"/>
        </a:p>
      </dgm:t>
    </dgm:pt>
    <dgm:pt modelId="{E0811E3F-4E3D-4206-A0E2-CCFA8DF81DC7}" type="sibTrans" cxnId="{EF3FDCB1-43E7-47BB-A0BE-4EB9FDA1DB58}">
      <dgm:prSet custLinFactNeighborX="-97891" custLinFactNeighborY="19413"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BC73C35-FB82-4C88-9B0F-F6BC7463412A}">
      <dgm:prSet phldrT="[Текст]" custT="1"/>
      <dgm:spPr>
        <a:noFill/>
      </dgm:spPr>
      <dgm:t>
        <a:bodyPr/>
        <a:lstStyle/>
        <a:p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Реализация национальных целей развития на период до 2030 года, определенных Указом Президента № 474 от 21.07.2020</a:t>
          </a:r>
        </a:p>
      </dgm:t>
    </dgm:pt>
    <dgm:pt modelId="{A3B599F3-DA40-4F16-93BC-697D0E6D5536}" type="parTrans" cxnId="{BCA693CC-C70B-4482-964F-977CDE6C85D7}">
      <dgm:prSet/>
      <dgm:spPr/>
      <dgm:t>
        <a:bodyPr/>
        <a:lstStyle/>
        <a:p>
          <a:endParaRPr lang="ru-RU"/>
        </a:p>
      </dgm:t>
    </dgm:pt>
    <dgm:pt modelId="{3BB11A63-07AD-458F-8570-09B0549040BA}" type="sibTrans" cxnId="{BCA693CC-C70B-4482-964F-977CDE6C85D7}">
      <dgm:prSet/>
      <dgm:spPr/>
      <dgm:t>
        <a:bodyPr/>
        <a:lstStyle/>
        <a:p>
          <a:endParaRPr lang="ru-RU"/>
        </a:p>
      </dgm:t>
    </dgm:pt>
    <dgm:pt modelId="{A5830318-8991-40C1-8A16-32B8EB8F20BB}">
      <dgm:prSet custT="1"/>
      <dgm:spPr/>
      <dgm:t>
        <a:bodyPr/>
        <a:lstStyle/>
        <a:p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1FDBA092-19FF-4D42-990D-986892B58D36}" type="parTrans" cxnId="{3FD89594-1AF9-48AC-A8FD-F30AE590C28F}">
      <dgm:prSet/>
      <dgm:spPr/>
      <dgm:t>
        <a:bodyPr/>
        <a:lstStyle/>
        <a:p>
          <a:endParaRPr lang="ru-RU"/>
        </a:p>
      </dgm:t>
    </dgm:pt>
    <dgm:pt modelId="{6D41B382-8C5C-4398-B205-4959E5B8EABC}" type="sibTrans" cxnId="{3FD89594-1AF9-48AC-A8FD-F30AE590C28F}">
      <dgm:prSet/>
      <dgm:spPr/>
      <dgm:t>
        <a:bodyPr/>
        <a:lstStyle/>
        <a:p>
          <a:endParaRPr lang="ru-RU"/>
        </a:p>
      </dgm:t>
    </dgm:pt>
    <dgm:pt modelId="{1B0987FB-5997-42CE-8251-C07DB01E1496}" type="pres">
      <dgm:prSet presAssocID="{46634CB0-1ADF-4F5C-A8F7-F577A681082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CFA80A-AC76-4127-8937-C462E488B873}" type="pres">
      <dgm:prSet presAssocID="{46634CB0-1ADF-4F5C-A8F7-F577A6810826}" presName="dummyMaxCanvas" presStyleCnt="0">
        <dgm:presLayoutVars/>
      </dgm:prSet>
      <dgm:spPr/>
    </dgm:pt>
    <dgm:pt modelId="{AE3AD46F-DA00-41B3-83E6-2C9F5D1C2CA9}" type="pres">
      <dgm:prSet presAssocID="{46634CB0-1ADF-4F5C-A8F7-F577A6810826}" presName="FiveNodes_1" presStyleLbl="node1" presStyleIdx="0" presStyleCnt="5" custScaleX="91888" custScaleY="77340" custLinFactNeighborX="1378" custLinFactNeighborY="-11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385BA-8FBB-4482-9D52-10AF9487BBC8}" type="pres">
      <dgm:prSet presAssocID="{46634CB0-1ADF-4F5C-A8F7-F577A6810826}" presName="FiveNodes_2" presStyleLbl="node1" presStyleIdx="1" presStyleCnt="5" custScaleX="87908" custScaleY="74610" custLinFactNeighborX="-3733" custLinFactNeighborY="-31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89F16-76A3-48DB-AC43-A95ED4DA82DE}" type="pres">
      <dgm:prSet presAssocID="{46634CB0-1ADF-4F5C-A8F7-F577A6810826}" presName="FiveNodes_3" presStyleLbl="node1" presStyleIdx="2" presStyleCnt="5" custScaleX="82722" custScaleY="72435" custLinFactNeighborX="1420" custLinFactNeighborY="52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A0D634-ED4F-48A1-B853-9953D40101FE}" type="pres">
      <dgm:prSet presAssocID="{46634CB0-1ADF-4F5C-A8F7-F577A6810826}" presName="FiveNodes_4" presStyleLbl="node1" presStyleIdx="3" presStyleCnt="5" custScaleX="87066" custScaleY="90988" custLinFactY="-58673" custLinFactNeighborX="-1276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40657-2F9B-437A-ABF4-31B1D7AD8216}" type="pres">
      <dgm:prSet presAssocID="{46634CB0-1ADF-4F5C-A8F7-F577A6810826}" presName="FiveNodes_5" presStyleLbl="node1" presStyleIdx="4" presStyleCnt="5" custScaleX="87964" custScaleY="88109" custLinFactNeighborX="-6547" custLinFactNeighborY="-72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4E4D5-A05D-4D49-A818-8E4F19E5536B}" type="pres">
      <dgm:prSet presAssocID="{46634CB0-1ADF-4F5C-A8F7-F577A6810826}" presName="FiveConn_1-2" presStyleLbl="fgAccFollowNode1" presStyleIdx="0" presStyleCnt="4" custFlipHor="1" custScaleX="99999" custScaleY="100000" custLinFactNeighborX="-71190" custLinFactNeighborY="-39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613DF-D1D4-4284-8940-2B4429AA711E}" type="pres">
      <dgm:prSet presAssocID="{46634CB0-1ADF-4F5C-A8F7-F577A6810826}" presName="FiveConn_2-3" presStyleLbl="fgAccFollowNode1" presStyleIdx="1" presStyleCnt="4" custLinFactX="-18463" custLinFactNeighborX="-100000" custLinFactNeighborY="-67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EC73E1-080C-4A13-BA36-3A186DF22057}" type="pres">
      <dgm:prSet presAssocID="{46634CB0-1ADF-4F5C-A8F7-F577A6810826}" presName="FiveConn_3-4" presStyleLbl="fgAccFollowNode1" presStyleIdx="2" presStyleCnt="4" custLinFactX="-53525" custLinFactNeighborX="-100000" custLinFactNeighborY="-81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78585-04B4-4687-B84E-63C21E766430}" type="pres">
      <dgm:prSet presAssocID="{46634CB0-1ADF-4F5C-A8F7-F577A6810826}" presName="FiveConn_4-5" presStyleLbl="fgAccFollowNode1" presStyleIdx="3" presStyleCnt="4" custLinFactX="-39748" custLinFactY="-12149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C63BA1-0400-48D6-BA81-DC0575636D99}" type="pres">
      <dgm:prSet presAssocID="{46634CB0-1ADF-4F5C-A8F7-F577A681082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B9406-A2DE-4A96-A6BE-D8665DC4383F}" type="pres">
      <dgm:prSet presAssocID="{46634CB0-1ADF-4F5C-A8F7-F577A681082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4FAC0-FC3D-498F-AB2C-27449EAF4B53}" type="pres">
      <dgm:prSet presAssocID="{46634CB0-1ADF-4F5C-A8F7-F577A681082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E1C59-605F-4698-90E8-C38B9301A477}" type="pres">
      <dgm:prSet presAssocID="{46634CB0-1ADF-4F5C-A8F7-F577A681082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48FBD-F577-4C65-A7A8-E617406E8643}" type="pres">
      <dgm:prSet presAssocID="{46634CB0-1ADF-4F5C-A8F7-F577A681082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53E59D-DD15-4780-BC89-D2863A5CD1E9}" srcId="{46634CB0-1ADF-4F5C-A8F7-F577A6810826}" destId="{4FE061B4-24D2-4768-9D86-39CDE854AD8C}" srcOrd="4" destOrd="0" parTransId="{5D032EF5-44D8-4C26-8231-BA2EC7E9CEC2}" sibTransId="{C9EE1C79-8B1A-47BD-B6A9-E9378AB99AC1}"/>
    <dgm:cxn modelId="{F0CA7FC1-E8BB-4A43-83D8-CD259746A4B1}" type="presOf" srcId="{46634CB0-1ADF-4F5C-A8F7-F577A6810826}" destId="{1B0987FB-5997-42CE-8251-C07DB01E1496}" srcOrd="0" destOrd="0" presId="urn:microsoft.com/office/officeart/2005/8/layout/vProcess5"/>
    <dgm:cxn modelId="{BCA693CC-C70B-4482-964F-977CDE6C85D7}" srcId="{46634CB0-1ADF-4F5C-A8F7-F577A6810826}" destId="{5BC73C35-FB82-4C88-9B0F-F6BC7463412A}" srcOrd="1" destOrd="0" parTransId="{A3B599F3-DA40-4F16-93BC-697D0E6D5536}" sibTransId="{3BB11A63-07AD-458F-8570-09B0549040BA}"/>
    <dgm:cxn modelId="{6EC9F813-12E1-4A77-9CCE-D94A79520CB9}" srcId="{46634CB0-1ADF-4F5C-A8F7-F577A6810826}" destId="{103C8D23-383A-46C7-ABDC-B7E38AA76F7A}" srcOrd="7" destOrd="0" parTransId="{8C62807B-9544-4655-AEFD-F5AAA5B786DD}" sibTransId="{D6715637-7BBB-4BDF-AB25-9D5D7A728B1B}"/>
    <dgm:cxn modelId="{DF019775-748A-433A-8378-0372EC874DC1}" type="presOf" srcId="{FCD3185B-F047-4954-8196-3659845904EB}" destId="{52EC73E1-080C-4A13-BA36-3A186DF22057}" srcOrd="0" destOrd="0" presId="urn:microsoft.com/office/officeart/2005/8/layout/vProcess5"/>
    <dgm:cxn modelId="{042E9038-CC2D-4450-9D65-A2FCE00B2C9A}" srcId="{46634CB0-1ADF-4F5C-A8F7-F577A6810826}" destId="{FCD35C2E-8DA9-4509-AFF8-DE39E8479C2D}" srcOrd="3" destOrd="0" parTransId="{B7BDB1F0-3110-403F-AF08-54A2CFF63476}" sibTransId="{F6AD44EA-3EE9-400C-AEE1-4E7FCB4604B2}"/>
    <dgm:cxn modelId="{217063A7-8F58-4054-B3E6-8B8E16AD04C0}" srcId="{46634CB0-1ADF-4F5C-A8F7-F577A6810826}" destId="{7628B418-D1C1-4583-8FA4-C45B408A4957}" srcOrd="0" destOrd="0" parTransId="{DC2AC831-5A95-43BC-B20B-A560799CA2DD}" sibTransId="{E7BA085A-FD5F-4A0B-BE04-984057E5095F}"/>
    <dgm:cxn modelId="{680BBE16-DC2D-404F-B9DE-A124ED7F50C0}" type="presOf" srcId="{4FE061B4-24D2-4768-9D86-39CDE854AD8C}" destId="{95848FBD-F577-4C65-A7A8-E617406E8643}" srcOrd="1" destOrd="0" presId="urn:microsoft.com/office/officeart/2005/8/layout/vProcess5"/>
    <dgm:cxn modelId="{7B67B712-0AF6-454F-A2B2-E37DC478A8B2}" type="presOf" srcId="{09C226B9-9CF2-415E-B274-EBFF9B5E48FA}" destId="{0BF89F16-76A3-48DB-AC43-A95ED4DA82DE}" srcOrd="0" destOrd="0" presId="urn:microsoft.com/office/officeart/2005/8/layout/vProcess5"/>
    <dgm:cxn modelId="{234DA594-C0B9-4404-897B-0590DAC056D6}" type="presOf" srcId="{F6AD44EA-3EE9-400C-AEE1-4E7FCB4604B2}" destId="{E8078585-04B4-4687-B84E-63C21E766430}" srcOrd="0" destOrd="0" presId="urn:microsoft.com/office/officeart/2005/8/layout/vProcess5"/>
    <dgm:cxn modelId="{A1D9E138-F314-45AE-BCD3-6674DD9C96F8}" type="presOf" srcId="{FCD35C2E-8DA9-4509-AFF8-DE39E8479C2D}" destId="{6AA0D634-ED4F-48A1-B853-9953D40101FE}" srcOrd="0" destOrd="0" presId="urn:microsoft.com/office/officeart/2005/8/layout/vProcess5"/>
    <dgm:cxn modelId="{3FD89594-1AF9-48AC-A8FD-F30AE590C28F}" srcId="{46634CB0-1ADF-4F5C-A8F7-F577A6810826}" destId="{A5830318-8991-40C1-8A16-32B8EB8F20BB}" srcOrd="6" destOrd="0" parTransId="{1FDBA092-19FF-4D42-990D-986892B58D36}" sibTransId="{6D41B382-8C5C-4398-B205-4959E5B8EABC}"/>
    <dgm:cxn modelId="{711E4042-9ED5-4907-8FED-FD0A6CAD9135}" type="presOf" srcId="{7628B418-D1C1-4583-8FA4-C45B408A4957}" destId="{3DC63BA1-0400-48D6-BA81-DC0575636D99}" srcOrd="1" destOrd="0" presId="urn:microsoft.com/office/officeart/2005/8/layout/vProcess5"/>
    <dgm:cxn modelId="{ABA9A4BC-A35D-43D0-ADED-B3F7B97A0A31}" type="presOf" srcId="{5BC73C35-FB82-4C88-9B0F-F6BC7463412A}" destId="{348B9406-A2DE-4A96-A6BE-D8665DC4383F}" srcOrd="1" destOrd="0" presId="urn:microsoft.com/office/officeart/2005/8/layout/vProcess5"/>
    <dgm:cxn modelId="{4CF46223-6621-4E8A-A7E3-8B625EED56A5}" type="presOf" srcId="{09C226B9-9CF2-415E-B274-EBFF9B5E48FA}" destId="{21A4FAC0-FC3D-498F-AB2C-27449EAF4B53}" srcOrd="1" destOrd="0" presId="urn:microsoft.com/office/officeart/2005/8/layout/vProcess5"/>
    <dgm:cxn modelId="{EFA1CB7F-35E0-48DC-9C74-548A9FE6BC83}" type="presOf" srcId="{7628B418-D1C1-4583-8FA4-C45B408A4957}" destId="{AE3AD46F-DA00-41B3-83E6-2C9F5D1C2CA9}" srcOrd="0" destOrd="0" presId="urn:microsoft.com/office/officeart/2005/8/layout/vProcess5"/>
    <dgm:cxn modelId="{A605CC22-75C0-498C-B8BD-BC3B6518DF60}" srcId="{46634CB0-1ADF-4F5C-A8F7-F577A6810826}" destId="{09C226B9-9CF2-415E-B274-EBFF9B5E48FA}" srcOrd="2" destOrd="0" parTransId="{F58302B8-927B-49A1-9CD1-78D2C95BE071}" sibTransId="{FCD3185B-F047-4954-8196-3659845904EB}"/>
    <dgm:cxn modelId="{39463EE1-94CB-4566-BBFA-BE99EC8717C9}" type="presOf" srcId="{3BB11A63-07AD-458F-8570-09B0549040BA}" destId="{112613DF-D1D4-4284-8940-2B4429AA711E}" srcOrd="0" destOrd="0" presId="urn:microsoft.com/office/officeart/2005/8/layout/vProcess5"/>
    <dgm:cxn modelId="{E2B3624F-99D8-4D97-BE74-7582DD22DF81}" type="presOf" srcId="{5BC73C35-FB82-4C88-9B0F-F6BC7463412A}" destId="{E53385BA-8FBB-4482-9D52-10AF9487BBC8}" srcOrd="0" destOrd="0" presId="urn:microsoft.com/office/officeart/2005/8/layout/vProcess5"/>
    <dgm:cxn modelId="{1F061976-9DC3-4EAB-AFBB-45A2F1EB4B38}" srcId="{46634CB0-1ADF-4F5C-A8F7-F577A6810826}" destId="{44009E77-2E12-48BF-8310-48D30E152897}" srcOrd="5" destOrd="0" parTransId="{FBAE4F2E-239D-4F3A-8F6E-AEB362FCA70E}" sibTransId="{2E4DB9A0-D972-4F03-A469-82064ACACA6C}"/>
    <dgm:cxn modelId="{9534A567-9053-493F-9362-4DAE2B908D8C}" type="presOf" srcId="{4FE061B4-24D2-4768-9D86-39CDE854AD8C}" destId="{47140657-2F9B-437A-ABF4-31B1D7AD8216}" srcOrd="0" destOrd="0" presId="urn:microsoft.com/office/officeart/2005/8/layout/vProcess5"/>
    <dgm:cxn modelId="{89B6ACBA-FD25-4745-A4E5-9324F146AACC}" type="presOf" srcId="{FCD35C2E-8DA9-4509-AFF8-DE39E8479C2D}" destId="{49BE1C59-605F-4698-90E8-C38B9301A477}" srcOrd="1" destOrd="0" presId="urn:microsoft.com/office/officeart/2005/8/layout/vProcess5"/>
    <dgm:cxn modelId="{BC600A26-A90F-48FD-8D81-1EF475BD23C4}" type="presOf" srcId="{E7BA085A-FD5F-4A0B-BE04-984057E5095F}" destId="{2DA4E4D5-A05D-4D49-A818-8E4F19E5536B}" srcOrd="0" destOrd="0" presId="urn:microsoft.com/office/officeart/2005/8/layout/vProcess5"/>
    <dgm:cxn modelId="{EF3FDCB1-43E7-47BB-A0BE-4EB9FDA1DB58}" srcId="{46634CB0-1ADF-4F5C-A8F7-F577A6810826}" destId="{74F026A6-02EB-47CD-AA38-90FC69DB759F}" srcOrd="8" destOrd="0" parTransId="{1F238F7B-31DD-4253-BC7A-2881DF6E0C8D}" sibTransId="{E0811E3F-4E3D-4206-A0E2-CCFA8DF81DC7}"/>
    <dgm:cxn modelId="{692D3AED-9F49-49D4-9641-E47EE22A533F}" type="presParOf" srcId="{1B0987FB-5997-42CE-8251-C07DB01E1496}" destId="{B7CFA80A-AC76-4127-8937-C462E488B873}" srcOrd="0" destOrd="0" presId="urn:microsoft.com/office/officeart/2005/8/layout/vProcess5"/>
    <dgm:cxn modelId="{45BC0765-2DA1-4F88-B4F9-39D0A89A6F52}" type="presParOf" srcId="{1B0987FB-5997-42CE-8251-C07DB01E1496}" destId="{AE3AD46F-DA00-41B3-83E6-2C9F5D1C2CA9}" srcOrd="1" destOrd="0" presId="urn:microsoft.com/office/officeart/2005/8/layout/vProcess5"/>
    <dgm:cxn modelId="{C69971A0-974C-4BCE-B2F5-F87D378927D0}" type="presParOf" srcId="{1B0987FB-5997-42CE-8251-C07DB01E1496}" destId="{E53385BA-8FBB-4482-9D52-10AF9487BBC8}" srcOrd="2" destOrd="0" presId="urn:microsoft.com/office/officeart/2005/8/layout/vProcess5"/>
    <dgm:cxn modelId="{D45CA963-F269-43BE-9B4E-F8A13B80E618}" type="presParOf" srcId="{1B0987FB-5997-42CE-8251-C07DB01E1496}" destId="{0BF89F16-76A3-48DB-AC43-A95ED4DA82DE}" srcOrd="3" destOrd="0" presId="urn:microsoft.com/office/officeart/2005/8/layout/vProcess5"/>
    <dgm:cxn modelId="{43171588-3E13-4F08-97BF-5C65B8C5B334}" type="presParOf" srcId="{1B0987FB-5997-42CE-8251-C07DB01E1496}" destId="{6AA0D634-ED4F-48A1-B853-9953D40101FE}" srcOrd="4" destOrd="0" presId="urn:microsoft.com/office/officeart/2005/8/layout/vProcess5"/>
    <dgm:cxn modelId="{7BD59714-FE0E-450B-8A13-5542A3EFD35F}" type="presParOf" srcId="{1B0987FB-5997-42CE-8251-C07DB01E1496}" destId="{47140657-2F9B-437A-ABF4-31B1D7AD8216}" srcOrd="5" destOrd="0" presId="urn:microsoft.com/office/officeart/2005/8/layout/vProcess5"/>
    <dgm:cxn modelId="{474772F5-F65E-4E65-A37C-A29C8EC80A2F}" type="presParOf" srcId="{1B0987FB-5997-42CE-8251-C07DB01E1496}" destId="{2DA4E4D5-A05D-4D49-A818-8E4F19E5536B}" srcOrd="6" destOrd="0" presId="urn:microsoft.com/office/officeart/2005/8/layout/vProcess5"/>
    <dgm:cxn modelId="{97198F90-DDEB-44C6-A372-44300E5AC642}" type="presParOf" srcId="{1B0987FB-5997-42CE-8251-C07DB01E1496}" destId="{112613DF-D1D4-4284-8940-2B4429AA711E}" srcOrd="7" destOrd="0" presId="urn:microsoft.com/office/officeart/2005/8/layout/vProcess5"/>
    <dgm:cxn modelId="{4B265952-5B35-415C-B5B2-C00F4EE6E55B}" type="presParOf" srcId="{1B0987FB-5997-42CE-8251-C07DB01E1496}" destId="{52EC73E1-080C-4A13-BA36-3A186DF22057}" srcOrd="8" destOrd="0" presId="urn:microsoft.com/office/officeart/2005/8/layout/vProcess5"/>
    <dgm:cxn modelId="{F705B172-6606-4953-A4E9-CC05301AC846}" type="presParOf" srcId="{1B0987FB-5997-42CE-8251-C07DB01E1496}" destId="{E8078585-04B4-4687-B84E-63C21E766430}" srcOrd="9" destOrd="0" presId="urn:microsoft.com/office/officeart/2005/8/layout/vProcess5"/>
    <dgm:cxn modelId="{4309F644-B8EE-42E4-8022-6C19B147FA29}" type="presParOf" srcId="{1B0987FB-5997-42CE-8251-C07DB01E1496}" destId="{3DC63BA1-0400-48D6-BA81-DC0575636D99}" srcOrd="10" destOrd="0" presId="urn:microsoft.com/office/officeart/2005/8/layout/vProcess5"/>
    <dgm:cxn modelId="{36130971-675C-4F87-83D5-FF34A868ED27}" type="presParOf" srcId="{1B0987FB-5997-42CE-8251-C07DB01E1496}" destId="{348B9406-A2DE-4A96-A6BE-D8665DC4383F}" srcOrd="11" destOrd="0" presId="urn:microsoft.com/office/officeart/2005/8/layout/vProcess5"/>
    <dgm:cxn modelId="{CF9F16BD-A7EC-4140-8355-6A81BEBEA446}" type="presParOf" srcId="{1B0987FB-5997-42CE-8251-C07DB01E1496}" destId="{21A4FAC0-FC3D-498F-AB2C-27449EAF4B53}" srcOrd="12" destOrd="0" presId="urn:microsoft.com/office/officeart/2005/8/layout/vProcess5"/>
    <dgm:cxn modelId="{9B6912FA-BF70-497B-B3BD-08C5C99CD47C}" type="presParOf" srcId="{1B0987FB-5997-42CE-8251-C07DB01E1496}" destId="{49BE1C59-605F-4698-90E8-C38B9301A477}" srcOrd="13" destOrd="0" presId="urn:microsoft.com/office/officeart/2005/8/layout/vProcess5"/>
    <dgm:cxn modelId="{E5CB36A9-C787-42E6-BBF6-DC997C66CF73}" type="presParOf" srcId="{1B0987FB-5997-42CE-8251-C07DB01E1496}" destId="{95848FBD-F577-4C65-A7A8-E617406E8643}" srcOrd="14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3AD46F-DA00-41B3-83E6-2C9F5D1C2CA9}">
      <dsp:nvSpPr>
        <dsp:cNvPr id="0" name=""/>
        <dsp:cNvSpPr/>
      </dsp:nvSpPr>
      <dsp:spPr>
        <a:xfrm>
          <a:off x="360068" y="0"/>
          <a:ext cx="6088689" cy="701706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Ежегодное послание Президента Российской Федерации  Федеральному Собранию Российской Федерации  </a:t>
          </a:r>
        </a:p>
      </dsp:txBody>
      <dsp:txXfrm>
        <a:off x="360068" y="0"/>
        <a:ext cx="5140354" cy="701706"/>
      </dsp:txXfrm>
    </dsp:sp>
    <dsp:sp modelId="{E53385BA-8FBB-4482-9D52-10AF9487BBC8}">
      <dsp:nvSpPr>
        <dsp:cNvPr id="0" name=""/>
        <dsp:cNvSpPr/>
      </dsp:nvSpPr>
      <dsp:spPr>
        <a:xfrm>
          <a:off x="648078" y="864094"/>
          <a:ext cx="5824966" cy="676937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Реализация национальных целей развития на период до 2030 года, определенных Указом Президента № 474 от 21.07.2020</a:t>
          </a:r>
        </a:p>
      </dsp:txBody>
      <dsp:txXfrm>
        <a:off x="648078" y="864094"/>
        <a:ext cx="4871551" cy="676937"/>
      </dsp:txXfrm>
    </dsp:sp>
    <dsp:sp modelId="{0BF89F16-76A3-48DB-AC43-A95ED4DA82DE}">
      <dsp:nvSpPr>
        <dsp:cNvPr id="0" name=""/>
        <dsp:cNvSpPr/>
      </dsp:nvSpPr>
      <dsp:spPr>
        <a:xfrm>
          <a:off x="1656158" y="2664300"/>
          <a:ext cx="5481331" cy="65720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Основные направления </a:t>
          </a:r>
          <a:r>
            <a:rPr lang="ru-RU" sz="1400" b="0" kern="120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налоговой, бюджетной и долговой </a:t>
          </a: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политики ХМАО-Югры</a:t>
          </a:r>
        </a:p>
      </dsp:txBody>
      <dsp:txXfrm>
        <a:off x="1656158" y="2664300"/>
        <a:ext cx="4584161" cy="657203"/>
      </dsp:txXfrm>
    </dsp:sp>
    <dsp:sp modelId="{6AA0D634-ED4F-48A1-B853-9953D40101FE}">
      <dsp:nvSpPr>
        <dsp:cNvPr id="0" name=""/>
        <dsp:cNvSpPr/>
      </dsp:nvSpPr>
      <dsp:spPr>
        <a:xfrm>
          <a:off x="1067124" y="1701185"/>
          <a:ext cx="5769173" cy="825534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Основные направления бюджетной политики и основные направления налоговой политики городского округа Урай ХМАО-Югры на </a:t>
          </a:r>
          <a:r>
            <a:rPr lang="ru-RU" sz="1400" b="0" kern="120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2024 </a:t>
          </a: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год и на плановый период </a:t>
          </a:r>
          <a:r>
            <a:rPr lang="ru-RU" sz="1400" b="0" kern="120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2025 </a:t>
          </a: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и </a:t>
          </a:r>
          <a:r>
            <a:rPr lang="ru-RU" sz="1400" b="0" kern="120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2026 </a:t>
          </a: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годов</a:t>
          </a:r>
        </a:p>
      </dsp:txBody>
      <dsp:txXfrm>
        <a:off x="1067124" y="1701185"/>
        <a:ext cx="4824890" cy="825534"/>
      </dsp:txXfrm>
    </dsp:sp>
    <dsp:sp modelId="{47140657-2F9B-437A-ABF4-31B1D7AD8216}">
      <dsp:nvSpPr>
        <dsp:cNvPr id="0" name=""/>
        <dsp:cNvSpPr/>
      </dsp:nvSpPr>
      <dsp:spPr>
        <a:xfrm>
          <a:off x="1944204" y="3528393"/>
          <a:ext cx="5828676" cy="79941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Прогноз </a:t>
          </a:r>
          <a:r>
            <a:rPr lang="ru-RU" sz="1400" b="0" kern="120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социально-экономического развития  городского округа Урай Ханты-Мансийского автономного округа - </a:t>
          </a:r>
          <a:r>
            <a:rPr lang="ru-RU" sz="1400" b="0" kern="1200" dirty="0" err="1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Югры</a:t>
          </a:r>
          <a:r>
            <a:rPr lang="ru-RU" sz="1400" b="0" kern="1200" dirty="0" smtClean="0">
              <a:solidFill>
                <a:schemeClr val="tx1"/>
              </a:solidFill>
              <a:latin typeface="Oswald" charset="-52"/>
              <a:cs typeface="Times New Roman" pitchFamily="18" charset="0"/>
            </a:rPr>
            <a:t> на 2024 год и плановый период 2025 и 2026 годов</a:t>
          </a:r>
          <a:endParaRPr lang="ru-RU" sz="1400" b="0" kern="1200" baseline="0" dirty="0">
            <a:solidFill>
              <a:schemeClr val="tx1"/>
            </a:solidFill>
            <a:latin typeface="Oswald" charset="-52"/>
            <a:cs typeface="Times New Roman" pitchFamily="18" charset="0"/>
          </a:endParaRPr>
        </a:p>
      </dsp:txBody>
      <dsp:txXfrm>
        <a:off x="1944204" y="3528393"/>
        <a:ext cx="4874654" cy="799413"/>
      </dsp:txXfrm>
    </dsp:sp>
    <dsp:sp modelId="{2DA4E4D5-A05D-4D49-A818-8E4F19E5536B}">
      <dsp:nvSpPr>
        <dsp:cNvPr id="0" name=""/>
        <dsp:cNvSpPr/>
      </dsp:nvSpPr>
      <dsp:spPr>
        <a:xfrm flipH="1">
          <a:off x="5616624" y="432048"/>
          <a:ext cx="589739" cy="5897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>
            <a:latin typeface="Arial" pitchFamily="34" charset="0"/>
            <a:cs typeface="Arial" pitchFamily="34" charset="0"/>
          </a:endParaRPr>
        </a:p>
      </dsp:txBody>
      <dsp:txXfrm flipH="1">
        <a:off x="5616624" y="432048"/>
        <a:ext cx="589739" cy="589745"/>
      </dsp:txXfrm>
    </dsp:sp>
    <dsp:sp modelId="{112613DF-D1D4-4284-8940-2B4429AA711E}">
      <dsp:nvSpPr>
        <dsp:cNvPr id="0" name=""/>
        <dsp:cNvSpPr/>
      </dsp:nvSpPr>
      <dsp:spPr>
        <a:xfrm>
          <a:off x="5832645" y="1296147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5832645" y="1296147"/>
        <a:ext cx="589745" cy="589745"/>
      </dsp:txXfrm>
    </dsp:sp>
    <dsp:sp modelId="{52EC73E1-080C-4A13-BA36-3A186DF22057}">
      <dsp:nvSpPr>
        <dsp:cNvPr id="0" name=""/>
        <dsp:cNvSpPr/>
      </dsp:nvSpPr>
      <dsp:spPr>
        <a:xfrm>
          <a:off x="6120683" y="2232248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>
            <a:latin typeface="Arial" pitchFamily="34" charset="0"/>
            <a:cs typeface="Arial" pitchFamily="34" charset="0"/>
          </a:endParaRPr>
        </a:p>
      </dsp:txBody>
      <dsp:txXfrm>
        <a:off x="6120683" y="2232248"/>
        <a:ext cx="589745" cy="589745"/>
      </dsp:txXfrm>
    </dsp:sp>
    <dsp:sp modelId="{E8078585-04B4-4687-B84E-63C21E766430}">
      <dsp:nvSpPr>
        <dsp:cNvPr id="0" name=""/>
        <dsp:cNvSpPr/>
      </dsp:nvSpPr>
      <dsp:spPr>
        <a:xfrm>
          <a:off x="6696746" y="3096343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>
            <a:latin typeface="Arial" pitchFamily="34" charset="0"/>
            <a:cs typeface="Arial" pitchFamily="34" charset="0"/>
          </a:endParaRPr>
        </a:p>
      </dsp:txBody>
      <dsp:txXfrm>
        <a:off x="6696746" y="3096343"/>
        <a:ext cx="589745" cy="589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0.27239</cdr:x>
      <cdr:y>0.14035</cdr:y>
    </cdr:from>
    <cdr:to>
      <cdr:x>0.41841</cdr:x>
      <cdr:y>0.2758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>
          <a:off x="2520280" y="576064"/>
          <a:ext cx="1351046" cy="555938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accent3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Oswald" charset="-52"/>
            </a:rPr>
            <a:t>+ 921 757,4</a:t>
          </a:r>
          <a:endParaRPr lang="ru-RU" sz="1200" b="1" dirty="0">
            <a:solidFill>
              <a:schemeClr val="tx1"/>
            </a:solidFill>
            <a:latin typeface="Oswald" charset="-52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0.3333</cdr:x>
      <cdr:y>0.35714</cdr:y>
    </cdr:from>
    <cdr:to>
      <cdr:x>0.3574</cdr:x>
      <cdr:y>0.84837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>
          <a:off x="2987824" y="1440160"/>
          <a:ext cx="216044" cy="1980859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0.66263</cdr:x>
      <cdr:y>0.51786</cdr:y>
    </cdr:from>
    <cdr:to>
      <cdr:x>0.69476</cdr:x>
      <cdr:y>0.83365</cdr:y>
    </cdr:to>
    <cdr:sp macro="" textlink="">
      <cdr:nvSpPr>
        <cdr:cNvPr id="3" name="Правая фигурная скобка 2"/>
        <cdr:cNvSpPr/>
      </cdr:nvSpPr>
      <cdr:spPr>
        <a:xfrm xmlns:a="http://schemas.openxmlformats.org/drawingml/2006/main">
          <a:off x="5940152" y="2088232"/>
          <a:ext cx="288029" cy="1273407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75329-623C-4DE5-BA6E-D06E6AE6982D}" type="datetimeFigureOut">
              <a:rPr lang="ru-RU" smtClean="0"/>
              <a:pPr/>
              <a:t>21.11.2023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7D801-DC1C-4FE1-BD32-67775F6BC2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D801-DC1C-4FE1-BD32-67775F6BC273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D801-DC1C-4FE1-BD32-67775F6BC273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D801-DC1C-4FE1-BD32-67775F6BC27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D801-DC1C-4FE1-BD32-67775F6BC27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557792-6364-480E-BDCF-31439E9D76FE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65EAE-53FF-40F0-AE16-DC1801C8804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8A2B6-8EA3-4803-B6EA-D5F3E4F6B516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BD6A9-283A-4236-9F3C-5503092F351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AE49E8-09E0-4B7F-BEB9-C38ABAAF536D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E3C322-A81C-46BB-A52B-7E9A5ABC204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2ECC1B-7F68-4AD6-8729-E11915A85A45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930721-15FC-4B0B-B53E-64015F9F25A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48559D-37D4-4EF2-AC80-23A7AD04F4CE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9C1B5-1843-4C86-AB2B-A3B7FDF1E15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3A3774-D1F9-434A-BB42-35821387110A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8B9BDE-C1F2-4F9C-8A47-6DD7C1F2B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886432-138D-4CE2-A9F2-CDD8605F6165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C70CE-1644-423B-81CA-CBB60DBDF13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24D452-6991-44D2-B547-1480F339AA45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33BED-0D7B-414C-8542-3BAB3280C8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E0E870-1BEE-4E23-9740-BB501A486BDD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5C6A4-7808-45E1-B380-281CAECB15E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DDC17A-8D40-4A0A-B9A9-A0B8FDF92361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B819C-3981-4AB8-A03A-CEEC9B90B10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6F516-6474-4400-A518-4FFFC270FA40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99B1B5-F7C2-45E1-9DBE-E7E315469B3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A8C651-C893-463C-8DCA-522D39484B46}" type="datetimeFigureOut">
              <a:rPr lang="ru-RU" smtClean="0"/>
              <a:pPr>
                <a:defRPr/>
              </a:pPr>
              <a:t>21.11.2023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BA9F2E-AA19-461C-81F1-320B985ECB2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chart" Target="../charts/chart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2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chart" Target="../charts/chart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2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chart" Target="../charts/chart2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0.xml"/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0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52" name="Picture 3" descr="Y:\Влад\2019\эскизы\заставка копия 7-восстановлено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07704" y="2056780"/>
            <a:ext cx="5328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smtClean="0">
                <a:latin typeface="Oswald" charset="-52"/>
                <a:cs typeface="Times New Roman" panose="02020603050405020304" pitchFamily="18" charset="0"/>
              </a:rPr>
              <a:t>Информация к </a:t>
            </a:r>
            <a:r>
              <a:rPr lang="ru-RU" sz="2400" dirty="0" smtClean="0">
                <a:latin typeface="Oswald" charset="-52"/>
                <a:cs typeface="Times New Roman" panose="02020603050405020304" pitchFamily="18" charset="0"/>
              </a:rPr>
              <a:t>проекту решения </a:t>
            </a:r>
          </a:p>
          <a:p>
            <a:pPr algn="ctr">
              <a:defRPr/>
            </a:pPr>
            <a:r>
              <a:rPr lang="ru-RU" sz="2400" dirty="0" smtClean="0">
                <a:latin typeface="Oswald" charset="-52"/>
                <a:cs typeface="Times New Roman" panose="02020603050405020304" pitchFamily="18" charset="0"/>
              </a:rPr>
              <a:t>Думы города Урай «О бюджете городского округа Урай Ханты-Мансийского автономного округа-Югры на 2024 год и на плановый период 2025 и 2026 годов»</a:t>
            </a:r>
          </a:p>
          <a:p>
            <a:pPr algn="ctr"/>
            <a:endParaRPr lang="ru-RU" sz="2400" dirty="0" smtClean="0">
              <a:latin typeface="Oswald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swald" charset="-52"/>
              </a:rPr>
              <a:t>Уровень жизни населения </a:t>
            </a:r>
            <a:endParaRPr lang="ru-RU" sz="2400" dirty="0">
              <a:solidFill>
                <a:schemeClr val="bg1"/>
              </a:solidFill>
              <a:latin typeface="Oswald" charset="-52"/>
            </a:endParaRP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1484784"/>
            <a:ext cx="7596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Динамика среднемесячной заработной платы работников организаций, среднедушевых доходов населения, реальных располагаемых доходов населения </a:t>
            </a:r>
            <a:endParaRPr lang="ru-RU" sz="1600" dirty="0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395536" y="2204864"/>
          <a:ext cx="784887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-621" y="116632"/>
            <a:ext cx="8245029" cy="10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3"/>
          <p:cNvSpPr txBox="1">
            <a:spLocks/>
          </p:cNvSpPr>
          <p:nvPr/>
        </p:nvSpPr>
        <p:spPr>
          <a:xfrm>
            <a:off x="107504" y="692696"/>
            <a:ext cx="9144000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ru-RU" sz="2800" dirty="0">
              <a:solidFill>
                <a:schemeClr val="bg1"/>
              </a:solidFill>
              <a:latin typeface="Oswald" pitchFamily="2" charset="-52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26064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Основные характеристики проекта бюджета города Урай на 2024 год и на плановый период 2025 и 2026 годов,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83812088"/>
              </p:ext>
            </p:extLst>
          </p:nvPr>
        </p:nvGraphicFramePr>
        <p:xfrm>
          <a:off x="107504" y="5085184"/>
          <a:ext cx="8856983" cy="1080119"/>
        </p:xfrm>
        <a:graphic>
          <a:graphicData uri="http://schemas.openxmlformats.org/drawingml/2006/table">
            <a:tbl>
              <a:tblPr/>
              <a:tblGrid>
                <a:gridCol w="1693138"/>
                <a:gridCol w="1410946"/>
                <a:gridCol w="1481493"/>
                <a:gridCol w="1414315"/>
                <a:gridCol w="1428545"/>
                <a:gridCol w="1428546"/>
              </a:tblGrid>
              <a:tr h="3302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аименование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год (отчёт)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(план)*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58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Доходы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4 095 437,4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4 181 502,3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5 103 259,7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3 589 774,4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3 626 028,9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Расходы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4 049 073,3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4 273 599,2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5 204 964,3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3 692 515,4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3 730 459,0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Дефицит «-», профицит «+»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+ 46 364,1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-92 096,9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-101 704,6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-102 741,0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-104 431,0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0" y="642711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Югры на 2023 год и на плановый период 2024 и 2025 годов»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4139952" y="1340768"/>
            <a:ext cx="1224136" cy="28802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868144" y="1628800"/>
            <a:ext cx="936104" cy="36002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-108520" y="836712"/>
          <a:ext cx="925252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Стрелка вправо 16"/>
          <p:cNvSpPr/>
          <p:nvPr/>
        </p:nvSpPr>
        <p:spPr>
          <a:xfrm>
            <a:off x="2051720" y="1988840"/>
            <a:ext cx="1368152" cy="57606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Oswald" charset="-52"/>
              </a:rPr>
              <a:t>+ 931 365,1</a:t>
            </a:r>
            <a:endParaRPr lang="ru-RU" sz="1200" b="1" dirty="0">
              <a:solidFill>
                <a:schemeClr val="tx1"/>
              </a:solidFill>
              <a:latin typeface="Oswald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5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5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5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5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5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15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5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5">
                                            <p:graphicEl>
                                              <a:chart seriesIdx="2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seriesEl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3189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1724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67544" y="188640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Динамика и структура доходов бюджета города Урай на 2024 год и на плановый период 2025 и 2026 годов,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3812088"/>
              </p:ext>
            </p:extLst>
          </p:nvPr>
        </p:nvGraphicFramePr>
        <p:xfrm>
          <a:off x="107503" y="4293097"/>
          <a:ext cx="8928994" cy="1872207"/>
        </p:xfrm>
        <a:graphic>
          <a:graphicData uri="http://schemas.openxmlformats.org/drawingml/2006/table">
            <a:tbl>
              <a:tblPr/>
              <a:tblGrid>
                <a:gridCol w="16603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79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68153"/>
              </a:tblGrid>
              <a:tr h="3163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2022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(отчет)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(план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)*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3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4 095 437,4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4 181 502,3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5 103 259,7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3 589 774,4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3 626 028,9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108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Безвозмездные </a:t>
                      </a:r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поступления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2 956 874,0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3 090 028,2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3 869 547,7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378 160,8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2 392 382,6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0971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Собственные доходы, </a:t>
                      </a:r>
                      <a:endParaRPr lang="en-US" sz="1100" b="1" i="0" u="none" strike="noStrike" dirty="0" smtClean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  <a:p>
                      <a:pPr marL="85725" indent="0" algn="l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в том числе</a:t>
                      </a:r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: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1 138 563,4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1 091 474,1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1 233 712,0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1 211 613,6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1 233 646,3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557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Налоговые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968 490,2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934 814,8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1 054 914,4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1 035 733,8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1 061 372,9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9205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Неналоговые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170 073,2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156 659,3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178 797,6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175 879,8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172 273,4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6427113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Югры на 2023 год и на плановый период 2024 и 2025 годов»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39" name="Диаграмма 38"/>
          <p:cNvGraphicFramePr/>
          <p:nvPr/>
        </p:nvGraphicFramePr>
        <p:xfrm>
          <a:off x="0" y="476672"/>
          <a:ext cx="903649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0" name="Стрелка вправо 39"/>
          <p:cNvSpPr/>
          <p:nvPr/>
        </p:nvSpPr>
        <p:spPr>
          <a:xfrm>
            <a:off x="2411760" y="1556792"/>
            <a:ext cx="1296144" cy="57606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Oswald" charset="-52"/>
              </a:rPr>
              <a:t>+</a:t>
            </a:r>
            <a:r>
              <a:rPr lang="ru-RU" sz="1200" dirty="0" smtClean="0">
                <a:solidFill>
                  <a:schemeClr val="tx1"/>
                </a:solidFill>
                <a:latin typeface="Oswald" charset="-52"/>
              </a:rPr>
              <a:t>+779 519,5</a:t>
            </a:r>
            <a:endParaRPr lang="ru-RU" sz="1200" dirty="0">
              <a:latin typeface="Oswald" charset="-52"/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2555776" y="2780928"/>
            <a:ext cx="1080120" cy="504056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Oswald" charset="-52"/>
              </a:rPr>
              <a:t>+142 237,9</a:t>
            </a:r>
            <a:endParaRPr lang="ru-RU" sz="1200" dirty="0">
              <a:solidFill>
                <a:schemeClr val="tx1"/>
              </a:solidFill>
              <a:latin typeface="Oswald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9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9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9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9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3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9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9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3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9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9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3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39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39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 uiExpand="1">
        <p:bldSub>
          <a:bldChart bld="categoryEl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3189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2444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83568" y="260648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Динамика </a:t>
            </a:r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поступлений налоговых доходов в бюджет города Урай</a:t>
            </a:r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на 2024 год и на плановый период 2025 и 2026 годов,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-252536" y="764704"/>
          <a:ext cx="939653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30077085"/>
              </p:ext>
            </p:extLst>
          </p:nvPr>
        </p:nvGraphicFramePr>
        <p:xfrm>
          <a:off x="107503" y="4581128"/>
          <a:ext cx="8928996" cy="1847056"/>
        </p:xfrm>
        <a:graphic>
          <a:graphicData uri="http://schemas.openxmlformats.org/drawingml/2006/table">
            <a:tbl>
              <a:tblPr/>
              <a:tblGrid>
                <a:gridCol w="18722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1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4137"/>
                <a:gridCol w="12241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2022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(отчёт)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(план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)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*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Удельный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вес в общем объеме налоговых доходов, 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Налоговые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968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490,2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934 814,8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1 054 914,4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1 035 733,8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1 061 372,9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Налог на доходы физических лиц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724 024,9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707 614,7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790 756,6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75,0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775 400,9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798 034,5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Акцизы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по подакцизным товарам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16 838,4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17 157,9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18 364,8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Налоги на совокупный доход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165 110,9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151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174,6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181 844,1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17,2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178 066,7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179 806,4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Налоги на имущество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55 057,0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51 652,5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56 972,3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56 488,5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57 683,9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20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Государственная пошлина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7 459,0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7 215,1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6 976,6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0,7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7 045,6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7 116,0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0" y="6427113"/>
            <a:ext cx="8928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 smtClean="0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 smtClean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3189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83568" y="260648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Динамика </a:t>
            </a:r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поступлений неналоговых доходов в бюджет города Урай</a:t>
            </a:r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на 2024 год и на плановый период 2025 и 2026 годов,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6427113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 smtClean="0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 smtClean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-108520" y="620688"/>
          <a:ext cx="925252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48208192"/>
              </p:ext>
            </p:extLst>
          </p:nvPr>
        </p:nvGraphicFramePr>
        <p:xfrm>
          <a:off x="107505" y="4293096"/>
          <a:ext cx="8928991" cy="2034618"/>
        </p:xfrm>
        <a:graphic>
          <a:graphicData uri="http://schemas.openxmlformats.org/drawingml/2006/table">
            <a:tbl>
              <a:tblPr/>
              <a:tblGrid>
                <a:gridCol w="25922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92557"/>
                <a:gridCol w="10197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603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2022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(отчёт)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(план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)*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Удельный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вес в общем объеме неналоговых доходов,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Неналоговые доходы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170 073,2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156 659,3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178 797,6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100,0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175 879,8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172 273,4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41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Доходы от использования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муниципального имущества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104 287,1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105 930,5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132 962,2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74,4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130 283,6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126 832,5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36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Доходы от продажи материальных и нематериальных активов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54 640,9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42 498,0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39 275,4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22,0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39 295,8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39 227,0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Штрафные санкции, возмещения ущерба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4 491,4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3 606,1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3 461,2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3 451,8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3 458,5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6 653,8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4 624,7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3 098,8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2 848,6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2 755,4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3189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24440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83568" y="188640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Динамика безвозмездных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поступлений в бюджет города Урай</a:t>
            </a:r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на 2024 год и на плановый период 2025 и 2026 годов,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6427113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 smtClean="0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 smtClean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48208192"/>
              </p:ext>
            </p:extLst>
          </p:nvPr>
        </p:nvGraphicFramePr>
        <p:xfrm>
          <a:off x="251520" y="4365104"/>
          <a:ext cx="8749479" cy="2022928"/>
        </p:xfrm>
        <a:graphic>
          <a:graphicData uri="http://schemas.openxmlformats.org/drawingml/2006/table">
            <a:tbl>
              <a:tblPr/>
              <a:tblGrid>
                <a:gridCol w="25202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2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2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52128"/>
                <a:gridCol w="10081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564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2022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(отчёт)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(план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)*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Удельный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вес в общем объеме безвозмездных поступлений,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84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Всего МБТ, в том числе: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2 956 874,0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3 090 028,2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3 869 547,7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2 378 160,8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2 392 382,6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89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572 809,0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591 058,7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648 358,0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16,8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429 808,7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441 805,6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86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576 005,2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888 988,6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1 520 461,2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39,3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221 828,7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224 049,7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50 936,2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42 869,0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43 354,6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43 218,4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42 955,9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Субвенции на реализацию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гос.полномочий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1 574 968,2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1 515 261,9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1 605 523,9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1 683 305,0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1 683 571,4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2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Прочие безвозмездные поступления </a:t>
                      </a:r>
                    </a:p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(в т.ч. ЛУКОЙЛ)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182 155,4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51 850,0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51 850,0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-324544" y="836712"/>
          <a:ext cx="93600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35253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исполнения расходов по программным направлениям деятельности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 года, тыс. рублей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исполнения расходов по программным направлениям деятельности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 года, тыс. рублей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исполнения расходов по программным направлениям деятельности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 года, тыс. рублей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60648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 планируемых поступлениях в бюджет города Урай на 2024 год и </a:t>
            </a:r>
          </a:p>
          <a:p>
            <a:pPr lvl="0" indent="450850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на плановый период 2025 и 2026 годов по видам доходов,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9271911"/>
              </p:ext>
            </p:extLst>
          </p:nvPr>
        </p:nvGraphicFramePr>
        <p:xfrm>
          <a:off x="251519" y="1196752"/>
          <a:ext cx="8712970" cy="4824536"/>
        </p:xfrm>
        <a:graphic>
          <a:graphicData uri="http://schemas.openxmlformats.org/drawingml/2006/table">
            <a:tbl>
              <a:tblPr/>
              <a:tblGrid>
                <a:gridCol w="40377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84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84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84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00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Наименование доходов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Планируемые поступления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доходов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2024 год (проект)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7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ВСЕГО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ДОХОДЫ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БЮДЖЕТА, в том числе: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5 103 259,7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3 589 774,4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3 626 028,9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НАЛОГОВЫЕ И НЕНАЛОГОВЫЕ ДОХОДЫ,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из них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1 233 712,0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1 211 613,6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1 233 646,3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 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1 054 914,4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1 035 733,8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1 061 372,9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1. Налог на доходы физических лиц 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790 756,6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775 400,9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798 034,5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4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2.  Акцизы по подакцизным товарам (продукции), производимым на территории Российской Федерации (акцизы на нефтепродукты)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18 364,8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 Налоги на совокупный доход всего, в том числе: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181 844,1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178 066,7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179 806,4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3.1. Упрощенная система налогообложения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175 005,2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171 200,2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172 912,2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3.2. Сельскохозяйственный налог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186,0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187,0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188,0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3.3. 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Патентная система налогообложения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6 652,9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6 679,5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6 706,2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 Налоги на имущество, в том числе: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56 972,3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56 488,5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57 683,9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4.1.  Налог на имущество </a:t>
                      </a:r>
                      <a:r>
                        <a:rPr lang="ru-RU" sz="12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c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физических лиц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22 937,3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21 550,7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21 766,2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4.2. Транспортный налог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12 885,0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12 940,0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13 000,0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4.3. Земельный налог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21 150,0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21 997,8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22 917,7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5. Государственная пошлина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6 976,6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7 045,6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7 116,0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46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316416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1560" y="188640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/>
            <a:r>
              <a:rPr lang="ru-RU" sz="19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 планируемых поступлениях в бюджет города Урай на 2024 год и на плановый период 2025 и 2026 годов по видам доходов, тыс.рублей </a:t>
            </a:r>
            <a:r>
              <a:rPr lang="ru-RU" sz="16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(продолжение таблицы)</a:t>
            </a:r>
            <a:endParaRPr lang="ru-RU" sz="16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7141463"/>
              </p:ext>
            </p:extLst>
          </p:nvPr>
        </p:nvGraphicFramePr>
        <p:xfrm>
          <a:off x="179512" y="1124744"/>
          <a:ext cx="8784976" cy="5382569"/>
        </p:xfrm>
        <a:graphic>
          <a:graphicData uri="http://schemas.openxmlformats.org/drawingml/2006/table">
            <a:tbl>
              <a:tblPr/>
              <a:tblGrid>
                <a:gridCol w="4937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67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67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41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602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Наименование доходов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Планируемые поступления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доходов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2024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2026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0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НЕНАЛОГОВЫЕ ДОХОДЫ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178 797,6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175 879,8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172 273,4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1.  Доходы от использования муниципального имущества, в том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числе: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132 962,2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130 283,6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126 832,5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1. 1. Доходы, получаемые в виде арендной платы за земельные участки 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94 443,1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93</a:t>
                      </a:r>
                      <a:r>
                        <a:rPr lang="ru-RU" sz="12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219,0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94 038,9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1.2. Доходы от сдачи в аренду муниципального имущества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37 897,8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36 443,3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32 172,3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62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1.3. Прочие доходы от использования муниципального имущества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621,3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621,3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621,3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8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2. Плата за негативное воздействие на окружающую среду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235,9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235,9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235,9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 Доходы от оказания услуг и компенсации затрат государства всего, в том числе: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2 862,9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2 612,7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2 519,5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3.1</a:t>
                      </a:r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. Доходы 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от оказания платных услуг (работ)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203,8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203,8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203,8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3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3.2</a:t>
                      </a:r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. Доходы 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от </a:t>
                      </a:r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возмещения расходов и компенсации 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затрат государства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2 659,1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2 408,9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2 315,7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 Доходы от продажи материальных и нематериальных активов всего, в том числе: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39 275,4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39 295,8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39 227,0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41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4.1. Доходы от реализации муниципального имущества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36 505,0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36 506,0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36 507,0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4.2. Доходы от приватизации муниципального имущества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50,4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69,8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4.3.  Доходы от продажи земельных участков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2 720,0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2 720,0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</a:t>
                      </a:r>
                      <a:r>
                        <a:rPr lang="ru-RU" sz="12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720,0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5. Штрафные санкции, возмещения ущерба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3 461,2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3 451,8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3 458,5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59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БЕЗВОЗМЕЗДНЫЕ ПОСТУПЛЕНИЯ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3 869 547,7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2 378 160,8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2 392 382,6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8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648 358,0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429 808,7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441 805,6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1 520 461,2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221 828,7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224 049,7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Субвенции на реализацию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государственных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полномочий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1 605 523,9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1 683 305,0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1 683 571,4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43 354,6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43 218,4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42 955,9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79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Прочие безвозмездные поступления (в рамках соглашения о сотрудничестве между ПАО "Нефтяная компания "ЛУКОЙЛ" и Правительством ХМАО-Югры)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51 850,0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543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352533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83568" y="116632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 </a:t>
            </a:r>
            <a:r>
              <a:rPr lang="ru-RU" sz="16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 рублей  (1)</a:t>
            </a:r>
            <a:endParaRPr lang="ru-RU" sz="16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79512" y="980728"/>
          <a:ext cx="8784978" cy="5778517"/>
        </p:xfrm>
        <a:graphic>
          <a:graphicData uri="http://schemas.openxmlformats.org/drawingml/2006/table">
            <a:tbl>
              <a:tblPr/>
              <a:tblGrid>
                <a:gridCol w="3258942"/>
                <a:gridCol w="528812"/>
                <a:gridCol w="2092512"/>
                <a:gridCol w="587158"/>
                <a:gridCol w="586631"/>
                <a:gridCol w="586631"/>
                <a:gridCol w="543176"/>
                <a:gridCol w="601116"/>
              </a:tblGrid>
              <a:tr h="41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2022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(факт)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2023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(прогноз)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2024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2025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2026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755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ЗЕМЕЛЬНЫЙ НАЛОГ ГОРОДА УРАЙ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1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органов местного самоуправления и муниципальные учреждения в отношении земельных участков, являющихся муниципальной собственностью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№64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«О земельном налоге на территории города Урай» п.п.1, п.4.1. раздела 4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18 733,0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18 733,0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18 733,0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19 500,0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19 500,0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1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ветеранов и инвалидов Великой Отечественной войны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» п.п.4, п.4.1. раздела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1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Освобождение от уплаты налога инвалидов с детства, детей-инвалидов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п.п.5, п.4.1. раздела 4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1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Освобождение от уплаты налога героев Советского Союза, героев Российской Федерации, полных кавалеров ордена Славы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п.п.6, п.4.1. раздела 4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1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Освобождение от уплаты налога инвалидов I, II, III групп инвалидности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п.п.7, п.4.1. раздела 4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274,0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276,7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279,5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282,3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285,1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866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Освобождение от уплаты налога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физических лиц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, имеющих право на получение социальной поддержки в соответствии с Законом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РФ от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15 мая 1991 года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№1244-1 «О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социальной защите граждан, подвергшихся воздействию радиации вследствие катастрофы на Чернобыльской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АЭС»,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а также в соответствии с Федеральным законом от 26 ноября 1998 года 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№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175-ФЗ «О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социальной защите граждан Российской Федерации, подвергшихся воздействию радиации вследствие аварии в 1957 году на производственном объединении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«Маяк»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и сбросов радиоактивных отходов в реку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Теча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»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и в соответствии с Федеральным законом от 10 января 2002 года 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№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2-ФЗ «О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социальных гарантиях гражданам, подвергшимся радиационному воздействию вследствие ядерных испытаний на Семипалатинском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полигоне»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п.п.8, п.4.1. раздела 4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23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физических лиц, принимавших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  <a:p>
                      <a:pPr algn="ctr" fontAlgn="ctr"/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 п.п.9, п.4.1. раздела 4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  <a:p>
                      <a:pPr algn="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  <a:p>
                      <a:pPr algn="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  <a:p>
                      <a:pPr algn="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  <a:p>
                      <a:pPr algn="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  <a:p>
                      <a:pPr algn="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614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116633"/>
            <a:ext cx="84604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220072" y="404664"/>
            <a:ext cx="2483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600" b="1" dirty="0" smtClean="0"/>
          </a:p>
          <a:p>
            <a:pPr algn="r"/>
            <a:endParaRPr lang="ru-RU" sz="1600" b="1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7503" y="1024094"/>
          <a:ext cx="8928994" cy="5707499"/>
        </p:xfrm>
        <a:graphic>
          <a:graphicData uri="http://schemas.openxmlformats.org/drawingml/2006/table">
            <a:tbl>
              <a:tblPr/>
              <a:tblGrid>
                <a:gridCol w="3384377"/>
                <a:gridCol w="608263"/>
                <a:gridCol w="2056033"/>
                <a:gridCol w="595584"/>
                <a:gridCol w="687683"/>
                <a:gridCol w="580748"/>
                <a:gridCol w="508154"/>
                <a:gridCol w="508152"/>
              </a:tblGrid>
              <a:tr h="394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2022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(факт)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2023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(прогноз)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2024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2025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2026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год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96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ЗЕМЕЛЬНЫЙ НАЛОГ ГОРОДА УРАЙ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97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физических лиц, получивших или перенесших лучевую болезнь или ставшие инвалидами в результате испытаний, учений и иных работ, связанных с любыми видами ядерных установок, включая ядерное оружие и космическую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технику</a:t>
                      </a:r>
                    </a:p>
                  </a:txBody>
                  <a:tcPr marL="3258" marR="3258" marT="32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 п.п.10, п.4.1. раздела 4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садоводческие, огороднические или дачные некоммерческие объединения граждан, садоводческие или огороднические некоммерческие товарищества, гаражные потребительские кооперативы в части предоставленного земельного участка, используемого льготными категориями физических лиц, указанных в подпунктах 4 - 10, 12, 13 настоящего пункта и являющихся членами указанных объединений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граждан</a:t>
                      </a:r>
                    </a:p>
                  </a:txBody>
                  <a:tcPr marL="3258" marR="3258" marT="32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п.п.11, п.4.1. раздела 4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многодетные семьи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п.п.12, п.4.1. раздела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76,0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76,8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78,3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79,1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ветеранов и инвалидов боевых действий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п.п.13, п.4.1. раздела 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241,0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243,4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245,8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248,3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250,8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97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организаций-инвесторов, осуществляющих в качестве основного вида следующие виды экономической деятельности: "сельское, лесное хозяйство, охота, рыболовство и рыбоводство", "обрабатывающие производства", "образование дошкольное", "образование начальное общее", "деятельность в области здравоохранения и социальных услуг", "деятельность в области культуры, спорта" и реализующие в рамках Федерального закона от 25.02.1999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№39-ФЗ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"Об инвестиционной деятельности в Российской Федерации, осуществляемой в форме капитальных вложений" в городе Урай инвестиционные проекты, капитальные вложения в которые составляют не менее 5 (пяти) миллионов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рублей</a:t>
                      </a:r>
                    </a:p>
                  </a:txBody>
                  <a:tcPr marL="3258" marR="3258" marT="32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(в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ред.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25.12.2014 №78) «О земельном налоге на территории города Урай» п.п.1, п.4.2.  раздела 4 </a:t>
                      </a:r>
                      <a:r>
                        <a:rPr lang="ru-RU" sz="9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9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8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субъектов малого и среднего предпринимательства - инвесторов, осуществляющих в качестве основного вида следующие виды экономической деятельности: «сельское, лесное хозяйство, охота, рыболовство и рыбоводство», «обрабатывающие производства», «образование дошкольное», «образование начальное общее», «деятельность в области здравоохранения и социальных услуг», «деятельность в области культуры, спорта», и реализующие в городе Урай инвестиционные проекты, капитальные вложения в которые составляют не менее 1 (одного) миллиона 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(в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ред.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25.12.2014 №78) «О земельном налоге на территории города Урай»  п.п.2, п.4.2.  раздела 4 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900" b="1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900" b="1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55576" y="188640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16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 тыс. рублей  (2)</a:t>
            </a:r>
            <a:endParaRPr lang="ru-RU" sz="16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188640"/>
            <a:ext cx="8460432" cy="93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864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7" cstate="print"/>
          <a:srcRect t="90633" b="3528"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</p:spPr>
      </p:pic>
      <p:sp>
        <p:nvSpPr>
          <p:cNvPr id="10" name="Заголовок 13"/>
          <p:cNvSpPr txBox="1">
            <a:spLocks/>
          </p:cNvSpPr>
          <p:nvPr/>
        </p:nvSpPr>
        <p:spPr>
          <a:xfrm>
            <a:off x="0" y="332656"/>
            <a:ext cx="9144000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ru-RU" sz="2800" dirty="0">
              <a:solidFill>
                <a:schemeClr val="bg1"/>
              </a:solidFill>
              <a:latin typeface="Oswald" pitchFamily="2" charset="-52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80528" y="332656"/>
            <a:ext cx="9468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Arial" pitchFamily="34" charset="0"/>
              </a:rPr>
              <a:t>Основные направления налоговой и бюджетной политики </a:t>
            </a:r>
          </a:p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Arial" pitchFamily="34" charset="0"/>
              </a:rPr>
              <a:t>городского округа Урай на 2024 год и на плановый период 2025 и 2026 годов</a:t>
            </a:r>
            <a:endParaRPr lang="ru-RU" sz="2000" i="1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graphicFrame>
        <p:nvGraphicFramePr>
          <p:cNvPr id="2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06560628"/>
              </p:ext>
            </p:extLst>
          </p:nvPr>
        </p:nvGraphicFramePr>
        <p:xfrm>
          <a:off x="323528" y="1340768"/>
          <a:ext cx="860546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1"/>
            <a:ext cx="8388424" cy="86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7505" y="980727"/>
          <a:ext cx="8928993" cy="5669250"/>
        </p:xfrm>
        <a:graphic>
          <a:graphicData uri="http://schemas.openxmlformats.org/drawingml/2006/table">
            <a:tbl>
              <a:tblPr/>
              <a:tblGrid>
                <a:gridCol w="3384375"/>
                <a:gridCol w="608265"/>
                <a:gridCol w="2250397"/>
                <a:gridCol w="508154"/>
                <a:gridCol w="580748"/>
                <a:gridCol w="580748"/>
                <a:gridCol w="508154"/>
                <a:gridCol w="508152"/>
              </a:tblGrid>
              <a:tr h="369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2022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(факт)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2023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(прогноз)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2024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2025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2026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год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165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ЗЕМЕЛЬНЫЙ НАЛОГ ГОРОДА УРАЙ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43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социально ориентированных некоммерческих организаций - инвесторов, осуществляющих в качестве основного вида следующие виды экономической деятельности: «образование дошкольное», «образование начальное общее», «деятельность в области здравоохранения и социальных услуг», «деятельность в области культуры, спорта», и  реализующие в городе Урай инвестиционные проекты, капитальные вложения в которые составляют не менее 1 (одного) миллиона рублей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(в ред. от 20.09.2018 №490 «О земельном налоге на территории города Урай» п.п.3, п.4.2.  раздела 4 </a:t>
                      </a:r>
                      <a:r>
                        <a:rPr lang="ru-RU" sz="1000" b="1" i="0" u="sng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sng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1000" b="0" i="0" u="sng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0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организаций в отношении земельных участков, в границах которых реализуется инвестиционный проект в соответствии с соглашением о защите и поощрении капиталовложений в рамках реализации Федерального закона от 01.04.2020 N 69-ФЗ "О защите и поощрении капиталовложений в Российской Федерации", с момента начала строительства до ввода объекта в эксплуатацию, предусмотренного в инвестиционном проекте, но не более 5-ти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22.10.2020 №81)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земельном налоге на территории города Урай» п.п.4, п.4.2.  раздела 4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1,0%) для земельных участков с видом разрешенного использования «Хранение автотранспорта»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0,5%)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1,0%)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п.п.3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1,2%) для земельных участков с видом разрешенного использования «Коммунальное обслуживание»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0,3%)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1,2%)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п.п.4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644,0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644,0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650,4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656,9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663,5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«Социальное обслуживание»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Понижен. ставка  (на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п.п.5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30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«Бытовое обслуживание»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Понижен.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ставка налога (на 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п.п.7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83568" y="18864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 </a:t>
            </a:r>
            <a:r>
              <a:rPr lang="ru-RU" sz="16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 рублей  (3)</a:t>
            </a:r>
            <a:endParaRPr lang="ru-RU" sz="16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116631"/>
            <a:ext cx="8388424" cy="93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7505" y="1124744"/>
          <a:ext cx="8928993" cy="5184576"/>
        </p:xfrm>
        <a:graphic>
          <a:graphicData uri="http://schemas.openxmlformats.org/drawingml/2006/table">
            <a:tbl>
              <a:tblPr/>
              <a:tblGrid>
                <a:gridCol w="2880319"/>
                <a:gridCol w="792088"/>
                <a:gridCol w="1944216"/>
                <a:gridCol w="648072"/>
                <a:gridCol w="720080"/>
                <a:gridCol w="648072"/>
                <a:gridCol w="648072"/>
                <a:gridCol w="648074"/>
              </a:tblGrid>
              <a:tr h="4201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2022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(факт)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202год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(прогноз)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2024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2025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2026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год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767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ЗЕМЕЛЬНЫЙ НАЛОГ ГОРОДА УРАЙ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«Здравоохранение»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ставка налога (на 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п.п.8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537,0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537,0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542,4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547,8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553,3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«Образование и просвещение»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г.Урай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ставка налога (на 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п.п.9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533,0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533,0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538,3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543,7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549,2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«Общественное питание»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ставка налога (на 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п.п.10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70,5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1,0%) для земельных участков с видом разрешенного использования «Служебные гаражи»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0,5%)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ставка налога (на 1,0%)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п.п.11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1 008,0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1 008,0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1 018,1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1 028,3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1 038,5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«Объекты дорожного сервиса»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ставка налога (на 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п.п.12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1,4%) для земельных участков с видом разрешенного использования «Воздушный транспорт»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г.Урай 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1,4%)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№64 «О земельном налоге на территории города Урай» п.п.14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707,0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714,1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721,2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987">
                <a:tc gridSpan="3"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ИТОГО налоговых льгот (налоговых расходов) по ЗЕМЕЛЬНОМУ НАЛОГУ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22 915,5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22 922,5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22 974,4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23 783,8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23 826,6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83568" y="26064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16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 тыс. рублей  (4)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1"/>
            <a:ext cx="8388424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9513" y="1196753"/>
          <a:ext cx="8784975" cy="4870574"/>
        </p:xfrm>
        <a:graphic>
          <a:graphicData uri="http://schemas.openxmlformats.org/drawingml/2006/table">
            <a:tbl>
              <a:tblPr/>
              <a:tblGrid>
                <a:gridCol w="3168351"/>
                <a:gridCol w="759892"/>
                <a:gridCol w="2120428"/>
                <a:gridCol w="593630"/>
                <a:gridCol w="571380"/>
                <a:gridCol w="571380"/>
                <a:gridCol w="499958"/>
                <a:gridCol w="499956"/>
              </a:tblGrid>
              <a:tr h="4228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2022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(факт)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2023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(прогноз)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2024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2025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2026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год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91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НАЛОГ НА ИМУЩЕСТВО ФИЗИЧЕСКИХ ЛИЦ ГОРОДА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УРАЙ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535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0,2%) на имущество физических лиц в отношении объекта налогообложения «Квартира, часть квартиры, комната» 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0,3%, налоговая ставка установленная НПА </a:t>
                      </a:r>
                      <a:r>
                        <a:rPr lang="ru-RU" sz="1000" b="0" i="1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0,2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%)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п.п.2 таблицы п.2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11 534,0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11 534,0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11 534,0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11 649,3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11 765,8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0,2%) на имущество физических лиц в отношении объекта налогообложения «Гараж и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машино-место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» 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0,3%,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0,2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%)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п.п.3 таблицы п.2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216,0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220,3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881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0,2%) на имущество физических лиц в отношении объекта налогообложения «Единый недвижимый комплекс, в состав которого входит хотя бы один жилой дом» 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0,3%, налоговая ставка установленная НПА </a:t>
                      </a:r>
                      <a:r>
                        <a:rPr lang="ru-RU" sz="1000" b="0" i="1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0,2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%)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п.п.4 таблицы п.2.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881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0,2%) на имущество физических лиц в отношении объекта налогообложения «Объект незавершенного строительства, в случае если проектируемым назначением таких объектов является жилой дом» 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0,3%, налоговая ставка установленная НПА г.Урай 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0,2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%)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п.п.5 таблицы п.2.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85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0,2%) на имущество физических лиц в отношении объекта налогообложения «Хозяйственные строения или сооружения,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строительства» 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0,3%, налоговая ставка установленная НПА </a:t>
                      </a:r>
                      <a:r>
                        <a:rPr lang="ru-RU" sz="1000" b="0" i="1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0,2%)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п.п.6 таблицы п.2.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55576" y="26064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 </a:t>
            </a:r>
            <a:r>
              <a:rPr lang="ru-RU" sz="16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 рублей (5)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7"/>
            <a:ext cx="8388424" cy="86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83568" y="332656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</a:t>
            </a:r>
            <a:r>
              <a:rPr lang="ru-RU" sz="16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тыс. рублей (6)</a:t>
            </a:r>
            <a:endParaRPr lang="ru-RU" sz="16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7503" y="1340769"/>
          <a:ext cx="8856985" cy="3816423"/>
        </p:xfrm>
        <a:graphic>
          <a:graphicData uri="http://schemas.openxmlformats.org/drawingml/2006/table">
            <a:tbl>
              <a:tblPr/>
              <a:tblGrid>
                <a:gridCol w="3071374"/>
                <a:gridCol w="889067"/>
                <a:gridCol w="1325179"/>
                <a:gridCol w="714273"/>
                <a:gridCol w="714273"/>
                <a:gridCol w="714273"/>
                <a:gridCol w="708466"/>
                <a:gridCol w="720080"/>
              </a:tblGrid>
              <a:tr h="5048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2022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(факт)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2023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(прогноз)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2024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2025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2026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год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27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НАЛОГ НА ИМУЩЕСТВО ФИЗИЧЕСКИХ ЛИЦ ГОРОДА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УРАЙ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89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1,1%) на имущество физических лиц в отношении объектов налогообложения, включенные в перечень, определяемый в соответствии с пунктом 7 статьи 378.2 Налогового кодекса Российской Федерации, объекты налогообложения, предусмотренные абзацем вторым пункта 10 статьи 378.2 Налогового кодекса Российской Федерации, а также объекты налогообложения, кадастровая стоимость каждого из которых превышает 300 миллионов рублей»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(налоговая ставка установленная НК РФ 2,0%, налоговая ставка установленная НПА г</a:t>
                      </a:r>
                      <a:r>
                        <a:rPr lang="ru-RU" sz="1000" b="0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. 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: с 2021г -0,9%, с 2022 г. - 1,0%, с 2023 г. - 1,1%, с 2024 г. - 1,2%, с 2025 г. - 1,3%, с 2026 г. - 1,4%)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(2022г. на 1,0%, 2023г. на 0,9%, 2024г. на 0,8%, 2025г. на 0,7%, 2026г. на 0,6%)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п.п.7 таблицы п.2.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13 216,0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13 202,8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13 189,6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13 176,4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13 163,2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40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 ИТОГО </a:t>
                      </a:r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налоговых льгот (налоговых расходов) по НАЛОГУ НА ИМУЩЕСТВО ФИЗИЧЕСКИХ ЛИЦ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24 974,0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24 960,8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24 947,6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25 052,0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25 </a:t>
                      </a:r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157,4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 ИТОГО </a:t>
                      </a:r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НАЛОГОВЫХ ЛЬГОТ (НАЛОГОВЫХ РАСХОДОВ)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47 </a:t>
                      </a:r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889,5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47 883,3 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47 922,0   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48 </a:t>
                      </a:r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835,8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48 984,0   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172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83568" y="404664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Муниципальный дорожный фонд города Урай,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251520" y="3140968"/>
            <a:ext cx="8712968" cy="50405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charset="-52"/>
                <a:cs typeface="Arial" pitchFamily="34" charset="0"/>
              </a:rPr>
              <a:t>Бюджетные ассигнования будут направлены на ремонт и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swald" charset="-52"/>
                <a:cs typeface="Arial" pitchFamily="34" charset="0"/>
              </a:rPr>
              <a:t>содержание автомобильных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charset="-52"/>
                <a:cs typeface="Arial" pitchFamily="34" charset="0"/>
              </a:rPr>
              <a:t>дорог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swald" charset="-52"/>
                <a:cs typeface="Arial" pitchFamily="34" charset="0"/>
              </a:rPr>
              <a:t>местного значения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swald" charset="-52"/>
                <a:cs typeface="Arial" pitchFamily="34" charset="0"/>
              </a:rPr>
              <a:t> в границах городского округа и искусственных дорожных сооружений на них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228184" y="3933056"/>
            <a:ext cx="25922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Oswald" charset="-52"/>
                <a:cs typeface="Times New Roman" pitchFamily="18" charset="0"/>
              </a:rPr>
              <a:t>Источники формирования муниципального дорожного фонда города Урай:</a:t>
            </a:r>
          </a:p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Oswald" charset="-52"/>
                <a:cs typeface="Times New Roman" pitchFamily="18" charset="0"/>
              </a:rPr>
              <a:t>Акцизы</a:t>
            </a:r>
          </a:p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Oswald" charset="-52"/>
                <a:cs typeface="Times New Roman" pitchFamily="18" charset="0"/>
              </a:rPr>
              <a:t>Транспортный налог</a:t>
            </a:r>
          </a:p>
          <a:p>
            <a:pPr algn="ctr">
              <a:buFont typeface="Wingdings" pitchFamily="2" charset="2"/>
              <a:buChar char="Ø"/>
            </a:pPr>
            <a:r>
              <a:rPr lang="ru-RU" sz="1400" dirty="0" smtClean="0">
                <a:latin typeface="Oswald" charset="-52"/>
                <a:cs typeface="Times New Roman" pitchFamily="18" charset="0"/>
              </a:rPr>
              <a:t>Поступления </a:t>
            </a:r>
            <a:r>
              <a:rPr lang="ru-RU" sz="1400" dirty="0">
                <a:latin typeface="Oswald" charset="-52"/>
                <a:cs typeface="Times New Roman" pitchFamily="18" charset="0"/>
              </a:rPr>
              <a:t>сумм в возмещение вреда, причиняемого автомобильным дорогам общего </a:t>
            </a:r>
            <a:r>
              <a:rPr lang="ru-RU" sz="1400" dirty="0" smtClean="0">
                <a:latin typeface="Oswald" charset="-52"/>
                <a:cs typeface="Times New Roman" pitchFamily="18" charset="0"/>
              </a:rPr>
              <a:t>пользования</a:t>
            </a:r>
          </a:p>
          <a:p>
            <a:pPr algn="ctr">
              <a:buFont typeface="Wingdings" pitchFamily="2" charset="2"/>
              <a:buChar char="Ø"/>
            </a:pPr>
            <a:r>
              <a:rPr lang="ru-RU" sz="1400" dirty="0" smtClean="0">
                <a:latin typeface="Oswald" charset="-52"/>
                <a:cs typeface="Times New Roman" pitchFamily="18" charset="0"/>
              </a:rPr>
              <a:t>Субсидии из бюджета </a:t>
            </a:r>
            <a:r>
              <a:rPr lang="ru-RU" sz="1400" dirty="0" err="1" smtClean="0">
                <a:latin typeface="Oswald" charset="-52"/>
                <a:cs typeface="Times New Roman" pitchFamily="18" charset="0"/>
              </a:rPr>
              <a:t>ХМАО-Югры</a:t>
            </a:r>
            <a:endParaRPr lang="ru-RU" sz="14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37" name="Диаграмма 36"/>
          <p:cNvGraphicFramePr/>
          <p:nvPr/>
        </p:nvGraphicFramePr>
        <p:xfrm>
          <a:off x="251520" y="3573016"/>
          <a:ext cx="554461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8" name="Группа 37"/>
          <p:cNvGrpSpPr/>
          <p:nvPr/>
        </p:nvGrpSpPr>
        <p:grpSpPr>
          <a:xfrm>
            <a:off x="899592" y="1052736"/>
            <a:ext cx="6264696" cy="810093"/>
            <a:chOff x="83895" y="54003"/>
            <a:chExt cx="6316442" cy="8100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83895" y="54003"/>
              <a:ext cx="6316442" cy="810093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4"/>
            <p:cNvSpPr/>
            <p:nvPr/>
          </p:nvSpPr>
          <p:spPr>
            <a:xfrm>
              <a:off x="107622" y="77730"/>
              <a:ext cx="6168961" cy="7626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0000" tIns="60960" rIns="18000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Oswald" charset="-52"/>
                  <a:cs typeface="Times New Roman" pitchFamily="18" charset="0"/>
                </a:rPr>
                <a:t>Федеральный закон от 03.12.2012 № 244-ФЗ «О внесении изменений в Бюджетный кодекс Российской Федерации»</a:t>
              </a:r>
              <a:endParaRPr lang="ru-RU" sz="1600" b="1" kern="1200" dirty="0">
                <a:solidFill>
                  <a:schemeClr val="tx1"/>
                </a:solidFill>
                <a:latin typeface="Oswald" charset="-52"/>
                <a:cs typeface="Times New Roman" pitchFamily="18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403648" y="2060848"/>
            <a:ext cx="6120680" cy="907093"/>
            <a:chOff x="792101" y="0"/>
            <a:chExt cx="6620970" cy="9070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792101" y="0"/>
              <a:ext cx="6620970" cy="907093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Скругленный прямоугольник 4"/>
            <p:cNvSpPr/>
            <p:nvPr/>
          </p:nvSpPr>
          <p:spPr>
            <a:xfrm>
              <a:off x="818669" y="26568"/>
              <a:ext cx="6448886" cy="8539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0000" tIns="60960" rIns="18000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swald" charset="-52"/>
                  <a:cs typeface="Times New Roman" pitchFamily="18" charset="0"/>
                </a:rPr>
                <a:t>Муниципальный дорожный фонд города Урай создан в соответствии с решением Думы города Урай от 27.09.2012 № 80 (в ред. от 20.09.2023)</a:t>
              </a:r>
              <a:endParaRPr lang="ru-RU" sz="16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charset="-52"/>
                <a:cs typeface="Times New Roman" pitchFamily="18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444208" y="1556792"/>
            <a:ext cx="589739" cy="589745"/>
            <a:chOff x="5616624" y="432048"/>
            <a:chExt cx="589739" cy="58974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5" name="Стрелка вниз 44"/>
            <p:cNvSpPr/>
            <p:nvPr/>
          </p:nvSpPr>
          <p:spPr>
            <a:xfrm flipH="1">
              <a:off x="5616624" y="432048"/>
              <a:ext cx="589739" cy="589745"/>
            </a:xfrm>
            <a:prstGeom prst="downArrow">
              <a:avLst>
                <a:gd name="adj1" fmla="val 55000"/>
                <a:gd name="adj2" fmla="val 45000"/>
              </a:avLst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55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55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Стрелка вниз 4"/>
            <p:cNvSpPr/>
            <p:nvPr/>
          </p:nvSpPr>
          <p:spPr>
            <a:xfrm>
              <a:off x="5749315" y="432048"/>
              <a:ext cx="324357" cy="443785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07504" y="6427113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 smtClean="0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 smtClean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316416" cy="8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332656"/>
            <a:ext cx="7632848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Источники формирования и направления расходования средств муниципального дорожного фонда города Урай в 2024-2026 годах, </a:t>
            </a:r>
            <a:r>
              <a:rPr lang="ru-RU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тыс.рублей</a:t>
            </a:r>
            <a:endParaRPr lang="ru-RU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1473347"/>
              </p:ext>
            </p:extLst>
          </p:nvPr>
        </p:nvGraphicFramePr>
        <p:xfrm>
          <a:off x="179511" y="1124744"/>
          <a:ext cx="8784976" cy="5544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7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3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06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18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18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</a:t>
                      </a:r>
                      <a:r>
                        <a:rPr lang="ru-RU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</a:t>
                      </a:r>
                      <a:r>
                        <a:rPr lang="ru-RU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</a:t>
                      </a:r>
                      <a:r>
                        <a:rPr lang="ru-RU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Всего доходов, в том числе: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58 076,2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78 884,8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32 456,5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32 516,5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1. Акцизы на автомобильный бензин, прямогонный бензин, дизельное топливо, моторные масла для дизельных и карбюраторных (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инжекторных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) двигателей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17 157,9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18 364,8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2.Транспортный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налог, подлежащий зачислению в местный бюджет</a:t>
                      </a: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13 482,0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12 885,0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12 940,0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13 000,0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1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3. Поступления сумм в возмещение вреда, причиняемого автомобильным дорогам общего пользования местного значения города Урай транспортными средствами, осуществляющими перевозки тяжеловесных и (или) крупногабаритных грузов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788,4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784,4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784,4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784,4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4. Субсидии ОБ на капитальный ремонт и ремонт автомобильных дорог общего пользования местного значения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26 647,9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2 625,1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5. Субсидии ОБ на приведение в нормативное состояние автомобильных дорог и искусственных дорожных сооружений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44 225,5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Остатки муниципального дорожного фонда, неиспользованные в прошлом финансовом году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3 928,7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7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Всего расходов, в том числе: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227 163,4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161 595,3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108 779,5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109 538,8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013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1. Субсидии ОБ на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капитальный ремонт и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ремонт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автомобильных дорог общего пользования местного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значения,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 приведение в нормативное состояние автомобильных дорог и искусственных дорожных сооружений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(с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из МБ)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рамках муниципальной программы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«Развитие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транспортной системы города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Урай»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172 361,3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58 697,2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2. Содержание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автомобильных дорог общего пользования и искусственных сооружений на них в рамках муниципальной программы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«Развитие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жилищно-коммунального комплекса и повышение энергетической эффективности в городе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Урай»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на 2019-2030 годы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108 097,9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102 898,1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104 485,7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105 245,0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3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Отклонение (доходы - расходы)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-167 069,2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- 82 710,5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-76 323,0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- 77 022,3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244408" cy="8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55576" y="47667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Особенности, учтенные в проекте бюджета города Урай на 2024-2026 годы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286397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Oswald" charset="-52"/>
              </a:rPr>
              <a:t>Изменение МРОТ, установленного Федеральным законом с 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</a:rPr>
              <a:t>01.01.2023</a:t>
            </a:r>
            <a:r>
              <a:rPr lang="ru-RU" sz="1400" dirty="0" smtClean="0">
                <a:latin typeface="Oswald" charset="-52"/>
              </a:rPr>
              <a:t> – 16 242,0 рубля (в ХМАО-Югре – 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</a:rPr>
              <a:t>35 732,4 рублей</a:t>
            </a:r>
            <a:r>
              <a:rPr lang="ru-RU" sz="1400" dirty="0" smtClean="0">
                <a:latin typeface="Oswald" charset="-52"/>
              </a:rPr>
              <a:t>), с 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</a:rPr>
              <a:t>01.01.2024 </a:t>
            </a:r>
            <a:r>
              <a:rPr lang="ru-RU" sz="1400" dirty="0" smtClean="0">
                <a:latin typeface="Oswald" charset="-52"/>
              </a:rPr>
              <a:t>– 19 242,0 рубля (в ХМАО – 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</a:rPr>
              <a:t>42 332,4 рублей</a:t>
            </a:r>
            <a:r>
              <a:rPr lang="ru-RU" sz="1400" dirty="0" smtClean="0">
                <a:latin typeface="Oswald" charset="-52"/>
              </a:rPr>
              <a:t>)</a:t>
            </a:r>
            <a:endParaRPr lang="en-US" sz="1400" dirty="0" smtClean="0">
              <a:latin typeface="Oswald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3587760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Участие в реализации региональных проектов, в том числе направленных на достижение целей, показателей и решение задач национальных проектов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1636" y="4633391"/>
            <a:ext cx="4193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Изменение тарифов на коммунальные услуги</a:t>
            </a:r>
            <a:r>
              <a:rPr lang="en-US" sz="1400" dirty="0" smtClean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 с 01.07.2024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4202038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Бюджетные ассигнования на реализацию наказов избирателей депутатам Думы г. Урай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1556792"/>
            <a:ext cx="8640960" cy="34563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51520" y="2213694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51520" y="2905199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51520" y="3573016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51520" y="4149080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51520" y="4581128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51520" y="1623913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Обеспечение уровня целевых показателей средней заработной платы по отдельным категориям работников культуры и доп.образования в соответствии с указами Президента Российской Федерации 2012 года </a:t>
            </a:r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51520" y="297778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Индексация с 01.10.2024 на 4,0% фонда оплаты труда работников муниципальных учреждений и ОМС, не подпадающих под действие Указов Президента РФ от 2012 года (включая отчисления в государственные внебюджетные фонды)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4" grpId="0" build="allAtOnce"/>
      <p:bldP spid="16" grpId="0" build="allAtOnce"/>
      <p:bldP spid="20" grpId="0" build="allAtOnce"/>
      <p:bldP spid="22" grpId="0" animBg="1"/>
      <p:bldP spid="34" grpId="0" build="allAtOnce"/>
      <p:bldP spid="35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244408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1588" y="6381328"/>
            <a:ext cx="9144000" cy="47667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7544" y="33265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В рамках реализации наказов избирателей депутатам Думы г.Урай на 2024 год предусмотрено 4 000,0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7016" y="1440160"/>
            <a:ext cx="86409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Oswald" charset="-52"/>
              </a:rPr>
              <a:t>МП «Развитие образования и молодежной политики в городе Урай» в сумме 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</a:rPr>
              <a:t>450,0 тыс.рублей: 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 smtClean="0">
                <a:latin typeface="Oswald" charset="-52"/>
              </a:rPr>
              <a:t>проведение городского конкурса рисунков по безопасности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 smtClean="0">
                <a:latin typeface="Oswald" charset="-52"/>
              </a:rPr>
              <a:t>приобретение питьевых фонтанчиков в общеобразовательных организациях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 smtClean="0">
                <a:latin typeface="Oswald" charset="-52"/>
              </a:rPr>
              <a:t>организация парашютных прыжков в целях реализации программы доп.образования для кадетского класса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 smtClean="0">
                <a:latin typeface="Oswald" charset="-52"/>
              </a:rPr>
              <a:t>проведение муниципального этапа конкурса профессионального мастерства «Педагог года»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 smtClean="0">
                <a:latin typeface="Oswald" charset="-52"/>
              </a:rPr>
              <a:t>проведение городского конкурса школьных столовых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 smtClean="0">
                <a:latin typeface="Oswald" charset="-52"/>
              </a:rPr>
              <a:t>проведение муниципального этапа и участие в региональном этапе конкурса «Ученик года»</a:t>
            </a:r>
            <a:endParaRPr lang="ru-RU" sz="1400" dirty="0" smtClean="0">
              <a:latin typeface="Oswald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7016" y="3118410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latin typeface="Oswald" charset="-52"/>
              </a:rPr>
              <a:t>МП «Развитие физической культуры, спорта и туризма в городе Урай» в сумме 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</a:rPr>
              <a:t>500,0 тыс.рублей: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 smtClean="0">
                <a:latin typeface="Oswald" charset="-52"/>
              </a:rPr>
              <a:t>приобретение и доставка оборудования, мягкого спортивного инвентаря в МАУ «СШ «Старт»</a:t>
            </a:r>
            <a:endParaRPr lang="ru-RU" sz="1400" dirty="0" smtClean="0">
              <a:latin typeface="Oswald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7016" y="3679666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latin typeface="Oswald" charset="-52"/>
              </a:rPr>
              <a:t>МП «Культура города Урай» в сумме 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</a:rPr>
              <a:t>200,0 тыс.рублей: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 smtClean="0">
                <a:latin typeface="Oswald" charset="-52"/>
              </a:rPr>
              <a:t>организация и проведение городских мероприятий в сфере культуры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 smtClean="0">
                <a:latin typeface="Oswald" charset="-52"/>
              </a:rPr>
              <a:t>приобретение генератора пены и пенного концентрата для проведения детских и молодёжных мероприятий</a:t>
            </a:r>
            <a:endParaRPr lang="ru-RU" sz="1400" dirty="0" smtClean="0">
              <a:latin typeface="Oswald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7016" y="4464496"/>
            <a:ext cx="849694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latin typeface="Oswald" charset="-52"/>
              </a:rPr>
              <a:t>МП «Развитие жилищно-коммунального комплекса и повышение энергетической эффективности в городе Урай»</a:t>
            </a:r>
          </a:p>
          <a:p>
            <a:pPr lvl="0"/>
            <a:r>
              <a:rPr lang="ru-RU" sz="1400" dirty="0" smtClean="0">
                <a:latin typeface="Oswald" charset="-52"/>
              </a:rPr>
              <a:t>в сумме 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</a:rPr>
              <a:t>250,0 тыс.рублей</a:t>
            </a:r>
            <a:r>
              <a:rPr lang="en-US" sz="1400" dirty="0" smtClean="0">
                <a:solidFill>
                  <a:srgbClr val="FF0000"/>
                </a:solidFill>
                <a:latin typeface="Oswald" charset="-52"/>
              </a:rPr>
              <a:t>: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Oswald" charset="-52"/>
              </a:rPr>
              <a:t> расширение парковочных мест для автомобилей во дворе жилого дома 36 в мкр.2 г.Урай</a:t>
            </a:r>
          </a:p>
          <a:p>
            <a:pPr lvl="0"/>
            <a:endParaRPr lang="ru-RU" sz="1500" dirty="0" smtClean="0">
              <a:solidFill>
                <a:srgbClr val="FF0000"/>
              </a:solidFill>
              <a:latin typeface="Oswald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7016" y="525658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latin typeface="Oswald" charset="-52"/>
              </a:rPr>
              <a:t>МП «Развитие транспортной системы города Урай» - 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</a:rPr>
              <a:t>2 600,0 тыс.рублей: </a:t>
            </a:r>
            <a:endParaRPr lang="ru-RU" sz="1400" i="1" dirty="0" smtClean="0">
              <a:latin typeface="Oswald" charset="-52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1400" i="1" dirty="0" smtClean="0">
                <a:latin typeface="Oswald" charset="-52"/>
              </a:rPr>
              <a:t>ремонт и обустройство городских дорог</a:t>
            </a:r>
            <a:endParaRPr lang="ru-RU" sz="1400" dirty="0" smtClean="0">
              <a:latin typeface="Oswald" charset="-52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87016" y="1440160"/>
            <a:ext cx="0" cy="432048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287016" y="1440160"/>
            <a:ext cx="8488560" cy="838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87016" y="5760640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777039" y="1441351"/>
            <a:ext cx="0" cy="432048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287016" y="3096344"/>
            <a:ext cx="8488560" cy="838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287016" y="3664024"/>
            <a:ext cx="8488560" cy="838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287016" y="4464496"/>
            <a:ext cx="8488560" cy="838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87016" y="5256584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8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83568" y="404664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Дополнительно в проекте бюджета города учтены следующие предложения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810916"/>
            <a:ext cx="8640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  <a:cs typeface="Times New Roman" pitchFamily="18" charset="0"/>
              </a:rPr>
              <a:t>2,5 млн.рублей </a:t>
            </a:r>
            <a:r>
              <a:rPr lang="ru-RU" sz="1400" dirty="0" smtClean="0">
                <a:latin typeface="Oswald" charset="-52"/>
                <a:cs typeface="Times New Roman" pitchFamily="18" charset="0"/>
              </a:rPr>
              <a:t>на</a:t>
            </a:r>
            <a:r>
              <a:rPr lang="ru-RU" sz="1400" dirty="0" smtClean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 </a:t>
            </a:r>
            <a:r>
              <a:rPr lang="ru-RU" sz="1400" dirty="0" smtClean="0">
                <a:latin typeface="Oswald" charset="-52"/>
                <a:cs typeface="Times New Roman" pitchFamily="18" charset="0"/>
              </a:rPr>
              <a:t>выполнение работ по устройству тротуара по ул.Толстого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2305447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Oswald" charset="-52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  <a:cs typeface="Times New Roman" pitchFamily="18" charset="0"/>
              </a:rPr>
              <a:t>2,1 млн.рублей </a:t>
            </a:r>
            <a:r>
              <a:rPr lang="ru-RU" sz="1400" dirty="0" smtClean="0">
                <a:latin typeface="Oswald" charset="-52"/>
                <a:cs typeface="Times New Roman" pitchFamily="18" charset="0"/>
              </a:rPr>
              <a:t>на выполнение работ по устройству сетей наружного освещения по ул.9 Мая и Хвойная</a:t>
            </a:r>
            <a:endParaRPr lang="en-US" sz="1400" dirty="0" smtClean="0">
              <a:latin typeface="Oswald" charset="-52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761183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Oswald" charset="-52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Oswald" charset="-52"/>
                <a:cs typeface="Times New Roman" pitchFamily="18" charset="0"/>
              </a:rPr>
              <a:t>0</a:t>
            </a:r>
            <a:r>
              <a:rPr lang="ru-RU" sz="1400" dirty="0" smtClean="0">
                <a:solidFill>
                  <a:srgbClr val="FF0000"/>
                </a:solidFill>
                <a:latin typeface="Oswald" charset="-52"/>
                <a:cs typeface="Times New Roman" pitchFamily="18" charset="0"/>
              </a:rPr>
              <a:t>,7 млн.рублей </a:t>
            </a:r>
            <a:r>
              <a:rPr lang="ru-RU" sz="1400" dirty="0" smtClean="0">
                <a:latin typeface="Oswald" charset="-52"/>
                <a:cs typeface="Times New Roman" pitchFamily="18" charset="0"/>
              </a:rPr>
              <a:t>на приобретение 2-х остановочных комплексов </a:t>
            </a:r>
            <a:endParaRPr lang="ru-RU" sz="1400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232542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400" dirty="0" smtClean="0">
                <a:latin typeface="Oswald" charset="-52"/>
              </a:rPr>
              <a:t> восстановительные работы по ремонту дорожного полотна мкр.»Кулацкий» (улицы Нагорная, Кольцова, Садовая, Сибирская) планируется осуществлять в 2024 году в рамках реализации МП «Развитие жилищно-коммунального комплекса и повышение энергетической эффективности в городе Урай»</a:t>
            </a:r>
            <a:endParaRPr lang="ru-RU" sz="1500" dirty="0" smtClean="0">
              <a:solidFill>
                <a:srgbClr val="FF0000"/>
              </a:solidFill>
              <a:latin typeface="Oswald" charset="-52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51520" y="1772816"/>
            <a:ext cx="0" cy="273630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51520" y="1772816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748464" y="1772816"/>
            <a:ext cx="0" cy="273630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51520" y="2204864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51520" y="2708920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51520" y="3140968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51520" y="4509120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51520" y="4077072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1520" y="4149080"/>
            <a:ext cx="487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Oswald" pitchFamily="2" charset="-52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Oswald" pitchFamily="2" charset="-52"/>
              </a:rPr>
              <a:t>0,8 млн.рублей </a:t>
            </a:r>
            <a:r>
              <a:rPr lang="ru-RU" sz="1400" dirty="0" smtClean="0">
                <a:latin typeface="Oswald" pitchFamily="2" charset="-52"/>
              </a:rPr>
              <a:t>на водопонижение в районе ж</a:t>
            </a:r>
            <a:r>
              <a:rPr lang="en-US" sz="1400" dirty="0" smtClean="0">
                <a:latin typeface="Oswald" pitchFamily="2" charset="-52"/>
              </a:rPr>
              <a:t>/</a:t>
            </a:r>
            <a:r>
              <a:rPr lang="ru-RU" sz="1400" dirty="0" err="1" smtClean="0">
                <a:latin typeface="Oswald" pitchFamily="2" charset="-52"/>
              </a:rPr>
              <a:t>д</a:t>
            </a:r>
            <a:r>
              <a:rPr lang="ru-RU" sz="1400" dirty="0" smtClean="0">
                <a:latin typeface="Oswald" pitchFamily="2" charset="-52"/>
              </a:rPr>
              <a:t> №24 </a:t>
            </a:r>
            <a:r>
              <a:rPr lang="ru-RU" sz="1400" dirty="0" err="1" smtClean="0">
                <a:latin typeface="Oswald" pitchFamily="2" charset="-52"/>
              </a:rPr>
              <a:t>мкр.Аэропорт</a:t>
            </a:r>
            <a:endParaRPr lang="ru-RU" sz="1400" dirty="0">
              <a:latin typeface="Oswald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244408" cy="8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83568" y="188640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Структура расходов бюджета города Урай по отраслевым направлениями на 2024 год и на плановый период 2025-2026 годов,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0" y="5661248"/>
          <a:ext cx="8677472" cy="576064"/>
        </p:xfrm>
        <a:graphic>
          <a:graphicData uri="http://schemas.openxmlformats.org/drawingml/2006/table">
            <a:tbl>
              <a:tblPr/>
              <a:tblGrid>
                <a:gridCol w="1670042"/>
                <a:gridCol w="1742653"/>
                <a:gridCol w="1742653"/>
                <a:gridCol w="1815264"/>
                <a:gridCol w="1706860"/>
              </a:tblGrid>
              <a:tr h="2776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аименование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(план)*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840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Расходы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4 273 599,2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5 204 964,3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3 692 515,4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3 730 459,0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0" y="620688"/>
          <a:ext cx="896448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51520" y="5013176"/>
            <a:ext cx="2465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FF"/>
                </a:solidFill>
                <a:latin typeface="Oswald" charset="-52"/>
                <a:cs typeface="Times New Roman" pitchFamily="18" charset="0"/>
              </a:rPr>
              <a:t>Социальный блок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4797152"/>
            <a:ext cx="2448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100" dirty="0" smtClean="0">
                <a:solidFill>
                  <a:srgbClr val="3333FF"/>
                </a:solidFill>
                <a:latin typeface="Oswald" charset="-52"/>
                <a:cs typeface="Times New Roman" pitchFamily="18" charset="0"/>
              </a:rPr>
              <a:t>Образование, молодежная политика</a:t>
            </a:r>
          </a:p>
          <a:p>
            <a:pPr>
              <a:buFont typeface="Wingdings" pitchFamily="2" charset="2"/>
              <a:buChar char="ü"/>
            </a:pPr>
            <a:r>
              <a:rPr lang="ru-RU" sz="1100" dirty="0" smtClean="0">
                <a:solidFill>
                  <a:srgbClr val="3333FF"/>
                </a:solidFill>
                <a:latin typeface="Oswald" charset="-52"/>
                <a:cs typeface="Times New Roman" pitchFamily="18" charset="0"/>
              </a:rPr>
              <a:t>Культура, кинематография</a:t>
            </a:r>
          </a:p>
          <a:p>
            <a:pPr>
              <a:buFont typeface="Wingdings" pitchFamily="2" charset="2"/>
              <a:buChar char="ü"/>
            </a:pPr>
            <a:r>
              <a:rPr lang="ru-RU" sz="1100" dirty="0" smtClean="0">
                <a:solidFill>
                  <a:srgbClr val="3333FF"/>
                </a:solidFill>
                <a:latin typeface="Oswald" charset="-52"/>
                <a:cs typeface="Times New Roman" pitchFamily="18" charset="0"/>
              </a:rPr>
              <a:t>Физкультура и спорт</a:t>
            </a:r>
          </a:p>
          <a:p>
            <a:pPr>
              <a:buFont typeface="Wingdings" pitchFamily="2" charset="2"/>
              <a:buChar char="ü"/>
            </a:pPr>
            <a:r>
              <a:rPr lang="ru-RU" sz="1100" dirty="0" smtClean="0">
                <a:solidFill>
                  <a:srgbClr val="3333FF"/>
                </a:solidFill>
                <a:latin typeface="Oswald" charset="-52"/>
                <a:cs typeface="Times New Roman" pitchFamily="18" charset="0"/>
              </a:rPr>
              <a:t>Социальная политика</a:t>
            </a:r>
            <a:endParaRPr lang="ru-RU" sz="1100" dirty="0">
              <a:solidFill>
                <a:srgbClr val="3333FF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6" name="Левая фигурная скобка 15"/>
          <p:cNvSpPr/>
          <p:nvPr/>
        </p:nvSpPr>
        <p:spPr>
          <a:xfrm>
            <a:off x="2195736" y="4797152"/>
            <a:ext cx="144016" cy="7920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6309320"/>
            <a:ext cx="86774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 smtClean="0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 smtClean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48264" y="3645024"/>
            <a:ext cx="1944216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Oswald" charset="-52"/>
                <a:cs typeface="Times New Roman" pitchFamily="18" charset="0"/>
              </a:rPr>
              <a:t>Реализация </a:t>
            </a:r>
          </a:p>
          <a:p>
            <a:pPr algn="ctr"/>
            <a:r>
              <a:rPr lang="ru-RU" sz="1400" dirty="0" smtClean="0">
                <a:latin typeface="Oswald" charset="-52"/>
                <a:cs typeface="Times New Roman" pitchFamily="18" charset="0"/>
              </a:rPr>
              <a:t>17 муниципальных </a:t>
            </a:r>
          </a:p>
          <a:p>
            <a:pPr algn="ctr"/>
            <a:r>
              <a:rPr lang="ru-RU" sz="1400" dirty="0" smtClean="0">
                <a:latin typeface="Oswald" charset="-52"/>
                <a:cs typeface="Times New Roman" pitchFamily="18" charset="0"/>
              </a:rPr>
              <a:t>программ</a:t>
            </a:r>
            <a:endParaRPr lang="ru-RU" sz="14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92280" y="4725144"/>
            <a:ext cx="172819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Oswald" charset="-52"/>
                <a:cs typeface="Times New Roman" pitchFamily="18" charset="0"/>
              </a:rPr>
              <a:t>99,3 %</a:t>
            </a:r>
            <a:r>
              <a:rPr lang="ru-RU" sz="1200" dirty="0" smtClean="0">
                <a:latin typeface="Oswald" charset="-52"/>
                <a:cs typeface="Times New Roman" pitchFamily="18" charset="0"/>
              </a:rPr>
              <a:t> от общего объёма расходов</a:t>
            </a:r>
            <a:endParaRPr lang="ru-RU" sz="12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7812360" y="4437112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059832" y="278092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Oswald" charset="-52"/>
              </a:rPr>
              <a:t>73,3%</a:t>
            </a:r>
            <a:endParaRPr lang="ru-RU" sz="1200" dirty="0">
              <a:solidFill>
                <a:srgbClr val="0000FF"/>
              </a:solidFill>
              <a:latin typeface="Oswald" charset="-52"/>
            </a:endParaRPr>
          </a:p>
        </p:txBody>
      </p:sp>
      <p:sp>
        <p:nvSpPr>
          <p:cNvPr id="23" name="Правая фигурная скобка 22"/>
          <p:cNvSpPr/>
          <p:nvPr/>
        </p:nvSpPr>
        <p:spPr>
          <a:xfrm>
            <a:off x="4499992" y="2636912"/>
            <a:ext cx="216024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572000" y="299695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Oswald" charset="-52"/>
              </a:rPr>
              <a:t>70,2%</a:t>
            </a:r>
            <a:endParaRPr lang="ru-RU" sz="1200" dirty="0">
              <a:solidFill>
                <a:srgbClr val="0000FF"/>
              </a:solidFill>
              <a:latin typeface="Oswald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56176" y="306896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Oswald" charset="-52"/>
              </a:rPr>
              <a:t>68,8%</a:t>
            </a:r>
            <a:endParaRPr lang="ru-RU" sz="1200" dirty="0">
              <a:solidFill>
                <a:srgbClr val="0000FF"/>
              </a:solidFill>
              <a:latin typeface="Oswald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188640"/>
            <a:ext cx="846043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7" cstate="print"/>
          <a:srcRect t="90633" b="3528"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</p:spPr>
      </p:pic>
      <p:sp>
        <p:nvSpPr>
          <p:cNvPr id="10" name="Заголовок 13"/>
          <p:cNvSpPr txBox="1">
            <a:spLocks/>
          </p:cNvSpPr>
          <p:nvPr/>
        </p:nvSpPr>
        <p:spPr>
          <a:xfrm>
            <a:off x="0" y="332656"/>
            <a:ext cx="9144000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ru-RU" sz="2800" dirty="0">
              <a:solidFill>
                <a:schemeClr val="bg1"/>
              </a:solidFill>
              <a:latin typeface="Oswald" pitchFamily="2" charset="-52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8520" y="404664"/>
            <a:ext cx="9145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Arial" pitchFamily="34" charset="0"/>
              </a:rPr>
              <a:t>Основные направления налоговой и бюджетной политики </a:t>
            </a:r>
          </a:p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Arial" pitchFamily="34" charset="0"/>
              </a:rPr>
              <a:t>городского округа Урай на 2024 год и на плановый период 2025 и 2026 годов</a:t>
            </a:r>
            <a:endParaRPr lang="ru-RU" sz="2000" i="1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1762938"/>
            <a:ext cx="4248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Oswald" charset="-52"/>
                <a:cs typeface="Times New Roman" pitchFamily="18" charset="0"/>
              </a:rPr>
              <a:t>Основными целями реализации налоговой и бюджетной политики города Урай являются:</a:t>
            </a:r>
          </a:p>
          <a:p>
            <a:endParaRPr lang="ru-RU" u="sng" dirty="0" smtClean="0">
              <a:solidFill>
                <a:srgbClr val="0000FF"/>
              </a:solidFill>
              <a:latin typeface="Oswald" charset="-52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Oswald" charset="-52"/>
                <a:cs typeface="Times New Roman" pitchFamily="18" charset="0"/>
              </a:rPr>
              <a:t> обеспечение сбалансированности и финансовой устойчивости бюджета городского округа Урай Ханты-Мансийского автономного округа – Югры</a:t>
            </a:r>
          </a:p>
          <a:p>
            <a:endParaRPr lang="ru-RU" dirty="0" smtClean="0">
              <a:latin typeface="Oswald" charset="-52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Oswald" charset="-52"/>
                <a:cs typeface="Times New Roman" pitchFamily="18" charset="0"/>
              </a:rPr>
              <a:t>обеспечение выполнения национальных целей и стратегических задач развития</a:t>
            </a:r>
          </a:p>
          <a:p>
            <a:endParaRPr lang="ru-RU" dirty="0" smtClean="0">
              <a:latin typeface="Oswald" charset="-52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Oswald" charset="-52"/>
                <a:cs typeface="Times New Roman" pitchFamily="18" charset="0"/>
              </a:rPr>
              <a:t>реализация и выполнение приоритетов социально-экономического развития города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1762938"/>
            <a:ext cx="42484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Oswald" charset="-52"/>
                <a:cs typeface="Times New Roman" pitchFamily="18" charset="0"/>
              </a:rPr>
              <a:t>Проект бюджета города Урай на 2024-2026 годы сформирован:</a:t>
            </a:r>
          </a:p>
          <a:p>
            <a:endParaRPr lang="ru-RU" dirty="0" smtClean="0">
              <a:latin typeface="Oswald" charset="-52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Oswald" charset="-52"/>
                <a:cs typeface="Times New Roman" pitchFamily="18" charset="0"/>
              </a:rPr>
              <a:t>на основе параметров «базового» варианта прогноза социально-экономического развития города Урай на 2024 год и на плановый период 2025 и 2026 годов</a:t>
            </a:r>
          </a:p>
          <a:p>
            <a:endParaRPr lang="ru-RU" dirty="0" smtClean="0">
              <a:latin typeface="Oswald" charset="-52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Oswald" charset="-52"/>
                <a:cs typeface="Times New Roman" pitchFamily="18" charset="0"/>
              </a:rPr>
              <a:t>на основе действующих норм бюджетного и налогового законодательства Российской Федерации, Ханты-Мансийского автономного округа -Югры и муниципальных правовых актов города Урай</a:t>
            </a:r>
            <a:endParaRPr lang="ru-RU" dirty="0">
              <a:latin typeface="Oswald" charset="-52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51520" y="5579362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72000" y="1690930"/>
            <a:ext cx="0" cy="3888432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51520" y="1690930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51520" y="1690930"/>
            <a:ext cx="0" cy="3888432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892480" y="1690930"/>
            <a:ext cx="0" cy="3888432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51520" y="2483018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51520" y="3851170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51520" y="4715266"/>
            <a:ext cx="432048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1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1" y="764704"/>
          <a:ext cx="8856986" cy="5971084"/>
        </p:xfrm>
        <a:graphic>
          <a:graphicData uri="http://schemas.openxmlformats.org/drawingml/2006/table">
            <a:tbl>
              <a:tblPr/>
              <a:tblGrid>
                <a:gridCol w="3564441"/>
                <a:gridCol w="501061"/>
                <a:gridCol w="435589"/>
                <a:gridCol w="871179"/>
                <a:gridCol w="871179"/>
                <a:gridCol w="871179"/>
                <a:gridCol w="871179"/>
                <a:gridCol w="871179"/>
              </a:tblGrid>
              <a:tr h="1703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Рз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Пр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Исполнено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2022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2023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Проект бюджета 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РАСХОДЫ – ВСЕГО: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 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 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4 049 073,3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5 359 118,3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5 204 964,3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3 692 515,4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3 730 459,0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199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ОБЩЕГОСУДАРСТВЕННЫЕ ВОПРОСЫ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 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270 792,0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337 041,2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358 190,5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371 857,6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417 981,5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2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20 432,6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39 542,8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32 803,4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31 525,9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31 185,9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32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12 151,7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14 014,9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15 110,1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14 247,6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14 342,8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32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187 818,5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219 161,4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226 296,6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210 511,9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211 335,2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2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Судебная система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2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37 451,9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43 603,4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45 684,9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42 326,0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42 404,0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2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Резервные фонды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5 676 1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7 357,4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2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общегосударственные вопросы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12 929,8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15 040,8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30 933,2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68 239,4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113 629,4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2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НАЦИОНАЛЬНАЯ ОБОРОНА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 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184,2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2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Мобилизационная и вневойсковая подготовка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39 856,6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43 929,1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36 174,8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31 151,7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31 291,5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Органы юстиции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6 909,4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8 044,9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2 152,3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1 980,0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1 980,0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28 687,5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278,1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29 881,9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30 168,5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25 917,2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26 047,7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4 259,7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5 724,2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3 798,1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3 198,6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3 207,9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305 762,0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472 271,8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355 856,8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298 169,8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297 016,0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13 474,1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15 599,7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18 048,8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18 149,3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18 293,3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42 091,1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32 998,1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41 823,7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41 737,5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41 701,8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Транспорт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17 018,2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20 940,6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20 943,4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21 667,6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21 667,6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Дорожное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122 991,4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290 900,2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161 995,3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109 244,5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110 003,8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в том числе дорожный фонд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37 110,1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62 004,9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78 884,8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32 456,5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32 516,5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Связь и информатика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7 754,9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7 991,7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5 057,6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5 437,6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5 026,3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102 432,3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103 841,5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107 988,0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101 933,3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100 323,2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31641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32247"/>
            <a:ext cx="7632848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Распределение бюджетных ассигнований по разделам и подразделам классификации расходов бюджета на</a:t>
            </a:r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2024-2026 годы, </a:t>
            </a:r>
            <a:r>
              <a:rPr lang="ru-RU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тыс.рублей</a:t>
            </a:r>
            <a:endParaRPr lang="ru-RU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0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764704"/>
          <a:ext cx="8856985" cy="5989081"/>
        </p:xfrm>
        <a:graphic>
          <a:graphicData uri="http://schemas.openxmlformats.org/drawingml/2006/table">
            <a:tbl>
              <a:tblPr/>
              <a:tblGrid>
                <a:gridCol w="3450800"/>
                <a:gridCol w="426804"/>
                <a:gridCol w="426804"/>
                <a:gridCol w="782474"/>
                <a:gridCol w="1138144"/>
                <a:gridCol w="910749"/>
                <a:gridCol w="860605"/>
                <a:gridCol w="860605"/>
              </a:tblGrid>
              <a:tr h="2880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Рз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Пр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Исполнено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2022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2023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Проект бюджета 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ЖИЛИЩНО-КОММУНАЛЬНОЕ ХОЗЯЙСТВО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791 935,4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1 167 465,4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633 132,4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394 746,9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414 960,2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Жилищное хозяйство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308 619,1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761 288,7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76 124,2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57 816,5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58 169,1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55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Коммунальное хозяйство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33 743,6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69 234,7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262 502,7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96 624,9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116 800,9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Благоустройство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336 107,4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208 015,1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154 624,7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118 559,6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117 683,5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113 465,3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128 926,9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139 880,8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121 745,9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122 306,7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ОХРАНА ОКРУЖАЮЩЕЙ СРЕДЫ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06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850,9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6 406,1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2 227,8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516,7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516,7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06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850,9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6 406,1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2 227,8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516,7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516,7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ОБРАЗОВАНИЕ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2 066 292,1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2 836 171,1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3 302 045,0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2 124 251,6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2 092 337,1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Дошкольное образование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744 941,3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788 753,4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754 363,0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747 650,2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748 909,5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Общее образование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1 093 783,4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1 819 748,5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2 291 759,6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1 166 152,7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1 132 462,5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Дополнительное образование детей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158 028,7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151 804,9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175 251,9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134 343,3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134 324,7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752,7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752,7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752,7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Молодежная политика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22 736,7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17 140,4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18 153,6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16 101,4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16 160,9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образования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46 802,0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58 723,9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61 764,2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59 251,3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59 726,8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2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КУЛЬТУРА, КИНЕМАТОГРАФИЯ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08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202 144,2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198 127,1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199 555,4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175 754,3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175 174,3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Культура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08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201 778,6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197 758,6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199 138,1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175 288,2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174 659,5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08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365,6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368,5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417,3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466,1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514,8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ЗДРАВООХРАНЕНИЕ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1 834,7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1 048,0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Санитарно-эпидемиологическое благополучие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346,2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здравоохранения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1 488,5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798,0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СОЦИАЛЬНАЯ ПОЛИТИКА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178 492,1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80 242,3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69 473,5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78 513,9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82 991,2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Пенсионное обеспечение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4 957,5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11 906,6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12 409,9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13 701,0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15 050,6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Социальное обеспечение населения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858,2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11 787,3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2 046,6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Охрана семьи и детства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152 482,2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55 442,9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55 017,0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64 812,9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67 940,6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социальной политики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06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20 194,2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1 105,5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ФИЗИЧЕСКАЯ КУЛЬТУРА И СПОРТ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179 200,1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202 393,9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231 222,6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201 657,7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202 271,2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Физическая культура  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174 920,9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104 505,0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Массовый спорт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4279,2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6 622,2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1 931,8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2 697,1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2 697,1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Спорт высших достижений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91 266,7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229 290,8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198 960,6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199 574,1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СРЕДСТВА МАССОВОЙ ИНФОРМАЦИИ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11 729,0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14 022,3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14 808,1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13 599,0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13 599,0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Периодическая печать и издательства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11 729,0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14 022,3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14 808,1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13 599,0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13 599,0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5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ОБСЛУЖИВАНИЕ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ГОС.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И МУНИЦИПАЛЬНОГО ДОЛГА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1 448,9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1 467,7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1 491,8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5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13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1 448,9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1 467,7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1 491,8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316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87523"/>
            <a:ext cx="7632848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Распределение бюджетных ассигнований по разделам и подразделам классификации расходов бюджета на</a:t>
            </a:r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2024-2026 годы, </a:t>
            </a:r>
            <a:r>
              <a:rPr lang="ru-RU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тыс.рублей (2)</a:t>
            </a:r>
            <a:endParaRPr lang="ru-RU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3" y="836712"/>
          <a:ext cx="8856984" cy="5832648"/>
        </p:xfrm>
        <a:graphic>
          <a:graphicData uri="http://schemas.openxmlformats.org/drawingml/2006/table">
            <a:tbl>
              <a:tblPr/>
              <a:tblGrid>
                <a:gridCol w="4501088"/>
                <a:gridCol w="871179"/>
                <a:gridCol w="871179"/>
                <a:gridCol w="871179"/>
                <a:gridCol w="871179"/>
                <a:gridCol w="871180"/>
              </a:tblGrid>
              <a:tr h="1785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Исполнено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2022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Ожидаемое исполнение за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2023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Проект бюджета 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8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2024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2026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65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Расходы на реализацию муниципальных программ, всего</a:t>
                      </a:r>
                      <a:endParaRPr lang="ru-RU" sz="1100" b="1" i="0" u="none" strike="noStrike" dirty="0"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4 019 407,8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5 311 427,5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5 168 012,9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3 661 404,6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3 699 095,4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Развитие образования и молодежной политики в городе Урай»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2 006 424,7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2 780 567,5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3 231 046,9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2 057 501,2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2 025 692,3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Развитие физической культуры, спорта и туризма в городе Урай и укрепление здоровья граждан города Урай»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176 860,5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200 668,2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231 222,6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201 657,7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202 271,2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Культура города Урай» 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278 908,7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273 311,3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300 834,4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272 736,9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272 002,6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Развитие гражданского общества на территории города Урай» 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18 992,3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17 256,8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22 719,5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16 421,6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16 421,6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Улучшение жилищных условий жителей, проживающих на территории муниципального образования город Урай»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336 378,8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754 649,7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71 931,2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74 619,5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77 747,2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5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Защита населения и территории от чрезвычайных ситуаций, совершенствование гражданской обороны и обеспечение первичных мер пожарной безопасности»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30 692,4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32 216,4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31 759,0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27 507,7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27 638,2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Охрана окружающей среды в границах города Урай»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755,9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6 292,0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2 109,1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397,9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397,9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Развитие транспортной системы города Урай»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58 054,6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193 766,9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80 105,6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26 426,4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26 426,4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«Укрепление межнационального и межконфессионального согласия, профилактика экстремизма на территории города Урай»</a:t>
                      </a:r>
                      <a:endParaRPr lang="ru-RU" sz="1100" b="0" i="0" u="none" strike="noStrike" dirty="0"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235,2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235,2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245,0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Профилактика правонарушений на территории города Урай» на 2018-2030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10 592,8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13 458,7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12 215,6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11 616,1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11 615,6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Развитие малого и среднего предпринимательства, потребительского рынка и сельскохозяйственных товаропроизводителей города Урай» 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44 889,9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38 533,9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46 292,3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46 045,6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44 639,8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Информационное общество – Урай»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18 816,6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21 384,0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19 865,7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19 036,6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18 625,3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Формирование комфортной  городской среды города Урай»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209 168,0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72 783,1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19 549,6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48,4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48,4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Обеспечение градостроительной деятельности на территории города Урай» на  2018-2030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72 758,6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78 174,2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81 569,2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53 346,7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73 152,4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5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Управление муниципальными финансами в городе Урай» 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26 669,9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31 862,8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33 632,1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75 534,6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120 869,1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«Совершенствование и развитие муниципального управления в городе Урай» на 2018-2030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464 205,0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462 089,9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465 716,8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432 551,9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435 278,3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Развитие жилищно-коммунального комплекса и повышение энергетической эффективности в городе Урай»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265 239,1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334 412,1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517 208,1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345 720,6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346 024,1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6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 dirty="0" err="1">
                          <a:latin typeface="Oswald" charset="-52"/>
                          <a:cs typeface="Times New Roman" pitchFamily="18" charset="0"/>
                        </a:rPr>
                        <a:t>Непрограммные</a:t>
                      </a:r>
                      <a:r>
                        <a:rPr lang="ru-RU" sz="1100" b="1" i="1" u="none" strike="noStrike" dirty="0">
                          <a:latin typeface="Oswald" charset="-52"/>
                          <a:cs typeface="Times New Roman" pitchFamily="18" charset="0"/>
                        </a:rPr>
                        <a:t> направления деятельности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29 665,5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47 690,8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36 951,4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31 110,8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31 363,6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 dirty="0" smtClean="0">
                          <a:latin typeface="Oswald" charset="-52"/>
                          <a:cs typeface="Times New Roman" pitchFamily="18" charset="0"/>
                        </a:rPr>
                        <a:t>Итого расходов</a:t>
                      </a:r>
                      <a:endParaRPr lang="ru-RU" sz="1100" b="1" i="1" u="none" strike="noStrike" dirty="0"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4 049 073,3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5 359 118,3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5 204 964,3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3 692 515,4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3 730 459,0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179512" y="0"/>
            <a:ext cx="828092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316416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67544" y="118300"/>
            <a:ext cx="813690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Распределение бюджетных ассигнований на реализацию муниципальных программ </a:t>
            </a:r>
          </a:p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непрограммных</a:t>
            </a:r>
            <a:r>
              <a:rPr lang="ru-RU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направлений деятельности на</a:t>
            </a:r>
            <a:r>
              <a:rPr lang="ru-RU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2024-2026 годы, тыс.рублей</a:t>
            </a:r>
            <a:endParaRPr lang="ru-RU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1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99592" y="260648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Расходы бюджета городского округа Урай на поддержку семьи и детей на 2024 -2026 годы</a:t>
            </a:r>
            <a:endParaRPr lang="ru-RU" sz="2000" dirty="0">
              <a:solidFill>
                <a:schemeClr val="bg1"/>
              </a:solidFill>
              <a:latin typeface="Oswald" charset="-52"/>
            </a:endParaRPr>
          </a:p>
        </p:txBody>
      </p:sp>
      <p:pic>
        <p:nvPicPr>
          <p:cNvPr id="9" name="Picture 4" descr="Действующих мер поддержки семей пока недостаточно | Аналитический центр при  Правительстве Российской Федераци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1412776"/>
            <a:ext cx="5572125" cy="4457700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107505" y="1052736"/>
            <a:ext cx="2736303" cy="142337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latin typeface="Oswald" charset="-52"/>
                <a:cs typeface="Times New Roman" pitchFamily="18" charset="0"/>
              </a:rPr>
              <a:t>в сфере образования</a:t>
            </a:r>
            <a:r>
              <a:rPr lang="en-US" sz="1500" b="1" dirty="0" smtClean="0">
                <a:latin typeface="Oswald" charset="-52"/>
                <a:cs typeface="Times New Roman" pitchFamily="18" charset="0"/>
              </a:rPr>
              <a:t>:</a:t>
            </a:r>
            <a:endParaRPr lang="en-US" sz="1500" b="1" dirty="0">
              <a:latin typeface="Oswald" charset="-52"/>
              <a:cs typeface="Times New Roman" pitchFamily="18" charset="0"/>
            </a:endParaRPr>
          </a:p>
          <a:p>
            <a:pPr algn="ctr"/>
            <a:r>
              <a:rPr lang="en-US" sz="1500" dirty="0"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 smtClean="0">
                <a:latin typeface="Oswald" charset="-52"/>
                <a:cs typeface="Times New Roman" pitchFamily="18" charset="0"/>
              </a:rPr>
              <a:t>24г</a:t>
            </a:r>
            <a:r>
              <a:rPr lang="ru-RU" sz="1500" dirty="0"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latin typeface="Oswald" charset="-52"/>
                <a:cs typeface="Times New Roman" pitchFamily="18" charset="0"/>
              </a:rPr>
              <a:t>3 182 477,6 тыс.рублей</a:t>
            </a:r>
            <a:endParaRPr lang="ru-RU" sz="1500" dirty="0"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latin typeface="Oswald" charset="-52"/>
                <a:cs typeface="Times New Roman" pitchFamily="18" charset="0"/>
              </a:rPr>
              <a:t>2025г</a:t>
            </a:r>
            <a:r>
              <a:rPr lang="ru-RU" sz="1500" dirty="0"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latin typeface="Oswald" charset="-52"/>
                <a:cs typeface="Times New Roman" pitchFamily="18" charset="0"/>
              </a:rPr>
              <a:t>2 015 743,7 тыс.рублей</a:t>
            </a:r>
            <a:endParaRPr lang="ru-RU" sz="1500" dirty="0"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latin typeface="Oswald" charset="-52"/>
                <a:cs typeface="Times New Roman" pitchFamily="18" charset="0"/>
              </a:rPr>
              <a:t>2026г</a:t>
            </a:r>
            <a:r>
              <a:rPr lang="ru-RU" sz="1500" dirty="0"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latin typeface="Oswald" charset="-52"/>
                <a:cs typeface="Times New Roman" pitchFamily="18" charset="0"/>
              </a:rPr>
              <a:t>1 982 973,9 тыс.рублей</a:t>
            </a:r>
            <a:endParaRPr lang="ru-RU" sz="15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04" y="2852936"/>
            <a:ext cx="2664296" cy="142337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в сфере культуры</a:t>
            </a:r>
            <a:r>
              <a:rPr lang="en-US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106 105,8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2025г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99 691,9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2026г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98 550,9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00192" y="1052736"/>
            <a:ext cx="2664296" cy="144016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в сфере физической культуры и спорта</a:t>
            </a:r>
            <a:r>
              <a:rPr lang="en-US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231 222,6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2025г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201 657,7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2026г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202 271,2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44208" y="4869160"/>
            <a:ext cx="2520280" cy="14953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Организация временного трудоустройства </a:t>
            </a:r>
            <a:r>
              <a:rPr lang="en-US" sz="1500" b="1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  <a:endParaRPr lang="en-US" sz="1500" b="1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8 853,1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2025г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8 581,1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2026г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8 711,6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7504" y="4869160"/>
            <a:ext cx="2592288" cy="14953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в сфере </a:t>
            </a:r>
            <a:r>
              <a:rPr lang="ru-RU" sz="1500" b="1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улучшения жилищных условий</a:t>
            </a:r>
            <a:r>
              <a:rPr lang="en-US" sz="1500" b="1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  <a:endParaRPr lang="en-US" sz="1500" b="1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25 612,6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2025г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33 361,9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2026г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36 489,6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03848" y="5301208"/>
            <a:ext cx="2808312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в сфере </a:t>
            </a:r>
            <a:r>
              <a:rPr lang="ru-RU" sz="1500" b="1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градостроительной деятельности</a:t>
            </a:r>
            <a:r>
              <a:rPr lang="en-US" sz="1500" b="1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  <a:endParaRPr lang="en-US" sz="1500" b="1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18 984,0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72200" y="2780928"/>
            <a:ext cx="2592288" cy="165618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профилактика правонарушений, экстремизма и защита от ЧС </a:t>
            </a:r>
            <a:r>
              <a:rPr lang="en-US" sz="1500" b="1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  <a:endParaRPr lang="en-US" sz="1500" b="1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358,9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2025г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358,9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2026г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.- </a:t>
            </a:r>
            <a:r>
              <a:rPr lang="ru-RU" sz="15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208,9 тыс.рублей</a:t>
            </a:r>
            <a:endParaRPr lang="ru-RU" sz="15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31840" y="1052736"/>
            <a:ext cx="2952328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ВСЕГО на </a:t>
            </a:r>
            <a:r>
              <a:rPr lang="en-US" sz="1600" b="1" u="sng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:</a:t>
            </a:r>
            <a:endParaRPr lang="ru-RU" sz="1600" b="1" u="sng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6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24 </a:t>
            </a:r>
            <a:r>
              <a:rPr lang="ru-RU" sz="16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год </a:t>
            </a:r>
            <a:r>
              <a:rPr lang="ru-RU" sz="16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– 3 573 614,6 тыс.рублей</a:t>
            </a:r>
            <a:endParaRPr lang="ru-RU" sz="16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2025 </a:t>
            </a:r>
            <a:r>
              <a:rPr lang="ru-RU" sz="16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год </a:t>
            </a:r>
            <a:r>
              <a:rPr lang="ru-RU" sz="16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– 2 359 395,2 тыс.рублей</a:t>
            </a:r>
            <a:endParaRPr lang="ru-RU" sz="16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2026 </a:t>
            </a:r>
            <a:r>
              <a:rPr lang="ru-RU" sz="16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год – </a:t>
            </a:r>
            <a:r>
              <a:rPr lang="ru-RU" sz="16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2 329 206,1 тыс.рублей</a:t>
            </a:r>
            <a:endParaRPr lang="ru-RU" sz="16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pic>
        <p:nvPicPr>
          <p:cNvPr id="18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7" cstate="print"/>
          <a:srcRect t="90633" b="3528"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"/>
            <a:ext cx="8460433" cy="9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39552" y="188640"/>
            <a:ext cx="78488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Расходы бюджета на реализацию региональных  проектов, направленных на </a:t>
            </a:r>
            <a:r>
              <a:rPr lang="ru-RU" sz="19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</a:t>
            </a:r>
            <a:r>
              <a:rPr lang="ru-RU" sz="19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остижение целей, показателей и решение задач национальных проектов</a:t>
            </a:r>
            <a:r>
              <a:rPr lang="ru-RU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тыс.рублей</a:t>
            </a:r>
            <a:endParaRPr lang="ru-RU" sz="16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79512" y="980729"/>
          <a:ext cx="8784976" cy="5342624"/>
        </p:xfrm>
        <a:graphic>
          <a:graphicData uri="http://schemas.openxmlformats.org/drawingml/2006/table">
            <a:tbl>
              <a:tblPr/>
              <a:tblGrid>
                <a:gridCol w="3428284"/>
                <a:gridCol w="999916"/>
                <a:gridCol w="999916"/>
                <a:gridCol w="999916"/>
                <a:gridCol w="2356944"/>
              </a:tblGrid>
              <a:tr h="432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проекта 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на 2024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на 2025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на 2026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Направление расходов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Всего, в том числе: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1 271 525,7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7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160,1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6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320,7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5015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Национальный проект «Образование»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1 250 936,5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2946,1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3558,6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Строительство объекта «Средняя школа в мкр.1А на 900 мест (период строительства 2023-2024 годы)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4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Региональный проект «Современная школа»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  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1 247 990,4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024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Региональный проект «Патриотическое воспитание граждан Российской Федерации»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2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946,1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2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946,1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3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558,6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Мероприятия по обеспечению деятельности советников директора по воспитанию и взаимодействию с детскими общественными объединениями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в общеобразовательных организациях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45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Национальный проект «Жилье и городская среда»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           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16 375,2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783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Региональный проект «Формирование комфортной городской среды»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   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      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16 375,2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Благоустройство пешеходной зоны в мкр.2 «Мемориал памяти» (объект определен по результатам рейтингового голосования жителей)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689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Национальный проект «Малое и среднее предпринимательство и поддержка индивидуальной предпринимательской инициативы»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 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214,0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4 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214,0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762,1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752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Региональный проект «Акселерация субъектов малого и среднего предпринимательства»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895,3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895,3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2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478,8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Финансовая поддержка впервые зарегистрированным и действующим менее одного года субъектам МСП, финансовая поддержка субъектам МСП (компенсация затрат за приобретение оборудования, аренду нежилых помещений, находящихся в коммерческой собственности)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Региональный проект «Создание условий для легкого старта и комфортного ведения бизнеса»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318,7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                             318,7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                            283,3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316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27584" y="332656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spc="-1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«Развитие образования и молодежной политики  в городе Урай» на 2019-2030 годы, тыс.рублей</a:t>
            </a:r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196752"/>
            <a:ext cx="2952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400" dirty="0">
                <a:latin typeface="Oswald" charset="-52"/>
                <a:cs typeface="Times New Roman" pitchFamily="18" charset="0"/>
              </a:rPr>
              <a:t>Управление образования </a:t>
            </a:r>
            <a:r>
              <a:rPr lang="ru-RU" sz="1400" dirty="0" smtClean="0">
                <a:latin typeface="Oswald" charset="-52"/>
                <a:cs typeface="Times New Roman" pitchFamily="18" charset="0"/>
              </a:rPr>
              <a:t>администрации </a:t>
            </a:r>
            <a:r>
              <a:rPr lang="ru-RU" sz="1400" dirty="0">
                <a:latin typeface="Oswald" charset="-52"/>
                <a:cs typeface="Times New Roman" pitchFamily="18" charset="0"/>
              </a:rPr>
              <a:t>города Урай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1196752"/>
            <a:ext cx="5328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Oswald" charset="-52"/>
                <a:cs typeface="Times New Roman" pitchFamily="18" charset="0"/>
              </a:rPr>
              <a:t>Цели </a:t>
            </a:r>
            <a:r>
              <a:rPr lang="ru-RU" sz="1400" b="1" i="1" dirty="0">
                <a:latin typeface="Oswald" charset="-52"/>
                <a:cs typeface="Times New Roman" pitchFamily="18" charset="0"/>
              </a:rPr>
              <a:t>муниципальной </a:t>
            </a:r>
            <a:r>
              <a:rPr lang="ru-RU" sz="1400" b="1" i="1" dirty="0" smtClean="0">
                <a:latin typeface="Oswald" charset="-52"/>
                <a:cs typeface="Times New Roman" pitchFamily="18" charset="0"/>
              </a:rPr>
              <a:t>программы - </a:t>
            </a:r>
            <a:r>
              <a:rPr lang="ru-RU" sz="1400" dirty="0" smtClean="0">
                <a:latin typeface="Oswald" charset="-52"/>
                <a:cs typeface="Times New Roman" pitchFamily="18" charset="0"/>
              </a:rPr>
              <a:t>обеспечение доступности качественного образования, соответствующего требованиям инновационного развития экономики и современным потребностям общества, а также всестороннего развития и самореализации подростков и молодежи</a:t>
            </a:r>
            <a:r>
              <a:rPr lang="ru-RU" sz="1400" dirty="0">
                <a:latin typeface="Oswald" charset="-52"/>
                <a:cs typeface="Times New Roman" pitchFamily="18" charset="0"/>
              </a:rPr>
              <a:t>	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9588606"/>
              </p:ext>
            </p:extLst>
          </p:nvPr>
        </p:nvGraphicFramePr>
        <p:xfrm>
          <a:off x="251520" y="2084816"/>
          <a:ext cx="5688632" cy="17319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86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1 «Дошкольное образования»    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2 «Развитие современной инфраструктуры»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3 «Общее</a:t>
                      </a:r>
                      <a:r>
                        <a:rPr lang="ru-RU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 дополнительное образование</a:t>
                      </a:r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23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4 «</a:t>
                      </a:r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Развитие </a:t>
                      </a:r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муниципальной методической службы» 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</a:t>
                      </a:r>
                      <a:r>
                        <a:rPr lang="ru-RU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5 «</a:t>
                      </a:r>
                      <a:r>
                        <a:rPr lang="ru-RU" sz="15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Здоровьесбережение</a:t>
                      </a:r>
                      <a:r>
                        <a:rPr lang="ru-RU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 </a:t>
                      </a:r>
                      <a:r>
                        <a:rPr lang="ru-RU" sz="15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здоровьесозидание</a:t>
                      </a:r>
                      <a:r>
                        <a:rPr lang="ru-RU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6 «Молодежная политика»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7 «Каникулярный отдых»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6635" name="AutoShape 11" descr="Нарисованная рукой доска образования фон, зеленый, Вернуться в школу, образование  фон картинки и Фото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7" name="AutoShape 13" descr="Нарисованная рукой доска образования фон, зеленый, Вернуться в школу, образование  фон картинки и Фото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45" name="Picture 21" descr="Картинки на тему образование - 72 фот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77072"/>
            <a:ext cx="3046688" cy="187220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6093296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3347864" y="3140968"/>
          <a:ext cx="5796136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38842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 b="3528"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27584" y="332656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ДОШКОЛЬНОЕ ОБРАЗОВАНИЕ</a:t>
            </a:r>
          </a:p>
          <a:p>
            <a:pPr algn="ctr"/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604723"/>
              </p:ext>
            </p:extLst>
          </p:nvPr>
        </p:nvGraphicFramePr>
        <p:xfrm>
          <a:off x="251520" y="908720"/>
          <a:ext cx="8640960" cy="26642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85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 (тыс.рублей),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782 627,3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779 101,2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780 360,5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Бюджетные ассигнования на оказание муниципальных услуг (выполнение работ) для дошкольных образовательных организаций с учетом средств субвенции  ОБ для 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обеспечения государственных гарантий на получение образования и осуществления переданных отдельных государственных полномочий в области образования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751 176,3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747 650,2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748 909,5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Субвенции ОБ на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выплату компенсации части родительской платы за присмотр и уход за детьми в образовательных организациях, реализующих образовательные программы дошкольного образования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31 451,0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31 451,0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31 451,0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2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Количество дошкольных организаций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Количество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воспитанников, чел.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094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2 094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2 094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26" name="AutoShape 2" descr="Муниципальное бюджетное дошкольное образовательное учреждение «Детский сад  №12»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Муниципальное бюджетное дошкольное образовательное учреждение «Детский сад  №12»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Муниципальное бюджетное дошкольное образовательное учреждение «Детский сад  №21»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Специальность СПО Дошкольное образование в УМПК (Уфимский многопрофильный  профессиональный колледж): средний балл аттестата на бюджет и платное,  стоимость обучения, количество ме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https://ligaedu.ru/cache/264.636295b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412968"/>
            <a:ext cx="2738530" cy="1824344"/>
          </a:xfrm>
          <a:prstGeom prst="rect">
            <a:avLst/>
          </a:prstGeom>
          <a:noFill/>
        </p:spPr>
      </p:pic>
      <p:sp>
        <p:nvSpPr>
          <p:cNvPr id="1039" name="AutoShape 15" descr="Муниципальное бюджетное дошкольное образовательное учреждение «Детский сад  №21»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1" name="AutoShape 17" descr="Занятия по-новому | 21.02.2023 | Урай - БезФорма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ИСПО | Специальное дошкольное образование - МГП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Педагогическое образование (с двумя профилями подготовки), программа «Дошкольное  образование и Иностранный язык» (бакалавриат) - Псковский Государственный 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8" name="Picture 24" descr="\\adms4\home1$\SchepelinaSE\Desktop\Без названия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5301208"/>
            <a:ext cx="2970845" cy="1152128"/>
          </a:xfrm>
          <a:prstGeom prst="rect">
            <a:avLst/>
          </a:prstGeom>
          <a:noFill/>
        </p:spPr>
      </p:pic>
      <p:pic>
        <p:nvPicPr>
          <p:cNvPr id="24" name="Picture 2" descr="https://avatars.mds.yandex.net/get-zen_doc/1576786/pub_5dcfa64d43ca9b53a9704994_5dcfac53aa9fe536eeed57a1/scale_12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3717030"/>
            <a:ext cx="3072384" cy="2210520"/>
          </a:xfrm>
          <a:prstGeom prst="rect">
            <a:avLst/>
          </a:prstGeom>
          <a:noFill/>
        </p:spPr>
      </p:pic>
      <p:pic>
        <p:nvPicPr>
          <p:cNvPr id="1049" name="Picture 25" descr="\\adms4\home1$\SchepelinaSE\Desktop\imag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013" y="3717032"/>
            <a:ext cx="3101390" cy="1512168"/>
          </a:xfrm>
          <a:prstGeom prst="rect">
            <a:avLst/>
          </a:prstGeom>
          <a:noFill/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В Урае забили первую сваю новой школы на 900 мест - Новости ХМАО Югры,  18.07.2023 - ГТРК Югор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861048"/>
            <a:ext cx="4096455" cy="2304256"/>
          </a:xfrm>
          <a:prstGeom prst="rect">
            <a:avLst/>
          </a:prstGeom>
          <a:noFill/>
        </p:spPr>
      </p:pic>
      <p:pic>
        <p:nvPicPr>
          <p:cNvPr id="51210" name="Picture 10" descr="В Урае планируют построить школу в рекордные сроки | Общество | Окружная  телерадиокомпания Юг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924944"/>
            <a:ext cx="3968441" cy="2160240"/>
          </a:xfrm>
          <a:prstGeom prst="rect">
            <a:avLst/>
          </a:prstGeom>
          <a:noFill/>
        </p:spPr>
      </p:pic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4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5" cstate="print"/>
          <a:srcRect t="10663" r="48323" b="76543"/>
          <a:stretch>
            <a:fillRect/>
          </a:stretch>
        </p:blipFill>
        <p:spPr bwMode="auto">
          <a:xfrm>
            <a:off x="0" y="260648"/>
            <a:ext cx="831641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7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8" cstate="print"/>
          <a:srcRect t="90633" b="3528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27584" y="40466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РАЗВИТИЕ СОВРЕМЕННОЙ ИНФРАСТРУКТУРЫ</a:t>
            </a:r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7300185"/>
              </p:ext>
            </p:extLst>
          </p:nvPr>
        </p:nvGraphicFramePr>
        <p:xfrm>
          <a:off x="323528" y="1052736"/>
          <a:ext cx="8352928" cy="17413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36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9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Расходы, (тыс.рублей),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1 253 179,0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7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Продолжение строительства объекта «Средняя школа в </a:t>
                      </a:r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мкр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. 1А на 900 мест» </a:t>
                      </a: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 рамках регионального проекта «Современная школа» национального проекта «Образование» </a:t>
                      </a: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(период строительства - 2023-2024 годы)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1 247 990,4 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23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На подготовку учреждений к началу учебного года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5 138,6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1204" name="AutoShape 4" descr="Ход строительства новой школы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8" name="Picture 8" descr="В Якутии завершается подготовка объектов образования к началу учебного года  | Aartyk.ru - Хроника, События и Факты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4797152"/>
            <a:ext cx="2933659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Храм Рождества Пресвятой Богородицы города Ура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725144"/>
            <a:ext cx="2944001" cy="1959100"/>
          </a:xfrm>
          <a:prstGeom prst="rect">
            <a:avLst/>
          </a:prstGeom>
          <a:noFill/>
        </p:spPr>
      </p:pic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188640"/>
            <a:ext cx="81724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27584" y="332656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ОБЩЕЕ  И ДОПОЛНИТЕЛЬНОЕ ОБРАЗОВАНИЕ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51204" name="AutoShape 4" descr="Ход строительства новой школы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604723"/>
              </p:ext>
            </p:extLst>
          </p:nvPr>
        </p:nvGraphicFramePr>
        <p:xfrm>
          <a:off x="179512" y="980728"/>
          <a:ext cx="8856984" cy="4179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326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Расходы, (тыс.рублей),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930 563,8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1 019 877,4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986 274,2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Бюджетные ассигнования на оказание муниципальных услуг (выполнение работ) для общеобразовательных организаций  с учетом средств субвенции  ОБ для обеспечения государственных гарантий на получение образования и осуществления переданных отдельных государственных полномочий в области образования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818 495,1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944 936,9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910 946,7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(средства ФБ)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34 372,8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34 216,6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33 904,1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 </a:t>
                      </a:r>
                      <a:r>
                        <a:rPr lang="ru-RU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 рамках регионального проекта «Патриотическое воспитание граждан Российской Федерации» национального проекта  «Образование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(средства ФБ, ОБ, МБ)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2 946,1</a:t>
                      </a:r>
                      <a:endParaRPr lang="ru-RU" sz="1200" b="0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2 946,1</a:t>
                      </a:r>
                      <a:endParaRPr lang="ru-RU" sz="12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3 558,6</a:t>
                      </a:r>
                      <a:endParaRPr lang="ru-RU" sz="12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Количество общеобразовательных организаций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Количество учащихся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5 436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5 436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5 436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dirty="0" smtClean="0">
                          <a:latin typeface="Oswald" charset="-52"/>
                          <a:cs typeface="Times New Roman" pitchFamily="18" charset="0"/>
                        </a:rPr>
                        <a:t>  На оказание муниципальных услуг (выполнение работ) МБУ ДО «Центр молодежи и дополнительного образования» 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(учтено прогнозное значение целевого показателя ср.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з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/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работникам отдельной категории в соответствии с указами Президента РФ 2012 года в размере 95 326,0 руб.)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45 081,0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36 894,6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36 981,6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Объем финансового обеспечения социального сертификата (реализация социального сертификата  предусматривает  утверждение базового норматива затрат в человеко-часах по каждому направлению дополнительной общеобразовательной программы)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28 142,5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учтены в условно утвержденных расходах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Школы и детсады Урая ждет проверка - УралПолит.R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228785"/>
            <a:ext cx="2448272" cy="1629215"/>
          </a:xfrm>
          <a:prstGeom prst="rect">
            <a:avLst/>
          </a:prstGeom>
          <a:noFill/>
        </p:spPr>
      </p:pic>
      <p:pic>
        <p:nvPicPr>
          <p:cNvPr id="2" name="Picture 2" descr="Центр дополнительного образования | ВКонтакт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9744" y="5085184"/>
            <a:ext cx="2304256" cy="1772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404664"/>
            <a:ext cx="83164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27584" y="548680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РАЗВИТИЕ МУНИЦИПАЛЬНОЙ МЕТОДИЧЕСКОЙ СЛУЖБЫ</a:t>
            </a:r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20" y="1124744"/>
          <a:ext cx="8712966" cy="11609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4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83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  <a:r>
                        <a:rPr lang="ru-RU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</a:t>
                      </a:r>
                    </a:p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Расходы,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тыс.рублей), </a:t>
                      </a: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38 477,0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35 646,5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36 122,0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2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Обеспечение деятельности Управления образования администрации города Урай, в т.ч. администрирование выплаты компенсации части родительской платы (средства ОБ)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38 159,3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35 646,5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36 122,0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2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420888"/>
            <a:ext cx="8388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55576" y="2492896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ЗДОРОВЬЕСБЕРЕЖЕНИЕ И ЗДОРОВЬЕСОЗИДАНИЕ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51520" y="2975987"/>
          <a:ext cx="8712968" cy="30453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5605"/>
                <a:gridCol w="1161729"/>
                <a:gridCol w="1161729"/>
                <a:gridCol w="943905"/>
              </a:tblGrid>
              <a:tr h="5182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  <a:r>
                        <a:rPr lang="ru-RU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</a:t>
                      </a:r>
                    </a:p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8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Расходы,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184 444,4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183 172,9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183 172,9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Субвенции ОБ на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социальную поддержку отдельных категорий обучающихся в муниципальных общеобразовательных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организациях (питание детей из малоимущих семей, из многодетных семей, детей-сирот и детей, оставшихся без попечения родителей, обучающихся с ограниченными возможностями здоровья) из расчета с 01.01.2024 – 414,0 руб. в день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117 145,4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117 145,4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117 145,4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(ФБ, ОБ) на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организацию бесплатного горячего питания обучающихся, получающих начальное общее образование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(1-4 классы) в муниципальных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образовательных организациях с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МБ из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расчета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166,0 руб. с 01.01.2024 на 1 обучающегося в день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39 361,9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38 246,4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38 246,4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30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В связи с  изменением нормы питания с 01.01.2024 года со 160,0 руб. на 166,0 руб., средства местного бюджета на питание обучающихся 5 -11 классов запланированы в бюджете из расчета 116,2 руб. на 1 обучающегося в день. Средства родителей составят 49,8 руб. на 1 обучающегося в день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27 781,1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27 781,1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27 781,1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swald" charset="-52"/>
              </a:rPr>
              <a:t>Цели среднесрочного развития города Урай </a:t>
            </a:r>
            <a:endParaRPr lang="ru-RU" sz="2400" dirty="0">
              <a:solidFill>
                <a:schemeClr val="bg1"/>
              </a:solidFill>
              <a:latin typeface="Oswald" charset="-52"/>
            </a:endParaRP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object 16"/>
          <p:cNvGrpSpPr/>
          <p:nvPr/>
        </p:nvGrpSpPr>
        <p:grpSpPr>
          <a:xfrm>
            <a:off x="179512" y="1628800"/>
            <a:ext cx="732790" cy="732790"/>
            <a:chOff x="10523028" y="5049877"/>
            <a:chExt cx="732790" cy="732790"/>
          </a:xfrm>
        </p:grpSpPr>
        <p:sp>
          <p:nvSpPr>
            <p:cNvPr id="10" name="object 17"/>
            <p:cNvSpPr/>
            <p:nvPr/>
          </p:nvSpPr>
          <p:spPr>
            <a:xfrm>
              <a:off x="10523028" y="5049877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124" y="0"/>
                  </a:moveTo>
                  <a:lnTo>
                    <a:pt x="320199" y="2852"/>
                  </a:lnTo>
                  <a:lnTo>
                    <a:pt x="275976" y="11182"/>
                  </a:lnTo>
                  <a:lnTo>
                    <a:pt x="233798" y="24645"/>
                  </a:lnTo>
                  <a:lnTo>
                    <a:pt x="194008" y="42899"/>
                  </a:lnTo>
                  <a:lnTo>
                    <a:pt x="156950" y="65600"/>
                  </a:lnTo>
                  <a:lnTo>
                    <a:pt x="122967" y="92405"/>
                  </a:lnTo>
                  <a:lnTo>
                    <a:pt x="92402" y="122971"/>
                  </a:lnTo>
                  <a:lnTo>
                    <a:pt x="65597" y="156955"/>
                  </a:lnTo>
                  <a:lnTo>
                    <a:pt x="42897" y="194013"/>
                  </a:lnTo>
                  <a:lnTo>
                    <a:pt x="24644" y="233802"/>
                  </a:lnTo>
                  <a:lnTo>
                    <a:pt x="11181" y="275979"/>
                  </a:lnTo>
                  <a:lnTo>
                    <a:pt x="2852" y="320201"/>
                  </a:lnTo>
                  <a:lnTo>
                    <a:pt x="0" y="366124"/>
                  </a:lnTo>
                  <a:lnTo>
                    <a:pt x="2852" y="412050"/>
                  </a:lnTo>
                  <a:lnTo>
                    <a:pt x="11181" y="456274"/>
                  </a:lnTo>
                  <a:lnTo>
                    <a:pt x="24644" y="498453"/>
                  </a:lnTo>
                  <a:lnTo>
                    <a:pt x="42897" y="538243"/>
                  </a:lnTo>
                  <a:lnTo>
                    <a:pt x="65597" y="575302"/>
                  </a:lnTo>
                  <a:lnTo>
                    <a:pt x="92402" y="609286"/>
                  </a:lnTo>
                  <a:lnTo>
                    <a:pt x="122967" y="639853"/>
                  </a:lnTo>
                  <a:lnTo>
                    <a:pt x="156950" y="666659"/>
                  </a:lnTo>
                  <a:lnTo>
                    <a:pt x="194008" y="689360"/>
                  </a:lnTo>
                  <a:lnTo>
                    <a:pt x="233798" y="707614"/>
                  </a:lnTo>
                  <a:lnTo>
                    <a:pt x="275976" y="721077"/>
                  </a:lnTo>
                  <a:lnTo>
                    <a:pt x="320199" y="729407"/>
                  </a:lnTo>
                  <a:lnTo>
                    <a:pt x="366124" y="732260"/>
                  </a:lnTo>
                  <a:lnTo>
                    <a:pt x="412050" y="729407"/>
                  </a:lnTo>
                  <a:lnTo>
                    <a:pt x="456274" y="721077"/>
                  </a:lnTo>
                  <a:lnTo>
                    <a:pt x="498453" y="707614"/>
                  </a:lnTo>
                  <a:lnTo>
                    <a:pt x="538243" y="689360"/>
                  </a:lnTo>
                  <a:lnTo>
                    <a:pt x="575302" y="666659"/>
                  </a:lnTo>
                  <a:lnTo>
                    <a:pt x="577531" y="664901"/>
                  </a:lnTo>
                  <a:lnTo>
                    <a:pt x="366124" y="664901"/>
                  </a:lnTo>
                  <a:lnTo>
                    <a:pt x="317661" y="660990"/>
                  </a:lnTo>
                  <a:lnTo>
                    <a:pt x="271689" y="649669"/>
                  </a:lnTo>
                  <a:lnTo>
                    <a:pt x="228821" y="631552"/>
                  </a:lnTo>
                  <a:lnTo>
                    <a:pt x="189674" y="607255"/>
                  </a:lnTo>
                  <a:lnTo>
                    <a:pt x="154863" y="577392"/>
                  </a:lnTo>
                  <a:lnTo>
                    <a:pt x="125001" y="542578"/>
                  </a:lnTo>
                  <a:lnTo>
                    <a:pt x="100705" y="503430"/>
                  </a:lnTo>
                  <a:lnTo>
                    <a:pt x="82589" y="460561"/>
                  </a:lnTo>
                  <a:lnTo>
                    <a:pt x="71269" y="414588"/>
                  </a:lnTo>
                  <a:lnTo>
                    <a:pt x="67359" y="366124"/>
                  </a:lnTo>
                  <a:lnTo>
                    <a:pt x="71269" y="317661"/>
                  </a:lnTo>
                  <a:lnTo>
                    <a:pt x="82589" y="271688"/>
                  </a:lnTo>
                  <a:lnTo>
                    <a:pt x="100705" y="228819"/>
                  </a:lnTo>
                  <a:lnTo>
                    <a:pt x="125001" y="189671"/>
                  </a:lnTo>
                  <a:lnTo>
                    <a:pt x="154863" y="154857"/>
                  </a:lnTo>
                  <a:lnTo>
                    <a:pt x="189674" y="124994"/>
                  </a:lnTo>
                  <a:lnTo>
                    <a:pt x="228821" y="100697"/>
                  </a:lnTo>
                  <a:lnTo>
                    <a:pt x="271689" y="82580"/>
                  </a:lnTo>
                  <a:lnTo>
                    <a:pt x="317661" y="71259"/>
                  </a:lnTo>
                  <a:lnTo>
                    <a:pt x="366124" y="67348"/>
                  </a:lnTo>
                  <a:lnTo>
                    <a:pt x="577522" y="67348"/>
                  </a:lnTo>
                  <a:lnTo>
                    <a:pt x="575302" y="65597"/>
                  </a:lnTo>
                  <a:lnTo>
                    <a:pt x="538243" y="42897"/>
                  </a:lnTo>
                  <a:lnTo>
                    <a:pt x="498453" y="24644"/>
                  </a:lnTo>
                  <a:lnTo>
                    <a:pt x="456274" y="11181"/>
                  </a:lnTo>
                  <a:lnTo>
                    <a:pt x="412050" y="2852"/>
                  </a:lnTo>
                  <a:lnTo>
                    <a:pt x="366124" y="0"/>
                  </a:lnTo>
                  <a:close/>
                </a:path>
                <a:path w="732790" h="732789">
                  <a:moveTo>
                    <a:pt x="577522" y="67348"/>
                  </a:moveTo>
                  <a:lnTo>
                    <a:pt x="366124" y="67348"/>
                  </a:lnTo>
                  <a:lnTo>
                    <a:pt x="414588" y="71259"/>
                  </a:lnTo>
                  <a:lnTo>
                    <a:pt x="460561" y="82580"/>
                  </a:lnTo>
                  <a:lnTo>
                    <a:pt x="503430" y="100697"/>
                  </a:lnTo>
                  <a:lnTo>
                    <a:pt x="542578" y="124994"/>
                  </a:lnTo>
                  <a:lnTo>
                    <a:pt x="577392" y="154857"/>
                  </a:lnTo>
                  <a:lnTo>
                    <a:pt x="607255" y="189671"/>
                  </a:lnTo>
                  <a:lnTo>
                    <a:pt x="631552" y="228819"/>
                  </a:lnTo>
                  <a:lnTo>
                    <a:pt x="649669" y="271688"/>
                  </a:lnTo>
                  <a:lnTo>
                    <a:pt x="660990" y="317661"/>
                  </a:lnTo>
                  <a:lnTo>
                    <a:pt x="664901" y="366124"/>
                  </a:lnTo>
                  <a:lnTo>
                    <a:pt x="660990" y="414588"/>
                  </a:lnTo>
                  <a:lnTo>
                    <a:pt x="649669" y="460561"/>
                  </a:lnTo>
                  <a:lnTo>
                    <a:pt x="631552" y="503430"/>
                  </a:lnTo>
                  <a:lnTo>
                    <a:pt x="607255" y="542578"/>
                  </a:lnTo>
                  <a:lnTo>
                    <a:pt x="577392" y="577392"/>
                  </a:lnTo>
                  <a:lnTo>
                    <a:pt x="542578" y="607255"/>
                  </a:lnTo>
                  <a:lnTo>
                    <a:pt x="503430" y="631552"/>
                  </a:lnTo>
                  <a:lnTo>
                    <a:pt x="460561" y="649669"/>
                  </a:lnTo>
                  <a:lnTo>
                    <a:pt x="414588" y="660990"/>
                  </a:lnTo>
                  <a:lnTo>
                    <a:pt x="366124" y="664901"/>
                  </a:lnTo>
                  <a:lnTo>
                    <a:pt x="577531" y="664901"/>
                  </a:lnTo>
                  <a:lnTo>
                    <a:pt x="609286" y="639853"/>
                  </a:lnTo>
                  <a:lnTo>
                    <a:pt x="639853" y="609286"/>
                  </a:lnTo>
                  <a:lnTo>
                    <a:pt x="666659" y="575302"/>
                  </a:lnTo>
                  <a:lnTo>
                    <a:pt x="689360" y="538243"/>
                  </a:lnTo>
                  <a:lnTo>
                    <a:pt x="707614" y="498453"/>
                  </a:lnTo>
                  <a:lnTo>
                    <a:pt x="721077" y="456274"/>
                  </a:lnTo>
                  <a:lnTo>
                    <a:pt x="729407" y="412050"/>
                  </a:lnTo>
                  <a:lnTo>
                    <a:pt x="732260" y="366124"/>
                  </a:lnTo>
                  <a:lnTo>
                    <a:pt x="729407" y="320199"/>
                  </a:lnTo>
                  <a:lnTo>
                    <a:pt x="721077" y="275976"/>
                  </a:lnTo>
                  <a:lnTo>
                    <a:pt x="707614" y="233798"/>
                  </a:lnTo>
                  <a:lnTo>
                    <a:pt x="689360" y="194008"/>
                  </a:lnTo>
                  <a:lnTo>
                    <a:pt x="666659" y="156950"/>
                  </a:lnTo>
                  <a:lnTo>
                    <a:pt x="639853" y="122967"/>
                  </a:lnTo>
                  <a:lnTo>
                    <a:pt x="609286" y="92402"/>
                  </a:lnTo>
                  <a:lnTo>
                    <a:pt x="577522" y="67348"/>
                  </a:lnTo>
                  <a:close/>
                </a:path>
              </a:pathLst>
            </a:custGeom>
            <a:solidFill>
              <a:srgbClr val="12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/>
            <p:cNvSpPr/>
            <p:nvPr/>
          </p:nvSpPr>
          <p:spPr>
            <a:xfrm>
              <a:off x="10609460" y="513632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698" y="0"/>
                  </a:moveTo>
                  <a:lnTo>
                    <a:pt x="234389" y="3667"/>
                  </a:lnTo>
                  <a:lnTo>
                    <a:pt x="191387" y="14281"/>
                  </a:lnTo>
                  <a:lnTo>
                    <a:pt x="151269" y="31263"/>
                  </a:lnTo>
                  <a:lnTo>
                    <a:pt x="114619" y="54032"/>
                  </a:lnTo>
                  <a:lnTo>
                    <a:pt x="82014" y="82007"/>
                  </a:lnTo>
                  <a:lnTo>
                    <a:pt x="54036" y="114609"/>
                  </a:lnTo>
                  <a:lnTo>
                    <a:pt x="31266" y="151258"/>
                  </a:lnTo>
                  <a:lnTo>
                    <a:pt x="14282" y="191372"/>
                  </a:lnTo>
                  <a:lnTo>
                    <a:pt x="3667" y="234372"/>
                  </a:lnTo>
                  <a:lnTo>
                    <a:pt x="0" y="279677"/>
                  </a:lnTo>
                  <a:lnTo>
                    <a:pt x="3667" y="324982"/>
                  </a:lnTo>
                  <a:lnTo>
                    <a:pt x="14282" y="367982"/>
                  </a:lnTo>
                  <a:lnTo>
                    <a:pt x="31266" y="408096"/>
                  </a:lnTo>
                  <a:lnTo>
                    <a:pt x="54036" y="444744"/>
                  </a:lnTo>
                  <a:lnTo>
                    <a:pt x="82014" y="477346"/>
                  </a:lnTo>
                  <a:lnTo>
                    <a:pt x="114619" y="505322"/>
                  </a:lnTo>
                  <a:lnTo>
                    <a:pt x="151269" y="528091"/>
                  </a:lnTo>
                  <a:lnTo>
                    <a:pt x="191387" y="545072"/>
                  </a:lnTo>
                  <a:lnTo>
                    <a:pt x="234389" y="555687"/>
                  </a:lnTo>
                  <a:lnTo>
                    <a:pt x="279698" y="559354"/>
                  </a:lnTo>
                  <a:lnTo>
                    <a:pt x="325006" y="555687"/>
                  </a:lnTo>
                  <a:lnTo>
                    <a:pt x="368008" y="545072"/>
                  </a:lnTo>
                  <a:lnTo>
                    <a:pt x="408124" y="528091"/>
                  </a:lnTo>
                  <a:lnTo>
                    <a:pt x="444773" y="505322"/>
                  </a:lnTo>
                  <a:lnTo>
                    <a:pt x="477376" y="477346"/>
                  </a:lnTo>
                  <a:lnTo>
                    <a:pt x="505352" y="444744"/>
                  </a:lnTo>
                  <a:lnTo>
                    <a:pt x="528122" y="408096"/>
                  </a:lnTo>
                  <a:lnTo>
                    <a:pt x="545104" y="367982"/>
                  </a:lnTo>
                  <a:lnTo>
                    <a:pt x="555718" y="324982"/>
                  </a:lnTo>
                  <a:lnTo>
                    <a:pt x="559386" y="279677"/>
                  </a:lnTo>
                  <a:lnTo>
                    <a:pt x="555718" y="234372"/>
                  </a:lnTo>
                  <a:lnTo>
                    <a:pt x="545104" y="191372"/>
                  </a:lnTo>
                  <a:lnTo>
                    <a:pt x="528122" y="151258"/>
                  </a:lnTo>
                  <a:lnTo>
                    <a:pt x="505352" y="114609"/>
                  </a:lnTo>
                  <a:lnTo>
                    <a:pt x="477376" y="82007"/>
                  </a:lnTo>
                  <a:lnTo>
                    <a:pt x="444773" y="54032"/>
                  </a:lnTo>
                  <a:lnTo>
                    <a:pt x="408124" y="31263"/>
                  </a:lnTo>
                  <a:lnTo>
                    <a:pt x="368008" y="14281"/>
                  </a:lnTo>
                  <a:lnTo>
                    <a:pt x="325006" y="3667"/>
                  </a:lnTo>
                  <a:lnTo>
                    <a:pt x="279698" y="0"/>
                  </a:lnTo>
                  <a:close/>
                </a:path>
              </a:pathLst>
            </a:custGeom>
            <a:solidFill>
              <a:srgbClr val="205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/>
            <p:cNvSpPr/>
            <p:nvPr/>
          </p:nvSpPr>
          <p:spPr>
            <a:xfrm>
              <a:off x="10580974" y="5107823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79" y="0"/>
                  </a:moveTo>
                  <a:lnTo>
                    <a:pt x="262699" y="3347"/>
                  </a:lnTo>
                  <a:lnTo>
                    <a:pt x="219271" y="13069"/>
                  </a:lnTo>
                  <a:lnTo>
                    <a:pt x="178375" y="28686"/>
                  </a:lnTo>
                  <a:lnTo>
                    <a:pt x="140491" y="49717"/>
                  </a:lnTo>
                  <a:lnTo>
                    <a:pt x="106100" y="75682"/>
                  </a:lnTo>
                  <a:lnTo>
                    <a:pt x="75682" y="106100"/>
                  </a:lnTo>
                  <a:lnTo>
                    <a:pt x="49717" y="140491"/>
                  </a:lnTo>
                  <a:lnTo>
                    <a:pt x="28686" y="178375"/>
                  </a:lnTo>
                  <a:lnTo>
                    <a:pt x="13069" y="219271"/>
                  </a:lnTo>
                  <a:lnTo>
                    <a:pt x="3347" y="262699"/>
                  </a:lnTo>
                  <a:lnTo>
                    <a:pt x="0" y="308179"/>
                  </a:lnTo>
                  <a:lnTo>
                    <a:pt x="3347" y="353658"/>
                  </a:lnTo>
                  <a:lnTo>
                    <a:pt x="13069" y="397086"/>
                  </a:lnTo>
                  <a:lnTo>
                    <a:pt x="28686" y="437982"/>
                  </a:lnTo>
                  <a:lnTo>
                    <a:pt x="49717" y="475866"/>
                  </a:lnTo>
                  <a:lnTo>
                    <a:pt x="75682" y="510257"/>
                  </a:lnTo>
                  <a:lnTo>
                    <a:pt x="106100" y="540675"/>
                  </a:lnTo>
                  <a:lnTo>
                    <a:pt x="140491" y="566640"/>
                  </a:lnTo>
                  <a:lnTo>
                    <a:pt x="178375" y="587671"/>
                  </a:lnTo>
                  <a:lnTo>
                    <a:pt x="219271" y="603288"/>
                  </a:lnTo>
                  <a:lnTo>
                    <a:pt x="262699" y="613010"/>
                  </a:lnTo>
                  <a:lnTo>
                    <a:pt x="308179" y="616358"/>
                  </a:lnTo>
                  <a:lnTo>
                    <a:pt x="353658" y="613010"/>
                  </a:lnTo>
                  <a:lnTo>
                    <a:pt x="397086" y="603288"/>
                  </a:lnTo>
                  <a:lnTo>
                    <a:pt x="437982" y="587671"/>
                  </a:lnTo>
                  <a:lnTo>
                    <a:pt x="475866" y="566640"/>
                  </a:lnTo>
                  <a:lnTo>
                    <a:pt x="485502" y="559365"/>
                  </a:lnTo>
                  <a:lnTo>
                    <a:pt x="308179" y="559365"/>
                  </a:lnTo>
                  <a:lnTo>
                    <a:pt x="263027" y="555318"/>
                  </a:lnTo>
                  <a:lnTo>
                    <a:pt x="220531" y="543650"/>
                  </a:lnTo>
                  <a:lnTo>
                    <a:pt x="181399" y="525071"/>
                  </a:lnTo>
                  <a:lnTo>
                    <a:pt x="146342" y="500290"/>
                  </a:lnTo>
                  <a:lnTo>
                    <a:pt x="116068" y="470016"/>
                  </a:lnTo>
                  <a:lnTo>
                    <a:pt x="91286" y="434958"/>
                  </a:lnTo>
                  <a:lnTo>
                    <a:pt x="72707" y="395827"/>
                  </a:lnTo>
                  <a:lnTo>
                    <a:pt x="61039" y="353330"/>
                  </a:lnTo>
                  <a:lnTo>
                    <a:pt x="56993" y="308179"/>
                  </a:lnTo>
                  <a:lnTo>
                    <a:pt x="61039" y="263027"/>
                  </a:lnTo>
                  <a:lnTo>
                    <a:pt x="72707" y="220531"/>
                  </a:lnTo>
                  <a:lnTo>
                    <a:pt x="91286" y="181399"/>
                  </a:lnTo>
                  <a:lnTo>
                    <a:pt x="116068" y="146342"/>
                  </a:lnTo>
                  <a:lnTo>
                    <a:pt x="146342" y="116068"/>
                  </a:lnTo>
                  <a:lnTo>
                    <a:pt x="181399" y="91286"/>
                  </a:lnTo>
                  <a:lnTo>
                    <a:pt x="220531" y="72707"/>
                  </a:lnTo>
                  <a:lnTo>
                    <a:pt x="263027" y="61039"/>
                  </a:lnTo>
                  <a:lnTo>
                    <a:pt x="308179" y="56993"/>
                  </a:lnTo>
                  <a:lnTo>
                    <a:pt x="485502" y="56993"/>
                  </a:lnTo>
                  <a:lnTo>
                    <a:pt x="475866" y="49717"/>
                  </a:lnTo>
                  <a:lnTo>
                    <a:pt x="437982" y="28686"/>
                  </a:lnTo>
                  <a:lnTo>
                    <a:pt x="397086" y="13069"/>
                  </a:lnTo>
                  <a:lnTo>
                    <a:pt x="353658" y="3347"/>
                  </a:lnTo>
                  <a:lnTo>
                    <a:pt x="308179" y="0"/>
                  </a:lnTo>
                  <a:close/>
                </a:path>
                <a:path w="616584" h="616585">
                  <a:moveTo>
                    <a:pt x="485502" y="56993"/>
                  </a:moveTo>
                  <a:lnTo>
                    <a:pt x="308179" y="56993"/>
                  </a:lnTo>
                  <a:lnTo>
                    <a:pt x="353330" y="61039"/>
                  </a:lnTo>
                  <a:lnTo>
                    <a:pt x="395827" y="72707"/>
                  </a:lnTo>
                  <a:lnTo>
                    <a:pt x="434958" y="91286"/>
                  </a:lnTo>
                  <a:lnTo>
                    <a:pt x="470016" y="116068"/>
                  </a:lnTo>
                  <a:lnTo>
                    <a:pt x="500290" y="146342"/>
                  </a:lnTo>
                  <a:lnTo>
                    <a:pt x="525071" y="181399"/>
                  </a:lnTo>
                  <a:lnTo>
                    <a:pt x="543650" y="220531"/>
                  </a:lnTo>
                  <a:lnTo>
                    <a:pt x="555318" y="263027"/>
                  </a:lnTo>
                  <a:lnTo>
                    <a:pt x="559365" y="308179"/>
                  </a:lnTo>
                  <a:lnTo>
                    <a:pt x="555318" y="353330"/>
                  </a:lnTo>
                  <a:lnTo>
                    <a:pt x="543650" y="395827"/>
                  </a:lnTo>
                  <a:lnTo>
                    <a:pt x="525071" y="434958"/>
                  </a:lnTo>
                  <a:lnTo>
                    <a:pt x="500290" y="470016"/>
                  </a:lnTo>
                  <a:lnTo>
                    <a:pt x="470016" y="500290"/>
                  </a:lnTo>
                  <a:lnTo>
                    <a:pt x="434958" y="525071"/>
                  </a:lnTo>
                  <a:lnTo>
                    <a:pt x="395827" y="543650"/>
                  </a:lnTo>
                  <a:lnTo>
                    <a:pt x="353330" y="555318"/>
                  </a:lnTo>
                  <a:lnTo>
                    <a:pt x="308179" y="559365"/>
                  </a:lnTo>
                  <a:lnTo>
                    <a:pt x="485502" y="559365"/>
                  </a:lnTo>
                  <a:lnTo>
                    <a:pt x="540675" y="510257"/>
                  </a:lnTo>
                  <a:lnTo>
                    <a:pt x="566640" y="475866"/>
                  </a:lnTo>
                  <a:lnTo>
                    <a:pt x="587671" y="437982"/>
                  </a:lnTo>
                  <a:lnTo>
                    <a:pt x="603288" y="397086"/>
                  </a:lnTo>
                  <a:lnTo>
                    <a:pt x="613010" y="353658"/>
                  </a:lnTo>
                  <a:lnTo>
                    <a:pt x="616358" y="308179"/>
                  </a:lnTo>
                  <a:lnTo>
                    <a:pt x="613010" y="262699"/>
                  </a:lnTo>
                  <a:lnTo>
                    <a:pt x="603288" y="219271"/>
                  </a:lnTo>
                  <a:lnTo>
                    <a:pt x="587671" y="178375"/>
                  </a:lnTo>
                  <a:lnTo>
                    <a:pt x="566640" y="140491"/>
                  </a:lnTo>
                  <a:lnTo>
                    <a:pt x="540675" y="106100"/>
                  </a:lnTo>
                  <a:lnTo>
                    <a:pt x="510257" y="75682"/>
                  </a:lnTo>
                  <a:lnTo>
                    <a:pt x="485502" y="56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95536" y="177281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1844824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человеческого потенциала</a:t>
            </a:r>
          </a:p>
        </p:txBody>
      </p:sp>
      <p:grpSp>
        <p:nvGrpSpPr>
          <p:cNvPr id="3" name="object 16"/>
          <p:cNvGrpSpPr/>
          <p:nvPr/>
        </p:nvGrpSpPr>
        <p:grpSpPr>
          <a:xfrm>
            <a:off x="179512" y="2636912"/>
            <a:ext cx="732790" cy="732790"/>
            <a:chOff x="10523028" y="5049877"/>
            <a:chExt cx="732790" cy="732790"/>
          </a:xfrm>
        </p:grpSpPr>
        <p:sp>
          <p:nvSpPr>
            <p:cNvPr id="16" name="object 17"/>
            <p:cNvSpPr/>
            <p:nvPr/>
          </p:nvSpPr>
          <p:spPr>
            <a:xfrm>
              <a:off x="10523028" y="5049877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124" y="0"/>
                  </a:moveTo>
                  <a:lnTo>
                    <a:pt x="320199" y="2852"/>
                  </a:lnTo>
                  <a:lnTo>
                    <a:pt x="275976" y="11182"/>
                  </a:lnTo>
                  <a:lnTo>
                    <a:pt x="233798" y="24645"/>
                  </a:lnTo>
                  <a:lnTo>
                    <a:pt x="194008" y="42899"/>
                  </a:lnTo>
                  <a:lnTo>
                    <a:pt x="156950" y="65600"/>
                  </a:lnTo>
                  <a:lnTo>
                    <a:pt x="122967" y="92405"/>
                  </a:lnTo>
                  <a:lnTo>
                    <a:pt x="92402" y="122971"/>
                  </a:lnTo>
                  <a:lnTo>
                    <a:pt x="65597" y="156955"/>
                  </a:lnTo>
                  <a:lnTo>
                    <a:pt x="42897" y="194013"/>
                  </a:lnTo>
                  <a:lnTo>
                    <a:pt x="24644" y="233802"/>
                  </a:lnTo>
                  <a:lnTo>
                    <a:pt x="11181" y="275979"/>
                  </a:lnTo>
                  <a:lnTo>
                    <a:pt x="2852" y="320201"/>
                  </a:lnTo>
                  <a:lnTo>
                    <a:pt x="0" y="366124"/>
                  </a:lnTo>
                  <a:lnTo>
                    <a:pt x="2852" y="412050"/>
                  </a:lnTo>
                  <a:lnTo>
                    <a:pt x="11181" y="456274"/>
                  </a:lnTo>
                  <a:lnTo>
                    <a:pt x="24644" y="498453"/>
                  </a:lnTo>
                  <a:lnTo>
                    <a:pt x="42897" y="538243"/>
                  </a:lnTo>
                  <a:lnTo>
                    <a:pt x="65597" y="575302"/>
                  </a:lnTo>
                  <a:lnTo>
                    <a:pt x="92402" y="609286"/>
                  </a:lnTo>
                  <a:lnTo>
                    <a:pt x="122967" y="639853"/>
                  </a:lnTo>
                  <a:lnTo>
                    <a:pt x="156950" y="666659"/>
                  </a:lnTo>
                  <a:lnTo>
                    <a:pt x="194008" y="689360"/>
                  </a:lnTo>
                  <a:lnTo>
                    <a:pt x="233798" y="707614"/>
                  </a:lnTo>
                  <a:lnTo>
                    <a:pt x="275976" y="721077"/>
                  </a:lnTo>
                  <a:lnTo>
                    <a:pt x="320199" y="729407"/>
                  </a:lnTo>
                  <a:lnTo>
                    <a:pt x="366124" y="732260"/>
                  </a:lnTo>
                  <a:lnTo>
                    <a:pt x="412050" y="729407"/>
                  </a:lnTo>
                  <a:lnTo>
                    <a:pt x="456274" y="721077"/>
                  </a:lnTo>
                  <a:lnTo>
                    <a:pt x="498453" y="707614"/>
                  </a:lnTo>
                  <a:lnTo>
                    <a:pt x="538243" y="689360"/>
                  </a:lnTo>
                  <a:lnTo>
                    <a:pt x="575302" y="666659"/>
                  </a:lnTo>
                  <a:lnTo>
                    <a:pt x="577531" y="664901"/>
                  </a:lnTo>
                  <a:lnTo>
                    <a:pt x="366124" y="664901"/>
                  </a:lnTo>
                  <a:lnTo>
                    <a:pt x="317661" y="660990"/>
                  </a:lnTo>
                  <a:lnTo>
                    <a:pt x="271689" y="649669"/>
                  </a:lnTo>
                  <a:lnTo>
                    <a:pt x="228821" y="631552"/>
                  </a:lnTo>
                  <a:lnTo>
                    <a:pt x="189674" y="607255"/>
                  </a:lnTo>
                  <a:lnTo>
                    <a:pt x="154863" y="577392"/>
                  </a:lnTo>
                  <a:lnTo>
                    <a:pt x="125001" y="542578"/>
                  </a:lnTo>
                  <a:lnTo>
                    <a:pt x="100705" y="503430"/>
                  </a:lnTo>
                  <a:lnTo>
                    <a:pt x="82589" y="460561"/>
                  </a:lnTo>
                  <a:lnTo>
                    <a:pt x="71269" y="414588"/>
                  </a:lnTo>
                  <a:lnTo>
                    <a:pt x="67359" y="366124"/>
                  </a:lnTo>
                  <a:lnTo>
                    <a:pt x="71269" y="317661"/>
                  </a:lnTo>
                  <a:lnTo>
                    <a:pt x="82589" y="271688"/>
                  </a:lnTo>
                  <a:lnTo>
                    <a:pt x="100705" y="228819"/>
                  </a:lnTo>
                  <a:lnTo>
                    <a:pt x="125001" y="189671"/>
                  </a:lnTo>
                  <a:lnTo>
                    <a:pt x="154863" y="154857"/>
                  </a:lnTo>
                  <a:lnTo>
                    <a:pt x="189674" y="124994"/>
                  </a:lnTo>
                  <a:lnTo>
                    <a:pt x="228821" y="100697"/>
                  </a:lnTo>
                  <a:lnTo>
                    <a:pt x="271689" y="82580"/>
                  </a:lnTo>
                  <a:lnTo>
                    <a:pt x="317661" y="71259"/>
                  </a:lnTo>
                  <a:lnTo>
                    <a:pt x="366124" y="67348"/>
                  </a:lnTo>
                  <a:lnTo>
                    <a:pt x="577522" y="67348"/>
                  </a:lnTo>
                  <a:lnTo>
                    <a:pt x="575302" y="65597"/>
                  </a:lnTo>
                  <a:lnTo>
                    <a:pt x="538243" y="42897"/>
                  </a:lnTo>
                  <a:lnTo>
                    <a:pt x="498453" y="24644"/>
                  </a:lnTo>
                  <a:lnTo>
                    <a:pt x="456274" y="11181"/>
                  </a:lnTo>
                  <a:lnTo>
                    <a:pt x="412050" y="2852"/>
                  </a:lnTo>
                  <a:lnTo>
                    <a:pt x="366124" y="0"/>
                  </a:lnTo>
                  <a:close/>
                </a:path>
                <a:path w="732790" h="732789">
                  <a:moveTo>
                    <a:pt x="577522" y="67348"/>
                  </a:moveTo>
                  <a:lnTo>
                    <a:pt x="366124" y="67348"/>
                  </a:lnTo>
                  <a:lnTo>
                    <a:pt x="414588" y="71259"/>
                  </a:lnTo>
                  <a:lnTo>
                    <a:pt x="460561" y="82580"/>
                  </a:lnTo>
                  <a:lnTo>
                    <a:pt x="503430" y="100697"/>
                  </a:lnTo>
                  <a:lnTo>
                    <a:pt x="542578" y="124994"/>
                  </a:lnTo>
                  <a:lnTo>
                    <a:pt x="577392" y="154857"/>
                  </a:lnTo>
                  <a:lnTo>
                    <a:pt x="607255" y="189671"/>
                  </a:lnTo>
                  <a:lnTo>
                    <a:pt x="631552" y="228819"/>
                  </a:lnTo>
                  <a:lnTo>
                    <a:pt x="649669" y="271688"/>
                  </a:lnTo>
                  <a:lnTo>
                    <a:pt x="660990" y="317661"/>
                  </a:lnTo>
                  <a:lnTo>
                    <a:pt x="664901" y="366124"/>
                  </a:lnTo>
                  <a:lnTo>
                    <a:pt x="660990" y="414588"/>
                  </a:lnTo>
                  <a:lnTo>
                    <a:pt x="649669" y="460561"/>
                  </a:lnTo>
                  <a:lnTo>
                    <a:pt x="631552" y="503430"/>
                  </a:lnTo>
                  <a:lnTo>
                    <a:pt x="607255" y="542578"/>
                  </a:lnTo>
                  <a:lnTo>
                    <a:pt x="577392" y="577392"/>
                  </a:lnTo>
                  <a:lnTo>
                    <a:pt x="542578" y="607255"/>
                  </a:lnTo>
                  <a:lnTo>
                    <a:pt x="503430" y="631552"/>
                  </a:lnTo>
                  <a:lnTo>
                    <a:pt x="460561" y="649669"/>
                  </a:lnTo>
                  <a:lnTo>
                    <a:pt x="414588" y="660990"/>
                  </a:lnTo>
                  <a:lnTo>
                    <a:pt x="366124" y="664901"/>
                  </a:lnTo>
                  <a:lnTo>
                    <a:pt x="577531" y="664901"/>
                  </a:lnTo>
                  <a:lnTo>
                    <a:pt x="609286" y="639853"/>
                  </a:lnTo>
                  <a:lnTo>
                    <a:pt x="639853" y="609286"/>
                  </a:lnTo>
                  <a:lnTo>
                    <a:pt x="666659" y="575302"/>
                  </a:lnTo>
                  <a:lnTo>
                    <a:pt x="689360" y="538243"/>
                  </a:lnTo>
                  <a:lnTo>
                    <a:pt x="707614" y="498453"/>
                  </a:lnTo>
                  <a:lnTo>
                    <a:pt x="721077" y="456274"/>
                  </a:lnTo>
                  <a:lnTo>
                    <a:pt x="729407" y="412050"/>
                  </a:lnTo>
                  <a:lnTo>
                    <a:pt x="732260" y="366124"/>
                  </a:lnTo>
                  <a:lnTo>
                    <a:pt x="729407" y="320199"/>
                  </a:lnTo>
                  <a:lnTo>
                    <a:pt x="721077" y="275976"/>
                  </a:lnTo>
                  <a:lnTo>
                    <a:pt x="707614" y="233798"/>
                  </a:lnTo>
                  <a:lnTo>
                    <a:pt x="689360" y="194008"/>
                  </a:lnTo>
                  <a:lnTo>
                    <a:pt x="666659" y="156950"/>
                  </a:lnTo>
                  <a:lnTo>
                    <a:pt x="639853" y="122967"/>
                  </a:lnTo>
                  <a:lnTo>
                    <a:pt x="609286" y="92402"/>
                  </a:lnTo>
                  <a:lnTo>
                    <a:pt x="577522" y="67348"/>
                  </a:lnTo>
                  <a:close/>
                </a:path>
              </a:pathLst>
            </a:custGeom>
            <a:solidFill>
              <a:srgbClr val="12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/>
            <p:cNvSpPr/>
            <p:nvPr/>
          </p:nvSpPr>
          <p:spPr>
            <a:xfrm>
              <a:off x="10609460" y="513632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698" y="0"/>
                  </a:moveTo>
                  <a:lnTo>
                    <a:pt x="234389" y="3667"/>
                  </a:lnTo>
                  <a:lnTo>
                    <a:pt x="191387" y="14281"/>
                  </a:lnTo>
                  <a:lnTo>
                    <a:pt x="151269" y="31263"/>
                  </a:lnTo>
                  <a:lnTo>
                    <a:pt x="114619" y="54032"/>
                  </a:lnTo>
                  <a:lnTo>
                    <a:pt x="82014" y="82007"/>
                  </a:lnTo>
                  <a:lnTo>
                    <a:pt x="54036" y="114609"/>
                  </a:lnTo>
                  <a:lnTo>
                    <a:pt x="31266" y="151258"/>
                  </a:lnTo>
                  <a:lnTo>
                    <a:pt x="14282" y="191372"/>
                  </a:lnTo>
                  <a:lnTo>
                    <a:pt x="3667" y="234372"/>
                  </a:lnTo>
                  <a:lnTo>
                    <a:pt x="0" y="279677"/>
                  </a:lnTo>
                  <a:lnTo>
                    <a:pt x="3667" y="324982"/>
                  </a:lnTo>
                  <a:lnTo>
                    <a:pt x="14282" y="367982"/>
                  </a:lnTo>
                  <a:lnTo>
                    <a:pt x="31266" y="408096"/>
                  </a:lnTo>
                  <a:lnTo>
                    <a:pt x="54036" y="444744"/>
                  </a:lnTo>
                  <a:lnTo>
                    <a:pt x="82014" y="477346"/>
                  </a:lnTo>
                  <a:lnTo>
                    <a:pt x="114619" y="505322"/>
                  </a:lnTo>
                  <a:lnTo>
                    <a:pt x="151269" y="528091"/>
                  </a:lnTo>
                  <a:lnTo>
                    <a:pt x="191387" y="545072"/>
                  </a:lnTo>
                  <a:lnTo>
                    <a:pt x="234389" y="555687"/>
                  </a:lnTo>
                  <a:lnTo>
                    <a:pt x="279698" y="559354"/>
                  </a:lnTo>
                  <a:lnTo>
                    <a:pt x="325006" y="555687"/>
                  </a:lnTo>
                  <a:lnTo>
                    <a:pt x="368008" y="545072"/>
                  </a:lnTo>
                  <a:lnTo>
                    <a:pt x="408124" y="528091"/>
                  </a:lnTo>
                  <a:lnTo>
                    <a:pt x="444773" y="505322"/>
                  </a:lnTo>
                  <a:lnTo>
                    <a:pt x="477376" y="477346"/>
                  </a:lnTo>
                  <a:lnTo>
                    <a:pt x="505352" y="444744"/>
                  </a:lnTo>
                  <a:lnTo>
                    <a:pt x="528122" y="408096"/>
                  </a:lnTo>
                  <a:lnTo>
                    <a:pt x="545104" y="367982"/>
                  </a:lnTo>
                  <a:lnTo>
                    <a:pt x="555718" y="324982"/>
                  </a:lnTo>
                  <a:lnTo>
                    <a:pt x="559386" y="279677"/>
                  </a:lnTo>
                  <a:lnTo>
                    <a:pt x="555718" y="234372"/>
                  </a:lnTo>
                  <a:lnTo>
                    <a:pt x="545104" y="191372"/>
                  </a:lnTo>
                  <a:lnTo>
                    <a:pt x="528122" y="151258"/>
                  </a:lnTo>
                  <a:lnTo>
                    <a:pt x="505352" y="114609"/>
                  </a:lnTo>
                  <a:lnTo>
                    <a:pt x="477376" y="82007"/>
                  </a:lnTo>
                  <a:lnTo>
                    <a:pt x="444773" y="54032"/>
                  </a:lnTo>
                  <a:lnTo>
                    <a:pt x="408124" y="31263"/>
                  </a:lnTo>
                  <a:lnTo>
                    <a:pt x="368008" y="14281"/>
                  </a:lnTo>
                  <a:lnTo>
                    <a:pt x="325006" y="3667"/>
                  </a:lnTo>
                  <a:lnTo>
                    <a:pt x="279698" y="0"/>
                  </a:lnTo>
                  <a:close/>
                </a:path>
              </a:pathLst>
            </a:custGeom>
            <a:solidFill>
              <a:srgbClr val="205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580974" y="5107823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79" y="0"/>
                  </a:moveTo>
                  <a:lnTo>
                    <a:pt x="262699" y="3347"/>
                  </a:lnTo>
                  <a:lnTo>
                    <a:pt x="219271" y="13069"/>
                  </a:lnTo>
                  <a:lnTo>
                    <a:pt x="178375" y="28686"/>
                  </a:lnTo>
                  <a:lnTo>
                    <a:pt x="140491" y="49717"/>
                  </a:lnTo>
                  <a:lnTo>
                    <a:pt x="106100" y="75682"/>
                  </a:lnTo>
                  <a:lnTo>
                    <a:pt x="75682" y="106100"/>
                  </a:lnTo>
                  <a:lnTo>
                    <a:pt x="49717" y="140491"/>
                  </a:lnTo>
                  <a:lnTo>
                    <a:pt x="28686" y="178375"/>
                  </a:lnTo>
                  <a:lnTo>
                    <a:pt x="13069" y="219271"/>
                  </a:lnTo>
                  <a:lnTo>
                    <a:pt x="3347" y="262699"/>
                  </a:lnTo>
                  <a:lnTo>
                    <a:pt x="0" y="308179"/>
                  </a:lnTo>
                  <a:lnTo>
                    <a:pt x="3347" y="353658"/>
                  </a:lnTo>
                  <a:lnTo>
                    <a:pt x="13069" y="397086"/>
                  </a:lnTo>
                  <a:lnTo>
                    <a:pt x="28686" y="437982"/>
                  </a:lnTo>
                  <a:lnTo>
                    <a:pt x="49717" y="475866"/>
                  </a:lnTo>
                  <a:lnTo>
                    <a:pt x="75682" y="510257"/>
                  </a:lnTo>
                  <a:lnTo>
                    <a:pt x="106100" y="540675"/>
                  </a:lnTo>
                  <a:lnTo>
                    <a:pt x="140491" y="566640"/>
                  </a:lnTo>
                  <a:lnTo>
                    <a:pt x="178375" y="587671"/>
                  </a:lnTo>
                  <a:lnTo>
                    <a:pt x="219271" y="603288"/>
                  </a:lnTo>
                  <a:lnTo>
                    <a:pt x="262699" y="613010"/>
                  </a:lnTo>
                  <a:lnTo>
                    <a:pt x="308179" y="616358"/>
                  </a:lnTo>
                  <a:lnTo>
                    <a:pt x="353658" y="613010"/>
                  </a:lnTo>
                  <a:lnTo>
                    <a:pt x="397086" y="603288"/>
                  </a:lnTo>
                  <a:lnTo>
                    <a:pt x="437982" y="587671"/>
                  </a:lnTo>
                  <a:lnTo>
                    <a:pt x="475866" y="566640"/>
                  </a:lnTo>
                  <a:lnTo>
                    <a:pt x="485502" y="559365"/>
                  </a:lnTo>
                  <a:lnTo>
                    <a:pt x="308179" y="559365"/>
                  </a:lnTo>
                  <a:lnTo>
                    <a:pt x="263027" y="555318"/>
                  </a:lnTo>
                  <a:lnTo>
                    <a:pt x="220531" y="543650"/>
                  </a:lnTo>
                  <a:lnTo>
                    <a:pt x="181399" y="525071"/>
                  </a:lnTo>
                  <a:lnTo>
                    <a:pt x="146342" y="500290"/>
                  </a:lnTo>
                  <a:lnTo>
                    <a:pt x="116068" y="470016"/>
                  </a:lnTo>
                  <a:lnTo>
                    <a:pt x="91286" y="434958"/>
                  </a:lnTo>
                  <a:lnTo>
                    <a:pt x="72707" y="395827"/>
                  </a:lnTo>
                  <a:lnTo>
                    <a:pt x="61039" y="353330"/>
                  </a:lnTo>
                  <a:lnTo>
                    <a:pt x="56993" y="308179"/>
                  </a:lnTo>
                  <a:lnTo>
                    <a:pt x="61039" y="263027"/>
                  </a:lnTo>
                  <a:lnTo>
                    <a:pt x="72707" y="220531"/>
                  </a:lnTo>
                  <a:lnTo>
                    <a:pt x="91286" y="181399"/>
                  </a:lnTo>
                  <a:lnTo>
                    <a:pt x="116068" y="146342"/>
                  </a:lnTo>
                  <a:lnTo>
                    <a:pt x="146342" y="116068"/>
                  </a:lnTo>
                  <a:lnTo>
                    <a:pt x="181399" y="91286"/>
                  </a:lnTo>
                  <a:lnTo>
                    <a:pt x="220531" y="72707"/>
                  </a:lnTo>
                  <a:lnTo>
                    <a:pt x="263027" y="61039"/>
                  </a:lnTo>
                  <a:lnTo>
                    <a:pt x="308179" y="56993"/>
                  </a:lnTo>
                  <a:lnTo>
                    <a:pt x="485502" y="56993"/>
                  </a:lnTo>
                  <a:lnTo>
                    <a:pt x="475866" y="49717"/>
                  </a:lnTo>
                  <a:lnTo>
                    <a:pt x="437982" y="28686"/>
                  </a:lnTo>
                  <a:lnTo>
                    <a:pt x="397086" y="13069"/>
                  </a:lnTo>
                  <a:lnTo>
                    <a:pt x="353658" y="3347"/>
                  </a:lnTo>
                  <a:lnTo>
                    <a:pt x="308179" y="0"/>
                  </a:lnTo>
                  <a:close/>
                </a:path>
                <a:path w="616584" h="616585">
                  <a:moveTo>
                    <a:pt x="485502" y="56993"/>
                  </a:moveTo>
                  <a:lnTo>
                    <a:pt x="308179" y="56993"/>
                  </a:lnTo>
                  <a:lnTo>
                    <a:pt x="353330" y="61039"/>
                  </a:lnTo>
                  <a:lnTo>
                    <a:pt x="395827" y="72707"/>
                  </a:lnTo>
                  <a:lnTo>
                    <a:pt x="434958" y="91286"/>
                  </a:lnTo>
                  <a:lnTo>
                    <a:pt x="470016" y="116068"/>
                  </a:lnTo>
                  <a:lnTo>
                    <a:pt x="500290" y="146342"/>
                  </a:lnTo>
                  <a:lnTo>
                    <a:pt x="525071" y="181399"/>
                  </a:lnTo>
                  <a:lnTo>
                    <a:pt x="543650" y="220531"/>
                  </a:lnTo>
                  <a:lnTo>
                    <a:pt x="555318" y="263027"/>
                  </a:lnTo>
                  <a:lnTo>
                    <a:pt x="559365" y="308179"/>
                  </a:lnTo>
                  <a:lnTo>
                    <a:pt x="555318" y="353330"/>
                  </a:lnTo>
                  <a:lnTo>
                    <a:pt x="543650" y="395827"/>
                  </a:lnTo>
                  <a:lnTo>
                    <a:pt x="525071" y="434958"/>
                  </a:lnTo>
                  <a:lnTo>
                    <a:pt x="500290" y="470016"/>
                  </a:lnTo>
                  <a:lnTo>
                    <a:pt x="470016" y="500290"/>
                  </a:lnTo>
                  <a:lnTo>
                    <a:pt x="434958" y="525071"/>
                  </a:lnTo>
                  <a:lnTo>
                    <a:pt x="395827" y="543650"/>
                  </a:lnTo>
                  <a:lnTo>
                    <a:pt x="353330" y="555318"/>
                  </a:lnTo>
                  <a:lnTo>
                    <a:pt x="308179" y="559365"/>
                  </a:lnTo>
                  <a:lnTo>
                    <a:pt x="485502" y="559365"/>
                  </a:lnTo>
                  <a:lnTo>
                    <a:pt x="540675" y="510257"/>
                  </a:lnTo>
                  <a:lnTo>
                    <a:pt x="566640" y="475866"/>
                  </a:lnTo>
                  <a:lnTo>
                    <a:pt x="587671" y="437982"/>
                  </a:lnTo>
                  <a:lnTo>
                    <a:pt x="603288" y="397086"/>
                  </a:lnTo>
                  <a:lnTo>
                    <a:pt x="613010" y="353658"/>
                  </a:lnTo>
                  <a:lnTo>
                    <a:pt x="616358" y="308179"/>
                  </a:lnTo>
                  <a:lnTo>
                    <a:pt x="613010" y="262699"/>
                  </a:lnTo>
                  <a:lnTo>
                    <a:pt x="603288" y="219271"/>
                  </a:lnTo>
                  <a:lnTo>
                    <a:pt x="587671" y="178375"/>
                  </a:lnTo>
                  <a:lnTo>
                    <a:pt x="566640" y="140491"/>
                  </a:lnTo>
                  <a:lnTo>
                    <a:pt x="540675" y="106100"/>
                  </a:lnTo>
                  <a:lnTo>
                    <a:pt x="510257" y="75682"/>
                  </a:lnTo>
                  <a:lnTo>
                    <a:pt x="485502" y="56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95536" y="27809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87624" y="2708920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Диверсификация и инновационное развитие экономики</a:t>
            </a:r>
          </a:p>
        </p:txBody>
      </p:sp>
      <p:grpSp>
        <p:nvGrpSpPr>
          <p:cNvPr id="4" name="object 16"/>
          <p:cNvGrpSpPr/>
          <p:nvPr/>
        </p:nvGrpSpPr>
        <p:grpSpPr>
          <a:xfrm>
            <a:off x="179512" y="3573016"/>
            <a:ext cx="732790" cy="732790"/>
            <a:chOff x="10523028" y="5049877"/>
            <a:chExt cx="732790" cy="732790"/>
          </a:xfrm>
        </p:grpSpPr>
        <p:sp>
          <p:nvSpPr>
            <p:cNvPr id="23" name="object 17"/>
            <p:cNvSpPr/>
            <p:nvPr/>
          </p:nvSpPr>
          <p:spPr>
            <a:xfrm>
              <a:off x="10523028" y="5049877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124" y="0"/>
                  </a:moveTo>
                  <a:lnTo>
                    <a:pt x="320199" y="2852"/>
                  </a:lnTo>
                  <a:lnTo>
                    <a:pt x="275976" y="11182"/>
                  </a:lnTo>
                  <a:lnTo>
                    <a:pt x="233798" y="24645"/>
                  </a:lnTo>
                  <a:lnTo>
                    <a:pt x="194008" y="42899"/>
                  </a:lnTo>
                  <a:lnTo>
                    <a:pt x="156950" y="65600"/>
                  </a:lnTo>
                  <a:lnTo>
                    <a:pt x="122967" y="92405"/>
                  </a:lnTo>
                  <a:lnTo>
                    <a:pt x="92402" y="122971"/>
                  </a:lnTo>
                  <a:lnTo>
                    <a:pt x="65597" y="156955"/>
                  </a:lnTo>
                  <a:lnTo>
                    <a:pt x="42897" y="194013"/>
                  </a:lnTo>
                  <a:lnTo>
                    <a:pt x="24644" y="233802"/>
                  </a:lnTo>
                  <a:lnTo>
                    <a:pt x="11181" y="275979"/>
                  </a:lnTo>
                  <a:lnTo>
                    <a:pt x="2852" y="320201"/>
                  </a:lnTo>
                  <a:lnTo>
                    <a:pt x="0" y="366124"/>
                  </a:lnTo>
                  <a:lnTo>
                    <a:pt x="2852" y="412050"/>
                  </a:lnTo>
                  <a:lnTo>
                    <a:pt x="11181" y="456274"/>
                  </a:lnTo>
                  <a:lnTo>
                    <a:pt x="24644" y="498453"/>
                  </a:lnTo>
                  <a:lnTo>
                    <a:pt x="42897" y="538243"/>
                  </a:lnTo>
                  <a:lnTo>
                    <a:pt x="65597" y="575302"/>
                  </a:lnTo>
                  <a:lnTo>
                    <a:pt x="92402" y="609286"/>
                  </a:lnTo>
                  <a:lnTo>
                    <a:pt x="122967" y="639853"/>
                  </a:lnTo>
                  <a:lnTo>
                    <a:pt x="156950" y="666659"/>
                  </a:lnTo>
                  <a:lnTo>
                    <a:pt x="194008" y="689360"/>
                  </a:lnTo>
                  <a:lnTo>
                    <a:pt x="233798" y="707614"/>
                  </a:lnTo>
                  <a:lnTo>
                    <a:pt x="275976" y="721077"/>
                  </a:lnTo>
                  <a:lnTo>
                    <a:pt x="320199" y="729407"/>
                  </a:lnTo>
                  <a:lnTo>
                    <a:pt x="366124" y="732260"/>
                  </a:lnTo>
                  <a:lnTo>
                    <a:pt x="412050" y="729407"/>
                  </a:lnTo>
                  <a:lnTo>
                    <a:pt x="456274" y="721077"/>
                  </a:lnTo>
                  <a:lnTo>
                    <a:pt x="498453" y="707614"/>
                  </a:lnTo>
                  <a:lnTo>
                    <a:pt x="538243" y="689360"/>
                  </a:lnTo>
                  <a:lnTo>
                    <a:pt x="575302" y="666659"/>
                  </a:lnTo>
                  <a:lnTo>
                    <a:pt x="577531" y="664901"/>
                  </a:lnTo>
                  <a:lnTo>
                    <a:pt x="366124" y="664901"/>
                  </a:lnTo>
                  <a:lnTo>
                    <a:pt x="317661" y="660990"/>
                  </a:lnTo>
                  <a:lnTo>
                    <a:pt x="271689" y="649669"/>
                  </a:lnTo>
                  <a:lnTo>
                    <a:pt x="228821" y="631552"/>
                  </a:lnTo>
                  <a:lnTo>
                    <a:pt x="189674" y="607255"/>
                  </a:lnTo>
                  <a:lnTo>
                    <a:pt x="154863" y="577392"/>
                  </a:lnTo>
                  <a:lnTo>
                    <a:pt x="125001" y="542578"/>
                  </a:lnTo>
                  <a:lnTo>
                    <a:pt x="100705" y="503430"/>
                  </a:lnTo>
                  <a:lnTo>
                    <a:pt x="82589" y="460561"/>
                  </a:lnTo>
                  <a:lnTo>
                    <a:pt x="71269" y="414588"/>
                  </a:lnTo>
                  <a:lnTo>
                    <a:pt x="67359" y="366124"/>
                  </a:lnTo>
                  <a:lnTo>
                    <a:pt x="71269" y="317661"/>
                  </a:lnTo>
                  <a:lnTo>
                    <a:pt x="82589" y="271688"/>
                  </a:lnTo>
                  <a:lnTo>
                    <a:pt x="100705" y="228819"/>
                  </a:lnTo>
                  <a:lnTo>
                    <a:pt x="125001" y="189671"/>
                  </a:lnTo>
                  <a:lnTo>
                    <a:pt x="154863" y="154857"/>
                  </a:lnTo>
                  <a:lnTo>
                    <a:pt x="189674" y="124994"/>
                  </a:lnTo>
                  <a:lnTo>
                    <a:pt x="228821" y="100697"/>
                  </a:lnTo>
                  <a:lnTo>
                    <a:pt x="271689" y="82580"/>
                  </a:lnTo>
                  <a:lnTo>
                    <a:pt x="317661" y="71259"/>
                  </a:lnTo>
                  <a:lnTo>
                    <a:pt x="366124" y="67348"/>
                  </a:lnTo>
                  <a:lnTo>
                    <a:pt x="577522" y="67348"/>
                  </a:lnTo>
                  <a:lnTo>
                    <a:pt x="575302" y="65597"/>
                  </a:lnTo>
                  <a:lnTo>
                    <a:pt x="538243" y="42897"/>
                  </a:lnTo>
                  <a:lnTo>
                    <a:pt x="498453" y="24644"/>
                  </a:lnTo>
                  <a:lnTo>
                    <a:pt x="456274" y="11181"/>
                  </a:lnTo>
                  <a:lnTo>
                    <a:pt x="412050" y="2852"/>
                  </a:lnTo>
                  <a:lnTo>
                    <a:pt x="366124" y="0"/>
                  </a:lnTo>
                  <a:close/>
                </a:path>
                <a:path w="732790" h="732789">
                  <a:moveTo>
                    <a:pt x="577522" y="67348"/>
                  </a:moveTo>
                  <a:lnTo>
                    <a:pt x="366124" y="67348"/>
                  </a:lnTo>
                  <a:lnTo>
                    <a:pt x="414588" y="71259"/>
                  </a:lnTo>
                  <a:lnTo>
                    <a:pt x="460561" y="82580"/>
                  </a:lnTo>
                  <a:lnTo>
                    <a:pt x="503430" y="100697"/>
                  </a:lnTo>
                  <a:lnTo>
                    <a:pt x="542578" y="124994"/>
                  </a:lnTo>
                  <a:lnTo>
                    <a:pt x="577392" y="154857"/>
                  </a:lnTo>
                  <a:lnTo>
                    <a:pt x="607255" y="189671"/>
                  </a:lnTo>
                  <a:lnTo>
                    <a:pt x="631552" y="228819"/>
                  </a:lnTo>
                  <a:lnTo>
                    <a:pt x="649669" y="271688"/>
                  </a:lnTo>
                  <a:lnTo>
                    <a:pt x="660990" y="317661"/>
                  </a:lnTo>
                  <a:lnTo>
                    <a:pt x="664901" y="366124"/>
                  </a:lnTo>
                  <a:lnTo>
                    <a:pt x="660990" y="414588"/>
                  </a:lnTo>
                  <a:lnTo>
                    <a:pt x="649669" y="460561"/>
                  </a:lnTo>
                  <a:lnTo>
                    <a:pt x="631552" y="503430"/>
                  </a:lnTo>
                  <a:lnTo>
                    <a:pt x="607255" y="542578"/>
                  </a:lnTo>
                  <a:lnTo>
                    <a:pt x="577392" y="577392"/>
                  </a:lnTo>
                  <a:lnTo>
                    <a:pt x="542578" y="607255"/>
                  </a:lnTo>
                  <a:lnTo>
                    <a:pt x="503430" y="631552"/>
                  </a:lnTo>
                  <a:lnTo>
                    <a:pt x="460561" y="649669"/>
                  </a:lnTo>
                  <a:lnTo>
                    <a:pt x="414588" y="660990"/>
                  </a:lnTo>
                  <a:lnTo>
                    <a:pt x="366124" y="664901"/>
                  </a:lnTo>
                  <a:lnTo>
                    <a:pt x="577531" y="664901"/>
                  </a:lnTo>
                  <a:lnTo>
                    <a:pt x="609286" y="639853"/>
                  </a:lnTo>
                  <a:lnTo>
                    <a:pt x="639853" y="609286"/>
                  </a:lnTo>
                  <a:lnTo>
                    <a:pt x="666659" y="575302"/>
                  </a:lnTo>
                  <a:lnTo>
                    <a:pt x="689360" y="538243"/>
                  </a:lnTo>
                  <a:lnTo>
                    <a:pt x="707614" y="498453"/>
                  </a:lnTo>
                  <a:lnTo>
                    <a:pt x="721077" y="456274"/>
                  </a:lnTo>
                  <a:lnTo>
                    <a:pt x="729407" y="412050"/>
                  </a:lnTo>
                  <a:lnTo>
                    <a:pt x="732260" y="366124"/>
                  </a:lnTo>
                  <a:lnTo>
                    <a:pt x="729407" y="320199"/>
                  </a:lnTo>
                  <a:lnTo>
                    <a:pt x="721077" y="275976"/>
                  </a:lnTo>
                  <a:lnTo>
                    <a:pt x="707614" y="233798"/>
                  </a:lnTo>
                  <a:lnTo>
                    <a:pt x="689360" y="194008"/>
                  </a:lnTo>
                  <a:lnTo>
                    <a:pt x="666659" y="156950"/>
                  </a:lnTo>
                  <a:lnTo>
                    <a:pt x="639853" y="122967"/>
                  </a:lnTo>
                  <a:lnTo>
                    <a:pt x="609286" y="92402"/>
                  </a:lnTo>
                  <a:lnTo>
                    <a:pt x="577522" y="67348"/>
                  </a:lnTo>
                  <a:close/>
                </a:path>
              </a:pathLst>
            </a:custGeom>
            <a:solidFill>
              <a:srgbClr val="12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/>
            <p:cNvSpPr/>
            <p:nvPr/>
          </p:nvSpPr>
          <p:spPr>
            <a:xfrm>
              <a:off x="10609460" y="513632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698" y="0"/>
                  </a:moveTo>
                  <a:lnTo>
                    <a:pt x="234389" y="3667"/>
                  </a:lnTo>
                  <a:lnTo>
                    <a:pt x="191387" y="14281"/>
                  </a:lnTo>
                  <a:lnTo>
                    <a:pt x="151269" y="31263"/>
                  </a:lnTo>
                  <a:lnTo>
                    <a:pt x="114619" y="54032"/>
                  </a:lnTo>
                  <a:lnTo>
                    <a:pt x="82014" y="82007"/>
                  </a:lnTo>
                  <a:lnTo>
                    <a:pt x="54036" y="114609"/>
                  </a:lnTo>
                  <a:lnTo>
                    <a:pt x="31266" y="151258"/>
                  </a:lnTo>
                  <a:lnTo>
                    <a:pt x="14282" y="191372"/>
                  </a:lnTo>
                  <a:lnTo>
                    <a:pt x="3667" y="234372"/>
                  </a:lnTo>
                  <a:lnTo>
                    <a:pt x="0" y="279677"/>
                  </a:lnTo>
                  <a:lnTo>
                    <a:pt x="3667" y="324982"/>
                  </a:lnTo>
                  <a:lnTo>
                    <a:pt x="14282" y="367982"/>
                  </a:lnTo>
                  <a:lnTo>
                    <a:pt x="31266" y="408096"/>
                  </a:lnTo>
                  <a:lnTo>
                    <a:pt x="54036" y="444744"/>
                  </a:lnTo>
                  <a:lnTo>
                    <a:pt x="82014" y="477346"/>
                  </a:lnTo>
                  <a:lnTo>
                    <a:pt x="114619" y="505322"/>
                  </a:lnTo>
                  <a:lnTo>
                    <a:pt x="151269" y="528091"/>
                  </a:lnTo>
                  <a:lnTo>
                    <a:pt x="191387" y="545072"/>
                  </a:lnTo>
                  <a:lnTo>
                    <a:pt x="234389" y="555687"/>
                  </a:lnTo>
                  <a:lnTo>
                    <a:pt x="279698" y="559354"/>
                  </a:lnTo>
                  <a:lnTo>
                    <a:pt x="325006" y="555687"/>
                  </a:lnTo>
                  <a:lnTo>
                    <a:pt x="368008" y="545072"/>
                  </a:lnTo>
                  <a:lnTo>
                    <a:pt x="408124" y="528091"/>
                  </a:lnTo>
                  <a:lnTo>
                    <a:pt x="444773" y="505322"/>
                  </a:lnTo>
                  <a:lnTo>
                    <a:pt x="477376" y="477346"/>
                  </a:lnTo>
                  <a:lnTo>
                    <a:pt x="505352" y="444744"/>
                  </a:lnTo>
                  <a:lnTo>
                    <a:pt x="528122" y="408096"/>
                  </a:lnTo>
                  <a:lnTo>
                    <a:pt x="545104" y="367982"/>
                  </a:lnTo>
                  <a:lnTo>
                    <a:pt x="555718" y="324982"/>
                  </a:lnTo>
                  <a:lnTo>
                    <a:pt x="559386" y="279677"/>
                  </a:lnTo>
                  <a:lnTo>
                    <a:pt x="555718" y="234372"/>
                  </a:lnTo>
                  <a:lnTo>
                    <a:pt x="545104" y="191372"/>
                  </a:lnTo>
                  <a:lnTo>
                    <a:pt x="528122" y="151258"/>
                  </a:lnTo>
                  <a:lnTo>
                    <a:pt x="505352" y="114609"/>
                  </a:lnTo>
                  <a:lnTo>
                    <a:pt x="477376" y="82007"/>
                  </a:lnTo>
                  <a:lnTo>
                    <a:pt x="444773" y="54032"/>
                  </a:lnTo>
                  <a:lnTo>
                    <a:pt x="408124" y="31263"/>
                  </a:lnTo>
                  <a:lnTo>
                    <a:pt x="368008" y="14281"/>
                  </a:lnTo>
                  <a:lnTo>
                    <a:pt x="325006" y="3667"/>
                  </a:lnTo>
                  <a:lnTo>
                    <a:pt x="279698" y="0"/>
                  </a:lnTo>
                  <a:close/>
                </a:path>
              </a:pathLst>
            </a:custGeom>
            <a:solidFill>
              <a:srgbClr val="205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/>
            <p:cNvSpPr/>
            <p:nvPr/>
          </p:nvSpPr>
          <p:spPr>
            <a:xfrm>
              <a:off x="10580974" y="5107823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79" y="0"/>
                  </a:moveTo>
                  <a:lnTo>
                    <a:pt x="262699" y="3347"/>
                  </a:lnTo>
                  <a:lnTo>
                    <a:pt x="219271" y="13069"/>
                  </a:lnTo>
                  <a:lnTo>
                    <a:pt x="178375" y="28686"/>
                  </a:lnTo>
                  <a:lnTo>
                    <a:pt x="140491" y="49717"/>
                  </a:lnTo>
                  <a:lnTo>
                    <a:pt x="106100" y="75682"/>
                  </a:lnTo>
                  <a:lnTo>
                    <a:pt x="75682" y="106100"/>
                  </a:lnTo>
                  <a:lnTo>
                    <a:pt x="49717" y="140491"/>
                  </a:lnTo>
                  <a:lnTo>
                    <a:pt x="28686" y="178375"/>
                  </a:lnTo>
                  <a:lnTo>
                    <a:pt x="13069" y="219271"/>
                  </a:lnTo>
                  <a:lnTo>
                    <a:pt x="3347" y="262699"/>
                  </a:lnTo>
                  <a:lnTo>
                    <a:pt x="0" y="308179"/>
                  </a:lnTo>
                  <a:lnTo>
                    <a:pt x="3347" y="353658"/>
                  </a:lnTo>
                  <a:lnTo>
                    <a:pt x="13069" y="397086"/>
                  </a:lnTo>
                  <a:lnTo>
                    <a:pt x="28686" y="437982"/>
                  </a:lnTo>
                  <a:lnTo>
                    <a:pt x="49717" y="475866"/>
                  </a:lnTo>
                  <a:lnTo>
                    <a:pt x="75682" y="510257"/>
                  </a:lnTo>
                  <a:lnTo>
                    <a:pt x="106100" y="540675"/>
                  </a:lnTo>
                  <a:lnTo>
                    <a:pt x="140491" y="566640"/>
                  </a:lnTo>
                  <a:lnTo>
                    <a:pt x="178375" y="587671"/>
                  </a:lnTo>
                  <a:lnTo>
                    <a:pt x="219271" y="603288"/>
                  </a:lnTo>
                  <a:lnTo>
                    <a:pt x="262699" y="613010"/>
                  </a:lnTo>
                  <a:lnTo>
                    <a:pt x="308179" y="616358"/>
                  </a:lnTo>
                  <a:lnTo>
                    <a:pt x="353658" y="613010"/>
                  </a:lnTo>
                  <a:lnTo>
                    <a:pt x="397086" y="603288"/>
                  </a:lnTo>
                  <a:lnTo>
                    <a:pt x="437982" y="587671"/>
                  </a:lnTo>
                  <a:lnTo>
                    <a:pt x="475866" y="566640"/>
                  </a:lnTo>
                  <a:lnTo>
                    <a:pt x="485502" y="559365"/>
                  </a:lnTo>
                  <a:lnTo>
                    <a:pt x="308179" y="559365"/>
                  </a:lnTo>
                  <a:lnTo>
                    <a:pt x="263027" y="555318"/>
                  </a:lnTo>
                  <a:lnTo>
                    <a:pt x="220531" y="543650"/>
                  </a:lnTo>
                  <a:lnTo>
                    <a:pt x="181399" y="525071"/>
                  </a:lnTo>
                  <a:lnTo>
                    <a:pt x="146342" y="500290"/>
                  </a:lnTo>
                  <a:lnTo>
                    <a:pt x="116068" y="470016"/>
                  </a:lnTo>
                  <a:lnTo>
                    <a:pt x="91286" y="434958"/>
                  </a:lnTo>
                  <a:lnTo>
                    <a:pt x="72707" y="395827"/>
                  </a:lnTo>
                  <a:lnTo>
                    <a:pt x="61039" y="353330"/>
                  </a:lnTo>
                  <a:lnTo>
                    <a:pt x="56993" y="308179"/>
                  </a:lnTo>
                  <a:lnTo>
                    <a:pt x="61039" y="263027"/>
                  </a:lnTo>
                  <a:lnTo>
                    <a:pt x="72707" y="220531"/>
                  </a:lnTo>
                  <a:lnTo>
                    <a:pt x="91286" y="181399"/>
                  </a:lnTo>
                  <a:lnTo>
                    <a:pt x="116068" y="146342"/>
                  </a:lnTo>
                  <a:lnTo>
                    <a:pt x="146342" y="116068"/>
                  </a:lnTo>
                  <a:lnTo>
                    <a:pt x="181399" y="91286"/>
                  </a:lnTo>
                  <a:lnTo>
                    <a:pt x="220531" y="72707"/>
                  </a:lnTo>
                  <a:lnTo>
                    <a:pt x="263027" y="61039"/>
                  </a:lnTo>
                  <a:lnTo>
                    <a:pt x="308179" y="56993"/>
                  </a:lnTo>
                  <a:lnTo>
                    <a:pt x="485502" y="56993"/>
                  </a:lnTo>
                  <a:lnTo>
                    <a:pt x="475866" y="49717"/>
                  </a:lnTo>
                  <a:lnTo>
                    <a:pt x="437982" y="28686"/>
                  </a:lnTo>
                  <a:lnTo>
                    <a:pt x="397086" y="13069"/>
                  </a:lnTo>
                  <a:lnTo>
                    <a:pt x="353658" y="3347"/>
                  </a:lnTo>
                  <a:lnTo>
                    <a:pt x="308179" y="0"/>
                  </a:lnTo>
                  <a:close/>
                </a:path>
                <a:path w="616584" h="616585">
                  <a:moveTo>
                    <a:pt x="485502" y="56993"/>
                  </a:moveTo>
                  <a:lnTo>
                    <a:pt x="308179" y="56993"/>
                  </a:lnTo>
                  <a:lnTo>
                    <a:pt x="353330" y="61039"/>
                  </a:lnTo>
                  <a:lnTo>
                    <a:pt x="395827" y="72707"/>
                  </a:lnTo>
                  <a:lnTo>
                    <a:pt x="434958" y="91286"/>
                  </a:lnTo>
                  <a:lnTo>
                    <a:pt x="470016" y="116068"/>
                  </a:lnTo>
                  <a:lnTo>
                    <a:pt x="500290" y="146342"/>
                  </a:lnTo>
                  <a:lnTo>
                    <a:pt x="525071" y="181399"/>
                  </a:lnTo>
                  <a:lnTo>
                    <a:pt x="543650" y="220531"/>
                  </a:lnTo>
                  <a:lnTo>
                    <a:pt x="555318" y="263027"/>
                  </a:lnTo>
                  <a:lnTo>
                    <a:pt x="559365" y="308179"/>
                  </a:lnTo>
                  <a:lnTo>
                    <a:pt x="555318" y="353330"/>
                  </a:lnTo>
                  <a:lnTo>
                    <a:pt x="543650" y="395827"/>
                  </a:lnTo>
                  <a:lnTo>
                    <a:pt x="525071" y="434958"/>
                  </a:lnTo>
                  <a:lnTo>
                    <a:pt x="500290" y="470016"/>
                  </a:lnTo>
                  <a:lnTo>
                    <a:pt x="470016" y="500290"/>
                  </a:lnTo>
                  <a:lnTo>
                    <a:pt x="434958" y="525071"/>
                  </a:lnTo>
                  <a:lnTo>
                    <a:pt x="395827" y="543650"/>
                  </a:lnTo>
                  <a:lnTo>
                    <a:pt x="353330" y="555318"/>
                  </a:lnTo>
                  <a:lnTo>
                    <a:pt x="308179" y="559365"/>
                  </a:lnTo>
                  <a:lnTo>
                    <a:pt x="485502" y="559365"/>
                  </a:lnTo>
                  <a:lnTo>
                    <a:pt x="540675" y="510257"/>
                  </a:lnTo>
                  <a:lnTo>
                    <a:pt x="566640" y="475866"/>
                  </a:lnTo>
                  <a:lnTo>
                    <a:pt x="587671" y="437982"/>
                  </a:lnTo>
                  <a:lnTo>
                    <a:pt x="603288" y="397086"/>
                  </a:lnTo>
                  <a:lnTo>
                    <a:pt x="613010" y="353658"/>
                  </a:lnTo>
                  <a:lnTo>
                    <a:pt x="616358" y="308179"/>
                  </a:lnTo>
                  <a:lnTo>
                    <a:pt x="613010" y="262699"/>
                  </a:lnTo>
                  <a:lnTo>
                    <a:pt x="603288" y="219271"/>
                  </a:lnTo>
                  <a:lnTo>
                    <a:pt x="587671" y="178375"/>
                  </a:lnTo>
                  <a:lnTo>
                    <a:pt x="566640" y="140491"/>
                  </a:lnTo>
                  <a:lnTo>
                    <a:pt x="540675" y="106100"/>
                  </a:lnTo>
                  <a:lnTo>
                    <a:pt x="510257" y="75682"/>
                  </a:lnTo>
                  <a:lnTo>
                    <a:pt x="485502" y="56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16"/>
          <p:cNvGrpSpPr/>
          <p:nvPr/>
        </p:nvGrpSpPr>
        <p:grpSpPr>
          <a:xfrm>
            <a:off x="179512" y="4509120"/>
            <a:ext cx="732790" cy="732790"/>
            <a:chOff x="10523028" y="5049877"/>
            <a:chExt cx="732790" cy="732790"/>
          </a:xfrm>
        </p:grpSpPr>
        <p:sp>
          <p:nvSpPr>
            <p:cNvPr id="27" name="object 17"/>
            <p:cNvSpPr/>
            <p:nvPr/>
          </p:nvSpPr>
          <p:spPr>
            <a:xfrm>
              <a:off x="10523028" y="5049877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124" y="0"/>
                  </a:moveTo>
                  <a:lnTo>
                    <a:pt x="320199" y="2852"/>
                  </a:lnTo>
                  <a:lnTo>
                    <a:pt x="275976" y="11182"/>
                  </a:lnTo>
                  <a:lnTo>
                    <a:pt x="233798" y="24645"/>
                  </a:lnTo>
                  <a:lnTo>
                    <a:pt x="194008" y="42899"/>
                  </a:lnTo>
                  <a:lnTo>
                    <a:pt x="156950" y="65600"/>
                  </a:lnTo>
                  <a:lnTo>
                    <a:pt x="122967" y="92405"/>
                  </a:lnTo>
                  <a:lnTo>
                    <a:pt x="92402" y="122971"/>
                  </a:lnTo>
                  <a:lnTo>
                    <a:pt x="65597" y="156955"/>
                  </a:lnTo>
                  <a:lnTo>
                    <a:pt x="42897" y="194013"/>
                  </a:lnTo>
                  <a:lnTo>
                    <a:pt x="24644" y="233802"/>
                  </a:lnTo>
                  <a:lnTo>
                    <a:pt x="11181" y="275979"/>
                  </a:lnTo>
                  <a:lnTo>
                    <a:pt x="2852" y="320201"/>
                  </a:lnTo>
                  <a:lnTo>
                    <a:pt x="0" y="366124"/>
                  </a:lnTo>
                  <a:lnTo>
                    <a:pt x="2852" y="412050"/>
                  </a:lnTo>
                  <a:lnTo>
                    <a:pt x="11181" y="456274"/>
                  </a:lnTo>
                  <a:lnTo>
                    <a:pt x="24644" y="498453"/>
                  </a:lnTo>
                  <a:lnTo>
                    <a:pt x="42897" y="538243"/>
                  </a:lnTo>
                  <a:lnTo>
                    <a:pt x="65597" y="575302"/>
                  </a:lnTo>
                  <a:lnTo>
                    <a:pt x="92402" y="609286"/>
                  </a:lnTo>
                  <a:lnTo>
                    <a:pt x="122967" y="639853"/>
                  </a:lnTo>
                  <a:lnTo>
                    <a:pt x="156950" y="666659"/>
                  </a:lnTo>
                  <a:lnTo>
                    <a:pt x="194008" y="689360"/>
                  </a:lnTo>
                  <a:lnTo>
                    <a:pt x="233798" y="707614"/>
                  </a:lnTo>
                  <a:lnTo>
                    <a:pt x="275976" y="721077"/>
                  </a:lnTo>
                  <a:lnTo>
                    <a:pt x="320199" y="729407"/>
                  </a:lnTo>
                  <a:lnTo>
                    <a:pt x="366124" y="732260"/>
                  </a:lnTo>
                  <a:lnTo>
                    <a:pt x="412050" y="729407"/>
                  </a:lnTo>
                  <a:lnTo>
                    <a:pt x="456274" y="721077"/>
                  </a:lnTo>
                  <a:lnTo>
                    <a:pt x="498453" y="707614"/>
                  </a:lnTo>
                  <a:lnTo>
                    <a:pt x="538243" y="689360"/>
                  </a:lnTo>
                  <a:lnTo>
                    <a:pt x="575302" y="666659"/>
                  </a:lnTo>
                  <a:lnTo>
                    <a:pt x="577531" y="664901"/>
                  </a:lnTo>
                  <a:lnTo>
                    <a:pt x="366124" y="664901"/>
                  </a:lnTo>
                  <a:lnTo>
                    <a:pt x="317661" y="660990"/>
                  </a:lnTo>
                  <a:lnTo>
                    <a:pt x="271689" y="649669"/>
                  </a:lnTo>
                  <a:lnTo>
                    <a:pt x="228821" y="631552"/>
                  </a:lnTo>
                  <a:lnTo>
                    <a:pt x="189674" y="607255"/>
                  </a:lnTo>
                  <a:lnTo>
                    <a:pt x="154863" y="577392"/>
                  </a:lnTo>
                  <a:lnTo>
                    <a:pt x="125001" y="542578"/>
                  </a:lnTo>
                  <a:lnTo>
                    <a:pt x="100705" y="503430"/>
                  </a:lnTo>
                  <a:lnTo>
                    <a:pt x="82589" y="460561"/>
                  </a:lnTo>
                  <a:lnTo>
                    <a:pt x="71269" y="414588"/>
                  </a:lnTo>
                  <a:lnTo>
                    <a:pt x="67359" y="366124"/>
                  </a:lnTo>
                  <a:lnTo>
                    <a:pt x="71269" y="317661"/>
                  </a:lnTo>
                  <a:lnTo>
                    <a:pt x="82589" y="271688"/>
                  </a:lnTo>
                  <a:lnTo>
                    <a:pt x="100705" y="228819"/>
                  </a:lnTo>
                  <a:lnTo>
                    <a:pt x="125001" y="189671"/>
                  </a:lnTo>
                  <a:lnTo>
                    <a:pt x="154863" y="154857"/>
                  </a:lnTo>
                  <a:lnTo>
                    <a:pt x="189674" y="124994"/>
                  </a:lnTo>
                  <a:lnTo>
                    <a:pt x="228821" y="100697"/>
                  </a:lnTo>
                  <a:lnTo>
                    <a:pt x="271689" y="82580"/>
                  </a:lnTo>
                  <a:lnTo>
                    <a:pt x="317661" y="71259"/>
                  </a:lnTo>
                  <a:lnTo>
                    <a:pt x="366124" y="67348"/>
                  </a:lnTo>
                  <a:lnTo>
                    <a:pt x="577522" y="67348"/>
                  </a:lnTo>
                  <a:lnTo>
                    <a:pt x="575302" y="65597"/>
                  </a:lnTo>
                  <a:lnTo>
                    <a:pt x="538243" y="42897"/>
                  </a:lnTo>
                  <a:lnTo>
                    <a:pt x="498453" y="24644"/>
                  </a:lnTo>
                  <a:lnTo>
                    <a:pt x="456274" y="11181"/>
                  </a:lnTo>
                  <a:lnTo>
                    <a:pt x="412050" y="2852"/>
                  </a:lnTo>
                  <a:lnTo>
                    <a:pt x="366124" y="0"/>
                  </a:lnTo>
                  <a:close/>
                </a:path>
                <a:path w="732790" h="732789">
                  <a:moveTo>
                    <a:pt x="577522" y="67348"/>
                  </a:moveTo>
                  <a:lnTo>
                    <a:pt x="366124" y="67348"/>
                  </a:lnTo>
                  <a:lnTo>
                    <a:pt x="414588" y="71259"/>
                  </a:lnTo>
                  <a:lnTo>
                    <a:pt x="460561" y="82580"/>
                  </a:lnTo>
                  <a:lnTo>
                    <a:pt x="503430" y="100697"/>
                  </a:lnTo>
                  <a:lnTo>
                    <a:pt x="542578" y="124994"/>
                  </a:lnTo>
                  <a:lnTo>
                    <a:pt x="577392" y="154857"/>
                  </a:lnTo>
                  <a:lnTo>
                    <a:pt x="607255" y="189671"/>
                  </a:lnTo>
                  <a:lnTo>
                    <a:pt x="631552" y="228819"/>
                  </a:lnTo>
                  <a:lnTo>
                    <a:pt x="649669" y="271688"/>
                  </a:lnTo>
                  <a:lnTo>
                    <a:pt x="660990" y="317661"/>
                  </a:lnTo>
                  <a:lnTo>
                    <a:pt x="664901" y="366124"/>
                  </a:lnTo>
                  <a:lnTo>
                    <a:pt x="660990" y="414588"/>
                  </a:lnTo>
                  <a:lnTo>
                    <a:pt x="649669" y="460561"/>
                  </a:lnTo>
                  <a:lnTo>
                    <a:pt x="631552" y="503430"/>
                  </a:lnTo>
                  <a:lnTo>
                    <a:pt x="607255" y="542578"/>
                  </a:lnTo>
                  <a:lnTo>
                    <a:pt x="577392" y="577392"/>
                  </a:lnTo>
                  <a:lnTo>
                    <a:pt x="542578" y="607255"/>
                  </a:lnTo>
                  <a:lnTo>
                    <a:pt x="503430" y="631552"/>
                  </a:lnTo>
                  <a:lnTo>
                    <a:pt x="460561" y="649669"/>
                  </a:lnTo>
                  <a:lnTo>
                    <a:pt x="414588" y="660990"/>
                  </a:lnTo>
                  <a:lnTo>
                    <a:pt x="366124" y="664901"/>
                  </a:lnTo>
                  <a:lnTo>
                    <a:pt x="577531" y="664901"/>
                  </a:lnTo>
                  <a:lnTo>
                    <a:pt x="609286" y="639853"/>
                  </a:lnTo>
                  <a:lnTo>
                    <a:pt x="639853" y="609286"/>
                  </a:lnTo>
                  <a:lnTo>
                    <a:pt x="666659" y="575302"/>
                  </a:lnTo>
                  <a:lnTo>
                    <a:pt x="689360" y="538243"/>
                  </a:lnTo>
                  <a:lnTo>
                    <a:pt x="707614" y="498453"/>
                  </a:lnTo>
                  <a:lnTo>
                    <a:pt x="721077" y="456274"/>
                  </a:lnTo>
                  <a:lnTo>
                    <a:pt x="729407" y="412050"/>
                  </a:lnTo>
                  <a:lnTo>
                    <a:pt x="732260" y="366124"/>
                  </a:lnTo>
                  <a:lnTo>
                    <a:pt x="729407" y="320199"/>
                  </a:lnTo>
                  <a:lnTo>
                    <a:pt x="721077" y="275976"/>
                  </a:lnTo>
                  <a:lnTo>
                    <a:pt x="707614" y="233798"/>
                  </a:lnTo>
                  <a:lnTo>
                    <a:pt x="689360" y="194008"/>
                  </a:lnTo>
                  <a:lnTo>
                    <a:pt x="666659" y="156950"/>
                  </a:lnTo>
                  <a:lnTo>
                    <a:pt x="639853" y="122967"/>
                  </a:lnTo>
                  <a:lnTo>
                    <a:pt x="609286" y="92402"/>
                  </a:lnTo>
                  <a:lnTo>
                    <a:pt x="577522" y="67348"/>
                  </a:lnTo>
                  <a:close/>
                </a:path>
              </a:pathLst>
            </a:custGeom>
            <a:solidFill>
              <a:srgbClr val="12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8"/>
            <p:cNvSpPr/>
            <p:nvPr/>
          </p:nvSpPr>
          <p:spPr>
            <a:xfrm>
              <a:off x="10609460" y="513632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698" y="0"/>
                  </a:moveTo>
                  <a:lnTo>
                    <a:pt x="234389" y="3667"/>
                  </a:lnTo>
                  <a:lnTo>
                    <a:pt x="191387" y="14281"/>
                  </a:lnTo>
                  <a:lnTo>
                    <a:pt x="151269" y="31263"/>
                  </a:lnTo>
                  <a:lnTo>
                    <a:pt x="114619" y="54032"/>
                  </a:lnTo>
                  <a:lnTo>
                    <a:pt x="82014" y="82007"/>
                  </a:lnTo>
                  <a:lnTo>
                    <a:pt x="54036" y="114609"/>
                  </a:lnTo>
                  <a:lnTo>
                    <a:pt x="31266" y="151258"/>
                  </a:lnTo>
                  <a:lnTo>
                    <a:pt x="14282" y="191372"/>
                  </a:lnTo>
                  <a:lnTo>
                    <a:pt x="3667" y="234372"/>
                  </a:lnTo>
                  <a:lnTo>
                    <a:pt x="0" y="279677"/>
                  </a:lnTo>
                  <a:lnTo>
                    <a:pt x="3667" y="324982"/>
                  </a:lnTo>
                  <a:lnTo>
                    <a:pt x="14282" y="367982"/>
                  </a:lnTo>
                  <a:lnTo>
                    <a:pt x="31266" y="408096"/>
                  </a:lnTo>
                  <a:lnTo>
                    <a:pt x="54036" y="444744"/>
                  </a:lnTo>
                  <a:lnTo>
                    <a:pt x="82014" y="477346"/>
                  </a:lnTo>
                  <a:lnTo>
                    <a:pt x="114619" y="505322"/>
                  </a:lnTo>
                  <a:lnTo>
                    <a:pt x="151269" y="528091"/>
                  </a:lnTo>
                  <a:lnTo>
                    <a:pt x="191387" y="545072"/>
                  </a:lnTo>
                  <a:lnTo>
                    <a:pt x="234389" y="555687"/>
                  </a:lnTo>
                  <a:lnTo>
                    <a:pt x="279698" y="559354"/>
                  </a:lnTo>
                  <a:lnTo>
                    <a:pt x="325006" y="555687"/>
                  </a:lnTo>
                  <a:lnTo>
                    <a:pt x="368008" y="545072"/>
                  </a:lnTo>
                  <a:lnTo>
                    <a:pt x="408124" y="528091"/>
                  </a:lnTo>
                  <a:lnTo>
                    <a:pt x="444773" y="505322"/>
                  </a:lnTo>
                  <a:lnTo>
                    <a:pt x="477376" y="477346"/>
                  </a:lnTo>
                  <a:lnTo>
                    <a:pt x="505352" y="444744"/>
                  </a:lnTo>
                  <a:lnTo>
                    <a:pt x="528122" y="408096"/>
                  </a:lnTo>
                  <a:lnTo>
                    <a:pt x="545104" y="367982"/>
                  </a:lnTo>
                  <a:lnTo>
                    <a:pt x="555718" y="324982"/>
                  </a:lnTo>
                  <a:lnTo>
                    <a:pt x="559386" y="279677"/>
                  </a:lnTo>
                  <a:lnTo>
                    <a:pt x="555718" y="234372"/>
                  </a:lnTo>
                  <a:lnTo>
                    <a:pt x="545104" y="191372"/>
                  </a:lnTo>
                  <a:lnTo>
                    <a:pt x="528122" y="151258"/>
                  </a:lnTo>
                  <a:lnTo>
                    <a:pt x="505352" y="114609"/>
                  </a:lnTo>
                  <a:lnTo>
                    <a:pt x="477376" y="82007"/>
                  </a:lnTo>
                  <a:lnTo>
                    <a:pt x="444773" y="54032"/>
                  </a:lnTo>
                  <a:lnTo>
                    <a:pt x="408124" y="31263"/>
                  </a:lnTo>
                  <a:lnTo>
                    <a:pt x="368008" y="14281"/>
                  </a:lnTo>
                  <a:lnTo>
                    <a:pt x="325006" y="3667"/>
                  </a:lnTo>
                  <a:lnTo>
                    <a:pt x="279698" y="0"/>
                  </a:lnTo>
                  <a:close/>
                </a:path>
              </a:pathLst>
            </a:custGeom>
            <a:solidFill>
              <a:srgbClr val="205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9"/>
            <p:cNvSpPr/>
            <p:nvPr/>
          </p:nvSpPr>
          <p:spPr>
            <a:xfrm>
              <a:off x="10580974" y="5107823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79" y="0"/>
                  </a:moveTo>
                  <a:lnTo>
                    <a:pt x="262699" y="3347"/>
                  </a:lnTo>
                  <a:lnTo>
                    <a:pt x="219271" y="13069"/>
                  </a:lnTo>
                  <a:lnTo>
                    <a:pt x="178375" y="28686"/>
                  </a:lnTo>
                  <a:lnTo>
                    <a:pt x="140491" y="49717"/>
                  </a:lnTo>
                  <a:lnTo>
                    <a:pt x="106100" y="75682"/>
                  </a:lnTo>
                  <a:lnTo>
                    <a:pt x="75682" y="106100"/>
                  </a:lnTo>
                  <a:lnTo>
                    <a:pt x="49717" y="140491"/>
                  </a:lnTo>
                  <a:lnTo>
                    <a:pt x="28686" y="178375"/>
                  </a:lnTo>
                  <a:lnTo>
                    <a:pt x="13069" y="219271"/>
                  </a:lnTo>
                  <a:lnTo>
                    <a:pt x="3347" y="262699"/>
                  </a:lnTo>
                  <a:lnTo>
                    <a:pt x="0" y="308179"/>
                  </a:lnTo>
                  <a:lnTo>
                    <a:pt x="3347" y="353658"/>
                  </a:lnTo>
                  <a:lnTo>
                    <a:pt x="13069" y="397086"/>
                  </a:lnTo>
                  <a:lnTo>
                    <a:pt x="28686" y="437982"/>
                  </a:lnTo>
                  <a:lnTo>
                    <a:pt x="49717" y="475866"/>
                  </a:lnTo>
                  <a:lnTo>
                    <a:pt x="75682" y="510257"/>
                  </a:lnTo>
                  <a:lnTo>
                    <a:pt x="106100" y="540675"/>
                  </a:lnTo>
                  <a:lnTo>
                    <a:pt x="140491" y="566640"/>
                  </a:lnTo>
                  <a:lnTo>
                    <a:pt x="178375" y="587671"/>
                  </a:lnTo>
                  <a:lnTo>
                    <a:pt x="219271" y="603288"/>
                  </a:lnTo>
                  <a:lnTo>
                    <a:pt x="262699" y="613010"/>
                  </a:lnTo>
                  <a:lnTo>
                    <a:pt x="308179" y="616358"/>
                  </a:lnTo>
                  <a:lnTo>
                    <a:pt x="353658" y="613010"/>
                  </a:lnTo>
                  <a:lnTo>
                    <a:pt x="397086" y="603288"/>
                  </a:lnTo>
                  <a:lnTo>
                    <a:pt x="437982" y="587671"/>
                  </a:lnTo>
                  <a:lnTo>
                    <a:pt x="475866" y="566640"/>
                  </a:lnTo>
                  <a:lnTo>
                    <a:pt x="485502" y="559365"/>
                  </a:lnTo>
                  <a:lnTo>
                    <a:pt x="308179" y="559365"/>
                  </a:lnTo>
                  <a:lnTo>
                    <a:pt x="263027" y="555318"/>
                  </a:lnTo>
                  <a:lnTo>
                    <a:pt x="220531" y="543650"/>
                  </a:lnTo>
                  <a:lnTo>
                    <a:pt x="181399" y="525071"/>
                  </a:lnTo>
                  <a:lnTo>
                    <a:pt x="146342" y="500290"/>
                  </a:lnTo>
                  <a:lnTo>
                    <a:pt x="116068" y="470016"/>
                  </a:lnTo>
                  <a:lnTo>
                    <a:pt x="91286" y="434958"/>
                  </a:lnTo>
                  <a:lnTo>
                    <a:pt x="72707" y="395827"/>
                  </a:lnTo>
                  <a:lnTo>
                    <a:pt x="61039" y="353330"/>
                  </a:lnTo>
                  <a:lnTo>
                    <a:pt x="56993" y="308179"/>
                  </a:lnTo>
                  <a:lnTo>
                    <a:pt x="61039" y="263027"/>
                  </a:lnTo>
                  <a:lnTo>
                    <a:pt x="72707" y="220531"/>
                  </a:lnTo>
                  <a:lnTo>
                    <a:pt x="91286" y="181399"/>
                  </a:lnTo>
                  <a:lnTo>
                    <a:pt x="116068" y="146342"/>
                  </a:lnTo>
                  <a:lnTo>
                    <a:pt x="146342" y="116068"/>
                  </a:lnTo>
                  <a:lnTo>
                    <a:pt x="181399" y="91286"/>
                  </a:lnTo>
                  <a:lnTo>
                    <a:pt x="220531" y="72707"/>
                  </a:lnTo>
                  <a:lnTo>
                    <a:pt x="263027" y="61039"/>
                  </a:lnTo>
                  <a:lnTo>
                    <a:pt x="308179" y="56993"/>
                  </a:lnTo>
                  <a:lnTo>
                    <a:pt x="485502" y="56993"/>
                  </a:lnTo>
                  <a:lnTo>
                    <a:pt x="475866" y="49717"/>
                  </a:lnTo>
                  <a:lnTo>
                    <a:pt x="437982" y="28686"/>
                  </a:lnTo>
                  <a:lnTo>
                    <a:pt x="397086" y="13069"/>
                  </a:lnTo>
                  <a:lnTo>
                    <a:pt x="353658" y="3347"/>
                  </a:lnTo>
                  <a:lnTo>
                    <a:pt x="308179" y="0"/>
                  </a:lnTo>
                  <a:close/>
                </a:path>
                <a:path w="616584" h="616585">
                  <a:moveTo>
                    <a:pt x="485502" y="56993"/>
                  </a:moveTo>
                  <a:lnTo>
                    <a:pt x="308179" y="56993"/>
                  </a:lnTo>
                  <a:lnTo>
                    <a:pt x="353330" y="61039"/>
                  </a:lnTo>
                  <a:lnTo>
                    <a:pt x="395827" y="72707"/>
                  </a:lnTo>
                  <a:lnTo>
                    <a:pt x="434958" y="91286"/>
                  </a:lnTo>
                  <a:lnTo>
                    <a:pt x="470016" y="116068"/>
                  </a:lnTo>
                  <a:lnTo>
                    <a:pt x="500290" y="146342"/>
                  </a:lnTo>
                  <a:lnTo>
                    <a:pt x="525071" y="181399"/>
                  </a:lnTo>
                  <a:lnTo>
                    <a:pt x="543650" y="220531"/>
                  </a:lnTo>
                  <a:lnTo>
                    <a:pt x="555318" y="263027"/>
                  </a:lnTo>
                  <a:lnTo>
                    <a:pt x="559365" y="308179"/>
                  </a:lnTo>
                  <a:lnTo>
                    <a:pt x="555318" y="353330"/>
                  </a:lnTo>
                  <a:lnTo>
                    <a:pt x="543650" y="395827"/>
                  </a:lnTo>
                  <a:lnTo>
                    <a:pt x="525071" y="434958"/>
                  </a:lnTo>
                  <a:lnTo>
                    <a:pt x="500290" y="470016"/>
                  </a:lnTo>
                  <a:lnTo>
                    <a:pt x="470016" y="500290"/>
                  </a:lnTo>
                  <a:lnTo>
                    <a:pt x="434958" y="525071"/>
                  </a:lnTo>
                  <a:lnTo>
                    <a:pt x="395827" y="543650"/>
                  </a:lnTo>
                  <a:lnTo>
                    <a:pt x="353330" y="555318"/>
                  </a:lnTo>
                  <a:lnTo>
                    <a:pt x="308179" y="559365"/>
                  </a:lnTo>
                  <a:lnTo>
                    <a:pt x="485502" y="559365"/>
                  </a:lnTo>
                  <a:lnTo>
                    <a:pt x="540675" y="510257"/>
                  </a:lnTo>
                  <a:lnTo>
                    <a:pt x="566640" y="475866"/>
                  </a:lnTo>
                  <a:lnTo>
                    <a:pt x="587671" y="437982"/>
                  </a:lnTo>
                  <a:lnTo>
                    <a:pt x="603288" y="397086"/>
                  </a:lnTo>
                  <a:lnTo>
                    <a:pt x="613010" y="353658"/>
                  </a:lnTo>
                  <a:lnTo>
                    <a:pt x="616358" y="308179"/>
                  </a:lnTo>
                  <a:lnTo>
                    <a:pt x="613010" y="262699"/>
                  </a:lnTo>
                  <a:lnTo>
                    <a:pt x="603288" y="219271"/>
                  </a:lnTo>
                  <a:lnTo>
                    <a:pt x="587671" y="178375"/>
                  </a:lnTo>
                  <a:lnTo>
                    <a:pt x="566640" y="140491"/>
                  </a:lnTo>
                  <a:lnTo>
                    <a:pt x="540675" y="106100"/>
                  </a:lnTo>
                  <a:lnTo>
                    <a:pt x="510257" y="75682"/>
                  </a:lnTo>
                  <a:lnTo>
                    <a:pt x="485502" y="56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16"/>
          <p:cNvGrpSpPr/>
          <p:nvPr/>
        </p:nvGrpSpPr>
        <p:grpSpPr>
          <a:xfrm>
            <a:off x="179512" y="5445224"/>
            <a:ext cx="732790" cy="732790"/>
            <a:chOff x="10523028" y="5049877"/>
            <a:chExt cx="732790" cy="732790"/>
          </a:xfrm>
        </p:grpSpPr>
        <p:sp>
          <p:nvSpPr>
            <p:cNvPr id="31" name="object 17"/>
            <p:cNvSpPr/>
            <p:nvPr/>
          </p:nvSpPr>
          <p:spPr>
            <a:xfrm>
              <a:off x="10523028" y="5049877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124" y="0"/>
                  </a:moveTo>
                  <a:lnTo>
                    <a:pt x="320199" y="2852"/>
                  </a:lnTo>
                  <a:lnTo>
                    <a:pt x="275976" y="11182"/>
                  </a:lnTo>
                  <a:lnTo>
                    <a:pt x="233798" y="24645"/>
                  </a:lnTo>
                  <a:lnTo>
                    <a:pt x="194008" y="42899"/>
                  </a:lnTo>
                  <a:lnTo>
                    <a:pt x="156950" y="65600"/>
                  </a:lnTo>
                  <a:lnTo>
                    <a:pt x="122967" y="92405"/>
                  </a:lnTo>
                  <a:lnTo>
                    <a:pt x="92402" y="122971"/>
                  </a:lnTo>
                  <a:lnTo>
                    <a:pt x="65597" y="156955"/>
                  </a:lnTo>
                  <a:lnTo>
                    <a:pt x="42897" y="194013"/>
                  </a:lnTo>
                  <a:lnTo>
                    <a:pt x="24644" y="233802"/>
                  </a:lnTo>
                  <a:lnTo>
                    <a:pt x="11181" y="275979"/>
                  </a:lnTo>
                  <a:lnTo>
                    <a:pt x="2852" y="320201"/>
                  </a:lnTo>
                  <a:lnTo>
                    <a:pt x="0" y="366124"/>
                  </a:lnTo>
                  <a:lnTo>
                    <a:pt x="2852" y="412050"/>
                  </a:lnTo>
                  <a:lnTo>
                    <a:pt x="11181" y="456274"/>
                  </a:lnTo>
                  <a:lnTo>
                    <a:pt x="24644" y="498453"/>
                  </a:lnTo>
                  <a:lnTo>
                    <a:pt x="42897" y="538243"/>
                  </a:lnTo>
                  <a:lnTo>
                    <a:pt x="65597" y="575302"/>
                  </a:lnTo>
                  <a:lnTo>
                    <a:pt x="92402" y="609286"/>
                  </a:lnTo>
                  <a:lnTo>
                    <a:pt x="122967" y="639853"/>
                  </a:lnTo>
                  <a:lnTo>
                    <a:pt x="156950" y="666659"/>
                  </a:lnTo>
                  <a:lnTo>
                    <a:pt x="194008" y="689360"/>
                  </a:lnTo>
                  <a:lnTo>
                    <a:pt x="233798" y="707614"/>
                  </a:lnTo>
                  <a:lnTo>
                    <a:pt x="275976" y="721077"/>
                  </a:lnTo>
                  <a:lnTo>
                    <a:pt x="320199" y="729407"/>
                  </a:lnTo>
                  <a:lnTo>
                    <a:pt x="366124" y="732260"/>
                  </a:lnTo>
                  <a:lnTo>
                    <a:pt x="412050" y="729407"/>
                  </a:lnTo>
                  <a:lnTo>
                    <a:pt x="456274" y="721077"/>
                  </a:lnTo>
                  <a:lnTo>
                    <a:pt x="498453" y="707614"/>
                  </a:lnTo>
                  <a:lnTo>
                    <a:pt x="538243" y="689360"/>
                  </a:lnTo>
                  <a:lnTo>
                    <a:pt x="575302" y="666659"/>
                  </a:lnTo>
                  <a:lnTo>
                    <a:pt x="577531" y="664901"/>
                  </a:lnTo>
                  <a:lnTo>
                    <a:pt x="366124" y="664901"/>
                  </a:lnTo>
                  <a:lnTo>
                    <a:pt x="317661" y="660990"/>
                  </a:lnTo>
                  <a:lnTo>
                    <a:pt x="271689" y="649669"/>
                  </a:lnTo>
                  <a:lnTo>
                    <a:pt x="228821" y="631552"/>
                  </a:lnTo>
                  <a:lnTo>
                    <a:pt x="189674" y="607255"/>
                  </a:lnTo>
                  <a:lnTo>
                    <a:pt x="154863" y="577392"/>
                  </a:lnTo>
                  <a:lnTo>
                    <a:pt x="125001" y="542578"/>
                  </a:lnTo>
                  <a:lnTo>
                    <a:pt x="100705" y="503430"/>
                  </a:lnTo>
                  <a:lnTo>
                    <a:pt x="82589" y="460561"/>
                  </a:lnTo>
                  <a:lnTo>
                    <a:pt x="71269" y="414588"/>
                  </a:lnTo>
                  <a:lnTo>
                    <a:pt x="67359" y="366124"/>
                  </a:lnTo>
                  <a:lnTo>
                    <a:pt x="71269" y="317661"/>
                  </a:lnTo>
                  <a:lnTo>
                    <a:pt x="82589" y="271688"/>
                  </a:lnTo>
                  <a:lnTo>
                    <a:pt x="100705" y="228819"/>
                  </a:lnTo>
                  <a:lnTo>
                    <a:pt x="125001" y="189671"/>
                  </a:lnTo>
                  <a:lnTo>
                    <a:pt x="154863" y="154857"/>
                  </a:lnTo>
                  <a:lnTo>
                    <a:pt x="189674" y="124994"/>
                  </a:lnTo>
                  <a:lnTo>
                    <a:pt x="228821" y="100697"/>
                  </a:lnTo>
                  <a:lnTo>
                    <a:pt x="271689" y="82580"/>
                  </a:lnTo>
                  <a:lnTo>
                    <a:pt x="317661" y="71259"/>
                  </a:lnTo>
                  <a:lnTo>
                    <a:pt x="366124" y="67348"/>
                  </a:lnTo>
                  <a:lnTo>
                    <a:pt x="577522" y="67348"/>
                  </a:lnTo>
                  <a:lnTo>
                    <a:pt x="575302" y="65597"/>
                  </a:lnTo>
                  <a:lnTo>
                    <a:pt x="538243" y="42897"/>
                  </a:lnTo>
                  <a:lnTo>
                    <a:pt x="498453" y="24644"/>
                  </a:lnTo>
                  <a:lnTo>
                    <a:pt x="456274" y="11181"/>
                  </a:lnTo>
                  <a:lnTo>
                    <a:pt x="412050" y="2852"/>
                  </a:lnTo>
                  <a:lnTo>
                    <a:pt x="366124" y="0"/>
                  </a:lnTo>
                  <a:close/>
                </a:path>
                <a:path w="732790" h="732789">
                  <a:moveTo>
                    <a:pt x="577522" y="67348"/>
                  </a:moveTo>
                  <a:lnTo>
                    <a:pt x="366124" y="67348"/>
                  </a:lnTo>
                  <a:lnTo>
                    <a:pt x="414588" y="71259"/>
                  </a:lnTo>
                  <a:lnTo>
                    <a:pt x="460561" y="82580"/>
                  </a:lnTo>
                  <a:lnTo>
                    <a:pt x="503430" y="100697"/>
                  </a:lnTo>
                  <a:lnTo>
                    <a:pt x="542578" y="124994"/>
                  </a:lnTo>
                  <a:lnTo>
                    <a:pt x="577392" y="154857"/>
                  </a:lnTo>
                  <a:lnTo>
                    <a:pt x="607255" y="189671"/>
                  </a:lnTo>
                  <a:lnTo>
                    <a:pt x="631552" y="228819"/>
                  </a:lnTo>
                  <a:lnTo>
                    <a:pt x="649669" y="271688"/>
                  </a:lnTo>
                  <a:lnTo>
                    <a:pt x="660990" y="317661"/>
                  </a:lnTo>
                  <a:lnTo>
                    <a:pt x="664901" y="366124"/>
                  </a:lnTo>
                  <a:lnTo>
                    <a:pt x="660990" y="414588"/>
                  </a:lnTo>
                  <a:lnTo>
                    <a:pt x="649669" y="460561"/>
                  </a:lnTo>
                  <a:lnTo>
                    <a:pt x="631552" y="503430"/>
                  </a:lnTo>
                  <a:lnTo>
                    <a:pt x="607255" y="542578"/>
                  </a:lnTo>
                  <a:lnTo>
                    <a:pt x="577392" y="577392"/>
                  </a:lnTo>
                  <a:lnTo>
                    <a:pt x="542578" y="607255"/>
                  </a:lnTo>
                  <a:lnTo>
                    <a:pt x="503430" y="631552"/>
                  </a:lnTo>
                  <a:lnTo>
                    <a:pt x="460561" y="649669"/>
                  </a:lnTo>
                  <a:lnTo>
                    <a:pt x="414588" y="660990"/>
                  </a:lnTo>
                  <a:lnTo>
                    <a:pt x="366124" y="664901"/>
                  </a:lnTo>
                  <a:lnTo>
                    <a:pt x="577531" y="664901"/>
                  </a:lnTo>
                  <a:lnTo>
                    <a:pt x="609286" y="639853"/>
                  </a:lnTo>
                  <a:lnTo>
                    <a:pt x="639853" y="609286"/>
                  </a:lnTo>
                  <a:lnTo>
                    <a:pt x="666659" y="575302"/>
                  </a:lnTo>
                  <a:lnTo>
                    <a:pt x="689360" y="538243"/>
                  </a:lnTo>
                  <a:lnTo>
                    <a:pt x="707614" y="498453"/>
                  </a:lnTo>
                  <a:lnTo>
                    <a:pt x="721077" y="456274"/>
                  </a:lnTo>
                  <a:lnTo>
                    <a:pt x="729407" y="412050"/>
                  </a:lnTo>
                  <a:lnTo>
                    <a:pt x="732260" y="366124"/>
                  </a:lnTo>
                  <a:lnTo>
                    <a:pt x="729407" y="320199"/>
                  </a:lnTo>
                  <a:lnTo>
                    <a:pt x="721077" y="275976"/>
                  </a:lnTo>
                  <a:lnTo>
                    <a:pt x="707614" y="233798"/>
                  </a:lnTo>
                  <a:lnTo>
                    <a:pt x="689360" y="194008"/>
                  </a:lnTo>
                  <a:lnTo>
                    <a:pt x="666659" y="156950"/>
                  </a:lnTo>
                  <a:lnTo>
                    <a:pt x="639853" y="122967"/>
                  </a:lnTo>
                  <a:lnTo>
                    <a:pt x="609286" y="92402"/>
                  </a:lnTo>
                  <a:lnTo>
                    <a:pt x="577522" y="67348"/>
                  </a:lnTo>
                  <a:close/>
                </a:path>
              </a:pathLst>
            </a:custGeom>
            <a:solidFill>
              <a:srgbClr val="12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8"/>
            <p:cNvSpPr/>
            <p:nvPr/>
          </p:nvSpPr>
          <p:spPr>
            <a:xfrm>
              <a:off x="10609460" y="513632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698" y="0"/>
                  </a:moveTo>
                  <a:lnTo>
                    <a:pt x="234389" y="3667"/>
                  </a:lnTo>
                  <a:lnTo>
                    <a:pt x="191387" y="14281"/>
                  </a:lnTo>
                  <a:lnTo>
                    <a:pt x="151269" y="31263"/>
                  </a:lnTo>
                  <a:lnTo>
                    <a:pt x="114619" y="54032"/>
                  </a:lnTo>
                  <a:lnTo>
                    <a:pt x="82014" y="82007"/>
                  </a:lnTo>
                  <a:lnTo>
                    <a:pt x="54036" y="114609"/>
                  </a:lnTo>
                  <a:lnTo>
                    <a:pt x="31266" y="151258"/>
                  </a:lnTo>
                  <a:lnTo>
                    <a:pt x="14282" y="191372"/>
                  </a:lnTo>
                  <a:lnTo>
                    <a:pt x="3667" y="234372"/>
                  </a:lnTo>
                  <a:lnTo>
                    <a:pt x="0" y="279677"/>
                  </a:lnTo>
                  <a:lnTo>
                    <a:pt x="3667" y="324982"/>
                  </a:lnTo>
                  <a:lnTo>
                    <a:pt x="14282" y="367982"/>
                  </a:lnTo>
                  <a:lnTo>
                    <a:pt x="31266" y="408096"/>
                  </a:lnTo>
                  <a:lnTo>
                    <a:pt x="54036" y="444744"/>
                  </a:lnTo>
                  <a:lnTo>
                    <a:pt x="82014" y="477346"/>
                  </a:lnTo>
                  <a:lnTo>
                    <a:pt x="114619" y="505322"/>
                  </a:lnTo>
                  <a:lnTo>
                    <a:pt x="151269" y="528091"/>
                  </a:lnTo>
                  <a:lnTo>
                    <a:pt x="191387" y="545072"/>
                  </a:lnTo>
                  <a:lnTo>
                    <a:pt x="234389" y="555687"/>
                  </a:lnTo>
                  <a:lnTo>
                    <a:pt x="279698" y="559354"/>
                  </a:lnTo>
                  <a:lnTo>
                    <a:pt x="325006" y="555687"/>
                  </a:lnTo>
                  <a:lnTo>
                    <a:pt x="368008" y="545072"/>
                  </a:lnTo>
                  <a:lnTo>
                    <a:pt x="408124" y="528091"/>
                  </a:lnTo>
                  <a:lnTo>
                    <a:pt x="444773" y="505322"/>
                  </a:lnTo>
                  <a:lnTo>
                    <a:pt x="477376" y="477346"/>
                  </a:lnTo>
                  <a:lnTo>
                    <a:pt x="505352" y="444744"/>
                  </a:lnTo>
                  <a:lnTo>
                    <a:pt x="528122" y="408096"/>
                  </a:lnTo>
                  <a:lnTo>
                    <a:pt x="545104" y="367982"/>
                  </a:lnTo>
                  <a:lnTo>
                    <a:pt x="555718" y="324982"/>
                  </a:lnTo>
                  <a:lnTo>
                    <a:pt x="559386" y="279677"/>
                  </a:lnTo>
                  <a:lnTo>
                    <a:pt x="555718" y="234372"/>
                  </a:lnTo>
                  <a:lnTo>
                    <a:pt x="545104" y="191372"/>
                  </a:lnTo>
                  <a:lnTo>
                    <a:pt x="528122" y="151258"/>
                  </a:lnTo>
                  <a:lnTo>
                    <a:pt x="505352" y="114609"/>
                  </a:lnTo>
                  <a:lnTo>
                    <a:pt x="477376" y="82007"/>
                  </a:lnTo>
                  <a:lnTo>
                    <a:pt x="444773" y="54032"/>
                  </a:lnTo>
                  <a:lnTo>
                    <a:pt x="408124" y="31263"/>
                  </a:lnTo>
                  <a:lnTo>
                    <a:pt x="368008" y="14281"/>
                  </a:lnTo>
                  <a:lnTo>
                    <a:pt x="325006" y="3667"/>
                  </a:lnTo>
                  <a:lnTo>
                    <a:pt x="279698" y="0"/>
                  </a:lnTo>
                  <a:close/>
                </a:path>
              </a:pathLst>
            </a:custGeom>
            <a:solidFill>
              <a:srgbClr val="205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9"/>
            <p:cNvSpPr/>
            <p:nvPr/>
          </p:nvSpPr>
          <p:spPr>
            <a:xfrm>
              <a:off x="10580974" y="5107823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79" y="0"/>
                  </a:moveTo>
                  <a:lnTo>
                    <a:pt x="262699" y="3347"/>
                  </a:lnTo>
                  <a:lnTo>
                    <a:pt x="219271" y="13069"/>
                  </a:lnTo>
                  <a:lnTo>
                    <a:pt x="178375" y="28686"/>
                  </a:lnTo>
                  <a:lnTo>
                    <a:pt x="140491" y="49717"/>
                  </a:lnTo>
                  <a:lnTo>
                    <a:pt x="106100" y="75682"/>
                  </a:lnTo>
                  <a:lnTo>
                    <a:pt x="75682" y="106100"/>
                  </a:lnTo>
                  <a:lnTo>
                    <a:pt x="49717" y="140491"/>
                  </a:lnTo>
                  <a:lnTo>
                    <a:pt x="28686" y="178375"/>
                  </a:lnTo>
                  <a:lnTo>
                    <a:pt x="13069" y="219271"/>
                  </a:lnTo>
                  <a:lnTo>
                    <a:pt x="3347" y="262699"/>
                  </a:lnTo>
                  <a:lnTo>
                    <a:pt x="0" y="308179"/>
                  </a:lnTo>
                  <a:lnTo>
                    <a:pt x="3347" y="353658"/>
                  </a:lnTo>
                  <a:lnTo>
                    <a:pt x="13069" y="397086"/>
                  </a:lnTo>
                  <a:lnTo>
                    <a:pt x="28686" y="437982"/>
                  </a:lnTo>
                  <a:lnTo>
                    <a:pt x="49717" y="475866"/>
                  </a:lnTo>
                  <a:lnTo>
                    <a:pt x="75682" y="510257"/>
                  </a:lnTo>
                  <a:lnTo>
                    <a:pt x="106100" y="540675"/>
                  </a:lnTo>
                  <a:lnTo>
                    <a:pt x="140491" y="566640"/>
                  </a:lnTo>
                  <a:lnTo>
                    <a:pt x="178375" y="587671"/>
                  </a:lnTo>
                  <a:lnTo>
                    <a:pt x="219271" y="603288"/>
                  </a:lnTo>
                  <a:lnTo>
                    <a:pt x="262699" y="613010"/>
                  </a:lnTo>
                  <a:lnTo>
                    <a:pt x="308179" y="616358"/>
                  </a:lnTo>
                  <a:lnTo>
                    <a:pt x="353658" y="613010"/>
                  </a:lnTo>
                  <a:lnTo>
                    <a:pt x="397086" y="603288"/>
                  </a:lnTo>
                  <a:lnTo>
                    <a:pt x="437982" y="587671"/>
                  </a:lnTo>
                  <a:lnTo>
                    <a:pt x="475866" y="566640"/>
                  </a:lnTo>
                  <a:lnTo>
                    <a:pt x="485502" y="559365"/>
                  </a:lnTo>
                  <a:lnTo>
                    <a:pt x="308179" y="559365"/>
                  </a:lnTo>
                  <a:lnTo>
                    <a:pt x="263027" y="555318"/>
                  </a:lnTo>
                  <a:lnTo>
                    <a:pt x="220531" y="543650"/>
                  </a:lnTo>
                  <a:lnTo>
                    <a:pt x="181399" y="525071"/>
                  </a:lnTo>
                  <a:lnTo>
                    <a:pt x="146342" y="500290"/>
                  </a:lnTo>
                  <a:lnTo>
                    <a:pt x="116068" y="470016"/>
                  </a:lnTo>
                  <a:lnTo>
                    <a:pt x="91286" y="434958"/>
                  </a:lnTo>
                  <a:lnTo>
                    <a:pt x="72707" y="395827"/>
                  </a:lnTo>
                  <a:lnTo>
                    <a:pt x="61039" y="353330"/>
                  </a:lnTo>
                  <a:lnTo>
                    <a:pt x="56993" y="308179"/>
                  </a:lnTo>
                  <a:lnTo>
                    <a:pt x="61039" y="263027"/>
                  </a:lnTo>
                  <a:lnTo>
                    <a:pt x="72707" y="220531"/>
                  </a:lnTo>
                  <a:lnTo>
                    <a:pt x="91286" y="181399"/>
                  </a:lnTo>
                  <a:lnTo>
                    <a:pt x="116068" y="146342"/>
                  </a:lnTo>
                  <a:lnTo>
                    <a:pt x="146342" y="116068"/>
                  </a:lnTo>
                  <a:lnTo>
                    <a:pt x="181399" y="91286"/>
                  </a:lnTo>
                  <a:lnTo>
                    <a:pt x="220531" y="72707"/>
                  </a:lnTo>
                  <a:lnTo>
                    <a:pt x="263027" y="61039"/>
                  </a:lnTo>
                  <a:lnTo>
                    <a:pt x="308179" y="56993"/>
                  </a:lnTo>
                  <a:lnTo>
                    <a:pt x="485502" y="56993"/>
                  </a:lnTo>
                  <a:lnTo>
                    <a:pt x="475866" y="49717"/>
                  </a:lnTo>
                  <a:lnTo>
                    <a:pt x="437982" y="28686"/>
                  </a:lnTo>
                  <a:lnTo>
                    <a:pt x="397086" y="13069"/>
                  </a:lnTo>
                  <a:lnTo>
                    <a:pt x="353658" y="3347"/>
                  </a:lnTo>
                  <a:lnTo>
                    <a:pt x="308179" y="0"/>
                  </a:lnTo>
                  <a:close/>
                </a:path>
                <a:path w="616584" h="616585">
                  <a:moveTo>
                    <a:pt x="485502" y="56993"/>
                  </a:moveTo>
                  <a:lnTo>
                    <a:pt x="308179" y="56993"/>
                  </a:lnTo>
                  <a:lnTo>
                    <a:pt x="353330" y="61039"/>
                  </a:lnTo>
                  <a:lnTo>
                    <a:pt x="395827" y="72707"/>
                  </a:lnTo>
                  <a:lnTo>
                    <a:pt x="434958" y="91286"/>
                  </a:lnTo>
                  <a:lnTo>
                    <a:pt x="470016" y="116068"/>
                  </a:lnTo>
                  <a:lnTo>
                    <a:pt x="500290" y="146342"/>
                  </a:lnTo>
                  <a:lnTo>
                    <a:pt x="525071" y="181399"/>
                  </a:lnTo>
                  <a:lnTo>
                    <a:pt x="543650" y="220531"/>
                  </a:lnTo>
                  <a:lnTo>
                    <a:pt x="555318" y="263027"/>
                  </a:lnTo>
                  <a:lnTo>
                    <a:pt x="559365" y="308179"/>
                  </a:lnTo>
                  <a:lnTo>
                    <a:pt x="555318" y="353330"/>
                  </a:lnTo>
                  <a:lnTo>
                    <a:pt x="543650" y="395827"/>
                  </a:lnTo>
                  <a:lnTo>
                    <a:pt x="525071" y="434958"/>
                  </a:lnTo>
                  <a:lnTo>
                    <a:pt x="500290" y="470016"/>
                  </a:lnTo>
                  <a:lnTo>
                    <a:pt x="470016" y="500290"/>
                  </a:lnTo>
                  <a:lnTo>
                    <a:pt x="434958" y="525071"/>
                  </a:lnTo>
                  <a:lnTo>
                    <a:pt x="395827" y="543650"/>
                  </a:lnTo>
                  <a:lnTo>
                    <a:pt x="353330" y="555318"/>
                  </a:lnTo>
                  <a:lnTo>
                    <a:pt x="308179" y="559365"/>
                  </a:lnTo>
                  <a:lnTo>
                    <a:pt x="485502" y="559365"/>
                  </a:lnTo>
                  <a:lnTo>
                    <a:pt x="540675" y="510257"/>
                  </a:lnTo>
                  <a:lnTo>
                    <a:pt x="566640" y="475866"/>
                  </a:lnTo>
                  <a:lnTo>
                    <a:pt x="587671" y="437982"/>
                  </a:lnTo>
                  <a:lnTo>
                    <a:pt x="603288" y="397086"/>
                  </a:lnTo>
                  <a:lnTo>
                    <a:pt x="613010" y="353658"/>
                  </a:lnTo>
                  <a:lnTo>
                    <a:pt x="616358" y="308179"/>
                  </a:lnTo>
                  <a:lnTo>
                    <a:pt x="613010" y="262699"/>
                  </a:lnTo>
                  <a:lnTo>
                    <a:pt x="603288" y="219271"/>
                  </a:lnTo>
                  <a:lnTo>
                    <a:pt x="587671" y="178375"/>
                  </a:lnTo>
                  <a:lnTo>
                    <a:pt x="566640" y="140491"/>
                  </a:lnTo>
                  <a:lnTo>
                    <a:pt x="540675" y="106100"/>
                  </a:lnTo>
                  <a:lnTo>
                    <a:pt x="510257" y="75682"/>
                  </a:lnTo>
                  <a:lnTo>
                    <a:pt x="485502" y="56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87624" y="3717032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Обеспечение безопасности среды проживания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259632" y="4653136"/>
            <a:ext cx="4602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Формирование эффективного управления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259632" y="5445224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благоприятных условий для развития малого и среднего бизнеса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395536" y="371703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5536" y="46531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5536" y="558924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3164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27584" y="476672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МОЛОДЕЖНАЯ ПОЛИТИКА И КАНИКУЛЯРНЫЙ ОТДЫХ</a:t>
            </a:r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51204" name="AutoShape 4" descr="Ход строительства новой школы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7300185"/>
              </p:ext>
            </p:extLst>
          </p:nvPr>
        </p:nvGraphicFramePr>
        <p:xfrm>
          <a:off x="179512" y="980728"/>
          <a:ext cx="8784977" cy="26100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23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1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1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99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 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4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Расходы, (тыс.рублей),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41 755,4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39 703,2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39 762,7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9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Бюджетные ассигнования на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оказание муниципальных услуг (выполнение работ) МАУ МП «Центр молодежных и гражданских инициатив»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17 174,1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15 995,7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16 055,2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79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Субвенции ОБ на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организацию и обеспечение отдыха и оздоровления детей, в том числе в этнической среде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9 434,0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9 434,0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9 434,0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8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Организация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выездного отдыха детей, работы лагерей с дневным пребыванием детей и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досуговых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площадок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807,4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4 807,4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4 807,4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124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на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организацию питания детей в возрасте от 6 до 17 лет (включительно) в лагерях с дневным пребыванием детей, в возрасте от 8 до 17 лет (включительно) – в палаточных лагерях, в возрасте от 14 до 17 лет (включительно) – в лагерях труда и отдыха с дневным пребыванием детей с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МБ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9 360,4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9 360,4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9 360,4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4274" name="AutoShape 2" descr="Награда по заслугам. Одаренные и активные дети Урая получили бесплатные  путевки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5" name="Picture 3" descr="\\adms4\home1$\SchepelinaSE\Desktop\Без названия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653136"/>
            <a:ext cx="2664296" cy="1903068"/>
          </a:xfrm>
          <a:prstGeom prst="rect">
            <a:avLst/>
          </a:prstGeom>
          <a:noFill/>
        </p:spPr>
      </p:pic>
      <p:sp>
        <p:nvSpPr>
          <p:cNvPr id="54277" name="AutoShape 5" descr="Осенние каникулы в Урае / Наши гор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9" name="Picture 7" descr="Осенние каникулы в Урае / Наши город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581128"/>
            <a:ext cx="3059832" cy="1964237"/>
          </a:xfrm>
          <a:prstGeom prst="rect">
            <a:avLst/>
          </a:prstGeom>
          <a:noFill/>
        </p:spPr>
      </p:pic>
      <p:pic>
        <p:nvPicPr>
          <p:cNvPr id="18" name="Picture 10" descr="https://nao24.ru/uploads/posts/2019-06/1559553785_1530198821_tay_9823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7656" y="4653136"/>
            <a:ext cx="3096344" cy="1873326"/>
          </a:xfrm>
          <a:prstGeom prst="rect">
            <a:avLst/>
          </a:prstGeom>
          <a:noFill/>
        </p:spPr>
      </p:pic>
      <p:sp>
        <p:nvSpPr>
          <p:cNvPr id="19" name="Скругленный прямоугольник 18"/>
          <p:cNvSpPr/>
          <p:nvPr/>
        </p:nvSpPr>
        <p:spPr>
          <a:xfrm>
            <a:off x="107504" y="3717032"/>
            <a:ext cx="3528392" cy="7200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Планируется охватить каникулярным отдыхом в черте города Урай </a:t>
            </a:r>
            <a:r>
              <a:rPr lang="ru-RU" sz="1400" b="1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2 551 чел. (детей)</a:t>
            </a:r>
            <a:endParaRPr lang="ru-RU" sz="14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79912" y="3717032"/>
            <a:ext cx="5256584" cy="7200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Планируется обеспечить трудоустройство подростков в городе по системе круглогодичной работы (с января по декабрь) с приемом в муниципальные учреждения города и через молодежные трудовые отряды</a:t>
            </a:r>
            <a:endParaRPr lang="ru-RU" sz="14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0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244408" cy="63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404664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05" y="957059"/>
          <a:ext cx="8784983" cy="5483727"/>
        </p:xfrm>
        <a:graphic>
          <a:graphicData uri="http://schemas.openxmlformats.org/drawingml/2006/table">
            <a:tbl>
              <a:tblPr/>
              <a:tblGrid>
                <a:gridCol w="4968559"/>
                <a:gridCol w="576064"/>
                <a:gridCol w="648072"/>
                <a:gridCol w="648072"/>
                <a:gridCol w="648072"/>
                <a:gridCol w="648072"/>
                <a:gridCol w="648072"/>
              </a:tblGrid>
              <a:tr h="45317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г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Численность воспитанников в возрасте до трех лет, посещающих муниципальные организации, осуществляющие образовательную деятельность по образовательным программам дошкольного образования, присмотр и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уход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Чел.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413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413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413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421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430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2 месяцев до 7 лет, стоящих на учете для определения в муниципальные дошкольные образовательные организации, в общей численности детей в возрасте от 2 месяцев до 7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лет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1 до 6 лет, получающих дошкольную образовательную услугу и (или) услугу по их содержанию в муниципальных образовательных организациях, в общей численности детей в возрасте от 1 до 6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лет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73,1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73,2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73,3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73,4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7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1 до 6 лет, стоящих на учете для определения в муниципальные дошкольные образовательные организации, в общей численности детей в возрасте от 1 до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6л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Доступность дошкольного образования для детей в возрасте от полутора до трех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лет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7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Доля муниципальных образовательных организаций, соответствующих современным требованиям обучения, в общем количестве муниципальных образовательных организаций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96,9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96,9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96,9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96,9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96,9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9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обучающихся в муниципальных общеобразовательных организациях, занимающихся во вторую (третью) смену, в общей численности обучающихся в муниципальных общеобразовательных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организациях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18,5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18,5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9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муниципальных общеобразовательных организаций, имеющих современную и безопасную цифровую образовательную среду, в общем количестве муниципальных общеобразовательных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организаций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муниципальных общеобразовательных организаций, здания которых находятся в аварийном состоянии или требуют капитального ремонта, в общем числе муниципальных общеобразовательных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организаций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муниципальных дошкольных образовательных организаций, здания которых находятся в аварийном состоянии или требуют капитального ремонта, в общем числе муниципальных дошкольных образовательных организаций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12,5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12,5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12,5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6427113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 smtClean="0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 smtClean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244408" cy="70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260648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05" y="885948"/>
          <a:ext cx="8784983" cy="5646007"/>
        </p:xfrm>
        <a:graphic>
          <a:graphicData uri="http://schemas.openxmlformats.org/drawingml/2006/table">
            <a:tbl>
              <a:tblPr/>
              <a:tblGrid>
                <a:gridCol w="4968559"/>
                <a:gridCol w="576064"/>
                <a:gridCol w="648072"/>
                <a:gridCol w="648072"/>
                <a:gridCol w="648072"/>
                <a:gridCol w="648072"/>
                <a:gridCol w="648072"/>
              </a:tblGrid>
              <a:tr h="48504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г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3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граждан, получивших услуги в негосударственных, в том числе некоммерческих организациях, в общем числе граждан, получивших услуги в сфере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образования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5 до 18 лет, обучающихся по дополнительным общеобразовательным программам естественнонаучной и технической направленности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24,6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24,7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24,8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24,9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обучающихся, воспитанников, ставших победителями и призерами в мероприятиях на региональном, всероссийском уровне, от общего количества участников от города Урай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75,9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76,0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76,1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76,2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76,3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Доля образовательных организаций, реализующих инновационные программы, обеспечивающих отработку новых технологий содержания обучения и воспитания по итогам конкурса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33,3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46,7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53,3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0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выпускников муниципальных общеобразовательных организаций, сдавших единый государственный экзамен по русскому языку и математике, в общей численности выпускников муниципальных общеобразовательных организаций, сдававших единый государственный экзамен по данным предметам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Доля обучающихся, участвующих в мероприятиях и проектах различного уровня, направленных на развитие и  воспитание детей и подростков, в общей численности обучающихся в муниципальных общеобразовательных организациях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58,2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58,4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58,6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58,8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59,0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5 до 18 лет, охваченных дополнительным 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образованием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86,9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87,0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87,1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5 до 18 лет, обучающихся по дополнительным </a:t>
                      </a:r>
                      <a:r>
                        <a:rPr lang="ru-RU" sz="1100" dirty="0" err="1">
                          <a:latin typeface="Oswald" charset="-52"/>
                          <a:ea typeface="SimSun"/>
                          <a:cs typeface="Times New Roman"/>
                        </a:rPr>
                        <a:t>общеразвивающим</a:t>
                      </a: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 программам за счет социального сертификата на получение муниципальной услуги в социальной сфере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21,1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21,4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21,9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Расходы бюджета муниципального образования на общее образование в расчете на 1 обучающегося в муниципальных общеобразовательных организациях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Тыс.руб.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162,7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184,1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176,3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174,1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114,0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Численность обучающихся, вовлеченных в деятельность общественных объединений на базе образовательных организаций общего образования, среднего и высшего  профессионального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образования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Млн. 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0,010282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0,012737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0,015327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0,015327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0,015327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педагогических работников общеобразовательных организаций, прошедших повышение квалификации, в том числе в центрах непрерывного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повышения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52,2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07504" y="6453336"/>
            <a:ext cx="8928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 smtClean="0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 smtClean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8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1724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332656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05" y="980728"/>
          <a:ext cx="8784983" cy="5256583"/>
        </p:xfrm>
        <a:graphic>
          <a:graphicData uri="http://schemas.openxmlformats.org/drawingml/2006/table">
            <a:tbl>
              <a:tblPr/>
              <a:tblGrid>
                <a:gridCol w="4968559"/>
                <a:gridCol w="576064"/>
                <a:gridCol w="648072"/>
                <a:gridCol w="648072"/>
                <a:gridCol w="648072"/>
                <a:gridCol w="648072"/>
                <a:gridCol w="648072"/>
              </a:tblGrid>
              <a:tr h="46339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г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*год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педагогических работников, повысивших уровень квалификации через участие в курсах повышения квалификации, стажировках, семинарах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84,8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84,9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85,0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85,1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85,2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детей, получивших психолого-педагогическую, диагностическую помощь, от общего числа детей, обучающихся в муниципальных образовательных организациях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первой и второй групп здоровья в общей численности обучающихся в муниципальных общеобразовательных организациях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91,9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92,0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92,1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92,2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и молодежи (14-35 лет), задействованной в мероприятиях по вовлечению в творческую деятельность, от общей численности указанной категории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72,6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72,7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72,8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72,9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и молодежи в возрасте от 14 до 35 лет, вовлеченных в мероприятия, направленные на пропаганду здорового образа жизни, по отношению к общей численности указанной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категории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64,8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65,0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65,5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66,1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7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1100" dirty="0" err="1">
                          <a:latin typeface="Oswald" charset="-52"/>
                          <a:ea typeface="SimSun"/>
                          <a:cs typeface="Times New Roman"/>
                        </a:rPr>
                        <a:t>волонтерства</a:t>
                      </a: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) на базе образовательных организаций, некоммерческих организаций, государственных и муниципальных учреждений в добровольческую (волонтерскую) 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деятельность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млн. человек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0,011355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0,011370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0,011380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0,011390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0,011400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6 до 17 лет (включительно), охваченных всеми формами отдыха и оздоровления, от общей численности детей, нуждающихся в оздоровлении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98,0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98,1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обучающихся по программам основного и среднего общего образования, охваченных мероприятиями, направленным на раннюю профессиональную ориентацию, в том числе в рамках программы «Билет в будущее»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43,4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43,5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43,6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43,7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Охват детей деятельностью региональных центров выявления, поддержки и развития способностей и талантов у детей, молодежи, технопарков «</a:t>
                      </a:r>
                      <a:r>
                        <a:rPr lang="ru-RU" sz="1100" dirty="0" err="1">
                          <a:latin typeface="Oswald" charset="-52"/>
                          <a:ea typeface="SimSun"/>
                          <a:cs typeface="Times New Roman"/>
                        </a:rPr>
                        <a:t>Кванториум</a:t>
                      </a: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», «IT-куб</a:t>
                      </a:r>
                      <a:r>
                        <a:rPr lang="ru-RU" sz="1100" dirty="0" smtClean="0">
                          <a:latin typeface="Oswald" charset="-52"/>
                          <a:ea typeface="SimSun"/>
                          <a:cs typeface="Times New Roman"/>
                        </a:rPr>
                        <a:t>»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14,3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14,4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14,6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14,7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Calibri"/>
                          <a:cs typeface="Times New Roman"/>
                        </a:rPr>
                        <a:t>Доля детей в возрасте от 14 до 18 лет, охваченных деятельностью молодежных трудовых отрядов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07504" y="6257836"/>
            <a:ext cx="8928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 smtClean="0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 smtClean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38842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316416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7544" y="26064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spc="-1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«Развитие физической культуры, спорта и туризма в городе Урай и укрепление здоровья граждан города Урай» на 2019-2030 годы</a:t>
            </a:r>
            <a:endParaRPr lang="ru-RU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3203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200" dirty="0" smtClean="0">
                <a:latin typeface="Oswald" charset="-52"/>
                <a:cs typeface="Times New Roman" pitchFamily="18" charset="0"/>
              </a:rPr>
              <a:t>Управление по физической культуре, спорту и туризму администрации города Урай, Управление по культуре и социальным вопросам администрации города Урай</a:t>
            </a:r>
            <a:endParaRPr lang="ru-RU" sz="1200" b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908720"/>
            <a:ext cx="5940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latin typeface="Oswald" charset="-52"/>
                <a:cs typeface="Times New Roman" pitchFamily="18" charset="0"/>
              </a:rPr>
              <a:t>Цели муниципальной программы </a:t>
            </a:r>
            <a:r>
              <a:rPr lang="ru-RU" sz="1200" i="1" dirty="0" smtClean="0">
                <a:latin typeface="Oswald" charset="-52"/>
                <a:cs typeface="Times New Roman" pitchFamily="18" charset="0"/>
              </a:rPr>
              <a:t>- Создание условий для обеспечения жителей возможностью систематически заниматься физической культурой и спортом, массовым спортом, в том числе повышения уровня обеспеченности населения объектами спорта, а также создание условий для развития детско-юношеского спорта, системы отбора и подготовки спортивного резерва; создание условий для развития внутреннего и въездного туризма на территории города Урай; создание условий для укрепления качества и продолжительности жизни граждан города Урай</a:t>
            </a:r>
            <a:endParaRPr lang="ru-RU" sz="12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0604723"/>
              </p:ext>
            </p:extLst>
          </p:nvPr>
        </p:nvGraphicFramePr>
        <p:xfrm>
          <a:off x="179512" y="2060847"/>
          <a:ext cx="8856984" cy="24482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91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1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«Развитие физической культуры и спорта в городе Урай»</a:t>
                      </a: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, в том числе: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231 222,6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201 657,7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202 271,2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0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Бюджетные ассигнования на оказание муниципальных услуг (выполнение работ) для МАУ ДО СШ «Старт» (учтено прогнозное значение целевого показателя ср. </a:t>
                      </a:r>
                      <a:r>
                        <a:rPr lang="ru-RU" sz="1100" b="0" i="0" dirty="0" err="1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з</a:t>
                      </a: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/</a:t>
                      </a:r>
                      <a:r>
                        <a:rPr lang="ru-RU" sz="1100" b="0" i="0" dirty="0" err="1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</a:t>
                      </a: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работникам отдельной категории в соответствии с указами Президента РФ 2012 года в размере 95 326,0 руб.)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219 045,5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185 792,5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186 406,0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0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на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расходов МО по развитию сети спортивных объектов шаговой доступности с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1 348,5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2 697,1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2 697,1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508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на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расходов МО по обеспечению образовательных организаций, осуществляющих подготовку спортивного резерва с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9 745,3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13 168,1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13 168,1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8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На организацию, проведение и участие в физкультурных, спортивно-массовых и информационных мероприятиях, пропагандирующих здоровый образ жизни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583,3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3250" name="Picture 2" descr="Детские секции: большой спорт или физкультура? - ЗнайКак.р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653136"/>
            <a:ext cx="2843807" cy="194658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6381328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707904" y="4509120"/>
          <a:ext cx="5076056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172400" cy="70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332656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12" y="1052736"/>
          <a:ext cx="8784976" cy="5256583"/>
        </p:xfrm>
        <a:graphic>
          <a:graphicData uri="http://schemas.openxmlformats.org/drawingml/2006/table">
            <a:tbl>
              <a:tblPr/>
              <a:tblGrid>
                <a:gridCol w="3600400"/>
                <a:gridCol w="576064"/>
                <a:gridCol w="936104"/>
                <a:gridCol w="936104"/>
                <a:gridCol w="936104"/>
                <a:gridCol w="936104"/>
                <a:gridCol w="864096"/>
              </a:tblGrid>
              <a:tr h="7761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г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27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населения, систематически занимающегося физической культурой и спортом, в общей численности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населения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64,0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65,0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69,0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74,0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74,1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0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детей и молодежи (возраст 3 - 29 лет), систематически занимающихся физической культурой и спортом, в общей численности детей и </a:t>
                      </a:r>
                      <a:r>
                        <a:rPr lang="ru-RU" sz="1200" dirty="0" smtClean="0">
                          <a:latin typeface="Oswald" charset="-52"/>
                          <a:ea typeface="Calibri"/>
                        </a:rPr>
                        <a:t>молодежи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82,6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94,5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96,6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97,5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97,6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61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граждан среднего возраста (женщины: 30 - 54 года; мужчины: 30 - 59 лет), систематически занимающихся физической культурой и спортом, в общей численности граждан среднего </a:t>
                      </a:r>
                      <a:r>
                        <a:rPr lang="ru-RU" sz="1200" dirty="0" smtClean="0">
                          <a:latin typeface="Oswald" charset="-52"/>
                          <a:ea typeface="Calibri"/>
                        </a:rPr>
                        <a:t>возраста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44,4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53,4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59,7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67,8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67,9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61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граждан старшего возраста (женщины: 55 - 79 лет; мужчины: 60 - 79 лет), систематически занимающихся физической культурой и спортом, в общей численности граждан старшего </a:t>
                      </a:r>
                      <a:r>
                        <a:rPr lang="ru-RU" sz="1200" dirty="0" smtClean="0">
                          <a:latin typeface="Oswald" charset="-52"/>
                          <a:ea typeface="Calibri"/>
                        </a:rPr>
                        <a:t>возраста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34,3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37,1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39,6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45,5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45,6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0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граждан, занимающихся физической культурой и спортом по месту работы, в общей численности населения, занятого в экономике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37</a:t>
                      </a:r>
                      <a:r>
                        <a:rPr lang="ru-RU" sz="1200">
                          <a:latin typeface="Oswald" charset="-52"/>
                          <a:ea typeface="Times New Roman"/>
                        </a:rPr>
                        <a:t>,</a:t>
                      </a:r>
                      <a:r>
                        <a:rPr lang="en-US" sz="1200">
                          <a:latin typeface="Oswald" charset="-52"/>
                          <a:ea typeface="Times New Roman"/>
                        </a:rPr>
                        <a:t>1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54,9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56,4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57,9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58,0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0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обучающихся, систематически занимающихся физической культурой и спортом, в общей численности обучающихся 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91,0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92,3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92,5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92,8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92,9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61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данной категории </a:t>
                      </a:r>
                      <a:r>
                        <a:rPr lang="ru-RU" sz="1200" dirty="0" smtClean="0">
                          <a:latin typeface="Oswald" charset="-52"/>
                          <a:ea typeface="Calibri"/>
                        </a:rPr>
                        <a:t>населения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28,8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33,0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33,5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34,0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34,1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172400" cy="77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332656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12" y="1052735"/>
          <a:ext cx="8784976" cy="5289400"/>
        </p:xfrm>
        <a:graphic>
          <a:graphicData uri="http://schemas.openxmlformats.org/drawingml/2006/table">
            <a:tbl>
              <a:tblPr/>
              <a:tblGrid>
                <a:gridCol w="4104456"/>
                <a:gridCol w="576064"/>
                <a:gridCol w="864096"/>
                <a:gridCol w="792088"/>
                <a:gridCol w="792088"/>
                <a:gridCol w="864096"/>
                <a:gridCol w="792088"/>
              </a:tblGrid>
              <a:tr h="68564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г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141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граждан, выполнивших нормативы Всероссийского физкультурно-спортивного комплекса «Готов к труду и обороне» (ГТО), в общей численности населения, принявшего участие в сдаче нормативов Всероссийского физкультурно-спортивного комплекса «Готов к труду и обороне» (ГТО</a:t>
                      </a:r>
                      <a:r>
                        <a:rPr lang="ru-RU" sz="1200" dirty="0" smtClean="0">
                          <a:latin typeface="Oswald" charset="-52"/>
                          <a:ea typeface="Calibri"/>
                        </a:rPr>
                        <a:t>)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61,7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61,8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61,9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62,0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62,1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5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из них учащихся и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студентов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62,1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63,0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65,0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70,0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70,5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37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спорта, в общем количестве занимающихся в организациях ведомственной принадлежности физической культуры и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спорта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79,4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-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-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-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-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</a:t>
                      </a:r>
                      <a:r>
                        <a:rPr lang="ru-RU" sz="1200" dirty="0" smtClean="0">
                          <a:latin typeface="Oswald" charset="-52"/>
                          <a:ea typeface="Calibri"/>
                        </a:rPr>
                        <a:t>спорта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59,0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60,8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61,8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62,8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62,9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5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Численность туристов, размещенных в коллективных средствах размещения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чел.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6578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6580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6582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6585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6588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5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туристических маршрутов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ед.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профилактических мероприятий по повышению уровня знаний о здоровом образе жизни граждан  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ед.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125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130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132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134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136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граждан, принимающих участие в мероприятиях, мотивирующих ведение здорового образа жизни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20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21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21,5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22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22,5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56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размещенных материалов, информаций в средствах массовой информации и в сети «Интернет» по реализации на территории города Урай мероприятий по профилактике заболеваний и формированию здорового образа жизни 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ед. 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110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112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115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83568" y="33265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spc="-1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«Культура города Урай», тыс.рублей</a:t>
            </a:r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908720"/>
            <a:ext cx="378092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dirty="0" smtClean="0">
                <a:latin typeface="Oswald" charset="-52"/>
                <a:cs typeface="Times New Roman" pitchFamily="18" charset="0"/>
              </a:rPr>
              <a:t>Управление по культуре и социальным вопросам администрации города Урай</a:t>
            </a:r>
            <a:endParaRPr lang="ru-RU" sz="1300" b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7904" y="764704"/>
            <a:ext cx="54360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 smtClean="0">
                <a:latin typeface="Oswald" charset="-52"/>
                <a:cs typeface="Times New Roman" pitchFamily="18" charset="0"/>
              </a:rPr>
              <a:t>Цели </a:t>
            </a:r>
            <a:r>
              <a:rPr lang="ru-RU" sz="1300" b="1" i="1" dirty="0">
                <a:latin typeface="Oswald" charset="-52"/>
                <a:cs typeface="Times New Roman" pitchFamily="18" charset="0"/>
              </a:rPr>
              <a:t>муниципальной программы </a:t>
            </a:r>
            <a:r>
              <a:rPr lang="ru-RU" sz="1300" b="1" i="1" dirty="0" smtClean="0">
                <a:latin typeface="Oswald" charset="-52"/>
                <a:cs typeface="Times New Roman" pitchFamily="18" charset="0"/>
              </a:rPr>
              <a:t>- </a:t>
            </a:r>
            <a:r>
              <a:rPr lang="ru-RU" sz="1300" dirty="0" smtClean="0">
                <a:latin typeface="Oswald" charset="-52"/>
                <a:cs typeface="Times New Roman" pitchFamily="18" charset="0"/>
              </a:rPr>
              <a:t>укрепление единого культурного пространства, создание комфортных условий и равных возможностей доступа населения к культурным ценностям, цифровым ресурсам,  самореализации и раскрытия таланта каждого жителя города Урай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0604723"/>
              </p:ext>
            </p:extLst>
          </p:nvPr>
        </p:nvGraphicFramePr>
        <p:xfrm>
          <a:off x="107504" y="1628801"/>
          <a:ext cx="8928992" cy="2952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334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11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85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59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34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3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«Усовершенствование организационных, экономических механизмов развития учреждений культуры и организаций дополнительного образования в области искусств»,</a:t>
                      </a: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 том числе: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296 982,0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272 736,9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272 002,6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151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Бюджетные ассигнования на оказание муниципальных услуг (выполнение работ)  МАУ «Культура» (учтено прогнозное значение целевого показателя ср. </a:t>
                      </a:r>
                      <a:r>
                        <a:rPr lang="ru-RU" sz="1100" b="0" i="0" dirty="0" err="1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з</a:t>
                      </a: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/</a:t>
                      </a:r>
                      <a:r>
                        <a:rPr lang="ru-RU" sz="1100" b="0" i="0" dirty="0" err="1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</a:t>
                      </a: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dirty="0" err="1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отделных</a:t>
                      </a: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категорий работников в соответствии с указами Президента РФ 2012 года в размере 88 082,7 руб.)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194 598,6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172 977,7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173 451,7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151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Бюджетные ассигнования на оказание муниципальных услуг (выполнение работ)  МАУ «Детская школа искусств» (учтено прогнозное значение целевого показателя ср. </a:t>
                      </a:r>
                      <a:r>
                        <a:rPr lang="ru-RU" sz="1100" b="0" i="0" dirty="0" err="1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з</a:t>
                      </a: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/</a:t>
                      </a:r>
                      <a:r>
                        <a:rPr lang="ru-RU" sz="1100" b="0" i="0" dirty="0" err="1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</a:t>
                      </a: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отдельных категорий работников в соответствии с указами Президента РФ 2012 года в размере 95 326,0 руб.)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101 656,5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97 448,7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97 343,1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34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Субсидии ОБ на развитие сферы культуры, на государственную поддержку отрасли культуры (ОБ, ФБ) с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в рамках </a:t>
                      </a:r>
                      <a:r>
                        <a:rPr lang="ru-RU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регионального проекта "Сохранение культурного и исторического наследия"</a:t>
                      </a:r>
                      <a:endParaRPr lang="ru-RU" sz="11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606,9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609,6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1 207,8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76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На текущий ремонт помещения библиотеки в мкр.1Г-18Г (проект будет реализован по предложениям (проектам) «Карты развития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Югры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1 700,9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38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Подпрограмма «Поддержка творческих и </a:t>
                      </a:r>
                      <a:r>
                        <a:rPr lang="ru-RU" sz="11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социокультурных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гражданских  инициатив, способствующих самореализации населения. Вовлечение граждан в культурную деятельность»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3 852,4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 descr="ЧТО ТАКОЕ КУЛЬТУРА И ЗАЧЕМ ОНА НАМ НУЖНА?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53137"/>
            <a:ext cx="3131840" cy="172819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6381328"/>
            <a:ext cx="89644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3419872" y="4221088"/>
          <a:ext cx="529208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244408" cy="70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404664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18" y="1359248"/>
          <a:ext cx="8568953" cy="3420674"/>
        </p:xfrm>
        <a:graphic>
          <a:graphicData uri="http://schemas.openxmlformats.org/drawingml/2006/table">
            <a:tbl>
              <a:tblPr/>
              <a:tblGrid>
                <a:gridCol w="2880322"/>
                <a:gridCol w="1080120"/>
                <a:gridCol w="936104"/>
                <a:gridCol w="936104"/>
                <a:gridCol w="936104"/>
                <a:gridCol w="936104"/>
                <a:gridCol w="864095"/>
              </a:tblGrid>
              <a:tr h="59737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г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973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поступлений новых книг в библиотечный фонд общедоступных библиотек 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1 %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1 %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1 %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1 %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1 %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41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Количество специалистов сферы культуры, повысивших квалификацию на базе Центров непрерывного образования и повышения квалификации творческих и управленческих кадров в сфере </a:t>
                      </a:r>
                      <a:r>
                        <a:rPr lang="ru-RU" sz="1200" dirty="0" smtClean="0">
                          <a:latin typeface="Oswald" charset="-52"/>
                          <a:ea typeface="Calibri"/>
                        </a:rPr>
                        <a:t>культуры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человек 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37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50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0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Уровень удовлетворенности жителей города Урай качеством услуг, предоставляемых в сфере культуры 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ru-RU" sz="1200">
                          <a:latin typeface="Oswald" charset="-52"/>
                          <a:ea typeface="Times New Roman"/>
                          <a:cs typeface="Times New Roman"/>
                        </a:rPr>
                        <a:t>6,5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96,6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  <a:cs typeface="Times New Roman"/>
                        </a:rPr>
                        <a:t>96,7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96,8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  <a:cs typeface="Times New Roman"/>
                        </a:rPr>
                        <a:t>96,9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7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Число посещений культурных </a:t>
                      </a:r>
                      <a:r>
                        <a:rPr lang="ru-RU" sz="1200" dirty="0" smtClean="0">
                          <a:latin typeface="Oswald" charset="-52"/>
                          <a:ea typeface="Calibri"/>
                        </a:rPr>
                        <a:t>мероприятий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тыс.</a:t>
                      </a: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единиц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  <a:cs typeface="Times New Roman"/>
                        </a:rPr>
                        <a:t>252</a:t>
                      </a:r>
                      <a:endParaRPr lang="ru-RU" sz="12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  <a:cs typeface="Times New Roman"/>
                        </a:rPr>
                        <a:t>276,2</a:t>
                      </a:r>
                      <a:endParaRPr lang="ru-RU" sz="120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  <a:cs typeface="Times New Roman"/>
                        </a:rPr>
                        <a:t>317,5</a:t>
                      </a:r>
                      <a:endParaRPr lang="ru-RU" sz="120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  <a:cs typeface="Times New Roman"/>
                        </a:rPr>
                        <a:t>402,5</a:t>
                      </a:r>
                      <a:endParaRPr lang="ru-RU" sz="12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  <a:cs typeface="Times New Roman"/>
                        </a:rPr>
                        <a:t>446,5</a:t>
                      </a:r>
                      <a:endParaRPr lang="ru-RU" sz="12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31641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55576" y="260648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spc="-1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«Развитие гражданского общества на территории города Урай»</a:t>
            </a:r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980728"/>
            <a:ext cx="381642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Oswald" charset="-52"/>
                <a:cs typeface="Times New Roman" pitchFamily="18" charset="0"/>
              </a:rPr>
              <a:t>Ответственный исполнитель муниципальной программы </a:t>
            </a:r>
            <a:r>
              <a:rPr lang="ru-RU" sz="1300" dirty="0" smtClean="0">
                <a:latin typeface="Oswald" charset="-52"/>
                <a:cs typeface="Times New Roman" pitchFamily="18" charset="0"/>
              </a:rPr>
              <a:t>– Управление по развитию местного самоуправления администрации города Урай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7984" y="980728"/>
            <a:ext cx="439248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 smtClean="0">
                <a:latin typeface="Oswald" charset="-52"/>
                <a:cs typeface="Times New Roman" pitchFamily="18" charset="0"/>
              </a:rPr>
              <a:t>Цель муниципальной программы </a:t>
            </a:r>
            <a:r>
              <a:rPr lang="ru-RU" sz="1300" i="1" dirty="0" smtClean="0">
                <a:latin typeface="Oswald" charset="-52"/>
                <a:cs typeface="Times New Roman" pitchFamily="18" charset="0"/>
              </a:rPr>
              <a:t>- Создание условий для развития гражданского общества и реализации гражданских инициатив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172400" y="6309320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Oswald" charset="-52"/>
                <a:cs typeface="Times New Roman" pitchFamily="18" charset="0"/>
              </a:rPr>
              <a:t>тыс.рублей</a:t>
            </a:r>
            <a:endParaRPr lang="ru-RU" sz="16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0604723"/>
              </p:ext>
            </p:extLst>
          </p:nvPr>
        </p:nvGraphicFramePr>
        <p:xfrm>
          <a:off x="179512" y="1700807"/>
          <a:ext cx="8784977" cy="2037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46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41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200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 Основное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мероприятие «Оказание финансовой поддержки социально ориентированным некоммерческим организациям посредством предоставления субсидий (грантов в форме субсидий)»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18 719,5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12 421,6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12 421,6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065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 Основное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мероприятие «Развитие форм непосредственного осуществления населением местного самоуправления и участия населения в осуществлении местного самоуправления в городе Урай»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09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 Основное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мероприятие «Предоставление субсидий ТОС на финансовое обеспечение затрат для осуществления ТОС самостоятельно и под свою ответственность собственных инициатив по вопросам местного значения»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3779912" y="3429000"/>
          <a:ext cx="5544616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54274" name="Picture 2" descr="Представители СОНКО включены в новую кредитную программу по поддержке  занятост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149080"/>
            <a:ext cx="3923928" cy="208823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381328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swald" charset="-52"/>
              </a:rPr>
              <a:t>Промышленное производство </a:t>
            </a:r>
            <a:endParaRPr lang="ru-RU" sz="2400" dirty="0">
              <a:solidFill>
                <a:schemeClr val="bg1"/>
              </a:solidFill>
              <a:latin typeface="Oswald" charset="-52"/>
            </a:endParaRP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1560" y="134076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Динамика развития промышленного производства по городу Урай на период 2024 -2026 годов (базовый вариант)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1916832"/>
          <a:ext cx="8496944" cy="435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24440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404664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20" y="1052735"/>
          <a:ext cx="8640959" cy="5348917"/>
        </p:xfrm>
        <a:graphic>
          <a:graphicData uri="http://schemas.openxmlformats.org/drawingml/2006/table">
            <a:tbl>
              <a:tblPr/>
              <a:tblGrid>
                <a:gridCol w="4104456"/>
                <a:gridCol w="648072"/>
                <a:gridCol w="792088"/>
                <a:gridCol w="720080"/>
                <a:gridCol w="792088"/>
                <a:gridCol w="792088"/>
                <a:gridCol w="792087"/>
              </a:tblGrid>
              <a:tr h="47787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18266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средств бюджета города Урай, выделяемых социально ориентированным некоммерческим организациям, в общем объеме средств бюджета города  Урай, выделяемых, через конкурентные процедуры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1,</a:t>
                      </a:r>
                      <a:r>
                        <a:rPr lang="ru-RU" sz="1200">
                          <a:latin typeface="Oswald" charset="-52"/>
                          <a:ea typeface="Times New Roman"/>
                        </a:rPr>
                        <a:t>7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1,8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1,8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8,8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5050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публикаций о деятельности социально ориентированных некоммерческих организаций, территориальных общественных самоуправлений,   благотворительной деятельности и добровольчестве на официальном сайте органов местного самоуправления города Урай в информационно – телекоммуникационной сети «Интернет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»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шт</a:t>
                      </a: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.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101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102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103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104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105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824">
                <a:tc>
                  <a:txBody>
                    <a:bodyPr/>
                    <a:lstStyle/>
                    <a:p>
                      <a:pPr marL="222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населения города Урай, ежегодно участвующего в мероприятиях, проводимых социально ориентированными некоммерческими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организациями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32,1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32,2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32,3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32,4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32,5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171">
                <a:tc>
                  <a:txBody>
                    <a:bodyPr/>
                    <a:lstStyle/>
                    <a:p>
                      <a:pPr marL="222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Удельный вес некоммерческих организаций, оказывающих услуги в социальной сфере, от общего количества учреждений, оказывающих услуги в социальной сфере всех форм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собственности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35,2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35,3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35,4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35,5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35,6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6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Средний размер предоставляемой льготы социально ориентированным некоммерческим организациям при предоставлении недвижимого имущества во владение и (или) пользование  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4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форм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непосредственного осуществления населением местного самоуправления и участия населения в осуществлении местного самоуправления и случаев их применения в городе Урай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*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ед.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26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26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27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28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29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586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ТОС,  созданных на территории города Урай  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ед.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7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8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3884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55576" y="188640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spc="-1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«Улучшение жилищных условий жителей, проживающих на территории муниципального образования город Урай» </a:t>
            </a:r>
          </a:p>
          <a:p>
            <a:pPr algn="ctr"/>
            <a:r>
              <a:rPr lang="ru-RU" i="1" spc="-1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на 2019-2030 годы</a:t>
            </a:r>
            <a:endParaRPr lang="ru-RU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196752"/>
            <a:ext cx="396044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Oswald" charset="-52"/>
                <a:cs typeface="Times New Roman" pitchFamily="18" charset="0"/>
              </a:rPr>
              <a:t>Ответственный исполнитель муниципальной программы </a:t>
            </a:r>
            <a:r>
              <a:rPr lang="ru-RU" sz="1300" dirty="0" smtClean="0">
                <a:latin typeface="Oswald" charset="-52"/>
                <a:cs typeface="Times New Roman" pitchFamily="18" charset="0"/>
              </a:rPr>
              <a:t>– Управление по учету и распределению муниципального жилого фонда администрации города Урай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196752"/>
            <a:ext cx="46805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 smtClean="0">
                <a:latin typeface="Oswald" charset="-52"/>
                <a:cs typeface="Times New Roman" pitchFamily="18" charset="0"/>
              </a:rPr>
              <a:t>Цели муниципальной программы </a:t>
            </a:r>
            <a:r>
              <a:rPr lang="ru-RU" sz="1300" i="1" dirty="0" smtClean="0">
                <a:latin typeface="Oswald" charset="-52"/>
                <a:cs typeface="Times New Roman" pitchFamily="18" charset="0"/>
              </a:rPr>
              <a:t>- Создание условий, способствующих улучшению жилищных условий и качества жилищного обеспечения жителей, проживающих на территории города Урай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604723"/>
              </p:ext>
            </p:extLst>
          </p:nvPr>
        </p:nvGraphicFramePr>
        <p:xfrm>
          <a:off x="179512" y="1916833"/>
          <a:ext cx="8856985" cy="2520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65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957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Субсидии ОБ 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на реализацию полномочий в области строительства и жилищных отношений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на выкуп жилья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46 318,6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41 257,6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41 257,6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884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(ФБ, ОБ) на реализацию мероприятий по обеспечению жильем молодых семей </a:t>
                      </a:r>
                      <a:r>
                        <a:rPr lang="ru-RU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 рамках регионального проекта "Содействие субъектам Российской Федерации в реализации полномочий по оказанию государственной поддержки гражданам в обеспечении жильем и оплате жилищно-коммунальных услуг"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(предоставление молодым семьям социальных выплат в виде субсидий,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расчетно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семей в год: на 2024 год - 9, на 2025 год - 16, на 2026 год - 17))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23 566,0</a:t>
                      </a:r>
                      <a:endParaRPr lang="ru-RU" sz="1200" b="0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33 361,9</a:t>
                      </a:r>
                      <a:endParaRPr lang="ru-RU" sz="1200" b="0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36 489,6</a:t>
                      </a:r>
                      <a:endParaRPr lang="ru-RU" sz="1200" b="0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533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На обеспечение мерами государственной поддержки по улучшению жилищных условий отдельных категорий граждан, установленных Федеральным законом от 24 ноября 1995 года № 181-ФЗ "О социальной защите инвалидов в Российской Федерации" в 2023-2025 годах  (1 получатель)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2 046,6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 descr="Жилой дом в Урае: идёт последний этап строительст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581128"/>
            <a:ext cx="3326569" cy="18002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0" y="6381328"/>
            <a:ext cx="8316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3779912" y="4365104"/>
          <a:ext cx="522007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7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332656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23528" y="1484784"/>
          <a:ext cx="8496945" cy="3905160"/>
        </p:xfrm>
        <a:graphic>
          <a:graphicData uri="http://schemas.openxmlformats.org/drawingml/2006/table">
            <a:tbl>
              <a:tblPr/>
              <a:tblGrid>
                <a:gridCol w="3260247"/>
                <a:gridCol w="672433"/>
                <a:gridCol w="912853"/>
                <a:gridCol w="912853"/>
                <a:gridCol w="912853"/>
                <a:gridCol w="912853"/>
                <a:gridCol w="912853"/>
              </a:tblGrid>
              <a:tr h="7810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6304">
                <a:tc>
                  <a:txBody>
                    <a:bodyPr/>
                    <a:lstStyle/>
                    <a:p>
                      <a:pPr lvl="0"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квадратных метров расселенного аварийного жилищного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фонда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тыс. кв.м.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4,8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3,3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Oswald" charset="-52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0,4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0,4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0,3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4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населения, получившего жилые помещения и улучшившего жилищные условия в отчетном году, в общей численности населения, состоящего на учете в качестве нуждающихся в жилых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помещениях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4</a:t>
                      </a: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9</a:t>
                      </a: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,</a:t>
                      </a: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2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21,4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14,0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12,7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обеспеченных жилыми помещениями,  которые подлежат обеспечению жилыми помещениями специализированного жилищного фонда по договорам найма специализированных жилых помещений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     %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100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3884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55576" y="188640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spc="-1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«Защита населения и территории от чрезвычайных ситуаций, совершенствование гражданской обороны и обеспечение первичных мер пожарной безопасности» на 2019-2030 годы, тыс.рублей</a:t>
            </a:r>
            <a:endParaRPr lang="ru-RU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196752"/>
            <a:ext cx="396044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latin typeface="Oswald" charset="-52"/>
                <a:cs typeface="Times New Roman" pitchFamily="18" charset="0"/>
              </a:rPr>
              <a:t>Ответственный исполнитель муниципальной программы </a:t>
            </a:r>
            <a:r>
              <a:rPr lang="ru-RU" sz="1300" dirty="0" smtClean="0">
                <a:latin typeface="Oswald" charset="-52"/>
                <a:cs typeface="Times New Roman" pitchFamily="18" charset="0"/>
              </a:rPr>
              <a:t>– Отдел гражданской защиты населения и общественной безопасности администрации города Урай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1196752"/>
            <a:ext cx="504056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 smtClean="0">
                <a:latin typeface="Oswald" charset="-52"/>
                <a:cs typeface="Times New Roman" pitchFamily="18" charset="0"/>
              </a:rPr>
              <a:t>Цели муниципальной программы </a:t>
            </a:r>
            <a:r>
              <a:rPr lang="ru-RU" sz="1300" i="1" dirty="0" smtClean="0">
                <a:latin typeface="Oswald" charset="-52"/>
                <a:cs typeface="Times New Roman" pitchFamily="18" charset="0"/>
              </a:rPr>
              <a:t>- Повышение безопасности населения и территории города Урай в особый период и в случаях чрезвычайных ситуаций. Повышение уровня пожарной безопасности на территории г. Урай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604723"/>
              </p:ext>
            </p:extLst>
          </p:nvPr>
        </p:nvGraphicFramePr>
        <p:xfrm>
          <a:off x="179512" y="1988838"/>
          <a:ext cx="8856985" cy="22322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7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58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На обеспечение выполнения функций МКУ "Единая дежурно-диспетчерская служба города Урай"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30 168,5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25 917,2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26 047,7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238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Субвенции ОБ на организацию осуществления мероприятий по проведению дезинсекции и дератизации в ХМАО -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Югре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828,5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828,5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828,5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8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На реализацию прочих мероприятий (проведение ежегодного смотра-конкурса санитарных постов, хранение материальных ресурсов для ликвидации последствий ЧС, установку и обслуживание дымовых пожарных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извещателей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, приобретение полиграфической продукции, проведение конкурсов в рамках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пожбезопасности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, выполнение работ по устройству и содержанию противопожарных минерализованных полос)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762,0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762,0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762,0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0" y="6381328"/>
            <a:ext cx="7956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pic>
        <p:nvPicPr>
          <p:cNvPr id="71682" name="Picture 2" descr="Пожарная безопасность: популярные вопросы работодателе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437112"/>
            <a:ext cx="3030446" cy="1872208"/>
          </a:xfrm>
          <a:prstGeom prst="rect">
            <a:avLst/>
          </a:prstGeom>
          <a:noFill/>
        </p:spPr>
      </p:pic>
      <p:graphicFrame>
        <p:nvGraphicFramePr>
          <p:cNvPr id="15" name="Диаграмма 14"/>
          <p:cNvGraphicFramePr/>
          <p:nvPr/>
        </p:nvGraphicFramePr>
        <p:xfrm>
          <a:off x="3419872" y="4365104"/>
          <a:ext cx="529208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7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332656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23528" y="1484784"/>
          <a:ext cx="8496945" cy="3913744"/>
        </p:xfrm>
        <a:graphic>
          <a:graphicData uri="http://schemas.openxmlformats.org/drawingml/2006/table">
            <a:tbl>
              <a:tblPr/>
              <a:tblGrid>
                <a:gridCol w="3260247"/>
                <a:gridCol w="672433"/>
                <a:gridCol w="912853"/>
                <a:gridCol w="912853"/>
                <a:gridCol w="912853"/>
                <a:gridCol w="912853"/>
                <a:gridCol w="912853"/>
              </a:tblGrid>
              <a:tr h="7810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59128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Уровень оснащенности аварийно-спасательного формирования снаряжением, средствами индивидуальной защиты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96,4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96,9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3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Среднее время, затраченное на обработку и регистрацию вызова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9,10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9,05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9,00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8,75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304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Arial"/>
                        </a:rPr>
                        <a:t>Коэффициент эффективности проведения дезинсекции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4184">
                <a:tc>
                  <a:txBody>
                    <a:bodyPr/>
                    <a:lstStyle/>
                    <a:p>
                      <a:pPr marL="44958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пожаров в жилых домах в общем количестве пожаров на территории города Урай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53,8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53,6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53,4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53,2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792">
                <a:tc>
                  <a:txBody>
                    <a:bodyPr/>
                    <a:lstStyle/>
                    <a:p>
                      <a:pPr marL="44958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Протяжённость созданных минерализованных полос и противопожарных разрывов в городских лесах города Урай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К м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260648"/>
            <a:ext cx="7704856" cy="72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-1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«Охрана окружающей среды в границах города Урай</a:t>
            </a:r>
            <a:r>
              <a:rPr lang="ru-RU" sz="2000" spc="-1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»,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pic>
        <p:nvPicPr>
          <p:cNvPr id="3079" name="Picture 7" descr="Российское общество защиты природ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789040"/>
            <a:ext cx="3132347" cy="2088232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9512" y="1124744"/>
            <a:ext cx="457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400" i="1" dirty="0">
                <a:latin typeface="Oswald" charset="-52"/>
              </a:rPr>
              <a:t>Муниципальное казенное учреждение  «Управление градостроительства, землепользования и природопользования города Урай» </a:t>
            </a:r>
            <a:endParaRPr lang="ru-RU" sz="1400" i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8024" y="1124744"/>
            <a:ext cx="4248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Oswald" charset="-52"/>
                <a:cs typeface="Times New Roman" pitchFamily="18" charset="0"/>
              </a:rPr>
              <a:t>Цель </a:t>
            </a:r>
            <a:r>
              <a:rPr lang="ru-RU" sz="1400" b="1" i="1" dirty="0">
                <a:latin typeface="Oswald" charset="-52"/>
                <a:cs typeface="Times New Roman" pitchFamily="18" charset="0"/>
              </a:rPr>
              <a:t>муниципальной программы - </a:t>
            </a:r>
            <a:r>
              <a:rPr lang="ru-RU" sz="1400" i="1" dirty="0">
                <a:latin typeface="Oswald" charset="-52"/>
                <a:cs typeface="Times New Roman" pitchFamily="18" charset="0"/>
              </a:rPr>
              <a:t>п</a:t>
            </a:r>
            <a:r>
              <a:rPr lang="ru-RU" sz="1400" dirty="0">
                <a:latin typeface="Oswald" charset="-52"/>
              </a:rPr>
              <a:t>овышение уровня благоприятной окружающей среды для  жителей города Урай</a:t>
            </a:r>
            <a:endParaRPr lang="ru-RU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843212716"/>
              </p:ext>
            </p:extLst>
          </p:nvPr>
        </p:nvGraphicFramePr>
        <p:xfrm>
          <a:off x="3491880" y="3429000"/>
          <a:ext cx="518457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0" y="602128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2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2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pic>
        <p:nvPicPr>
          <p:cNvPr id="16" name="Picture 5" descr="закладка урай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0604723"/>
              </p:ext>
            </p:extLst>
          </p:nvPr>
        </p:nvGraphicFramePr>
        <p:xfrm>
          <a:off x="179513" y="1916832"/>
          <a:ext cx="8856984" cy="970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032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527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aseline="0" dirty="0" smtClean="0">
                          <a:latin typeface="Oswald" charset="-52"/>
                          <a:ea typeface="Times New Roman"/>
                        </a:rPr>
                        <a:t>«</a:t>
                      </a:r>
                      <a:r>
                        <a:rPr lang="ru-RU" sz="1100" dirty="0" smtClean="0">
                          <a:latin typeface="Oswald" charset="-52"/>
                          <a:ea typeface="Times New Roman"/>
                        </a:rPr>
                        <a:t>Санитарная очистка и ликвидация мест несанкционированного размещения отходов  на территории города Урай»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2109,1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397,9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397,9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79512" y="299695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Oswald" charset="-52"/>
                <a:cs typeface="Times New Roman" pitchFamily="18" charset="0"/>
              </a:rPr>
              <a:t>ФЗ от 10.01.2002 №7-ФЗ "Об охране окружающей среды" (от 30.12.2021 №446-ФЗ), объем средств, полученный по экологическим платежам, носит целевой характер. В проектируемых объемах доходной части бюджета на 2024-2026 годы поступления по экологическим платежам планируются в объеме 397,9 тыс.рублей ежегодно.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Oswald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6861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51520" y="1340768"/>
          <a:ext cx="8712967" cy="3575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49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  <a:ea typeface="Times New Roman"/>
                          <a:cs typeface="Arial" pitchFamily="34" charset="0"/>
                        </a:rPr>
                        <a:t>Площадь ликвидированных  мест несанкционированного размещения отходов в год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га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  <a:ea typeface="Times New Roman"/>
                          <a:cs typeface="Arial" pitchFamily="34" charset="0"/>
                        </a:rPr>
                        <a:t>Протяженность очищенной прибрежной полосы водных объектов 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6,5 ежегодно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6,5 ежегодно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6,5 ежегодно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6,5 ежегодно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6,5 </a:t>
                      </a:r>
                      <a:r>
                        <a:rPr lang="ru-RU" sz="1200" dirty="0" smtClean="0">
                          <a:latin typeface="Oswald" charset="-52"/>
                        </a:rPr>
                        <a:t>ежегодно</a:t>
                      </a:r>
                      <a:endParaRPr lang="ru-RU" sz="12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  <a:ea typeface="Times New Roman"/>
                          <a:cs typeface="Arial" pitchFamily="34" charset="0"/>
                        </a:rPr>
                        <a:t>Количество населения, вовлеченного в мероприятия по очистке берегов водных объектов (нарастающим итогом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Тыс.чел.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3,67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  <a:ea typeface="Times New Roman"/>
                          <a:cs typeface="Arial" pitchFamily="34" charset="0"/>
                        </a:rPr>
                        <a:t>Доля населения, вовлеченного в эколого-просветительские и природоохранные мероприятия, от общей численности населения города Урай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52,5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53,0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38481" y="375796"/>
            <a:ext cx="4867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swald" charset="-52"/>
              <a:cs typeface="Arial" pitchFamily="34" charset="0"/>
            </a:endParaRPr>
          </a:p>
        </p:txBody>
      </p:sp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24440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9512" y="908720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200" dirty="0">
                <a:latin typeface="Oswald" panose="020B0604020202020204" charset="-52"/>
              </a:rPr>
              <a:t>Отдел дорожного хозяйства и транспорта администрации города </a:t>
            </a:r>
            <a:r>
              <a:rPr lang="ru-RU" sz="1200" dirty="0" err="1">
                <a:latin typeface="Oswald" panose="020B0604020202020204" charset="-52"/>
              </a:rPr>
              <a:t>Урай</a:t>
            </a:r>
            <a:endParaRPr lang="ru-RU" sz="12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03848" y="836712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  <a:r>
              <a:rPr lang="ru-RU" sz="1200" dirty="0" smtClean="0">
                <a:latin typeface="Oswald" panose="020B0604020202020204" charset="-52"/>
              </a:rPr>
              <a:t>совершенствование </a:t>
            </a:r>
            <a:r>
              <a:rPr lang="ru-RU" sz="1200" dirty="0">
                <a:latin typeface="Oswald" panose="020B0604020202020204" charset="-52"/>
              </a:rPr>
              <a:t>сети автомобильных дорог общего пользования местного значения, повышение пропускной способности транспортных потоков на улично-дорожной сети; </a:t>
            </a:r>
            <a:r>
              <a:rPr lang="ru-RU" sz="1200" dirty="0" smtClean="0">
                <a:latin typeface="Oswald" panose="020B0604020202020204" charset="-52"/>
              </a:rPr>
              <a:t>обеспечение </a:t>
            </a:r>
            <a:r>
              <a:rPr lang="ru-RU" sz="1200" dirty="0">
                <a:latin typeface="Oswald" panose="020B0604020202020204" charset="-52"/>
              </a:rPr>
              <a:t>доступности и повышение качества транспортных услуг населению города Урай; </a:t>
            </a:r>
            <a:r>
              <a:rPr lang="ru-RU" sz="1200" dirty="0" smtClean="0">
                <a:latin typeface="Oswald" panose="020B0604020202020204" charset="-52"/>
              </a:rPr>
              <a:t> </a:t>
            </a:r>
            <a:r>
              <a:rPr lang="ru-RU" sz="1200" dirty="0">
                <a:latin typeface="Oswald" panose="020B0604020202020204" charset="-52"/>
              </a:rPr>
              <a:t>повышение безопасности дорожного движения в городе </a:t>
            </a:r>
            <a:r>
              <a:rPr lang="ru-RU" sz="1200" dirty="0" smtClean="0">
                <a:latin typeface="Oswald" panose="020B0604020202020204" charset="-52"/>
              </a:rPr>
              <a:t>Урай</a:t>
            </a:r>
            <a:endParaRPr lang="ru-RU" sz="12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381328"/>
            <a:ext cx="8316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395536" y="188640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«</a:t>
            </a:r>
            <a:r>
              <a:rPr lang="ru-RU" sz="2000" dirty="0">
                <a:solidFill>
                  <a:schemeClr val="bg1"/>
                </a:solidFill>
                <a:latin typeface="Oswald" panose="020B0604020202020204" charset="-52"/>
              </a:rPr>
              <a:t>Развитие транспортной системы города Урай</a:t>
            </a:r>
            <a:r>
              <a:rPr lang="ru-RU" sz="2000" dirty="0" smtClean="0">
                <a:solidFill>
                  <a:schemeClr val="bg1"/>
                </a:solidFill>
                <a:latin typeface="Oswald" panose="020B0604020202020204" charset="-52"/>
              </a:rPr>
              <a:t>», тыс.рублей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permneft-portal.ru/upload/iblock/788/788c4afc5e6dbab6faa77060336bd67e.jpg">
            <a:extLst>
              <a:ext uri="{FF2B5EF4-FFF2-40B4-BE49-F238E27FC236}">
                <a16:creationId xmlns:a16="http://schemas.microsoft.com/office/drawing/2014/main" xmlns="" id="{CA997FE1-C11C-4DE6-82B5-6DAB982EB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3170936" cy="190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0604723"/>
              </p:ext>
            </p:extLst>
          </p:nvPr>
        </p:nvGraphicFramePr>
        <p:xfrm>
          <a:off x="215008" y="1700808"/>
          <a:ext cx="8821487" cy="2596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11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55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86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3"/>
              </a:tblGrid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1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Подпрограмма </a:t>
                      </a:r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Дорожное хозяйство»,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 том числе: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58 697,2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51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на ремонт автомобильных дорог общего пользования местного значения с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(планируется ремонт автомобильной дороги по ул.Яковлева)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5 250,2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1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на приведение автомобильных дорог местного значения в нормативное состояние с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(планируется капитальный ремонт дороги по ул.Парковая (1,6 км.) 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46 553,2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700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Содержание объекта «Реконструкция объездной автомобильной дороги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г.Урай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 (содержание автодороги в зимний и летний периоды, предусмотрен ямочный ремонт)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824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Подпрограмма </a:t>
                      </a:r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Транспорт»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(на организацию движения (переправление) через грузовую и пассажирскую переправы,     организованные через реку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Конда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 летний и зимний периоды, на организацию пассажирских перевозок на городских и дачных (сезонных) автобусных маршрутах)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20 943,4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21 667,6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21 667,6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29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Подпрограмма «Формирование законопослушного поведения участников дорожного движения»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(обслуживание видеокамер, фиксирующих нарушения правил дорожного движения)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465,0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465,0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465,0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2" name="Picture 5" descr="закладка урай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Диаграмма 19"/>
          <p:cNvGraphicFramePr/>
          <p:nvPr/>
        </p:nvGraphicFramePr>
        <p:xfrm>
          <a:off x="3779912" y="4365104"/>
          <a:ext cx="525658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24440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404664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FEBE741E-E235-448D-9DED-FB3E6B884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6925812"/>
              </p:ext>
            </p:extLst>
          </p:nvPr>
        </p:nvGraphicFramePr>
        <p:xfrm>
          <a:off x="251520" y="1340769"/>
          <a:ext cx="8640960" cy="3842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560">
                  <a:extLst>
                    <a:ext uri="{9D8B030D-6E8A-4147-A177-3AD203B41FA5}">
                      <a16:colId xmlns:a16="http://schemas.microsoft.com/office/drawing/2014/main" xmlns="" val="1164449616"/>
                    </a:ext>
                  </a:extLst>
                </a:gridCol>
                <a:gridCol w="693800">
                  <a:extLst>
                    <a:ext uri="{9D8B030D-6E8A-4147-A177-3AD203B41FA5}">
                      <a16:colId xmlns:a16="http://schemas.microsoft.com/office/drawing/2014/main" xmlns="" val="12707624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380868205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420559577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10823872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40920511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214161046"/>
                    </a:ext>
                  </a:extLst>
                </a:gridCol>
              </a:tblGrid>
              <a:tr h="41709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8028982"/>
                  </a:ext>
                </a:extLst>
              </a:tr>
              <a:tr h="772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Протяженность сети автомобильных дорог общего пользования с твердым и переходным типами покрытия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км.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62,8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63,0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63,2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63,4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63,6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6993064"/>
                  </a:ext>
                </a:extLst>
              </a:tr>
              <a:tr h="14963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Прирост протяженности автомобильных дорог общего пользования местного значения, соответствующих нормативным требованиям к транспортно-эксплуатационным показателям, в результате капитального ремонта и ремонта автомобильных дорог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км.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8355491"/>
                  </a:ext>
                </a:extLst>
              </a:tr>
              <a:tr h="515867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Уровень обеспеченности населения в транспортном обслуживании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098586"/>
                  </a:ext>
                </a:extLst>
              </a:tr>
              <a:tr h="600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Доля зарегистрирован-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ных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 ДТП на 1000 человек населения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ед.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3549333"/>
                  </a:ext>
                </a:extLst>
              </a:tr>
            </a:tbl>
          </a:graphicData>
        </a:graphic>
      </p:graphicFrame>
      <p:pic>
        <p:nvPicPr>
          <p:cNvPr id="10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38842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116632"/>
            <a:ext cx="777686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spc="-1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</a:t>
            </a:r>
            <a:r>
              <a:rPr lang="ru-RU" sz="1900" spc="-10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«Укрепление межнационального и межконфессионального согласия, профилактика экстремизма на территории города Урай»  (программа реализуется с 2024 года), тыс.рублей</a:t>
            </a:r>
            <a:endParaRPr lang="ru-RU" sz="19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07504" y="1052736"/>
            <a:ext cx="42484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i="1" dirty="0" smtClean="0">
                <a:latin typeface="Oswald" charset="-52"/>
              </a:rPr>
              <a:t>Управление внутренней политики администрации города Урай</a:t>
            </a:r>
            <a:endParaRPr lang="ru-RU" sz="1300" i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55976" y="1052736"/>
            <a:ext cx="478802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 smtClean="0">
                <a:latin typeface="Oswald" charset="-52"/>
                <a:cs typeface="Times New Roman" pitchFamily="18" charset="0"/>
              </a:rPr>
              <a:t>Цель </a:t>
            </a:r>
            <a:r>
              <a:rPr lang="ru-RU" sz="1300" b="1" i="1" dirty="0">
                <a:latin typeface="Oswald" charset="-52"/>
                <a:cs typeface="Times New Roman" pitchFamily="18" charset="0"/>
              </a:rPr>
              <a:t>муниципальной программы - </a:t>
            </a:r>
            <a:r>
              <a:rPr lang="ru-RU" sz="1300" i="1" dirty="0" smtClean="0">
                <a:latin typeface="Oswald" charset="-52"/>
                <a:cs typeface="Times New Roman" pitchFamily="18" charset="0"/>
              </a:rPr>
              <a:t>Укрепление единства народов Российской Федерации, проживающих на территории города Урай, профилактика экстремизма на территории города Урай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pic>
        <p:nvPicPr>
          <p:cNvPr id="16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0604723"/>
              </p:ext>
            </p:extLst>
          </p:nvPr>
        </p:nvGraphicFramePr>
        <p:xfrm>
          <a:off x="179511" y="1772815"/>
          <a:ext cx="8856985" cy="3018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0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67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Подпрограмма «Укрепление межнационального и межконфессионального согласия, поддержка и развитие языков и культуры народов Российской Федерации, проживающих на территории города Урай, обеспечение социальной и культурной адаптации мигрантов, профилактика межнациональных (межэтнических), межконфессиональных конфликтов»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(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реализация мероприятий в рамках содействия этнокультурному многообразию народов России и укреплению общероссийской гражданской идентичности, на издание и распространение информационных материалов, организацию конкурсов социальной рекламы, журналистских работ и проектов, освещающих мероприятия по укреплению общероссийского гражданского единства, гармонизации межнациональных и межконфессиональных отношений, профилактике экстремизма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185,2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185,2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105,0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1850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Подпрограмма «Участие в профилактике экстремизма, а также минимизации и (или) ликвидации последствий проявлений экстремизма»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(проведение в образовательных, спортивных организациях и среди молодежи мероприятий по противодействию вовлечению в экстремистскую деятельность, на повышение профессионального уровня муниципальных служащих, работников образовательных организаций, учреждений культуры, спорта, социальной и молодежной политики в сфере профилактики экстремизма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50,0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50,0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140,0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9876" name="Picture 4" descr="ПРОФИЛАКТИКА ЭКСТРЕМИЗМА В ПОДРОСТКОВО-МОЛОДЕЖНОЙ СРЕД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869160"/>
            <a:ext cx="2520280" cy="1584176"/>
          </a:xfrm>
          <a:prstGeom prst="rect">
            <a:avLst/>
          </a:prstGeom>
          <a:noFill/>
        </p:spPr>
      </p:pic>
      <p:graphicFrame>
        <p:nvGraphicFramePr>
          <p:cNvPr id="20" name="Диаграмма 19"/>
          <p:cNvGraphicFramePr/>
          <p:nvPr/>
        </p:nvGraphicFramePr>
        <p:xfrm>
          <a:off x="3419872" y="4797152"/>
          <a:ext cx="561662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4225686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swald" charset="-52"/>
              </a:rPr>
              <a:t>Малое и среднее предпринимательство </a:t>
            </a:r>
            <a:endParaRPr lang="ru-RU" sz="2400" dirty="0">
              <a:solidFill>
                <a:schemeClr val="bg1"/>
              </a:solidFill>
              <a:latin typeface="Oswald" charset="-52"/>
            </a:endParaRP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323528" y="1484784"/>
          <a:ext cx="8352928" cy="4649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172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193227" y="260648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panose="020B0604020202020204" charset="-52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6328FAE-0501-41B7-B928-F2917A47D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722947"/>
              </p:ext>
            </p:extLst>
          </p:nvPr>
        </p:nvGraphicFramePr>
        <p:xfrm>
          <a:off x="251520" y="1340768"/>
          <a:ext cx="6984776" cy="3683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xmlns="" val="399240889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05061932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84726001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07593900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446001558"/>
                    </a:ext>
                  </a:extLst>
                </a:gridCol>
              </a:tblGrid>
              <a:tr h="53968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0545293"/>
                  </a:ext>
                </a:extLst>
              </a:tr>
              <a:tr h="3964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граждан, положительно оценивающих состояние межнациональных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отношений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5981383"/>
                  </a:ext>
                </a:extLst>
              </a:tr>
              <a:tr h="4432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граждан, положительно оценивающих состояние межконфессиональных отношений</a:t>
                      </a: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 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97,4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090334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участников мероприятий, направленных на укрепление общероссийского гражданского единства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тыс. чел.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5,5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5,7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Численность участников мероприятий, направленных на этнокультурное развитие народов России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тыс. чел.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4,7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4,8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6001778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публикаций в муниципальных средствах массовой информации, направленных на формирование этнокультурной компетентности граждан и пропаганду ценностей добрососедства и взаимоуважения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ед.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8690597"/>
                  </a:ext>
                </a:extLst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66835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9512" y="1196752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Oswald" charset="-52"/>
                <a:cs typeface="Times New Roman" pitchFamily="18" charset="0"/>
              </a:rPr>
              <a:t>Ответственный исполнитель программы </a:t>
            </a:r>
            <a:r>
              <a:rPr lang="ru-RU" sz="1200" b="1" dirty="0">
                <a:latin typeface="Oswald" charset="-52"/>
                <a:cs typeface="Times New Roman" pitchFamily="18" charset="0"/>
              </a:rPr>
              <a:t>– </a:t>
            </a:r>
            <a:r>
              <a:rPr lang="ru-RU" sz="1200" dirty="0" smtClean="0">
                <a:latin typeface="Oswald" charset="-52"/>
              </a:rPr>
              <a:t>Отдел гражданской защиты населения и общественной безопасности администрации города Урай.</a:t>
            </a:r>
            <a:endParaRPr lang="ru-RU" sz="1200" i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1196752"/>
            <a:ext cx="42119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</a:p>
          <a:p>
            <a:r>
              <a:rPr lang="ru-RU" sz="1200" dirty="0" smtClean="0">
                <a:latin typeface="Oswald" charset="-52"/>
              </a:rPr>
              <a:t>1) снижение уровня преступности;</a:t>
            </a:r>
          </a:p>
          <a:p>
            <a:r>
              <a:rPr lang="ru-RU" sz="1200" dirty="0" smtClean="0">
                <a:latin typeface="Oswald" charset="-52"/>
              </a:rPr>
              <a:t>2) совершенствование системы профилактики немедицинского потребления наркотиков;</a:t>
            </a:r>
          </a:p>
          <a:p>
            <a:r>
              <a:rPr lang="ru-RU" sz="1200" dirty="0" smtClean="0">
                <a:latin typeface="Oswald" charset="-52"/>
              </a:rPr>
              <a:t>3) профилактика терроризма на территории города Урай;</a:t>
            </a:r>
          </a:p>
          <a:p>
            <a:r>
              <a:rPr lang="ru-RU" sz="1200" dirty="0" smtClean="0">
                <a:latin typeface="Oswald" charset="-52"/>
              </a:rPr>
              <a:t>4) профилактика экстремизма на территории города Урай;</a:t>
            </a:r>
          </a:p>
          <a:p>
            <a:r>
              <a:rPr lang="ru-RU" sz="1200" dirty="0" smtClean="0">
                <a:latin typeface="Oswald" charset="-52"/>
              </a:rPr>
              <a:t>5) укрепление единства народов Российской Федерации, проживающих на территории города Урай.</a:t>
            </a:r>
            <a:endParaRPr lang="ru-RU" sz="12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1447907"/>
              </p:ext>
            </p:extLst>
          </p:nvPr>
        </p:nvGraphicFramePr>
        <p:xfrm>
          <a:off x="179512" y="1916832"/>
          <a:ext cx="4392488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19722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1) подпрограмма 1 «Профилактика правонарушений»;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2) подпрограмма 2 «Профилактика незаконного оборота и потребления наркотических средств и психотропных веществ»;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3) подпрограмма 3 «Участие в профилактике терроризма, а также минимизации и (или) ликвидации последствий проявлений терроризма»;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4) подпрограмма 4 «Участие в профилактике экстремизма, а также минимизации и (или) ликвидации последствий проявлений экстремизма»;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5)</a:t>
                      </a:r>
                      <a:r>
                        <a:rPr lang="ru-RU" sz="1200" i="1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подпрограмма 5 </a:t>
                      </a:r>
                      <a:r>
                        <a:rPr lang="ru-RU" sz="1200" i="1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Укрепление межнационального и межконфессионального согласия, поддержка и развитие языков и культуры народов Российской Федерации, проживающих на территории города Урай, обеспечение социальной и культурной адаптации мигрантов, профилактика межнациональных (межэтнических), межконфессиональных конфликтов».</a:t>
                      </a:r>
                      <a:endParaRPr lang="ru-RU" sz="1200" dirty="0">
                        <a:solidFill>
                          <a:srgbClr val="0000FF"/>
                        </a:solidFill>
                        <a:latin typeface="Oswald" charset="-52"/>
                        <a:ea typeface="Times New Roman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0" y="638132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323528" y="260648"/>
            <a:ext cx="766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</a:t>
            </a:r>
            <a:r>
              <a:rPr lang="ru-RU" spc="-10" dirty="0" smtClean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«Профилактика правонарушений на территории города Урай» на 2018-2030 годы</a:t>
            </a:r>
            <a:r>
              <a:rPr lang="ru-RU" dirty="0" smtClean="0">
                <a:solidFill>
                  <a:schemeClr val="bg1"/>
                </a:solidFill>
                <a:latin typeface="Oswald" panose="020B0604020202020204" charset="-52"/>
              </a:rPr>
              <a:t>», тыс.рублей</a:t>
            </a:r>
            <a:endParaRPr lang="ru-RU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8" name="AutoShape 2" descr="Профилактика правонарушений среди несовершеннолетних | СПЭ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Профилактика правонарушений среди несовершеннолетних | СПЭ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2" name="Picture 6" descr="http://spet.org.ru/wp-content/uploads/2021/01/prof.-pravonarush1-scal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797152"/>
            <a:ext cx="3996000" cy="1582793"/>
          </a:xfrm>
          <a:prstGeom prst="rect">
            <a:avLst/>
          </a:prstGeom>
          <a:noFill/>
        </p:spPr>
      </p:pic>
      <p:graphicFrame>
        <p:nvGraphicFramePr>
          <p:cNvPr id="21" name="Диаграмма 20"/>
          <p:cNvGraphicFramePr/>
          <p:nvPr/>
        </p:nvGraphicFramePr>
        <p:xfrm>
          <a:off x="457200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16632"/>
            <a:ext cx="5479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539552" y="260648"/>
            <a:ext cx="7669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dirty="0">
              <a:solidFill>
                <a:schemeClr val="bg1">
                  <a:lumMod val="95000"/>
                </a:schemeClr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FEBE741E-E235-448D-9DED-FB3E6B884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6925812"/>
              </p:ext>
            </p:extLst>
          </p:nvPr>
        </p:nvGraphicFramePr>
        <p:xfrm>
          <a:off x="107504" y="764705"/>
          <a:ext cx="8928992" cy="5804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1164449616"/>
                    </a:ext>
                  </a:extLst>
                </a:gridCol>
                <a:gridCol w="499521">
                  <a:extLst>
                    <a:ext uri="{9D8B030D-6E8A-4147-A177-3AD203B41FA5}">
                      <a16:colId xmlns:a16="http://schemas.microsoft.com/office/drawing/2014/main" xmlns="" val="1270762404"/>
                    </a:ext>
                  </a:extLst>
                </a:gridCol>
                <a:gridCol w="1154263">
                  <a:extLst>
                    <a:ext uri="{9D8B030D-6E8A-4147-A177-3AD203B41FA5}">
                      <a16:colId xmlns:a16="http://schemas.microsoft.com/office/drawing/2014/main" xmlns="" val="3808682056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xmlns="" val="4205595776"/>
                    </a:ext>
                  </a:extLst>
                </a:gridCol>
                <a:gridCol w="1190532">
                  <a:extLst>
                    <a:ext uri="{9D8B030D-6E8A-4147-A177-3AD203B41FA5}">
                      <a16:colId xmlns:a16="http://schemas.microsoft.com/office/drawing/2014/main" xmlns="" val="108238726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xmlns="" val="2409205119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xmlns="" val="2214161046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802898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Oswald" panose="020B0604020202020204" charset="-52"/>
                        </a:rPr>
                        <a:t>Доля административных правонарушений, посягающих на общественный порядок и общественную безопасность, выявленных с участием народных дружинников (глава 20 </a:t>
                      </a:r>
                      <a:r>
                        <a:rPr lang="ru-RU" sz="800" dirty="0" err="1" smtClean="0">
                          <a:latin typeface="Oswald" panose="020B0604020202020204" charset="-52"/>
                        </a:rPr>
                        <a:t>КоАП</a:t>
                      </a:r>
                      <a:r>
                        <a:rPr lang="ru-RU" sz="800" dirty="0" smtClean="0">
                          <a:latin typeface="Oswald" panose="020B0604020202020204" charset="-52"/>
                        </a:rPr>
                        <a:t> РФ), в общем количестве таких правонарушений</a:t>
                      </a:r>
                      <a:endParaRPr lang="ru-RU" sz="8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%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10,4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8,8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8,9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9,0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9,1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699306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Oswald" panose="020B0604020202020204" charset="-52"/>
                        </a:rPr>
                        <a:t>Доля административных правонарушений, предусмотренных ст.12.9, 12.12, 12.19 </a:t>
                      </a:r>
                      <a:r>
                        <a:rPr lang="ru-RU" sz="800" dirty="0" err="1" smtClean="0">
                          <a:latin typeface="Oswald" panose="020B0604020202020204" charset="-52"/>
                        </a:rPr>
                        <a:t>КоАП</a:t>
                      </a:r>
                      <a:r>
                        <a:rPr lang="ru-RU" sz="800" dirty="0" smtClean="0">
                          <a:latin typeface="Oswald" panose="020B0604020202020204" charset="-52"/>
                        </a:rPr>
                        <a:t> РФ, выявленных с помощью технических средств фото-, </a:t>
                      </a:r>
                      <a:r>
                        <a:rPr lang="ru-RU" sz="800" dirty="0" err="1" smtClean="0">
                          <a:latin typeface="Oswald" panose="020B0604020202020204" charset="-52"/>
                        </a:rPr>
                        <a:t>видеофиксации</a:t>
                      </a:r>
                      <a:r>
                        <a:rPr lang="ru-RU" sz="800" dirty="0" smtClean="0">
                          <a:latin typeface="Oswald" panose="020B0604020202020204" charset="-52"/>
                        </a:rPr>
                        <a:t>, работающих в автоматическом режиме, в общем количестве таких правонарушений</a:t>
                      </a:r>
                      <a:endParaRPr lang="ru-RU" sz="8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%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51,8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51,8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Oswald" charset="-52"/>
                        </a:rPr>
                        <a:t>52,8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Oswald" charset="-52"/>
                        </a:rPr>
                        <a:t>53,8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54,8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835549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Oswald" panose="020B0604020202020204" charset="-52"/>
                        </a:rPr>
                        <a:t>Доля раскрытых преступлений с использованием системы видеонаблюдения в общем количестве преступлений </a:t>
                      </a:r>
                      <a:endParaRPr lang="ru-RU" sz="8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%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2,3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2,3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2,4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2,5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2,6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0985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Oswald" panose="020B0604020202020204" charset="-52"/>
                        </a:rPr>
                        <a:t>Количество рассмотренных дел об административных правонарушениях, составленных должностными лицами администрации города Урай</a:t>
                      </a:r>
                      <a:endParaRPr lang="ru-RU" sz="8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Шт.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9,0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9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43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45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47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35493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Oswald" panose="020B0604020202020204" charset="-52"/>
                        </a:rPr>
                        <a:t>Доля преступлений, совершенных несовершеннолетними, в общем количестве зарегистрированных преступлений на территории города Урай </a:t>
                      </a:r>
                      <a:endParaRPr lang="ru-RU" sz="8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%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1,8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1,8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1,7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1,6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1,5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Oswald" panose="020B0604020202020204" charset="-52"/>
                        </a:rPr>
                        <a:t>Уровень преступности (число зарегистрированных преступлений на 100 тыс. человек населения)</a:t>
                      </a:r>
                      <a:endParaRPr lang="ru-RU" sz="8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Ед.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1511,9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1511,9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1507,9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1503,9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1499,9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Calibri"/>
                          <a:cs typeface="Times New Roman"/>
                        </a:rPr>
                        <a:t>Уровень преступности на улицах и в общественных местах (число зарегистрированных преступлений на 100 тыс. населения</a:t>
                      </a:r>
                      <a:r>
                        <a:rPr lang="ru-RU" sz="800" dirty="0" smtClean="0">
                          <a:latin typeface="Oswald" charset="-52"/>
                          <a:ea typeface="Calibri"/>
                          <a:cs typeface="Times New Roman"/>
                        </a:rPr>
                        <a:t>)</a:t>
                      </a:r>
                      <a:endParaRPr lang="ru-RU" sz="8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Ед.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359,5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359,5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354,5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349,5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344,5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Доля обучающихся 6-11 классов образовательных организаций, охваченных мероприятиями, направленными на формирование стойкой негативной установки по отношению к употреблению </a:t>
                      </a:r>
                      <a:r>
                        <a:rPr lang="ru-RU" sz="800" dirty="0" err="1">
                          <a:latin typeface="Oswald" charset="-52"/>
                          <a:ea typeface="Times New Roman"/>
                          <a:cs typeface="Times New Roman"/>
                        </a:rPr>
                        <a:t>психоактивных</a:t>
                      </a: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 веществ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%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99,7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100,0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100,0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100,0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100,0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Уровень первичной заболеваемости пагубным употреблением ненаркотических </a:t>
                      </a:r>
                      <a:r>
                        <a:rPr lang="ru-RU" sz="800" dirty="0" err="1">
                          <a:latin typeface="Oswald" charset="-52"/>
                          <a:ea typeface="Times New Roman"/>
                          <a:cs typeface="Times New Roman"/>
                        </a:rPr>
                        <a:t>психоактивных</a:t>
                      </a: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 веществ среди несовершеннолетних  (на 100 тыс. человек населения</a:t>
                      </a:r>
                      <a:r>
                        <a:rPr lang="ru-RU" sz="800" dirty="0" smtClean="0">
                          <a:latin typeface="Oswald" charset="-52"/>
                          <a:ea typeface="Times New Roman"/>
                          <a:cs typeface="Times New Roman"/>
                        </a:rPr>
                        <a:t>)</a:t>
                      </a:r>
                      <a:endParaRPr lang="ru-RU" sz="8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Ед.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0,0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9,2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9,1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9,0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8,9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Общая заболеваемость наркоманией и обращаемость лиц, употребляющих наркотики с вредными последствиями </a:t>
                      </a:r>
                      <a:r>
                        <a:rPr lang="ru-RU" sz="800" dirty="0" smtClean="0">
                          <a:latin typeface="Oswald" charset="-52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на 100 тыс. человек населения</a:t>
                      </a:r>
                      <a:r>
                        <a:rPr lang="en-US" sz="800" dirty="0">
                          <a:latin typeface="Oswald" charset="-52"/>
                          <a:ea typeface="Times New Roman"/>
                          <a:cs typeface="Times New Roman"/>
                        </a:rPr>
                        <a:t>) </a:t>
                      </a:r>
                      <a:endParaRPr lang="ru-RU" sz="8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Oswald" charset="-52"/>
                        </a:rPr>
                        <a:t>На 100 тыс.населения</a:t>
                      </a:r>
                      <a:endParaRPr lang="ru-RU" sz="8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137,9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137,9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136,8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135,7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134,6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Доля обучающихся образовательных организаций, охваченных мероприятиями, направленными на профилактику терроризма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%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93,6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88,2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88,3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88,4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88,5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Доля обучающихся образовательных организаций, охваченных мероприятиями, направленными на профилактику экстремизма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%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93,6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88,2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88,3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88,4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88,5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Доля граждан, положительно оценивающих состояние межнациональных отношений</a:t>
                      </a:r>
                      <a:r>
                        <a:rPr lang="ru-RU" sz="800" baseline="30000" dirty="0">
                          <a:latin typeface="Oswald" charset="-52"/>
                          <a:ea typeface="Times New Roman"/>
                          <a:cs typeface="Times New Roman"/>
                        </a:rPr>
                        <a:t> </a:t>
                      </a:r>
                      <a:endParaRPr lang="ru-RU" sz="8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%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95,0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95,0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95,1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95,2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95,3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граждан, положительно оценивающих состояние межконфессиональных отношений</a:t>
                      </a:r>
                      <a:endParaRPr lang="ru-RU" sz="8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%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97,0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94,2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94,4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94,6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Oswald" charset="-52"/>
                        </a:rPr>
                        <a:t>94,8</a:t>
                      </a:r>
                      <a:endParaRPr lang="ru-RU" sz="9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351912" cy="81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07504" y="980728"/>
            <a:ext cx="40324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dirty="0">
                <a:latin typeface="Oswald" panose="020B0604020202020204" charset="-52"/>
              </a:rPr>
              <a:t>Управление экономического развития администрации города </a:t>
            </a:r>
            <a:r>
              <a:rPr lang="ru-RU" sz="1300" dirty="0" err="1">
                <a:latin typeface="Oswald" panose="020B0604020202020204" charset="-52"/>
              </a:rPr>
              <a:t>Урай</a:t>
            </a:r>
            <a:endParaRPr lang="ru-RU" sz="13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95936" y="980728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  <a:r>
              <a:rPr lang="ru-RU" sz="1200" dirty="0" smtClean="0">
                <a:latin typeface="Oswald" panose="020B0604020202020204" charset="-52"/>
              </a:rPr>
              <a:t> </a:t>
            </a:r>
            <a:r>
              <a:rPr lang="ru-RU" sz="1200" dirty="0">
                <a:latin typeface="Oswald" panose="020B0604020202020204" charset="-52"/>
              </a:rPr>
              <a:t>создание условий для устойчивого развития малого и среднего предпринимательства на территории города Урай; </a:t>
            </a:r>
            <a:r>
              <a:rPr lang="ru-RU" sz="1200" dirty="0" smtClean="0">
                <a:latin typeface="Oswald" panose="020B0604020202020204" charset="-52"/>
              </a:rPr>
              <a:t>создание </a:t>
            </a:r>
            <a:r>
              <a:rPr lang="ru-RU" sz="1200" dirty="0">
                <a:latin typeface="Oswald" panose="020B0604020202020204" charset="-52"/>
              </a:rPr>
              <a:t>условий для развития потребительского рынка, расширения предложений товаров и услуг на территории города Урай; </a:t>
            </a:r>
            <a:r>
              <a:rPr lang="ru-RU" sz="1200" dirty="0" smtClean="0">
                <a:latin typeface="Oswald" panose="020B0604020202020204" charset="-52"/>
              </a:rPr>
              <a:t>создание </a:t>
            </a:r>
            <a:r>
              <a:rPr lang="ru-RU" sz="1200" dirty="0">
                <a:latin typeface="Oswald" panose="020B0604020202020204" charset="-52"/>
              </a:rPr>
              <a:t>условий для устойчивого развития агропромышленного комплекса и повышение конкурентоспособности сельскохозяйственной продукции, произведенной на территории города Урай</a:t>
            </a:r>
            <a:endParaRPr lang="ru-RU" sz="12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23731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539552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«</a:t>
            </a:r>
            <a:r>
              <a:rPr lang="ru-RU" dirty="0">
                <a:solidFill>
                  <a:schemeClr val="bg1"/>
                </a:solidFill>
                <a:latin typeface="Oswald" panose="020B0604020202020204" charset="-52"/>
              </a:rPr>
              <a:t>Развитие малого и среднего предпринимательства, потребительского рынка и сельскохозяйственных товаропроизводителей города </a:t>
            </a:r>
            <a:r>
              <a:rPr lang="ru-RU" dirty="0" err="1">
                <a:solidFill>
                  <a:schemeClr val="bg1"/>
                </a:solidFill>
                <a:latin typeface="Oswald" panose="020B0604020202020204" charset="-52"/>
              </a:rPr>
              <a:t>Урай</a:t>
            </a:r>
            <a:r>
              <a:rPr lang="ru-RU" dirty="0">
                <a:solidFill>
                  <a:schemeClr val="bg1"/>
                </a:solidFill>
                <a:latin typeface="Oswald" panose="020B0604020202020204" charset="-52"/>
              </a:rPr>
              <a:t>»</a:t>
            </a:r>
            <a:endParaRPr lang="ru-RU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D09FE8-92B1-46D1-BB55-DC5D6162953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437112"/>
            <a:ext cx="3419872" cy="1658356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0604723"/>
              </p:ext>
            </p:extLst>
          </p:nvPr>
        </p:nvGraphicFramePr>
        <p:xfrm>
          <a:off x="179511" y="2204864"/>
          <a:ext cx="8856985" cy="21065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90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Подпрограмма «Развитие малого и среднего предпринимательства»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участие в 2-х региональных проектах национального проекта  «Малое и среднее предпринимательство и поддержка индивидуальной предпринимательской инициативы»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4 279,0</a:t>
                      </a:r>
                      <a:endParaRPr lang="ru-RU" sz="11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4 279,0</a:t>
                      </a:r>
                      <a:endParaRPr lang="ru-RU" sz="11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2 827,1</a:t>
                      </a:r>
                      <a:endParaRPr lang="ru-RU" sz="11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66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Подпрограмма «Развитие потребительского рынка»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(организация выставочно-ярмарочных мероприятий)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604,0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337,0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373,1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Подпрограмма «Развитие сельскохозяйственных товаропроизводителей»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(субвенции ОБ на поддержку сельскохозяйственного производства и деятельности по заготовке и переработке дикоросов, средства МБ на предоставление субсидий в целях возмещения затрат сельскохозяйственным товаропроизводителям)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41 409,3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41 429,6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41 439,6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1" name="Picture 5" descr="закладка урай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Диаграмма 19"/>
          <p:cNvGraphicFramePr/>
          <p:nvPr/>
        </p:nvGraphicFramePr>
        <p:xfrm>
          <a:off x="4211960" y="4293096"/>
          <a:ext cx="482453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7256901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04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144462" y="273030"/>
            <a:ext cx="824440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748" y="198020"/>
            <a:ext cx="602724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193227" y="465512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panose="020B0604020202020204" charset="-52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6328FAE-0501-41B7-B928-F2917A47D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722947"/>
              </p:ext>
            </p:extLst>
          </p:nvPr>
        </p:nvGraphicFramePr>
        <p:xfrm>
          <a:off x="2483768" y="1068765"/>
          <a:ext cx="6515772" cy="4544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880">
                  <a:extLst>
                    <a:ext uri="{9D8B030D-6E8A-4147-A177-3AD203B41FA5}">
                      <a16:colId xmlns:a16="http://schemas.microsoft.com/office/drawing/2014/main" xmlns="" val="3992408898"/>
                    </a:ext>
                  </a:extLst>
                </a:gridCol>
                <a:gridCol w="584884">
                  <a:extLst>
                    <a:ext uri="{9D8B030D-6E8A-4147-A177-3AD203B41FA5}">
                      <a16:colId xmlns:a16="http://schemas.microsoft.com/office/drawing/2014/main" xmlns="" val="3050619320"/>
                    </a:ext>
                  </a:extLst>
                </a:gridCol>
                <a:gridCol w="719770">
                  <a:extLst>
                    <a:ext uri="{9D8B030D-6E8A-4147-A177-3AD203B41FA5}">
                      <a16:colId xmlns:a16="http://schemas.microsoft.com/office/drawing/2014/main" xmlns="" val="1399080361"/>
                    </a:ext>
                  </a:extLst>
                </a:gridCol>
                <a:gridCol w="678420">
                  <a:extLst>
                    <a:ext uri="{9D8B030D-6E8A-4147-A177-3AD203B41FA5}">
                      <a16:colId xmlns:a16="http://schemas.microsoft.com/office/drawing/2014/main" xmlns="" val="831408263"/>
                    </a:ext>
                  </a:extLst>
                </a:gridCol>
                <a:gridCol w="782792">
                  <a:extLst>
                    <a:ext uri="{9D8B030D-6E8A-4147-A177-3AD203B41FA5}">
                      <a16:colId xmlns:a16="http://schemas.microsoft.com/office/drawing/2014/main" xmlns="" val="2847260014"/>
                    </a:ext>
                  </a:extLst>
                </a:gridCol>
                <a:gridCol w="782792">
                  <a:extLst>
                    <a:ext uri="{9D8B030D-6E8A-4147-A177-3AD203B41FA5}">
                      <a16:colId xmlns:a16="http://schemas.microsoft.com/office/drawing/2014/main" xmlns="" val="3075939009"/>
                    </a:ext>
                  </a:extLst>
                </a:gridCol>
                <a:gridCol w="626234">
                  <a:extLst>
                    <a:ext uri="{9D8B030D-6E8A-4147-A177-3AD203B41FA5}">
                      <a16:colId xmlns:a16="http://schemas.microsoft.com/office/drawing/2014/main" xmlns="" val="3446001558"/>
                    </a:ext>
                  </a:extLst>
                </a:gridCol>
              </a:tblGrid>
              <a:tr h="488027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0545293"/>
                  </a:ext>
                </a:extLst>
              </a:tr>
              <a:tr h="8379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Число субъектов малого и среднего предпринимательства в расчете на 10 тыс. человек населения*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Ед.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303,2</a:t>
                      </a:r>
                      <a:endParaRPr lang="ru-RU" sz="12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303,3</a:t>
                      </a:r>
                      <a:endParaRPr lang="ru-RU" sz="12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303,4</a:t>
                      </a:r>
                      <a:endParaRPr lang="ru-RU" sz="12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303,5</a:t>
                      </a:r>
                      <a:endParaRPr lang="ru-RU" sz="12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303,6</a:t>
                      </a:r>
                      <a:endParaRPr lang="ru-RU" sz="12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5981383"/>
                  </a:ext>
                </a:extLst>
              </a:tr>
              <a:tr h="1534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16,4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16,5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16,6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16,7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16,8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0903345"/>
                  </a:ext>
                </a:extLst>
              </a:tr>
              <a:tr h="1125159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Численность занятых в сфере малого и среднего предпринимательства, включая индивидуальных предпринимателей и самозанятых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Oswald" charset="-52"/>
                        </a:rPr>
                        <a:t>Тыс.чел</a:t>
                      </a:r>
                      <a:r>
                        <a:rPr lang="ru-RU" sz="1200" dirty="0"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3,9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6001778"/>
                  </a:ext>
                </a:extLst>
              </a:tr>
              <a:tr h="559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Обеспеченность торговыми площадями на 1000 жителей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Oswald" charset="-52"/>
                        </a:rPr>
                        <a:t>Кв.м</a:t>
                      </a:r>
                      <a:r>
                        <a:rPr lang="ru-RU" sz="1200" dirty="0"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731,0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731,0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732,0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732,0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732,0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8690597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E99EB91-BA7B-49BD-A1E5-F531BB389A23}"/>
              </a:ext>
            </a:extLst>
          </p:cNvPr>
          <p:cNvSpPr/>
          <p:nvPr/>
        </p:nvSpPr>
        <p:spPr>
          <a:xfrm>
            <a:off x="46070" y="1905506"/>
            <a:ext cx="2304256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Участие в региональных проектах:</a:t>
            </a:r>
          </a:p>
          <a:p>
            <a:pPr algn="ctr" fontAlgn="b">
              <a:buFont typeface="Wingdings" pitchFamily="2" charset="2"/>
              <a:buChar char="Ø"/>
            </a:pPr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 «</a:t>
            </a:r>
            <a:r>
              <a:rPr lang="ru-RU" sz="1200" dirty="0">
                <a:latin typeface="Oswald" panose="020B0604020202020204" charset="-52"/>
                <a:cs typeface="Arial" pitchFamily="34" charset="0"/>
              </a:rPr>
              <a:t>Создание условий для легкого старта и комфортного ведения бизнеса», </a:t>
            </a:r>
          </a:p>
          <a:p>
            <a:pPr algn="ctr" fontAlgn="b">
              <a:buFont typeface="Wingdings" pitchFamily="2" charset="2"/>
              <a:buChar char="Ø"/>
            </a:pPr>
            <a:r>
              <a:rPr lang="ru-RU" sz="1200" dirty="0">
                <a:latin typeface="Oswald" panose="020B0604020202020204" charset="-52"/>
                <a:cs typeface="Arial" pitchFamily="34" charset="0"/>
              </a:rPr>
              <a:t> «Акселерация субъектов малого и среднего предпринимательства» </a:t>
            </a:r>
            <a:r>
              <a:rPr lang="ru-RU" sz="1200" b="1" dirty="0">
                <a:solidFill>
                  <a:srgbClr val="FF0000"/>
                </a:solidFill>
                <a:latin typeface="Oswald" panose="020B0604020202020204" charset="-52"/>
                <a:cs typeface="Arial" pitchFamily="34" charset="0"/>
              </a:rPr>
              <a:t>национального проекта </a:t>
            </a:r>
          </a:p>
          <a:p>
            <a:pPr algn="ctr" fontAlgn="b"/>
            <a:r>
              <a:rPr lang="ru-RU" sz="1200" b="1" dirty="0">
                <a:solidFill>
                  <a:srgbClr val="FF0000"/>
                </a:solidFill>
                <a:latin typeface="Oswald" panose="020B0604020202020204" charset="-52"/>
                <a:cs typeface="Arial" pitchFamily="34" charset="0"/>
              </a:rPr>
              <a:t>«Малое и среднее предпринимательство и поддержка индивидуальной предпринимательской инициативы» </a:t>
            </a:r>
          </a:p>
          <a:p>
            <a:pPr algn="ctr" fontAlgn="b"/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в 2024-2025 годах –  </a:t>
            </a:r>
          </a:p>
          <a:p>
            <a:pPr algn="ctr" fontAlgn="b"/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4 214,0 </a:t>
            </a:r>
            <a:r>
              <a:rPr lang="ru-RU" sz="1200" b="1" dirty="0" err="1">
                <a:latin typeface="Oswald" panose="020B0604020202020204" charset="-52"/>
                <a:cs typeface="Arial" pitchFamily="34" charset="0"/>
              </a:rPr>
              <a:t>тыс.руб</a:t>
            </a:r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. (ежегодно), на 2026 год – 2762,1 </a:t>
            </a:r>
            <a:r>
              <a:rPr lang="ru-RU" sz="1200" b="1" dirty="0" err="1">
                <a:latin typeface="Oswald" panose="020B0604020202020204" charset="-52"/>
                <a:cs typeface="Arial" pitchFamily="34" charset="0"/>
              </a:rPr>
              <a:t>тыс.руб</a:t>
            </a:r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6966835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351912" cy="74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51520" y="980728"/>
            <a:ext cx="324036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dirty="0" smtClean="0">
                <a:latin typeface="Oswald" panose="020B0604020202020204" charset="-52"/>
              </a:rPr>
              <a:t>Управление по информационным технологиям и связи администрации города Урай</a:t>
            </a:r>
            <a:endParaRPr lang="ru-RU" sz="13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91880" y="980728"/>
            <a:ext cx="5328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latin typeface="Oswald" charset="-52"/>
                <a:cs typeface="Times New Roman" pitchFamily="18" charset="0"/>
              </a:rPr>
              <a:t>Цель </a:t>
            </a:r>
            <a:r>
              <a:rPr lang="ru-RU" sz="1200" b="1" i="1" dirty="0">
                <a:latin typeface="Oswald" charset="-52"/>
                <a:cs typeface="Times New Roman" pitchFamily="18" charset="0"/>
              </a:rPr>
              <a:t>муниципальной программы – </a:t>
            </a:r>
            <a:r>
              <a:rPr lang="ru-RU" sz="1200" dirty="0" smtClean="0">
                <a:latin typeface="Oswald" panose="020B0604020202020204" charset="-52"/>
              </a:rPr>
              <a:t> Формирование информационного пространства на основе использования информационных и телекоммуникационных технологий для повышения качества жизни граждан, улучшения условий деятельности организаций города Урай и обеспечения условий для реализации эффективной системы управления в органах местного самоуправления города</a:t>
            </a:r>
            <a:endParaRPr lang="ru-RU" sz="12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165304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539552" y="332656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</a:t>
            </a:r>
            <a:r>
              <a:rPr lang="ru-RU" spc="-10" dirty="0" smtClean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«Информационное общество – Урай» на 2019-2030 годы, тыс.рублей</a:t>
            </a:r>
            <a:endParaRPr lang="ru-RU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0604723"/>
              </p:ext>
            </p:extLst>
          </p:nvPr>
        </p:nvGraphicFramePr>
        <p:xfrm>
          <a:off x="179512" y="2047170"/>
          <a:ext cx="8856985" cy="19576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285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6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38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 реализацию мероприятий программы в области информатизации, информационной безопасности (сопровождение сайтов, АИС, развитие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коропоративной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сети, техническую поддержку средств защиты информации)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2 501,3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2 881,3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2 470,0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5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 информирование населения о деятельности органов местного самоуправления города Урай через ТРК и СМИ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2 556,3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2 556,3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2 556,3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Бюджетные ассигнования на оказание муниципальных услуг (выполнение работ) МБУ "Газета "Знамя»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14 808,1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13 599,0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13 599,0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7047" name="Picture 7" descr="Информационная безопасность и информационные технологии для бизнеса – FBK  CyberSecurit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221088"/>
            <a:ext cx="3446675" cy="1872208"/>
          </a:xfrm>
          <a:prstGeom prst="rect">
            <a:avLst/>
          </a:prstGeom>
          <a:noFill/>
        </p:spPr>
      </p:pic>
      <p:graphicFrame>
        <p:nvGraphicFramePr>
          <p:cNvPr id="22" name="Диаграмма 21"/>
          <p:cNvGraphicFramePr/>
          <p:nvPr/>
        </p:nvGraphicFramePr>
        <p:xfrm>
          <a:off x="3923928" y="4114800"/>
          <a:ext cx="5112568" cy="212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7256901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172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193227" y="260648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panose="020B0604020202020204" charset="-52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6328FAE-0501-41B7-B928-F2917A47D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722947"/>
              </p:ext>
            </p:extLst>
          </p:nvPr>
        </p:nvGraphicFramePr>
        <p:xfrm>
          <a:off x="179512" y="1124743"/>
          <a:ext cx="8820028" cy="5236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399240889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305061932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39908036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83140826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84726001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3075939009"/>
                    </a:ext>
                  </a:extLst>
                </a:gridCol>
                <a:gridCol w="755132">
                  <a:extLst>
                    <a:ext uri="{9D8B030D-6E8A-4147-A177-3AD203B41FA5}">
                      <a16:colId xmlns:a16="http://schemas.microsoft.com/office/drawing/2014/main" xmlns="" val="3446001558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0545293"/>
                  </a:ext>
                </a:extLst>
              </a:tr>
              <a:tr h="427914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ОМСУ и муниципальных казенных учреждений, использующих в своей деятельности систему электронного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документооборота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8583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расходов на закупки и/или аренду отечественного программного обеспечения и платформ от общих расходов на закупку или аренду программного обеспечения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ОМСУ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5433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муниципальных информационных систем обработки персональных данных, защищенных в соответствии с требованиями действующего законодательства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6925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ОМСУ и муниципальных казенных учреждений, подключенных к корпоративной сети передачи данных ОМСУ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9055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Средний срок простоя государственных и муниципальных систем в результате компьютерных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атак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Час.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5981383"/>
                  </a:ext>
                </a:extLst>
              </a:tr>
              <a:tr h="439055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информационных материалов о деятельности ОМСУ в теле- и радио эфирах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0903345"/>
                  </a:ext>
                </a:extLst>
              </a:tr>
              <a:tr h="585407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публикаций о деятельности ОМСУ и социально-экономических преобразованиях в муниципальном образовании на страницах газеты «Знамя»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6001778"/>
                  </a:ext>
                </a:extLst>
              </a:tr>
              <a:tr h="512231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просмотров официального сайта ОМСУ города Урай в информационно-телекоммуникационной сети «Интернет»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Тыс.шт.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5433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Доверие к печатному источнику информации о деятельности ОМСУ, процентов от числа опрошенных респондентов, ответивших «доверяю» и «скорее доверяю»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8690597"/>
                  </a:ext>
                </a:extLst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66835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532440" cy="74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597352"/>
            <a:ext cx="9144000" cy="26064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51520" y="980728"/>
            <a:ext cx="446449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dirty="0" smtClean="0">
                <a:latin typeface="Oswald" panose="020B0604020202020204" charset="-52"/>
              </a:rPr>
              <a:t>Муниципальное казенное учреждение  «Управление градостроительства, землепользования и природопользования города Урай»</a:t>
            </a:r>
            <a:endParaRPr lang="ru-RU" sz="13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60032" y="1052736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latin typeface="Oswald" charset="-52"/>
                <a:cs typeface="Times New Roman" pitchFamily="18" charset="0"/>
              </a:rPr>
              <a:t>Цель </a:t>
            </a:r>
            <a:r>
              <a:rPr lang="ru-RU" sz="1200" b="1" i="1" dirty="0">
                <a:latin typeface="Oswald" charset="-52"/>
                <a:cs typeface="Times New Roman" pitchFamily="18" charset="0"/>
              </a:rPr>
              <a:t>муниципальной программы – </a:t>
            </a:r>
            <a:r>
              <a:rPr lang="ru-RU" sz="1200" dirty="0" smtClean="0">
                <a:latin typeface="Oswald" panose="020B0604020202020204" charset="-52"/>
              </a:rPr>
              <a:t> Улучшение качества и повышение комфортности городской среды города Урай</a:t>
            </a:r>
            <a:endParaRPr lang="ru-RU" sz="12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309320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611560" y="332656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</a:t>
            </a:r>
            <a:r>
              <a:rPr lang="ru-RU" sz="2000" spc="-10" dirty="0" smtClean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«Формирование комфортной городской среды города Урай», тыс.рублей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864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0604723"/>
              </p:ext>
            </p:extLst>
          </p:nvPr>
        </p:nvGraphicFramePr>
        <p:xfrm>
          <a:off x="179511" y="1700808"/>
          <a:ext cx="8856985" cy="20865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27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Субсидии ФБ и ОБ с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софинансированием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из МБ на реализацию программ формирования современной городской среды </a:t>
                      </a:r>
                      <a:r>
                        <a:rPr lang="ru-RU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в рамках регионального проекта «Формирование комфортной городской среды» национального проекта  «Жилье и городская среда»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(«Благоустройство пешеходной зоны в мкр.2 «Мемориал памяти», объект определен по результатам рейтингового голосования жителей)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16 375,2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 проведение агитационной кампании в рамках проведения ежегодного рейтингового голосования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23,4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23,4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23,4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23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 обустройство снежных городков, на разработку эскизного проекта оформления новогоднего снежно-ледового городка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3 126,0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25,0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25,0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4994" name="Picture 2" descr="Жителям Урая предложили на выбор 3 объекта благоустройства | Общество |  Окружная телерадиокомпания Югр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005064"/>
            <a:ext cx="3840427" cy="2160240"/>
          </a:xfrm>
          <a:prstGeom prst="rect">
            <a:avLst/>
          </a:prstGeom>
          <a:noFill/>
        </p:spPr>
      </p:pic>
      <p:graphicFrame>
        <p:nvGraphicFramePr>
          <p:cNvPr id="20" name="Диаграмма 19"/>
          <p:cNvGraphicFramePr/>
          <p:nvPr/>
        </p:nvGraphicFramePr>
        <p:xfrm>
          <a:off x="4211960" y="37890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7256901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51520" y="1373562"/>
          <a:ext cx="8712967" cy="2851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3622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7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Количество благоустроенных общественных территорий (нарастающим итогом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)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ед.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0,0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41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43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Количество благоустроенных дворовых территорий (нарастающим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итогом)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ед.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0,0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57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58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15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муниципальном образовании, на территории которого реализуется проект по созданию комфортной городской среды  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0,0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не менее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30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не менее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30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не менее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не менее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38481" y="375796"/>
            <a:ext cx="4867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swald" charset="-52"/>
              <a:cs typeface="Arial" pitchFamily="34" charset="0"/>
            </a:endParaRPr>
          </a:p>
        </p:txBody>
      </p:sp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351912" cy="89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07504" y="980728"/>
            <a:ext cx="302433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dirty="0" smtClean="0">
                <a:latin typeface="Oswald" panose="020B0604020202020204" charset="-52"/>
              </a:rPr>
              <a:t>Муниципальное казенное учреждение «Управление  градостроительства, землепользования и природопользования города Урай»</a:t>
            </a:r>
            <a:endParaRPr lang="ru-RU" sz="13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980728"/>
            <a:ext cx="597666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  <a:r>
              <a:rPr lang="ru-RU" sz="1100" dirty="0" smtClean="0">
                <a:latin typeface="Oswald" panose="020B0604020202020204" charset="-52"/>
              </a:rPr>
              <a:t> Создание условий для устойчивого развития территорий города, рационального использования природных ресурсов на основе документов </a:t>
            </a:r>
            <a:r>
              <a:rPr lang="ru-RU" sz="1100" dirty="0" err="1" smtClean="0">
                <a:latin typeface="Oswald" panose="020B0604020202020204" charset="-52"/>
              </a:rPr>
              <a:t>градорегулирования</a:t>
            </a:r>
            <a:r>
              <a:rPr lang="ru-RU" sz="1100" dirty="0" smtClean="0">
                <a:latin typeface="Oswald" panose="020B0604020202020204" charset="-52"/>
              </a:rPr>
              <a:t>, способствующих дальнейшему развитию жилищной, инженерной, транспортной и социальной инфраструктур города, с учетом интересов граждан, организаций и предпринимателей по созданию благоприятных условий жизнедеятельности. Вовлечение в оборот земель, находящихся в муниципальной собственности. Мониторинг и обновление электронной базы градостроительных данных, обеспечение информационного и электронного взаимодействия. Содействие развитию жилищного строительства</a:t>
            </a:r>
            <a:endParaRPr lang="ru-RU" sz="11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093296"/>
            <a:ext cx="399593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539552" y="260648"/>
            <a:ext cx="77768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</a:t>
            </a:r>
            <a:r>
              <a:rPr lang="ru-RU" sz="1900" spc="-10" dirty="0" smtClean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«Обеспечение градостроительной деятельности на территории города Урай» на  2018-2030 годы , тыс.рублей</a:t>
            </a:r>
            <a:endParaRPr lang="ru-RU" sz="19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0604723"/>
              </p:ext>
            </p:extLst>
          </p:nvPr>
        </p:nvGraphicFramePr>
        <p:xfrm>
          <a:off x="107504" y="2276872"/>
          <a:ext cx="8928992" cy="2952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527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92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на реализацию полномочий в области градостроительной деятельности с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 (выполнение работ по корректировке документов территориального планирования, градостроительного зонирования, подготовке документов постановки территориальных зон на кадастровый учет )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4 059,3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4 059,3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4 059,3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Обеспечение МКУ «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УГЗиП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г.Урай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 реализации функций и полномочий администрации города Урай в сфере градостроительства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25 741,0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24 067,6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24 179,6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Обеспечение реализации МКУ «УКС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г.Урай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 функций и полномочий администрации города Урай в сфере капитального строительства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26 782,4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25 219,8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24 913,5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92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Работы и мероприятия по землеустройству, подготовке и предоставлению земельных участков (на подготовку и предоставление земельных участков льготным категориям граждан, на выполнение кадастровых работ для подготовки и формированию земельных участков (ИЖС, МЖД))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19 565,3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Строительство систем инженерной инфраструктуры в целях обеспечения инженерной подготовки земельных участков для жилищного строительства (на выполнение работ по устройству сетей наружного освещения по улицам 9 мая и Хвойная, инженерных сетей и проездов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мкр.Солнечный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(ПИР))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5 085,6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6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с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на выполнение комплексных кадастровых работ </a:t>
                      </a:r>
                      <a:r>
                        <a:rPr lang="ru-RU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 рамках регионального проекта "Национальная система пространственных данных"</a:t>
                      </a:r>
                      <a:endParaRPr lang="ru-RU" sz="11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335,6</a:t>
                      </a:r>
                      <a:endParaRPr lang="ru-RU" sz="11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  <a:endParaRPr lang="ru-RU" sz="11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3131840" y="5085184"/>
          <a:ext cx="756084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725690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swald" charset="-52"/>
              </a:rPr>
              <a:t>Инвестиционный потенциал </a:t>
            </a:r>
            <a:endParaRPr lang="ru-RU" sz="2400" dirty="0">
              <a:solidFill>
                <a:schemeClr val="bg1"/>
              </a:solidFill>
              <a:latin typeface="Oswald" charset="-52"/>
            </a:endParaRP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Диаграмма 11"/>
          <p:cNvGraphicFramePr/>
          <p:nvPr/>
        </p:nvGraphicFramePr>
        <p:xfrm>
          <a:off x="395536" y="1772816"/>
          <a:ext cx="854236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15616" y="141277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Динамика объема инвестиций в основной капитал, млн.рублей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395536" y="4149080"/>
          <a:ext cx="8568953" cy="2218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51520" y="1080678"/>
          <a:ext cx="8712967" cy="4508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6067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5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территорий муниципального образования с утвержденными документами территориального планирования и градостроительного зонирования, отвечающие установленным требованиям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Удельный вес территории, на которую проведен комплекс планировочных работ или проведение данных работ не требуется, от общей площади в границах населенного пункта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90,</a:t>
                      </a:r>
                      <a:r>
                        <a:rPr lang="en-US" sz="1200">
                          <a:latin typeface="Oswald" charset="-52"/>
                          <a:ea typeface="Times New Roman"/>
                        </a:rPr>
                        <a:t>8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91</a:t>
                      </a:r>
                      <a:r>
                        <a:rPr lang="ru-RU" sz="1200">
                          <a:latin typeface="Oswald" charset="-52"/>
                          <a:ea typeface="Times New Roman"/>
                        </a:rPr>
                        <a:t>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91,6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92,0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92,4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Доля муниципальных услуг в электронном виде в общем количестве предоставленных услуг по выдаче разрешения на строительство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90 процентов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90 процентов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90 процентов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 процентов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 процентов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1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Удельный вес количества объектов, в отношении которых осуществляется строительный контроль, к базовому количеству объектов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26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земельных участков, поставленных на государственный кадастровый учет (в том числе под многоквартирные жилые дома), для проведения торгов, для предоставления гражданам льготной категории, под муниципальное имущество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участок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349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74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предоставленных земельных участков в аренду, собственность, постоянное (бессрочное) пользование 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участок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1890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1990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2090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2290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38481" y="375796"/>
            <a:ext cx="4867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swald" charset="-52"/>
              <a:cs typeface="Arial" pitchFamily="34" charset="0"/>
            </a:endParaRPr>
          </a:p>
        </p:txBody>
      </p:sp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51520" y="1080678"/>
          <a:ext cx="8712967" cy="4148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6067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Площадь земельных участков, предоставленных для строительства, в расчете на 10 тыс. человек населения – всего 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5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в том числе земельных участков, предоставленных для жилищного строительства, индивидуального строительства и комплексного освоения в целях жилищного строительства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многоквартирных домов, расположенных на земельных участках, в отношении которых осуществлен государственный кадастровый учет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98,7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98,9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зарегистрированных документов государственной информационной системе обеспечения градостроительной деятельности Ханты-Мансийского автономного округа - </a:t>
                      </a:r>
                      <a:r>
                        <a:rPr lang="ru-RU" sz="1200" dirty="0" err="1">
                          <a:latin typeface="Oswald" charset="-52"/>
                          <a:ea typeface="Times New Roman"/>
                        </a:rPr>
                        <a:t>Югры</a:t>
                      </a: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9600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1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Протяженность вновь построенных систем инженерной инфраструктуры в целях обеспечения инженерной подготовки земельных участков для жилищного строительства*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3,82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3,82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3,82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5,67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7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Общая площадь жилых помещений, приходящаяся в среднем на одного  </a:t>
                      </a:r>
                      <a:r>
                        <a:rPr lang="ru-RU" sz="1200" dirty="0" smtClean="0">
                          <a:latin typeface="Oswald" charset="-52"/>
                          <a:ea typeface="Times New Roman"/>
                        </a:rPr>
                        <a:t>жителя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кв.м.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23,3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23,6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24,0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24,1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38481" y="375796"/>
            <a:ext cx="4867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swald" charset="-52"/>
              <a:cs typeface="Arial" pitchFamily="34" charset="0"/>
            </a:endParaRPr>
          </a:p>
        </p:txBody>
      </p:sp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351912" cy="81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51520" y="1052736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400" dirty="0" smtClean="0">
                <a:latin typeface="Oswald" panose="020B0604020202020204" charset="-52"/>
              </a:rPr>
              <a:t>Комитет по финансам администрации города Урай</a:t>
            </a:r>
            <a:endParaRPr lang="ru-RU" sz="14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23928" y="1052736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Oswald" charset="-52"/>
                <a:cs typeface="Times New Roman" pitchFamily="18" charset="0"/>
              </a:rPr>
              <a:t>Цель </a:t>
            </a:r>
            <a:r>
              <a:rPr lang="ru-RU" sz="1400" b="1" i="1" dirty="0">
                <a:latin typeface="Oswald" charset="-52"/>
                <a:cs typeface="Times New Roman" pitchFamily="18" charset="0"/>
              </a:rPr>
              <a:t>муниципальной программы – </a:t>
            </a:r>
            <a:r>
              <a:rPr lang="ru-RU" sz="1400" dirty="0" smtClean="0">
                <a:latin typeface="Oswald" panose="020B0604020202020204" charset="-52"/>
              </a:rPr>
              <a:t> Повышение качества управления муниципальными финансами муниципального образования</a:t>
            </a:r>
            <a:endParaRPr lang="ru-RU" sz="14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237312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539552" y="26064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</a:t>
            </a:r>
            <a:r>
              <a:rPr lang="ru-RU" sz="2000" spc="-10" dirty="0" smtClean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«Управление муниципальными финансами в городе Урай» , тыс.рублей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30604723"/>
              </p:ext>
            </p:extLst>
          </p:nvPr>
        </p:nvGraphicFramePr>
        <p:xfrm>
          <a:off x="179512" y="1654190"/>
          <a:ext cx="8856984" cy="15587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7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 На обслуживанию муниципального долга (соблюдение норм Бюджетного кодекса РФ (ст.111)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1 448,9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1 467,7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1 491,8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На обеспечение деятельности Комитета по финансам администрации города Урай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32 183,2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30 462,8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30 383,2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86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Условно утвержденные расходы (соблюдение норм Бюджетного кодекса РФ (ст.184.1)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43 604,1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88 994,1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3455368" y="3041576"/>
          <a:ext cx="568863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9090" name="AutoShape 2" descr="2,821,343 финансы стоковые фото – бесплатные и стоковые фото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2" name="AutoShape 4" descr="2,821,343 финансы стоковые фото – бесплатные и стоковые фото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4" name="AutoShape 6" descr="\\adms4\home1$\SchepelinaSE\Desktop\%D0%BF%D1%80%D0%B8%D0%BD%D1%86%D0%B8%D0%BF%D0%B8%D0%B0%D0%BB%D1%8C%D0%BD%D0%B0%D1%8F-%D1%81%D1%85%D0%B5%D0%BC%D0%B0-%D1%84%D0%B8%D0%BD%D0%B0%D0%BD%D1%81%D0%BE%D0%B2-%D0%B8-%D0%B1%D1%83%D1%85%D0%B3%D0%B0%D0%BB%D1%82%D0%B5%D1%80%D0%B8%D0%B8-%D0%B1%D0%B8%D0%B7%D0%BD%D0%B5%D1%81-%D0%BB%D0%B5%D0%B4%D0%B8-%D1%80%D0%B0%D0%B1%D0%BE%D1%82%D0%B0%D1%8F-%D0%BD%D0%B0-141544975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6" name="AutoShape 8" descr="\\adms4\home1$\SchepelinaSE\Desktop\%D0%BF%D1%80%D0%B8%D0%BD%D1%86%D0%B8%D0%BF%D0%B8%D0%B0%D0%BB%D1%8C%D0%BD%D0%B0%D1%8F-%D1%81%D1%85%D0%B5%D0%BC%D0%B0-%D1%84%D0%B8%D0%BD%D0%B0%D0%BD%D1%81%D0%BE%D0%B2-%D0%B8-%D0%B1%D1%83%D1%85%D0%B3%D0%B0%D0%BB%D1%82%D0%B5%D1%80%D0%B8%D0%B8-%D0%B1%D0%B8%D0%B7%D0%BD%D0%B5%D1%81-%D0%BB%D0%B5%D0%B4%D0%B8-%D1%80%D0%B0%D0%B1%D0%BE%D1%82%D0%B0%D1%8F-%D0%BD%D0%B0-141544975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8" name="AutoShape 10" descr="Geschäftsmann, der an einem Schreibtisch arbeitet Stockfoto 750073606 | 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100" name="AutoShape 12" descr="\\adms4\home1$\SchepelinaSE\Desktop\businessman-working-on-desk-office-250nw-75007360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9104" name="Picture 16" descr="Accounting Зображення — огляд 2,148,950 Стокові фото, векторні зображення й  відео | Adobe Stoc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3861048"/>
            <a:ext cx="3456383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56901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51520" y="1373562"/>
          <a:ext cx="8712967" cy="378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3622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3146">
                <a:tc>
                  <a:txBody>
                    <a:bodyPr/>
                    <a:lstStyle/>
                    <a:p>
                      <a:pPr indent="-3810"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Исполнение плана по налоговым и неналоговым доходам, утвержденного решением Думы города Урай о бюджете </a:t>
                      </a:r>
                      <a:r>
                        <a:rPr lang="ru-RU" sz="1200" b="0" dirty="0">
                          <a:latin typeface="Oswald" charset="-52"/>
                          <a:ea typeface="Times New Roman"/>
                        </a:rPr>
                        <a:t>городского округа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 город Урай на очередной финансовый год и плановый </a:t>
                      </a:r>
                      <a:r>
                        <a:rPr lang="ru-RU" sz="1200" b="0" dirty="0" smtClean="0">
                          <a:latin typeface="Oswald" charset="-52"/>
                          <a:ea typeface="Calibri"/>
                        </a:rPr>
                        <a:t>период</a:t>
                      </a:r>
                      <a:endParaRPr lang="ru-RU" sz="1200" b="0" dirty="0">
                        <a:latin typeface="Oswald" charset="-52"/>
                        <a:ea typeface="Calibri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latin typeface="Oswald" charset="-52"/>
                          <a:ea typeface="Calibri"/>
                          <a:cs typeface="Calibri"/>
                        </a:rPr>
                        <a:t>%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100,0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100,0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100,0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100,0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100,0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75895" algn="l"/>
                        </a:tabLst>
                      </a:pPr>
                      <a:r>
                        <a:rPr lang="ru-RU" sz="1200" b="0" dirty="0">
                          <a:latin typeface="Oswald" charset="-52"/>
                          <a:ea typeface="Times New Roman"/>
                        </a:rPr>
                        <a:t>Исполнение расходных обязательств городского округа за отчетный финансовый год от бюджетных ассигнований, утвержденных решением о бюджете города </a:t>
                      </a:r>
                      <a:r>
                        <a:rPr lang="ru-RU" sz="1200" b="0" dirty="0" smtClean="0">
                          <a:latin typeface="Oswald" charset="-52"/>
                          <a:ea typeface="Times New Roman"/>
                        </a:rPr>
                        <a:t>Урай</a:t>
                      </a:r>
                      <a:endParaRPr lang="ru-RU" sz="1200" b="0" dirty="0">
                        <a:latin typeface="Oswald" charset="-52"/>
                        <a:ea typeface="Calibri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  <a:cs typeface="Calibri"/>
                        </a:rPr>
                        <a:t>%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 dirty="0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 dirty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93,5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93,5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  <a:cs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  <a:cs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  <a:cs typeface="Calibri"/>
                        </a:rPr>
                        <a:t>95,0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95,0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95,0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indent="-3810"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Доля налоговых и неналоговых доходов местного бюджета (за исключением поступлений налоговых доходов по дополнительным нормативам отчислений) в общем объеме собственных доходов бюджета муниципального образования (без учета субвенций) 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latin typeface="Oswald" charset="-52"/>
                          <a:ea typeface="Calibri"/>
                          <a:cs typeface="Calibri"/>
                        </a:rPr>
                        <a:t>%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37,0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41,2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41,3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41,3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41,4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indent="-3810"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Отношение объема муниципального долга к общему объему доходов бюджета городского округа (без учета объемов безвозмездных поступлений) 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  <a:cs typeface="Calibri"/>
                        </a:rPr>
                        <a:t>%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u="sng" dirty="0">
                          <a:latin typeface="Oswald" charset="-52"/>
                          <a:ea typeface="Calibri"/>
                        </a:rPr>
                        <a:t>&lt;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 50,0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u="sng">
                          <a:latin typeface="Oswald" charset="-52"/>
                          <a:ea typeface="Calibri"/>
                        </a:rPr>
                        <a:t>&lt;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 50,0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u="sng" dirty="0">
                          <a:latin typeface="Oswald" charset="-52"/>
                          <a:ea typeface="Calibri"/>
                        </a:rPr>
                        <a:t>&lt;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 50,0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u="sng" dirty="0">
                          <a:latin typeface="Oswald" charset="-52"/>
                          <a:ea typeface="Calibri"/>
                        </a:rPr>
                        <a:t>&lt;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 50,0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u="sng" dirty="0">
                          <a:latin typeface="Oswald" charset="-52"/>
                          <a:ea typeface="Calibri"/>
                        </a:rPr>
                        <a:t>&lt;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 50,0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38481" y="375796"/>
            <a:ext cx="4867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swald" charset="-52"/>
              <a:cs typeface="Arial" pitchFamily="34" charset="0"/>
            </a:endParaRPr>
          </a:p>
        </p:txBody>
      </p:sp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75327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1560" y="18864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</a:t>
            </a:r>
            <a:r>
              <a:rPr lang="ru-RU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«Совершенствование и развитие муниципального управления в городе Урай» на 2018-2030 годы», тыс.рублей</a:t>
            </a:r>
            <a:endParaRPr lang="ru-RU" dirty="0">
              <a:solidFill>
                <a:schemeClr val="bg1"/>
              </a:solidFill>
              <a:latin typeface="Oswald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7C6716F-8EAF-4C41-A404-4132F502FC9D}"/>
              </a:ext>
            </a:extLst>
          </p:cNvPr>
          <p:cNvSpPr/>
          <p:nvPr/>
        </p:nvSpPr>
        <p:spPr>
          <a:xfrm>
            <a:off x="0" y="9087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200" dirty="0" smtClean="0">
                <a:latin typeface="Oswald" charset="-52"/>
              </a:rPr>
              <a:t>Сводно-аналитический отдел администрации города Урай.</a:t>
            </a:r>
            <a:endParaRPr lang="ru-RU" sz="1200" i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377A50-5E3C-4609-A183-071021C1D96F}"/>
              </a:ext>
            </a:extLst>
          </p:cNvPr>
          <p:cNvSpPr/>
          <p:nvPr/>
        </p:nvSpPr>
        <p:spPr>
          <a:xfrm>
            <a:off x="4499992" y="908720"/>
            <a:ext cx="46440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</a:p>
          <a:p>
            <a:r>
              <a:rPr lang="ru-RU" sz="1200" dirty="0" smtClean="0">
                <a:latin typeface="Oswald" charset="-52"/>
              </a:rPr>
              <a:t>1. Совершенствование муниципального управления,  повышение его эффективности.</a:t>
            </a:r>
          </a:p>
          <a:p>
            <a:r>
              <a:rPr lang="ru-RU" sz="1200" dirty="0" smtClean="0">
                <a:latin typeface="Oswald" charset="-52"/>
              </a:rPr>
              <a:t>2. Совершенствование организации муниципальной службы, повышение ее эффективности.</a:t>
            </a:r>
          </a:p>
          <a:p>
            <a:r>
              <a:rPr lang="ru-RU" sz="1200" dirty="0" smtClean="0">
                <a:latin typeface="Oswald" charset="-52"/>
              </a:rPr>
              <a:t>3. Привлечение жителей города Урай к осуществлению местного самоуправления в формах, основанных на принципе широкого общественного участия граждан в осуществлении собственных инициатив по вопросам местного значения.</a:t>
            </a:r>
            <a:endParaRPr lang="ru-RU" sz="12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9218" name="AutoShape 2" descr="Совершенствование муниципального управления в городском округе Большой  Камень на 2020 - 2025 годы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Совершенствование муниципального управления в городском округе Большой  Камень на 2020 - 2025 годы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2" name="Picture 6" descr="Картинка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933056"/>
            <a:ext cx="3648000" cy="2052000"/>
          </a:xfrm>
          <a:prstGeom prst="rect">
            <a:avLst/>
          </a:prstGeom>
          <a:noFill/>
        </p:spPr>
      </p:pic>
      <p:graphicFrame>
        <p:nvGraphicFramePr>
          <p:cNvPr id="17" name="Диаграмма 16"/>
          <p:cNvGraphicFramePr/>
          <p:nvPr/>
        </p:nvGraphicFramePr>
        <p:xfrm>
          <a:off x="4572000" y="37170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15010" y="2780928"/>
          <a:ext cx="8821487" cy="9453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67868"/>
                <a:gridCol w="932352"/>
                <a:gridCol w="860633"/>
                <a:gridCol w="860634"/>
              </a:tblGrid>
              <a:tr h="334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4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Подпрограмма «Создание условий для совершенствования системы муниципального управления»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464 964,1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431 799,2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434 525,6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86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Подпрограмма «Развитие муниципальной службы и резерва управленческих кадров»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752,7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752,7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752,7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251520" y="6093296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 smtClean="0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 smtClean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244408" cy="24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851456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2708920"/>
            <a:ext cx="20882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Oswald" charset="-52"/>
              </a:rPr>
              <a:t>Подпрограмма «</a:t>
            </a:r>
            <a:r>
              <a:rPr lang="ru-RU" sz="1400" dirty="0" smtClean="0">
                <a:solidFill>
                  <a:schemeClr val="dk1"/>
                </a:solidFill>
                <a:latin typeface="Oswald" charset="-52"/>
              </a:rPr>
              <a:t>Создание условий для совершенствования системы муниципального управления</a:t>
            </a:r>
            <a:r>
              <a:rPr lang="ru-RU" sz="1400" dirty="0" smtClean="0">
                <a:latin typeface="Oswald" charset="-52"/>
              </a:rPr>
              <a:t>»</a:t>
            </a:r>
            <a:endParaRPr lang="ru-RU" sz="1400" dirty="0">
              <a:latin typeface="Oswald" charset="-52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2411760" y="1196752"/>
            <a:ext cx="360040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2411760" y="1772816"/>
            <a:ext cx="360040" cy="288032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2411760" y="2204864"/>
            <a:ext cx="432048" cy="360040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2411760" y="2708920"/>
            <a:ext cx="432048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3131840" y="692696"/>
            <a:ext cx="4464496" cy="432048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Oswald" charset="-52"/>
              </a:rPr>
              <a:t>Направления расходов</a:t>
            </a:r>
            <a:endParaRPr lang="ru-RU" dirty="0">
              <a:latin typeface="Oswald" charset="-52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7596336" y="692696"/>
            <a:ext cx="432048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>
            <a:off x="8028384" y="692696"/>
            <a:ext cx="432048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43808" y="1124744"/>
            <a:ext cx="60486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pitchFamily="2" charset="-52"/>
                <a:cs typeface="Times New Roman" pitchFamily="18" charset="0"/>
              </a:rPr>
              <a:t>Осуществление переданных полномочий Российской Федерации на государственную регистрацию актов гражданского состояния (ФБ,ОБ) </a:t>
            </a:r>
          </a:p>
          <a:p>
            <a:r>
              <a:rPr lang="ru-RU" sz="1000" dirty="0" smtClean="0">
                <a:solidFill>
                  <a:srgbClr val="0000FF"/>
                </a:solidFill>
                <a:latin typeface="Oswald" pitchFamily="2" charset="-52"/>
                <a:cs typeface="Times New Roman" pitchFamily="18" charset="0"/>
              </a:rPr>
              <a:t>2024 год - 2 152,3 тыс.рублей,  2025-2026 годы - 1 980,0 тыс.рублей ежегодно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843808" y="1700808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Осуществление отдельных государственных полномочий в сфере трудовых отношений и государственного управления охраной труда </a:t>
            </a:r>
            <a:r>
              <a:rPr lang="ru-RU" sz="1000" dirty="0" smtClean="0">
                <a:solidFill>
                  <a:srgbClr val="0000FF"/>
                </a:solidFill>
                <a:latin typeface="Oswald" charset="-52"/>
              </a:rPr>
              <a:t>на 2024-2026 годы  - 1 882,6 тыс.рублей ежегодно</a:t>
            </a:r>
            <a:endParaRPr lang="ru-RU" sz="1000" dirty="0">
              <a:solidFill>
                <a:srgbClr val="0000FF"/>
              </a:solidFill>
              <a:latin typeface="Oswald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43808" y="213285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Осуществление отдельных государственных полномочий в сфере обращения с твердыми коммунальными отходами </a:t>
            </a:r>
            <a:r>
              <a:rPr lang="ru-RU" sz="1000" dirty="0" smtClean="0">
                <a:solidFill>
                  <a:srgbClr val="0000FF"/>
                </a:solidFill>
                <a:latin typeface="Oswald" charset="-52"/>
              </a:rPr>
              <a:t>на 2024 год в сумме 118,7 тыс.рублей, на 2025-2026 годы - 118,8 тыс.рублей ежегодно</a:t>
            </a:r>
            <a:endParaRPr lang="ru-RU" sz="1000" dirty="0">
              <a:solidFill>
                <a:srgbClr val="0000FF"/>
              </a:solidFill>
              <a:latin typeface="Oswald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43808" y="2636912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Осуществление полномочий по хранению, комплектованию, учету и использованию архивных документов, относящихся к государственной собственности Ханты-Мансийского автономного округа - </a:t>
            </a:r>
            <a:r>
              <a:rPr lang="ru-RU" sz="1200" dirty="0" err="1" smtClean="0">
                <a:latin typeface="Oswald" charset="-52"/>
              </a:rPr>
              <a:t>Югры</a:t>
            </a:r>
            <a:r>
              <a:rPr lang="ru-RU" sz="1200" dirty="0" smtClean="0">
                <a:latin typeface="Oswald" charset="-52"/>
              </a:rPr>
              <a:t> </a:t>
            </a:r>
            <a:r>
              <a:rPr lang="ru-RU" sz="1000" dirty="0" smtClean="0">
                <a:solidFill>
                  <a:srgbClr val="0000FF"/>
                </a:solidFill>
                <a:latin typeface="Oswald" charset="-52"/>
              </a:rPr>
              <a:t>на 2024 год в сумме 417,3 тыс.рублей, на 2025 год -  466,1 тыс.рублей, на 2026 год - 514,8 тыс.рублей;</a:t>
            </a:r>
            <a:endParaRPr lang="ru-RU" sz="1000" dirty="0">
              <a:solidFill>
                <a:srgbClr val="0000FF"/>
              </a:solidFill>
              <a:latin typeface="Oswald" charset="-52"/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2483768" y="5949280"/>
            <a:ext cx="360040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843808" y="5805264"/>
            <a:ext cx="60486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Организация повышения профессионального уровня муниципальных служащих ОМС, председателя КСП и депутатов Думы города Урай, замещающих муниципальные должности, главы города Урай </a:t>
            </a:r>
          </a:p>
          <a:p>
            <a:r>
              <a:rPr lang="ru-RU" sz="1000" dirty="0" smtClean="0">
                <a:solidFill>
                  <a:srgbClr val="0000FF"/>
                </a:solidFill>
                <a:latin typeface="Oswald" charset="-52"/>
              </a:rPr>
              <a:t>в 2024-2026 годах планируется направить 752,7 тыс.рублей ежегодно</a:t>
            </a:r>
            <a:endParaRPr lang="ru-RU" sz="1000" dirty="0">
              <a:solidFill>
                <a:srgbClr val="0000FF"/>
              </a:solidFill>
              <a:latin typeface="Oswald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0" y="5733256"/>
            <a:ext cx="1944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Oswald" charset="-52"/>
              </a:rPr>
              <a:t>Подпрограмма «</a:t>
            </a:r>
            <a:r>
              <a:rPr lang="ru-RU" sz="1400" dirty="0" smtClean="0">
                <a:solidFill>
                  <a:schemeClr val="dk1"/>
                </a:solidFill>
                <a:latin typeface="Oswald" charset="-52"/>
              </a:rPr>
              <a:t>Развитие муниципальной службы и резерва управленческих кадров.</a:t>
            </a:r>
            <a:r>
              <a:rPr lang="ru-RU" sz="1400" dirty="0" smtClean="0">
                <a:latin typeface="Oswald" charset="-52"/>
              </a:rPr>
              <a:t>»</a:t>
            </a:r>
            <a:endParaRPr lang="ru-RU" sz="1400" dirty="0">
              <a:latin typeface="Oswald" charset="-52"/>
            </a:endParaRPr>
          </a:p>
        </p:txBody>
      </p:sp>
      <p:sp>
        <p:nvSpPr>
          <p:cNvPr id="41" name="Нашивка 40"/>
          <p:cNvSpPr/>
          <p:nvPr/>
        </p:nvSpPr>
        <p:spPr>
          <a:xfrm>
            <a:off x="2411760" y="3284984"/>
            <a:ext cx="432048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843808" y="3212976"/>
            <a:ext cx="60486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 (федеральный бюджет) </a:t>
            </a:r>
            <a:r>
              <a:rPr lang="ru-RU" sz="1000" dirty="0" smtClean="0">
                <a:solidFill>
                  <a:srgbClr val="0000FF"/>
                </a:solidFill>
                <a:latin typeface="Oswald" charset="-52"/>
              </a:rPr>
              <a:t>на 2024 год в сумме 4,9 тыс.рублей, на 2025 год - 6,8 тыс.рублей, на 2026 год - 84,2 тыс.рублей;</a:t>
            </a:r>
            <a:endParaRPr lang="ru-RU" sz="1000" dirty="0">
              <a:solidFill>
                <a:srgbClr val="0000FF"/>
              </a:solidFill>
              <a:latin typeface="Oswald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43808" y="3789040"/>
            <a:ext cx="61206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Обеспечение деятельности исполнительно-распорядительного органа (администрация города Урай) предусмотрены бюджетные ассигнования </a:t>
            </a:r>
            <a:r>
              <a:rPr lang="ru-RU" sz="1000" dirty="0" smtClean="0">
                <a:solidFill>
                  <a:srgbClr val="0000FF"/>
                </a:solidFill>
                <a:latin typeface="Oswald" charset="-52"/>
              </a:rPr>
              <a:t>на 2024 год в сумме 259 100,0 тыс.рублей, на 2025 год - 242 037,7 тыс.рублей, на 2026 год - 242 521,0 тыс.рублей.</a:t>
            </a:r>
            <a:endParaRPr lang="ru-RU" sz="1000" dirty="0">
              <a:solidFill>
                <a:srgbClr val="0000FF"/>
              </a:solidFill>
              <a:latin typeface="Oswald" charset="-52"/>
            </a:endParaRPr>
          </a:p>
        </p:txBody>
      </p:sp>
      <p:sp>
        <p:nvSpPr>
          <p:cNvPr id="32" name="Нашивка 31"/>
          <p:cNvSpPr/>
          <p:nvPr/>
        </p:nvSpPr>
        <p:spPr>
          <a:xfrm>
            <a:off x="2411760" y="3861048"/>
            <a:ext cx="432048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2411760" y="4437112"/>
            <a:ext cx="432048" cy="360040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2411760" y="4869160"/>
            <a:ext cx="432048" cy="360040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915816" y="4365104"/>
            <a:ext cx="59766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Выплата пенсии за выслугу лет</a:t>
            </a:r>
          </a:p>
          <a:p>
            <a:r>
              <a:rPr lang="ru-RU" sz="1000" dirty="0" smtClean="0">
                <a:solidFill>
                  <a:srgbClr val="0000FF"/>
                </a:solidFill>
                <a:latin typeface="Oswald" charset="-52"/>
              </a:rPr>
              <a:t>2024 год - 2 409,9 тыс.рублей, 2025 год -  13 701,0 тыс.рублей, 2026 год - 15 050,6 тыс.рублей </a:t>
            </a:r>
            <a:endParaRPr lang="ru-RU" sz="1200" dirty="0">
              <a:latin typeface="Oswald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915816" y="4797152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Содержание МКУ "Управление материально-технического обеспечения города Урай" </a:t>
            </a:r>
            <a:r>
              <a:rPr lang="ru-RU" sz="1000" dirty="0" smtClean="0">
                <a:solidFill>
                  <a:srgbClr val="0000FF"/>
                </a:solidFill>
                <a:latin typeface="Oswald" charset="-52"/>
              </a:rPr>
              <a:t>на 2024 год в сумме 116 182,6 тыс.рублей, на 2025 год - 99 477,6 тыс.рублей, на 2026 год - 100 018,7 тыс.рублей</a:t>
            </a:r>
            <a:r>
              <a:rPr lang="ru-RU" sz="1200" dirty="0" smtClean="0">
                <a:latin typeface="Oswald" charset="-52"/>
              </a:rPr>
              <a:t>. </a:t>
            </a:r>
            <a:endParaRPr lang="ru-RU" sz="1200" dirty="0">
              <a:latin typeface="Oswald" charset="-52"/>
            </a:endParaRPr>
          </a:p>
        </p:txBody>
      </p:sp>
      <p:sp>
        <p:nvSpPr>
          <p:cNvPr id="40" name="Нашивка 39"/>
          <p:cNvSpPr/>
          <p:nvPr/>
        </p:nvSpPr>
        <p:spPr>
          <a:xfrm>
            <a:off x="2411760" y="5301208"/>
            <a:ext cx="432048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843808" y="5157192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200" dirty="0" smtClean="0">
                <a:latin typeface="Oswald" charset="-52"/>
              </a:rPr>
              <a:t>Иные межбюджетные трансферты на реализацию мероприятий по содействию трудоустройству граждан, в том числе граждан с инвалидностью с учетом средств МБ </a:t>
            </a:r>
            <a:r>
              <a:rPr lang="ru-RU" sz="1000" dirty="0" smtClean="0">
                <a:solidFill>
                  <a:srgbClr val="0000FF"/>
                </a:solidFill>
                <a:latin typeface="Oswald" charset="-52"/>
              </a:rPr>
              <a:t> на 2024 год -18 048,8 тыс.рублей, на 2025 год - 18 149,3 тыс.рублей, на 2026 год - 18 293,3 тыс.рублей.</a:t>
            </a:r>
            <a:endParaRPr lang="ru-RU" sz="1000" dirty="0">
              <a:solidFill>
                <a:srgbClr val="0000FF"/>
              </a:solidFill>
              <a:latin typeface="Oswald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6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36" grpId="0" animBg="1"/>
      <p:bldP spid="41" grpId="0" animBg="1"/>
      <p:bldP spid="32" grpId="0" animBg="1"/>
      <p:bldP spid="33" grpId="0" animBg="1"/>
      <p:bldP spid="34" grpId="0" animBg="1"/>
      <p:bldP spid="4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244408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0648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9218" name="AutoShape 2" descr="Совершенствование муниципального управления в городском округе Большой  Камень на 2020 - 2025 годы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Совершенствование муниципального управления в городском округе Большой  Камень на 2020 - 2025 годы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07504" y="1340769"/>
          <a:ext cx="8856982" cy="513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127"/>
                <a:gridCol w="743289"/>
                <a:gridCol w="1008111"/>
                <a:gridCol w="1030132"/>
                <a:gridCol w="1097973"/>
                <a:gridCol w="968239"/>
                <a:gridCol w="1008111"/>
              </a:tblGrid>
              <a:tr h="266861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Удовлетворенность населения деятельностью местного самоуправления городского округа (муниципального района)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48,3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50,5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51,0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51,5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52,0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рублей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6452,9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6740,5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6709,0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6481,2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6481,2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7116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Численность граждан, ежегодно трудоустраиваемых на временные и общественные работы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Чел.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717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555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555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555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555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муниципальных служащих, которым предоставляются гарантии по выплате пенсии за выслугу лет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неиспользуемого недвижимого имущества в общем количестве недвижимого имущества муниципального образования город Урай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более 0,1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более 0,1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более 0,1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более 0,1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Уровень удовлетворенности жителей города Урай качеством предоставления государственных и муниципальных услуг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Не менее 90%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90%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90%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90%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граждан, использующих механизм получения государственных и муниципальных услуг в электронной форме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Не менее 70%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Время ожидания в очереди при обращении заявителя в орган местного самоуправления для получения муниципальных услуг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минут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До</a:t>
                      </a:r>
                      <a:r>
                        <a:rPr lang="ru-RU" sz="1000" baseline="0" dirty="0" smtClean="0">
                          <a:latin typeface="Oswald" charset="-52"/>
                        </a:rPr>
                        <a:t> 15 минут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До</a:t>
                      </a:r>
                      <a:r>
                        <a:rPr lang="ru-RU" sz="1000" baseline="0" dirty="0" smtClean="0">
                          <a:latin typeface="Oswald" charset="-52"/>
                        </a:rPr>
                        <a:t> 15 минут</a:t>
                      </a:r>
                      <a:endParaRPr lang="ru-RU" sz="1000" dirty="0" smtClean="0">
                        <a:latin typeface="Oswald" charset="-52"/>
                      </a:endParaRP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До</a:t>
                      </a:r>
                      <a:r>
                        <a:rPr lang="ru-RU" sz="1000" baseline="0" dirty="0" smtClean="0">
                          <a:latin typeface="Oswald" charset="-52"/>
                        </a:rPr>
                        <a:t> 15 минут</a:t>
                      </a:r>
                      <a:endParaRPr lang="ru-RU" sz="1000" dirty="0" smtClean="0">
                        <a:latin typeface="Oswald" charset="-52"/>
                      </a:endParaRP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До</a:t>
                      </a:r>
                      <a:r>
                        <a:rPr lang="ru-RU" sz="1000" baseline="0" dirty="0" smtClean="0">
                          <a:latin typeface="Oswald" charset="-52"/>
                        </a:rPr>
                        <a:t> 15 минут</a:t>
                      </a:r>
                      <a:endParaRPr lang="ru-RU" sz="1000" dirty="0" smtClean="0">
                        <a:latin typeface="Oswald" charset="-52"/>
                      </a:endParaRP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До</a:t>
                      </a:r>
                      <a:r>
                        <a:rPr lang="ru-RU" sz="1000" baseline="0" dirty="0" smtClean="0">
                          <a:latin typeface="Oswald" charset="-52"/>
                        </a:rPr>
                        <a:t> 15 минут</a:t>
                      </a:r>
                      <a:endParaRPr lang="ru-RU" sz="1000" dirty="0" smtClean="0">
                        <a:latin typeface="Oswald" charset="-52"/>
                      </a:endParaRP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2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муниципальных служащих, повысивших профессиональный уровень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53,0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60,0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70,0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70,0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>
                          <a:latin typeface="Oswald" charset="-52"/>
                        </a:rPr>
                        <a:t>70,0</a:t>
                      </a:r>
                      <a:endParaRPr lang="ru-RU" sz="1000" dirty="0" smtClean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835696" y="476672"/>
            <a:ext cx="4398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Oswald" charset="-52"/>
              </a:rPr>
              <a:t>Целевые показатели муниципальной программы</a:t>
            </a:r>
            <a:endParaRPr lang="ru-RU" dirty="0">
              <a:solidFill>
                <a:schemeClr val="bg1"/>
              </a:solidFill>
              <a:latin typeface="Oswald" charset="-52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244408" cy="5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1560" y="40466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Oswald" charset="-52"/>
              </a:rPr>
              <a:t>Целевые показатели муниципальной программы</a:t>
            </a:r>
            <a:endParaRPr lang="ru-RU" dirty="0">
              <a:solidFill>
                <a:schemeClr val="bg1"/>
              </a:solidFill>
              <a:latin typeface="Oswald" charset="-52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7505" y="1340768"/>
          <a:ext cx="8856982" cy="428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127"/>
                <a:gridCol w="731982"/>
                <a:gridCol w="1019418"/>
                <a:gridCol w="1030132"/>
                <a:gridCol w="1097973"/>
                <a:gridCol w="968239"/>
                <a:gridCol w="1008111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5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Удовлетворенность граждан качеством жилищно-коммунальных услуг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85,0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85,0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85,0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4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аварийных многоквартирных жилых домов в общем количестве многоквартирных жилых домов на конец отчетного периода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22,7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22,4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20,4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18,4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16,0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2525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Фактический уровень оплаты взносов на капитальный ремонт общего имущества в многоквартирных домах (за жилые помещения, являющиеся муниципальной собственностью в многоквартирных домах) 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не менее 100,0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5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Удовлетворенность населения благоустроенностью общественных мест пребывания населения 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86,1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86,2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86,3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2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замены ветхих инженерных сетей теплоснабжения, водоснабжения, водоотведения от общей протяженности ветхих инженерных сетей теплоснабжения, водоснабжения, водоотведения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3,1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2,9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3,9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3,6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3,8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4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Объем вложений частных инвесторов на развитие жилищно-коммунального комплекса муниципального образования на 10 тыс. населения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Тыс.руб.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4785,44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4999,88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4588,93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10836,89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11425,80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2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Объем реализованных мероприятий инвестиционных программ организаций, оказывающих услуги по теплоснабжению на территории муниципального образования, на 10 тыс. населения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Тыс.руб.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4218,90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4465,52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4006,36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10254,54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10819,80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16978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60444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602724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39552" y="404664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«Развитие жилищно-коммунального комплекса и повышение энергетической эффективности в городе Урай» на 2019-2030 </a:t>
            </a:r>
            <a:r>
              <a:rPr lang="ru-RU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годы, тыс.рублей </a:t>
            </a:r>
            <a:endParaRPr lang="ru-RU" dirty="0">
              <a:solidFill>
                <a:schemeClr val="bg1"/>
              </a:solidFill>
              <a:latin typeface="Oswald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7C6716F-8EAF-4C41-A404-4132F502FC9D}"/>
              </a:ext>
            </a:extLst>
          </p:cNvPr>
          <p:cNvSpPr/>
          <p:nvPr/>
        </p:nvSpPr>
        <p:spPr>
          <a:xfrm>
            <a:off x="179512" y="105273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400" dirty="0">
                <a:latin typeface="Oswald" panose="020B0604020202020204" charset="-52"/>
              </a:rPr>
              <a:t>Муниципальное казенное учреждение «Управление жилищно-коммунального хозяйства города </a:t>
            </a:r>
            <a:r>
              <a:rPr lang="ru-RU" sz="1400" dirty="0" err="1">
                <a:latin typeface="Oswald" panose="020B0604020202020204" charset="-52"/>
              </a:rPr>
              <a:t>Урай</a:t>
            </a:r>
            <a:r>
              <a:rPr lang="ru-RU" sz="1400" dirty="0">
                <a:latin typeface="Oswald" panose="020B0604020202020204" charset="-52"/>
              </a:rPr>
              <a:t>»</a:t>
            </a:r>
            <a:endParaRPr lang="ru-RU" sz="14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377A50-5E3C-4609-A183-071021C1D96F}"/>
              </a:ext>
            </a:extLst>
          </p:cNvPr>
          <p:cNvSpPr/>
          <p:nvPr/>
        </p:nvSpPr>
        <p:spPr>
          <a:xfrm>
            <a:off x="4716016" y="1052736"/>
            <a:ext cx="44279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</a:p>
          <a:p>
            <a:r>
              <a:rPr lang="ru-RU" sz="1400" dirty="0">
                <a:latin typeface="Oswald" panose="020B0604020202020204" charset="-52"/>
              </a:rPr>
              <a:t>1. Формирование благоприятных и комфортных условий для проживания населения на территории города </a:t>
            </a:r>
            <a:r>
              <a:rPr lang="ru-RU" sz="1400" dirty="0" err="1">
                <a:latin typeface="Oswald" panose="020B0604020202020204" charset="-52"/>
              </a:rPr>
              <a:t>Урай</a:t>
            </a:r>
            <a:r>
              <a:rPr lang="ru-RU" sz="1400" dirty="0">
                <a:latin typeface="Oswald" panose="020B0604020202020204" charset="-52"/>
              </a:rPr>
              <a:t>, повышение надежности и качества предоставления жилищно-коммунальных услуг. </a:t>
            </a:r>
          </a:p>
          <a:p>
            <a:r>
              <a:rPr lang="ru-RU" sz="1400" dirty="0">
                <a:latin typeface="Oswald" panose="020B0604020202020204" charset="-52"/>
              </a:rPr>
              <a:t>2. Повышение энергосбережения и энергетической эффективности.</a:t>
            </a:r>
            <a:endParaRPr lang="ru-RU" dirty="0">
              <a:latin typeface="Oswald" panose="020B0604020202020204" charset="-52"/>
              <a:cs typeface="Times New Roman" pitchFamily="18" charset="0"/>
            </a:endParaRPr>
          </a:p>
        </p:txBody>
      </p:sp>
      <p:pic>
        <p:nvPicPr>
          <p:cNvPr id="2050" name="Picture 2" descr="https://journal.bsau.ru/upload/iblock/d7b/d7b82788ce18afbe3165090fbdada1a3.jpg">
            <a:extLst>
              <a:ext uri="{FF2B5EF4-FFF2-40B4-BE49-F238E27FC236}">
                <a16:creationId xmlns:a16="http://schemas.microsoft.com/office/drawing/2014/main" xmlns="" id="{CF3D0FA8-5EC9-4128-9827-C7C3FC41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470965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Диаграмма 13"/>
          <p:cNvGraphicFramePr/>
          <p:nvPr/>
        </p:nvGraphicFramePr>
        <p:xfrm>
          <a:off x="4499992" y="3212976"/>
          <a:ext cx="4788024" cy="353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07504" y="2708920"/>
          <a:ext cx="8821487" cy="750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67868"/>
                <a:gridCol w="932352"/>
                <a:gridCol w="860633"/>
                <a:gridCol w="860634"/>
              </a:tblGrid>
              <a:tr h="334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4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Подпрограмма «Создание условий для обеспечения содержания объектов жилищно-коммунального комплекса города Урай»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517 208,1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345 720,6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346 024,1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79512" y="6021288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200" dirty="0" err="1" smtClean="0">
                <a:latin typeface="Oswald" charset="-52"/>
                <a:cs typeface="Times New Roman" pitchFamily="18" charset="0"/>
              </a:rPr>
              <a:t>Югры</a:t>
            </a:r>
            <a:r>
              <a:rPr lang="ru-RU" sz="1200" dirty="0" smtClean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  <a:endParaRPr lang="ru-RU" sz="1200" dirty="0">
              <a:latin typeface="Oswald" charset="-5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476672"/>
            <a:ext cx="8244408" cy="24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851456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7504" y="2204864"/>
            <a:ext cx="2088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Oswald" charset="-52"/>
              </a:rPr>
              <a:t>Подпрограмма «Создание условий для обеспечения содержания объектов жилищно-коммунального комплекса города Урай»</a:t>
            </a:r>
            <a:endParaRPr lang="ru-RU" dirty="0">
              <a:latin typeface="Oswald" charset="-52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2411760" y="1412776"/>
            <a:ext cx="432048" cy="288032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2411760" y="1988840"/>
            <a:ext cx="432048" cy="288032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2411760" y="2492896"/>
            <a:ext cx="432048" cy="288032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2411760" y="3356992"/>
            <a:ext cx="432048" cy="288032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2411760" y="4005064"/>
            <a:ext cx="432048" cy="288032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3131840" y="692696"/>
            <a:ext cx="4464496" cy="432048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Oswald" charset="-52"/>
              </a:rPr>
              <a:t>Направления расходов</a:t>
            </a:r>
            <a:endParaRPr lang="ru-RU" dirty="0">
              <a:latin typeface="Oswald" charset="-52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7596336" y="692696"/>
            <a:ext cx="432048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>
            <a:off x="8028384" y="692696"/>
            <a:ext cx="432048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43808" y="1268760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pitchFamily="2" charset="-52"/>
                <a:cs typeface="Times New Roman" pitchFamily="18" charset="0"/>
              </a:rPr>
              <a:t>Организация содержания дорожного хозяйства </a:t>
            </a:r>
            <a:r>
              <a:rPr lang="ru-RU" sz="900" dirty="0" smtClean="0">
                <a:latin typeface="Oswald" pitchFamily="2" charset="-52"/>
                <a:cs typeface="Times New Roman" pitchFamily="18" charset="0"/>
              </a:rPr>
              <a:t>(содержание дорог, приобретение 2-х остановочных комплексов, замена стекол на остановках, взвешивание снега, установка 70 дорожных знаков, ремонт 2-х светофорных объектов)</a:t>
            </a:r>
          </a:p>
          <a:p>
            <a:r>
              <a:rPr lang="ru-RU" sz="900" dirty="0" smtClean="0">
                <a:solidFill>
                  <a:srgbClr val="0066FF"/>
                </a:solidFill>
                <a:latin typeface="Oswald" pitchFamily="2" charset="-52"/>
                <a:cs typeface="Times New Roman" pitchFamily="18" charset="0"/>
              </a:rPr>
              <a:t> 2024 год - 102 833,1 тыс.рублей, 2025 год - 104 485,7 тыс.рублей, 2026 год - 105 245,0 тыс.рублей.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843808" y="184482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Организация содержания мест захоронения и оказание ритуальных услуг </a:t>
            </a:r>
            <a:r>
              <a:rPr lang="ru-RU" sz="900" dirty="0" smtClean="0">
                <a:latin typeface="Oswald" charset="-52"/>
              </a:rPr>
              <a:t>(содержание кладбищ, перевозка невостребованных, расчистку кладбища площадью 6 720 кв.м., инвентаризацию кладбищ) </a:t>
            </a:r>
          </a:p>
          <a:p>
            <a:r>
              <a:rPr lang="ru-RU" sz="900" dirty="0" smtClean="0">
                <a:solidFill>
                  <a:srgbClr val="0066FF"/>
                </a:solidFill>
                <a:latin typeface="Oswald" charset="-52"/>
              </a:rPr>
              <a:t>2024 год  -7 443,8 тыс.рублей,  2025 год - 5 090,4 тыс.рублей, 2026 год - 4 214,3 тыс.рублей</a:t>
            </a:r>
            <a:endParaRPr lang="ru-RU" sz="900" dirty="0">
              <a:solidFill>
                <a:srgbClr val="0066FF"/>
              </a:solidFill>
              <a:latin typeface="Oswald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43808" y="2420889"/>
            <a:ext cx="60486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Организация ремонта муниципального жилищного фонда </a:t>
            </a:r>
            <a:r>
              <a:rPr lang="ru-RU" sz="900" dirty="0" smtClean="0">
                <a:latin typeface="Oswald" charset="-52"/>
              </a:rPr>
              <a:t>(на 2024 год планируется ремонт 2-х квартир – </a:t>
            </a:r>
            <a:r>
              <a:rPr lang="ru-RU" sz="900" dirty="0" smtClean="0">
                <a:solidFill>
                  <a:srgbClr val="0066FF"/>
                </a:solidFill>
                <a:latin typeface="Oswald" charset="-52"/>
              </a:rPr>
              <a:t>349,6 тыс.рублей</a:t>
            </a:r>
            <a:r>
              <a:rPr lang="ru-RU" sz="900" dirty="0" smtClean="0">
                <a:latin typeface="Oswald" charset="-52"/>
              </a:rPr>
              <a:t>, по адресам: мкр.1Д д.75 кв.12, мкр.2 д.92 кв.3)</a:t>
            </a:r>
            <a:r>
              <a:rPr lang="ru-RU" sz="1000" dirty="0" smtClean="0">
                <a:latin typeface="Oswald" charset="-52"/>
              </a:rPr>
              <a:t>, </a:t>
            </a:r>
            <a:r>
              <a:rPr lang="ru-RU" sz="1200" dirty="0" smtClean="0">
                <a:latin typeface="Oswald" charset="-52"/>
              </a:rPr>
              <a:t>оплата взносов на капитальный ремонт общего имущества в многоквартирных домах</a:t>
            </a:r>
            <a:r>
              <a:rPr lang="ru-RU" sz="1000" dirty="0" smtClean="0">
                <a:latin typeface="Oswald" charset="-52"/>
              </a:rPr>
              <a:t> </a:t>
            </a:r>
            <a:r>
              <a:rPr lang="ru-RU" sz="900" dirty="0" smtClean="0">
                <a:latin typeface="Oswald" charset="-52"/>
              </a:rPr>
              <a:t>(за жилые помещения, являющиеся муниципальной собственностью в многоквартирных домах) </a:t>
            </a:r>
            <a:r>
              <a:rPr lang="ru-RU" sz="900" dirty="0" smtClean="0">
                <a:solidFill>
                  <a:srgbClr val="0066FF"/>
                </a:solidFill>
                <a:latin typeface="Oswald" charset="-52"/>
              </a:rPr>
              <a:t>2024 год - 6 880,7 тыс.рублей, 2025 год - 7 031,3 тыс.рублей, 2026 год - 7 301,6 тыс.рублей</a:t>
            </a:r>
            <a:endParaRPr lang="ru-RU" sz="900" dirty="0">
              <a:solidFill>
                <a:srgbClr val="0066FF"/>
              </a:solidFill>
              <a:latin typeface="Oswald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43808" y="3212976"/>
            <a:ext cx="60486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Организация содержания объектов благоустройства </a:t>
            </a:r>
            <a:r>
              <a:rPr lang="ru-RU" sz="1000" dirty="0" smtClean="0">
                <a:latin typeface="Oswald" charset="-52"/>
              </a:rPr>
              <a:t>(содержание парково-культурной зоны, набережной, внутриквартальных проездов, детских городков, фонтанов, цветников, контейнерных площадок, обслуживание «Мемориала памяти», устройство тротуара по ул.Толстого, водопонижение в районе ж/</a:t>
            </a:r>
            <a:r>
              <a:rPr lang="ru-RU" sz="1000" dirty="0" err="1" smtClean="0">
                <a:latin typeface="Oswald" charset="-52"/>
              </a:rPr>
              <a:t>д</a:t>
            </a:r>
            <a:r>
              <a:rPr lang="ru-RU" sz="1000" dirty="0" smtClean="0">
                <a:latin typeface="Oswald" charset="-52"/>
              </a:rPr>
              <a:t> №24 </a:t>
            </a:r>
            <a:r>
              <a:rPr lang="ru-RU" sz="1000" dirty="0" err="1" smtClean="0">
                <a:latin typeface="Oswald" charset="-52"/>
              </a:rPr>
              <a:t>мкр.Аэропорт</a:t>
            </a:r>
            <a:r>
              <a:rPr lang="en-US" sz="1000" dirty="0" smtClean="0">
                <a:latin typeface="Oswald" charset="-52"/>
              </a:rPr>
              <a:t>: </a:t>
            </a:r>
            <a:endParaRPr lang="ru-RU" sz="1000" dirty="0" smtClean="0">
              <a:latin typeface="Oswald" charset="-52"/>
            </a:endParaRPr>
          </a:p>
          <a:p>
            <a:r>
              <a:rPr lang="en-US" sz="1000" dirty="0" smtClean="0">
                <a:solidFill>
                  <a:srgbClr val="0066FF"/>
                </a:solidFill>
                <a:latin typeface="Oswald" charset="-52"/>
              </a:rPr>
              <a:t>2024 </a:t>
            </a:r>
            <a:r>
              <a:rPr lang="ru-RU" sz="1000" dirty="0" smtClean="0">
                <a:solidFill>
                  <a:srgbClr val="0066FF"/>
                </a:solidFill>
                <a:latin typeface="Oswald" charset="-52"/>
              </a:rPr>
              <a:t>год- 57 965,9 тыс.рублей, на 2025-2026 годы - 56 694,9 тыс.рублей ежегодно</a:t>
            </a:r>
            <a:endParaRPr lang="ru-RU" sz="1000" dirty="0">
              <a:solidFill>
                <a:srgbClr val="0066FF"/>
              </a:solidFill>
              <a:latin typeface="Oswald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43808" y="3933056"/>
            <a:ext cx="60486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Услуги по приему поверхностных сточных вод (городские стоки), обслуживание пожарных гидрантов  </a:t>
            </a:r>
            <a:r>
              <a:rPr lang="ru-RU" sz="1000" dirty="0" smtClean="0">
                <a:solidFill>
                  <a:srgbClr val="0066FF"/>
                </a:solidFill>
                <a:latin typeface="Oswald" charset="-52"/>
              </a:rPr>
              <a:t>на 2024-2026 годы ежегодно - 21 136,4 тыс.рублей </a:t>
            </a:r>
            <a:endParaRPr lang="ru-RU" sz="1000" dirty="0">
              <a:solidFill>
                <a:srgbClr val="0066FF"/>
              </a:solidFill>
              <a:latin typeface="Oswald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43808" y="4437112"/>
            <a:ext cx="60486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Организация электроснабжения уличного освещения, ТО сетей уличного освещения </a:t>
            </a:r>
          </a:p>
          <a:p>
            <a:r>
              <a:rPr lang="ru-RU" sz="1000" dirty="0" smtClean="0">
                <a:solidFill>
                  <a:srgbClr val="0066FF"/>
                </a:solidFill>
                <a:latin typeface="Oswald" charset="-52"/>
              </a:rPr>
              <a:t> 2024 год - 43 521,8 тыс.рублей, на 2025-2026 годы - 31 814,5 тыс.рублей ежегодно;  </a:t>
            </a:r>
            <a:endParaRPr lang="ru-RU" sz="1000" dirty="0">
              <a:solidFill>
                <a:srgbClr val="0066FF"/>
              </a:solidFill>
              <a:latin typeface="Oswald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43808" y="4869160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Выполнение работ по актуализации схем систем коммунальной инфраструктуры муниципального образования город Урай, актуализации топливно-энергетического баланса</a:t>
            </a:r>
          </a:p>
          <a:p>
            <a:r>
              <a:rPr lang="ru-RU" sz="1200" dirty="0" smtClean="0">
                <a:latin typeface="Oswald" charset="-52"/>
              </a:rPr>
              <a:t> </a:t>
            </a:r>
            <a:r>
              <a:rPr lang="ru-RU" sz="1000" dirty="0" smtClean="0">
                <a:solidFill>
                  <a:srgbClr val="0066FF"/>
                </a:solidFill>
                <a:latin typeface="Oswald" charset="-52"/>
              </a:rPr>
              <a:t>на 2024-2026 год планируется 475,0 тыс.рублей ежегодно</a:t>
            </a:r>
            <a:endParaRPr lang="ru-RU" sz="1000" dirty="0">
              <a:solidFill>
                <a:srgbClr val="0066FF"/>
              </a:solidFill>
              <a:latin typeface="Oswald" charset="-52"/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2411760" y="4509120"/>
            <a:ext cx="432048" cy="288032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2411760" y="5589240"/>
            <a:ext cx="432048" cy="288032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2411760" y="5013176"/>
            <a:ext cx="432048" cy="288032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2411760" y="6165304"/>
            <a:ext cx="432048" cy="288032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843808" y="5445224"/>
            <a:ext cx="60486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Обеспечение мероприятий по модернизации систем коммунальной инфраструктуры с </a:t>
            </a:r>
            <a:r>
              <a:rPr lang="ru-RU" sz="1200" dirty="0" err="1" smtClean="0">
                <a:latin typeface="Oswald" charset="-52"/>
              </a:rPr>
              <a:t>софинансированием</a:t>
            </a:r>
            <a:r>
              <a:rPr lang="ru-RU" sz="1200" dirty="0" smtClean="0">
                <a:latin typeface="Oswald" charset="-52"/>
              </a:rPr>
              <a:t> из МБ(10%) </a:t>
            </a:r>
            <a:r>
              <a:rPr lang="ru-RU" sz="1000" dirty="0" smtClean="0">
                <a:latin typeface="Oswald" charset="-52"/>
              </a:rPr>
              <a:t>(капитальный ремонт напорного канализационного коллектора от КНС-3 до КОС) </a:t>
            </a:r>
            <a:r>
              <a:rPr lang="ru-RU" sz="1000" dirty="0" smtClean="0">
                <a:solidFill>
                  <a:srgbClr val="0066FF"/>
                </a:solidFill>
                <a:latin typeface="Oswald" charset="-52"/>
              </a:rPr>
              <a:t>на 2024-2026 годы в объеме 93 750,0 тыс.рублей ежегодно</a:t>
            </a:r>
            <a:endParaRPr lang="ru-RU" sz="1000" dirty="0">
              <a:solidFill>
                <a:srgbClr val="0066FF"/>
              </a:solidFill>
              <a:latin typeface="Oswald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843808" y="6021288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Oswald" charset="-52"/>
              </a:rPr>
              <a:t>Реализация полномочий в сфере ЖКХ </a:t>
            </a:r>
            <a:r>
              <a:rPr lang="ru-RU" sz="1000" dirty="0" smtClean="0">
                <a:latin typeface="Oswald" charset="-52"/>
              </a:rPr>
              <a:t>(капитальный ремонт (с заменой) систем газораспределения, теплоснабжения, водоснабжения и водоотведения, в том числе с применением композитных материалов)</a:t>
            </a:r>
            <a:r>
              <a:rPr lang="ru-RU" sz="1200" dirty="0" smtClean="0">
                <a:latin typeface="Oswald" charset="-52"/>
              </a:rPr>
              <a:t> с </a:t>
            </a:r>
            <a:r>
              <a:rPr lang="ru-RU" sz="1200" dirty="0" err="1" smtClean="0">
                <a:latin typeface="Oswald" charset="-52"/>
              </a:rPr>
              <a:t>софинансированием</a:t>
            </a:r>
            <a:r>
              <a:rPr lang="ru-RU" sz="1200" dirty="0" smtClean="0">
                <a:latin typeface="Oswald" charset="-52"/>
              </a:rPr>
              <a:t> из МБ(10%) </a:t>
            </a:r>
            <a:r>
              <a:rPr lang="ru-RU" sz="1000" dirty="0" smtClean="0">
                <a:solidFill>
                  <a:srgbClr val="0066FF"/>
                </a:solidFill>
                <a:latin typeface="Oswald" charset="-52"/>
              </a:rPr>
              <a:t>планируются на 2024 год в сумме 141 970,3 тыс.рублей. </a:t>
            </a:r>
            <a:endParaRPr lang="ru-RU" sz="1000" dirty="0">
              <a:solidFill>
                <a:srgbClr val="0066FF"/>
              </a:solidFill>
              <a:latin typeface="Oswald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6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swald" charset="-52"/>
              </a:rPr>
              <a:t>Демография </a:t>
            </a:r>
            <a:endParaRPr lang="ru-RU" sz="2400" dirty="0">
              <a:solidFill>
                <a:schemeClr val="bg1"/>
              </a:solidFill>
              <a:latin typeface="Oswald" charset="-52"/>
            </a:endParaRP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87624" y="162880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Динамика численности населения города Урай 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755576" y="2057400"/>
          <a:ext cx="7344816" cy="3459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244408" cy="5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1560" y="40466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Oswald" charset="-52"/>
              </a:rPr>
              <a:t>Целевые показатели муниципальной программы</a:t>
            </a:r>
            <a:endParaRPr lang="ru-RU" dirty="0">
              <a:solidFill>
                <a:schemeClr val="bg1"/>
              </a:solidFill>
              <a:latin typeface="Oswald" charset="-52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7505" y="1340768"/>
          <a:ext cx="8856982" cy="428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127"/>
                <a:gridCol w="731982"/>
                <a:gridCol w="1019418"/>
                <a:gridCol w="1030132"/>
                <a:gridCol w="1097973"/>
                <a:gridCol w="968239"/>
                <a:gridCol w="1008111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5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Удовлетворенность граждан качеством жилищно-коммунальных услуг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85,0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85,0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85,0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4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аварийных многоквартирных жилых домов в общем количестве многоквартирных жилых домов на конец отчетного периода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22,7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22,4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20,4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18,4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16,0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2525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Фактический уровень оплаты взносов на капитальный ремонт общего имущества в многоквартирных домах (за жилые помещения, являющиеся муниципальной собственностью в многоквартирных домах) 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не менее 100,0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5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Удовлетворенность населения благоустроенностью общественных мест пребывания населения 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86,1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86,2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86,3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86,4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2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замены ветхих инженерных сетей теплоснабжения, водоснабжения, водоотведения от общей протяженности ветхих инженерных сетей теплоснабжения, водоснабжения, водоотведения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%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3,1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2,9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3,9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3,6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3,8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4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Объем вложений частных инвесторов на развитие жилищно-коммунального комплекса муниципального образования на 10 тыс. населения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Тыс.руб.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4785,44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4999,88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4588,93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10836,89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11425,80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2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Объем реализованных мероприятий инвестиционных программ организаций, оказывающих услуги по теплоснабжению на территории муниципального образования, на 10 тыс. населения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Тыс.руб.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4218,90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4465,52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4006,36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10254,54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Oswald" charset="-52"/>
                        </a:rPr>
                        <a:t>10819,80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16978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93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3528" y="1700808"/>
          <a:ext cx="8640961" cy="2448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7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202</a:t>
                      </a:r>
                      <a:r>
                        <a:rPr lang="en-US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4</a:t>
                      </a: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 год </a:t>
                      </a:r>
                      <a:r>
                        <a:rPr lang="en-US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6918" marR="6918" marT="69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202</a:t>
                      </a:r>
                      <a:r>
                        <a:rPr lang="en-US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 год (проект)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6918" marR="6918" marT="69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202</a:t>
                      </a:r>
                      <a:r>
                        <a:rPr lang="en-US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6</a:t>
                      </a: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 год (проект)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6918" marR="6918" marT="69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13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Всего на реализацию мероприятий: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22719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,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16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421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,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16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421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,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404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на развитие форм непосредственного осуществления населением местного самоуправления и участия населения в осуществлении местного самоуправления, 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на предоставление субсидий ТОС и некоммерческим организациям, оказывающим поддержку деятельности ТОС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4 000,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4 000.0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4 000.0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488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на финансовую поддержку СОНКО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18 719.5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12 421.6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12 421.6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11560" y="332656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Поддержка местных инициатив и участия населения в осуществлении</a:t>
            </a:r>
            <a:endParaRPr lang="en-US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местного самоуправления, тыс.рублей</a:t>
            </a:r>
            <a:endParaRPr lang="ru-RU" sz="2000" dirty="0">
              <a:solidFill>
                <a:schemeClr val="bg1"/>
              </a:solidFill>
              <a:latin typeface="Oswald" charset="-52"/>
            </a:endParaRPr>
          </a:p>
        </p:txBody>
      </p:sp>
      <p:pic>
        <p:nvPicPr>
          <p:cNvPr id="10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616978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55576" y="404664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err="1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Непрограммные</a:t>
            </a: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направления деятельности, тыс.рублей</a:t>
            </a:r>
            <a:endParaRPr lang="en-US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8343698"/>
              </p:ext>
            </p:extLst>
          </p:nvPr>
        </p:nvGraphicFramePr>
        <p:xfrm>
          <a:off x="179512" y="1484783"/>
          <a:ext cx="8784976" cy="2890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03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7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Всего по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непрограммным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направлениям деятельности: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36 951,4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31 110,8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31 363,6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6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Непрограммное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направление деятельности «Обеспечение деятельности органов местного самоуправления», в том числе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: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28 611,8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26 110,8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26 363,6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7914">
                <a:tc>
                  <a:txBody>
                    <a:bodyPr/>
                    <a:lstStyle/>
                    <a:p>
                      <a:pPr algn="l" fontAlgn="ctr">
                        <a:buFont typeface="Wingdings" pitchFamily="2" charset="2"/>
                        <a:buChar char="ü"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обеспечение деятельности Думы города Урай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15 110,1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14 247,6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14 342,8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078">
                <a:tc>
                  <a:txBody>
                    <a:bodyPr/>
                    <a:lstStyle/>
                    <a:p>
                      <a:pPr algn="l" fontAlgn="ctr">
                        <a:buFont typeface="Wingdings" pitchFamily="2" charset="2"/>
                        <a:buChar char="ü"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обеспечение деятельности Контрольно-счетной палаты города Урай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13 501,7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11 863,2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12 020,8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6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Непрограммное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направление деятельности «Исполнение отдельных расходных обязательств муниципального образования»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8 339,6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5000,0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5000,0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39552" y="404664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Средства на исполнение публичных нормативных </a:t>
            </a:r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обязательств,</a:t>
            </a:r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тыс.рублей</a:t>
            </a:r>
            <a:endParaRPr lang="en-US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79512" y="1628801"/>
          <a:ext cx="8712968" cy="2016221"/>
        </p:xfrm>
        <a:graphic>
          <a:graphicData uri="http://schemas.openxmlformats.org/drawingml/2006/table">
            <a:tbl>
              <a:tblPr/>
              <a:tblGrid>
                <a:gridCol w="519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17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/>
                <a:gridCol w="1368152"/>
                <a:gridCol w="1296144"/>
              </a:tblGrid>
              <a:tr h="387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№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п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Публичное нормативное обязательство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2024 год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2025 год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2026 год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247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Федеральный закон от 02.03.2007 №25-ФЗ "О муниципальной службе в Российской Федерации"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31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1.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  Пенсии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муниципальным служащим за выслугу лет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12 409,9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13 701,0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15 050,6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313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latin typeface="Oswald" charset="-52"/>
                        </a:rPr>
                        <a:t>  Итого</a:t>
                      </a:r>
                      <a:endParaRPr lang="ru-RU" sz="1400" b="0" i="0" u="none" strike="noStrike" dirty="0">
                        <a:latin typeface="Oswald" charset="-52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12 409,9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13 701,0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15 050,6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93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51519" y="1340768"/>
          <a:ext cx="8640962" cy="3672408"/>
        </p:xfrm>
        <a:graphic>
          <a:graphicData uri="http://schemas.openxmlformats.org/drawingml/2006/table">
            <a:tbl>
              <a:tblPr/>
              <a:tblGrid>
                <a:gridCol w="4171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98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98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98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5601" marR="5601" marT="5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 (проект)</a:t>
                      </a:r>
                    </a:p>
                  </a:txBody>
                  <a:tcPr marL="5601" marR="5601" marT="5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</a:p>
                  </a:txBody>
                  <a:tcPr marL="5601" marR="5601" marT="5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</a:p>
                  </a:txBody>
                  <a:tcPr marL="5601" marR="5601" marT="5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2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Долг муниципального образования на 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01.01.2024,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01.01.2025, 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101704,6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204 445,6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33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Привлечение кредитов от кредитных организаций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101 704,6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204 445,6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308 875,7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9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Погашение кредитов, полученных от кредитных организаций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101704,6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204 445,6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7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Верхний 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предел муниципального долга на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01.01.2025,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01.01.2026, 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01.01.2027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101 704,6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204 455,6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308 875,7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39552" y="404664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Объем муниципального долга на 2024-2026 годы, тыс.рублей </a:t>
            </a:r>
          </a:p>
        </p:txBody>
      </p:sp>
      <p:pic>
        <p:nvPicPr>
          <p:cNvPr id="3075" name="Picture 3" descr="Муниципальный долг Ковдорского района стал меньше - новости Хибины.ru /  Новости за январь 20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5085184"/>
            <a:ext cx="2194289" cy="1476000"/>
          </a:xfrm>
          <a:prstGeom prst="rect">
            <a:avLst/>
          </a:prstGeom>
          <a:noFill/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93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3528" y="476672"/>
            <a:ext cx="692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Oswald" charset="-52"/>
                <a:cs typeface="Arial" pitchFamily="34" charset="0"/>
              </a:rPr>
              <a:t>Контактная информация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91680" y="1628800"/>
            <a:ext cx="5091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Oswald" charset="-52"/>
                <a:cs typeface="Arial" pitchFamily="34" charset="0"/>
              </a:rPr>
              <a:t>Комитет по финансам администрации города </a:t>
            </a:r>
            <a:r>
              <a:rPr lang="ru-RU" b="1" dirty="0" err="1">
                <a:latin typeface="Oswald" charset="-52"/>
                <a:cs typeface="Arial" pitchFamily="34" charset="0"/>
              </a:rPr>
              <a:t>У</a:t>
            </a:r>
            <a:r>
              <a:rPr lang="ru-RU" b="1" dirty="0" err="1" smtClean="0">
                <a:latin typeface="Oswald" charset="-52"/>
                <a:cs typeface="Arial" pitchFamily="34" charset="0"/>
              </a:rPr>
              <a:t>рай</a:t>
            </a:r>
            <a:endParaRPr lang="ru-RU" b="1" dirty="0">
              <a:latin typeface="Oswald" charset="-52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2420888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Oswald" charset="-52"/>
                <a:cs typeface="Arial" pitchFamily="34" charset="0"/>
              </a:rPr>
              <a:t>Адрес</a:t>
            </a:r>
            <a:r>
              <a:rPr lang="en-US" sz="2400" b="1" dirty="0" smtClean="0">
                <a:latin typeface="Oswald" charset="-52"/>
                <a:cs typeface="Arial" pitchFamily="34" charset="0"/>
              </a:rPr>
              <a:t>:</a:t>
            </a:r>
            <a:r>
              <a:rPr lang="en-US" b="1" dirty="0" smtClean="0">
                <a:latin typeface="Oswald" charset="-52"/>
                <a:cs typeface="Arial" pitchFamily="34" charset="0"/>
              </a:rPr>
              <a:t> </a:t>
            </a:r>
            <a:r>
              <a:rPr lang="ru-RU" b="1" dirty="0" smtClean="0">
                <a:latin typeface="Oswald" charset="-52"/>
                <a:cs typeface="Arial" pitchFamily="34" charset="0"/>
              </a:rPr>
              <a:t>микрорайон 2, дом 60, город Урай, Тюменская область, Ханты-Мансийский автономный округ – </a:t>
            </a:r>
            <a:r>
              <a:rPr lang="ru-RU" b="1" dirty="0" err="1" smtClean="0">
                <a:latin typeface="Oswald" charset="-52"/>
                <a:cs typeface="Arial" pitchFamily="34" charset="0"/>
              </a:rPr>
              <a:t>Югра</a:t>
            </a:r>
            <a:r>
              <a:rPr lang="ru-RU" b="1" dirty="0" smtClean="0">
                <a:latin typeface="Oswald" charset="-52"/>
                <a:cs typeface="Arial" pitchFamily="34" charset="0"/>
              </a:rPr>
              <a:t>, 628285</a:t>
            </a:r>
            <a:endParaRPr lang="ru-RU" b="1" dirty="0">
              <a:latin typeface="Oswald" charset="-52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63688" y="33569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Oswald" charset="-52"/>
                <a:cs typeface="Arial" pitchFamily="34" charset="0"/>
              </a:rPr>
              <a:t>E-mail: komfin@uray.ru</a:t>
            </a:r>
            <a:endParaRPr lang="ru-RU" b="1" dirty="0">
              <a:latin typeface="Oswald" charset="-52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59632" y="3933056"/>
            <a:ext cx="57606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Oswald" charset="-52"/>
                <a:cs typeface="Arial" pitchFamily="34" charset="0"/>
              </a:rPr>
              <a:t>Председатель комитета – </a:t>
            </a:r>
          </a:p>
          <a:p>
            <a:pPr algn="ctr"/>
            <a:r>
              <a:rPr lang="ru-RU" b="1" dirty="0" smtClean="0">
                <a:latin typeface="Oswald" charset="-52"/>
                <a:cs typeface="Arial" pitchFamily="34" charset="0"/>
              </a:rPr>
              <a:t>Хусаинова Ирина Валериевна,</a:t>
            </a:r>
          </a:p>
          <a:p>
            <a:pPr algn="ctr"/>
            <a:r>
              <a:rPr lang="ru-RU" b="1" dirty="0" smtClean="0">
                <a:latin typeface="Oswald" charset="-52"/>
                <a:cs typeface="Arial" pitchFamily="34" charset="0"/>
              </a:rPr>
              <a:t> тел.</a:t>
            </a:r>
            <a:r>
              <a:rPr lang="en-US" b="1" dirty="0" smtClean="0">
                <a:latin typeface="Oswald" charset="-52"/>
                <a:cs typeface="Arial" pitchFamily="34" charset="0"/>
              </a:rPr>
              <a:t>:</a:t>
            </a:r>
            <a:r>
              <a:rPr lang="ru-RU" b="1" dirty="0" smtClean="0">
                <a:latin typeface="Oswald" charset="-52"/>
                <a:cs typeface="Arial" pitchFamily="34" charset="0"/>
              </a:rPr>
              <a:t> (34676) 2-33-56</a:t>
            </a:r>
          </a:p>
          <a:p>
            <a:pPr algn="ctr"/>
            <a:endParaRPr lang="ru-RU" b="1" dirty="0">
              <a:latin typeface="Oswald" charset="-52"/>
              <a:cs typeface="Arial" pitchFamily="34" charset="0"/>
            </a:endParaRPr>
          </a:p>
          <a:p>
            <a:pPr algn="ctr"/>
            <a:endParaRPr lang="ru-RU" b="1" dirty="0" smtClean="0">
              <a:latin typeface="Oswald" charset="-52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Oswald" charset="-52"/>
                <a:cs typeface="Arial" pitchFamily="34" charset="0"/>
              </a:rPr>
              <a:t>Начальник бюджетного управления –</a:t>
            </a:r>
          </a:p>
          <a:p>
            <a:pPr algn="ctr"/>
            <a:r>
              <a:rPr lang="ru-RU" b="1" dirty="0" smtClean="0">
                <a:latin typeface="Oswald" charset="-52"/>
                <a:cs typeface="Arial" pitchFamily="34" charset="0"/>
              </a:rPr>
              <a:t>Зорина Лариса Васильевна,</a:t>
            </a:r>
          </a:p>
          <a:p>
            <a:pPr algn="ctr"/>
            <a:r>
              <a:rPr lang="ru-RU" b="1" dirty="0">
                <a:latin typeface="Oswald" charset="-52"/>
                <a:cs typeface="Arial" pitchFamily="34" charset="0"/>
              </a:rPr>
              <a:t>тел.</a:t>
            </a:r>
            <a:r>
              <a:rPr lang="en-US" b="1" dirty="0">
                <a:latin typeface="Oswald" charset="-52"/>
                <a:cs typeface="Arial" pitchFamily="34" charset="0"/>
              </a:rPr>
              <a:t>:</a:t>
            </a:r>
            <a:r>
              <a:rPr lang="ru-RU" b="1" dirty="0">
                <a:latin typeface="Oswald" charset="-52"/>
                <a:cs typeface="Arial" pitchFamily="34" charset="0"/>
              </a:rPr>
              <a:t> (34676) </a:t>
            </a:r>
            <a:r>
              <a:rPr lang="ru-RU" b="1" dirty="0" smtClean="0">
                <a:latin typeface="Oswald" charset="-52"/>
                <a:cs typeface="Arial" pitchFamily="34" charset="0"/>
              </a:rPr>
              <a:t>2-05-82</a:t>
            </a:r>
            <a:endParaRPr lang="ru-RU" b="1" dirty="0">
              <a:latin typeface="Oswald" charset="-52"/>
              <a:cs typeface="Arial" pitchFamily="34" charset="0"/>
            </a:endParaRP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swald" charset="-52"/>
              </a:rPr>
              <a:t>Развитие рынка труда </a:t>
            </a:r>
            <a:endParaRPr lang="ru-RU" sz="2400" dirty="0">
              <a:solidFill>
                <a:schemeClr val="bg1"/>
              </a:solidFill>
              <a:latin typeface="Oswald" charset="-52"/>
            </a:endParaRP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1340768"/>
            <a:ext cx="7884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Динамика численности трудовых ресурсов и показателей рынка труда города Урай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653136"/>
            <a:ext cx="8712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прогнозируемом периоде будет продолжена: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реализация программы по содействию занятости населения города Урай;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практика заключения договоров с организациями города Урай об организации общественных работ  для временного трудоустройства  не занятых трудовой деятельностью и безработных граждан;</a:t>
            </a:r>
          </a:p>
          <a:p>
            <a:pPr algn="just">
              <a:buFontTx/>
              <a:buChar char="-"/>
            </a:pPr>
            <a:r>
              <a:rPr lang="ru-RU" sz="1400" b="1" dirty="0" smtClean="0"/>
              <a:t>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</a:t>
            </a:r>
            <a:r>
              <a:rPr lang="ru-RU" sz="1400" b="1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стажировки выпускников образовательных учреждений профессионального образования в возрасте до 25 лет в целях приобретения ими опыта работы по полученной профессии (специальности);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информационно-разъяснительная работа по вопросам высвобождения рабочих мест.</a:t>
            </a:r>
          </a:p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179512" y="1700808"/>
          <a:ext cx="8568952" cy="2880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11337</TotalTime>
  <Words>18158</Words>
  <Application>Microsoft Office PowerPoint</Application>
  <PresentationFormat>Экран (4:3)</PresentationFormat>
  <Paragraphs>3591</Paragraphs>
  <Slides>85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2" baseType="lpstr">
      <vt:lpstr>Arial</vt:lpstr>
      <vt:lpstr>Calibri</vt:lpstr>
      <vt:lpstr>Oswald</vt:lpstr>
      <vt:lpstr>Times New Roman</vt:lpstr>
      <vt:lpstr>Wingdings</vt:lpstr>
      <vt:lpstr>SimSun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Кузьменко Владислав Сергеевич</dc:creator>
  <cp:lastModifiedBy>ZorinaLV</cp:lastModifiedBy>
  <cp:revision>1129</cp:revision>
  <dcterms:created xsi:type="dcterms:W3CDTF">2014-11-24T09:39:13Z</dcterms:created>
  <dcterms:modified xsi:type="dcterms:W3CDTF">2023-11-21T18:07:16Z</dcterms:modified>
</cp:coreProperties>
</file>