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sldIdLst>
    <p:sldId id="273" r:id="rId2"/>
    <p:sldId id="309" r:id="rId3"/>
    <p:sldId id="311" r:id="rId4"/>
    <p:sldId id="315" r:id="rId5"/>
    <p:sldId id="318" r:id="rId6"/>
    <p:sldId id="319" r:id="rId7"/>
    <p:sldId id="320" r:id="rId8"/>
    <p:sldId id="321" r:id="rId9"/>
    <p:sldId id="322" r:id="rId10"/>
    <p:sldId id="300" r:id="rId11"/>
  </p:sldIdLst>
  <p:sldSz cx="9144000" cy="6858000" type="screen4x3"/>
  <p:notesSz cx="6797675" cy="9928225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Oswald" charset="-52"/>
      <p:regular r:id="rId17"/>
      <p:bold r:id="rId18"/>
      <p:italic r:id="rId19"/>
      <p:boldItalic r:id="rId20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3C18F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94713" autoAdjust="0"/>
  </p:normalViewPr>
  <p:slideViewPr>
    <p:cSldViewPr>
      <p:cViewPr>
        <p:scale>
          <a:sx n="80" d="100"/>
          <a:sy n="80" d="100"/>
        </p:scale>
        <p:origin x="-2796" y="-9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2B3422F9-CD7A-4452-8635-D21B172BDC8C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352"/>
            <a:ext cx="5438140" cy="4468177"/>
          </a:xfrm>
          <a:prstGeom prst="rect">
            <a:avLst/>
          </a:prstGeom>
        </p:spPr>
        <p:txBody>
          <a:bodyPr vert="horz" lIns="91001" tIns="45501" rIns="91001" bIns="4550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705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705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7A72851D-AEE2-4415-83F3-0FA379E370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2851D-AEE2-4415-83F3-0FA379E3703D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557792-6364-480E-BDCF-31439E9D76FE}" type="datetimeFigureOut">
              <a:rPr lang="ru-RU" smtClean="0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65EAE-53FF-40F0-AE16-DC1801C880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38A2B6-8EA3-4803-B6EA-D5F3E4F6B516}" type="datetimeFigureOut">
              <a:rPr lang="ru-RU" smtClean="0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BD6A9-283A-4236-9F3C-5503092F35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AE49E8-09E0-4B7F-BEB9-C38ABAAF536D}" type="datetimeFigureOut">
              <a:rPr lang="ru-RU" smtClean="0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3C322-A81C-46BB-A52B-7E9A5ABC20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2ECC1B-7F68-4AD6-8729-E11915A85A45}" type="datetimeFigureOut">
              <a:rPr lang="ru-RU" smtClean="0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30721-15FC-4B0B-B53E-64015F9F25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48559D-37D4-4EF2-AC80-23A7AD04F4CE}" type="datetimeFigureOut">
              <a:rPr lang="ru-RU" smtClean="0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9C1B5-1843-4C86-AB2B-A3B7FDF1E1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3A3774-D1F9-434A-BB42-35821387110A}" type="datetimeFigureOut">
              <a:rPr lang="ru-RU" smtClean="0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B9BDE-C1F2-4F9C-8A47-6DD7C1F2B1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886432-138D-4CE2-A9F2-CDD8605F6165}" type="datetimeFigureOut">
              <a:rPr lang="ru-RU" smtClean="0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C70CE-1644-423B-81CA-CBB60DBDF1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24D452-6991-44D2-B547-1480F339AA45}" type="datetimeFigureOut">
              <a:rPr lang="ru-RU" smtClean="0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33BED-0D7B-414C-8542-3BAB3280C8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E0E870-1BEE-4E23-9740-BB501A486BDD}" type="datetimeFigureOut">
              <a:rPr lang="ru-RU" smtClean="0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5C6A4-7808-45E1-B380-281CAECB15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DDC17A-8D40-4A0A-B9A9-A0B8FDF92361}" type="datetimeFigureOut">
              <a:rPr lang="ru-RU" smtClean="0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B819C-3981-4AB8-A03A-CEEC9B90B1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C6F516-6474-4400-A518-4FFFC270FA40}" type="datetimeFigureOut">
              <a:rPr lang="ru-RU" smtClean="0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9B1B5-F7C2-45E1-9DBE-E7E315469B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A8C651-C893-463C-8DCA-522D39484B46}" type="datetimeFigureOut">
              <a:rPr lang="ru-RU" smtClean="0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BA9F2E-AA19-461C-81F1-320B985ECB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2" name="Picture 3" descr="Y:\Влад\2019\эскизы\заставка копия 7-восстановлено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47664" y="1916832"/>
            <a:ext cx="60247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Oswald" charset="-52"/>
                <a:cs typeface="Times New Roman" panose="02020603050405020304" pitchFamily="18" charset="0"/>
              </a:rPr>
              <a:t>Отчет</a:t>
            </a:r>
          </a:p>
          <a:p>
            <a:pPr algn="ctr"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Oswald" charset="-52"/>
                <a:cs typeface="Times New Roman" panose="02020603050405020304" pitchFamily="18" charset="0"/>
              </a:rPr>
              <a:t>об исполнении бюджета</a:t>
            </a:r>
          </a:p>
          <a:p>
            <a:pPr algn="ctr"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Oswald" charset="-52"/>
                <a:cs typeface="Times New Roman" panose="02020603050405020304" pitchFamily="18" charset="0"/>
              </a:rPr>
              <a:t> городского округа Урай</a:t>
            </a:r>
          </a:p>
          <a:p>
            <a:pPr algn="ctr"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Oswald" charset="-52"/>
                <a:cs typeface="Times New Roman" panose="02020603050405020304" pitchFamily="18" charset="0"/>
              </a:rPr>
              <a:t>Ханты-Мансийского автономного</a:t>
            </a:r>
          </a:p>
          <a:p>
            <a:pPr algn="ctr"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Oswald" charset="-52"/>
                <a:cs typeface="Times New Roman" panose="02020603050405020304" pitchFamily="18" charset="0"/>
              </a:rPr>
              <a:t> округа -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Oswald" charset="-52"/>
                <a:cs typeface="Times New Roman" panose="02020603050405020304" pitchFamily="18" charset="0"/>
              </a:rPr>
              <a:t>Югры</a:t>
            </a:r>
            <a:endParaRPr lang="ru-RU" sz="2400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Oswald" charset="-5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Oswald" charset="-52"/>
                <a:cs typeface="Times New Roman" panose="02020603050405020304" pitchFamily="18" charset="0"/>
              </a:rPr>
              <a:t> за</a:t>
            </a:r>
            <a:r>
              <a:rPr lang="en-US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Oswald" charset="-52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Oswald" charset="-52"/>
                <a:cs typeface="Times New Roman" panose="02020603050405020304" pitchFamily="18" charset="0"/>
              </a:rPr>
              <a:t>9</a:t>
            </a:r>
            <a:r>
              <a:rPr lang="en-US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Oswald" charset="-52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Oswald" charset="-52"/>
                <a:cs typeface="Times New Roman" panose="02020603050405020304" pitchFamily="18" charset="0"/>
              </a:rPr>
              <a:t>месяцев 2023 года</a:t>
            </a:r>
          </a:p>
          <a:p>
            <a:pPr algn="ctr"/>
            <a:endParaRPr lang="ru-RU" sz="2400" b="1" dirty="0" smtClean="0">
              <a:latin typeface="Oswald" pitchFamily="2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5589240"/>
            <a:ext cx="3882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-52"/>
                <a:cs typeface="Times New Roman" panose="02020603050405020304" pitchFamily="18" charset="0"/>
              </a:rPr>
              <a:t>Докладчик - Хусаинова Ирина Валериевна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 charset="-5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2" cstate="print"/>
          <a:srcRect l="1936" t="2420" r="1543" b="81699"/>
          <a:stretch>
            <a:fillRect/>
          </a:stretch>
        </p:blipFill>
        <p:spPr bwMode="auto">
          <a:xfrm>
            <a:off x="0" y="0"/>
            <a:ext cx="899953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3" cstate="print"/>
          <a:srcRect t="10663" r="48323" b="76543"/>
          <a:stretch>
            <a:fillRect/>
          </a:stretch>
        </p:blipFill>
        <p:spPr bwMode="auto">
          <a:xfrm>
            <a:off x="0" y="620713"/>
            <a:ext cx="81010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325" y="333375"/>
            <a:ext cx="712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 descr="Y:\Влад\2019\эскизы\герб.png"/>
          <p:cNvPicPr>
            <a:picLocks noChangeAspect="1" noChangeArrowheads="1"/>
          </p:cNvPicPr>
          <p:nvPr/>
        </p:nvPicPr>
        <p:blipFill>
          <a:blip r:embed="rId5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67544" y="2708920"/>
            <a:ext cx="8208912" cy="2808312"/>
          </a:xfrm>
        </p:spPr>
        <p:txBody>
          <a:bodyPr/>
          <a:lstStyle/>
          <a:p>
            <a:r>
              <a:rPr lang="ru-RU" sz="4800" dirty="0" smtClean="0">
                <a:solidFill>
                  <a:schemeClr val="tx1"/>
                </a:solidFill>
                <a:latin typeface="Oswald" pitchFamily="2" charset="-52"/>
                <a:cs typeface="Times New Roman" pitchFamily="18" charset="0"/>
              </a:rPr>
              <a:t>Спасибо за внимание!</a:t>
            </a:r>
            <a:endParaRPr lang="ru-RU" sz="4800" dirty="0">
              <a:solidFill>
                <a:schemeClr val="tx1"/>
              </a:solidFill>
              <a:latin typeface="Oswald" pitchFamily="2" charset="-5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2" cstate="print"/>
          <a:srcRect l="1936" t="2420" r="1543" b="81699"/>
          <a:stretch>
            <a:fillRect/>
          </a:stretch>
        </p:blipFill>
        <p:spPr bwMode="auto">
          <a:xfrm>
            <a:off x="0" y="0"/>
            <a:ext cx="899953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3" cstate="print"/>
          <a:srcRect t="10663" r="48323" b="76543"/>
          <a:stretch>
            <a:fillRect/>
          </a:stretch>
        </p:blipFill>
        <p:spPr bwMode="auto">
          <a:xfrm>
            <a:off x="0" y="332656"/>
            <a:ext cx="8244408" cy="86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712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 descr="Y:\Влад\2019\эскизы\герб.png"/>
          <p:cNvPicPr>
            <a:picLocks noChangeAspect="1" noChangeArrowheads="1"/>
          </p:cNvPicPr>
          <p:nvPr/>
        </p:nvPicPr>
        <p:blipFill>
          <a:blip r:embed="rId5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Y:\Влад\2019\эскизы\сетка 2.png"/>
          <p:cNvPicPr>
            <a:picLocks noChangeAspect="1" noChangeArrowheads="1"/>
          </p:cNvPicPr>
          <p:nvPr/>
        </p:nvPicPr>
        <p:blipFill>
          <a:blip r:embed="rId6" cstate="print"/>
          <a:srcRect t="90633" b="3528"/>
          <a:stretch>
            <a:fillRect/>
          </a:stretch>
        </p:blipFill>
        <p:spPr bwMode="auto">
          <a:xfrm>
            <a:off x="0" y="6381328"/>
            <a:ext cx="9144000" cy="476672"/>
          </a:xfrm>
          <a:prstGeom prst="rect">
            <a:avLst/>
          </a:prstGeom>
          <a:noFill/>
        </p:spPr>
      </p:pic>
      <p:sp>
        <p:nvSpPr>
          <p:cNvPr id="10" name="Заголовок 13"/>
          <p:cNvSpPr txBox="1">
            <a:spLocks/>
          </p:cNvSpPr>
          <p:nvPr/>
        </p:nvSpPr>
        <p:spPr>
          <a:xfrm>
            <a:off x="0" y="730201"/>
            <a:ext cx="9144000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800" dirty="0">
              <a:solidFill>
                <a:schemeClr val="bg1"/>
              </a:solidFill>
              <a:latin typeface="Oswald" pitchFamily="2" charset="-52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79512" y="1772816"/>
          <a:ext cx="8496943" cy="3456384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accent1">
                      <a:lumMod val="20000"/>
                      <a:lumOff val="80000"/>
                    </a:schemeClr>
                  </a:outerShdw>
                </a:effectLst>
              </a:tblPr>
              <a:tblGrid>
                <a:gridCol w="2088232"/>
                <a:gridCol w="1440159"/>
                <a:gridCol w="1368152"/>
                <a:gridCol w="1296144"/>
                <a:gridCol w="1152128"/>
                <a:gridCol w="1152128"/>
              </a:tblGrid>
              <a:tr h="16561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Показатель 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Уточненный план на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на отчетный период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Исполнение за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9 месяцев 2023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года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% исполнения к плану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отчетного периода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% исполнения к плану на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2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9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4 984 359,8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3 370 469,3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2 739 322,7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81,3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55,0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РАСХОДЫ 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5 194 502,1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3 362 703,9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2 638 664,9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78,5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50,8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ДЕФИЦИТ, ПРОФИЦИТ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- 210 142,3*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+7 765,4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100 657,8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83568" y="476672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Oswald" charset="-52"/>
                <a:cs typeface="Times New Roman" panose="02020603050405020304" pitchFamily="18" charset="0"/>
              </a:rPr>
              <a:t>Исполнение основных показателей бюджета городского округа Урай за 9 месяцев 2023 года, тыс. рублей</a:t>
            </a:r>
            <a:endParaRPr lang="ru-RU" sz="2000" dirty="0">
              <a:solidFill>
                <a:schemeClr val="bg1">
                  <a:lumMod val="95000"/>
                </a:schemeClr>
              </a:solidFill>
              <a:latin typeface="Oswald" charset="-52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566124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Oswald" charset="-52"/>
                <a:ea typeface="Times New Roman"/>
                <a:cs typeface="Times New Roman" panose="02020603050405020304" pitchFamily="18" charset="0"/>
              </a:rPr>
              <a:t>том числе за счет</a:t>
            </a:r>
            <a:r>
              <a:rPr lang="en-US" dirty="0" smtClean="0">
                <a:latin typeface="Oswald" charset="-52"/>
                <a:ea typeface="Times New Roman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Oswald" charset="-52"/>
                <a:ea typeface="Times New Roman"/>
                <a:cs typeface="Times New Roman" panose="02020603050405020304" pitchFamily="18" charset="0"/>
              </a:rPr>
              <a:t> остатков средств на счете на 01.01.2023 в сумме 118 045,4 тыс.руб. </a:t>
            </a:r>
            <a:endParaRPr lang="ru-RU" dirty="0">
              <a:latin typeface="Oswald" charset="-52"/>
              <a:ea typeface="Times New Roman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2" cstate="print"/>
          <a:srcRect l="1936" t="2420" r="1543" b="81699"/>
          <a:stretch>
            <a:fillRect/>
          </a:stretch>
        </p:blipFill>
        <p:spPr bwMode="auto">
          <a:xfrm>
            <a:off x="0" y="0"/>
            <a:ext cx="899953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3" cstate="print"/>
          <a:srcRect t="10663" r="48323" b="76543"/>
          <a:stretch>
            <a:fillRect/>
          </a:stretch>
        </p:blipFill>
        <p:spPr bwMode="auto">
          <a:xfrm>
            <a:off x="0" y="404664"/>
            <a:ext cx="8280525" cy="86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2656"/>
            <a:ext cx="712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 descr="Y:\Влад\2019\эскизы\герб.png"/>
          <p:cNvPicPr>
            <a:picLocks noChangeAspect="1" noChangeArrowheads="1"/>
          </p:cNvPicPr>
          <p:nvPr/>
        </p:nvPicPr>
        <p:blipFill>
          <a:blip r:embed="rId5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Y:\Влад\2019\эскизы\сетка 2.png"/>
          <p:cNvPicPr>
            <a:picLocks noChangeAspect="1" noChangeArrowheads="1"/>
          </p:cNvPicPr>
          <p:nvPr/>
        </p:nvPicPr>
        <p:blipFill>
          <a:blip r:embed="rId6" cstate="print"/>
          <a:srcRect t="90633"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83568" y="548680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Анализ поступления налоговых доходов в бюджет городского </a:t>
            </a:r>
          </a:p>
          <a:p>
            <a:pPr algn="ctr"/>
            <a:r>
              <a:rPr lang="ru-RU" sz="2000" i="1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округа Урай за 9 месяцев 2023 года</a:t>
            </a:r>
            <a:r>
              <a:rPr lang="en-US" sz="2000" i="1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, </a:t>
            </a:r>
            <a:r>
              <a:rPr lang="ru-RU" sz="2000" i="1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 тыс. рублей</a:t>
            </a:r>
            <a:endParaRPr lang="ru-RU" sz="2000" i="1" dirty="0">
              <a:solidFill>
                <a:schemeClr val="bg1"/>
              </a:solidFill>
              <a:latin typeface="Oswald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79512" y="1412776"/>
          <a:ext cx="8856985" cy="4824536"/>
        </p:xfrm>
        <a:graphic>
          <a:graphicData uri="http://schemas.openxmlformats.org/drawingml/2006/table">
            <a:tbl>
              <a:tblPr/>
              <a:tblGrid>
                <a:gridCol w="1669761"/>
                <a:gridCol w="1306769"/>
                <a:gridCol w="1161571"/>
                <a:gridCol w="1175852"/>
                <a:gridCol w="1147292"/>
                <a:gridCol w="1161571"/>
                <a:gridCol w="1234169"/>
              </a:tblGrid>
              <a:tr h="14036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Уточненный план на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на отчетный период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Исполнение за 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9 месяцев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 2023 </a:t>
                      </a: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% исполнения к плану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отчетного периода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% исполнения к плану 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отклонение</a:t>
                      </a:r>
                      <a:r>
                        <a:rPr lang="ru-RU" sz="1400" b="1" i="0" baseline="0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 от плановых назначений на отчетную дату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87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5=4/3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6=4/2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7=4-3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8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 НАЛОГОВЫЕ ДОХОДЫ, из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них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: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934 814,8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655 822,9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717 419,7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109,4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76,7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+ 61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596,8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8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707 614,7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506 045,2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555 894,3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109,9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78,6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+ 49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849,1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8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Акцизы на нефтепродукты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17 157,9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12 504,4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12 505,7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72,9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+ 1,3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8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151 174,6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114 100,9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132 072,4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115,8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87,4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+ 17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971,5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8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Налоги на имущество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51 652,5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17 667,7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11 909,6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67,4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23,1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-5 758,1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8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7 215,1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5 504,7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5 037,7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91,5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69,8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-467,0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2" cstate="print"/>
          <a:srcRect l="1936" t="2420" r="1543" b="81699"/>
          <a:stretch>
            <a:fillRect/>
          </a:stretch>
        </p:blipFill>
        <p:spPr bwMode="auto">
          <a:xfrm>
            <a:off x="0" y="0"/>
            <a:ext cx="899953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3" cstate="print"/>
          <a:srcRect t="10663" r="48323" b="76543"/>
          <a:stretch>
            <a:fillRect/>
          </a:stretch>
        </p:blipFill>
        <p:spPr bwMode="auto">
          <a:xfrm>
            <a:off x="0" y="260648"/>
            <a:ext cx="8244408" cy="79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712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 descr="Y:\Влад\2019\эскизы\герб.png"/>
          <p:cNvPicPr>
            <a:picLocks noChangeAspect="1" noChangeArrowheads="1"/>
          </p:cNvPicPr>
          <p:nvPr/>
        </p:nvPicPr>
        <p:blipFill>
          <a:blip r:embed="rId5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Y:\Влад\2019\эскизы\сетка 2.png"/>
          <p:cNvPicPr>
            <a:picLocks noChangeAspect="1" noChangeArrowheads="1"/>
          </p:cNvPicPr>
          <p:nvPr/>
        </p:nvPicPr>
        <p:blipFill>
          <a:blip r:embed="rId6" cstate="print"/>
          <a:srcRect t="90633"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55576" y="332656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Анализ поступления неналоговых доходов в бюджет </a:t>
            </a:r>
          </a:p>
          <a:p>
            <a:pPr algn="ctr"/>
            <a:r>
              <a:rPr lang="ru-RU" sz="2000" i="1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городского округа Урай за 9 месяцев 2023 года</a:t>
            </a:r>
            <a:r>
              <a:rPr lang="en-US" sz="2000" i="1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,</a:t>
            </a:r>
            <a:r>
              <a:rPr lang="ru-RU" sz="2000" i="1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 тыс. рублей</a:t>
            </a:r>
            <a:endParaRPr lang="ru-RU" sz="2000" i="1" dirty="0">
              <a:solidFill>
                <a:schemeClr val="bg1"/>
              </a:solidFill>
              <a:latin typeface="Oswald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79512" y="1097280"/>
          <a:ext cx="8784978" cy="5760720"/>
        </p:xfrm>
        <a:graphic>
          <a:graphicData uri="http://schemas.openxmlformats.org/drawingml/2006/table">
            <a:tbl>
              <a:tblPr/>
              <a:tblGrid>
                <a:gridCol w="1901982"/>
                <a:gridCol w="1245254"/>
                <a:gridCol w="1106892"/>
                <a:gridCol w="1106892"/>
                <a:gridCol w="1106892"/>
                <a:gridCol w="1155417"/>
                <a:gridCol w="1161649"/>
              </a:tblGrid>
              <a:tr h="12641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Уточненный план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на 2023 год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отчетный период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Исполнение за 9 месяцев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 2023 года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% исполнения к плану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отчетного периода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% исполнения к плану 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отклонение</a:t>
                      </a:r>
                      <a:r>
                        <a:rPr lang="ru-RU" sz="1400" b="1" i="0" baseline="0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 от плановых назначений на отчетную дату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07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5=4/3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6=4/2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7=4-3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1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 НЕНАЛОГОВЫЕ ДОХОДЫ, 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162 768,6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118 930,7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124 030,3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104,3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76,2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+ 5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099,6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1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Доходы от использования муниципального имущества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110 253,1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70 489,9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76 376,6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108,4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69,3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+ 5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886,7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7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1 612,3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1 317,9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1 111,7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84,4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69,0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-206,2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72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3 012,4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2 956,7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1 714,4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58,0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56,9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-1 242,3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7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44 132,3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41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 310,5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42 209,6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102,2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+ 899,1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1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3 708,5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2 805,7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2 549,1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90,9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68,7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-256,6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1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68,9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137,8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137,8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+ 18,9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2" cstate="print"/>
          <a:srcRect l="1936" t="2420" r="1543" b="81699"/>
          <a:stretch>
            <a:fillRect/>
          </a:stretch>
        </p:blipFill>
        <p:spPr bwMode="auto">
          <a:xfrm>
            <a:off x="0" y="0"/>
            <a:ext cx="899953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3" cstate="print"/>
          <a:srcRect t="10663" r="48323" b="76543"/>
          <a:stretch>
            <a:fillRect/>
          </a:stretch>
        </p:blipFill>
        <p:spPr bwMode="auto">
          <a:xfrm>
            <a:off x="0" y="260648"/>
            <a:ext cx="8316416" cy="86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712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 descr="Y:\Влад\2019\эскизы\герб.png"/>
          <p:cNvPicPr>
            <a:picLocks noChangeAspect="1" noChangeArrowheads="1"/>
          </p:cNvPicPr>
          <p:nvPr/>
        </p:nvPicPr>
        <p:blipFill>
          <a:blip r:embed="rId5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Y:\Влад\2019\эскизы\сетка 2.png"/>
          <p:cNvPicPr>
            <a:picLocks noChangeAspect="1" noChangeArrowheads="1"/>
          </p:cNvPicPr>
          <p:nvPr/>
        </p:nvPicPr>
        <p:blipFill>
          <a:blip r:embed="rId6" cstate="print"/>
          <a:srcRect t="90633"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55576" y="404664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Анализ безвозмездных поступлений в бюджет городского округа</a:t>
            </a:r>
          </a:p>
          <a:p>
            <a:pPr algn="ctr"/>
            <a:r>
              <a:rPr lang="ru-RU" sz="2000" i="1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Урай за 9 месяцев 2023 года,  тыс. </a:t>
            </a:r>
            <a:r>
              <a:rPr lang="ru-RU" sz="2000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рублей</a:t>
            </a:r>
            <a:endParaRPr lang="ru-RU" sz="2000" dirty="0">
              <a:solidFill>
                <a:schemeClr val="bg1"/>
              </a:solidFill>
              <a:latin typeface="Oswald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79515" y="1196752"/>
          <a:ext cx="8784970" cy="5506795"/>
        </p:xfrm>
        <a:graphic>
          <a:graphicData uri="http://schemas.openxmlformats.org/drawingml/2006/table">
            <a:tbl>
              <a:tblPr/>
              <a:tblGrid>
                <a:gridCol w="1862414"/>
                <a:gridCol w="1194756"/>
                <a:gridCol w="1124476"/>
                <a:gridCol w="1124476"/>
                <a:gridCol w="1194756"/>
                <a:gridCol w="1124476"/>
                <a:gridCol w="1159616"/>
              </a:tblGrid>
              <a:tr h="1465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Уточненный план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отчетный период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Исполнение за 9 месяцев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 2023 года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% исполнения к плану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отчетного периода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% исполнения к плану 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отклонение</a:t>
                      </a:r>
                      <a:r>
                        <a:rPr lang="ru-RU" sz="1400" b="1" i="0" baseline="0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 от плановых назначений на отчетную дату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5=4/3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6=4/2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7=4-3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7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ПОСТУПЛЕНИЯ, 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из </a:t>
                      </a: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них: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3 886 776,4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2 595 715,7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1 897 872,7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73,1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48,8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-697 843,0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Дотации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607 791,4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459 115,2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479 613,9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104,5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78,9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+ 20 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498,7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Субсидии 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1 468 954,0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875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 580,7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313 717,0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35,8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21,4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-561 863,7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Субвенции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1 574 690,2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1 035 655,3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1 029 517,5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65,4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-6 137,8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3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Иные межбюджетные трансферты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45 338,1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35 361,8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33 235,7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94,0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73,3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-2 126,1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3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Прочие безвозмездные поступления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195 394,0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195 394,0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47 179,8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24,1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24,1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-148 214,2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67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-5 391,3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-5 391,3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 391,2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+ 0,1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2" cstate="print"/>
          <a:srcRect l="1936" t="2420" r="1543" b="81699"/>
          <a:stretch>
            <a:fillRect/>
          </a:stretch>
        </p:blipFill>
        <p:spPr bwMode="auto">
          <a:xfrm>
            <a:off x="0" y="0"/>
            <a:ext cx="899953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3" cstate="print"/>
          <a:srcRect t="10663" r="48323" b="76543"/>
          <a:stretch>
            <a:fillRect/>
          </a:stretch>
        </p:blipFill>
        <p:spPr bwMode="auto">
          <a:xfrm>
            <a:off x="0" y="332656"/>
            <a:ext cx="8388424" cy="79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712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 descr="Y:\Влад\2019\эскизы\герб.png"/>
          <p:cNvPicPr>
            <a:picLocks noChangeAspect="1" noChangeArrowheads="1"/>
          </p:cNvPicPr>
          <p:nvPr/>
        </p:nvPicPr>
        <p:blipFill>
          <a:blip r:embed="rId5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Y:\Влад\2019\эскизы\сетка 2.png"/>
          <p:cNvPicPr>
            <a:picLocks noChangeAspect="1" noChangeArrowheads="1"/>
          </p:cNvPicPr>
          <p:nvPr/>
        </p:nvPicPr>
        <p:blipFill>
          <a:blip r:embed="rId6" cstate="print"/>
          <a:srcRect t="90633" b="3528"/>
          <a:stretch>
            <a:fillRect/>
          </a:stretch>
        </p:blipFill>
        <p:spPr bwMode="auto">
          <a:xfrm>
            <a:off x="0" y="6381328"/>
            <a:ext cx="9144000" cy="476672"/>
          </a:xfrm>
          <a:prstGeom prst="rect">
            <a:avLst/>
          </a:prstGeom>
          <a:noFill/>
        </p:spPr>
      </p:pic>
      <p:sp>
        <p:nvSpPr>
          <p:cNvPr id="10" name="Заголовок 13"/>
          <p:cNvSpPr txBox="1">
            <a:spLocks/>
          </p:cNvSpPr>
          <p:nvPr/>
        </p:nvSpPr>
        <p:spPr>
          <a:xfrm>
            <a:off x="0" y="730201"/>
            <a:ext cx="9144000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800" dirty="0">
              <a:solidFill>
                <a:schemeClr val="bg1"/>
              </a:solidFill>
              <a:latin typeface="Oswald" pitchFamily="2" charset="-52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04664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Исполнение расходов бюджета городского округа  Урай на </a:t>
            </a:r>
            <a:r>
              <a:rPr lang="ru-RU" sz="2000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01.10.2023 </a:t>
            </a:r>
            <a:r>
              <a:rPr lang="ru-RU" sz="2000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года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по программным и </a:t>
            </a:r>
            <a:r>
              <a:rPr lang="ru-RU" sz="2000" dirty="0" err="1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непрограммным</a:t>
            </a:r>
            <a:r>
              <a:rPr lang="ru-RU" sz="2000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 направлениям деятельности, тыс. рублей</a:t>
            </a:r>
            <a:endParaRPr lang="ru-RU" sz="2000" dirty="0">
              <a:solidFill>
                <a:schemeClr val="bg1"/>
              </a:solidFill>
              <a:latin typeface="Oswald" charset="-52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412776"/>
          <a:ext cx="8712968" cy="4069717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584355"/>
                <a:gridCol w="1402935"/>
                <a:gridCol w="1184617"/>
                <a:gridCol w="1182669"/>
                <a:gridCol w="1176973"/>
                <a:gridCol w="1181419"/>
              </a:tblGrid>
              <a:tr h="1654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Уточненный план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на 2023 год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отчетный период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Исполнение 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за 9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 месяцев 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2023 года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% исполнения к плану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отчетного периода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% исполнения к плану 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6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5=4/3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6=4/2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549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 Расходы бюджета – всего, в том числе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: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5 194 502,1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3 362 703,9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2 638 664,9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78,5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50,8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  в</a:t>
                      </a:r>
                      <a:r>
                        <a:rPr lang="ru-RU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 рамках муниципальных программ муниципального образования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5 151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 785,5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3 330 738,4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2 609 123,2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78,3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50,6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333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непрограммным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 направлениям 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деятельности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42 716,6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31 965,5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29 541,7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92,4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69,2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2660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2" cstate="print"/>
          <a:srcRect l="1936" t="2420" r="1543" b="81699"/>
          <a:stretch>
            <a:fillRect/>
          </a:stretch>
        </p:blipFill>
        <p:spPr bwMode="auto">
          <a:xfrm>
            <a:off x="0" y="0"/>
            <a:ext cx="899953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3" cstate="print"/>
          <a:srcRect t="10663" r="48323" b="76543"/>
          <a:stretch>
            <a:fillRect/>
          </a:stretch>
        </p:blipFill>
        <p:spPr bwMode="auto">
          <a:xfrm>
            <a:off x="0" y="404664"/>
            <a:ext cx="81010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712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 descr="Y:\Влад\2019\эскизы\герб.png"/>
          <p:cNvPicPr>
            <a:picLocks noChangeAspect="1" noChangeArrowheads="1"/>
          </p:cNvPicPr>
          <p:nvPr/>
        </p:nvPicPr>
        <p:blipFill>
          <a:blip r:embed="rId5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Y:\Влад\2019\эскизы\сетка 2.png"/>
          <p:cNvPicPr>
            <a:picLocks noChangeAspect="1" noChangeArrowheads="1"/>
          </p:cNvPicPr>
          <p:nvPr/>
        </p:nvPicPr>
        <p:blipFill>
          <a:blip r:embed="rId6" cstate="print"/>
          <a:srcRect t="90633" b="3528"/>
          <a:stretch>
            <a:fillRect/>
          </a:stretch>
        </p:blipFill>
        <p:spPr bwMode="auto">
          <a:xfrm>
            <a:off x="0" y="6381328"/>
            <a:ext cx="9144000" cy="4766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исполнения расходов по программным направлениям деятельности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01.04.2023 года, тыс. рублей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исполнения расходов по программным направлениям деятельности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01.04.2023 года, тыс. рублей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исполнения расходов по программным направлениям деятельности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01.04.2023 года, тыс. рублей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404664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Анализ исполнения расходов по программным направлениям </a:t>
            </a:r>
            <a:r>
              <a:rPr lang="ru-RU" sz="2000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деятельности, тыс.рублей</a:t>
            </a:r>
            <a:endParaRPr lang="ru-RU" sz="2000" dirty="0" smtClean="0">
              <a:solidFill>
                <a:schemeClr val="bg1"/>
              </a:solidFill>
              <a:latin typeface="Oswald" charset="-52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на 01.04.2023 года, тыс. рублей</a:t>
            </a:r>
            <a:endParaRPr lang="ru-RU" sz="2000" dirty="0">
              <a:solidFill>
                <a:schemeClr val="bg1"/>
              </a:solidFill>
              <a:latin typeface="Oswald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9512" y="1196752"/>
          <a:ext cx="8784976" cy="5041388"/>
        </p:xfrm>
        <a:graphic>
          <a:graphicData uri="http://schemas.openxmlformats.org/drawingml/2006/table">
            <a:tbl>
              <a:tblPr/>
              <a:tblGrid>
                <a:gridCol w="285691"/>
                <a:gridCol w="3230074"/>
                <a:gridCol w="1015084"/>
                <a:gridCol w="1037710"/>
                <a:gridCol w="994084"/>
                <a:gridCol w="1058491"/>
                <a:gridCol w="1163842"/>
              </a:tblGrid>
              <a:tr h="8798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50" b="1" i="0" u="none" strike="noStrike" dirty="0" err="1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50" b="1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50" b="1" i="0" u="none" strike="noStrike" dirty="0" err="1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п</a:t>
                      </a:r>
                      <a:endParaRPr lang="ru-RU" sz="1250" b="1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</a:p>
                  </a:txBody>
                  <a:tcPr marL="7891" marR="7891" marT="7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Уточненный план </a:t>
                      </a: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250" b="0" baseline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5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250" b="0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отчетный период </a:t>
                      </a:r>
                      <a:endParaRPr lang="ru-RU" sz="1250" b="0" dirty="0" smtClean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250" b="0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68260" marR="6826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Исполнение за </a:t>
                      </a:r>
                      <a:r>
                        <a:rPr lang="ru-RU" sz="1250" b="0" i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50" b="0" i="0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 месяцев </a:t>
                      </a:r>
                      <a:r>
                        <a:rPr lang="ru-RU" sz="1250" b="0" i="0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2023 года</a:t>
                      </a:r>
                      <a:endParaRPr lang="ru-RU" sz="1250" b="0" i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% исполнения к плану </a:t>
                      </a:r>
                      <a:r>
                        <a:rPr lang="ru-RU" sz="1250" b="0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отчетного периода </a:t>
                      </a:r>
                      <a:endParaRPr lang="ru-RU" sz="1250" b="0" dirty="0" smtClean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250" b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% исполнения к плану на </a:t>
                      </a: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6=5/4</a:t>
                      </a: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7=5/3</a:t>
                      </a: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209">
                <a:tc>
                  <a:txBody>
                    <a:bodyPr/>
                    <a:lstStyle/>
                    <a:p>
                      <a:pPr algn="l" fontAlgn="b"/>
                      <a:endParaRPr lang="ru-RU" sz="1250" b="1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1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 Расходы в рамках </a:t>
                      </a:r>
                      <a:r>
                        <a:rPr lang="ru-RU" sz="125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16-и </a:t>
                      </a:r>
                      <a:r>
                        <a:rPr lang="ru-RU" sz="1250" b="1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муниципальных</a:t>
                      </a:r>
                      <a:r>
                        <a:rPr lang="ru-RU" sz="1250" b="1" i="0" u="none" strike="noStrike" baseline="0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50" b="1" i="0" u="none" strike="noStrike" baseline="0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программ, в том числе</a:t>
                      </a:r>
                      <a:r>
                        <a:rPr lang="en-US" sz="1250" b="1" i="0" u="none" strike="noStrike" baseline="0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:</a:t>
                      </a:r>
                      <a:endParaRPr lang="ru-RU" sz="1250" b="1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5 151 785,5</a:t>
                      </a:r>
                      <a:endParaRPr lang="ru-RU" sz="1250" b="1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3 330 738,4</a:t>
                      </a:r>
                      <a:endParaRPr lang="ru-RU" sz="1250" b="1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2 609 123,2</a:t>
                      </a:r>
                      <a:endParaRPr lang="ru-RU" sz="1250" b="1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78,3</a:t>
                      </a:r>
                      <a:endParaRPr lang="ru-RU" sz="1250" b="1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50,6</a:t>
                      </a:r>
                      <a:endParaRPr lang="ru-RU" sz="1250" b="1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2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1.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Муниципальная программа «Развитие гражданского общества на территории города Урай» 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17 256,8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16 846,8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16 832,4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97,5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2.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Муниципальная программа «Развитие малого и среднего предпринимательства, потребительского рынка и сельскохозяйственных товаропроизводителей города Урай» 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47 603,1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24 384,4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24 347,3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51,1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2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.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Муниципальная программа «Улучшение жилищных условий жителей, проживающих на территории муниципального образования город Урай» на 2019-2030 годы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611 545,3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241 894,8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239 991,3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39,2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2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4.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Муниципальная программа «Развитие физической культуры, спорта и туризма в городе Урай» на 2019-2030 годы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6785" marR="6785" marT="6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192 846,6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6785" marR="6785" marT="6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140 315,9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6785" marR="6785" marT="6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138 032,2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6785" marR="6785" marT="6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98,4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6785" marR="6785" marT="6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71,6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6785" marR="6785" marT="6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2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5.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Муниципальная программа «Культура города Урай» 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280 301,4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184 294,6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180 516,6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64,4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2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6.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Муниципальная программа «Совершенствование и развитие муниципального управления в городе Урай» на 2018-2030 годы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453 959,5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332 336,0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319 521,1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96,1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70,4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461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3" cstate="print"/>
          <a:srcRect l="1936" t="2420" r="1543" b="81699"/>
          <a:stretch>
            <a:fillRect/>
          </a:stretch>
        </p:blipFill>
        <p:spPr bwMode="auto">
          <a:xfrm>
            <a:off x="0" y="0"/>
            <a:ext cx="899953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4" cstate="print"/>
          <a:srcRect t="10663" r="48323" b="76543"/>
          <a:stretch>
            <a:fillRect/>
          </a:stretch>
        </p:blipFill>
        <p:spPr bwMode="auto">
          <a:xfrm>
            <a:off x="0" y="260648"/>
            <a:ext cx="8244408" cy="79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закладка урай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40"/>
            <a:ext cx="712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 descr="Y:\Влад\2019\эскизы\герб.png"/>
          <p:cNvPicPr>
            <a:picLocks noChangeAspect="1" noChangeArrowheads="1"/>
          </p:cNvPicPr>
          <p:nvPr/>
        </p:nvPicPr>
        <p:blipFill>
          <a:blip r:embed="rId6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496" y="1142966"/>
          <a:ext cx="9108504" cy="5715034"/>
        </p:xfrm>
        <a:graphic>
          <a:graphicData uri="http://schemas.openxmlformats.org/drawingml/2006/table">
            <a:tbl>
              <a:tblPr/>
              <a:tblGrid>
                <a:gridCol w="386494"/>
                <a:gridCol w="3710921"/>
                <a:gridCol w="1087161"/>
                <a:gridCol w="936104"/>
                <a:gridCol w="936104"/>
                <a:gridCol w="1152128"/>
                <a:gridCol w="899592"/>
              </a:tblGrid>
              <a:tr h="8640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50" b="1" i="0" u="none" strike="noStrike" dirty="0" err="1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50" b="1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50" b="1" i="0" u="none" strike="noStrike" dirty="0" err="1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п</a:t>
                      </a:r>
                      <a:endParaRPr lang="ru-RU" sz="1250" b="1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</a:p>
                  </a:txBody>
                  <a:tcPr marL="7891" marR="7891" marT="7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Уточненный план </a:t>
                      </a: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250" b="0" baseline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5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250" b="0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отчетный период </a:t>
                      </a:r>
                      <a:endParaRPr lang="ru-RU" sz="1250" b="0" dirty="0" smtClean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250" b="0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68260" marR="6826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Исполнение за </a:t>
                      </a:r>
                      <a:r>
                        <a:rPr lang="ru-RU" sz="1250" b="0" i="0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9 месяцев 2023 </a:t>
                      </a:r>
                      <a:r>
                        <a:rPr lang="ru-RU" sz="1250" b="0" i="0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250" b="0" i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% исполнения к плану </a:t>
                      </a:r>
                      <a:r>
                        <a:rPr lang="ru-RU" sz="1250" b="0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отчетного периода </a:t>
                      </a:r>
                      <a:endParaRPr lang="ru-RU" sz="1250" b="0" dirty="0" smtClean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250" b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% исполнения к плану на </a:t>
                      </a: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6=5/4</a:t>
                      </a: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7=5/3</a:t>
                      </a: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7.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Муниципальная программа «Защита населения и территории от чрезвычайных ситуаций, совершенствование гражданской обороны и обеспечение первичных мер пожарной безопасности» на 2019-2030 годы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29 485,7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21 868,7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20 971,0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95,9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71,1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8.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Муниципальная программа «Управление муниципальными финансами в городе Урай» 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31 549,6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22 217,5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20 724,1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93,3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65,7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9.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Муниципальная программа «Развитие жилищно-коммунального комплекса и повышение энергетической эффективности в городе Урай» на 2019-2030 годы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333 522,8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196 744,9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183 569,8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93,3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55,0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10.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Муниципальная программа «Охрана окружающей среды в границах города Урай» 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6 292,0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2 810,0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2 548,9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90,7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40,5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11.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Муниципальная программа «Обеспечение градостроительной деятельности на территории города Урай» на  2018-2030 годы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78 174,2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42 747,0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37 470,1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87,7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47,9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12..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Муниципальная программа «Профилактика правонарушений на территории города Урай» на 2018-2030 годы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13 183,4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10 269,5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8 833,3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86,0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67,0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13.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Муниципальная программа «Информационное общество – Урай» на 2019-2030 годы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21 384,0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14 999,8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12 887,7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85,9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60,3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14.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Муниципальная программа «Развитие транспортной системы города Урай» 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193 676,9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109 922,9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77 995,2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71,0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40,3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.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Муниципальная программа «Развитие образования и молодежной политики в городе Урай» на 2019-2030 годы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2 770 579,4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1 918 230,5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1 297 097,6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67,6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46,8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16.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Муниципальная программа «Формирование комфортной городской среды города Урай»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70 424,8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50 855,1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27 784,6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54,6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39,5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99592" y="332656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Анализ исполнения расходов по программным направлениям </a:t>
            </a:r>
            <a:r>
              <a:rPr lang="ru-RU" sz="2000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деятельности, тыс.рублей</a:t>
            </a:r>
            <a:endParaRPr lang="ru-RU" sz="2000" dirty="0" smtClean="0">
              <a:solidFill>
                <a:schemeClr val="bg1"/>
              </a:solidFill>
              <a:latin typeface="Oswald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433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2" cstate="print"/>
          <a:srcRect l="1936" t="2420" r="1543" b="81699"/>
          <a:stretch>
            <a:fillRect/>
          </a:stretch>
        </p:blipFill>
        <p:spPr bwMode="auto">
          <a:xfrm>
            <a:off x="0" y="0"/>
            <a:ext cx="899953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3" cstate="print"/>
          <a:srcRect t="10663" r="48323" b="76543"/>
          <a:stretch>
            <a:fillRect/>
          </a:stretch>
        </p:blipFill>
        <p:spPr bwMode="auto">
          <a:xfrm>
            <a:off x="0" y="260648"/>
            <a:ext cx="8316416" cy="79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712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 descr="Y:\Влад\2019\эскизы\герб.png"/>
          <p:cNvPicPr>
            <a:picLocks noChangeAspect="1" noChangeArrowheads="1"/>
          </p:cNvPicPr>
          <p:nvPr/>
        </p:nvPicPr>
        <p:blipFill>
          <a:blip r:embed="rId5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Y:\Влад\2019\эскизы\сетка 2.png"/>
          <p:cNvPicPr>
            <a:picLocks noChangeAspect="1" noChangeArrowheads="1"/>
          </p:cNvPicPr>
          <p:nvPr/>
        </p:nvPicPr>
        <p:blipFill>
          <a:blip r:embed="rId6" cstate="print"/>
          <a:srcRect t="90633" b="3528"/>
          <a:stretch>
            <a:fillRect/>
          </a:stretch>
        </p:blipFill>
        <p:spPr bwMode="auto">
          <a:xfrm>
            <a:off x="0" y="6381328"/>
            <a:ext cx="9144000" cy="4766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27584" y="332656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  <a:latin typeface="Oswald" charset="-52"/>
                <a:cs typeface="Times New Roman" pitchFamily="18" charset="0"/>
              </a:rPr>
              <a:t>Информация о реализации национальных (региональных) проектов на </a:t>
            </a:r>
            <a:r>
              <a:rPr lang="ru-RU" sz="2000" i="1" dirty="0" smtClean="0">
                <a:solidFill>
                  <a:schemeClr val="bg1"/>
                </a:solidFill>
                <a:latin typeface="Oswald" charset="-52"/>
                <a:cs typeface="Times New Roman" pitchFamily="18" charset="0"/>
              </a:rPr>
              <a:t>01.10.2023 </a:t>
            </a:r>
            <a:r>
              <a:rPr lang="ru-RU" sz="2000" i="1" dirty="0" smtClean="0">
                <a:solidFill>
                  <a:schemeClr val="bg1"/>
                </a:solidFill>
                <a:latin typeface="Oswald" charset="-52"/>
                <a:cs typeface="Times New Roman" pitchFamily="18" charset="0"/>
              </a:rPr>
              <a:t>года,  тыс. рублей</a:t>
            </a:r>
            <a:endParaRPr lang="ru-RU" sz="2000" i="1" dirty="0">
              <a:solidFill>
                <a:schemeClr val="bg1"/>
              </a:solidFill>
              <a:latin typeface="Oswald" charset="-52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7504" y="1052736"/>
          <a:ext cx="8928992" cy="5449726"/>
        </p:xfrm>
        <a:graphic>
          <a:graphicData uri="http://schemas.openxmlformats.org/drawingml/2006/table">
            <a:tbl>
              <a:tblPr/>
              <a:tblGrid>
                <a:gridCol w="4248472"/>
                <a:gridCol w="1008111"/>
                <a:gridCol w="964434"/>
                <a:gridCol w="951451"/>
                <a:gridCol w="951451"/>
                <a:gridCol w="805073"/>
              </a:tblGrid>
              <a:tr h="858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Oswald" charset="-52"/>
                        </a:rPr>
                        <a:t>Наименование национального / регионального проекта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Уточненный план на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на отчетный период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68260" marR="6826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Исполнение за 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9 месяцев 2023 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% исполнения к плану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отчетного периода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% исполнения к плану на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8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Oswald" charset="-52"/>
                        </a:rPr>
                        <a:t>  Всего на реализацию проектов: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855 762,9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653 767,0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60 000,1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9,2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7,01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64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  1. Национальный проект «Образование»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834 985,5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632 989,6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39 283,5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6,2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4,7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126">
                <a:tc>
                  <a:txBody>
                    <a:bodyPr/>
                    <a:lstStyle/>
                    <a:p>
                      <a:pPr algn="l" fontAlgn="b">
                        <a:buFont typeface="Wingdings" pitchFamily="2" charset="2"/>
                        <a:buChar char="ü"/>
                      </a:pPr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Региональный проект «Современная школа»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(строительство объекта «средняя школа в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мкр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.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 1А на 900 мест)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831 997,0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631 300,8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37 750,7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4,5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3090">
                <a:tc>
                  <a:txBody>
                    <a:bodyPr/>
                    <a:lstStyle/>
                    <a:p>
                      <a:pPr algn="l" fontAlgn="b">
                        <a:buFont typeface="Wingdings" pitchFamily="2" charset="2"/>
                        <a:buChar char="ü"/>
                      </a:pPr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Региональный проект «Патриотическое воспитание граждан Российской Федерации»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 (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расходы на обеспечение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)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2 988,5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1 688,8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1 532,8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90,8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51,3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7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  2. Национальный проект «Жилье и городская среда»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17 987,7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17 987,7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17 926,9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99,7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99,7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1577">
                <a:tc>
                  <a:txBody>
                    <a:bodyPr/>
                    <a:lstStyle/>
                    <a:p>
                      <a:pPr algn="l" fontAlgn="b">
                        <a:buFont typeface="Wingdings" pitchFamily="2" charset="2"/>
                        <a:buChar char="ü"/>
                      </a:pPr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Региональный проект «Формирование комфортной городской среды»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(благоустройство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 зоны отдыха по ул.Механиков в р-не ж/</a:t>
                      </a:r>
                      <a:r>
                        <a:rPr lang="ru-RU" sz="1200" b="0" i="0" u="none" strike="noStrike" baseline="0" dirty="0" err="1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д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 №31)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17 987,7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17 987,7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17 926,9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99,7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99,7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55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  3. Национальный проект «Малое и среднее предпринимательство и поддержка индивидуальной предпринимательской инициативы»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2 789,7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2 789,7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2 789,7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5201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ü"/>
                      </a:pPr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Региональный проект «Создание условий для легкого старта и комфортного ведения бизнеса»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(возмещение части затрат на приобретение оборудования, на аренду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 нежилых помещений –СМП действующие менее 1 года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286,1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286,1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286,1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971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ü"/>
                      </a:pPr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Региональный проект «Акселерация субъектов малого и среднего предпринимательства»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(возмещение части затрат на приобретение оборудования, на аренду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 нежилых помещений)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2 503,6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2 503,6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2 503,6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6147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4574</TotalTime>
  <Words>1622</Words>
  <Application>Microsoft Office PowerPoint</Application>
  <PresentationFormat>Экран (4:3)</PresentationFormat>
  <Paragraphs>508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Oswald</vt:lpstr>
      <vt:lpstr>Times New Roman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Кузьменко Владислав Сергеевич</dc:creator>
  <cp:lastModifiedBy>ZorinaLV</cp:lastModifiedBy>
  <cp:revision>415</cp:revision>
  <dcterms:created xsi:type="dcterms:W3CDTF">2014-11-24T09:39:13Z</dcterms:created>
  <dcterms:modified xsi:type="dcterms:W3CDTF">2023-11-13T11:25:44Z</dcterms:modified>
</cp:coreProperties>
</file>