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73" r:id="rId2"/>
    <p:sldId id="309" r:id="rId3"/>
    <p:sldId id="311" r:id="rId4"/>
    <p:sldId id="315" r:id="rId5"/>
    <p:sldId id="318" r:id="rId6"/>
    <p:sldId id="319" r:id="rId7"/>
    <p:sldId id="320" r:id="rId8"/>
    <p:sldId id="321" r:id="rId9"/>
    <p:sldId id="322" r:id="rId10"/>
    <p:sldId id="300" r:id="rId11"/>
  </p:sldIdLst>
  <p:sldSz cx="9144000" cy="6858000" type="screen4x3"/>
  <p:notesSz cx="6858000" cy="9947275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swald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3C18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713" autoAdjust="0"/>
  </p:normalViewPr>
  <p:slideViewPr>
    <p:cSldViewPr>
      <p:cViewPr>
        <p:scale>
          <a:sx n="80" d="100"/>
          <a:sy n="80" d="100"/>
        </p:scale>
        <p:origin x="-280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57792-6364-480E-BDCF-31439E9D76FE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65EAE-53FF-40F0-AE16-DC1801C88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8A2B6-8EA3-4803-B6EA-D5F3E4F6B516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BD6A9-283A-4236-9F3C-5503092F35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E49E8-09E0-4B7F-BEB9-C38ABAAF536D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3C322-A81C-46BB-A52B-7E9A5ABC2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ECC1B-7F68-4AD6-8729-E11915A85A45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30721-15FC-4B0B-B53E-64015F9F25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48559D-37D4-4EF2-AC80-23A7AD04F4CE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9C1B5-1843-4C86-AB2B-A3B7FDF1E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3A3774-D1F9-434A-BB42-35821387110A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B9BDE-C1F2-4F9C-8A47-6DD7C1F2B1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86432-138D-4CE2-A9F2-CDD8605F6165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C70CE-1644-423B-81CA-CBB60DBDF1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4D452-6991-44D2-B547-1480F339AA45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3BED-0D7B-414C-8542-3BAB3280C8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0E870-1BEE-4E23-9740-BB501A486BDD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5C6A4-7808-45E1-B380-281CAECB15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DC17A-8D40-4A0A-B9A9-A0B8FDF92361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B819C-3981-4AB8-A03A-CEEC9B90B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6F516-6474-4400-A518-4FFFC270FA40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9B1B5-F7C2-45E1-9DBE-E7E315469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8C651-C893-463C-8DCA-522D39484B46}" type="datetimeFigureOut">
              <a:rPr lang="ru-RU" smtClean="0"/>
              <a:pPr>
                <a:defRPr/>
              </a:pPr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BA9F2E-AA19-461C-81F1-320B985ECB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3" descr="Y:\Влад\2019\эскизы\заставка копия 7-восстановлен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47664" y="1916832"/>
            <a:ext cx="60247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Отчет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об исполнении бюджета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городского округа Урай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Ханты-Мансийского автономного</a:t>
            </a: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округа -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Югры</a:t>
            </a:r>
            <a:endParaRPr lang="ru-RU" sz="24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Oswald" charset="-5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за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1</a:t>
            </a: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Oswald" charset="-52"/>
                <a:cs typeface="Times New Roman" panose="02020603050405020304" pitchFamily="18" charset="0"/>
              </a:rPr>
              <a:t>полугодие 2023 года</a:t>
            </a:r>
          </a:p>
          <a:p>
            <a:pPr algn="ctr"/>
            <a:endParaRPr lang="ru-RU" sz="2400" b="1" dirty="0" smtClean="0">
              <a:latin typeface="Oswald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589240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charset="-52"/>
                <a:cs typeface="Times New Roman" panose="02020603050405020304" pitchFamily="18" charset="0"/>
              </a:rPr>
              <a:t>Докладчик - Хусаинова Ирина Валериевна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charset="-5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620713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333375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2808312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Oswald" pitchFamily="2" charset="-52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Oswald" pitchFamily="2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620713"/>
            <a:ext cx="8101013" cy="86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333375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730201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9512" y="2132856"/>
          <a:ext cx="8496943" cy="349539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1">
                      <a:lumMod val="20000"/>
                      <a:lumOff val="80000"/>
                    </a:schemeClr>
                  </a:outerShdw>
                </a:effectLst>
              </a:tblPr>
              <a:tblGrid>
                <a:gridCol w="2088232"/>
                <a:gridCol w="1440159"/>
                <a:gridCol w="1368152"/>
                <a:gridCol w="1296144"/>
                <a:gridCol w="1152128"/>
                <a:gridCol w="1152128"/>
              </a:tblGrid>
              <a:tr h="16951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Показатель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полугодие 2023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4 647 117,2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1 921 306,2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1 858 432,6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4 857 259,5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1 953 484,9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1 799 344,9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37,0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ДЕФИЦИТ, ПРОФИЦИТ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- 210 142,3*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-32 178,7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+ 59 087,7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99592" y="692696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Oswald" charset="-52"/>
                <a:cs typeface="Times New Roman" panose="02020603050405020304" pitchFamily="18" charset="0"/>
              </a:rPr>
              <a:t>Исполнение основных показателей бюджета городского округа Урай за 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Oswald" charset="-52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Oswald" charset="-52"/>
                <a:cs typeface="Times New Roman" panose="02020603050405020304" pitchFamily="18" charset="0"/>
              </a:rPr>
              <a:t> полугодие 2023 года, тыс. рублей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5661248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том числе за счет</a:t>
            </a:r>
            <a:r>
              <a:rPr lang="en-US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Oswald" charset="-52"/>
                <a:ea typeface="Times New Roman"/>
                <a:cs typeface="Times New Roman" panose="02020603050405020304" pitchFamily="18" charset="0"/>
              </a:rPr>
              <a:t> остатков средств на счете на 01.01.2023 в сумме 118 045,4 тыс.руб. </a:t>
            </a:r>
            <a:endParaRPr lang="ru-RU" dirty="0">
              <a:latin typeface="Oswald" charset="-52"/>
              <a:ea typeface="Times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548680"/>
            <a:ext cx="8101013" cy="86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325" y="333375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99592" y="62068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поступления налоговых доходов в бюджет городского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округа Урай за </a:t>
            </a:r>
            <a:r>
              <a:rPr lang="en-US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полугодие 2023 года</a:t>
            </a:r>
            <a:r>
              <a:rPr lang="en-US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тыс. рублей</a:t>
            </a:r>
            <a:endParaRPr lang="ru-RU" sz="2000" b="1" i="1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1412776"/>
          <a:ext cx="9036497" cy="4824536"/>
        </p:xfrm>
        <a:graphic>
          <a:graphicData uri="http://schemas.openxmlformats.org/drawingml/2006/table">
            <a:tbl>
              <a:tblPr/>
              <a:tblGrid>
                <a:gridCol w="1703603"/>
                <a:gridCol w="1333254"/>
                <a:gridCol w="1185114"/>
                <a:gridCol w="1199684"/>
                <a:gridCol w="1170545"/>
                <a:gridCol w="1185114"/>
                <a:gridCol w="1259183"/>
              </a:tblGrid>
              <a:tr h="1403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</a:t>
                      </a: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НАЛОГОВЫЕ ДОХОДЫ, из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них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934 814,8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419 272,2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461 580,4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110,1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49,4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42 308,2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707 614,7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313 447,7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345 428,7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110,2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31 981,0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17 157,9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8 028,9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8 092,8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63,9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151 174,6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81 387,3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95 649,9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14 262,6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Налоги на имущество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51 652,5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12 712,7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8 868,9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143,3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-3 843,8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7 215,1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3 695,6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3 540,1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-155,5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76672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476672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поступления неналоговых доходов в бюджет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городского округа Урай за </a:t>
            </a:r>
            <a:r>
              <a:rPr lang="en-US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полугодие 2023 года</a:t>
            </a:r>
            <a:r>
              <a:rPr lang="en-US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,</a:t>
            </a:r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тыс. рублей</a:t>
            </a:r>
            <a:endParaRPr lang="ru-RU" sz="2000" b="1" i="1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1097280"/>
          <a:ext cx="9144000" cy="5760720"/>
        </p:xfrm>
        <a:graphic>
          <a:graphicData uri="http://schemas.openxmlformats.org/drawingml/2006/table">
            <a:tbl>
              <a:tblPr/>
              <a:tblGrid>
                <a:gridCol w="1979712"/>
                <a:gridCol w="1296144"/>
                <a:gridCol w="1152128"/>
                <a:gridCol w="1152128"/>
                <a:gridCol w="1152128"/>
                <a:gridCol w="1202637"/>
                <a:gridCol w="1209123"/>
              </a:tblGrid>
              <a:tr h="1252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НЕНАЛОГОВЫЕ ДОХОДЫ, 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162 768,6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76 597,3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84 021,9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109,7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51,6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7 424,6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110 253,1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437,3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54 162,9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5 725,6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1 612,3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930,5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1 004,4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73,9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3 012,4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579,0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1 502,8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-1 076,2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44 132,3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22 699,8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25 559,1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2 859,3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3 708,5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1 900,7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1 737,5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-163,2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5,2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04664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55576" y="404664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безвозмездных поступлений в бюджет городского округа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Урай за </a:t>
            </a:r>
            <a:r>
              <a:rPr lang="en-US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I</a:t>
            </a:r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полугодие 2023 года,  тыс. </a:t>
            </a:r>
            <a:r>
              <a:rPr lang="ru-RU" sz="2000" b="1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рублей</a:t>
            </a:r>
            <a:endParaRPr lang="ru-RU" sz="2000" b="1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0" y="1196752"/>
          <a:ext cx="9144000" cy="5506795"/>
        </p:xfrm>
        <a:graphic>
          <a:graphicData uri="http://schemas.openxmlformats.org/drawingml/2006/table">
            <a:tbl>
              <a:tblPr/>
              <a:tblGrid>
                <a:gridCol w="1938528"/>
                <a:gridCol w="1243584"/>
                <a:gridCol w="1170432"/>
                <a:gridCol w="1170432"/>
                <a:gridCol w="1243584"/>
                <a:gridCol w="1170432"/>
                <a:gridCol w="1207008"/>
              </a:tblGrid>
              <a:tr h="14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отклонение</a:t>
                      </a: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от плановых назначений на отчетную дату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7=4-3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7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ПОСТУПЛЕНИЯ, 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них: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3 549,533,8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1 425 436,7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1 312 830,3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-112 606,4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Дотации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607 791,4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289 026,3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289 026,3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47,6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1 140 697,7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265 492,3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211 646,6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79,7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18,6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-53 845,7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Субвенции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1 565 911,3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798 180,9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779 285,9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-18 895,0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Иные межбюджетные трансферты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45 130,7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26 184,5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24 518,7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-1 665,8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3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195 394,0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51 944,0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13 744,0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26,5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-38 200,0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7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-5 391,3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-5 391,3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-5 391,2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548681"/>
            <a:ext cx="8244408" cy="7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0" name="Заголовок 13"/>
          <p:cNvSpPr txBox="1">
            <a:spLocks/>
          </p:cNvSpPr>
          <p:nvPr/>
        </p:nvSpPr>
        <p:spPr>
          <a:xfrm>
            <a:off x="0" y="730201"/>
            <a:ext cx="9144000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Oswald" pitchFamily="2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2068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Исполнение расходов бюджета городского округа  Урай на 01.07.2023 года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по программным и </a:t>
            </a:r>
            <a:r>
              <a:rPr lang="ru-RU" sz="2000" dirty="0" err="1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непрограммным</a:t>
            </a:r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 направлениям деятельности, тыс. рублей</a:t>
            </a:r>
            <a:endParaRPr lang="ru-RU" sz="2000" dirty="0">
              <a:solidFill>
                <a:schemeClr val="bg1"/>
              </a:solidFill>
              <a:latin typeface="Oswald" charset="-52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700808"/>
          <a:ext cx="8712968" cy="4069717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84355"/>
                <a:gridCol w="1402935"/>
                <a:gridCol w="1184617"/>
                <a:gridCol w="1182669"/>
                <a:gridCol w="1176973"/>
                <a:gridCol w="1181419"/>
              </a:tblGrid>
              <a:tr h="1654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2023 год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года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6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5=4/3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6=4/2</a:t>
                      </a: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Расходы бюджета – всего, в том числе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4 857 259,5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1 953 484,9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1 799 344,9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37,0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 в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рамках муниципальных программ муниципального образования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4 814 531,3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1 928 346,6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1 787 457,1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непрограммным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 направлениям 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деятельности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42 728,2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25 138,3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11 887,8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266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04664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01.04.2023 года, тыс. рублей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4664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на 01.04.2023 года, тыс. рублей</a:t>
            </a:r>
            <a:endParaRPr lang="ru-RU" sz="2000" dirty="0">
              <a:solidFill>
                <a:schemeClr val="bg1"/>
              </a:solidFill>
              <a:latin typeface="Oswald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" y="1196752"/>
          <a:ext cx="9144000" cy="5661985"/>
        </p:xfrm>
        <a:graphic>
          <a:graphicData uri="http://schemas.openxmlformats.org/drawingml/2006/table">
            <a:tbl>
              <a:tblPr/>
              <a:tblGrid>
                <a:gridCol w="297367"/>
                <a:gridCol w="3362080"/>
                <a:gridCol w="1056568"/>
                <a:gridCol w="1080120"/>
                <a:gridCol w="1152128"/>
                <a:gridCol w="1152128"/>
                <a:gridCol w="1043609"/>
              </a:tblGrid>
              <a:tr h="879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года</a:t>
                      </a:r>
                      <a:endParaRPr lang="ru-RU" sz="1250" b="0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0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6=5/4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7=5/3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209">
                <a:tc>
                  <a:txBody>
                    <a:bodyPr/>
                    <a:lstStyle/>
                    <a:p>
                      <a:pPr algn="l" fontAlgn="b"/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Расходы в рамках </a:t>
                      </a:r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16-и 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муниципальных</a:t>
                      </a:r>
                      <a:r>
                        <a:rPr lang="ru-RU" sz="1250" b="1" i="0" u="none" strike="noStrike" baseline="0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1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программ, в том числе</a:t>
                      </a:r>
                      <a:r>
                        <a:rPr lang="en-US" sz="1250" b="1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: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4 814 531,3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1 928 346,6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1 787 457,1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92,7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37,1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гражданского общества на территории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17 256,8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13 246,7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13 246,7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76,8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предпринимательства, потребительского рынка и сельскохозяйственных товаропроизводителей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47 603,1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14 614,0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14 614,0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туризма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190 139,7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91 547,9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91  004,8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6785" marR="6785" marT="6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«Обеспечение градостроительной деятельности на территории города Урай» на 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78 544,2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25 836,7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24 867,4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31,7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образования и молодежной политики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2 764 765,8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987 629,4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946 964,5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95,9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34,3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3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«Культура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280 093,9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130 319,5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124 306,3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«Совершенствование и развитие муниципального управления в городе Урай» на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453 333,5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212 401,9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200 394,6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0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в городе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31 549,6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14 392,5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13 552,6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46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179512" y="404664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496" y="1196752"/>
          <a:ext cx="9108504" cy="4937252"/>
        </p:xfrm>
        <a:graphic>
          <a:graphicData uri="http://schemas.openxmlformats.org/drawingml/2006/table">
            <a:tbl>
              <a:tblPr/>
              <a:tblGrid>
                <a:gridCol w="386494"/>
                <a:gridCol w="3710921"/>
                <a:gridCol w="1087161"/>
                <a:gridCol w="936104"/>
                <a:gridCol w="936104"/>
                <a:gridCol w="1152128"/>
                <a:gridCol w="899592"/>
              </a:tblGrid>
              <a:tr h="864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50" b="1" i="0" u="none" strike="noStrike" dirty="0" err="1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</a:t>
                      </a:r>
                      <a:endParaRPr lang="ru-RU" sz="1250" b="1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</a:p>
                  </a:txBody>
                  <a:tcPr marL="7891" marR="7891" marT="7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250" b="0" baseline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отчетный период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полугодие 2023 </a:t>
                      </a:r>
                      <a:r>
                        <a:rPr lang="ru-RU" sz="1250" b="0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50" b="0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endParaRPr lang="ru-RU" sz="1250" b="0" dirty="0" smtClean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6=5/4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7=5/3</a:t>
                      </a: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«Защита населения и территории от чрезвычайных ситуаций, совершенствование гражданской обороны и обеспечение первичных мер пожарной безопасности»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29 485,7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14 588,1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13 372,8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10..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 на территории города Урай» на 2018-2030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13 183,4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5 945,1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5 352,7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11..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«Формирование комфортной городской среды города Урай»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72 108,1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1 848,4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1 657,1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89,7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12.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жилищно-коммунального комплекса и повышение энергетической эффективности в городе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331 377,6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124 218,6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105 359,8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31,8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«Улучшение жилищных условий жителей, проживающих на территории муниципального образования город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286 465,8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247 659,7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199 376,7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80,5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69,6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14.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«Развитие транспортной системы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194 422,0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33 843,8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26 395,0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78,0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15.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«Информационное общество – Урай» на 2019-2030 годы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21 384,0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10 224,3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6 988,3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68,3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Муниципальная программа «Охрана окружающей среды в границах города Урай» 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2 818,1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3,8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marL="7891" marR="7891" marT="78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47667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swald" charset="-52"/>
                <a:cs typeface="Times New Roman" panose="02020603050405020304" pitchFamily="18" charset="0"/>
              </a:rPr>
              <a:t>Анализ исполнения расходов по программным направлениям деятельности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3754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Y:\Влад\2019\эскизы\сетка.png"/>
          <p:cNvPicPr>
            <a:picLocks noChangeAspect="1" noChangeArrowheads="1"/>
          </p:cNvPicPr>
          <p:nvPr/>
        </p:nvPicPr>
        <p:blipFill>
          <a:blip r:embed="rId2" cstate="print"/>
          <a:srcRect l="1936" t="2420" r="1543" b="81699"/>
          <a:stretch>
            <a:fillRect/>
          </a:stretch>
        </p:blipFill>
        <p:spPr bwMode="auto">
          <a:xfrm>
            <a:off x="0" y="0"/>
            <a:ext cx="89995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Y:\Влад\2019\эскизы\зелёная.png"/>
          <p:cNvPicPr>
            <a:picLocks noChangeAspect="1" noChangeArrowheads="1"/>
          </p:cNvPicPr>
          <p:nvPr/>
        </p:nvPicPr>
        <p:blipFill>
          <a:blip r:embed="rId3" cstate="print"/>
          <a:srcRect t="10663" r="48323" b="76543"/>
          <a:stretch>
            <a:fillRect/>
          </a:stretch>
        </p:blipFill>
        <p:spPr bwMode="auto">
          <a:xfrm>
            <a:off x="0" y="404664"/>
            <a:ext cx="81010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закладка урай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712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" descr="Y:\Влад\2019\эскизы\герб.png"/>
          <p:cNvPicPr>
            <a:picLocks noChangeAspect="1" noChangeArrowheads="1"/>
          </p:cNvPicPr>
          <p:nvPr/>
        </p:nvPicPr>
        <p:blipFill>
          <a:blip r:embed="rId5" cstate="print"/>
          <a:srcRect l="89185" b="81873"/>
          <a:stretch>
            <a:fillRect/>
          </a:stretch>
        </p:blipFill>
        <p:spPr bwMode="auto">
          <a:xfrm>
            <a:off x="8208963" y="-100013"/>
            <a:ext cx="935037" cy="122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Y:\Влад\2019\эскизы\сетка 2.png"/>
          <p:cNvPicPr>
            <a:picLocks noChangeAspect="1" noChangeArrowheads="1"/>
          </p:cNvPicPr>
          <p:nvPr/>
        </p:nvPicPr>
        <p:blipFill>
          <a:blip r:embed="rId6" cstate="print"/>
          <a:srcRect t="90633" b="3528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4046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Oswald" charset="-52"/>
                <a:cs typeface="Times New Roman" pitchFamily="18" charset="0"/>
              </a:rPr>
              <a:t>Информация о реализации национальных (региональных) проектов на 01.07.2023 года,  тыс. рублей</a:t>
            </a:r>
            <a:endParaRPr lang="ru-RU" sz="2000" b="1" i="1" dirty="0">
              <a:solidFill>
                <a:schemeClr val="bg1"/>
              </a:solidFill>
              <a:latin typeface="Oswald" charset="-52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52736"/>
          <a:ext cx="9144000" cy="5562709"/>
        </p:xfrm>
        <a:graphic>
          <a:graphicData uri="http://schemas.openxmlformats.org/drawingml/2006/table">
            <a:tbl>
              <a:tblPr/>
              <a:tblGrid>
                <a:gridCol w="4350774"/>
                <a:gridCol w="1032387"/>
                <a:gridCol w="987658"/>
                <a:gridCol w="974361"/>
                <a:gridCol w="974361"/>
                <a:gridCol w="824459"/>
              </a:tblGrid>
              <a:tr h="858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Oswald" charset="-52"/>
                        </a:rPr>
                        <a:t>Наименование национального / регионального проекта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Уточненный план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swald" charset="-52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на отчетный период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Исполнение за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Oswald" charset="-52"/>
                          <a:cs typeface="Times New Roman" panose="02020603050405020304" pitchFamily="18" charset="0"/>
                        </a:rPr>
                        <a:t> полугодие 2023 года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Oswald" charset="-52"/>
                          <a:ea typeface="Times New Roman"/>
                          <a:cs typeface="Times New Roman" panose="02020603050405020304" pitchFamily="18" charset="0"/>
                        </a:rPr>
                        <a:t>отчетного периода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Oswald" charset="-52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260" marR="6826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% исполнения к плану на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swald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Oswald" charset="-52"/>
                        </a:rPr>
                        <a:t>  Всего на реализацию проектов:</a:t>
                      </a: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855 087,9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5 844,7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5 494,4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0,64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1. Национальный проект «Образование»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834 985,5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1 517,7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1 358,6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126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«Современная школа»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(строительство объекта «средняя школа в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мкр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.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1А на 900 мест)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834 985,5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090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«Патриотическое воспитание граждан Российской Федерации»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(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расходы на 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)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2 988,5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1 517,7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1 358,6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2. Национальный проект «Жилье и городская среда»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17 312,7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1 823,4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1 632,2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560">
                <a:tc>
                  <a:txBody>
                    <a:bodyPr/>
                    <a:lstStyle/>
                    <a:p>
                      <a:pPr algn="l" fontAlgn="b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«Формирование комфортной городской среды»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(благоустройство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зоны отдыха по ул.Механиков в р-не ж/</a:t>
                      </a:r>
                      <a:r>
                        <a:rPr lang="ru-RU" sz="1200" b="0" i="0" u="none" strike="noStrike" baseline="0" dirty="0" err="1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д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№31)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17 312,7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1 823,4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1 632,2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5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 3. Национальный проект «Малое и среднее предпринимательство и поддержка индивидуальной предпринимательской инициативы»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2 789,7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89,7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5201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«Создание условий для легкого старта и комфортного ведения бизнеса»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(возмещение части затрат на приобретение оборудования, на аренду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нежилых помещений –СМП действующие менее 1 года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286,1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71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ü"/>
                      </a:pPr>
                      <a:r>
                        <a:rPr lang="ru-RU" sz="1200" b="0" i="1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Региональный проект «Акселерация субъектов малого и среднего предпринимательства»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(возмещение части затрат на приобретение оборудования, на аренду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 нежилых помещений)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2 503,6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Oswald" charset="-52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Oswald" charset="-52"/>
                      </a:endParaRPr>
                    </a:p>
                  </a:txBody>
                  <a:tcPr marL="6842" marR="6842" marT="68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1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1596</Words>
  <Application>Microsoft Office PowerPoint</Application>
  <PresentationFormat>Экран (4:3)</PresentationFormat>
  <Paragraphs>507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Oswald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Кузьменко Владислав Сергеевич</dc:creator>
  <cp:lastModifiedBy>ZorinaLV</cp:lastModifiedBy>
  <cp:revision>357</cp:revision>
  <dcterms:created xsi:type="dcterms:W3CDTF">2014-11-24T09:39:13Z</dcterms:created>
  <dcterms:modified xsi:type="dcterms:W3CDTF">2023-09-18T09:16:21Z</dcterms:modified>
</cp:coreProperties>
</file>