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ppt/charts/chart20.xml" ContentType="application/vnd.openxmlformats-officedocument.drawingml.chart+xml"/>
  <Override PartName="/ppt/notesSlides/notesSlide30.xml" ContentType="application/vnd.openxmlformats-officedocument.presentationml.notesSlide+xml"/>
  <Override PartName="/ppt/charts/chart3.xml" ContentType="application/vnd.openxmlformats-officedocument.drawingml.chart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rawings/drawing3.xml" ContentType="application/vnd.openxmlformats-officedocument.drawingml.chartshapes+xml"/>
  <Override PartName="/ppt/charts/style1.xml" ContentType="application/vnd.ms-office.chartstyl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charts/chart14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notesSlides/notesSlide13.xml" ContentType="application/vnd.openxmlformats-officedocument.presentationml.notesSlide+xml"/>
  <Override PartName="/ppt/charts/chart21.xml" ContentType="application/vnd.openxmlformats-officedocument.drawingml.chart+xml"/>
  <Override PartName="/ppt/slideLayouts/slideLayout10.xml" ContentType="application/vnd.openxmlformats-officedocument.presentationml.slideLayout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charts/chart19.xml" ContentType="application/vnd.openxmlformats-officedocument.drawingml.char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charts/chart15.xml" ContentType="application/vnd.openxmlformats-officedocument.drawingml.char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22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style3.xml" ContentType="application/vnd.ms-office.chartstyl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charts/chart16.xml" ContentType="application/vnd.openxmlformats-officedocument.drawingml.chart+xml"/>
  <Override PartName="/ppt/diagrams/quickStyle1.xml" ContentType="application/vnd.openxmlformats-officedocument.drawingml.diagramStyle+xml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3.xml" ContentType="application/vnd.openxmlformats-officedocument.drawingml.char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12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olors1.xml" ContentType="application/vnd.ms-office.chartcolorstyl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06" r:id="rId1"/>
  </p:sldMasterIdLst>
  <p:notesMasterIdLst>
    <p:notesMasterId r:id="rId71"/>
  </p:notesMasterIdLst>
  <p:handoutMasterIdLst>
    <p:handoutMasterId r:id="rId72"/>
  </p:handoutMasterIdLst>
  <p:sldIdLst>
    <p:sldId id="291" r:id="rId2"/>
    <p:sldId id="536" r:id="rId3"/>
    <p:sldId id="535" r:id="rId4"/>
    <p:sldId id="476" r:id="rId5"/>
    <p:sldId id="477" r:id="rId6"/>
    <p:sldId id="500" r:id="rId7"/>
    <p:sldId id="522" r:id="rId8"/>
    <p:sldId id="521" r:id="rId9"/>
    <p:sldId id="523" r:id="rId10"/>
    <p:sldId id="545" r:id="rId11"/>
    <p:sldId id="546" r:id="rId12"/>
    <p:sldId id="547" r:id="rId13"/>
    <p:sldId id="359" r:id="rId14"/>
    <p:sldId id="501" r:id="rId15"/>
    <p:sldId id="518" r:id="rId16"/>
    <p:sldId id="517" r:id="rId17"/>
    <p:sldId id="516" r:id="rId18"/>
    <p:sldId id="529" r:id="rId19"/>
    <p:sldId id="532" r:id="rId20"/>
    <p:sldId id="531" r:id="rId21"/>
    <p:sldId id="530" r:id="rId22"/>
    <p:sldId id="534" r:id="rId23"/>
    <p:sldId id="543" r:id="rId24"/>
    <p:sldId id="548" r:id="rId25"/>
    <p:sldId id="539" r:id="rId26"/>
    <p:sldId id="541" r:id="rId27"/>
    <p:sldId id="562" r:id="rId28"/>
    <p:sldId id="568" r:id="rId29"/>
    <p:sldId id="549" r:id="rId30"/>
    <p:sldId id="550" r:id="rId31"/>
    <p:sldId id="551" r:id="rId32"/>
    <p:sldId id="552" r:id="rId33"/>
    <p:sldId id="553" r:id="rId34"/>
    <p:sldId id="554" r:id="rId35"/>
    <p:sldId id="555" r:id="rId36"/>
    <p:sldId id="556" r:id="rId37"/>
    <p:sldId id="557" r:id="rId38"/>
    <p:sldId id="558" r:id="rId39"/>
    <p:sldId id="559" r:id="rId40"/>
    <p:sldId id="560" r:id="rId41"/>
    <p:sldId id="573" r:id="rId42"/>
    <p:sldId id="574" r:id="rId43"/>
    <p:sldId id="575" r:id="rId44"/>
    <p:sldId id="561" r:id="rId45"/>
    <p:sldId id="563" r:id="rId46"/>
    <p:sldId id="564" r:id="rId47"/>
    <p:sldId id="565" r:id="rId48"/>
    <p:sldId id="576" r:id="rId49"/>
    <p:sldId id="577" r:id="rId50"/>
    <p:sldId id="578" r:id="rId51"/>
    <p:sldId id="579" r:id="rId52"/>
    <p:sldId id="580" r:id="rId53"/>
    <p:sldId id="581" r:id="rId54"/>
    <p:sldId id="582" r:id="rId55"/>
    <p:sldId id="583" r:id="rId56"/>
    <p:sldId id="584" r:id="rId57"/>
    <p:sldId id="585" r:id="rId58"/>
    <p:sldId id="586" r:id="rId59"/>
    <p:sldId id="569" r:id="rId60"/>
    <p:sldId id="570" r:id="rId61"/>
    <p:sldId id="566" r:id="rId62"/>
    <p:sldId id="567" r:id="rId63"/>
    <p:sldId id="588" r:id="rId64"/>
    <p:sldId id="544" r:id="rId65"/>
    <p:sldId id="572" r:id="rId66"/>
    <p:sldId id="587" r:id="rId67"/>
    <p:sldId id="542" r:id="rId68"/>
    <p:sldId id="538" r:id="rId69"/>
    <p:sldId id="537" r:id="rId70"/>
  </p:sldIdLst>
  <p:sldSz cx="9144000" cy="6858000" type="screen4x3"/>
  <p:notesSz cx="6858000" cy="99456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6" autoAdjust="0"/>
    <p:restoredTop sz="95402" autoAdjust="0"/>
  </p:normalViewPr>
  <p:slideViewPr>
    <p:cSldViewPr>
      <p:cViewPr varScale="1">
        <p:scale>
          <a:sx n="111" d="100"/>
          <a:sy n="111" d="100"/>
        </p:scale>
        <p:origin x="-160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_____Microsoft_Office_Excel2.xlsx"/><Relationship Id="rId1" Type="http://schemas.openxmlformats.org/officeDocument/2006/relationships/themeOverride" Target="../theme/themeOverride1.xml"/><Relationship Id="rId5" Type="http://schemas.microsoft.com/office/2011/relationships/chartStyle" Target="style2.xml"/><Relationship Id="rId4" Type="http://schemas.microsoft.com/office/2011/relationships/chartColorStyle" Target="colors2.xm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_rels/chart22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Office_Excel3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6;&#1072;&#1073;&#1086;&#1095;&#1072;&#1103;%202023%20&#1075;&#1086;&#1076;\&#1043;&#1086;&#1076;&#1086;&#1074;&#1086;&#1081;%20&#1086;&#1090;&#1095;&#1077;&#1090;%20&#1085;&#1072;%20&#1044;&#1091;&#1084;&#1091;%20&#1079;&#1072;%202022%20&#1075;\&#1055;&#1091;&#1073;&#1083;&#1080;&#1095;&#1085;&#1099;&#1077;%20&#1089;&#1083;&#1091;&#1096;&#1072;&#1085;&#1080;&#1103;\&#1087;&#1086;&#1084;&#1086;&#1097;&#1100;%20&#1076;&#1083;&#1103;%20&#1089;&#1083;&#1072;&#1081;&#1076;&#1086;&#1074;%20(&#1080;&#1089;&#1087;&#1086;&#1083;&#1085;&#1077;&#1085;&#1080;&#1077;%20202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2716900680370741"/>
          <c:y val="8.0835925637892297E-2"/>
          <c:w val="0.84274917376798064"/>
          <c:h val="0.49386232726278295"/>
        </c:manualLayout>
      </c:layout>
      <c:lineChart>
        <c:grouping val="standard"/>
        <c:ser>
          <c:idx val="0"/>
          <c:order val="0"/>
          <c:tx>
            <c:strRef>
              <c:f>доходы!$A$2</c:f>
              <c:strCache>
                <c:ptCount val="1"/>
                <c:pt idx="0">
                  <c:v>ДОХОДЫ</c:v>
                </c:pt>
              </c:strCache>
            </c:strRef>
          </c:tx>
          <c:spPr>
            <a:ln w="57150"/>
          </c:spPr>
          <c:marker>
            <c:spPr>
              <a:ln w="57150"/>
            </c:spPr>
          </c:marker>
          <c:dLbls>
            <c:dLbl>
              <c:idx val="0"/>
              <c:layout>
                <c:manualLayout>
                  <c:x val="-9.4444444444444539E-2"/>
                  <c:y val="-8.333333333333341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D12-4BA0-BA32-01E42CA5468D}"/>
                </c:ext>
              </c:extLst>
            </c:dLbl>
            <c:dLbl>
              <c:idx val="3"/>
              <c:layout>
                <c:manualLayout>
                  <c:x val="-8.611111111111111E-2"/>
                  <c:y val="-5.092592592592593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D12-4BA0-BA32-01E42CA5468D}"/>
                </c:ext>
              </c:extLst>
            </c:dLbl>
            <c:dLbl>
              <c:idx val="4"/>
              <c:layout>
                <c:manualLayout>
                  <c:x val="0"/>
                  <c:y val="-6.613848461282083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D12-4BA0-BA32-01E42CA5468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доходы!$B$1:$F$1</c:f>
              <c:strCache>
                <c:ptCount val="5"/>
                <c:pt idx="0">
                  <c:v>за 2020 год</c:v>
                </c:pt>
                <c:pt idx="1">
                  <c:v>за 2021 год</c:v>
                </c:pt>
                <c:pt idx="2">
                  <c:v>2022 год (первоначальный план) </c:v>
                </c:pt>
                <c:pt idx="3">
                  <c:v>2022 год (уточненный план)</c:v>
                </c:pt>
                <c:pt idx="4">
                  <c:v>за 2022 год</c:v>
                </c:pt>
              </c:strCache>
            </c:strRef>
          </c:cat>
          <c:val>
            <c:numRef>
              <c:f>доходы!$B$2:$F$2</c:f>
              <c:numCache>
                <c:formatCode>#,##0.0</c:formatCode>
                <c:ptCount val="5"/>
                <c:pt idx="0">
                  <c:v>3724037.4</c:v>
                </c:pt>
                <c:pt idx="1">
                  <c:v>3810585.8</c:v>
                </c:pt>
                <c:pt idx="2">
                  <c:v>3478177.2</c:v>
                </c:pt>
                <c:pt idx="3">
                  <c:v>4067172.5</c:v>
                </c:pt>
                <c:pt idx="4">
                  <c:v>4095437.4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D12-4BA0-BA32-01E42CA5468D}"/>
            </c:ext>
          </c:extLst>
        </c:ser>
        <c:dLbls/>
        <c:marker val="1"/>
        <c:axId val="78186368"/>
        <c:axId val="78187904"/>
      </c:lineChart>
      <c:catAx>
        <c:axId val="7818636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8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8187904"/>
        <c:crosses val="autoZero"/>
        <c:auto val="1"/>
        <c:lblAlgn val="ctr"/>
        <c:lblOffset val="100"/>
      </c:catAx>
      <c:valAx>
        <c:axId val="78187904"/>
        <c:scaling>
          <c:orientation val="minMax"/>
        </c:scaling>
        <c:delete val="1"/>
        <c:axPos val="l"/>
        <c:numFmt formatCode="#,##0.0" sourceLinked="1"/>
        <c:tickLblPos val="none"/>
        <c:crossAx val="78186368"/>
        <c:crosses val="autoZero"/>
        <c:crossBetween val="between"/>
      </c:valAx>
    </c:plotArea>
    <c:legend>
      <c:legendPos val="l"/>
      <c:layout>
        <c:manualLayout>
          <c:xMode val="edge"/>
          <c:yMode val="edge"/>
          <c:x val="0"/>
          <c:y val="0.30165611940553616"/>
          <c:w val="0.20457654525481975"/>
          <c:h val="0.20731724252860803"/>
        </c:manualLayout>
      </c:layout>
      <c:txPr>
        <a:bodyPr/>
        <a:lstStyle/>
        <a:p>
          <a:pPr>
            <a:defRPr sz="11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5891801495740246"/>
          <c:y val="0.11348202158839089"/>
          <c:w val="0.81555485063063171"/>
          <c:h val="0.4134709739470625"/>
        </c:manualLayout>
      </c:layout>
      <c:lineChart>
        <c:grouping val="standard"/>
        <c:ser>
          <c:idx val="0"/>
          <c:order val="0"/>
          <c:tx>
            <c:strRef>
              <c:f>расходы!$A$2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57150">
              <a:solidFill>
                <a:schemeClr val="accent2">
                  <a:lumMod val="75000"/>
                </a:schemeClr>
              </a:solidFill>
            </a:ln>
          </c:spPr>
          <c:marker>
            <c:spPr>
              <a:solidFill>
                <a:srgbClr val="C00000"/>
              </a:solidFill>
              <a:ln w="57150">
                <a:solidFill>
                  <a:schemeClr val="accent2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0.11596884973206933"/>
                  <c:y val="-0.15474821125689686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D38-462F-8C76-9299F7FE2C5F}"/>
                </c:ext>
              </c:extLst>
            </c:dLbl>
            <c:dLbl>
              <c:idx val="1"/>
              <c:layout>
                <c:manualLayout>
                  <c:x val="-7.2480531082543417E-2"/>
                  <c:y val="-0.11348202158839089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D38-462F-8C76-9299F7FE2C5F}"/>
                </c:ext>
              </c:extLst>
            </c:dLbl>
            <c:dLbl>
              <c:idx val="3"/>
              <c:layout>
                <c:manualLayout>
                  <c:x val="-6.7648495677040454E-2"/>
                  <c:y val="-9.284892675413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D38-462F-8C76-9299F7FE2C5F}"/>
                </c:ext>
              </c:extLst>
            </c:dLbl>
            <c:dLbl>
              <c:idx val="4"/>
              <c:layout>
                <c:manualLayout>
                  <c:x val="0"/>
                  <c:y val="-0.1237985690055174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D38-462F-8C76-9299F7FE2C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расходы!$B$1:$F$1</c:f>
              <c:strCache>
                <c:ptCount val="5"/>
                <c:pt idx="0">
                  <c:v>за 2020 год</c:v>
                </c:pt>
                <c:pt idx="1">
                  <c:v>за 2021 год</c:v>
                </c:pt>
                <c:pt idx="2">
                  <c:v>2022 год (первоначальный план) </c:v>
                </c:pt>
                <c:pt idx="3">
                  <c:v>2022 год (уточненный план)</c:v>
                </c:pt>
                <c:pt idx="4">
                  <c:v>за 2022 год</c:v>
                </c:pt>
              </c:strCache>
            </c:strRef>
          </c:cat>
          <c:val>
            <c:numRef>
              <c:f>расходы!$B$2:$F$2</c:f>
              <c:numCache>
                <c:formatCode>#,##0.0</c:formatCode>
                <c:ptCount val="5"/>
                <c:pt idx="0">
                  <c:v>3751795.6</c:v>
                </c:pt>
                <c:pt idx="1">
                  <c:v>3880865.6</c:v>
                </c:pt>
                <c:pt idx="2">
                  <c:v>3567536</c:v>
                </c:pt>
                <c:pt idx="3">
                  <c:v>4138853.7</c:v>
                </c:pt>
                <c:pt idx="4">
                  <c:v>4049073.3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CD38-462F-8C76-9299F7FE2C5F}"/>
            </c:ext>
          </c:extLst>
        </c:ser>
        <c:dLbls/>
        <c:marker val="1"/>
        <c:axId val="78242944"/>
        <c:axId val="78244480"/>
      </c:lineChart>
      <c:catAx>
        <c:axId val="7824294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8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78244480"/>
        <c:crosses val="autoZero"/>
        <c:auto val="1"/>
        <c:lblAlgn val="ctr"/>
        <c:lblOffset val="100"/>
      </c:catAx>
      <c:valAx>
        <c:axId val="78244480"/>
        <c:scaling>
          <c:orientation val="minMax"/>
        </c:scaling>
        <c:delete val="1"/>
        <c:axPos val="l"/>
        <c:numFmt formatCode="#,##0.0" sourceLinked="1"/>
        <c:tickLblPos val="none"/>
        <c:crossAx val="78242944"/>
        <c:crosses val="autoZero"/>
        <c:crossBetween val="between"/>
      </c:valAx>
    </c:plotArea>
    <c:legend>
      <c:legendPos val="l"/>
      <c:layout/>
      <c:txPr>
        <a:bodyPr/>
        <a:lstStyle/>
        <a:p>
          <a:pPr>
            <a:defRPr sz="11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29842900597251654"/>
          <c:y val="0.10210853764786366"/>
          <c:w val="0.67927142833427212"/>
          <c:h val="0.79578292470427259"/>
        </c:manualLayout>
      </c:layout>
      <c:lineChart>
        <c:grouping val="stacked"/>
        <c:ser>
          <c:idx val="0"/>
          <c:order val="0"/>
          <c:tx>
            <c:strRef>
              <c:f>дефицит!$A$2</c:f>
              <c:strCache>
                <c:ptCount val="1"/>
                <c:pt idx="0">
                  <c:v>Дефицит(-),      профицит (+)</c:v>
                </c:pt>
              </c:strCache>
            </c:strRef>
          </c:tx>
          <c:spPr>
            <a:ln w="57150">
              <a:solidFill>
                <a:schemeClr val="accent3">
                  <a:lumMod val="75000"/>
                </a:schemeClr>
              </a:solidFill>
            </a:ln>
          </c:spPr>
          <c:marker>
            <c:spPr>
              <a:ln w="57150">
                <a:solidFill>
                  <a:schemeClr val="accent3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9.8107087115280267E-2"/>
                  <c:y val="0.1392389149743595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9BA-4968-8BF5-73495BD6F39E}"/>
                </c:ext>
              </c:extLst>
            </c:dLbl>
            <c:dLbl>
              <c:idx val="1"/>
              <c:layout>
                <c:manualLayout>
                  <c:x val="-8.5582778121840244E-2"/>
                  <c:y val="0.1206737263111117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9BA-4968-8BF5-73495BD6F39E}"/>
                </c:ext>
              </c:extLst>
            </c:dLbl>
            <c:dLbl>
              <c:idx val="2"/>
              <c:layout>
                <c:manualLayout>
                  <c:x val="-2.0873848322400081E-3"/>
                  <c:y val="4.641297165811991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9BA-4968-8BF5-73495BD6F3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дефицит!$B$1:$F$1</c:f>
              <c:strCache>
                <c:ptCount val="5"/>
                <c:pt idx="0">
                  <c:v>за 2020 год</c:v>
                </c:pt>
                <c:pt idx="1">
                  <c:v>за 2021 год</c:v>
                </c:pt>
                <c:pt idx="2">
                  <c:v>2022 год (первоначальный план) </c:v>
                </c:pt>
                <c:pt idx="3">
                  <c:v>2022 год (уточненный план)</c:v>
                </c:pt>
                <c:pt idx="4">
                  <c:v>за 2022 год</c:v>
                </c:pt>
              </c:strCache>
            </c:strRef>
          </c:cat>
          <c:val>
            <c:numRef>
              <c:f>дефицит!$B$2:$F$2</c:f>
              <c:numCache>
                <c:formatCode>#,##0.0</c:formatCode>
                <c:ptCount val="5"/>
                <c:pt idx="0">
                  <c:v>-27758.200000000186</c:v>
                </c:pt>
                <c:pt idx="1">
                  <c:v>-70279.800000000294</c:v>
                </c:pt>
                <c:pt idx="2">
                  <c:v>-89358.799999999814</c:v>
                </c:pt>
                <c:pt idx="3">
                  <c:v>-71681.200000000172</c:v>
                </c:pt>
                <c:pt idx="4">
                  <c:v>46364.100000000086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9BA-4968-8BF5-73495BD6F39E}"/>
            </c:ext>
          </c:extLst>
        </c:ser>
        <c:dLbls/>
        <c:marker val="1"/>
        <c:axId val="80109568"/>
        <c:axId val="80111104"/>
      </c:lineChart>
      <c:catAx>
        <c:axId val="8010956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8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0111104"/>
        <c:crosses val="autoZero"/>
        <c:auto val="1"/>
        <c:lblAlgn val="ctr"/>
        <c:lblOffset val="100"/>
      </c:catAx>
      <c:valAx>
        <c:axId val="80111104"/>
        <c:scaling>
          <c:orientation val="minMax"/>
        </c:scaling>
        <c:delete val="1"/>
        <c:axPos val="l"/>
        <c:numFmt formatCode="#,##0.0" sourceLinked="1"/>
        <c:tickLblPos val="none"/>
        <c:crossAx val="80109568"/>
        <c:crosses val="autoZero"/>
        <c:crossBetween val="between"/>
      </c:valAx>
    </c:plotArea>
    <c:legend>
      <c:legendPos val="l"/>
      <c:layout>
        <c:manualLayout>
          <c:xMode val="edge"/>
          <c:yMode val="edge"/>
          <c:x val="0.12941785959888036"/>
          <c:y val="0.4212638654184625"/>
          <c:w val="0.1757578028746084"/>
          <c:h val="0.37097120787748772"/>
        </c:manualLayout>
      </c:layout>
      <c:txPr>
        <a:bodyPr/>
        <a:lstStyle/>
        <a:p>
          <a:pPr>
            <a:defRPr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1.6157705995908409E-2"/>
          <c:y val="0"/>
          <c:w val="0.58628872336310989"/>
          <c:h val="0.81963392956338232"/>
        </c:manualLayout>
      </c:layout>
      <c:bar3DChart>
        <c:barDir val="col"/>
        <c:grouping val="clustered"/>
        <c:ser>
          <c:idx val="0"/>
          <c:order val="0"/>
          <c:tx>
            <c:strRef>
              <c:f>'Общая по доходам (2022)'!$A$9</c:f>
              <c:strCache>
                <c:ptCount val="1"/>
                <c:pt idx="0">
                  <c:v>безвозмездные поступления 2 956 874,0 тыс.руб.</c:v>
                </c:pt>
              </c:strCache>
            </c:strRef>
          </c:tx>
          <c:cat>
            <c:strRef>
              <c:f>'Общая по доходам (2022)'!$B$8:$H$8</c:f>
              <c:strCache>
                <c:ptCount val="1"/>
                <c:pt idx="0">
                  <c:v>2022 год (факт)</c:v>
                </c:pt>
              </c:strCache>
            </c:strRef>
          </c:cat>
          <c:val>
            <c:numRef>
              <c:f>'Общая по доходам (2022)'!$B$9:$H$9</c:f>
              <c:numCache>
                <c:formatCode>#,##0.0</c:formatCode>
                <c:ptCount val="1"/>
                <c:pt idx="0">
                  <c:v>2956874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ABD-4CC1-8EED-EF5A33BF0A82}"/>
            </c:ext>
          </c:extLst>
        </c:ser>
        <c:ser>
          <c:idx val="1"/>
          <c:order val="1"/>
          <c:tx>
            <c:strRef>
              <c:f>'Общая по доходам (2022)'!$A$10</c:f>
              <c:strCache>
                <c:ptCount val="1"/>
                <c:pt idx="0">
                  <c:v>налоговые и неналоговые  доходы 1 138 563,4 тыс.руб.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'Общая по доходам (2022)'!$B$8:$H$8</c:f>
              <c:strCache>
                <c:ptCount val="1"/>
                <c:pt idx="0">
                  <c:v>2022 год (факт)</c:v>
                </c:pt>
              </c:strCache>
            </c:strRef>
          </c:cat>
          <c:val>
            <c:numRef>
              <c:f>'Общая по доходам (2022)'!$B$10:$H$10</c:f>
              <c:numCache>
                <c:formatCode>#,##0.0</c:formatCode>
                <c:ptCount val="1"/>
                <c:pt idx="0">
                  <c:v>1138563.4000000004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ABD-4CC1-8EED-EF5A33BF0A82}"/>
            </c:ext>
          </c:extLst>
        </c:ser>
        <c:dLbls/>
        <c:shape val="box"/>
        <c:axId val="80145792"/>
        <c:axId val="80151680"/>
        <c:axId val="0"/>
      </c:bar3DChart>
      <c:catAx>
        <c:axId val="8014579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8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80151680"/>
        <c:crosses val="autoZero"/>
        <c:auto val="1"/>
        <c:lblAlgn val="ctr"/>
        <c:lblOffset val="100"/>
      </c:catAx>
      <c:valAx>
        <c:axId val="80151680"/>
        <c:scaling>
          <c:orientation val="minMax"/>
        </c:scaling>
        <c:delete val="1"/>
        <c:axPos val="l"/>
        <c:numFmt formatCode="#,##0.0" sourceLinked="1"/>
        <c:tickLblPos val="none"/>
        <c:crossAx val="80145792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53242970337674855"/>
          <c:y val="8.3942061993111765E-3"/>
          <c:w val="0.31407208966212191"/>
          <c:h val="0.85051014882537157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perspective val="30"/>
    </c:view3D>
    <c:plotArea>
      <c:layout>
        <c:manualLayout>
          <c:layoutTarget val="inner"/>
          <c:xMode val="edge"/>
          <c:yMode val="edge"/>
          <c:x val="4.1394005885805024E-2"/>
          <c:y val="0.1542117542495279"/>
          <c:w val="0.44593819041701183"/>
          <c:h val="0.63513831796467113"/>
        </c:manualLayout>
      </c:layout>
      <c:pie3D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'расходы всего'!$A$3:$A$5</c:f>
              <c:strCache>
                <c:ptCount val="3"/>
                <c:pt idx="0">
                  <c:v>федеральный бюджет 113 670,5 тыс.руб.</c:v>
                </c:pt>
                <c:pt idx="1">
                  <c:v>бюджет автономного округа 2 083 023,6 тыс.руб.</c:v>
                </c:pt>
                <c:pt idx="2">
                  <c:v>местный бюджет 1 852 379,2 тыс.руб.</c:v>
                </c:pt>
              </c:strCache>
            </c:strRef>
          </c:cat>
          <c:val>
            <c:numRef>
              <c:f>'расходы всего'!$B$3:$B$5</c:f>
              <c:numCache>
                <c:formatCode>General</c:formatCode>
                <c:ptCount val="3"/>
                <c:pt idx="0">
                  <c:v>113670.5</c:v>
                </c:pt>
                <c:pt idx="1">
                  <c:v>2083023.6</c:v>
                </c:pt>
                <c:pt idx="2">
                  <c:v>1852379.2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DC2-44B9-AAA1-B4A4AB68E8D7}"/>
            </c:ext>
          </c:extLst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54138591506144706"/>
          <c:y val="3.1840906565937157E-3"/>
          <c:w val="0.38838087501726126"/>
          <c:h val="0.95835796022664099"/>
        </c:manualLayout>
      </c:layout>
      <c:txPr>
        <a:bodyPr/>
        <a:lstStyle/>
        <a:p>
          <a:pPr>
            <a:defRPr sz="1000" b="1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"/>
          <c:y val="5.0925925925925923E-2"/>
          <c:w val="0.81644756273693131"/>
          <c:h val="0.83824074074074051"/>
        </c:manualLayout>
      </c:layout>
      <c:barChart>
        <c:barDir val="col"/>
        <c:grouping val="clustered"/>
        <c:ser>
          <c:idx val="1"/>
          <c:order val="0"/>
          <c:tx>
            <c:strRef>
              <c:f>'Общая по доходам (2022)'!$A$3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'Общая по доходам (2022)'!$B$1:$H$1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'Общая по доходам (2022)'!$B$3:$H$3</c:f>
              <c:numCache>
                <c:formatCode>#,##0.0</c:formatCode>
                <c:ptCount val="4"/>
                <c:pt idx="0">
                  <c:v>2669560.6</c:v>
                </c:pt>
                <c:pt idx="1">
                  <c:v>2779623.1</c:v>
                </c:pt>
                <c:pt idx="2">
                  <c:v>2962900.5</c:v>
                </c:pt>
                <c:pt idx="3">
                  <c:v>2956874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5B5-4506-8E7F-48A0627437A9}"/>
            </c:ext>
          </c:extLst>
        </c:ser>
        <c:ser>
          <c:idx val="2"/>
          <c:order val="1"/>
          <c:tx>
            <c:strRef>
              <c:f>'Общая по доходам (2022)'!$A$4</c:f>
              <c:strCache>
                <c:ptCount val="1"/>
                <c:pt idx="0">
                  <c:v>налоговые доходы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'Общая по доходам (2022)'!$B$1:$H$1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'Общая по доходам (2022)'!$B$4:$H$4</c:f>
              <c:numCache>
                <c:formatCode>#,##0.0</c:formatCode>
                <c:ptCount val="4"/>
                <c:pt idx="0">
                  <c:v>899442.6</c:v>
                </c:pt>
                <c:pt idx="1">
                  <c:v>868332.1</c:v>
                </c:pt>
                <c:pt idx="2">
                  <c:v>938992.2</c:v>
                </c:pt>
                <c:pt idx="3">
                  <c:v>968490.2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5B5-4506-8E7F-48A0627437A9}"/>
            </c:ext>
          </c:extLst>
        </c:ser>
        <c:ser>
          <c:idx val="3"/>
          <c:order val="2"/>
          <c:tx>
            <c:strRef>
              <c:f>'Общая по доходам (2022)'!$A$5</c:f>
              <c:strCache>
                <c:ptCount val="1"/>
                <c:pt idx="0">
                  <c:v>неналоговые доходы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'Общая по доходам (2022)'!$B$1:$H$1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'Общая по доходам (2022)'!$B$5:$H$5</c:f>
              <c:numCache>
                <c:formatCode>#,##0.0</c:formatCode>
                <c:ptCount val="4"/>
                <c:pt idx="0">
                  <c:v>155034.20000000001</c:v>
                </c:pt>
                <c:pt idx="1">
                  <c:v>162630.6</c:v>
                </c:pt>
                <c:pt idx="2">
                  <c:v>165279.79999999999</c:v>
                </c:pt>
                <c:pt idx="3">
                  <c:v>170073.2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5B5-4506-8E7F-48A0627437A9}"/>
            </c:ext>
          </c:extLst>
        </c:ser>
        <c:dLbls/>
        <c:axId val="80962304"/>
        <c:axId val="80963840"/>
      </c:barChart>
      <c:catAx>
        <c:axId val="8096230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80963840"/>
        <c:crosses val="autoZero"/>
        <c:auto val="1"/>
        <c:lblAlgn val="ctr"/>
        <c:lblOffset val="100"/>
      </c:catAx>
      <c:valAx>
        <c:axId val="80963840"/>
        <c:scaling>
          <c:orientation val="minMax"/>
        </c:scaling>
        <c:delete val="1"/>
        <c:axPos val="l"/>
        <c:numFmt formatCode="#,##0.0" sourceLinked="1"/>
        <c:tickLblPos val="none"/>
        <c:crossAx val="809623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245823743642699"/>
          <c:y val="2.4537766112569293E-2"/>
          <c:w val="0.16893837104807324"/>
          <c:h val="0.91851706036745373"/>
        </c:manualLayout>
      </c:layout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</c:chart>
  <c:txPr>
    <a:bodyPr/>
    <a:lstStyle/>
    <a:p>
      <a:pPr>
        <a:defRPr>
          <a:latin typeface="Times New Roman Cyr" pitchFamily="18" charset="0"/>
          <a:cs typeface="Times New Roman Cyr" pitchFamily="18" charset="0"/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lineChart>
        <c:grouping val="standard"/>
        <c:ser>
          <c:idx val="0"/>
          <c:order val="0"/>
          <c:tx>
            <c:strRef>
              <c:f>'Общая по доходам (2022)'!$A$2</c:f>
              <c:strCache>
                <c:ptCount val="1"/>
                <c:pt idx="0">
                  <c:v>Доходы,всего</c:v>
                </c:pt>
              </c:strCache>
            </c:strRef>
          </c:tx>
          <c:spPr>
            <a:ln w="57150">
              <a:solidFill>
                <a:schemeClr val="accent3">
                  <a:lumMod val="50000"/>
                </a:schemeClr>
              </a:solidFill>
            </a:ln>
          </c:spPr>
          <c:marker>
            <c:spPr>
              <a:ln w="57150">
                <a:solidFill>
                  <a:schemeClr val="accent3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5.8581617775016158E-2"/>
                  <c:y val="-0.24691700922119769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BB9-4CA1-99DD-7952DFDFAF03}"/>
                </c:ext>
              </c:extLst>
            </c:dLbl>
            <c:dLbl>
              <c:idx val="1"/>
              <c:layout>
                <c:manualLayout>
                  <c:x val="-4.5262915723228409E-2"/>
                  <c:y val="-0.2579400899900011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B9-4CA1-99DD-7952DFDFAF03}"/>
                </c:ext>
              </c:extLst>
            </c:dLbl>
            <c:dLbl>
              <c:idx val="2"/>
              <c:layout>
                <c:manualLayout>
                  <c:x val="-4.9945286315286504E-2"/>
                  <c:y val="-0.2314846961448728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BB9-4CA1-99DD-7952DFDFAF03}"/>
                </c:ext>
              </c:extLst>
            </c:dLbl>
            <c:dLbl>
              <c:idx val="3"/>
              <c:layout>
                <c:manualLayout>
                  <c:x val="-4.5262915723228409E-2"/>
                  <c:y val="-0.2094385346072659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BB9-4CA1-99DD-7952DFDFAF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 Cyr" pitchFamily="18" charset="0"/>
                    <a:cs typeface="Times New Roman Cyr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'Общая по доходам (2022)'!$B$1:$H$1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'Общая по доходам (2022)'!$B$2:$H$2</c:f>
              <c:numCache>
                <c:formatCode>#,##0.0</c:formatCode>
                <c:ptCount val="4"/>
                <c:pt idx="0">
                  <c:v>3724037.4000000004</c:v>
                </c:pt>
                <c:pt idx="1">
                  <c:v>3810585.8000000003</c:v>
                </c:pt>
                <c:pt idx="2">
                  <c:v>4067172.5</c:v>
                </c:pt>
                <c:pt idx="3">
                  <c:v>4095437.4000000004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BB9-4CA1-99DD-7952DFDFAF03}"/>
            </c:ext>
          </c:extLst>
        </c:ser>
        <c:dLbls/>
        <c:marker val="1"/>
        <c:axId val="81018880"/>
        <c:axId val="81020416"/>
      </c:lineChart>
      <c:catAx>
        <c:axId val="8101888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000" b="1">
                <a:latin typeface="Times New Roman Cyr" pitchFamily="18" charset="0"/>
                <a:cs typeface="Times New Roman Cyr" pitchFamily="18" charset="0"/>
              </a:defRPr>
            </a:pPr>
            <a:endParaRPr lang="ru-RU"/>
          </a:p>
        </c:txPr>
        <c:crossAx val="81020416"/>
        <c:crosses val="autoZero"/>
        <c:auto val="1"/>
        <c:lblAlgn val="ctr"/>
        <c:lblOffset val="100"/>
      </c:catAx>
      <c:valAx>
        <c:axId val="81020416"/>
        <c:scaling>
          <c:orientation val="minMax"/>
        </c:scaling>
        <c:delete val="1"/>
        <c:axPos val="l"/>
        <c:numFmt formatCode="#,##0.0" sourceLinked="1"/>
        <c:tickLblPos val="none"/>
        <c:crossAx val="81018880"/>
        <c:crosses val="autoZero"/>
        <c:crossBetween val="between"/>
      </c:valAx>
      <c:spPr>
        <a:ln w="38100"/>
      </c:spPr>
    </c:plotArea>
    <c:legend>
      <c:legendPos val="r"/>
      <c:layout/>
      <c:txPr>
        <a:bodyPr/>
        <a:lstStyle/>
        <a:p>
          <a:pPr>
            <a:defRPr sz="1200" b="1">
              <a:latin typeface="Times New Roman Cyr" pitchFamily="18" charset="0"/>
              <a:cs typeface="Times New Roman Cyr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4.613935472279395E-2"/>
          <c:w val="0.77332453032494575"/>
          <c:h val="0.80189471904204523"/>
        </c:manualLayout>
      </c:layout>
      <c:bar3DChart>
        <c:barDir val="col"/>
        <c:grouping val="stacked"/>
        <c:ser>
          <c:idx val="1"/>
          <c:order val="0"/>
          <c:tx>
            <c:strRef>
              <c:f>'Налоговые доходы'!$A$3</c:f>
              <c:strCache>
                <c:ptCount val="1"/>
                <c:pt idx="0">
                  <c:v>Налог на доходы физических лиц </c:v>
                </c:pt>
              </c:strCache>
            </c:strRef>
          </c:tx>
          <c:spPr>
            <a:solidFill>
              <a:srgbClr val="FFFF00"/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'Налоговые доходы'!$B$1:$E$1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'Налоговые доходы'!$B$3:$E$3</c:f>
              <c:numCache>
                <c:formatCode>#,##0.0</c:formatCode>
                <c:ptCount val="4"/>
                <c:pt idx="0">
                  <c:v>693934.3</c:v>
                </c:pt>
                <c:pt idx="1">
                  <c:v>650080.4</c:v>
                </c:pt>
                <c:pt idx="2">
                  <c:v>707393.6</c:v>
                </c:pt>
                <c:pt idx="3">
                  <c:v>724024.9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879-48A7-ADC0-4C0A6D698AFB}"/>
            </c:ext>
          </c:extLst>
        </c:ser>
        <c:ser>
          <c:idx val="2"/>
          <c:order val="1"/>
          <c:tx>
            <c:strRef>
              <c:f>'Налоговые доходы'!$A$4</c:f>
              <c:strCache>
                <c:ptCount val="1"/>
                <c:pt idx="0">
                  <c:v>Акцизы на нефтепродукты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dLbls>
            <c:dLbl>
              <c:idx val="0"/>
              <c:layout>
                <c:manualLayout>
                  <c:x val="-4.5897762295643948E-2"/>
                  <c:y val="5.248206518402373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879-48A7-ADC0-4C0A6D698AFB}"/>
                </c:ext>
              </c:extLst>
            </c:dLbl>
            <c:dLbl>
              <c:idx val="1"/>
              <c:layout>
                <c:manualLayout>
                  <c:x val="-6.1634137939864747E-2"/>
                  <c:y val="2.24923136502958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879-48A7-ADC0-4C0A6D698AFB}"/>
                </c:ext>
              </c:extLst>
            </c:dLbl>
            <c:dLbl>
              <c:idx val="2"/>
              <c:layout>
                <c:manualLayout>
                  <c:x val="-7.3436419673030398E-2"/>
                  <c:y val="4.123590835887578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879-48A7-ADC0-4C0A6D698AFB}"/>
                </c:ext>
              </c:extLst>
            </c:dLbl>
            <c:dLbl>
              <c:idx val="3"/>
              <c:layout>
                <c:manualLayout>
                  <c:x val="-7.0813690398993545E-2"/>
                  <c:y val="2.998975153372784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879-48A7-ADC0-4C0A6D698A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u="sng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'Налоговые доходы'!$B$1:$E$1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'Налоговые доходы'!$B$4:$E$4</c:f>
              <c:numCache>
                <c:formatCode>#,##0.0</c:formatCode>
                <c:ptCount val="4"/>
                <c:pt idx="0">
                  <c:v>12204.6</c:v>
                </c:pt>
                <c:pt idx="1">
                  <c:v>14022.2</c:v>
                </c:pt>
                <c:pt idx="2">
                  <c:v>16500</c:v>
                </c:pt>
                <c:pt idx="3">
                  <c:v>16838.400000000001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3879-48A7-ADC0-4C0A6D698AFB}"/>
            </c:ext>
          </c:extLst>
        </c:ser>
        <c:ser>
          <c:idx val="3"/>
          <c:order val="2"/>
          <c:tx>
            <c:strRef>
              <c:f>'Налоговые доходы'!$A$5</c:f>
              <c:strCache>
                <c:ptCount val="1"/>
                <c:pt idx="0">
                  <c:v>Налоги на совокупный доход 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'Налоговые доходы'!$B$1:$E$1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'Налоговые доходы'!$B$5:$E$5</c:f>
              <c:numCache>
                <c:formatCode>#,##0.0</c:formatCode>
                <c:ptCount val="4"/>
                <c:pt idx="0">
                  <c:v>138435</c:v>
                </c:pt>
                <c:pt idx="1">
                  <c:v>145102</c:v>
                </c:pt>
                <c:pt idx="2">
                  <c:v>160111.79999999999</c:v>
                </c:pt>
                <c:pt idx="3">
                  <c:v>165110.9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3879-48A7-ADC0-4C0A6D698AFB}"/>
            </c:ext>
          </c:extLst>
        </c:ser>
        <c:ser>
          <c:idx val="4"/>
          <c:order val="3"/>
          <c:tx>
            <c:strRef>
              <c:f>'Налоговые доходы'!$A$6</c:f>
              <c:strCache>
                <c:ptCount val="1"/>
                <c:pt idx="0">
                  <c:v>Налоги на имущество 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'Налоговые доходы'!$B$1:$E$1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'Налоговые доходы'!$B$6:$E$6</c:f>
              <c:numCache>
                <c:formatCode>#,##0.0</c:formatCode>
                <c:ptCount val="4"/>
                <c:pt idx="0">
                  <c:v>48050.2</c:v>
                </c:pt>
                <c:pt idx="1">
                  <c:v>52357.2</c:v>
                </c:pt>
                <c:pt idx="2">
                  <c:v>48186.8</c:v>
                </c:pt>
                <c:pt idx="3">
                  <c:v>55057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3879-48A7-ADC0-4C0A6D698AFB}"/>
            </c:ext>
          </c:extLst>
        </c:ser>
        <c:ser>
          <c:idx val="5"/>
          <c:order val="4"/>
          <c:tx>
            <c:strRef>
              <c:f>'Налоговые доходы'!$A$7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dLbls>
            <c:dLbl>
              <c:idx val="0"/>
              <c:layout>
                <c:manualLayout>
                  <c:x val="2.6227292740367981E-2"/>
                  <c:y val="-8.996925460118351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879-48A7-ADC0-4C0A6D698AFB}"/>
                </c:ext>
              </c:extLst>
            </c:dLbl>
            <c:dLbl>
              <c:idx val="1"/>
              <c:layout>
                <c:manualLayout>
                  <c:x val="1.4425011007202388E-2"/>
                  <c:y val="-0.1087128493097634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879-48A7-ADC0-4C0A6D698AFB}"/>
                </c:ext>
              </c:extLst>
            </c:dLbl>
            <c:dLbl>
              <c:idx val="2"/>
              <c:layout>
                <c:manualLayout>
                  <c:x val="1.8359104918257586E-2"/>
                  <c:y val="-8.622053565946756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879-48A7-ADC0-4C0A6D698AFB}"/>
                </c:ext>
              </c:extLst>
            </c:dLbl>
            <c:dLbl>
              <c:idx val="3"/>
              <c:layout>
                <c:manualLayout>
                  <c:x val="2.0981834192294383E-2"/>
                  <c:y val="-8.622053565946756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879-48A7-ADC0-4C0A6D698A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 u="sng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'Налоговые доходы'!$B$1:$E$1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'Налоговые доходы'!$B$7:$E$7</c:f>
              <c:numCache>
                <c:formatCode>#,##0.0</c:formatCode>
                <c:ptCount val="4"/>
                <c:pt idx="0">
                  <c:v>6818.5</c:v>
                </c:pt>
                <c:pt idx="1">
                  <c:v>6770.3</c:v>
                </c:pt>
                <c:pt idx="2">
                  <c:v>6800</c:v>
                </c:pt>
                <c:pt idx="3">
                  <c:v>7459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3879-48A7-ADC0-4C0A6D698AFB}"/>
            </c:ext>
          </c:extLst>
        </c:ser>
        <c:dLbls/>
        <c:shape val="box"/>
        <c:axId val="90526848"/>
        <c:axId val="90528384"/>
        <c:axId val="0"/>
      </c:bar3DChart>
      <c:catAx>
        <c:axId val="9052684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90528384"/>
        <c:crosses val="autoZero"/>
        <c:auto val="1"/>
        <c:lblAlgn val="ctr"/>
        <c:lblOffset val="100"/>
      </c:catAx>
      <c:valAx>
        <c:axId val="90528384"/>
        <c:scaling>
          <c:orientation val="minMax"/>
        </c:scaling>
        <c:delete val="1"/>
        <c:axPos val="l"/>
        <c:numFmt formatCode="#,##0.0" sourceLinked="1"/>
        <c:tickLblPos val="none"/>
        <c:crossAx val="905268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966496778135743"/>
          <c:y val="2.4764646355222155E-2"/>
          <c:w val="0.19151656760359959"/>
          <c:h val="0.80785782605364198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 sz="1200">
          <a:latin typeface="Times New Roman Cyr" pitchFamily="18" charset="0"/>
          <a:cs typeface="Times New Roman Cyr" pitchFamily="18" charset="0"/>
        </a:defRPr>
      </a:pPr>
      <a:endParaRPr lang="ru-RU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8.1347930178127823E-4"/>
          <c:y val="0.26231481481481494"/>
          <c:w val="0.67600827884082848"/>
          <c:h val="0.16611943910994023"/>
        </c:manualLayout>
      </c:layout>
      <c:lineChart>
        <c:grouping val="standard"/>
        <c:ser>
          <c:idx val="0"/>
          <c:order val="0"/>
          <c:tx>
            <c:strRef>
              <c:f>'Налоговые доходы'!$A$2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ln w="57150">
              <a:solidFill>
                <a:schemeClr val="accent3">
                  <a:lumMod val="50000"/>
                </a:schemeClr>
              </a:solidFill>
            </a:ln>
          </c:spPr>
          <c:marker>
            <c:spPr>
              <a:ln w="57150">
                <a:solidFill>
                  <a:schemeClr val="accent3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4.2544353325829447E-2"/>
                  <c:y val="-0.14487477581855976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1B5-4107-86F1-FB544C9ED59A}"/>
                </c:ext>
              </c:extLst>
            </c:dLbl>
            <c:dLbl>
              <c:idx val="1"/>
              <c:layout>
                <c:manualLayout>
                  <c:x val="-5.1407760268710613E-2"/>
                  <c:y val="-0.1385758725221007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1B5-4107-86F1-FB544C9ED59A}"/>
                </c:ext>
              </c:extLst>
            </c:dLbl>
            <c:dLbl>
              <c:idx val="2"/>
              <c:layout>
                <c:manualLayout>
                  <c:x val="-3.899899054867699E-2"/>
                  <c:y val="-0.1511736791150189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1B5-4107-86F1-FB544C9ED5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 Cyr" pitchFamily="18" charset="0"/>
                    <a:cs typeface="Times New Roman Cyr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'Налоговые доходы'!$B$1:$E$1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'Налоговые доходы'!$B$2:$E$2</c:f>
              <c:numCache>
                <c:formatCode>#,##0.0</c:formatCode>
                <c:ptCount val="4"/>
                <c:pt idx="0">
                  <c:v>899442.6</c:v>
                </c:pt>
                <c:pt idx="1">
                  <c:v>868332.1</c:v>
                </c:pt>
                <c:pt idx="2">
                  <c:v>938992.2</c:v>
                </c:pt>
                <c:pt idx="3">
                  <c:v>968490.20000000007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1B5-4107-86F1-FB544C9ED59A}"/>
            </c:ext>
          </c:extLst>
        </c:ser>
        <c:dLbls/>
        <c:marker val="1"/>
        <c:axId val="90653056"/>
        <c:axId val="90654592"/>
      </c:lineChart>
      <c:catAx>
        <c:axId val="90653056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100" b="1">
                <a:latin typeface="Times New Roman Cyr" pitchFamily="18" charset="0"/>
                <a:cs typeface="Times New Roman Cyr" pitchFamily="18" charset="0"/>
              </a:defRPr>
            </a:pPr>
            <a:endParaRPr lang="ru-RU"/>
          </a:p>
        </c:txPr>
        <c:crossAx val="90654592"/>
        <c:crosses val="autoZero"/>
        <c:auto val="1"/>
        <c:lblAlgn val="ctr"/>
        <c:lblOffset val="100"/>
      </c:catAx>
      <c:valAx>
        <c:axId val="90654592"/>
        <c:scaling>
          <c:orientation val="minMax"/>
        </c:scaling>
        <c:delete val="1"/>
        <c:axPos val="l"/>
        <c:numFmt formatCode="#,##0.0" sourceLinked="1"/>
        <c:tickLblPos val="none"/>
        <c:crossAx val="9065305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2794673336625371"/>
          <c:y val="0.26261264216972879"/>
          <c:w val="0.27205326663374635"/>
          <c:h val="0.19898285111178124"/>
        </c:manualLayout>
      </c:layout>
      <c:txPr>
        <a:bodyPr/>
        <a:lstStyle/>
        <a:p>
          <a:pPr>
            <a:defRPr sz="1200" b="1">
              <a:latin typeface="Times New Roman Cyr" pitchFamily="18" charset="0"/>
              <a:cs typeface="Times New Roman Cyr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5.5900771473913709E-2"/>
          <c:y val="0.15740740740740747"/>
          <c:w val="0.59084886264216974"/>
          <c:h val="0.29108085447652376"/>
        </c:manualLayout>
      </c:layout>
      <c:lineChart>
        <c:grouping val="standard"/>
        <c:ser>
          <c:idx val="0"/>
          <c:order val="0"/>
          <c:tx>
            <c:strRef>
              <c:f>'Неналоговые доходы'!$A$2</c:f>
              <c:strCache>
                <c:ptCount val="1"/>
                <c:pt idx="0">
                  <c:v>Неналоговые доходы</c:v>
                </c:pt>
              </c:strCache>
            </c:strRef>
          </c:tx>
          <c:spPr>
            <a:ln w="57150">
              <a:solidFill>
                <a:schemeClr val="accent3">
                  <a:lumMod val="75000"/>
                </a:schemeClr>
              </a:solidFill>
            </a:ln>
          </c:spPr>
          <c:marker>
            <c:spPr>
              <a:ln w="57150">
                <a:solidFill>
                  <a:schemeClr val="accent3">
                    <a:lumMod val="75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7.7667211288450111E-2"/>
                  <c:y val="-0.12414629060007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61C-483C-94F3-BE6EC705B22E}"/>
                </c:ext>
              </c:extLst>
            </c:dLbl>
            <c:dLbl>
              <c:idx val="1"/>
              <c:layout>
                <c:manualLayout>
                  <c:x val="-6.7958809877393861E-2"/>
                  <c:y val="-0.1086280042750638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61C-483C-94F3-BE6EC705B22E}"/>
                </c:ext>
              </c:extLst>
            </c:dLbl>
            <c:dLbl>
              <c:idx val="2"/>
              <c:layout>
                <c:manualLayout>
                  <c:x val="-6.957687677923656E-2"/>
                  <c:y val="-0.1138007663834002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61C-483C-94F3-BE6EC705B22E}"/>
                </c:ext>
              </c:extLst>
            </c:dLbl>
            <c:dLbl>
              <c:idx val="3"/>
              <c:layout>
                <c:manualLayout>
                  <c:x val="-3.3979404938696924E-2"/>
                  <c:y val="-9.310971795005472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1C-483C-94F3-BE6EC705B2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 Cyr" pitchFamily="18" charset="0"/>
                    <a:cs typeface="Times New Roman Cyr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'Неналоговые доходы'!$B$1:$E$1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'Неналоговые доходы'!$B$2:$E$2</c:f>
              <c:numCache>
                <c:formatCode>#,##0.0</c:formatCode>
                <c:ptCount val="4"/>
                <c:pt idx="0">
                  <c:v>155034.19999999998</c:v>
                </c:pt>
                <c:pt idx="1">
                  <c:v>162630.59999999998</c:v>
                </c:pt>
                <c:pt idx="2">
                  <c:v>165279.79999999999</c:v>
                </c:pt>
                <c:pt idx="3">
                  <c:v>170073.19999999998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61C-483C-94F3-BE6EC705B22E}"/>
            </c:ext>
          </c:extLst>
        </c:ser>
        <c:dLbls/>
        <c:marker val="1"/>
        <c:axId val="92906240"/>
        <c:axId val="92907776"/>
      </c:lineChart>
      <c:catAx>
        <c:axId val="9290624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100" b="1">
                <a:latin typeface="Times New Roman Cyr" pitchFamily="18" charset="0"/>
                <a:cs typeface="Times New Roman Cyr" pitchFamily="18" charset="0"/>
              </a:defRPr>
            </a:pPr>
            <a:endParaRPr lang="ru-RU"/>
          </a:p>
        </c:txPr>
        <c:crossAx val="92907776"/>
        <c:crosses val="autoZero"/>
        <c:auto val="1"/>
        <c:lblAlgn val="ctr"/>
        <c:lblOffset val="100"/>
      </c:catAx>
      <c:valAx>
        <c:axId val="92907776"/>
        <c:scaling>
          <c:orientation val="minMax"/>
        </c:scaling>
        <c:delete val="1"/>
        <c:axPos val="l"/>
        <c:numFmt formatCode="#,##0.0" sourceLinked="1"/>
        <c:tickLblPos val="none"/>
        <c:crossAx val="9290624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1712954421985742"/>
          <c:y val="0.23603883726083105"/>
          <c:w val="0.219765846608277"/>
          <c:h val="0.25998114407041195"/>
        </c:manualLayout>
      </c:layout>
      <c:txPr>
        <a:bodyPr/>
        <a:lstStyle/>
        <a:p>
          <a:pPr>
            <a:defRPr sz="1100" b="1">
              <a:latin typeface="Times New Roman Cyr" pitchFamily="18" charset="0"/>
              <a:cs typeface="Times New Roman Cyr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0"/>
          <c:w val="0.65640627734033252"/>
          <c:h val="0.8058333333333334"/>
        </c:manualLayout>
      </c:layout>
      <c:bar3DChart>
        <c:barDir val="col"/>
        <c:grouping val="stacked"/>
        <c:ser>
          <c:idx val="1"/>
          <c:order val="0"/>
          <c:tx>
            <c:strRef>
              <c:f>'Неналоговые доходы'!$A$3</c:f>
              <c:strCache>
                <c:ptCount val="1"/>
                <c:pt idx="0">
                  <c:v>Доходы от использования муниципального имущества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</c:spPr>
          <c:cat>
            <c:strRef>
              <c:f>'Неналоговые доходы'!$B$1:$E$1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'Неналоговые доходы'!$B$3:$E$3</c:f>
              <c:numCache>
                <c:formatCode>#,##0.0</c:formatCode>
                <c:ptCount val="4"/>
                <c:pt idx="0">
                  <c:v>97933.5</c:v>
                </c:pt>
                <c:pt idx="1">
                  <c:v>107042</c:v>
                </c:pt>
                <c:pt idx="2">
                  <c:v>102682.6</c:v>
                </c:pt>
                <c:pt idx="3">
                  <c:v>104287.1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904-4129-AA7D-A6FE09262A09}"/>
            </c:ext>
          </c:extLst>
        </c:ser>
        <c:ser>
          <c:idx val="2"/>
          <c:order val="1"/>
          <c:tx>
            <c:strRef>
              <c:f>'Неналоговые доходы'!$A$4</c:f>
              <c:strCache>
                <c:ptCount val="1"/>
                <c:pt idx="0">
                  <c:v>Плата за негативное воздействие на окружающую среду</c:v>
                </c:pt>
              </c:strCache>
            </c:strRef>
          </c:tx>
          <c:spPr>
            <a:solidFill>
              <a:schemeClr val="tx1"/>
            </a:solidFill>
          </c:spPr>
          <c:cat>
            <c:strRef>
              <c:f>'Неналоговые доходы'!$B$1:$E$1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'Неналоговые доходы'!$B$4:$E$4</c:f>
              <c:numCache>
                <c:formatCode>#,##0.0</c:formatCode>
                <c:ptCount val="4"/>
                <c:pt idx="0">
                  <c:v>1310.2</c:v>
                </c:pt>
                <c:pt idx="1">
                  <c:v>1454.9</c:v>
                </c:pt>
                <c:pt idx="2">
                  <c:v>1651.2</c:v>
                </c:pt>
                <c:pt idx="3">
                  <c:v>1651.2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904-4129-AA7D-A6FE09262A09}"/>
            </c:ext>
          </c:extLst>
        </c:ser>
        <c:ser>
          <c:idx val="3"/>
          <c:order val="2"/>
          <c:tx>
            <c:strRef>
              <c:f>'Неналоговые доходы'!$A$5</c:f>
              <c:strCache>
                <c:ptCount val="1"/>
                <c:pt idx="0">
                  <c:v>Доходы от оказания платных услуг (работ) и компенсаций затрат государства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cat>
            <c:strRef>
              <c:f>'Неналоговые доходы'!$B$1:$E$1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'Неналоговые доходы'!$B$5:$E$5</c:f>
              <c:numCache>
                <c:formatCode>_-* #,##0.0\ _₽_-;\-* #,##0.0\ _₽_-;_-* "-"??\ _₽_-;_-@_-</c:formatCode>
                <c:ptCount val="4"/>
                <c:pt idx="0">
                  <c:v>3161.4</c:v>
                </c:pt>
                <c:pt idx="1">
                  <c:v>10246.5</c:v>
                </c:pt>
                <c:pt idx="2">
                  <c:v>4339.7</c:v>
                </c:pt>
                <c:pt idx="3">
                  <c:v>4551.7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904-4129-AA7D-A6FE09262A09}"/>
            </c:ext>
          </c:extLst>
        </c:ser>
        <c:ser>
          <c:idx val="4"/>
          <c:order val="3"/>
          <c:tx>
            <c:strRef>
              <c:f>'Неналоговые доходы'!$A$6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</c:spPr>
          <c:cat>
            <c:strRef>
              <c:f>'Неналоговые доходы'!$B$1:$E$1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'Неналоговые доходы'!$B$6:$E$6</c:f>
              <c:numCache>
                <c:formatCode>_-* #,##0.0\ _₽_-;\-* #,##0.0\ _₽_-;_-* "-"??\ _₽_-;_-@_-</c:formatCode>
                <c:ptCount val="4"/>
                <c:pt idx="0">
                  <c:v>44546.9</c:v>
                </c:pt>
                <c:pt idx="1">
                  <c:v>38191.1</c:v>
                </c:pt>
                <c:pt idx="2">
                  <c:v>51660.4</c:v>
                </c:pt>
                <c:pt idx="3">
                  <c:v>54640.9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904-4129-AA7D-A6FE09262A09}"/>
            </c:ext>
          </c:extLst>
        </c:ser>
        <c:ser>
          <c:idx val="5"/>
          <c:order val="4"/>
          <c:tx>
            <c:strRef>
              <c:f>'Неналоговые доходы'!$A$7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'Неналоговые доходы'!$B$1:$E$1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'Неналоговые доходы'!$B$7:$E$7</c:f>
              <c:numCache>
                <c:formatCode>_-* #,##0.0\ _₽_-;\-* #,##0.0\ _₽_-;_-* "-"??\ _₽_-;_-@_-</c:formatCode>
                <c:ptCount val="4"/>
                <c:pt idx="0">
                  <c:v>8003.4</c:v>
                </c:pt>
                <c:pt idx="1">
                  <c:v>4480.3</c:v>
                </c:pt>
                <c:pt idx="2">
                  <c:v>4512.8</c:v>
                </c:pt>
                <c:pt idx="3">
                  <c:v>4491.4000000000005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904-4129-AA7D-A6FE09262A09}"/>
            </c:ext>
          </c:extLst>
        </c:ser>
        <c:ser>
          <c:idx val="6"/>
          <c:order val="5"/>
          <c:tx>
            <c:strRef>
              <c:f>'Неналоговые доходы'!$A$8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</c:spPr>
          <c:cat>
            <c:strRef>
              <c:f>'Неналоговые доходы'!$B$1:$E$1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'Неналоговые доходы'!$B$8:$E$8</c:f>
              <c:numCache>
                <c:formatCode>_-* #,##0.0\ _₽_-;\-* #,##0.0\ _₽_-;_-* "-"??\ _₽_-;_-@_-</c:formatCode>
                <c:ptCount val="4"/>
                <c:pt idx="0">
                  <c:v>78.8</c:v>
                </c:pt>
                <c:pt idx="1">
                  <c:v>1215.8</c:v>
                </c:pt>
                <c:pt idx="2">
                  <c:v>433.1</c:v>
                </c:pt>
                <c:pt idx="3">
                  <c:v>450.9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904-4129-AA7D-A6FE09262A09}"/>
            </c:ext>
          </c:extLst>
        </c:ser>
        <c:dLbls/>
        <c:shape val="box"/>
        <c:axId val="93305472"/>
        <c:axId val="93204864"/>
        <c:axId val="0"/>
      </c:bar3DChart>
      <c:catAx>
        <c:axId val="9330547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b="1">
                <a:latin typeface="Times New Roman Cyr" pitchFamily="18" charset="0"/>
                <a:cs typeface="Times New Roman Cyr" pitchFamily="18" charset="0"/>
              </a:defRPr>
            </a:pPr>
            <a:endParaRPr lang="ru-RU"/>
          </a:p>
        </c:txPr>
        <c:crossAx val="93204864"/>
        <c:crosses val="autoZero"/>
        <c:auto val="1"/>
        <c:lblAlgn val="ctr"/>
        <c:lblOffset val="100"/>
      </c:catAx>
      <c:valAx>
        <c:axId val="93204864"/>
        <c:scaling>
          <c:orientation val="minMax"/>
        </c:scaling>
        <c:delete val="1"/>
        <c:axPos val="l"/>
        <c:numFmt formatCode="#,##0.0" sourceLinked="1"/>
        <c:tickLblPos val="none"/>
        <c:crossAx val="933054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328193350831164"/>
          <c:y val="0"/>
          <c:w val="0.34005139982502186"/>
          <c:h val="1"/>
        </c:manualLayout>
      </c:layout>
      <c:txPr>
        <a:bodyPr/>
        <a:lstStyle/>
        <a:p>
          <a:pPr>
            <a:defRPr>
              <a:latin typeface="Times New Roman Cyr" pitchFamily="18" charset="0"/>
              <a:cs typeface="Times New Roman Cyr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"/>
          <c:y val="5.0925925925925923E-2"/>
          <c:w val="0.69181848805112067"/>
          <c:h val="0.85834900845727624"/>
        </c:manualLayout>
      </c:layout>
      <c:bar3DChart>
        <c:barDir val="col"/>
        <c:grouping val="stacked"/>
        <c:ser>
          <c:idx val="1"/>
          <c:order val="0"/>
          <c:tx>
            <c:strRef>
              <c:f>'Безвозм. поступления'!$A$3</c:f>
              <c:strCache>
                <c:ptCount val="1"/>
                <c:pt idx="0">
                  <c:v>Дотации
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</c:spPr>
          <c:cat>
            <c:strRef>
              <c:f>'Безвозм. поступления'!$B$1:$E$1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'Безвозм. поступления'!$B$3:$E$3</c:f>
              <c:numCache>
                <c:formatCode>#,##0.0</c:formatCode>
                <c:ptCount val="4"/>
                <c:pt idx="0">
                  <c:v>505602.6</c:v>
                </c:pt>
                <c:pt idx="1">
                  <c:v>533275.30000000005</c:v>
                </c:pt>
                <c:pt idx="2">
                  <c:v>572809</c:v>
                </c:pt>
                <c:pt idx="3">
                  <c:v>572809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31D-4344-B918-B07BDC1556E9}"/>
            </c:ext>
          </c:extLst>
        </c:ser>
        <c:ser>
          <c:idx val="2"/>
          <c:order val="1"/>
          <c:tx>
            <c:strRef>
              <c:f>'Безвозм. поступления'!$A$4</c:f>
              <c:strCache>
                <c:ptCount val="1"/>
                <c:pt idx="0">
                  <c:v>Субвенции на реализацию гос.полномочий
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'Безвозм. поступления'!$B$1:$E$1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'Безвозм. поступления'!$B$4:$E$4</c:f>
              <c:numCache>
                <c:formatCode>#,##0.0</c:formatCode>
                <c:ptCount val="4"/>
                <c:pt idx="0">
                  <c:v>1426994.8</c:v>
                </c:pt>
                <c:pt idx="1">
                  <c:v>1525040.5</c:v>
                </c:pt>
                <c:pt idx="2">
                  <c:v>1578177.8</c:v>
                </c:pt>
                <c:pt idx="3">
                  <c:v>1574968.2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31D-4344-B918-B07BDC1556E9}"/>
            </c:ext>
          </c:extLst>
        </c:ser>
        <c:ser>
          <c:idx val="3"/>
          <c:order val="2"/>
          <c:tx>
            <c:strRef>
              <c:f>'Безвозм. поступления'!$A$5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chemeClr val="bg2">
                <a:lumMod val="90000"/>
              </a:schemeClr>
            </a:solidFill>
          </c:spPr>
          <c:cat>
            <c:strRef>
              <c:f>'Безвозм. поступления'!$B$1:$E$1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'Безвозм. поступления'!$B$5:$E$5</c:f>
              <c:numCache>
                <c:formatCode>#,##0.0</c:formatCode>
                <c:ptCount val="4"/>
                <c:pt idx="0">
                  <c:v>538439.6</c:v>
                </c:pt>
                <c:pt idx="1">
                  <c:v>588462.6</c:v>
                </c:pt>
                <c:pt idx="2">
                  <c:v>578466.4</c:v>
                </c:pt>
                <c:pt idx="3">
                  <c:v>576005.19999999972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31D-4344-B918-B07BDC1556E9}"/>
            </c:ext>
          </c:extLst>
        </c:ser>
        <c:ser>
          <c:idx val="4"/>
          <c:order val="3"/>
          <c:tx>
            <c:strRef>
              <c:f>'Безвозм. поступления'!$A$6</c:f>
              <c:strCache>
                <c:ptCount val="1"/>
                <c:pt idx="0">
                  <c:v>Иные межбюджетные трансферты
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'Безвозм. поступления'!$B$1:$E$1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'Безвозм. поступления'!$B$6:$E$6</c:f>
              <c:numCache>
                <c:formatCode>#,##0.0</c:formatCode>
                <c:ptCount val="4"/>
                <c:pt idx="0">
                  <c:v>27938.5</c:v>
                </c:pt>
                <c:pt idx="1">
                  <c:v>117752.5</c:v>
                </c:pt>
                <c:pt idx="2">
                  <c:v>51292.6</c:v>
                </c:pt>
                <c:pt idx="3">
                  <c:v>50936.2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31D-4344-B918-B07BDC1556E9}"/>
            </c:ext>
          </c:extLst>
        </c:ser>
        <c:ser>
          <c:idx val="5"/>
          <c:order val="4"/>
          <c:tx>
            <c:strRef>
              <c:f>'Безвозм. поступления'!$A$7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cat>
            <c:strRef>
              <c:f>'Безвозм. поступления'!$B$1:$E$1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'Безвозм. поступления'!$B$7:$E$7</c:f>
              <c:numCache>
                <c:formatCode>#,##0.0</c:formatCode>
                <c:ptCount val="4"/>
                <c:pt idx="0">
                  <c:v>172647.1</c:v>
                </c:pt>
                <c:pt idx="1">
                  <c:v>26045</c:v>
                </c:pt>
                <c:pt idx="2">
                  <c:v>195672</c:v>
                </c:pt>
                <c:pt idx="3">
                  <c:v>195672.8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31D-4344-B918-B07BDC1556E9}"/>
            </c:ext>
          </c:extLst>
        </c:ser>
        <c:ser>
          <c:idx val="6"/>
          <c:order val="5"/>
          <c:tx>
            <c:strRef>
              <c:f>'Безвозм. поступления'!$A$8</c:f>
              <c:strCache>
                <c:ptCount val="1"/>
                <c:pt idx="0">
                  <c:v>Возврат остатков МБТ прошлых лет</c:v>
                </c:pt>
              </c:strCache>
            </c:strRef>
          </c:tx>
          <c:cat>
            <c:strRef>
              <c:f>'Безвозм. поступления'!$B$1:$E$1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'Безвозм. поступления'!$B$8:$E$8</c:f>
              <c:numCache>
                <c:formatCode>#,##0.0</c:formatCode>
                <c:ptCount val="4"/>
                <c:pt idx="0">
                  <c:v>-2062</c:v>
                </c:pt>
                <c:pt idx="1">
                  <c:v>-10952.8</c:v>
                </c:pt>
                <c:pt idx="2">
                  <c:v>-13517.3</c:v>
                </c:pt>
                <c:pt idx="3">
                  <c:v>-13517.4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631D-4344-B918-B07BDC1556E9}"/>
            </c:ext>
          </c:extLst>
        </c:ser>
        <c:dLbls/>
        <c:shape val="box"/>
        <c:axId val="93710208"/>
        <c:axId val="93711744"/>
        <c:axId val="0"/>
      </c:bar3DChart>
      <c:catAx>
        <c:axId val="93710208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b="1">
                <a:latin typeface="Times New Roman Cyr" pitchFamily="18" charset="0"/>
                <a:cs typeface="Times New Roman Cyr" pitchFamily="18" charset="0"/>
              </a:defRPr>
            </a:pPr>
            <a:endParaRPr lang="ru-RU"/>
          </a:p>
        </c:txPr>
        <c:crossAx val="93711744"/>
        <c:crosses val="autoZero"/>
        <c:auto val="1"/>
        <c:lblAlgn val="ctr"/>
        <c:lblOffset val="100"/>
      </c:catAx>
      <c:valAx>
        <c:axId val="93711744"/>
        <c:scaling>
          <c:orientation val="minMax"/>
        </c:scaling>
        <c:delete val="1"/>
        <c:axPos val="l"/>
        <c:numFmt formatCode="#,##0.0" sourceLinked="1"/>
        <c:tickLblPos val="none"/>
        <c:crossAx val="93710208"/>
        <c:crosses val="autoZero"/>
        <c:crossBetween val="between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74209234998194629"/>
          <c:y val="0"/>
          <c:w val="0.23983001818403948"/>
          <c:h val="0.94675196850393717"/>
        </c:manualLayout>
      </c:layout>
      <c:txPr>
        <a:bodyPr/>
        <a:lstStyle/>
        <a:p>
          <a:pPr>
            <a:defRPr sz="1100" b="1">
              <a:latin typeface="Times New Roman Cyr" pitchFamily="18" charset="0"/>
              <a:cs typeface="Times New Roman Cyr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"/>
          <c:y val="4.5414398400177761E-2"/>
          <c:w val="0.74094309583945261"/>
          <c:h val="0.59762559062065013"/>
        </c:manualLayout>
      </c:layout>
      <c:lineChart>
        <c:grouping val="standard"/>
        <c:ser>
          <c:idx val="0"/>
          <c:order val="0"/>
          <c:tx>
            <c:strRef>
              <c:f>'Безвозм. поступления'!$A$2</c:f>
              <c:strCache>
                <c:ptCount val="1"/>
                <c:pt idx="0">
                  <c:v>Межбюджетные трансферты
</c:v>
                </c:pt>
              </c:strCache>
            </c:strRef>
          </c:tx>
          <c:spPr>
            <a:ln w="57150">
              <a:solidFill>
                <a:schemeClr val="accent3">
                  <a:lumMod val="50000"/>
                </a:schemeClr>
              </a:solidFill>
            </a:ln>
          </c:spPr>
          <c:marker>
            <c:spPr>
              <a:ln w="57150">
                <a:solidFill>
                  <a:schemeClr val="accent3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9.2353462342866816E-2"/>
                  <c:y val="-0.2116431507610266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46D-4B51-BA7B-E81A2CA28C05}"/>
                </c:ext>
              </c:extLst>
            </c:dLbl>
            <c:dLbl>
              <c:idx val="1"/>
              <c:layout>
                <c:manualLayout>
                  <c:x val="-4.9961709136304953E-2"/>
                  <c:y val="-0.17636929230085546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46D-4B51-BA7B-E81A2CA28C05}"/>
                </c:ext>
              </c:extLst>
            </c:dLbl>
            <c:dLbl>
              <c:idx val="2"/>
              <c:layout>
                <c:manualLayout>
                  <c:x val="-5.4503682694150957E-2"/>
                  <c:y val="0.1410954338406844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46D-4B51-BA7B-E81A2CA28C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'Безвозм. поступления'!$B$1:$E$1</c:f>
              <c:strCache>
                <c:ptCount val="4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(уточненный план)</c:v>
                </c:pt>
                <c:pt idx="3">
                  <c:v>2022 год (факт)</c:v>
                </c:pt>
              </c:strCache>
            </c:strRef>
          </c:cat>
          <c:val>
            <c:numRef>
              <c:f>'Безвозм. поступления'!$B$2:$E$2</c:f>
              <c:numCache>
                <c:formatCode>#,##0.0</c:formatCode>
                <c:ptCount val="4"/>
                <c:pt idx="0">
                  <c:v>2669560.6</c:v>
                </c:pt>
                <c:pt idx="1">
                  <c:v>2779623.1</c:v>
                </c:pt>
                <c:pt idx="2">
                  <c:v>2962900.5</c:v>
                </c:pt>
                <c:pt idx="3">
                  <c:v>2956874.0000000005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46D-4B51-BA7B-E81A2CA28C05}"/>
            </c:ext>
          </c:extLst>
        </c:ser>
        <c:dLbls/>
        <c:marker val="1"/>
        <c:axId val="93607040"/>
        <c:axId val="93608576"/>
      </c:lineChart>
      <c:catAx>
        <c:axId val="9360704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93608576"/>
        <c:crosses val="autoZero"/>
        <c:auto val="1"/>
        <c:lblAlgn val="ctr"/>
        <c:lblOffset val="100"/>
      </c:catAx>
      <c:valAx>
        <c:axId val="93608576"/>
        <c:scaling>
          <c:orientation val="minMax"/>
        </c:scaling>
        <c:delete val="1"/>
        <c:axPos val="l"/>
        <c:numFmt formatCode="#,##0.0" sourceLinked="1"/>
        <c:tickLblPos val="none"/>
        <c:crossAx val="936070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3449430665771742"/>
          <c:y val="0.20760540495500501"/>
          <c:w val="0.26115064313003972"/>
          <c:h val="0.28496139317853575"/>
        </c:manualLayout>
      </c:layout>
    </c:legend>
    <c:plotVisOnly val="1"/>
    <c:dispBlanksAs val="gap"/>
  </c:chart>
  <c:txPr>
    <a:bodyPr/>
    <a:lstStyle/>
    <a:p>
      <a:pPr>
        <a:defRPr sz="1200">
          <a:latin typeface="Times New Roman Cyr" pitchFamily="18" charset="0"/>
          <a:cs typeface="Times New Roman Cyr" pitchFamily="18" charset="0"/>
        </a:defRPr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0716950021255278E-3"/>
          <c:y val="2.4432611008811892E-2"/>
          <c:w val="0.55055017367981662"/>
          <c:h val="0.84290795618903225"/>
        </c:manualLayout>
      </c:layout>
      <c:pie3DChart>
        <c:varyColors val="1"/>
        <c:ser>
          <c:idx val="0"/>
          <c:order val="0"/>
          <c:explosion val="2"/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B2B-4748-A00D-6F6915A7E230}"/>
              </c:ext>
            </c:extLst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B2B-4748-A00D-6F6915A7E230}"/>
              </c:ext>
            </c:extLst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B2B-4748-A00D-6F6915A7E230}"/>
              </c:ext>
            </c:extLst>
          </c:dPt>
          <c:dPt>
            <c:idx val="3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B2B-4748-A00D-6F6915A7E230}"/>
              </c:ext>
            </c:extLst>
          </c:dPt>
          <c:dPt>
            <c:idx val="4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B2B-4748-A00D-6F6915A7E230}"/>
              </c:ext>
            </c:extLst>
          </c:dPt>
          <c:dPt>
            <c:idx val="5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B2B-4748-A00D-6F6915A7E230}"/>
              </c:ext>
            </c:extLst>
          </c:dPt>
          <c:dPt>
            <c:idx val="6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B2B-4748-A00D-6F6915A7E23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 Cyr" panose="02020603050405020304" pitchFamily="18" charset="0"/>
                    <a:ea typeface="+mn-ea"/>
                    <a:cs typeface="Times New Roman Cyr" panose="02020603050405020304" pitchFamily="18" charset="0"/>
                  </a:defRPr>
                </a:pPr>
                <a:endParaRPr lang="ru-RU"/>
              </a:p>
            </c:txPr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'семья и дети'!$A$3:$A$9</c:f>
              <c:strCache>
                <c:ptCount val="7"/>
                <c:pt idx="0">
                  <c:v>Образование 1 787 482,8 тыс.рублей</c:v>
                </c:pt>
                <c:pt idx="1">
                  <c:v>Социальная поддержка населения 44 970,9 тыс.рублей</c:v>
                </c:pt>
                <c:pt idx="2">
                  <c:v>Поддержка занятости населения 5048,4 тыс.рублей</c:v>
                </c:pt>
                <c:pt idx="3">
                  <c:v>Культура 201787,6 тыс.рублей</c:v>
                </c:pt>
                <c:pt idx="4">
                  <c:v>Физическая культура и спорт 179 200,2 тыс.рублей</c:v>
                </c:pt>
                <c:pt idx="5">
                  <c:v>Молодежная политика 4 302,1 тыс.рублей</c:v>
                </c:pt>
                <c:pt idx="6">
                  <c:v>Поддержка детей-сирот 99 959,2 тыс.рублей</c:v>
                </c:pt>
              </c:strCache>
            </c:strRef>
          </c:cat>
          <c:val>
            <c:numRef>
              <c:f>'семья и дети'!$C$3:$C$9</c:f>
              <c:numCache>
                <c:formatCode>#,##0.0</c:formatCode>
                <c:ptCount val="7"/>
                <c:pt idx="0">
                  <c:v>76.955413907438711</c:v>
                </c:pt>
                <c:pt idx="1">
                  <c:v>1.9361049086962061</c:v>
                </c:pt>
                <c:pt idx="2">
                  <c:v>0.2173457062469713</c:v>
                </c:pt>
                <c:pt idx="3">
                  <c:v>8.6874392745981623</c:v>
                </c:pt>
                <c:pt idx="4">
                  <c:v>7.7149976286741344</c:v>
                </c:pt>
                <c:pt idx="5">
                  <c:v>0.18521570454898495</c:v>
                </c:pt>
                <c:pt idx="6">
                  <c:v>4.3034828697968139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5B2B-4748-A00D-6F6915A7E230}"/>
            </c:ext>
          </c:extLst>
        </c:ser>
        <c:dLbls/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519266600394149"/>
          <c:y val="0.18281516477961771"/>
          <c:w val="0.40237716398330536"/>
          <c:h val="0.63942697747222521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 Cyr" panose="02020603050405020304" pitchFamily="18" charset="0"/>
              <a:ea typeface="+mn-ea"/>
              <a:cs typeface="Times New Roman Cyr" panose="02020603050405020304" pitchFamily="18" charset="0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0"/>
          <c:w val="0.80337900576539367"/>
          <c:h val="0.90426727909011351"/>
        </c:manualLayout>
      </c:layout>
      <c:bar3DChart>
        <c:barDir val="col"/>
        <c:grouping val="stacked"/>
        <c:ser>
          <c:idx val="0"/>
          <c:order val="0"/>
          <c:tx>
            <c:strRef>
              <c:f>Лист1!$A$11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cat>
            <c:strRef>
              <c:f>Лист1!$B$10:$D$10</c:f>
              <c:strCache>
                <c:ptCount val="3"/>
                <c:pt idx="0">
                  <c:v>2020 год (исполнено)</c:v>
                </c:pt>
                <c:pt idx="1">
                  <c:v>2021 год (исполнено)</c:v>
                </c:pt>
                <c:pt idx="2">
                  <c:v>2022 год (исполнено)</c:v>
                </c:pt>
              </c:strCache>
            </c:strRef>
          </c:cat>
          <c:val>
            <c:numRef>
              <c:f>Лист1!$B$11:$D$11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6E-4228-9F0C-CC73186EEB51}"/>
            </c:ext>
          </c:extLst>
        </c:ser>
        <c:ser>
          <c:idx val="1"/>
          <c:order val="1"/>
          <c:tx>
            <c:strRef>
              <c:f>Лист1!$A$12</c:f>
              <c:strCache>
                <c:ptCount val="1"/>
                <c:pt idx="0">
                  <c:v>Национальная оборона</c:v>
                </c:pt>
              </c:strCache>
            </c:strRef>
          </c:tx>
          <c:cat>
            <c:strRef>
              <c:f>Лист1!$B$10:$D$10</c:f>
              <c:strCache>
                <c:ptCount val="3"/>
                <c:pt idx="0">
                  <c:v>2020 год (исполнено)</c:v>
                </c:pt>
                <c:pt idx="1">
                  <c:v>2021 год (исполнено)</c:v>
                </c:pt>
                <c:pt idx="2">
                  <c:v>2022 год (исполнено)</c:v>
                </c:pt>
              </c:strCache>
            </c:strRef>
          </c:cat>
          <c:val>
            <c:numRef>
              <c:f>Лист1!$B$12:$D$12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E6E-4228-9F0C-CC73186EEB51}"/>
            </c:ext>
          </c:extLst>
        </c:ser>
        <c:ser>
          <c:idx val="2"/>
          <c:order val="2"/>
          <c:tx>
            <c:strRef>
              <c:f>Лист1!$A$13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cat>
            <c:strRef>
              <c:f>Лист1!$B$10:$D$10</c:f>
              <c:strCache>
                <c:ptCount val="3"/>
                <c:pt idx="0">
                  <c:v>2020 год (исполнено)</c:v>
                </c:pt>
                <c:pt idx="1">
                  <c:v>2021 год (исполнено)</c:v>
                </c:pt>
                <c:pt idx="2">
                  <c:v>2022 год (исполнено)</c:v>
                </c:pt>
              </c:strCache>
            </c:strRef>
          </c:cat>
          <c:val>
            <c:numRef>
              <c:f>Лист1!$B$13:$D$13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E6E-4228-9F0C-CC73186EEB51}"/>
            </c:ext>
          </c:extLst>
        </c:ser>
        <c:ser>
          <c:idx val="3"/>
          <c:order val="3"/>
          <c:tx>
            <c:strRef>
              <c:f>Лист1!$A$14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cat>
            <c:strRef>
              <c:f>Лист1!$B$10:$D$10</c:f>
              <c:strCache>
                <c:ptCount val="3"/>
                <c:pt idx="0">
                  <c:v>2020 год (исполнено)</c:v>
                </c:pt>
                <c:pt idx="1">
                  <c:v>2021 год (исполнено)</c:v>
                </c:pt>
                <c:pt idx="2">
                  <c:v>2022 год (исполнено)</c:v>
                </c:pt>
              </c:strCache>
            </c:strRef>
          </c:cat>
          <c:val>
            <c:numRef>
              <c:f>Лист1!$B$14:$D$14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E6E-4228-9F0C-CC73186EEB51}"/>
            </c:ext>
          </c:extLst>
        </c:ser>
        <c:ser>
          <c:idx val="4"/>
          <c:order val="4"/>
          <c:tx>
            <c:strRef>
              <c:f>Лист1!$A$15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cat>
            <c:strRef>
              <c:f>Лист1!$B$10:$D$10</c:f>
              <c:strCache>
                <c:ptCount val="3"/>
                <c:pt idx="0">
                  <c:v>2020 год (исполнено)</c:v>
                </c:pt>
                <c:pt idx="1">
                  <c:v>2021 год (исполнено)</c:v>
                </c:pt>
                <c:pt idx="2">
                  <c:v>2022 год (исполнено)</c:v>
                </c:pt>
              </c:strCache>
            </c:strRef>
          </c:cat>
          <c:val>
            <c:numRef>
              <c:f>Лист1!$B$15:$D$15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E6E-4228-9F0C-CC73186EEB51}"/>
            </c:ext>
          </c:extLst>
        </c:ser>
        <c:ser>
          <c:idx val="5"/>
          <c:order val="5"/>
          <c:tx>
            <c:strRef>
              <c:f>Лист1!$A$16</c:f>
              <c:strCache>
                <c:ptCount val="1"/>
                <c:pt idx="0">
                  <c:v>Охрана окружающей среды </c:v>
                </c:pt>
              </c:strCache>
            </c:strRef>
          </c:tx>
          <c:cat>
            <c:strRef>
              <c:f>Лист1!$B$10:$D$10</c:f>
              <c:strCache>
                <c:ptCount val="3"/>
                <c:pt idx="0">
                  <c:v>2020 год (исполнено)</c:v>
                </c:pt>
                <c:pt idx="1">
                  <c:v>2021 год (исполнено)</c:v>
                </c:pt>
                <c:pt idx="2">
                  <c:v>2022 год (исполнено)</c:v>
                </c:pt>
              </c:strCache>
            </c:strRef>
          </c:cat>
          <c:val>
            <c:numRef>
              <c:f>Лист1!$B$16:$D$16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5E6E-4228-9F0C-CC73186EEB51}"/>
            </c:ext>
          </c:extLst>
        </c:ser>
        <c:ser>
          <c:idx val="6"/>
          <c:order val="6"/>
          <c:tx>
            <c:strRef>
              <c:f>Лист1!$A$17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Лист1!$B$10:$D$10</c:f>
              <c:strCache>
                <c:ptCount val="3"/>
                <c:pt idx="0">
                  <c:v>2020 год (исполнено)</c:v>
                </c:pt>
                <c:pt idx="1">
                  <c:v>2021 год (исполнено)</c:v>
                </c:pt>
                <c:pt idx="2">
                  <c:v>2022 год (исполнено)</c:v>
                </c:pt>
              </c:strCache>
            </c:strRef>
          </c:cat>
          <c:val>
            <c:numRef>
              <c:f>Лист1!$B$17:$D$17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5E6E-4228-9F0C-CC73186EEB51}"/>
            </c:ext>
          </c:extLst>
        </c:ser>
        <c:ser>
          <c:idx val="7"/>
          <c:order val="7"/>
          <c:tx>
            <c:strRef>
              <c:f>Лист1!$A$18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cat>
            <c:strRef>
              <c:f>Лист1!$B$10:$D$10</c:f>
              <c:strCache>
                <c:ptCount val="3"/>
                <c:pt idx="0">
                  <c:v>2020 год (исполнено)</c:v>
                </c:pt>
                <c:pt idx="1">
                  <c:v>2021 год (исполнено)</c:v>
                </c:pt>
                <c:pt idx="2">
                  <c:v>2022 год (исполнено)</c:v>
                </c:pt>
              </c:strCache>
            </c:strRef>
          </c:cat>
          <c:val>
            <c:numRef>
              <c:f>Лист1!$B$18:$D$18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5E6E-4228-9F0C-CC73186EEB51}"/>
            </c:ext>
          </c:extLst>
        </c:ser>
        <c:ser>
          <c:idx val="8"/>
          <c:order val="8"/>
          <c:tx>
            <c:strRef>
              <c:f>Лист1!$A$19</c:f>
              <c:strCache>
                <c:ptCount val="1"/>
                <c:pt idx="0">
                  <c:v>Зравоохранение</c:v>
                </c:pt>
              </c:strCache>
            </c:strRef>
          </c:tx>
          <c:cat>
            <c:strRef>
              <c:f>Лист1!$B$10:$D$10</c:f>
              <c:strCache>
                <c:ptCount val="3"/>
                <c:pt idx="0">
                  <c:v>2020 год (исполнено)</c:v>
                </c:pt>
                <c:pt idx="1">
                  <c:v>2021 год (исполнено)</c:v>
                </c:pt>
                <c:pt idx="2">
                  <c:v>2022 год (исполнено)</c:v>
                </c:pt>
              </c:strCache>
            </c:strRef>
          </c:cat>
          <c:val>
            <c:numRef>
              <c:f>Лист1!$B$19:$D$19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E6E-4228-9F0C-CC73186EEB51}"/>
            </c:ext>
          </c:extLst>
        </c:ser>
        <c:ser>
          <c:idx val="9"/>
          <c:order val="9"/>
          <c:tx>
            <c:strRef>
              <c:f>Лист1!$A$20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Лист1!$B$10:$D$10</c:f>
              <c:strCache>
                <c:ptCount val="3"/>
                <c:pt idx="0">
                  <c:v>2020 год (исполнено)</c:v>
                </c:pt>
                <c:pt idx="1">
                  <c:v>2021 год (исполнено)</c:v>
                </c:pt>
                <c:pt idx="2">
                  <c:v>2022 год (исполнено)</c:v>
                </c:pt>
              </c:strCache>
            </c:strRef>
          </c:cat>
          <c:val>
            <c:numRef>
              <c:f>Лист1!$B$20:$D$20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5E6E-4228-9F0C-CC73186EEB51}"/>
            </c:ext>
          </c:extLst>
        </c:ser>
        <c:ser>
          <c:idx val="10"/>
          <c:order val="10"/>
          <c:tx>
            <c:strRef>
              <c:f>Лист1!$A$21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Лист1!$B$10:$D$10</c:f>
              <c:strCache>
                <c:ptCount val="3"/>
                <c:pt idx="0">
                  <c:v>2020 год (исполнено)</c:v>
                </c:pt>
                <c:pt idx="1">
                  <c:v>2021 год (исполнено)</c:v>
                </c:pt>
                <c:pt idx="2">
                  <c:v>2022 год (исполнено)</c:v>
                </c:pt>
              </c:strCache>
            </c:strRef>
          </c:cat>
          <c:val>
            <c:numRef>
              <c:f>Лист1!$B$21:$D$21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5E6E-4228-9F0C-CC73186EEB51}"/>
            </c:ext>
          </c:extLst>
        </c:ser>
        <c:ser>
          <c:idx val="11"/>
          <c:order val="11"/>
          <c:tx>
            <c:strRef>
              <c:f>Лист1!$A$22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cat>
            <c:strRef>
              <c:f>Лист1!$B$10:$D$10</c:f>
              <c:strCache>
                <c:ptCount val="3"/>
                <c:pt idx="0">
                  <c:v>2020 год (исполнено)</c:v>
                </c:pt>
                <c:pt idx="1">
                  <c:v>2021 год (исполнено)</c:v>
                </c:pt>
                <c:pt idx="2">
                  <c:v>2022 год (исполнено)</c:v>
                </c:pt>
              </c:strCache>
            </c:strRef>
          </c:cat>
          <c:val>
            <c:numRef>
              <c:f>Лист1!$B$22:$D$22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5E6E-4228-9F0C-CC73186EEB51}"/>
            </c:ext>
          </c:extLst>
        </c:ser>
        <c:ser>
          <c:idx val="12"/>
          <c:order val="12"/>
          <c:tx>
            <c:strRef>
              <c:f>Лист1!$A$23</c:f>
              <c:strCache>
                <c:ptCount val="1"/>
                <c:pt idx="0">
                  <c:v>Всего расходов</c:v>
                </c:pt>
              </c:strCache>
            </c:strRef>
          </c:tx>
          <c:cat>
            <c:strRef>
              <c:f>Лист1!$B$10:$D$10</c:f>
              <c:strCache>
                <c:ptCount val="3"/>
                <c:pt idx="0">
                  <c:v>2020 год (исполнено)</c:v>
                </c:pt>
                <c:pt idx="1">
                  <c:v>2021 год (исполнено)</c:v>
                </c:pt>
                <c:pt idx="2">
                  <c:v>2022 год (исполнено)</c:v>
                </c:pt>
              </c:strCache>
            </c:strRef>
          </c:cat>
          <c:val>
            <c:numRef>
              <c:f>Лист1!$B$23:$D$23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5E6E-4228-9F0C-CC73186EEB51}"/>
            </c:ext>
          </c:extLst>
        </c:ser>
        <c:ser>
          <c:idx val="13"/>
          <c:order val="13"/>
          <c:tx>
            <c:strRef>
              <c:f>Лист1!$A$24</c:f>
              <c:strCache>
                <c:ptCount val="1"/>
              </c:strCache>
            </c:strRef>
          </c:tx>
          <c:cat>
            <c:strRef>
              <c:f>Лист1!$B$10:$D$10</c:f>
              <c:strCache>
                <c:ptCount val="3"/>
                <c:pt idx="0">
                  <c:v>2020 год (исполнено)</c:v>
                </c:pt>
                <c:pt idx="1">
                  <c:v>2021 год (исполнено)</c:v>
                </c:pt>
                <c:pt idx="2">
                  <c:v>2022 год (исполнено)</c:v>
                </c:pt>
              </c:strCache>
            </c:strRef>
          </c:cat>
          <c:val>
            <c:numRef>
              <c:f>Лист1!$B$24:$D$24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5E6E-4228-9F0C-CC73186EEB51}"/>
            </c:ext>
          </c:extLst>
        </c:ser>
        <c:ser>
          <c:idx val="14"/>
          <c:order val="14"/>
          <c:tx>
            <c:strRef>
              <c:f>Лист1!$A$25</c:f>
              <c:strCache>
                <c:ptCount val="1"/>
                <c:pt idx="0">
                  <c:v>Программные расходы</c:v>
                </c:pt>
              </c:strCache>
            </c:strRef>
          </c:tx>
          <c:spPr>
            <a:solidFill>
              <a:srgbClr val="FFFF00"/>
            </a:solidFill>
          </c:spPr>
          <c:dLbls>
            <c:dLbl>
              <c:idx val="0"/>
              <c:layout>
                <c:manualLayout>
                  <c:x val="1.5805936092570912E-2"/>
                  <c:y val="-6.446295940817742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5E6E-4228-9F0C-CC73186EEB51}"/>
                </c:ext>
              </c:extLst>
            </c:dLbl>
            <c:dLbl>
              <c:idx val="1"/>
              <c:layout>
                <c:manualLayout>
                  <c:x val="1.708538794834762E-2"/>
                  <c:y val="-6.018518518518514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E6E-4228-9F0C-CC73186EEB51}"/>
                </c:ext>
              </c:extLst>
            </c:dLbl>
            <c:dLbl>
              <c:idx val="2"/>
              <c:layout>
                <c:manualLayout>
                  <c:x val="3.8715210505065864E-2"/>
                  <c:y val="-5.092592592592592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5E6E-4228-9F0C-CC73186EEB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Лист1!$B$10:$D$10</c:f>
              <c:strCache>
                <c:ptCount val="3"/>
                <c:pt idx="0">
                  <c:v>2020 год (исполнено)</c:v>
                </c:pt>
                <c:pt idx="1">
                  <c:v>2021 год (исполнено)</c:v>
                </c:pt>
                <c:pt idx="2">
                  <c:v>2022 год (исполнено)</c:v>
                </c:pt>
              </c:strCache>
            </c:strRef>
          </c:cat>
          <c:val>
            <c:numRef>
              <c:f>Лист1!$B$25:$D$25</c:f>
              <c:numCache>
                <c:formatCode>#,##0.0</c:formatCode>
                <c:ptCount val="3"/>
                <c:pt idx="0">
                  <c:v>3715190.6</c:v>
                </c:pt>
                <c:pt idx="1">
                  <c:v>3842319.7</c:v>
                </c:pt>
                <c:pt idx="2">
                  <c:v>4019407.8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5E6E-4228-9F0C-CC73186EEB51}"/>
            </c:ext>
          </c:extLst>
        </c:ser>
        <c:ser>
          <c:idx val="15"/>
          <c:order val="15"/>
          <c:tx>
            <c:strRef>
              <c:f>Лист1!$A$26</c:f>
              <c:strCache>
                <c:ptCount val="1"/>
                <c:pt idx="0">
                  <c:v>Непрограммные расходы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9.3754540093835756E-3"/>
                  <c:y val="-0.1996598275327437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5E6E-4228-9F0C-CC73186EEB51}"/>
                </c:ext>
              </c:extLst>
            </c:dLbl>
            <c:dLbl>
              <c:idx val="1"/>
              <c:layout>
                <c:manualLayout>
                  <c:x val="1.608165332057122E-2"/>
                  <c:y val="-0.1953232284452844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E6E-4228-9F0C-CC73186EEB51}"/>
                </c:ext>
              </c:extLst>
            </c:dLbl>
            <c:dLbl>
              <c:idx val="2"/>
              <c:layout>
                <c:manualLayout>
                  <c:x val="1.9997350721714581E-2"/>
                  <c:y val="-0.1931553903400617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5E6E-4228-9F0C-CC73186EEB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u="sng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Лист1!$B$10:$D$10</c:f>
              <c:strCache>
                <c:ptCount val="3"/>
                <c:pt idx="0">
                  <c:v>2020 год (исполнено)</c:v>
                </c:pt>
                <c:pt idx="1">
                  <c:v>2021 год (исполнено)</c:v>
                </c:pt>
                <c:pt idx="2">
                  <c:v>2022 год (исполнено)</c:v>
                </c:pt>
              </c:strCache>
            </c:strRef>
          </c:cat>
          <c:val>
            <c:numRef>
              <c:f>Лист1!$B$26:$D$26</c:f>
              <c:numCache>
                <c:formatCode>#,##0.0</c:formatCode>
                <c:ptCount val="3"/>
                <c:pt idx="0">
                  <c:v>36605</c:v>
                </c:pt>
                <c:pt idx="1">
                  <c:v>38545.9</c:v>
                </c:pt>
                <c:pt idx="2">
                  <c:v>29665.5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5E6E-4228-9F0C-CC73186EEB51}"/>
            </c:ext>
          </c:extLst>
        </c:ser>
        <c:dLbls/>
        <c:shape val="cylinder"/>
        <c:axId val="94085504"/>
        <c:axId val="94087040"/>
        <c:axId val="0"/>
      </c:bar3DChart>
      <c:catAx>
        <c:axId val="9408550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1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4087040"/>
        <c:crosses val="autoZero"/>
        <c:auto val="1"/>
        <c:lblAlgn val="ctr"/>
        <c:lblOffset val="100"/>
      </c:catAx>
      <c:valAx>
        <c:axId val="94087040"/>
        <c:scaling>
          <c:orientation val="minMax"/>
        </c:scaling>
        <c:delete val="1"/>
        <c:axPos val="l"/>
        <c:numFmt formatCode="#,##0.0" sourceLinked="1"/>
        <c:tickLblPos val="none"/>
        <c:crossAx val="940855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481326861118061"/>
          <c:y val="8.2606080489938713E-2"/>
          <c:w val="0.22336678038483529"/>
          <c:h val="0.4458989501312336"/>
        </c:manualLayout>
      </c:layout>
      <c:txPr>
        <a:bodyPr/>
        <a:lstStyle/>
        <a:p>
          <a:pPr>
            <a:defRPr sz="1200" b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lineChart>
        <c:grouping val="standard"/>
        <c:ser>
          <c:idx val="0"/>
          <c:order val="0"/>
          <c:tx>
            <c:strRef>
              <c:f>Лист1!$A$32</c:f>
              <c:strCache>
                <c:ptCount val="1"/>
                <c:pt idx="0">
                  <c:v>Всего расходов</c:v>
                </c:pt>
              </c:strCache>
            </c:strRef>
          </c:tx>
          <c:spPr>
            <a:ln w="57150">
              <a:solidFill>
                <a:schemeClr val="accent3">
                  <a:lumMod val="50000"/>
                </a:schemeClr>
              </a:solidFill>
            </a:ln>
          </c:spPr>
          <c:marker>
            <c:spPr>
              <a:ln w="57150">
                <a:solidFill>
                  <a:schemeClr val="accent3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5.4271401449972313E-2"/>
                  <c:y val="-0.2593666063247875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D09-4334-B135-04843179F904}"/>
                </c:ext>
              </c:extLst>
            </c:dLbl>
            <c:dLbl>
              <c:idx val="1"/>
              <c:layout>
                <c:manualLayout>
                  <c:x val="-2.5326654009987064E-2"/>
                  <c:y val="-0.23861727781880446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D09-4334-B135-04843179F9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Лист1!$B$31:$D$31</c:f>
              <c:strCache>
                <c:ptCount val="3"/>
                <c:pt idx="0">
                  <c:v>2020 год (исполнено)</c:v>
                </c:pt>
                <c:pt idx="1">
                  <c:v>2021 год (исполнено)</c:v>
                </c:pt>
                <c:pt idx="2">
                  <c:v>2022 год (исполнено)</c:v>
                </c:pt>
              </c:strCache>
            </c:strRef>
          </c:cat>
          <c:val>
            <c:numRef>
              <c:f>Лист1!$B$32:$D$32</c:f>
              <c:numCache>
                <c:formatCode>#,##0.0;[Red]\-#,##0.0;0.0</c:formatCode>
                <c:ptCount val="3"/>
                <c:pt idx="0">
                  <c:v>3751795.6000000006</c:v>
                </c:pt>
                <c:pt idx="1">
                  <c:v>3880865.6</c:v>
                </c:pt>
                <c:pt idx="2">
                  <c:v>4049073.3000000007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D09-4334-B135-04843179F904}"/>
            </c:ext>
          </c:extLst>
        </c:ser>
        <c:dLbls/>
        <c:marker val="1"/>
        <c:axId val="94334976"/>
        <c:axId val="94336512"/>
      </c:lineChart>
      <c:catAx>
        <c:axId val="94334976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94336512"/>
        <c:crosses val="autoZero"/>
        <c:auto val="1"/>
        <c:lblAlgn val="ctr"/>
        <c:lblOffset val="100"/>
      </c:catAx>
      <c:valAx>
        <c:axId val="94336512"/>
        <c:scaling>
          <c:orientation val="minMax"/>
        </c:scaling>
        <c:delete val="1"/>
        <c:axPos val="l"/>
        <c:numFmt formatCode="#,##0.0;[Red]\-#,##0.0;0.0" sourceLinked="1"/>
        <c:tickLblPos val="none"/>
        <c:crossAx val="94334976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>
          <a:latin typeface="Times New Roman Cyr" pitchFamily="18" charset="0"/>
          <a:cs typeface="Times New Roman Cyr" pitchFamily="18" charset="0"/>
        </a:defRPr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6.6616093582194572E-2"/>
          <c:y val="9.7200920764901458E-2"/>
          <c:w val="0.55049207495463459"/>
          <c:h val="0.80559815847019756"/>
        </c:manualLayout>
      </c:layout>
      <c:doughnutChart>
        <c:varyColors val="1"/>
        <c:ser>
          <c:idx val="1"/>
          <c:order val="1"/>
          <c:dPt>
            <c:idx val="3"/>
            <c:spPr>
              <a:solidFill>
                <a:schemeClr val="accent6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6922-4E4E-8502-6E4BB0EC3E2A}"/>
              </c:ext>
            </c:extLst>
          </c:dPt>
          <c:dPt>
            <c:idx val="4"/>
            <c:spPr>
              <a:solidFill>
                <a:schemeClr val="accent2">
                  <a:lumMod val="20000"/>
                  <a:lumOff val="8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922-4E4E-8502-6E4BB0EC3E2A}"/>
              </c:ext>
            </c:extLst>
          </c:dPt>
          <c:dLbls>
            <c:dLbl>
              <c:idx val="0"/>
              <c:layout>
                <c:manualLayout>
                  <c:x val="1.763692923008556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6,7 %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922-4E4E-8502-6E4BB0EC3E2A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7,6 %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922-4E4E-8502-6E4BB0EC3E2A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19,6 %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922-4E4E-8502-6E4BB0EC3E2A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51,0 %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922-4E4E-8502-6E4BB0EC3E2A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/>
                      <a:t>5,0 %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922-4E4E-8502-6E4BB0EC3E2A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/>
                      <a:t>4,4 %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922-4E4E-8502-6E4BB0EC3E2A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/>
                      <a:t>4,4 %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922-4E4E-8502-6E4BB0EC3E2A}"/>
                </c:ext>
              </c:extLst>
            </c:dLbl>
            <c:dLbl>
              <c:idx val="7"/>
              <c:layout>
                <c:manualLayout>
                  <c:x val="2.9394882050142578E-3"/>
                  <c:y val="-5.162028067342110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1,3 %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922-4E4E-8502-6E4BB0EC3E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'объем и стр-ра расходов за 2022'!$A$12:$A$19</c:f>
              <c:strCache>
                <c:ptCount val="8"/>
                <c:pt idx="0">
                  <c:v>ОБЩЕГОСУДАРСТВЕННЫЕ ВОПРОСЫ 270 792,0</c:v>
                </c:pt>
                <c:pt idx="1">
                  <c:v>НАЦИОНАЛЬНАЯ ЭКОНОМИКА 305 762,0</c:v>
                </c:pt>
                <c:pt idx="2">
                  <c:v>ЖИЛИЩНО-КОММУНАЛЬНОЕ ХОЗЯЙСТВО 791 935,4</c:v>
                </c:pt>
                <c:pt idx="3">
                  <c:v>ОБРАЗОВАНИЕ 2 066 292,1</c:v>
                </c:pt>
                <c:pt idx="4">
                  <c:v>КУЛЬТУРА, КИНЕМАТОГРАФИЯ 202 144,2</c:v>
                </c:pt>
                <c:pt idx="5">
                  <c:v>СОЦИАЛЬНАЯ ПОЛИТИКА 178 492,1</c:v>
                </c:pt>
                <c:pt idx="6">
                  <c:v>ФИЗИЧЕСКАЯ КУЛЬТУРА И СПОРТ 179 200,1</c:v>
                </c:pt>
                <c:pt idx="7">
                  <c:v>ДРУГИЕ ОТРАСЛИ 54 455,4</c:v>
                </c:pt>
              </c:strCache>
            </c:strRef>
          </c:cat>
          <c:val>
            <c:numRef>
              <c:f>'объем и стр-ра расходов за 2022'!$C$12:$C$19</c:f>
              <c:numCache>
                <c:formatCode>0.0</c:formatCode>
                <c:ptCount val="8"/>
                <c:pt idx="0">
                  <c:v>6.6877524790672442</c:v>
                </c:pt>
                <c:pt idx="1">
                  <c:v>7.5514068861139165</c:v>
                </c:pt>
                <c:pt idx="2">
                  <c:v>19.558435753682208</c:v>
                </c:pt>
                <c:pt idx="3">
                  <c:v>51.031234727215221</c:v>
                </c:pt>
                <c:pt idx="4">
                  <c:v>4.9923571400893154</c:v>
                </c:pt>
                <c:pt idx="5">
                  <c:v>4.4082210119535326</c:v>
                </c:pt>
                <c:pt idx="6">
                  <c:v>4.4257064943724318</c:v>
                </c:pt>
                <c:pt idx="7">
                  <c:v>1.3448855075061257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922-4E4E-8502-6E4BB0EC3E2A}"/>
            </c:ext>
          </c:extLst>
        </c:ser>
        <c:ser>
          <c:idx val="0"/>
          <c:order val="0"/>
          <c:cat>
            <c:strRef>
              <c:f>'объем и стр-ра расходов за 2022'!$A$12:$A$19</c:f>
              <c:strCache>
                <c:ptCount val="8"/>
                <c:pt idx="0">
                  <c:v>ОБЩЕГОСУДАРСТВЕННЫЕ ВОПРОСЫ 270 792,0</c:v>
                </c:pt>
                <c:pt idx="1">
                  <c:v>НАЦИОНАЛЬНАЯ ЭКОНОМИКА 305 762,0</c:v>
                </c:pt>
                <c:pt idx="2">
                  <c:v>ЖИЛИЩНО-КОММУНАЛЬНОЕ ХОЗЯЙСТВО 791 935,4</c:v>
                </c:pt>
                <c:pt idx="3">
                  <c:v>ОБРАЗОВАНИЕ 2 066 292,1</c:v>
                </c:pt>
                <c:pt idx="4">
                  <c:v>КУЛЬТУРА, КИНЕМАТОГРАФИЯ 202 144,2</c:v>
                </c:pt>
                <c:pt idx="5">
                  <c:v>СОЦИАЛЬНАЯ ПОЛИТИКА 178 492,1</c:v>
                </c:pt>
                <c:pt idx="6">
                  <c:v>ФИЗИЧЕСКАЯ КУЛЬТУРА И СПОРТ 179 200,1</c:v>
                </c:pt>
                <c:pt idx="7">
                  <c:v>ДРУГИЕ ОТРАСЛИ 54 455,4</c:v>
                </c:pt>
              </c:strCache>
            </c:strRef>
          </c:cat>
          <c:val>
            <c:numRef>
              <c:f>'объем и стр-ра расходов за 2022'!$B$12:$B$19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6922-4E4E-8502-6E4BB0EC3E2A}"/>
            </c:ext>
          </c:extLst>
        </c:ser>
        <c:dLbls/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65549418120208869"/>
          <c:y val="0"/>
          <c:w val="0.33568735418286894"/>
          <c:h val="0.8783651410005936"/>
        </c:manualLayout>
      </c:layout>
      <c:txPr>
        <a:bodyPr/>
        <a:lstStyle/>
        <a:p>
          <a:pPr>
            <a:defRPr sz="1200" b="1">
              <a:latin typeface="Book Antiqua" panose="02040602050305030304" pitchFamily="18" charset="0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1294736847947122E-3"/>
          <c:y val="0.21634847711417393"/>
          <c:w val="0.68314439791484427"/>
          <c:h val="0.48685704235229404"/>
        </c:manualLayout>
      </c:layout>
      <c:barChart>
        <c:barDir val="col"/>
        <c:grouping val="stacked"/>
        <c:ser>
          <c:idx val="0"/>
          <c:order val="0"/>
          <c:tx>
            <c:strRef>
              <c:f>мун.программы!$A$2</c:f>
              <c:strCache>
                <c:ptCount val="1"/>
                <c:pt idx="0">
                  <c:v>местный бюджет 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 Cyr" panose="02020603050405020304" pitchFamily="18" charset="0"/>
                    <a:ea typeface="+mn-ea"/>
                    <a:cs typeface="Times New Roman Cyr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мун.программы!$B$1:$C$1</c:f>
              <c:strCache>
                <c:ptCount val="2"/>
                <c:pt idx="0">
                  <c:v>2021 год (исполнено)</c:v>
                </c:pt>
                <c:pt idx="1">
                  <c:v>2022 год (исполнено)</c:v>
                </c:pt>
              </c:strCache>
            </c:strRef>
          </c:cat>
          <c:val>
            <c:numRef>
              <c:f>мун.программы!$B$2:$C$2</c:f>
              <c:numCache>
                <c:formatCode>#,##0.0</c:formatCode>
                <c:ptCount val="2"/>
                <c:pt idx="0">
                  <c:v>1624437.6000000003</c:v>
                </c:pt>
                <c:pt idx="1">
                  <c:v>1822898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D8-495B-8B1A-B517E45D3A31}"/>
            </c:ext>
          </c:extLst>
        </c:ser>
        <c:ser>
          <c:idx val="1"/>
          <c:order val="1"/>
          <c:tx>
            <c:strRef>
              <c:f>мун.программы!$A$3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rgbClr val="738AC8">
                <a:lumMod val="20000"/>
                <a:lumOff val="80000"/>
              </a:srgb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 Cyr" panose="02020603050405020304" pitchFamily="18" charset="0"/>
                    <a:ea typeface="+mn-ea"/>
                    <a:cs typeface="Times New Roman Cyr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мун.программы!$B$1:$C$1</c:f>
              <c:strCache>
                <c:ptCount val="2"/>
                <c:pt idx="0">
                  <c:v>2021 год (исполнено)</c:v>
                </c:pt>
                <c:pt idx="1">
                  <c:v>2022 год (исполнено)</c:v>
                </c:pt>
              </c:strCache>
            </c:strRef>
          </c:cat>
          <c:val>
            <c:numRef>
              <c:f>мун.программы!$B$3:$C$3</c:f>
              <c:numCache>
                <c:formatCode>#,##0.0</c:formatCode>
                <c:ptCount val="2"/>
                <c:pt idx="0">
                  <c:v>588462.5</c:v>
                </c:pt>
                <c:pt idx="1">
                  <c:v>575859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7D8-495B-8B1A-B517E45D3A31}"/>
            </c:ext>
          </c:extLst>
        </c:ser>
        <c:ser>
          <c:idx val="2"/>
          <c:order val="2"/>
          <c:tx>
            <c:strRef>
              <c:f>мун.программы!$A$4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 Cyr" panose="02020603050405020304" pitchFamily="18" charset="0"/>
                    <a:ea typeface="+mn-ea"/>
                    <a:cs typeface="Times New Roman Cyr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мун.программы!$B$1:$C$1</c:f>
              <c:strCache>
                <c:ptCount val="2"/>
                <c:pt idx="0">
                  <c:v>2021 год (исполнено)</c:v>
                </c:pt>
                <c:pt idx="1">
                  <c:v>2022 год (исполнено)</c:v>
                </c:pt>
              </c:strCache>
            </c:strRef>
          </c:cat>
          <c:val>
            <c:numRef>
              <c:f>мун.программы!$B$4:$C$4</c:f>
              <c:numCache>
                <c:formatCode>#,##0.0</c:formatCode>
                <c:ptCount val="2"/>
                <c:pt idx="0">
                  <c:v>1511702.4</c:v>
                </c:pt>
                <c:pt idx="1">
                  <c:v>1569900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D8-495B-8B1A-B517E45D3A31}"/>
            </c:ext>
          </c:extLst>
        </c:ser>
        <c:ser>
          <c:idx val="3"/>
          <c:order val="3"/>
          <c:tx>
            <c:strRef>
              <c:f>мун.программы!$A$5</c:f>
              <c:strCache>
                <c:ptCount val="1"/>
                <c:pt idx="0">
                  <c:v> иные межбюджетные трансферты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0"/>
                  <c:y val="-8.433697602451878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7D8-495B-8B1A-B517E45D3A31}"/>
                </c:ext>
              </c:extLst>
            </c:dLbl>
            <c:dLbl>
              <c:idx val="1"/>
              <c:layout>
                <c:manualLayout>
                  <c:x val="2.8681223780393076E-3"/>
                  <c:y val="-5.622465068301252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7D8-495B-8B1A-B517E45D3A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sng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 Cyr" panose="02020603050405020304" pitchFamily="18" charset="0"/>
                    <a:ea typeface="+mn-ea"/>
                    <a:cs typeface="Times New Roman Cyr" panose="02020603050405020304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мун.программы!$B$1:$C$1</c:f>
              <c:strCache>
                <c:ptCount val="2"/>
                <c:pt idx="0">
                  <c:v>2021 год (исполнено)</c:v>
                </c:pt>
                <c:pt idx="1">
                  <c:v>2022 год (исполнено)</c:v>
                </c:pt>
              </c:strCache>
            </c:strRef>
          </c:cat>
          <c:val>
            <c:numRef>
              <c:f>мун.программы!$B$5:$C$5</c:f>
              <c:numCache>
                <c:formatCode>#,##0.0</c:formatCode>
                <c:ptCount val="2"/>
                <c:pt idx="0">
                  <c:v>117717.2</c:v>
                </c:pt>
                <c:pt idx="1">
                  <c:v>50750.8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7D8-495B-8B1A-B517E45D3A31}"/>
            </c:ext>
          </c:extLst>
        </c:ser>
        <c:dLbls/>
        <c:overlap val="100"/>
        <c:axId val="165484416"/>
        <c:axId val="165485952"/>
      </c:barChart>
      <c:catAx>
        <c:axId val="1654844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 Cyr" panose="02020603050405020304" pitchFamily="18" charset="0"/>
                <a:ea typeface="+mn-ea"/>
                <a:cs typeface="Times New Roman Cyr" panose="02020603050405020304" pitchFamily="18" charset="0"/>
              </a:defRPr>
            </a:pPr>
            <a:endParaRPr lang="ru-RU"/>
          </a:p>
        </c:txPr>
        <c:crossAx val="165485952"/>
        <c:crosses val="autoZero"/>
        <c:auto val="1"/>
        <c:lblAlgn val="ctr"/>
        <c:lblOffset val="100"/>
      </c:catAx>
      <c:valAx>
        <c:axId val="165485952"/>
        <c:scaling>
          <c:orientation val="minMax"/>
        </c:scaling>
        <c:delete val="1"/>
        <c:axPos val="l"/>
        <c:numFmt formatCode="#,##0.0" sourceLinked="1"/>
        <c:majorTickMark val="none"/>
        <c:tickLblPos val="none"/>
        <c:crossAx val="16548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8192790898541337E-2"/>
          <c:y val="0.8234138506040497"/>
          <c:w val="0.7731324640805648"/>
          <c:h val="0.14521422494469971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 Cyr" panose="02020603050405020304" pitchFamily="18" charset="0"/>
              <a:ea typeface="+mn-ea"/>
              <a:cs typeface="Times New Roman Cyr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/>
  <c:userShapes r:id="rId3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clustered"/>
        <c:ser>
          <c:idx val="0"/>
          <c:order val="0"/>
          <c:tx>
            <c:strRef>
              <c:f>'дорожный фонд'!$A$3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FFFF00"/>
            </a:solidFill>
          </c:spPr>
          <c:dLbls>
            <c:txPr>
              <a:bodyPr/>
              <a:lstStyle/>
              <a:p>
                <a:pPr>
                  <a:defRPr sz="14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'дорожный фонд'!$B$2:$D$2</c:f>
              <c:strCache>
                <c:ptCount val="3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(факт)</c:v>
                </c:pt>
              </c:strCache>
            </c:strRef>
          </c:cat>
          <c:val>
            <c:numRef>
              <c:f>'дорожный фонд'!$B$3:$D$3</c:f>
              <c:numCache>
                <c:formatCode>#,##0.0</c:formatCode>
                <c:ptCount val="3"/>
                <c:pt idx="0">
                  <c:v>43027.5</c:v>
                </c:pt>
                <c:pt idx="1">
                  <c:v>26890.799999999999</c:v>
                </c:pt>
                <c:pt idx="2">
                  <c:v>37110.1</c:v>
                </c:pt>
              </c:numCache>
            </c:numRef>
          </c:val>
        </c:ser>
        <c:shape val="box"/>
        <c:axId val="141444608"/>
        <c:axId val="141446144"/>
        <c:axId val="0"/>
      </c:bar3DChart>
      <c:catAx>
        <c:axId val="141444608"/>
        <c:scaling>
          <c:orientation val="minMax"/>
        </c:scaling>
        <c:axPos val="b"/>
        <c:tickLblPos val="nextTo"/>
        <c:txPr>
          <a:bodyPr/>
          <a:lstStyle/>
          <a:p>
            <a:pPr>
              <a:defRPr sz="10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41446144"/>
        <c:crosses val="autoZero"/>
        <c:auto val="1"/>
        <c:lblAlgn val="ctr"/>
        <c:lblOffset val="100"/>
      </c:catAx>
      <c:valAx>
        <c:axId val="141446144"/>
        <c:scaling>
          <c:orientation val="minMax"/>
        </c:scaling>
        <c:delete val="1"/>
        <c:axPos val="l"/>
        <c:numFmt formatCode="#,##0.0" sourceLinked="1"/>
        <c:tickLblPos val="none"/>
        <c:crossAx val="141444608"/>
        <c:crosses val="autoZero"/>
        <c:crossBetween val="between"/>
      </c:valAx>
    </c:plotArea>
    <c:plotVisOnly val="1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3431449534637047"/>
          <c:y val="5.0925925925925923E-2"/>
          <c:w val="0.62653269118723576"/>
          <c:h val="0.27696777486147567"/>
        </c:manualLayout>
      </c:layout>
      <c:lineChart>
        <c:grouping val="standard"/>
        <c:ser>
          <c:idx val="0"/>
          <c:order val="0"/>
          <c:tx>
            <c:strRef>
              <c:f>'дорожный фонд'!$A$8</c:f>
              <c:strCache>
                <c:ptCount val="1"/>
                <c:pt idx="0">
                  <c:v>доходы</c:v>
                </c:pt>
              </c:strCache>
            </c:strRef>
          </c:tx>
          <c:spPr>
            <a:ln w="38100">
              <a:solidFill>
                <a:schemeClr val="accent3">
                  <a:lumMod val="50000"/>
                </a:schemeClr>
              </a:solidFill>
            </a:ln>
          </c:spPr>
          <c:marker>
            <c:spPr>
              <a:ln w="38100">
                <a:solidFill>
                  <a:schemeClr val="accent3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0.10196349711143206"/>
                  <c:y val="-4.4092323075213866E-2"/>
                </c:manualLayout>
              </c:layout>
              <c:showVal val="1"/>
            </c:dLbl>
            <c:dLbl>
              <c:idx val="1"/>
              <c:layout>
                <c:manualLayout>
                  <c:x val="-9.0940416342628602E-2"/>
                  <c:y val="-0.11464003999555605"/>
                </c:manualLayout>
              </c:layout>
              <c:showVal val="1"/>
            </c:dLbl>
            <c:dLbl>
              <c:idx val="2"/>
              <c:layout>
                <c:manualLayout>
                  <c:x val="-1.9290391345406065E-2"/>
                  <c:y val="-6.1729252305299416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'дорожный фонд'!$B$7:$D$7</c:f>
              <c:strCache>
                <c:ptCount val="3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(факт)</c:v>
                </c:pt>
              </c:strCache>
            </c:strRef>
          </c:cat>
          <c:val>
            <c:numRef>
              <c:f>'дорожный фонд'!$B$8:$D$8</c:f>
              <c:numCache>
                <c:formatCode>#,##0.0</c:formatCode>
                <c:ptCount val="3"/>
                <c:pt idx="0">
                  <c:v>42314.2</c:v>
                </c:pt>
                <c:pt idx="1">
                  <c:v>27799.5</c:v>
                </c:pt>
                <c:pt idx="2">
                  <c:v>40098.800000000003</c:v>
                </c:pt>
              </c:numCache>
            </c:numRef>
          </c:val>
        </c:ser>
        <c:marker val="1"/>
        <c:axId val="148612992"/>
        <c:axId val="150124416"/>
      </c:lineChart>
      <c:catAx>
        <c:axId val="148612992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0124416"/>
        <c:crosses val="autoZero"/>
        <c:auto val="1"/>
        <c:lblAlgn val="ctr"/>
        <c:lblOffset val="100"/>
      </c:catAx>
      <c:valAx>
        <c:axId val="150124416"/>
        <c:scaling>
          <c:orientation val="minMax"/>
        </c:scaling>
        <c:delete val="1"/>
        <c:axPos val="l"/>
        <c:numFmt formatCode="#,##0.0" sourceLinked="1"/>
        <c:tickLblPos val="none"/>
        <c:crossAx val="1486129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084704647653763"/>
          <c:y val="7.1070027727057561E-2"/>
          <c:w val="0.28915288238413761"/>
          <c:h val="0.35585903158179483"/>
        </c:manualLayout>
      </c:layout>
    </c:legend>
    <c:plotVisOnly val="1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2.0058377352011377E-3"/>
          <c:y val="0.2539712378540146"/>
          <c:w val="0.49626203149145048"/>
          <c:h val="0.74336352397536487"/>
        </c:manualLayout>
      </c:layout>
      <c:pie3DChart>
        <c:varyColors val="1"/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latin typeface="Times New Roman Cyr" pitchFamily="18" charset="0"/>
                    <a:cs typeface="Times New Roman Cyr" pitchFamily="18" charset="0"/>
                  </a:defRPr>
                </a:pPr>
                <a:endParaRPr lang="ru-RU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ИБ!$A$2:$A$4</c:f>
              <c:strCache>
                <c:ptCount val="3"/>
                <c:pt idx="0">
                  <c:v>Средства бюджета автономного округа</c:v>
                </c:pt>
                <c:pt idx="1">
                  <c:v>Средства местного бюджета</c:v>
                </c:pt>
                <c:pt idx="2">
                  <c:v>Внебюджетные источники (средства граждан)</c:v>
                </c:pt>
              </c:strCache>
            </c:strRef>
          </c:cat>
          <c:val>
            <c:numRef>
              <c:f>ИБ!$B$2:$B$4</c:f>
              <c:numCache>
                <c:formatCode>General</c:formatCode>
                <c:ptCount val="3"/>
                <c:pt idx="0">
                  <c:v>6280.8</c:v>
                </c:pt>
                <c:pt idx="1">
                  <c:v>2323.4</c:v>
                </c:pt>
                <c:pt idx="2">
                  <c:v>433.3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B56-4EF3-874D-1979C47AE53B}"/>
            </c:ext>
          </c:extLst>
        </c:ser>
        <c:dLbls/>
      </c:pie3DChart>
    </c:plotArea>
    <c:legend>
      <c:legendPos val="r"/>
      <c:layout>
        <c:manualLayout>
          <c:xMode val="edge"/>
          <c:yMode val="edge"/>
          <c:x val="0.64778256984776106"/>
          <c:y val="7.7020775929687646E-2"/>
          <c:w val="0.33297714395370231"/>
          <c:h val="0.92163472174735006"/>
        </c:manualLayout>
      </c:layout>
      <c:txPr>
        <a:bodyPr/>
        <a:lstStyle/>
        <a:p>
          <a:pPr>
            <a:defRPr sz="1000">
              <a:latin typeface="Times New Roman Cyr" pitchFamily="18" charset="0"/>
              <a:cs typeface="Times New Roman Cyr" pitchFamily="18" charset="0"/>
            </a:defRPr>
          </a:pPr>
          <a:endParaRPr lang="ru-RU"/>
        </a:p>
      </c:txPr>
    </c:legend>
    <c:plotVisOnly val="1"/>
    <c:dispBlanksAs val="zero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9.4796841287476778E-3"/>
          <c:y val="2.9157833243821329E-2"/>
          <c:w val="0.71846875112454567"/>
          <c:h val="0.73225484478998704"/>
        </c:manualLayout>
      </c:layout>
      <c:barChart>
        <c:barDir val="col"/>
        <c:grouping val="stacked"/>
        <c:ser>
          <c:idx val="0"/>
          <c:order val="0"/>
          <c:tx>
            <c:strRef>
              <c:f>'дефицит бюджета'!$A$2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-4.0413213975398583E-3"/>
                  <c:y val="-0.1433719940735942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 Cyr" panose="02020603050405020304" pitchFamily="18" charset="0"/>
                      <a:ea typeface="+mn-ea"/>
                      <a:cs typeface="Times New Roman Cyr" panose="02020603050405020304" pitchFamily="18" charset="0"/>
                    </a:defRPr>
                  </a:pPr>
                  <a:endParaRPr lang="ru-RU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0BC-4464-9AEE-D30F214BEF11}"/>
                </c:ext>
              </c:extLst>
            </c:dLbl>
            <c:dLbl>
              <c:idx val="1"/>
              <c:layout>
                <c:manualLayout>
                  <c:x val="-3.704501819690407E-17"/>
                  <c:y val="-0.2274176457719082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 Cyr" panose="02020603050405020304" pitchFamily="18" charset="0"/>
                      <a:ea typeface="+mn-ea"/>
                      <a:cs typeface="Times New Roman Cyr" panose="02020603050405020304" pitchFamily="18" charset="0"/>
                    </a:defRPr>
                  </a:pPr>
                  <a:endParaRPr lang="ru-RU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0BC-4464-9AEE-D30F214BEF11}"/>
                </c:ext>
              </c:extLst>
            </c:dLbl>
            <c:dLbl>
              <c:idx val="2"/>
              <c:layout>
                <c:manualLayout>
                  <c:x val="0"/>
                  <c:y val="-0.271912402553368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 Cyr" panose="02020603050405020304" pitchFamily="18" charset="0"/>
                      <a:ea typeface="+mn-ea"/>
                      <a:cs typeface="Times New Roman Cyr" panose="02020603050405020304" pitchFamily="18" charset="0"/>
                    </a:defRPr>
                  </a:pPr>
                  <a:endParaRPr lang="ru-RU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BC-4464-9AEE-D30F214BEF11}"/>
                </c:ext>
              </c:extLst>
            </c:dLbl>
            <c:dLbl>
              <c:idx val="3"/>
              <c:layout>
                <c:manualLayout>
                  <c:x val="1.0103303493849634E-2"/>
                  <c:y val="-0.2323615076365147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 Cyr" panose="02020603050405020304" pitchFamily="18" charset="0"/>
                      <a:ea typeface="+mn-ea"/>
                      <a:cs typeface="Times New Roman Cyr" panose="02020603050405020304" pitchFamily="18" charset="0"/>
                    </a:defRPr>
                  </a:pPr>
                  <a:endParaRPr lang="ru-RU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0BC-4464-9AEE-D30F214BEF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'дефицит бюджета'!$B$1:$F$1</c:f>
              <c:strCache>
                <c:ptCount val="5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(первоначальный план)</c:v>
                </c:pt>
                <c:pt idx="3">
                  <c:v>2023 год (уточненный  план)</c:v>
                </c:pt>
                <c:pt idx="4">
                  <c:v>2022 год (факт)</c:v>
                </c:pt>
              </c:strCache>
            </c:strRef>
          </c:cat>
          <c:val>
            <c:numRef>
              <c:f>'дефицит бюджета'!$B$2:$F$2</c:f>
              <c:numCache>
                <c:formatCode>#,##0.0</c:formatCode>
                <c:ptCount val="5"/>
                <c:pt idx="0">
                  <c:v>-27758.2</c:v>
                </c:pt>
                <c:pt idx="1">
                  <c:v>-70279.8</c:v>
                </c:pt>
                <c:pt idx="2">
                  <c:v>-89358.8</c:v>
                </c:pt>
                <c:pt idx="3">
                  <c:v>-71681.2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0BC-4464-9AEE-D30F214BEF11}"/>
            </c:ext>
          </c:extLst>
        </c:ser>
        <c:ser>
          <c:idx val="1"/>
          <c:order val="1"/>
          <c:tx>
            <c:strRef>
              <c:f>'дефицит бюджета'!$A$3</c:f>
              <c:strCache>
                <c:ptCount val="1"/>
                <c:pt idx="0">
                  <c:v>профицит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4"/>
              <c:layout>
                <c:manualLayout>
                  <c:x val="-6.0619820963097801E-3"/>
                  <c:y val="-0.1384281322089875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 Cyr" panose="02020603050405020304" pitchFamily="18" charset="0"/>
                      <a:ea typeface="+mn-ea"/>
                      <a:cs typeface="Times New Roman Cyr" panose="02020603050405020304" pitchFamily="18" charset="0"/>
                    </a:defRPr>
                  </a:pPr>
                  <a:endParaRPr lang="ru-RU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BC-4464-9AEE-D30F214BEF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'дефицит бюджета'!$B$1:$F$1</c:f>
              <c:strCache>
                <c:ptCount val="5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(первоначальный план)</c:v>
                </c:pt>
                <c:pt idx="3">
                  <c:v>2023 год (уточненный  план)</c:v>
                </c:pt>
                <c:pt idx="4">
                  <c:v>2022 год (факт)</c:v>
                </c:pt>
              </c:strCache>
            </c:strRef>
          </c:cat>
          <c:val>
            <c:numRef>
              <c:f>'дефицит бюджета'!$B$3:$F$3</c:f>
              <c:numCache>
                <c:formatCode>General</c:formatCode>
                <c:ptCount val="5"/>
                <c:pt idx="4" formatCode="#,##0.0">
                  <c:v>46364.1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0BC-4464-9AEE-D30F214BEF11}"/>
            </c:ext>
          </c:extLst>
        </c:ser>
        <c:dLbls/>
        <c:overlap val="100"/>
        <c:axId val="167498112"/>
        <c:axId val="167499648"/>
      </c:barChart>
      <c:catAx>
        <c:axId val="16749811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 Cyr" panose="02020603050405020304" pitchFamily="18" charset="0"/>
                <a:ea typeface="+mn-ea"/>
                <a:cs typeface="Times New Roman Cyr" panose="02020603050405020304" pitchFamily="18" charset="0"/>
              </a:defRPr>
            </a:pPr>
            <a:endParaRPr lang="ru-RU"/>
          </a:p>
        </c:txPr>
        <c:crossAx val="167499648"/>
        <c:crosses val="autoZero"/>
        <c:auto val="1"/>
        <c:lblAlgn val="ctr"/>
        <c:lblOffset val="100"/>
      </c:catAx>
      <c:valAx>
        <c:axId val="167499648"/>
        <c:scaling>
          <c:orientation val="minMax"/>
        </c:scaling>
        <c:delete val="1"/>
        <c:axPos val="l"/>
        <c:numFmt formatCode="#,##0.0" sourceLinked="1"/>
        <c:majorTickMark val="none"/>
        <c:tickLblPos val="none"/>
        <c:crossAx val="16749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149159119819932"/>
          <c:y val="0.23580056722352552"/>
          <c:w val="0.11835312974895947"/>
          <c:h val="0.40873543074125351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 Cyr" panose="02020603050405020304" pitchFamily="18" charset="0"/>
              <a:ea typeface="+mn-ea"/>
              <a:cs typeface="Times New Roman Cyr" panose="02020603050405020304" pitchFamily="18" charset="0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floor>
      <c:spPr>
        <a:solidFill>
          <a:schemeClr val="bg1">
            <a:lumMod val="85000"/>
          </a:schemeClr>
        </a:solidFill>
      </c:spPr>
    </c:floor>
    <c:plotArea>
      <c:layout/>
      <c:bar3DChart>
        <c:barDir val="col"/>
        <c:grouping val="clustered"/>
        <c:ser>
          <c:idx val="0"/>
          <c:order val="0"/>
          <c:tx>
            <c:strRef>
              <c:f>оценка!$A$3</c:f>
              <c:strCache>
                <c:ptCount val="1"/>
                <c:pt idx="0">
                  <c:v>средняя оценка по городским округам</c:v>
                </c:pt>
              </c:strCache>
            </c:strRef>
          </c:tx>
          <c:dLbls>
            <c:dLbl>
              <c:idx val="0"/>
              <c:layout>
                <c:manualLayout>
                  <c:x val="9.1225496017684031E-3"/>
                  <c:y val="-5.32905889659108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C82-4E08-BB9D-73FE67E726B7}"/>
                </c:ext>
              </c:extLst>
            </c:dLbl>
            <c:dLbl>
              <c:idx val="1"/>
              <c:layout>
                <c:manualLayout>
                  <c:x val="0"/>
                  <c:y val="-5.861964786250189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C82-4E08-BB9D-73FE67E726B7}"/>
                </c:ext>
              </c:extLst>
            </c:dLbl>
            <c:dLbl>
              <c:idx val="2"/>
              <c:layout>
                <c:manualLayout>
                  <c:x val="-1.5204249336280653E-3"/>
                  <c:y val="-7.993588344886627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C82-4E08-BB9D-73FE67E726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оценка!$B$2:$D$2</c:f>
              <c:strCache>
                <c:ptCount val="3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</c:strCache>
            </c:strRef>
          </c:cat>
          <c:val>
            <c:numRef>
              <c:f>оценка!$B$3:$D$3</c:f>
              <c:numCache>
                <c:formatCode>General</c:formatCode>
                <c:ptCount val="3"/>
                <c:pt idx="0">
                  <c:v>90.7</c:v>
                </c:pt>
                <c:pt idx="1">
                  <c:v>92.5</c:v>
                </c:pt>
                <c:pt idx="2">
                  <c:v>88.2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C82-4E08-BB9D-73FE67E726B7}"/>
            </c:ext>
          </c:extLst>
        </c:ser>
        <c:ser>
          <c:idx val="1"/>
          <c:order val="1"/>
          <c:tx>
            <c:strRef>
              <c:f>оценка!$A$4</c:f>
              <c:strCache>
                <c:ptCount val="1"/>
                <c:pt idx="0">
                  <c:v>оценка муниципального образования</c:v>
                </c:pt>
              </c:strCache>
            </c:strRef>
          </c:tx>
          <c:dLbls>
            <c:dLbl>
              <c:idx val="0"/>
              <c:layout>
                <c:manualLayout>
                  <c:x val="1.0642974535396451E-2"/>
                  <c:y val="-6.394870675909294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C82-4E08-BB9D-73FE67E726B7}"/>
                </c:ext>
              </c:extLst>
            </c:dLbl>
            <c:dLbl>
              <c:idx val="1"/>
              <c:layout>
                <c:manualLayout>
                  <c:x val="9.1225496017684031E-3"/>
                  <c:y val="-5.329058896591081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82-4E08-BB9D-73FE67E726B7}"/>
                </c:ext>
              </c:extLst>
            </c:dLbl>
            <c:dLbl>
              <c:idx val="2"/>
              <c:layout>
                <c:manualLayout>
                  <c:x val="1.672467426990874E-2"/>
                  <c:y val="-9.059400124204851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C82-4E08-BB9D-73FE67E726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оценка!$B$2:$D$2</c:f>
              <c:strCache>
                <c:ptCount val="3"/>
                <c:pt idx="0">
                  <c:v>2019 год</c:v>
                </c:pt>
                <c:pt idx="1">
                  <c:v>2020 год</c:v>
                </c:pt>
                <c:pt idx="2">
                  <c:v>2021 год</c:v>
                </c:pt>
              </c:strCache>
            </c:strRef>
          </c:cat>
          <c:val>
            <c:numRef>
              <c:f>оценка!$B$4:$D$4</c:f>
              <c:numCache>
                <c:formatCode>General</c:formatCode>
                <c:ptCount val="3"/>
                <c:pt idx="0">
                  <c:v>91.2</c:v>
                </c:pt>
                <c:pt idx="1">
                  <c:v>96.5</c:v>
                </c:pt>
                <c:pt idx="2">
                  <c:v>90.6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4C82-4E08-BB9D-73FE67E726B7}"/>
            </c:ext>
          </c:extLst>
        </c:ser>
        <c:dLbls/>
        <c:shape val="cylinder"/>
        <c:axId val="94806016"/>
        <c:axId val="94807552"/>
        <c:axId val="0"/>
      </c:bar3DChart>
      <c:catAx>
        <c:axId val="94806016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200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94807552"/>
        <c:crosses val="autoZero"/>
        <c:auto val="1"/>
        <c:lblAlgn val="ctr"/>
        <c:lblOffset val="100"/>
      </c:catAx>
      <c:valAx>
        <c:axId val="94807552"/>
        <c:scaling>
          <c:orientation val="minMax"/>
        </c:scaling>
        <c:delete val="1"/>
        <c:axPos val="l"/>
        <c:numFmt formatCode="General" sourceLinked="1"/>
        <c:tickLblPos val="none"/>
        <c:crossAx val="948060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71268039183387"/>
          <c:y val="8.9207606707061224E-2"/>
          <c:w val="0.29375064647989302"/>
          <c:h val="0.78961043320633162"/>
        </c:manualLayout>
      </c:layout>
      <c:txPr>
        <a:bodyPr/>
        <a:lstStyle/>
        <a:p>
          <a:pPr>
            <a:defRPr sz="16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CF4AB9-DCA6-4C22-8238-785023DCAB8E}" type="doc">
      <dgm:prSet loTypeId="urn:microsoft.com/office/officeart/2005/8/layout/vProcess5" loCatId="process" qsTypeId="urn:microsoft.com/office/officeart/2005/8/quickstyle/3d2#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8DAFA87-E247-4D91-B88D-0EC900EEC543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 lIns="180000" rIns="180000"/>
        <a:lstStyle/>
        <a:p>
          <a:pPr algn="l"/>
          <a:r>
            <a: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Федеральный закон от 03.12.2012 № 244-ФЗ «О внесении изменений в Бюджетный кодекс Российской Федерации»</a:t>
          </a:r>
        </a:p>
      </dgm:t>
    </dgm:pt>
    <dgm:pt modelId="{1C80B722-13E1-46C7-B60C-D655171F3EFB}" type="parTrans" cxnId="{B437DC0A-4CC1-4191-95E8-B974E289DAED}">
      <dgm:prSet/>
      <dgm:spPr/>
      <dgm:t>
        <a:bodyPr/>
        <a:lstStyle/>
        <a:p>
          <a:endParaRPr lang="ru-RU"/>
        </a:p>
      </dgm:t>
    </dgm:pt>
    <dgm:pt modelId="{CD510122-9DEB-4421-993B-C1E264B4A565}" type="sibTrans" cxnId="{B437DC0A-4CC1-4191-95E8-B974E289DAED}">
      <dgm:prSet/>
      <dgm:spPr/>
      <dgm:t>
        <a:bodyPr/>
        <a:lstStyle/>
        <a:p>
          <a:endParaRPr lang="ru-RU"/>
        </a:p>
      </dgm:t>
    </dgm:pt>
    <dgm:pt modelId="{5C56074C-A65A-4CF2-B2CE-F7EBE6062E49}">
      <dgm:prSet phldrT="[Текст]" custT="1"/>
      <dgm:spPr>
        <a:solidFill>
          <a:schemeClr val="accent4">
            <a:lumMod val="20000"/>
            <a:lumOff val="80000"/>
          </a:schemeClr>
        </a:solidFill>
      </dgm:spPr>
      <dgm:t>
        <a:bodyPr lIns="180000" rIns="180000"/>
        <a:lstStyle/>
        <a:p>
          <a:pPr algn="l"/>
          <a:r>
            <a: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Муниципальный дорожный фонд города Урай создан в соответствии с решением Думы города Урай от 27.09.2012 № 80 (ред. от 22.04.2021)</a:t>
          </a:r>
        </a:p>
      </dgm:t>
    </dgm:pt>
    <dgm:pt modelId="{89DE1EEA-3415-40F5-9AA8-4BFBAB558166}" type="parTrans" cxnId="{3A8284A1-4C48-4E1D-B621-1618CC191516}">
      <dgm:prSet/>
      <dgm:spPr/>
      <dgm:t>
        <a:bodyPr/>
        <a:lstStyle/>
        <a:p>
          <a:endParaRPr lang="ru-RU"/>
        </a:p>
      </dgm:t>
    </dgm:pt>
    <dgm:pt modelId="{038FFFE1-B130-4EA4-88D2-8D769591A875}" type="sibTrans" cxnId="{3A8284A1-4C48-4E1D-B621-1618CC191516}">
      <dgm:prSet/>
      <dgm:spPr/>
      <dgm:t>
        <a:bodyPr/>
        <a:lstStyle/>
        <a:p>
          <a:endParaRPr lang="ru-RU"/>
        </a:p>
      </dgm:t>
    </dgm:pt>
    <dgm:pt modelId="{6B3B1FFC-4CB3-4CA8-8AF7-EB8DA81DF7BA}" type="pres">
      <dgm:prSet presAssocID="{5ACF4AB9-DCA6-4C22-8238-785023DCAB8E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404F2A-8767-4AB9-A236-742801D12F3F}" type="pres">
      <dgm:prSet presAssocID="{5ACF4AB9-DCA6-4C22-8238-785023DCAB8E}" presName="dummyMaxCanvas" presStyleCnt="0">
        <dgm:presLayoutVars/>
      </dgm:prSet>
      <dgm:spPr/>
    </dgm:pt>
    <dgm:pt modelId="{26F8EAD8-784E-4CBC-930E-754056E672BA}" type="pres">
      <dgm:prSet presAssocID="{5ACF4AB9-DCA6-4C22-8238-785023DCAB8E}" presName="TwoNodes_1" presStyleLbl="node1" presStyleIdx="0" presStyleCnt="2" custScaleX="87506" custScaleY="92593" custLinFactNeighborX="-3124" custLinFactNeighborY="33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C62BB4-20F6-4903-B04F-13B7A004B5F0}" type="pres">
      <dgm:prSet presAssocID="{5ACF4AB9-DCA6-4C22-8238-785023DCAB8E}" presName="TwoNodes_2" presStyleLbl="node1" presStyleIdx="1" presStyleCnt="2" custScaleX="108223" custScaleY="103680" custLinFactNeighborX="-1042" custLinFactNeighborY="-83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12E059-3261-4907-A4E3-4F74B9EED3BE}" type="pres">
      <dgm:prSet presAssocID="{5ACF4AB9-DCA6-4C22-8238-785023DCAB8E}" presName="TwoConn_1-2" presStyleLbl="fgAccFollowNode1" presStyleIdx="0" presStyleCnt="1" custAng="5400000" custScaleX="111128" custScaleY="97049" custLinFactNeighborX="12580" custLinFactNeighborY="-37987">
        <dgm:presLayoutVars>
          <dgm:bulletEnabled val="1"/>
        </dgm:presLayoutVars>
      </dgm:prSet>
      <dgm:spPr>
        <a:prstGeom prst="bentArrow">
          <a:avLst/>
        </a:prstGeom>
      </dgm:spPr>
      <dgm:t>
        <a:bodyPr/>
        <a:lstStyle/>
        <a:p>
          <a:endParaRPr lang="ru-RU"/>
        </a:p>
      </dgm:t>
    </dgm:pt>
    <dgm:pt modelId="{A6DE7991-A19E-4108-B350-966DE3EABFF9}" type="pres">
      <dgm:prSet presAssocID="{5ACF4AB9-DCA6-4C22-8238-785023DCAB8E}" presName="TwoNodes_1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65A928-852E-4DD1-A56D-9BAFABC72640}" type="pres">
      <dgm:prSet presAssocID="{5ACF4AB9-DCA6-4C22-8238-785023DCAB8E}" presName="TwoNodes_2_text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EEC9DC9-0646-40AD-BCCA-3199C55092FA}" type="presOf" srcId="{5C56074C-A65A-4CF2-B2CE-F7EBE6062E49}" destId="{C0C62BB4-20F6-4903-B04F-13B7A004B5F0}" srcOrd="0" destOrd="0" presId="urn:microsoft.com/office/officeart/2005/8/layout/vProcess5"/>
    <dgm:cxn modelId="{BB6A12F9-890C-4EA5-BD4E-38FF5E67BD23}" type="presOf" srcId="{5ACF4AB9-DCA6-4C22-8238-785023DCAB8E}" destId="{6B3B1FFC-4CB3-4CA8-8AF7-EB8DA81DF7BA}" srcOrd="0" destOrd="0" presId="urn:microsoft.com/office/officeart/2005/8/layout/vProcess5"/>
    <dgm:cxn modelId="{3A8284A1-4C48-4E1D-B621-1618CC191516}" srcId="{5ACF4AB9-DCA6-4C22-8238-785023DCAB8E}" destId="{5C56074C-A65A-4CF2-B2CE-F7EBE6062E49}" srcOrd="1" destOrd="0" parTransId="{89DE1EEA-3415-40F5-9AA8-4BFBAB558166}" sibTransId="{038FFFE1-B130-4EA4-88D2-8D769591A875}"/>
    <dgm:cxn modelId="{DDBA33F7-FBE1-4969-9322-258D202A1094}" type="presOf" srcId="{58DAFA87-E247-4D91-B88D-0EC900EEC543}" destId="{26F8EAD8-784E-4CBC-930E-754056E672BA}" srcOrd="0" destOrd="0" presId="urn:microsoft.com/office/officeart/2005/8/layout/vProcess5"/>
    <dgm:cxn modelId="{C5C59DFD-760B-485B-8012-6E9EA74C982C}" type="presOf" srcId="{CD510122-9DEB-4421-993B-C1E264B4A565}" destId="{EE12E059-3261-4907-A4E3-4F74B9EED3BE}" srcOrd="0" destOrd="0" presId="urn:microsoft.com/office/officeart/2005/8/layout/vProcess5"/>
    <dgm:cxn modelId="{9473E505-DDAC-447C-AB2F-A47C17A4590B}" type="presOf" srcId="{5C56074C-A65A-4CF2-B2CE-F7EBE6062E49}" destId="{CC65A928-852E-4DD1-A56D-9BAFABC72640}" srcOrd="1" destOrd="0" presId="urn:microsoft.com/office/officeart/2005/8/layout/vProcess5"/>
    <dgm:cxn modelId="{8049389A-0523-47C1-B23D-C8A83431C114}" type="presOf" srcId="{58DAFA87-E247-4D91-B88D-0EC900EEC543}" destId="{A6DE7991-A19E-4108-B350-966DE3EABFF9}" srcOrd="1" destOrd="0" presId="urn:microsoft.com/office/officeart/2005/8/layout/vProcess5"/>
    <dgm:cxn modelId="{B437DC0A-4CC1-4191-95E8-B974E289DAED}" srcId="{5ACF4AB9-DCA6-4C22-8238-785023DCAB8E}" destId="{58DAFA87-E247-4D91-B88D-0EC900EEC543}" srcOrd="0" destOrd="0" parTransId="{1C80B722-13E1-46C7-B60C-D655171F3EFB}" sibTransId="{CD510122-9DEB-4421-993B-C1E264B4A565}"/>
    <dgm:cxn modelId="{4ED6D9EC-A773-4BBB-86C8-7F143528D4E4}" type="presParOf" srcId="{6B3B1FFC-4CB3-4CA8-8AF7-EB8DA81DF7BA}" destId="{79404F2A-8767-4AB9-A236-742801D12F3F}" srcOrd="0" destOrd="0" presId="urn:microsoft.com/office/officeart/2005/8/layout/vProcess5"/>
    <dgm:cxn modelId="{FCB1B2FA-655A-4B13-9A94-C88A9760403B}" type="presParOf" srcId="{6B3B1FFC-4CB3-4CA8-8AF7-EB8DA81DF7BA}" destId="{26F8EAD8-784E-4CBC-930E-754056E672BA}" srcOrd="1" destOrd="0" presId="urn:microsoft.com/office/officeart/2005/8/layout/vProcess5"/>
    <dgm:cxn modelId="{E33F47FF-F95F-4654-BC6D-02DA12EA420C}" type="presParOf" srcId="{6B3B1FFC-4CB3-4CA8-8AF7-EB8DA81DF7BA}" destId="{C0C62BB4-20F6-4903-B04F-13B7A004B5F0}" srcOrd="2" destOrd="0" presId="urn:microsoft.com/office/officeart/2005/8/layout/vProcess5"/>
    <dgm:cxn modelId="{D08FA1E1-9032-47A7-89C8-E88A3A8FF1D9}" type="presParOf" srcId="{6B3B1FFC-4CB3-4CA8-8AF7-EB8DA81DF7BA}" destId="{EE12E059-3261-4907-A4E3-4F74B9EED3BE}" srcOrd="3" destOrd="0" presId="urn:microsoft.com/office/officeart/2005/8/layout/vProcess5"/>
    <dgm:cxn modelId="{984F2F2A-B17C-488C-9D81-A76483C32235}" type="presParOf" srcId="{6B3B1FFC-4CB3-4CA8-8AF7-EB8DA81DF7BA}" destId="{A6DE7991-A19E-4108-B350-966DE3EABFF9}" srcOrd="4" destOrd="0" presId="urn:microsoft.com/office/officeart/2005/8/layout/vProcess5"/>
    <dgm:cxn modelId="{9571A3DD-3CA3-41E6-AB23-4304472A98D8}" type="presParOf" srcId="{6B3B1FFC-4CB3-4CA8-8AF7-EB8DA81DF7BA}" destId="{CC65A928-852E-4DD1-A56D-9BAFABC72640}" srcOrd="5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6F8EAD8-784E-4CBC-930E-754056E672BA}">
      <dsp:nvSpPr>
        <dsp:cNvPr id="0" name=""/>
        <dsp:cNvSpPr/>
      </dsp:nvSpPr>
      <dsp:spPr>
        <a:xfrm>
          <a:off x="73814" y="54003"/>
          <a:ext cx="6052237" cy="810093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0000" tIns="60960" rIns="18000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Федеральный закон от 03.12.2012 № 244-ФЗ «О внесении изменений в Бюджетный кодекс Российской Федерации»</a:t>
          </a:r>
        </a:p>
      </dsp:txBody>
      <dsp:txXfrm>
        <a:off x="73814" y="54003"/>
        <a:ext cx="5305789" cy="810093"/>
      </dsp:txXfrm>
    </dsp:sp>
    <dsp:sp modelId="{C0C62BB4-20F6-4903-B04F-13B7A004B5F0}">
      <dsp:nvSpPr>
        <dsp:cNvPr id="0" name=""/>
        <dsp:cNvSpPr/>
      </dsp:nvSpPr>
      <dsp:spPr>
        <a:xfrm>
          <a:off x="721917" y="972108"/>
          <a:ext cx="7485101" cy="907093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0000" tIns="60960" rIns="18000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rPr>
            <a:t>Муниципальный дорожный фонд города Урай создан в соответствии с решением Думы города Урай от 27.09.2012 № 80 (ред. от 22.04.2021)</a:t>
          </a:r>
        </a:p>
      </dsp:txBody>
      <dsp:txXfrm>
        <a:off x="721917" y="972108"/>
        <a:ext cx="5548755" cy="907093"/>
      </dsp:txXfrm>
    </dsp:sp>
    <dsp:sp modelId="{EE12E059-3261-4907-A4E3-4F74B9EED3BE}">
      <dsp:nvSpPr>
        <dsp:cNvPr id="0" name=""/>
        <dsp:cNvSpPr/>
      </dsp:nvSpPr>
      <dsp:spPr>
        <a:xfrm rot="5400000">
          <a:off x="6245400" y="472082"/>
          <a:ext cx="631966" cy="551901"/>
        </a:xfrm>
        <a:prstGeom prst="bentArrow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5400" h="3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 rot="5400000">
        <a:off x="6245400" y="472082"/>
        <a:ext cx="631966" cy="5519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0.57252</cdr:x>
      <cdr:y>0.31882</cdr:y>
    </cdr:from>
    <cdr:to>
      <cdr:x>0.61713</cdr:x>
      <cdr:y>0.36133</cdr:y>
    </cdr:to>
    <cdr:sp macro="" textlink="">
      <cdr:nvSpPr>
        <cdr:cNvPr id="3" name="Прямая со стрелкой 2"/>
        <cdr:cNvSpPr/>
      </cdr:nvSpPr>
      <cdr:spPr>
        <a:xfrm xmlns:a="http://schemas.openxmlformats.org/drawingml/2006/main" flipV="1">
          <a:off x="5544616" y="1080120"/>
          <a:ext cx="432048" cy="144016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chemeClr val="tx1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0.67662</cdr:x>
      <cdr:y>0.27631</cdr:y>
    </cdr:from>
    <cdr:to>
      <cdr:x>0.69892</cdr:x>
      <cdr:y>0.74392</cdr:y>
    </cdr:to>
    <cdr:sp macro="" textlink="">
      <cdr:nvSpPr>
        <cdr:cNvPr id="4" name="Правая фигурная скобка 3"/>
        <cdr:cNvSpPr/>
      </cdr:nvSpPr>
      <cdr:spPr>
        <a:xfrm xmlns:a="http://schemas.openxmlformats.org/drawingml/2006/main">
          <a:off x="6552728" y="936104"/>
          <a:ext cx="216024" cy="1584176"/>
        </a:xfrm>
        <a:prstGeom xmlns:a="http://schemas.openxmlformats.org/drawingml/2006/main" prst="rightBrac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0.38965</cdr:x>
      <cdr:y>0.28802</cdr:y>
    </cdr:from>
    <cdr:to>
      <cdr:x>0.42828</cdr:x>
      <cdr:y>0.39089</cdr:y>
    </cdr:to>
    <cdr:cxnSp macro="">
      <cdr:nvCxnSpPr>
        <cdr:cNvPr id="3" name="Прямая со стрелкой 2">
          <a:extLst xmlns:a="http://schemas.openxmlformats.org/drawingml/2006/main">
            <a:ext uri="{FF2B5EF4-FFF2-40B4-BE49-F238E27FC236}">
              <a16:creationId xmlns:a16="http://schemas.microsoft.com/office/drawing/2014/main" xmlns="" id="{FFDD7ABC-2CE1-445C-94FE-7A0649332050}"/>
            </a:ext>
          </a:extLst>
        </cdr:cNvPr>
        <cdr:cNvCxnSpPr/>
      </cdr:nvCxnSpPr>
      <cdr:spPr>
        <a:xfrm xmlns:a="http://schemas.openxmlformats.org/drawingml/2006/main" flipH="1">
          <a:off x="3647522" y="624181"/>
          <a:ext cx="361636" cy="22292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0.17317</cdr:x>
      <cdr:y>0.24065</cdr:y>
    </cdr:from>
    <cdr:to>
      <cdr:x>0.22646</cdr:x>
      <cdr:y>0.29946</cdr:y>
    </cdr:to>
    <cdr:sp macro="" textlink="">
      <cdr:nvSpPr>
        <cdr:cNvPr id="3" name="Прямая со стрелкой 2"/>
        <cdr:cNvSpPr/>
      </cdr:nvSpPr>
      <cdr:spPr>
        <a:xfrm xmlns:a="http://schemas.openxmlformats.org/drawingml/2006/main" flipH="1">
          <a:off x="936104" y="883921"/>
          <a:ext cx="288032" cy="21602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97842"/>
          </a:xfrm>
          <a:prstGeom prst="rect">
            <a:avLst/>
          </a:prstGeom>
        </p:spPr>
        <p:txBody>
          <a:bodyPr vert="horz" lIns="91859" tIns="45928" rIns="91859" bIns="4592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852" y="0"/>
            <a:ext cx="2972547" cy="497842"/>
          </a:xfrm>
          <a:prstGeom prst="rect">
            <a:avLst/>
          </a:prstGeom>
        </p:spPr>
        <p:txBody>
          <a:bodyPr vert="horz" lIns="91859" tIns="45928" rIns="91859" bIns="4592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68545BF-EFFE-4AD4-B16D-AAE714ED9C65}" type="datetimeFigureOut">
              <a:rPr lang="ru-RU"/>
              <a:pPr>
                <a:defRPr/>
              </a:pPr>
              <a:t>07.04.2023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6259"/>
            <a:ext cx="2972547" cy="497841"/>
          </a:xfrm>
          <a:prstGeom prst="rect">
            <a:avLst/>
          </a:prstGeom>
        </p:spPr>
        <p:txBody>
          <a:bodyPr vert="horz" lIns="91859" tIns="45928" rIns="91859" bIns="4592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852" y="9446259"/>
            <a:ext cx="2972547" cy="497841"/>
          </a:xfrm>
          <a:prstGeom prst="rect">
            <a:avLst/>
          </a:prstGeom>
        </p:spPr>
        <p:txBody>
          <a:bodyPr vert="horz" lIns="91859" tIns="45928" rIns="91859" bIns="4592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9E67C86-EE41-4368-8B0B-81A81063EF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03144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97842"/>
          </a:xfrm>
          <a:prstGeom prst="rect">
            <a:avLst/>
          </a:prstGeom>
        </p:spPr>
        <p:txBody>
          <a:bodyPr vert="horz" lIns="91859" tIns="45928" rIns="91859" bIns="4592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3852" y="0"/>
            <a:ext cx="2972547" cy="497842"/>
          </a:xfrm>
          <a:prstGeom prst="rect">
            <a:avLst/>
          </a:prstGeom>
        </p:spPr>
        <p:txBody>
          <a:bodyPr vert="horz" lIns="91859" tIns="45928" rIns="91859" bIns="4592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E7FC92D-36D3-4DD6-823A-6F221FAF6D28}" type="datetimeFigureOut">
              <a:rPr lang="ru-RU"/>
              <a:pPr>
                <a:defRPr/>
              </a:pPr>
              <a:t>07.04.2023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59" tIns="45928" rIns="91859" bIns="45928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482" y="4723925"/>
            <a:ext cx="5487041" cy="4475798"/>
          </a:xfrm>
          <a:prstGeom prst="rect">
            <a:avLst/>
          </a:prstGeom>
        </p:spPr>
        <p:txBody>
          <a:bodyPr vert="horz" lIns="91859" tIns="45928" rIns="91859" bIns="45928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259"/>
            <a:ext cx="2972547" cy="497841"/>
          </a:xfrm>
          <a:prstGeom prst="rect">
            <a:avLst/>
          </a:prstGeom>
        </p:spPr>
        <p:txBody>
          <a:bodyPr vert="horz" lIns="91859" tIns="45928" rIns="91859" bIns="4592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3852" y="9446259"/>
            <a:ext cx="2972547" cy="497841"/>
          </a:xfrm>
          <a:prstGeom prst="rect">
            <a:avLst/>
          </a:prstGeom>
        </p:spPr>
        <p:txBody>
          <a:bodyPr vert="horz" lIns="91859" tIns="45928" rIns="91859" bIns="4592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67C0301-A95E-4A2B-B107-C9BCADA4C6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504982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5591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129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136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7C0301-A95E-4A2B-B107-C9BCADA4C6A9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2012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19209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163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27518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39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40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56409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48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49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50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51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53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55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56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57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58</a:t>
            </a:fld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63</a:t>
            </a:fld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67C0301-A95E-4A2B-B107-C9BCADA4C6A9}" type="slidenum">
              <a:rPr lang="ru-RU" smtClean="0"/>
              <a:pPr>
                <a:defRPr/>
              </a:pPr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32879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indent="177958" defTabSz="921856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7187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18CF57B-A161-4567-BBFF-59C8F29A2D81}" type="datetime1">
              <a:rPr lang="ru-RU" smtClean="0"/>
              <a:pPr>
                <a:defRPr/>
              </a:pPr>
              <a:t>07.04.2023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38C1D280-BC16-443F-9A9E-620B0ECD2B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C3E7FA-D9C6-439B-A833-E964BF898C87}" type="datetime1">
              <a:rPr lang="ru-RU" smtClean="0"/>
              <a:pPr>
                <a:defRPr/>
              </a:pPr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12884A-AB6A-497A-AE61-AF939ACEF0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1697ED-D22D-4347-8145-E5A32BA0B043}" type="datetime1">
              <a:rPr lang="ru-RU" smtClean="0"/>
              <a:pPr>
                <a:defRPr/>
              </a:pPr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4CF81C-58F0-4B9C-A036-2295621AC7C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62CD5-03EC-4844-96BD-EC141EEB73FA}" type="datetime1">
              <a:rPr lang="ru-RU" smtClean="0"/>
              <a:pPr>
                <a:defRPr/>
              </a:pPr>
              <a:t>07.04.2023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4C3ADC-F276-4C39-9AF1-7395DF61005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9343A5-D46D-4A56-B24B-A1FB51035061}" type="datetime1">
              <a:rPr lang="ru-RU" smtClean="0"/>
              <a:pPr>
                <a:defRPr/>
              </a:pPr>
              <a:t>07.04.2023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E6FB0D-87F3-4D58-B675-C6B20766A47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978B59-42A5-4815-B476-7CE2969DBDD6}" type="datetime1">
              <a:rPr lang="ru-RU" smtClean="0"/>
              <a:pPr>
                <a:defRPr/>
              </a:pPr>
              <a:t>07.04.2023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8BCBED-1CEB-47CB-865A-96D3079D303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87C4F58-B7FF-460D-98CE-FC01B095B207}" type="datetime1">
              <a:rPr lang="ru-RU" smtClean="0"/>
              <a:pPr>
                <a:defRPr/>
              </a:pPr>
              <a:t>07.04.2023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FAEADA-03E1-450E-BB7A-2CD8A256C4E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pPr>
              <a:defRPr/>
            </a:pPr>
            <a:fld id="{D346DEF0-7AAC-41E2-AADA-95EFC4E64A27}" type="datetime1">
              <a:rPr lang="ru-RU" smtClean="0"/>
              <a:pPr>
                <a:defRPr/>
              </a:pPr>
              <a:t>07.04.2023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B9EB8D-49C8-4E13-A403-EB8831AC6C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612AB02-5C44-4F6C-AFCC-483861398608}" type="datetime1">
              <a:rPr lang="ru-RU" smtClean="0"/>
              <a:pPr>
                <a:defRPr/>
              </a:pPr>
              <a:t>07.04.2023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C6639286-635E-4497-A0E9-0D4965DB9E1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9755B8-D878-4B5C-A2A6-E7FBA861F51A}" type="datetime1">
              <a:rPr lang="ru-RU" smtClean="0"/>
              <a:pPr>
                <a:defRPr/>
              </a:pPr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B31F1-D8B4-4300-8542-46910E40C1F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FD77677-0084-4B04-AAB2-EAEEFFA724FE}" type="datetime1">
              <a:rPr lang="ru-RU" smtClean="0"/>
              <a:pPr>
                <a:defRPr/>
              </a:pPr>
              <a:t>07.04.2023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E3BD2A-74BF-476A-BAE8-16FBEA062B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70799808"/>
      </p:ext>
    </p:extLst>
  </p:cSld>
  <p:clrMapOvr>
    <a:masterClrMapping/>
  </p:clrMapOvr>
  <p:transition spd="slow"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7000">
              <a:schemeClr val="accent1">
                <a:lumMod val="5000"/>
                <a:lumOff val="95000"/>
              </a:schemeClr>
            </a:gs>
            <a:gs pos="100000">
              <a:schemeClr val="accent1">
                <a:lumMod val="20000"/>
                <a:lumOff val="80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535C79B-C2D0-4B21-A467-D7E328D472E1}" type="datetime1">
              <a:rPr lang="ru-RU" smtClean="0"/>
              <a:pPr>
                <a:defRPr/>
              </a:pPr>
              <a:t>07.04.2023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C5CB616-3E48-45E4-9D67-8CDD9FE56C0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08" r:id="rId2"/>
    <p:sldLayoutId id="2147484009" r:id="rId3"/>
    <p:sldLayoutId id="2147484010" r:id="rId4"/>
    <p:sldLayoutId id="2147484011" r:id="rId5"/>
    <p:sldLayoutId id="2147484012" r:id="rId6"/>
    <p:sldLayoutId id="2147484013" r:id="rId7"/>
    <p:sldLayoutId id="2147484014" r:id="rId8"/>
    <p:sldLayoutId id="2147484015" r:id="rId9"/>
    <p:sldLayoutId id="2147484016" r:id="rId10"/>
    <p:sldLayoutId id="2147484017" r:id="rId11"/>
    <p:sldLayoutId id="2147484018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0.xml"/><Relationship Id="rId3" Type="http://schemas.openxmlformats.org/officeDocument/2006/relationships/diagramLayout" Target="../diagrams/layout1.xml"/><Relationship Id="rId7" Type="http://schemas.openxmlformats.org/officeDocument/2006/relationships/chart" Target="../charts/chart19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chart" Target="../charts/chart21.xml"/><Relationship Id="rId7" Type="http://schemas.openxmlformats.org/officeDocument/2006/relationships/image" Target="../media/image32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uray.ru/document/846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закладка ура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2937718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hangingPunct="0"/>
            <a:endParaRPr lang="ru-RU" sz="36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556792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4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Исполнение бюджета города за 2022 год </a:t>
            </a:r>
          </a:p>
          <a:p>
            <a:pPr algn="ctr">
              <a:defRPr/>
            </a:pPr>
            <a:r>
              <a:rPr lang="ru-RU" sz="44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для граждан</a:t>
            </a:r>
          </a:p>
        </p:txBody>
      </p:sp>
      <p:pic>
        <p:nvPicPr>
          <p:cNvPr id="6" name="Picture 5" descr="закладка урай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404664"/>
            <a:ext cx="712788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283968" y="4653136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16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к  проекту решения Думы города Урай</a:t>
            </a:r>
            <a:r>
              <a:rPr lang="ru-RU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r">
              <a:defRPr/>
            </a:pPr>
            <a:r>
              <a:rPr lang="ru-RU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«Об исполнении бюджета городского округа Урай Ханты-Мансийского автономного округа -Югры</a:t>
            </a:r>
            <a:endParaRPr lang="ru-RU" sz="1600" b="1" dirty="0">
              <a:solidFill>
                <a:srgbClr val="0000FF"/>
              </a:solidFill>
            </a:endParaRPr>
          </a:p>
          <a:p>
            <a:pPr algn="r">
              <a:defRPr/>
            </a:pPr>
            <a:r>
              <a:rPr lang="ru-RU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за 2022 год»</a:t>
            </a:r>
          </a:p>
        </p:txBody>
      </p:sp>
    </p:spTree>
    <p:extLst>
      <p:ext uri="{BB962C8B-B14F-4D97-AF65-F5344CB8AC3E}">
        <p14:creationId xmlns:p14="http://schemas.microsoft.com/office/powerpoint/2010/main" xmlns="" val="367286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7E62FC-0A7F-4596-ADBA-D52B645308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2996952"/>
            <a:ext cx="5277272" cy="237626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 algn="just">
              <a:buFont typeface="Wingdings" pitchFamily="2" charset="2"/>
              <a:buChar char="Ø"/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повышение качества жизни граждан города Урай;</a:t>
            </a:r>
            <a:endParaRPr lang="en-US" sz="16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Wingdings" pitchFamily="2" charset="2"/>
              <a:buChar char="Ø"/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сохранение социальной и экономической устойчивости и стабильности экономики;</a:t>
            </a:r>
            <a:endParaRPr lang="en-US" sz="16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Wingdings" pitchFamily="2" charset="2"/>
              <a:buChar char="Ø"/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обеспечение сбалансированности и финансовой устойчивости бюджета городского округа;</a:t>
            </a:r>
            <a:endParaRPr lang="en-US" sz="16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Wingdings" pitchFamily="2" charset="2"/>
              <a:buChar char="Ø"/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выявление и мобилизация внутренних резервов; </a:t>
            </a:r>
            <a:endParaRPr lang="en-US" sz="1600" b="1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Font typeface="Wingdings" pitchFamily="2" charset="2"/>
              <a:buChar char="Ø"/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повышение бюджетной эффективности муниципального управления.</a:t>
            </a:r>
            <a:endParaRPr lang="en-US" sz="16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1D8385-60A1-446E-B6E9-974A868C1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504056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политика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924944"/>
            <a:ext cx="866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692696"/>
            <a:ext cx="34583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127E62FC-0A7F-4596-ADBA-D52B645308BC}"/>
              </a:ext>
            </a:extLst>
          </p:cNvPr>
          <p:cNvSpPr txBox="1">
            <a:spLocks/>
          </p:cNvSpPr>
          <p:nvPr/>
        </p:nvSpPr>
        <p:spPr>
          <a:xfrm>
            <a:off x="2915816" y="764704"/>
            <a:ext cx="6228184" cy="237626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Ø"/>
              <a:tabLst/>
              <a:defRPr/>
            </a:pP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Обеспечение финансовой устойчивости и сбалансированности бюджетной системы города Урай</a:t>
            </a:r>
          </a:p>
          <a:p>
            <a:pPr marL="822960" lvl="1" indent="-256032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Ø"/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 Сохранение предпринимательской активности</a:t>
            </a:r>
          </a:p>
          <a:p>
            <a:pPr marL="1280160" lvl="2" indent="-256032" fontAlgn="auto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" pitchFamily="2" charset="2"/>
              <a:buChar char="Ø"/>
            </a:pPr>
            <a:r>
              <a:rPr lang="ru-RU" sz="1600" b="1" i="1" dirty="0">
                <a:latin typeface="Times New Roman" pitchFamily="18" charset="0"/>
                <a:cs typeface="Times New Roman" pitchFamily="18" charset="0"/>
              </a:rPr>
              <a:t>Участие в реализации региональных проектов, охватывающих ключевые направления социально-экономического развития</a:t>
            </a:r>
            <a:r>
              <a:rPr kumimoji="0" lang="ru-RU" sz="16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866292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0303178"/>
              </p:ext>
            </p:extLst>
          </p:nvPr>
        </p:nvGraphicFramePr>
        <p:xfrm>
          <a:off x="107503" y="692693"/>
          <a:ext cx="8928995" cy="5848738"/>
        </p:xfrm>
        <a:graphic>
          <a:graphicData uri="http://schemas.openxmlformats.org/drawingml/2006/table">
            <a:tbl>
              <a:tblPr/>
              <a:tblGrid>
                <a:gridCol w="33924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5991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161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9209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5136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Показатели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"/>
                        </a:rPr>
                        <a:t>единицы измерения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 Cyr"/>
                        </a:rPr>
                        <a:t> 2020 год 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 Cyr"/>
                        </a:rPr>
                        <a:t>Темп роста   2020 года к  2019 году, %</a:t>
                      </a:r>
                      <a:r>
                        <a:rPr lang="ru-RU" sz="1050" b="0" i="0" u="none" strike="noStrike" baseline="30000" dirty="0">
                          <a:latin typeface="Times New Roman Cyr"/>
                        </a:rPr>
                        <a:t>1</a:t>
                      </a:r>
                      <a:endParaRPr lang="ru-RU" sz="105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 Cyr"/>
                        </a:rPr>
                        <a:t> 2021 год 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 Cyr"/>
                        </a:rPr>
                        <a:t>Темп роста   2021 года к  2020 году, %</a:t>
                      </a:r>
                      <a:r>
                        <a:rPr lang="ru-RU" sz="1050" b="0" i="0" u="none" strike="noStrike" baseline="30000" dirty="0">
                          <a:latin typeface="Times New Roman Cyr"/>
                        </a:rPr>
                        <a:t>1</a:t>
                      </a:r>
                      <a:endParaRPr lang="ru-RU" sz="105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 Cyr"/>
                        </a:rPr>
                        <a:t> 2022 год 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0" i="0" u="none" strike="noStrike" dirty="0">
                          <a:latin typeface="Times New Roman Cyr"/>
                        </a:rPr>
                        <a:t>Темп роста   2022 года к  2021 году, %</a:t>
                      </a:r>
                      <a:r>
                        <a:rPr lang="ru-RU" sz="1050" b="0" i="0" u="none" strike="noStrike" baseline="30000" dirty="0">
                          <a:latin typeface="Times New Roman Cyr"/>
                        </a:rPr>
                        <a:t>1</a:t>
                      </a:r>
                      <a:endParaRPr lang="ru-RU" sz="105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3381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 Cyr"/>
                        </a:rPr>
                        <a:t>Демография: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 Cyr"/>
                        </a:rPr>
                        <a:t> </a:t>
                      </a: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 Cyr"/>
                        </a:rPr>
                        <a:t> </a:t>
                      </a: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 Cyr"/>
                        </a:rPr>
                        <a:t> </a:t>
                      </a: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 Cyr"/>
                        </a:rPr>
                        <a:t> </a:t>
                      </a: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 Cyr"/>
                        </a:rPr>
                        <a:t> </a:t>
                      </a: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 Cyr"/>
                        </a:rPr>
                        <a:t> </a:t>
                      </a: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338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Численность населения (среднегодовая)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 Cyr"/>
                        </a:rPr>
                        <a:t>тыс.человек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40,615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100,5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40,651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100,1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40,584*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99,8*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338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 Cyr"/>
                        </a:rPr>
                        <a:t>Естественный прирост (убыль) населения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 Cyr"/>
                        </a:rPr>
                        <a:t>человек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-4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x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-</a:t>
                      </a:r>
                      <a:r>
                        <a:rPr lang="en-US" sz="1100" b="0" i="0" u="none" strike="noStrike" dirty="0">
                          <a:latin typeface="Times New Roman Cyr"/>
                        </a:rPr>
                        <a:t>138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x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-35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x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338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 Cyr"/>
                        </a:rPr>
                        <a:t>Миграционный прирост (убыль) населения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 Cyr"/>
                        </a:rPr>
                        <a:t>человек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159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х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56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х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-18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х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3381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 Cyr"/>
                        </a:rPr>
                        <a:t>Труд и занятость населения: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 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latin typeface="Times New Roman Cyr"/>
                        </a:rPr>
                        <a:t> 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 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latin typeface="Times New Roman Cyr"/>
                        </a:rPr>
                        <a:t> 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 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latin typeface="Times New Roman Cyr"/>
                        </a:rPr>
                        <a:t> 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349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Уровень зарегистрированной безработицы (на конец периода) 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%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2</a:t>
                      </a:r>
                      <a:r>
                        <a:rPr lang="ru-RU" sz="1100" b="0" i="0" u="none" strike="noStrike" dirty="0">
                          <a:latin typeface="Times New Roman Cyr"/>
                        </a:rPr>
                        <a:t>,</a:t>
                      </a:r>
                      <a:r>
                        <a:rPr lang="en-US" sz="1100" b="0" i="0" u="none" strike="noStrike" dirty="0">
                          <a:latin typeface="Times New Roman Cyr"/>
                        </a:rPr>
                        <a:t>86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в 6,1</a:t>
                      </a:r>
                      <a:r>
                        <a:rPr lang="ru-RU" sz="1100" b="0" i="0" u="none" strike="noStrike" baseline="0" dirty="0">
                          <a:latin typeface="Times New Roman Cyr"/>
                        </a:rPr>
                        <a:t> раза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0,73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25,5.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0,54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73,9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7338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Вновь созданные рабочие места, в том числе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единиц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395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55,8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701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177,5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748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106,7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7338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        постоянные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17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89,5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19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111,8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27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142,1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7338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        временные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378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54,9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682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180,4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721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105,7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4125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 Cyr"/>
                        </a:rPr>
                        <a:t>Объем инвестиций в основной капитал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7338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 Cyr"/>
                        </a:rPr>
                        <a:t>     в действующих ценах каждого года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 Cyr"/>
                        </a:rPr>
                        <a:t>млн.руб.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4085,0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98,9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3106,5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76,1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3671,9</a:t>
                      </a:r>
                      <a:r>
                        <a:rPr lang="en-US" sz="1100" b="0" i="0" u="none" strike="noStrike" dirty="0">
                          <a:latin typeface="Times New Roman Cyr"/>
                        </a:rPr>
                        <a:t>*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118,2*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7214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Индекс физического объема</a:t>
                      </a:r>
                    </a:p>
                  </a:txBody>
                  <a:tcPr marL="38643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к предыдущему году в сопоставимых ценах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93,7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Х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72,5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Х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103,8*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x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73381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 Cyr"/>
                        </a:rPr>
                        <a:t>Финансы: 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latin typeface="Times New Roman Cyr"/>
                        </a:rPr>
                        <a:t> </a:t>
                      </a: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 Cyr"/>
                        </a:rPr>
                        <a:t> </a:t>
                      </a: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latin typeface="Times New Roman Cyr"/>
                        </a:rPr>
                        <a:t> </a:t>
                      </a: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latin typeface="Times New Roman Cyr"/>
                        </a:rPr>
                        <a:t> </a:t>
                      </a: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latin typeface="Times New Roman Cyr"/>
                      </a:endParaRP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7338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 Cyr"/>
                        </a:rPr>
                        <a:t>Доходы  бюджета муниципального образования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 Cyr"/>
                        </a:rPr>
                        <a:t>млн.рублей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3724,0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102,8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3810,6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102,3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4 095,4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107,5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4349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 Cyr"/>
                        </a:rPr>
                        <a:t>в том числе: 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 Cyr"/>
                        </a:rPr>
                        <a:t>млн.рублей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2499,0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94,8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2764,5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110,6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2 774,7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100,4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7338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 Cyr"/>
                        </a:rPr>
                        <a:t>Расходы  бюджета муниципального образования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 Cyr"/>
                        </a:rPr>
                        <a:t>млн.рублей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3751,8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104,0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3880,9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103,4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4 049,07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104,3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73381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 Cyr"/>
                        </a:rPr>
                        <a:t>Ввод в действие жилых домов и объектов соцкультбыта: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latin typeface="Times New Roman Cyr"/>
                      </a:endParaRP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7338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 Cyr"/>
                        </a:rPr>
                        <a:t>Жилые дома (общая площадь квартир)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 Cyr"/>
                        </a:rPr>
                        <a:t>тыс.кв.м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21,121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101,1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22,121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104,7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20,1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91,0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73381"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 Cyr"/>
                        </a:rPr>
                        <a:t>Уровень жизни населения: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55793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 Cyr"/>
                        </a:rPr>
                        <a:t>Среднемесячная номинальная начисленная заработная плата одного работника по крупным и средним предприятиям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 Cyr"/>
                        </a:rPr>
                        <a:t>рублей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72188,6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104,2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75 724,7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104,8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82918,0*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109,5*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17338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 Cyr"/>
                        </a:rPr>
                        <a:t>Среднедушевые  денежные доходы населения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latin typeface="Times New Roman Cyr"/>
                        </a:rPr>
                        <a:t>рублей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391</a:t>
                      </a:r>
                      <a:r>
                        <a:rPr lang="ru-RU" sz="1100" b="0" i="0" u="none" strike="noStrike" dirty="0">
                          <a:latin typeface="Times New Roman Cyr"/>
                        </a:rPr>
                        <a:t>77,0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latin typeface="Times New Roman Cyr"/>
                        </a:rPr>
                        <a:t>104,</a:t>
                      </a:r>
                      <a:r>
                        <a:rPr lang="ru-RU" sz="1100" b="0" i="0" u="none" strike="noStrike" dirty="0">
                          <a:latin typeface="Times New Roman Cyr"/>
                        </a:rPr>
                        <a:t>4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40 190,0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102,6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42 060,0*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104,6*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17338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 Cyr"/>
                        </a:rPr>
                        <a:t>Потребительские расходы на душу населения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 Cyr"/>
                        </a:rPr>
                        <a:t>рублей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37 921,7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103,6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38</a:t>
                      </a:r>
                      <a:r>
                        <a:rPr lang="ru-RU" sz="1100" b="0" i="0" u="none" strike="noStrike" baseline="0" dirty="0">
                          <a:latin typeface="Times New Roman Cyr"/>
                        </a:rPr>
                        <a:t> 452,6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101,4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39 868,1*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103,7*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17338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 Cyr"/>
                        </a:rPr>
                        <a:t>Реальные располагаемые денежные доходы </a:t>
                      </a:r>
                      <a:r>
                        <a:rPr lang="ru-RU" sz="1100" b="0" i="0" u="none" strike="noStrike" dirty="0" err="1">
                          <a:latin typeface="Times New Roman Cyr"/>
                        </a:rPr>
                        <a:t>н</a:t>
                      </a:r>
                      <a:r>
                        <a:rPr lang="en-US" sz="1100" b="0" i="0" u="none" strike="noStrike" dirty="0">
                          <a:latin typeface="Times New Roman Cyr"/>
                        </a:rPr>
                        <a:t>f</a:t>
                      </a:r>
                      <a:r>
                        <a:rPr lang="ru-RU" sz="1100" b="0" i="0" u="none" strike="noStrike" dirty="0">
                          <a:latin typeface="Times New Roman Cyr"/>
                        </a:rPr>
                        <a:t>селения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latin typeface="Times New Roman Cyr"/>
                        </a:rPr>
                        <a:t>%</a:t>
                      </a:r>
                    </a:p>
                  </a:txBody>
                  <a:tcPr marL="3220" marR="3220" marT="322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100,9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err="1">
                          <a:latin typeface="Times New Roman Cyr"/>
                        </a:rPr>
                        <a:t>х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96,4*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err="1">
                          <a:latin typeface="Times New Roman Cyr"/>
                        </a:rPr>
                        <a:t>х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 Cyr"/>
                        </a:rPr>
                        <a:t>97,8*</a:t>
                      </a: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err="1">
                          <a:latin typeface="Times New Roman Cyr"/>
                        </a:rPr>
                        <a:t>х</a:t>
                      </a:r>
                      <a:endParaRPr lang="ru-RU" sz="1100" b="0" i="0" u="none" strike="noStrike" dirty="0">
                        <a:latin typeface="Times New Roman Cyr"/>
                      </a:endParaRPr>
                    </a:p>
                  </a:txBody>
                  <a:tcPr marL="3220" marR="3220" marT="32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ОСНОВНЫЕ ПОКАЗАТЕЛИ СОЦИАЛЬНО-ЭКОНОМИЧЕСКОГО РАЗВИТИЯ                      ГОРОДА УРАЙ ЗА 2020-2022 ГОДЫ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6581001"/>
            <a:ext cx="21602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1100" b="1" dirty="0">
                <a:latin typeface="Times New Roman" pitchFamily="18" charset="0"/>
                <a:cs typeface="Times New Roman" pitchFamily="18" charset="0"/>
              </a:rPr>
              <a:t>- оценка на 01.01.2023 года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15983306"/>
              </p:ext>
            </p:extLst>
          </p:nvPr>
        </p:nvGraphicFramePr>
        <p:xfrm>
          <a:off x="107504" y="1700806"/>
          <a:ext cx="8928992" cy="4104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341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948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90613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мероприятий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Бюджетный эффект от реализации мероприятий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за 2022 год (тыс.руб.)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809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1. Мероприятия по росту доходов бюджета городского округа город Урай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6275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Мероприятия, осуществляемые в целях поддержки и стимулирования субъектов малого и среднего предпринимательства города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Урай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4 999,1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839295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Мероприятия, направленные на ликвидацию задолженности юридических и физических лиц, в том числе субъектов малого и среднего предпринимательства города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Урай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, в целях увеличения налоговых поступлений в бюджет городского округа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3 357,4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39295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Сокращение дебиторской задолженности и проведение разъяснительной работы с арендаторами и пользователями муниципального имущества города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Урай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о целесообразности своевременной уплаты  неналоговых платежей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4 362,1</a:t>
                      </a: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5278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Проведение мероприятий, связанных с взысканием штрафов, назначенных в результате применения мер административной ответственности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119,0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8098">
                <a:tc>
                  <a:txBody>
                    <a:bodyPr/>
                    <a:lstStyle/>
                    <a:p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12 837,6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83671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(План мероприятий по росту доходов, оптимизации расходов и сокращению (поддержанию на безопасном уровне) муниципального долга бюджета городского округа город Урай на 2022 год и на плановый период 20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3 и 2024 годов, утвержденный постановлением от 03.02.2022 №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7 «О мерах по реализации решения Думы города Урай от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3.12.20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 №2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«О бюджете городского округа город Урай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Ханты-Мансийского автономного округа -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Югры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на 2022 год и на плановый период 2023 и 2024 годов»)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Меры, направленные в 2022 году на увеличение доходов бюджета городского округа Урай, повышение эффективности бюджетных расходов и сокращение долговой нагрузки</a:t>
            </a:r>
            <a:endParaRPr lang="ru-RU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07740704"/>
              </p:ext>
            </p:extLst>
          </p:nvPr>
        </p:nvGraphicFramePr>
        <p:xfrm>
          <a:off x="107505" y="116631"/>
          <a:ext cx="8856983" cy="5743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707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557">
                  <a:extLst>
                    <a:ext uri="{9D8B030D-6E8A-4147-A177-3AD203B41FA5}">
                      <a16:colId xmlns:a16="http://schemas.microsoft.com/office/drawing/2014/main" xmlns="" val="2108392994"/>
                    </a:ext>
                  </a:extLst>
                </a:gridCol>
                <a:gridCol w="346935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187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мероприятий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Бюджетный эффект от реализации мероприятий</a:t>
                      </a:r>
                      <a:r>
                        <a:rPr lang="ru-RU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за 2022 год (тыс.руб.)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0986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Times New Roman" pitchFamily="18" charset="0"/>
                          <a:cs typeface="Times New Roman" pitchFamily="18" charset="0"/>
                        </a:rPr>
                        <a:t>2. Мероприятия по оптимизации расходов бюджета муниципального образования: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1479"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latin typeface="Times New Roman" pitchFamily="18" charset="0"/>
                          <a:cs typeface="Times New Roman" pitchFamily="18" charset="0"/>
                        </a:rPr>
                        <a:t>Сокращение расходов бюджета городского округа за исключением межбюджетных трансфертов, в том числе</a:t>
                      </a:r>
                      <a:r>
                        <a:rPr lang="en-US" sz="1200" b="0" i="0" dirty="0">
                          <a:latin typeface="Times New Roman" pitchFamily="18" charset="0"/>
                          <a:cs typeface="Times New Roman" pitchFamily="18" charset="0"/>
                        </a:rPr>
                        <a:t>:</a:t>
                      </a:r>
                      <a:endParaRPr lang="ru-RU" sz="12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18 394,7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ru-RU" sz="1200" b="0" i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23 733,5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93254">
                <a:tc>
                  <a:txBody>
                    <a:bodyPr/>
                    <a:lstStyle/>
                    <a:p>
                      <a:r>
                        <a:rPr lang="ru-RU" sz="1200" i="1" dirty="0">
                          <a:latin typeface="Times New Roman" pitchFamily="18" charset="0"/>
                          <a:cs typeface="Times New Roman" pitchFamily="18" charset="0"/>
                        </a:rPr>
                        <a:t>оптимизация бюджетных ассигнований на закупку товаров, работ и услуг, в том числе в целях повышения эффективности осуществления закупок, обоснованности цен, контрактов, комплектности и технических характеристик, проведении экспертизы поставленного товара, результатов выполненной работы, оказанной услуги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12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8 647,2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i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9 344,5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2071">
                <a:tc>
                  <a:txBody>
                    <a:bodyPr/>
                    <a:lstStyle/>
                    <a:p>
                      <a:r>
                        <a:rPr lang="ru-RU" sz="1200" i="1" dirty="0">
                          <a:latin typeface="Times New Roman" pitchFamily="18" charset="0"/>
                          <a:cs typeface="Times New Roman" pitchFamily="18" charset="0"/>
                        </a:rPr>
                        <a:t>оптимизация лимитов потребления топливно-энергетических ресурсов муниципальными учреждениями, обеспечение </a:t>
                      </a:r>
                      <a:r>
                        <a:rPr lang="ru-RU" sz="1200" i="1" dirty="0" err="1">
                          <a:latin typeface="Times New Roman" pitchFamily="18" charset="0"/>
                          <a:cs typeface="Times New Roman" pitchFamily="18" charset="0"/>
                        </a:rPr>
                        <a:t>энергоэффективности</a:t>
                      </a:r>
                      <a:r>
                        <a:rPr lang="ru-RU" sz="1200" i="1" dirty="0">
                          <a:latin typeface="Times New Roman" pitchFamily="18" charset="0"/>
                          <a:cs typeface="Times New Roman" pitchFamily="18" charset="0"/>
                        </a:rPr>
                        <a:t> в бюджетном секторе 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1200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i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531,7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i="1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2 564,0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354436"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latin typeface="Times New Roman" pitchFamily="18" charset="0"/>
                          <a:cs typeface="Times New Roman" pitchFamily="18" charset="0"/>
                        </a:rPr>
                        <a:t>оптимизация бюджетных ассигнований  в результате реорганизации муниципальных автономных учреждений города Урай  (путем объединения нескольких учреждений или присоединение одного учреждения к другому)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9 215,8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0" i="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11 825,0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0986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 Мероприятия по сокращению муниципального долга и расходов на его обслуживание: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812661">
                <a:tc gridSpan="2">
                  <a:txBody>
                    <a:bodyPr/>
                    <a:lstStyle/>
                    <a:p>
                      <a:r>
                        <a:rPr lang="ru-RU" sz="1200" b="0" i="0" dirty="0">
                          <a:latin typeface="Times New Roman" pitchFamily="18" charset="0"/>
                          <a:cs typeface="Times New Roman" pitchFamily="18" charset="0"/>
                        </a:rPr>
                        <a:t>Установление предельного годового объема расходов на обслуживание муниципального долга не более 1,0 % от общего годового объема расходов бюджета городского округа, за исключением расходов, осуществляемых за счет субвенций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0887">
                <a:tc gridSpan="2">
                  <a:txBody>
                    <a:bodyPr/>
                    <a:lstStyle/>
                    <a:p>
                      <a:r>
                        <a:rPr lang="ru-RU" sz="1200" b="1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18 394,7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0170168"/>
              </p:ext>
            </p:extLst>
          </p:nvPr>
        </p:nvGraphicFramePr>
        <p:xfrm>
          <a:off x="0" y="777166"/>
          <a:ext cx="9144000" cy="5947892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accent1">
                      <a:lumMod val="20000"/>
                      <a:lumOff val="80000"/>
                    </a:schemeClr>
                  </a:outerShdw>
                </a:effectLst>
              </a:tblPr>
              <a:tblGrid>
                <a:gridCol w="419724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38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489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7396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336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Наименование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ДОХОДЫ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РАСХОДЫ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Дефицит (-)/ </a:t>
                      </a:r>
                      <a:r>
                        <a:rPr lang="ru-RU" sz="1200" b="1" i="1" dirty="0" err="1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профицит</a:t>
                      </a: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 (+) 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98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Первоначально утверждено решением Думы города Урай от </a:t>
                      </a:r>
                      <a:r>
                        <a:rPr kumimoji="0" lang="ru-RU" sz="14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01.12.2020 года №99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3 478 177,2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3 567 536,0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 Cyr" pitchFamily="18" charset="0"/>
                          <a:cs typeface="Times New Roman Cyr" pitchFamily="18" charset="0"/>
                        </a:rPr>
                        <a:t>-89 358,8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9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Утверждено решением о бюджете от 24.02.2022 №9 (1 правка)</a:t>
                      </a: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3 523 063,7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3 684 100,7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cs typeface="Times New Roman Cyr" pitchFamily="18" charset="0"/>
                        </a:rPr>
                        <a:t>-161 037,0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02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Изменения (+, -)</a:t>
                      </a: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+ 44 886,5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+116 564,7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cs typeface="Times New Roman Cyr" pitchFamily="18" charset="0"/>
                        </a:rPr>
                        <a:t>-71 678,2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9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Утверждено решением о бюджете от 24.03.2022 №25 (2 правка)</a:t>
                      </a: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3 718 658,2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3 879 695,2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cs typeface="Times New Roman Cyr" pitchFamily="18" charset="0"/>
                        </a:rPr>
                        <a:t>-161 037,0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02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Изменения (+, -)</a:t>
                      </a: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+ 195 594,5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+195 594,5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cs typeface="Times New Roman Cyr" pitchFamily="18" charset="0"/>
                        </a:rPr>
                        <a:t>0,0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9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Утверждено решением о бюджете от 23.06.2022 №68 (3 правка)</a:t>
                      </a: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3 737 715,2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3 898 752,2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cs typeface="Times New Roman Cyr" pitchFamily="18" charset="0"/>
                        </a:rPr>
                        <a:t>-161 037,0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902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Изменения (+, -)</a:t>
                      </a: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+ 19 057,0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+19 057,0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cs typeface="Times New Roman Cyr" pitchFamily="18" charset="0"/>
                        </a:rPr>
                        <a:t>0,0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098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Утверждено решением о бюджете от 01.07.2022 №73 (4 правка</a:t>
                      </a:r>
                      <a:r>
                        <a:rPr lang="ru-RU" sz="1400" b="1" i="1" baseline="0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 планового периода 2023-2024 годы)</a:t>
                      </a:r>
                      <a:endParaRPr lang="ru-RU" sz="1400" b="1" i="1" dirty="0">
                        <a:solidFill>
                          <a:schemeClr val="tx1"/>
                        </a:solidFill>
                        <a:latin typeface="Times New Roman Cyr" pitchFamily="18" charset="0"/>
                        <a:ea typeface="Times New Roman"/>
                        <a:cs typeface="Times New Roman Cyr" pitchFamily="18" charset="0"/>
                      </a:endParaRP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i="1" dirty="0">
                        <a:solidFill>
                          <a:schemeClr val="tx1"/>
                        </a:solidFill>
                        <a:latin typeface="Times New Roman Cyr" pitchFamily="18" charset="0"/>
                        <a:ea typeface="Times New Roman"/>
                        <a:cs typeface="Times New Roman Cyr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i="1" dirty="0">
                        <a:solidFill>
                          <a:schemeClr val="tx1"/>
                        </a:solidFill>
                        <a:latin typeface="Times New Roman Cyr" pitchFamily="18" charset="0"/>
                        <a:ea typeface="Times New Roman"/>
                        <a:cs typeface="Times New Roman Cyr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1" i="1" dirty="0">
                        <a:solidFill>
                          <a:schemeClr val="tx1"/>
                        </a:solidFill>
                        <a:latin typeface="Times New Roman Cyr" pitchFamily="18" charset="0"/>
                        <a:cs typeface="Times New Roman Cyr" pitchFamily="18" charset="0"/>
                      </a:endParaRP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98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Утверждено решением о бюджете от 21.07.2022 №78 (5 правка)</a:t>
                      </a: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3 756 781,2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3 917 818,2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cs typeface="Times New Roman Cyr" pitchFamily="18" charset="0"/>
                        </a:rPr>
                        <a:t>-161 037,0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363241333"/>
                  </a:ext>
                </a:extLst>
              </a:tr>
              <a:tr h="1902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Изменения (+, -)</a:t>
                      </a: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+ 19 066,0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+19 066,0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cs typeface="Times New Roman Cyr" pitchFamily="18" charset="0"/>
                        </a:rPr>
                        <a:t>0,0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975342981"/>
                  </a:ext>
                </a:extLst>
              </a:tr>
              <a:tr h="4098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Утверждено решением о бюджете от 24.11.2022 №120 (6 правка)</a:t>
                      </a: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3 812 418,2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3 934 039,7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cs typeface="Times New Roman Cyr" pitchFamily="18" charset="0"/>
                        </a:rPr>
                        <a:t>-121 621,5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902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Изменения (+, -)</a:t>
                      </a: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+ 55 637,0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+16 221,5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cs typeface="Times New Roman Cyr" pitchFamily="18" charset="0"/>
                        </a:rPr>
                        <a:t>+39 415,5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098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Утверждено решением о бюджете от 26.12.2022 №135 (7 правка)</a:t>
                      </a: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4 068 202,7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4 139 883,9</a:t>
                      </a:r>
                    </a:p>
                  </a:txBody>
                  <a:tcPr marL="68260" marR="682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Times New Roman Cyr" pitchFamily="18" charset="0"/>
                          <a:cs typeface="Times New Roman Cyr" pitchFamily="18" charset="0"/>
                        </a:rPr>
                        <a:t>-71 681,2</a:t>
                      </a:r>
                    </a:p>
                  </a:txBody>
                  <a:tcPr marL="68260" marR="682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902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Изменения (+, -)</a:t>
                      </a:r>
                    </a:p>
                  </a:txBody>
                  <a:tcPr marL="68260" marR="682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+ 255 784,5</a:t>
                      </a:r>
                    </a:p>
                  </a:txBody>
                  <a:tcPr marL="68260" marR="6826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+205 844,2</a:t>
                      </a:r>
                    </a:p>
                  </a:txBody>
                  <a:tcPr marL="68260" marR="682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Times New Roman Cyr" pitchFamily="18" charset="0"/>
                          <a:cs typeface="Times New Roman Cyr" pitchFamily="18" charset="0"/>
                        </a:rPr>
                        <a:t> +49 940,3</a:t>
                      </a:r>
                    </a:p>
                  </a:txBody>
                  <a:tcPr marL="68260" marR="682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4133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Изменения, вносимые, в соответствии со ст. 217, 232 БК РФ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Times New Roman Cyr" pitchFamily="18" charset="0"/>
                        <a:ea typeface="Times New Roman"/>
                        <a:cs typeface="Times New Roman Cyr" pitchFamily="18" charset="0"/>
                      </a:endParaRPr>
                    </a:p>
                  </a:txBody>
                  <a:tcPr marL="68260" marR="682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- 1 030,2</a:t>
                      </a:r>
                    </a:p>
                  </a:txBody>
                  <a:tcPr marL="68260" marR="682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-1 030,2</a:t>
                      </a:r>
                    </a:p>
                  </a:txBody>
                  <a:tcPr marL="68260" marR="682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Times New Roman Cyr" pitchFamily="18" charset="0"/>
                          <a:cs typeface="Times New Roman Cyr" pitchFamily="18" charset="0"/>
                        </a:rPr>
                        <a:t>0,0</a:t>
                      </a:r>
                    </a:p>
                  </a:txBody>
                  <a:tcPr marL="68260" marR="682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049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Общие</a:t>
                      </a:r>
                      <a:r>
                        <a:rPr lang="ru-RU" sz="1400" b="1" i="0" baseline="0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 изменения за год (+, -)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Times New Roman Cyr" pitchFamily="18" charset="0"/>
                        <a:ea typeface="Times New Roman"/>
                        <a:cs typeface="Times New Roman Cyr" pitchFamily="18" charset="0"/>
                      </a:endParaRPr>
                    </a:p>
                  </a:txBody>
                  <a:tcPr marL="68260" marR="682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+</a:t>
                      </a:r>
                      <a:r>
                        <a:rPr lang="ru-RU" sz="1200" b="1" i="0" baseline="0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 588 995,3</a:t>
                      </a:r>
                      <a:endParaRPr lang="ru-RU" sz="1200" b="1" i="0" dirty="0">
                        <a:solidFill>
                          <a:schemeClr val="tx1"/>
                        </a:solidFill>
                        <a:latin typeface="Times New Roman Cyr" pitchFamily="18" charset="0"/>
                        <a:ea typeface="Times New Roman"/>
                        <a:cs typeface="Times New Roman Cyr" pitchFamily="18" charset="0"/>
                      </a:endParaRPr>
                    </a:p>
                  </a:txBody>
                  <a:tcPr marL="68260" marR="682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+571 317,7</a:t>
                      </a:r>
                    </a:p>
                  </a:txBody>
                  <a:tcPr marL="68260" marR="682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i="0" dirty="0">
                        <a:solidFill>
                          <a:schemeClr val="tx1"/>
                        </a:solidFill>
                        <a:latin typeface="Times New Roman Cyr" pitchFamily="18" charset="0"/>
                        <a:cs typeface="Times New Roman Cyr" pitchFamily="18" charset="0"/>
                      </a:endParaRPr>
                    </a:p>
                  </a:txBody>
                  <a:tcPr marL="68260" marR="682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716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0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Уточненный</a:t>
                      </a:r>
                      <a:r>
                        <a:rPr lang="ru-RU" sz="1400" b="1" i="0" baseline="0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 бюджет на 31.12.2022 года</a:t>
                      </a:r>
                      <a:endParaRPr lang="ru-RU" sz="1400" b="1" i="0" dirty="0">
                        <a:solidFill>
                          <a:schemeClr val="tx1"/>
                        </a:solidFill>
                        <a:latin typeface="Times New Roman Cyr" pitchFamily="18" charset="0"/>
                        <a:ea typeface="Times New Roman"/>
                        <a:cs typeface="Times New Roman Cyr" pitchFamily="18" charset="0"/>
                      </a:endParaRPr>
                    </a:p>
                  </a:txBody>
                  <a:tcPr marL="68260" marR="682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4 067 172,5</a:t>
                      </a:r>
                    </a:p>
                  </a:txBody>
                  <a:tcPr marL="68260" marR="682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 Cyr" pitchFamily="18" charset="0"/>
                          <a:ea typeface="Times New Roman"/>
                          <a:cs typeface="Times New Roman Cyr" pitchFamily="18" charset="0"/>
                        </a:rPr>
                        <a:t>4 138 853,7</a:t>
                      </a:r>
                    </a:p>
                  </a:txBody>
                  <a:tcPr marL="68260" marR="682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 Cyr" pitchFamily="18" charset="0"/>
                          <a:cs typeface="Times New Roman Cyr" pitchFamily="18" charset="0"/>
                        </a:rPr>
                        <a:t>-71 681,2</a:t>
                      </a:r>
                    </a:p>
                  </a:txBody>
                  <a:tcPr marL="68260" marR="6826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116632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ПАРАМЕТРОВ БЮДЖЕТА ГОРОДСКОГО ОКРУГА УРАЙ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ГОДУ, 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xmlns="" val="785103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C9CF1C67-B74C-450D-A174-7CB821A4BEEC}"/>
              </a:ext>
            </a:extLst>
          </p:cNvPr>
          <p:cNvSpPr/>
          <p:nvPr/>
        </p:nvSpPr>
        <p:spPr>
          <a:xfrm>
            <a:off x="0" y="-66765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ВНЕСЕНИИ ИЗМЕНЕНИЙ В ПАРАМЕТРЫ БЮДЖЕТА ГОРОДА УРАЙ В 2022 ГОДУ ПО ВИДАМ ДОХОДОВ БЮДЖЕТА, тыс. рублей</a:t>
            </a:r>
            <a:endParaRPr lang="ru-RU" sz="16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59866695"/>
              </p:ext>
            </p:extLst>
          </p:nvPr>
        </p:nvGraphicFramePr>
        <p:xfrm>
          <a:off x="107504" y="548680"/>
          <a:ext cx="8928990" cy="5789005"/>
        </p:xfrm>
        <a:graphic>
          <a:graphicData uri="http://schemas.openxmlformats.org/drawingml/2006/table">
            <a:tbl>
              <a:tblPr/>
              <a:tblGrid>
                <a:gridCol w="10701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8422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1681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647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7222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5179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88674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67841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0802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7290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72906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</a:tblGrid>
              <a:tr h="6414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 бюджетной классификации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План по решению Думы от 03.12.2021 №29 (первоначальный)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24.02.2022 №9                                                                        (+/-) (уточнение 1)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24.03.2022 №25                                                                                                            (+/-) (уточнение 2)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23.06.2022 №68                                                                           (+/-) (уточнение 3)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01.07.2022 №4 (+/-) (уточнение 4 правка планового периода 2023-2024 годов)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21.07.2022 №78                                                                                   (+/-) (уточнение  5)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24.11.2022 №120                                                                           (+/-) (уточнение  6)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26.12.2022 №135                                                                                   (+/-) (уточнение 7)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вносимые, в соответствии со ст.217, 232 БК РФ (Приказ КФ от 28.12.2022 №113-од)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на 2022 год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438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000 1 00 00000 00 0000 000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1 082 342,3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+18,9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+ 24,5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+ 7 052,7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+ 2 020,6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+ 12 813,0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1 104 272,0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438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ДОХОДЫ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920 578,1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+18 414,1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938 992,2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62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000 1 01 00000 00 0000 000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ПРИБЫЛЬ, ДОХОДЫ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701 393,6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+6 000,0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707 393,6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000 1 01 02000 01 0000 110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701 393,6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+ 6 000,0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707 393,6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000 1 03 00000 00 0000 000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 (РАБОТЫ, УСЛУГИ), РЕАЛИЗУЕМЫЕ НА ТЕРРИТОРИИ РОССИЙСКОЙ ФЕДЕРАЦИИ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13 382,5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+3 117,5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16 500,0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09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000 1 03 02000 01 0000 110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13 382,5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+ 3 117,5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16 500,0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823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000 1 05 00000 00 0000 000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СОВОКУПНЫЙ ДОХОД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149 763,7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+10 348,1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160 111,8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09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000 1 05 01000 00 0000 110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143 663,7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+ 9 120,3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152 784,0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823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000 1 05 02000 02 0000 110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Единый налог на вмененный доход для отдельных видов деятельности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23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000 1 05 03000 01 0000 110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Единый сельскохозяйственный налог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+ 727,8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727,8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209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000 1 05 04000 02 0000 110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Налог, взимаемый в связи с применением патентной системы налогообложения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6 100,0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+ 500,0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6 600,0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823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000 1 06 00000 00 0000 000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49 398,3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-1 211,5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48 186,8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823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000 1 06 01000 00 0000 110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имущество физических лиц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16 400,0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16 400,0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823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000 1 06 04000 02 0000 110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Транспортный налог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13 323,1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-411,5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12 911,6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823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000 1 06 06000 00 0000 110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Земельный налог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19 675,2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-800,0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18 875,2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823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000 1 08 00000 00 0000 000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6 640,0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+160,0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0,0 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6 800,0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087925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8124A2A-B7D8-4813-9B92-0D28E294223C}"/>
              </a:ext>
            </a:extLst>
          </p:cNvPr>
          <p:cNvSpPr/>
          <p:nvPr/>
        </p:nvSpPr>
        <p:spPr>
          <a:xfrm>
            <a:off x="7070997" y="0"/>
            <a:ext cx="207300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таблицы, </a:t>
            </a:r>
            <a:r>
              <a:rPr lang="ru-RU" sz="10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000" dirty="0">
              <a:solidFill>
                <a:prstClr val="black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850750"/>
              </p:ext>
            </p:extLst>
          </p:nvPr>
        </p:nvGraphicFramePr>
        <p:xfrm>
          <a:off x="107504" y="260648"/>
          <a:ext cx="9000998" cy="6543100"/>
        </p:xfrm>
        <a:graphic>
          <a:graphicData uri="http://schemas.openxmlformats.org/drawingml/2006/table">
            <a:tbl>
              <a:tblPr/>
              <a:tblGrid>
                <a:gridCol w="10829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536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468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7157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7909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5841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624334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76062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</a:tblGrid>
              <a:tr h="1080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 бюджетной классификации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План по решению Думы от 03.12.2021 №29 (первоначальный)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24.02.2022 №9                                                                        (+/-) (уточнение 1)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24.03.2022 №25                                                                                                            (+/-) (уточнение 2)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23.06.2022 №68                                                                           (+/-) (уточнение 3)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01.07.2022 №4 (+/-) (уточнение 4правка планового периода 2023-2024 годов)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21.07.2022 №78                                                                                   (+/-) (уточнение 5)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24.11.2022 №120                                                                           (+/-) (уточнение 6)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26.12.2022 №135                                                                                   (+/-) (уточнение 7)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вносимые, в соответствии со ст.217, 232 БК РФ (Приказ КФ от 28.12.2022 №113-од)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на 2022 год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23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161 764,2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+18,9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+24,5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+7 052,7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+2 020,6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-5 601,1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165 279,8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06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000 1 11 00000 00 0000 000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99 631,9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+2 500,0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+296,6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+254,1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102 682,6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87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000 1 11 01000 00 0000 120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в виде прибыли, приходящейся на доли в уставных (складочных) капиталах хозяйственных товариществ и обществ, или дивидендов по акциям, принадлежащим Российской Федерации, субъектам Российской Федерации или муниципальным образованиям 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176,6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+ 2 500,0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+ 34,4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2 711,0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84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000 1 11 05000 00 0000 120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Доходы, получаемые в виде арендной либо иной платы за передачу в возмездное пользование государственного и муниципального имущества (за исключением имущества бюджетных и автономных учреждений, а также имущества государственных и муниципальных унитарных предприятий, в том числе казенных)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71 456,1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-1 087,9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70 368,2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045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000 1 11 09000 00 0000 120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доходы от использования имущества и прав, находящихся в государственной и муниципальной собственности (за исключением имущества бюджетных и автономных учреждений, а также имущества государственных и муниципальных унитарных предприятий, в том числе казенных)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27 999,2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+ 296,6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+ 1307,6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29 603,4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844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000 1 12 00000 00 0000 000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1 337,4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+313,8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1 651,2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1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000 1 12 01000 01 0000 120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1 337,4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+ 313,8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1 651,2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000 1 13 00000 00 0000 000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(РАБОТ) И КОМПЕНСАЦИИ ЗАТРАТ  ГОСУДАРСТВА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3 249,5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+1 090,2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4 339,7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9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000 1 13 01000 00 0000 130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(работ)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238,8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-174,8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000 1 13 02064 00 0000 130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Доходы, поступающие в порядке возмещения расходов, понесенных в связи с эксплуатацией имущества городских округов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859,2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+ 609,4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1 468,6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123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000 1 13 02994 00 0000 130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компенсации затрат государства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2 151,5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+ 655,6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2 807,1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14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000 1 14 00000 00 0000 000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54 614,6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+4 016,0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+1 724,0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-8 694,2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51 660,4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62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000 1 14 02000 00 0000 000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реализации имущества, находящегося в государственной и муниципальной собственности (за исключением движимого имущества бюджетных и автономных учреждений, а также имущества государственных и муниципальных унитарных предприятий, в том числе казенных)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51 404,2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+4 016,0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+ 1 724,0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-7 302,2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49 842,0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000 1 14 06000 00 0000 430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земельных участков , находящихся в государственной и муниципальной собственности 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3 210,4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-1 392,0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1 818,4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97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000 1 16 00000 00 0000 000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2 930,8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+18,9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+ 24,5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+ 1 538,6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4 512,8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123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000 1 17 00000 00 0000 000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+536,7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-103,6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433,1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123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000 1 17 05000 00 0000 180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214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000 1 17 15020 00 0000 150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Инициативные платежи, зачисляемые в бюджеты городских округов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+536,7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-103,6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433,1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6600040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88C924B-43F5-4667-828E-8C694168C300}"/>
              </a:ext>
            </a:extLst>
          </p:cNvPr>
          <p:cNvSpPr/>
          <p:nvPr/>
        </p:nvSpPr>
        <p:spPr>
          <a:xfrm>
            <a:off x="7070997" y="43471"/>
            <a:ext cx="207300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таблицы, </a:t>
            </a:r>
            <a:r>
              <a:rPr lang="ru-RU" sz="10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000" dirty="0">
              <a:solidFill>
                <a:prstClr val="black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04706108"/>
              </p:ext>
            </p:extLst>
          </p:nvPr>
        </p:nvGraphicFramePr>
        <p:xfrm>
          <a:off x="107504" y="692696"/>
          <a:ext cx="8928990" cy="6002625"/>
        </p:xfrm>
        <a:graphic>
          <a:graphicData uri="http://schemas.openxmlformats.org/drawingml/2006/table">
            <a:tbl>
              <a:tblPr/>
              <a:tblGrid>
                <a:gridCol w="11521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534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432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879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7234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5190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50048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5004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7978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60951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0208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676411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</a:tblGrid>
              <a:tr h="1287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 бюджетной классификации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План по решению Думы от 03.12.2021 №29 (первоначальный)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24.02.2022 №9                                                                        (+/-) (уточнение 1)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24.03.2022 №25                                                                                                            (+/-) (уточнение 2)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23.06.2022 №68                                                                           (+/-) (уточнение 3)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01.07.2022 №4 (+/-) (уточнение 4правка планового периода 2023-2024 годов)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21.07.2022 №78                                                                                   (+/-) (уточнение 4)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24.11.2022 №120                                                                           (+/-) (уточнение 5)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внесенные решением Думы от 26.12.2022 №135                                                                                   (+/-) (уточнение 6)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вносимые, в соответствии со ст.217, 232 БК РФ (Приказ КФ от 28.12.2022 №113-од)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на 2022 год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8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3291" marR="3291" marT="329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0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000 2 00 00000 00 0000 000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2 395 834,9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+44 867,6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+195 570,0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+12 004,3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+19 066,0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+53 616,4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+242 971,5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-+1 030,2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2 962 900,5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12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000 2 02 00000 00 0000 000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2 395 834,9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+58 314,1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+ 12 004,3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+ 19 066,0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+ 53 616,4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+ 242 940,3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-1 030,2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2 780 745,8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12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000 2 02 10000 00 0000 150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бюджетной системы Российской Федерации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477 037,3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+ 12 004,3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+ 19 066,0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+ 53 616,4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+ 11 085,0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572 809,0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12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000 2 02 20000 00 0000 150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бюджетам бюджетной системы Российской Федерации               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250 809,4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+56 413,8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+ 271 243,2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578 466,4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12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000 2 02 30000 00 0000 150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бюджетной системы Российской Федерации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1 625 651,6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-46 443,6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-1 030,2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1 578 177,8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50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000 2 02 40000 00 0000 150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42 336,6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+1 900,3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+ 7 055,7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51 292,6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506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000 2 07 00000 00 0000 000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+195 570,0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+102,0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195 672,0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012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000 2 07 04000 04 0000 150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 в бюджеты городских округов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+ 195 570,0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+ 102,0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195 672,0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858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000 2 18 00000 00 0000 000</a:t>
                      </a:r>
                      <a:b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БЮДЖЕТОВ БЮДЖЕТНОЙ СИСТЕМЫ РОССИЙСКОЙ ФЕДЕРАЦИИ ОТ ВОЗВРАТА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426,2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426,2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518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000 2 18 04010 04 0000 150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бюджетов городских округов от возврата бюджетными учреждениями остатков субсидий прошлых лет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+ 426,2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426,2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000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000 2 19 00000 00 0000 000</a:t>
                      </a:r>
                      <a:b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endParaRPr lang="ru-RU" sz="700" b="1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СУБСИДИЙ,  СУБВЕНЦИЙ  И ИНЫХ МЕЖБЮДЖЕТНЫХ  ТРАНСФЕРТОВ,  ИМЕЮЩИХ ЦЕЛЕВОЕ НАЗНАЧЕНИЕ, ПРОШЛЫХ ЛЕТ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-13 446,5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-497,0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13 943,5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5027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000   2 19 60010 04 0000 150</a:t>
                      </a:r>
                      <a:b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endParaRPr lang="ru-RU" sz="7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субсидий,  субвенций  и иных межбюджетных  трансфертов,  имеющих целевое  назначение,  прошлых   лет   из  бюджетов городских округов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-13 446,5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-497,0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13 943,5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8828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 ДОХОДОВ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3 478 177,2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+44 886,5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+195 594,5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+19 057,0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ru-RU" sz="7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+19 066,0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+55 637,0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+255 784,5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-1 030,2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4 067 172,5</a:t>
                      </a:r>
                    </a:p>
                  </a:txBody>
                  <a:tcPr marL="4057" marR="4057" marT="405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31195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7504" y="692696"/>
          <a:ext cx="9036495" cy="5644971"/>
        </p:xfrm>
        <a:graphic>
          <a:graphicData uri="http://schemas.openxmlformats.org/drawingml/2006/table">
            <a:tbl>
              <a:tblPr/>
              <a:tblGrid>
                <a:gridCol w="13527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09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38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8924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7464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7464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1115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7464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1115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67342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11155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74645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11155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511155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511155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477282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539551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</a:tblGrid>
              <a:tr h="5240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 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latin typeface="Times New Roman"/>
                        </a:rPr>
                        <a:t>План по </a:t>
                      </a:r>
                      <a:r>
                        <a:rPr lang="ru-RU" sz="700" b="1" i="0" u="none" strike="noStrike" dirty="0" err="1">
                          <a:latin typeface="Times New Roman"/>
                        </a:rPr>
                        <a:t>решенеию</a:t>
                      </a:r>
                      <a:r>
                        <a:rPr lang="ru-RU" sz="700" b="1" i="0" u="none" strike="noStrike" dirty="0">
                          <a:latin typeface="Times New Roman"/>
                        </a:rPr>
                        <a:t> Думы от 03.12.2021 №29 (первоначальный)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latin typeface="Times New Roman"/>
                        </a:rPr>
                        <a:t>Изменения, внесенные решением Думы от 24.02.2022 №9                                                                        (+/-) (уточнение 1)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latin typeface="Times New Roman"/>
                        </a:rPr>
                        <a:t>Утверждено решением Думы от 24.02.2022 №9                                                                        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 в решение Думы от 24.03.2023 №25 (+/-) (уточнение 2)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Утверждено решением Думы от 24.03.2022 №25   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 в решение Думы от 23.06.2022 №68(+/-) (уточнение 3)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Утверждено решением Думы от 23.06.2022 №68     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 в решение Думы от 21.07.2022 №78 (+/-) (уточнение 5)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Утверждено решением Думы от 21.07.2022 №78      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 в решение Думы от 24.11.2022 №120 (+/-) (уточнение 6)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Утверждено решением Думы от 24.11.2022 №120     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 в решение Думы от 26.12.2022 №135 (+/-) (уточнение 7)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Утверждено решением Думы от 26.12.2022 №135     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вносимые, в соответствии со ст.217, 232 БК РФ 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на 2022 год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8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83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284 410,2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+ 914,6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285 324,8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+ 117,2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285 442,0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-1 190,7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284 251,3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+ 2 501,1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286 752,4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286 752,4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- 8 030,5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278 721,9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278 721,9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133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высшего должностного лица субъекта Российской Федерации и муниципального образования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23 676,0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23 676,0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23 676,0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23 676,0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+ 90,3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23 766,3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23 766,3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- 2 924,7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20 841,6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20 841,6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416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13 304,5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13 304,5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13 304,5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13 304,5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+ 95,1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13 399,6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- 552,6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12 847,0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- 385,0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12 462,0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12 462,0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04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184 326,5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+ 523,7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184 850,2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184 850,2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-597,8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184 252,4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+ 1 897,9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186 150,3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+ 216,9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186 367,2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+ 4 051,3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190 418,5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190 418,5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196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Судебная система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7,5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1814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40 208,7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40 208,7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40 208,7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-592,9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39 615,8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+ 353,3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39 969,1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+ 335,7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40 304,8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- 2 226,6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38 078,2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38 078,2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2566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Обеспечение проведения выборов и референдумов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0107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        -  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2196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Резервные фонды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0111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11 110,5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- 406,5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10 704,0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+ 117,2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10 821,2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10 821,2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10 821,2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10 821,2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- 7 750,0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3 071,2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3 071,2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2196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общегосударственные работы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0113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11 776,5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+ 797,4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12 573,9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12 573,9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12 573,9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+ 64,5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12 638,4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12 638,4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+ 1 204,5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13 842,9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13 842,9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6283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0200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+ 184,2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184,2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184,2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2566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Мобилизационная и вневойсковая подготовка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0203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+ 184,2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184,2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184,2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2566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0300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38 574,0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+ 557,9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39 131,9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39 131,9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465,3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39 597,2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+ 48,4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39 645,6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+ 1 239,0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40 884,6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- 947,6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39 937,0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39 937,0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2196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Органы юстиции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0304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6 487,4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6 487,4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6 487,4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6 487,4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+ 48,4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6 535,8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6 535,8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+ 373,6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6 909,4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6 909,4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5133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Защита населения и территории от чрезвычайных ситуаций природного и техногенного характера, гражданская оборона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0309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26 682,4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+ 332,6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27 015,0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27 015,0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465,3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27 480,3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27 480,3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+ 1 240,0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28 720,3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+ 47,6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28 767,9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28 767,9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8849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национальной безопасности и правоохранительной деятельности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0314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5 404,2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+ 225,3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5 629,5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5 629,5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5 629,5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5 629,5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- 1,0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5 628,5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- 1 368,8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4 259,7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4 259,7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ВНЕСЕНИИ ИЗМЕНЕНИЙ В ПАРАМЕТРЫ БЮДЖЕТА ГОРОДА УРАЙ В 2022 ГОДУ ПО РАЗДЕЛАМ И ПОДРАЗДЕЛАМ РАСХОДОВ БЮДЖЕТА, тыс. рублей</a:t>
            </a:r>
            <a:endParaRPr lang="ru-RU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" y="332656"/>
          <a:ext cx="9143995" cy="6053354"/>
        </p:xfrm>
        <a:graphic>
          <a:graphicData uri="http://schemas.openxmlformats.org/drawingml/2006/table">
            <a:tbl>
              <a:tblPr/>
              <a:tblGrid>
                <a:gridCol w="13688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38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98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9506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802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8029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1723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8029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1723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72902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17236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80290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17236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517236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517236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482139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546792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</a:tblGrid>
              <a:tr h="43237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 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latin typeface="Times New Roman"/>
                        </a:rPr>
                        <a:t>План по решенеию Думы от 03.12.2021 №29 (первоначальный)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Изменения, внесенные решением Думы от 24.02.2022 №9                                                                        (+/-) (уточнение 1)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Утверждено решением Думы от 24.02.2022 №9                                                                        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 в решение Думы от 24.03.2023 №25 (+/-) (уточнение 2)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Утверждено решением Думы от 24.03.2022 №25   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 в решение Думы от 23.06.2022 №68(+/-) (уточнение 3)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Утверждено решением Думы от 23.06.2022 №68     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 в решение Думы от 21.07.2022 №78 (+/-) (уточнение 5)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Утверждено решением Думы от 21.07.2022 №78      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 в решение Думы от 24.11.2022 №120 (+/-) (уточнение 6)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Утверждено решением Думы от 24.11.2022 №120     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 в решение Думы от 26.12.2022 №135 (+/-) (уточнение 7)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Утверждено решением Думы от 26.12.2022 №135     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вносимые, в соответствии со ст.217, 232 БК РФ 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на 2022 год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8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3049" marR="3049" marT="30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8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0400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308 482,5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+ 13 282,3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321 764,8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321 764,8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4 051,2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325 816,0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+ 16 032,3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341 848,3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+ 1 605,1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343 453,4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+ 7 802,3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351 255,7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-333,1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350 922,6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06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Общеэкономические вопросы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0401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13 927,6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13 927,6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13 927,6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13 927,6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13 927,6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13 927,6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- 388,5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13 539,1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- 8,5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13 530,6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06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Сельское хозяйство и рыболовство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0405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46 148,6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46 148,6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46 148,6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46 148,6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46 148,6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46 148,6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- 848,0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45 300,6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45 300,6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006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Транспорт           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0408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15 570,0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+ 305,3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15 875,3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15 875,3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15 875,3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15 875,3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15 875,3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+ 1 566,9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17 442,2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17 442,2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006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Дорожное хозяйство, всего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0409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131 150,1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+ 11 711,8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142 861,9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142 861,9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+ 396,4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143 258,3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+ 16 016,2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159 274,5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+ 482,2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159 756,7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+ 4 196,1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163 952,8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- 324,6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163 628,2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006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том числе средства дорожного фонда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27 700,7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+ 940,0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28 640,7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28 640,7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28 640,7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28 640,7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28 640,7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+ 11 861,6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40 502,3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40 502,3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006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Связь и информатика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0410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5 326,1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+ 106,6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5 432,7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5 432,7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5 432,7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5 432,7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5 432,7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+ 2 368,5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7 801,2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7 801,2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036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0412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96 360,1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+ 1 158,6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97 518,7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97 518,7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3 654,8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101 173,5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+ 16,1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101 189,6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+ 1 122,9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102 312,5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+ 907,3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103 219,8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103 219,8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18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Жилищно-коммунальное хозяйство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312 961,8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+ 21 902,4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334 864,2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+ 182 194,5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517 058,7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8 415,5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525 474,2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525 474,2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+ 7 095,7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532 569,9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+ 278 117,1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810 687,0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333,1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811 020,1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006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Жилищное хозяйство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32 129,6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+ 1 389,0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33 518,6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33 518,6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1 264,1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34 782,7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34 782,7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+ 1 409,1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36 191,8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+ 273 616,8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309 808,6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- 26,4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309 782,2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006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Коммунальное хозяйство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36 330,4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+ 14 650,0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50 980,4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50 980,4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-108,0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50 872,4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50 872,4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50 872,4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- 15 798,6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35 073,8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35 073,8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006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Благоустройство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137 202,5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+ 5 700,0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142 902,5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+ 182 194,5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325 097,0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4 887,5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329 984,5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329 984,5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+ 2 976,0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332 960,5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+ 19 071,9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352 032,4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+ 217,2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352 249,6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036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0505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107 299,3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+ 163,4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107 462,7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107 462,7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2 371,9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109 834,6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109 834,6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+ 2 710,6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112 545,2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+ 1 227,0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113 772,2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+ 142,3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113 914,5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518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0600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795,0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+ 55,9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850,9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850,9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850,9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850,9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850,9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850,9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850,9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036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0605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795,0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+ 55,9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850,9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850,9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850,9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850,9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850,9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850,9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850,9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518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2 031 218,5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+ 83 343,3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2 114 561,8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+ 6 400,0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2 120 961,8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9 880,3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2 130 842,1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+ 338,9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2 131 181,0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+ 970,9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2 132 151,9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- 48 875,7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2 083 276,2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2 083 276,2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006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Дошкольное образование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686 166,1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+ 6 692,0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692 858,1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692 858,1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735,9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693 594,0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693 594,0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- 189,9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693 404,1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+ 54 227,0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747 631,1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747 631,1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006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Общее образование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1 110 935,4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+ 76 805,3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1 187 740,7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1 187 740,7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7 411,3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1 195 152,0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1 195 152,0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1 195 152,0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- 93 134,9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1 102 017,1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1 102 017,1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006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Дополнительное образование детей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156 590,4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156 590,4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+ 6 400,0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162 990,4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1 949,4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164 939,8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164 939,8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+ 3 511,5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168 451,3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- 7 029,8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161 421,5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161 421,5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1036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Молодежная политика и оздоровление детей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26 050,4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26 050,4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26 050,4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26 050,4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26 050,4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- 1 856,8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24 193,6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- 1 455,9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22 737,7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22 737,7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1006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образования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0709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51 476,2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- 154,0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51 322,2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51 322,2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-216,3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51 105,9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+ 338,9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51 444,8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- 493,9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50 950,9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- 1 482,1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49 468,8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49 468,8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5183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Культура, кинематография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0800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187 812,5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- 5 993,6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181 818,9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+ 7 000,0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188 818,9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-3 042,1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185 776,8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185 776,8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185 776,8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+ 16 560,5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202 337,3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202 337,3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10062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0801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187 467,9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- 5 993,6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181 474,3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+ 7 000,0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188 474,3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-3 042,1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185 432,2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185 432,2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185 432,2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+ 16 490,5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201 922,7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201 922,7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10367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культуры, кинематографии"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0804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344,6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344,6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344,6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344,6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344,6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344,6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+ 70,0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414,6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414,6 </a:t>
                      </a:r>
                    </a:p>
                  </a:txBody>
                  <a:tcPr marL="3049" marR="3049" marT="304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883445" y="0"/>
            <a:ext cx="226055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1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таблицы, тыс.руб.</a:t>
            </a:r>
            <a:endParaRPr lang="ru-RU" sz="11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7505" y="620688"/>
          <a:ext cx="8928991" cy="5187168"/>
        </p:xfrm>
        <a:graphic>
          <a:graphicData uri="http://schemas.openxmlformats.org/drawingml/2006/table">
            <a:tbl>
              <a:tblPr/>
              <a:tblGrid>
                <a:gridCol w="142805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523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918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47760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6335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6335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9899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463351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498993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456222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498993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463351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498993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498993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498993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465133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527507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</a:tblGrid>
              <a:tr h="5240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Код 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План по </a:t>
                      </a:r>
                      <a:r>
                        <a:rPr lang="ru-RU" sz="800" b="1" i="0" u="none" strike="noStrike" dirty="0" err="1">
                          <a:latin typeface="Times New Roman"/>
                        </a:rPr>
                        <a:t>решенеию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 Думы от 03.12.2021 №29 (первоначальный)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Изменения, внесенные решением Думы от 24.02.2022 №9                                                                        (+/-) (уточнение 1)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Утверждено решением Думы от 24.02.2022 №9                                                                        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 в решение Думы от 24.03.2023 №25 (+/-) (уточнение 2)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Утверждено решением Думы от 24.03.2022 №25   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 в решение Думы от 23.06.2022 №68(+/-) (уточнение 3)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Утверждено решением Думы от 23.06.2022 №68     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 в решение Думы от 21.07.2022 №78 (+/-) (уточнение 5)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Утверждено решением Думы от 21.07.2022 №78      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 в решение Думы от 24.11.2022 №120 (+/-) (уточнение 6)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Утверждено решением Думы от 24.11.2022 №120     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 в решение Думы от 26.12.2022 №135 (+/-) (уточнение 7)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Утверждено решением Думы от 26.12.2022 №135     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Изменения, вносимые, в соответствии со ст.217, 232 БК РФ 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Уточненный план на 2022 год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28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283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0900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828,5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+ 1 131,3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+ 1 959,8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- 117,2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+ 1 842,6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+ 1 842,6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+ 1 842,6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+ 1 842,6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- 207,8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+ 1 634,8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+ 1 634,8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566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Санитарно-эпидемиологическое благополучие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0907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+ 319,0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319,0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- 117,2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- 55,5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146,3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   146,3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566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здравоохранения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0909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828,5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+ 812,3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1 640,8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1 640,8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1 640,8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1 640,8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1 640,8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- 152,3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1 488,5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1 488,5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283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224 192,1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+ 605,3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224 797,4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224 797,4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+ 35,3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224 832,7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+ 145,3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224 978,0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224 978,0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- 44 908,3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180 069,7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-1 030,2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179 039,5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196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Пенсионное обеспечение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1001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5 227,7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5 227,7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5 227,7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5 227,7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5 227,7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5 227,7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- 270,0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4 957,7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4 957,7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2196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Социальное обеспечение населения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13 282,2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+ 185,3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13 467,5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13 467,5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13 467,5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13 467,5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13 467,5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- 11 579,0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1 888,5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- 1 030,3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   858,2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2196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семьи и детства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175 192,5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175 192,5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175 192,5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+ 35,3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175 227,8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175 227,8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175 227,8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- 22 440,1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152 787,7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+ 0,1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152 787,8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2566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Другие вопросы в области социальной политики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30 489,7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+ 420,0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30 909,7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30 909,7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30 909,7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+ 145,3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31 055,0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31 055,0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- 10 619,2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20 435,8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20 435,8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6283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164 564,2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+ 1 185,3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165 749,5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165 749,5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+ 388,1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166 137,6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166 137,6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+ 5 310,8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171 448,4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+ 7 751,8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179 200,2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179 200,2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2196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1101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160 335,7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+ 3 774,2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164 109,9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164 109,9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+ 388,1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164 498,0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164 498,0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+ 5 310,8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169 808,8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+ 5 112,1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174 920,9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174 920,9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2196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Массовый спорт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4 228,5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- 2 588,9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1 639,6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1 639,6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1 639,6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1 639,6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1 639,6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+ 2 639,7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4 279,3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4 279,3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6283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Средства массовой информации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12 094,9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- 420,0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11 674,9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11 674,9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+ 54,1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11 729,0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11 729,0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11 729,0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11 729,0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11 729,0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2196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Периодическая печать и издательства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12 094,9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- 420,0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11 674,9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11 674,9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+ 54,1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11 729,0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11 729,0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11 729,0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11 729,0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11 729,0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2566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- 1 601,8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2566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внутреннего  и муниципального долга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1301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1 601,8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- 1 601,8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        -   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7761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Итого расходов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696" marR="3696" marT="3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3 567 536,0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+ 116 564,7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3 684 100,7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+ 195 594,5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3 879 695,2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+ 19 057,0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3 898 752,2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+ 19 066,0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3 917 818,2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+ 16 221,5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3 934 039,7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+ 205 844,2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4 139 883,9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-1 030,2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4 138 853,7</a:t>
                      </a:r>
                    </a:p>
                  </a:txBody>
                  <a:tcPr marL="3696" marR="3696" marT="3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706538" y="188640"/>
            <a:ext cx="24374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таблицы, тыс.руб.</a:t>
            </a:r>
            <a:endParaRPr lang="ru-RU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ИСПОЛНЕНИЕ ОСНОВНЫХ ПАРАМЕТРОВ БЮДЖЕТА ГОРОДА УРАЙ ЗА 2022 ГОД</a:t>
            </a:r>
            <a:endParaRPr kumimoji="0" lang="ru-RU" sz="1600" b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179512" y="4896240"/>
          <a:ext cx="8821490" cy="1984461"/>
        </p:xfrm>
        <a:graphic>
          <a:graphicData uri="http://schemas.openxmlformats.org/drawingml/2006/table">
            <a:tbl>
              <a:tblPr/>
              <a:tblGrid>
                <a:gridCol w="12679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171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973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6201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75659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256491">
                <a:tc rowSpan="3"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СПРАВОЧНО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ДИНАМИКА ИСПОЛНЕНИЯ 2022 ГОДА (%)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06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исполнено (тыс.рублей)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первоначальный план *(тыс.рублей)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уточненный план (тыс.руб.)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исполнено (тыс.руб.)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Отклонение от первоначального плана (%)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Отклонение от уточненного плана (%)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2020 году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 2021 году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17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 2020 год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 2021 год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0627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3 724 037,4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3 810 585,8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3 478 177,2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4 067 172,5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4 095 437,4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117,7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100,7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110,0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107,5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30627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3 751 795,6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3 880 865,6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3 567 536,0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4 138 853,7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4 049 073,3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113,5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97,8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107,9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104,3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6491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Дефицит (-),профицит (+)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-27 758,2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-70 279,8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-89 358,8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-71 681,2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46 364,1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56491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Муниципальный долг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31.12.2020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31.12.2021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31.12.2022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31.12.2022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31.12.2022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31.12.2022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31.12.2022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306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6491">
                <a:tc gridSpan="10"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Решение Думы города Урай от 03.12.2021 №29 "О бюджете городского округа Урай Ханты-Мансийского автономного округа -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Югры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 2022 год и на плановый период 2023 и 2024 годов"</a:t>
                      </a:r>
                    </a:p>
                  </a:txBody>
                  <a:tcPr marL="5190" marR="5190" marT="519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graphicFrame>
        <p:nvGraphicFramePr>
          <p:cNvPr id="27" name="Диаграмма 26"/>
          <p:cNvGraphicFramePr/>
          <p:nvPr/>
        </p:nvGraphicFramePr>
        <p:xfrm>
          <a:off x="-108520" y="548680"/>
          <a:ext cx="5076056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Диаграмма 27"/>
          <p:cNvGraphicFramePr/>
          <p:nvPr/>
        </p:nvGraphicFramePr>
        <p:xfrm>
          <a:off x="-108520" y="2348880"/>
          <a:ext cx="5472608" cy="12310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0" name="Диаграмма 29"/>
          <p:cNvGraphicFramePr/>
          <p:nvPr/>
        </p:nvGraphicFramePr>
        <p:xfrm>
          <a:off x="-900608" y="3501008"/>
          <a:ext cx="6264696" cy="136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1" name="Диаграмма 30"/>
          <p:cNvGraphicFramePr/>
          <p:nvPr/>
        </p:nvGraphicFramePr>
        <p:xfrm>
          <a:off x="4860032" y="764704"/>
          <a:ext cx="4716016" cy="144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5724128" y="1268760"/>
            <a:ext cx="5822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72,7%</a:t>
            </a:r>
            <a:endParaRPr lang="ru-RU" sz="12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6300192" y="1412776"/>
            <a:ext cx="5822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27,8%</a:t>
            </a:r>
            <a:endParaRPr lang="ru-RU" sz="1200" dirty="0"/>
          </a:p>
        </p:txBody>
      </p:sp>
      <p:sp>
        <p:nvSpPr>
          <p:cNvPr id="35" name="Прямоугольник 34"/>
          <p:cNvSpPr/>
          <p:nvPr/>
        </p:nvSpPr>
        <p:spPr>
          <a:xfrm>
            <a:off x="5652120" y="404664"/>
            <a:ext cx="17316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</a:t>
            </a:r>
          </a:p>
          <a:p>
            <a:pPr algn="ctr"/>
            <a:r>
              <a:rPr lang="ru-RU" sz="1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4 095 437,4 тыс.рублей</a:t>
            </a:r>
            <a:endParaRPr lang="ru-RU" sz="1200" dirty="0">
              <a:solidFill>
                <a:srgbClr val="0000FF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652120" y="2276872"/>
            <a:ext cx="2016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u="sng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</a:p>
          <a:p>
            <a:pPr algn="ctr"/>
            <a:r>
              <a:rPr lang="ru-RU" sz="1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4 049 073,3 тыс.рублей</a:t>
            </a:r>
            <a:endParaRPr lang="ru-RU" sz="1200" dirty="0">
              <a:solidFill>
                <a:srgbClr val="0000FF"/>
              </a:solidFill>
            </a:endParaRPr>
          </a:p>
        </p:txBody>
      </p:sp>
      <p:graphicFrame>
        <p:nvGraphicFramePr>
          <p:cNvPr id="37" name="Диаграмма 36"/>
          <p:cNvGraphicFramePr/>
          <p:nvPr/>
        </p:nvGraphicFramePr>
        <p:xfrm>
          <a:off x="5436096" y="2636912"/>
          <a:ext cx="3707904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8" name="Прямоугольник 37"/>
          <p:cNvSpPr/>
          <p:nvPr/>
        </p:nvSpPr>
        <p:spPr>
          <a:xfrm>
            <a:off x="4716016" y="4221088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ИСПОЛНЕНИЯ БЮДЖЕТА</a:t>
            </a:r>
          </a:p>
          <a:p>
            <a:pPr algn="ctr"/>
            <a:r>
              <a:rPr lang="ru-RU" sz="1600" b="1" u="sng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</a:t>
            </a:r>
          </a:p>
          <a:p>
            <a:pPr algn="ctr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46 364,1 тыс.руб.</a:t>
            </a:r>
          </a:p>
        </p:txBody>
      </p:sp>
    </p:spTree>
    <p:extLst>
      <p:ext uri="{BB962C8B-B14F-4D97-AF65-F5344CB8AC3E}">
        <p14:creationId xmlns:p14="http://schemas.microsoft.com/office/powerpoint/2010/main" xmlns="" val="2151194764"/>
      </p:ext>
    </p:extLst>
  </p:cSld>
  <p:clrMapOvr>
    <a:masterClrMapping/>
  </p:clrMapOvr>
  <p:transition>
    <p:pull dir="r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39E22FB-E4E3-4514-A9C6-AD1A7774091A}"/>
              </a:ext>
            </a:extLst>
          </p:cNvPr>
          <p:cNvSpPr/>
          <p:nvPr/>
        </p:nvSpPr>
        <p:spPr>
          <a:xfrm>
            <a:off x="0" y="116632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ИСПОЛНЕНИЕ ДОХОДНОЙ ЧАСТИ  БЮДЖЕТА ГОРОДА УРАЙ ЗА 2020-2022 ГОДЫ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Таблица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83812088"/>
              </p:ext>
            </p:extLst>
          </p:nvPr>
        </p:nvGraphicFramePr>
        <p:xfrm>
          <a:off x="323528" y="5565753"/>
          <a:ext cx="8552279" cy="1231287"/>
        </p:xfrm>
        <a:graphic>
          <a:graphicData uri="http://schemas.openxmlformats.org/drawingml/2006/table">
            <a:tbl>
              <a:tblPr/>
              <a:tblGrid>
                <a:gridCol w="23762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6750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071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 (факт)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 (факт)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 (уточненный план)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 (факт)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038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Доходы, всего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3 724 037,4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3 810 585,8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4 067</a:t>
                      </a:r>
                      <a:r>
                        <a:rPr lang="ru-RU" sz="10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172,5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4 095 437,4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303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Безвозмездные поступления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2 669 560,6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2 779 623,1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2 962 900,5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2 956 874,0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258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Налоговые доходы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899 442,6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868 332,1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938 992,2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968 490,2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303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Неналоговые доходы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155 034,2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630,6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165 279,8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170 073,2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graphicFrame>
        <p:nvGraphicFramePr>
          <p:cNvPr id="23" name="Диаграмма 22"/>
          <p:cNvGraphicFramePr/>
          <p:nvPr/>
        </p:nvGraphicFramePr>
        <p:xfrm>
          <a:off x="0" y="2132856"/>
          <a:ext cx="8964488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9" name="Диаграмма 28"/>
          <p:cNvGraphicFramePr/>
          <p:nvPr/>
        </p:nvGraphicFramePr>
        <p:xfrm>
          <a:off x="251520" y="764704"/>
          <a:ext cx="8136904" cy="1152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Выгнутая вверх стрелка 6"/>
          <p:cNvSpPr/>
          <p:nvPr/>
        </p:nvSpPr>
        <p:spPr>
          <a:xfrm>
            <a:off x="5148064" y="5157192"/>
            <a:ext cx="3096344" cy="360040"/>
          </a:xfrm>
          <a:prstGeom prst="curved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91680" y="54868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доходной части бюджета за 2020-2022 годы</a:t>
            </a:r>
            <a:endParaRPr lang="en-US" sz="12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24128" y="5229200"/>
            <a:ext cx="170993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+284 851,6 тыс.руб.</a:t>
            </a:r>
            <a:endParaRPr lang="en-US" sz="1200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5865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27C0DF2A-1C8B-4AB2-AC68-F59439A662D6}"/>
              </a:ext>
            </a:extLst>
          </p:cNvPr>
          <p:cNvSpPr/>
          <p:nvPr/>
        </p:nvSpPr>
        <p:spPr>
          <a:xfrm>
            <a:off x="755576" y="0"/>
            <a:ext cx="81174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И СТРУКТУРА НАЛОГОВЫХ ДОХОДОВ БЮДЖЕТА ГОРОДА УРАЙ В 2020-2022 ГОДАХ , тыс. рублей</a:t>
            </a:r>
          </a:p>
        </p:txBody>
      </p:sp>
      <p:graphicFrame>
        <p:nvGraphicFramePr>
          <p:cNvPr id="40" name="Таблица 39"/>
          <p:cNvGraphicFramePr>
            <a:graphicFrameLocks noGrp="1"/>
          </p:cNvGraphicFramePr>
          <p:nvPr/>
        </p:nvGraphicFramePr>
        <p:xfrm>
          <a:off x="179512" y="5399862"/>
          <a:ext cx="8784976" cy="1458138"/>
        </p:xfrm>
        <a:graphic>
          <a:graphicData uri="http://schemas.openxmlformats.org/drawingml/2006/table">
            <a:tbl>
              <a:tblPr/>
              <a:tblGrid>
                <a:gridCol w="305604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42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489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1451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456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456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 (факт)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 (факт)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 (план)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 (факт)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681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Налоговые доходы, всего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899 442,6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868 332,1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938 992,2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968 490,2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70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Налог на доходы физических лиц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693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934,3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650 080,4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707 393,6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724 024,9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102,4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87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Акцизы на нефтепродукты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14 022,2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16 500,0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16 838,4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242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Налоги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138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435,0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145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160 111,8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165 110,9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103,1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Налоги на имущество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050,2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357,2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48 186,8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55 057,0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000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818,5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770,3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6 800,0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7 459,0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-540568" y="1916832"/>
          <a:ext cx="9684568" cy="3387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/>
        </p:nvGraphicFramePr>
        <p:xfrm>
          <a:off x="0" y="692696"/>
          <a:ext cx="7380312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Прямая со стрелкой 8"/>
          <p:cNvCxnSpPr/>
          <p:nvPr/>
        </p:nvCxnSpPr>
        <p:spPr>
          <a:xfrm flipV="1">
            <a:off x="539552" y="3068960"/>
            <a:ext cx="288032" cy="2880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1979712" y="3140968"/>
            <a:ext cx="288032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3419872" y="3068960"/>
            <a:ext cx="432048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авая фигурная скобка 16"/>
          <p:cNvSpPr/>
          <p:nvPr/>
        </p:nvSpPr>
        <p:spPr>
          <a:xfrm>
            <a:off x="4355976" y="2924944"/>
            <a:ext cx="360040" cy="15841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авая фигурная скобка 17"/>
          <p:cNvSpPr/>
          <p:nvPr/>
        </p:nvSpPr>
        <p:spPr>
          <a:xfrm>
            <a:off x="1259632" y="2924944"/>
            <a:ext cx="288032" cy="158417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авая фигурная скобка 18"/>
          <p:cNvSpPr/>
          <p:nvPr/>
        </p:nvSpPr>
        <p:spPr>
          <a:xfrm>
            <a:off x="2843808" y="2996952"/>
            <a:ext cx="216024" cy="151216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авая фигурная скобка 19"/>
          <p:cNvSpPr/>
          <p:nvPr/>
        </p:nvSpPr>
        <p:spPr>
          <a:xfrm>
            <a:off x="6012160" y="2276872"/>
            <a:ext cx="144016" cy="5040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авая фигурная скобка 20"/>
          <p:cNvSpPr/>
          <p:nvPr/>
        </p:nvSpPr>
        <p:spPr>
          <a:xfrm>
            <a:off x="4427984" y="2348880"/>
            <a:ext cx="216024" cy="57606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авая фигурная скобка 21"/>
          <p:cNvSpPr/>
          <p:nvPr/>
        </p:nvSpPr>
        <p:spPr>
          <a:xfrm>
            <a:off x="2843808" y="2492896"/>
            <a:ext cx="216024" cy="50405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авая фигурная скобка 22"/>
          <p:cNvSpPr/>
          <p:nvPr/>
        </p:nvSpPr>
        <p:spPr>
          <a:xfrm>
            <a:off x="1331640" y="2492896"/>
            <a:ext cx="144016" cy="4320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6228184" y="3501008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156176" y="2348880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25,2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572000" y="3501008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75,3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572000" y="2420888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24,7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915816" y="3573016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915816" y="2492896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25,1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403648" y="3573016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77,2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403648" y="2492896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22,8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xmlns="" val="373577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И СТРУКТУРА  НЕНАЛОГОВЫХ ДОХОДОВ БЮДЖЕТА ГОРОДА УРАЙ                     В 2020-2022 ГОДАХ, тыс.рублей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-1" y="4639841"/>
          <a:ext cx="9036498" cy="2257324"/>
        </p:xfrm>
        <a:graphic>
          <a:graphicData uri="http://schemas.openxmlformats.org/drawingml/2006/table">
            <a:tbl>
              <a:tblPr/>
              <a:tblGrid>
                <a:gridCol w="29878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858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 (факт)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 (факт)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 (уточненный план)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 (факт)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исполнения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877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Неналоговые доходы, всего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155 034,2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162 630,6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165 279,8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170 073,2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589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муниципального имущества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97 933,5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107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042,0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102 682,6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104 287,1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101,6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8589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454,9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1 651,2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1 651,2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68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(работ) и компенсации затрат государства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3 161,4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10 246,5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4 339,7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4 551,7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68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546,9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191,1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51 660,4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54 640,9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059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003,4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480,3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4 512,8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4 491,4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059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 </a:t>
                      </a:r>
                    </a:p>
                  </a:txBody>
                  <a:tcPr marL="857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215,8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104,1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4C4EDB45-8EBA-4A57-B46A-AD76899EC698}"/>
              </a:ext>
            </a:extLst>
          </p:cNvPr>
          <p:cNvSpPr/>
          <p:nvPr/>
        </p:nvSpPr>
        <p:spPr>
          <a:xfrm>
            <a:off x="5364088" y="908720"/>
            <a:ext cx="184731" cy="292388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00" b="1" i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6" name="Диаграмма 15"/>
          <p:cNvGraphicFramePr/>
          <p:nvPr/>
        </p:nvGraphicFramePr>
        <p:xfrm>
          <a:off x="-252536" y="980728"/>
          <a:ext cx="9396536" cy="1296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Прямоугольник 16"/>
          <p:cNvSpPr/>
          <p:nvPr/>
        </p:nvSpPr>
        <p:spPr>
          <a:xfrm>
            <a:off x="251520" y="620688"/>
            <a:ext cx="43787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Общий объем неналоговых доходов в 2020-2022 годах</a:t>
            </a:r>
            <a:endParaRPr lang="en-US" sz="14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Диаграмма 19"/>
          <p:cNvGraphicFramePr/>
          <p:nvPr/>
        </p:nvGraphicFramePr>
        <p:xfrm>
          <a:off x="0" y="1988840"/>
          <a:ext cx="914400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4" name="Прямоугольник 53"/>
          <p:cNvSpPr/>
          <p:nvPr/>
        </p:nvSpPr>
        <p:spPr>
          <a:xfrm>
            <a:off x="4572000" y="3356992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61,3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572000" y="2708920"/>
            <a:ext cx="6078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32,1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56" name="Прямоугольник 55"/>
          <p:cNvSpPr/>
          <p:nvPr/>
        </p:nvSpPr>
        <p:spPr>
          <a:xfrm>
            <a:off x="3275856" y="3356992"/>
            <a:ext cx="6078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62,1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3275856" y="2780928"/>
            <a:ext cx="6078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31,3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2051720" y="3356992"/>
            <a:ext cx="6078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65,8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2051720" y="2636912"/>
            <a:ext cx="6078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23,5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683568" y="3356992"/>
            <a:ext cx="6078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63,2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755576" y="2780928"/>
            <a:ext cx="60785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28,7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xmlns="" val="235766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И СТРУКТУРА ИСПОЛНЕНИЯ БЕЗВОЗМЕЗДНЫХ ПОСТУПЛЕНИЙ В БЮДЖЕТ ГОРОДА УРАЙ ЗА 2020-2022 ГОДЫ, тыс.рублей</a:t>
            </a:r>
          </a:p>
        </p:txBody>
      </p:sp>
      <p:graphicFrame>
        <p:nvGraphicFramePr>
          <p:cNvPr id="33" name="Таблица 32"/>
          <p:cNvGraphicFramePr>
            <a:graphicFrameLocks noGrp="1"/>
          </p:cNvGraphicFramePr>
          <p:nvPr/>
        </p:nvGraphicFramePr>
        <p:xfrm>
          <a:off x="107504" y="4869160"/>
          <a:ext cx="9036496" cy="1720174"/>
        </p:xfrm>
        <a:graphic>
          <a:graphicData uri="http://schemas.openxmlformats.org/drawingml/2006/table">
            <a:tbl>
              <a:tblPr/>
              <a:tblGrid>
                <a:gridCol w="30856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754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224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7547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4894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2854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861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 (факт)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 (факт)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 (план)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 (факт)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исполнения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07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поступления, всего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2 669 560,6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2 779 623,1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2 962 900,5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2 956 874,0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214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Дотации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505</a:t>
                      </a:r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602,6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533</a:t>
                      </a:r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275,3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572 809,0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572 809,0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36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Субвенции на реализацию </a:t>
                      </a:r>
                      <a:r>
                        <a:rPr lang="ru-RU" sz="13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гос.полномочий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1 426</a:t>
                      </a:r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994,8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1 525</a:t>
                      </a:r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040,5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1 578 177,8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1 574 968,2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836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538</a:t>
                      </a:r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439,6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588</a:t>
                      </a:r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462,6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578 466,4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576 005,2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836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938,5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117 752,5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51 292,6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50 936,2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836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172</a:t>
                      </a:r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64</a:t>
                      </a:r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lang="ru-RU" sz="1300" b="0" i="0" u="none" strike="noStrike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045,0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195 672,0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195 672,8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836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МБТ прошлых лет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</a:t>
                      </a:r>
                      <a:r>
                        <a:rPr lang="ru-RU" sz="1200" b="0" i="1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062,0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-10</a:t>
                      </a:r>
                      <a:r>
                        <a:rPr lang="ru-RU" sz="1200" b="0" i="1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 952,8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-13 517,3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-13 517,4</a:t>
                      </a:r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37" name="Выгнутая вверх стрелка 36"/>
          <p:cNvSpPr/>
          <p:nvPr/>
        </p:nvSpPr>
        <p:spPr>
          <a:xfrm>
            <a:off x="4860032" y="4581128"/>
            <a:ext cx="2880320" cy="360040"/>
          </a:xfrm>
          <a:prstGeom prst="curvedDown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5364088" y="4581128"/>
            <a:ext cx="194421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+ 177 250,9 тыс.руб.</a:t>
            </a:r>
            <a:endParaRPr lang="en-US" sz="15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-180528" y="2204864"/>
          <a:ext cx="921702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-108520" y="908720"/>
          <a:ext cx="8388424" cy="1224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4716016" y="3429000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53,3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907704" y="3284984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54,9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275856" y="3356992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53,3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11560" y="3356992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53,5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644008" y="2780928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19,5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644008" y="3933056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19,4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203848" y="3933056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19,3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979712" y="4005064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19,2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11560" y="4005064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18,9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39552" y="2852936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20,2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907704" y="2780928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21,2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275856" y="2780928"/>
            <a:ext cx="67839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19,5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xmlns="" val="3863965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C3D927B-A730-4821-846E-00596700C2AF}"/>
              </a:ext>
            </a:extLst>
          </p:cNvPr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ДОХОДОВ БЮДЖЕТА ГОРОДА УРАЙ ЗА 2022 ГОД С ОБЪЯСНЕНИЕМ ПРИЧИН  ОТКЛОНЕНИЯ ОТ ПЛАНА 2022 ГОДА, тыс.рублей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51212777"/>
              </p:ext>
            </p:extLst>
          </p:nvPr>
        </p:nvGraphicFramePr>
        <p:xfrm>
          <a:off x="107505" y="577538"/>
          <a:ext cx="9036495" cy="6194173"/>
        </p:xfrm>
        <a:graphic>
          <a:graphicData uri="http://schemas.openxmlformats.org/drawingml/2006/table">
            <a:tbl>
              <a:tblPr/>
              <a:tblGrid>
                <a:gridCol w="11143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423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728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4716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0712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8719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8043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80273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31598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9381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Наименование </a:t>
                      </a:r>
                    </a:p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показателя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Код бюджетной классификации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Первоначально утвержденный план на 2022 год  (Решение Думы г.Урай от 03.12.2021 №29)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Уточненные плановые назначения на 2022 год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Исполнено за 2022 год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% исполнения от первоначального плана на  2022 год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% исполнения от </a:t>
                      </a:r>
                      <a:r>
                        <a:rPr lang="ru-RU" sz="800" b="1" i="0" u="none" strike="noStrike" dirty="0" err="1">
                          <a:latin typeface="Times New Roman"/>
                        </a:rPr>
                        <a:t>уточн-го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 плана 2022 года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Причины отклонения фактического исполнения  от </a:t>
                      </a:r>
                      <a:r>
                        <a:rPr lang="ru-RU" sz="800" b="1" i="0" u="sng" strike="noStrike" dirty="0">
                          <a:latin typeface="Times New Roman"/>
                        </a:rPr>
                        <a:t>первоначально утвержденного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 плана 2022 года (менее 95% и более 105% к годовому плану)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Причины отклонения фактического исполнения от </a:t>
                      </a:r>
                      <a:r>
                        <a:rPr lang="ru-RU" sz="800" b="1" i="0" u="sng" strike="noStrike" dirty="0">
                          <a:latin typeface="Times New Roman"/>
                        </a:rPr>
                        <a:t>уточненного плана 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2022 года (менее 95% и более 105% к годовому плану)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24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5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6=5/3*100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7=5/3*100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9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06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latin typeface="Times New Roman"/>
                        </a:rPr>
                        <a:t>ИТОГО НАЛОГОВЫХ И НЕНАЛОГОВЫХ ДОХОДОВ,  в том числе: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latin typeface="Times New Roman"/>
                        </a:rPr>
                        <a:t>000 1 00 00000 00 0000 000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1 082 342,3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1 104 272,0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latin typeface="Times New Roman"/>
                        </a:rPr>
                        <a:t>1 138 563,4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latin typeface="Times New Roman"/>
                        </a:rPr>
                        <a:t>105,2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latin typeface="Times New Roman"/>
                        </a:rPr>
                        <a:t>103,1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6312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latin typeface="Times New Roman"/>
                        </a:rPr>
                        <a:t>1. Налог на доходы физических  лиц 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000 1 01 02000 01 0000 110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701 393,6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707 393,6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724 024,9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latin typeface="Times New Roman"/>
                        </a:rPr>
                        <a:t>103,2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102,4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718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latin typeface="Times New Roman"/>
                        </a:rPr>
                        <a:t>2. Акцизы по подакцизным товарам (продукции), производимым на территории Российской Федерации (акцизы на нефтепродукты)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000 1 03 02000 01 0000 110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13 382,5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16 500,0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16 838,4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125,8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latin typeface="Times New Roman"/>
                        </a:rPr>
                        <a:t>102,1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Основная причина увеличения поступлений в результате увеличения налоговых ставок на автомобильный бензин, дизельное топливо, моторные масла для дизельных и (или) карбюраторных (</a:t>
                      </a:r>
                      <a:r>
                        <a:rPr lang="ru-RU" sz="800" b="0" i="0" u="none" strike="noStrike" dirty="0" err="1">
                          <a:latin typeface="Times New Roman"/>
                        </a:rPr>
                        <a:t>инжекторных</a:t>
                      </a:r>
                      <a:r>
                        <a:rPr lang="ru-RU" sz="800" b="0" i="0" u="none" strike="noStrike" dirty="0">
                          <a:latin typeface="Times New Roman"/>
                        </a:rPr>
                        <a:t>) двигателей с 1 января 2022 года в соответствии с Федеральным законом от 02.07.2021 №350-ФЗ "О внесении изменений в части первую и вторую Налогового кодекса Российской Федерации и отдельные законодательные акты Российской Федерации" и увеличения объема реализации производителями дизельного топлива и автомобильного бензина. 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38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latin typeface="Times New Roman"/>
                        </a:rPr>
                        <a:t>3. Налоги на совокупный доход всего, в том числе: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latin typeface="Times New Roman"/>
                        </a:rPr>
                        <a:t>000 1 05 00000 00 0000 000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149 763,7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160 111,8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165 110,9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110,2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103,1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014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latin typeface="Times New Roman"/>
                        </a:rPr>
                        <a:t>3.1. Упрощенная система налогообложения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000 1 05 01000 01 0000 110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143 663,7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152 784,0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156 847,6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109,2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102,7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Основные причины увеличения поступлений связаны: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1) с увеличением налогооблагаемой базы в результате роста коэффициента-дефлятора на 6,2% (с 1,032 в 2021 году до 1,096 в 2022 году) на основании Приказа Минэкономразвития РФ от 28.10.2021 №654;                                                                                                                          2) с увеличением количества налогоплательщиков, в связи с их переходом с ЕНВД на данный режим налогообложения, в связи с тем, что с 1 января 2021 года ЕНВД в бюджет города Урай не поступает, в соответствии с Федеральным законом от 29.06.2012 №97-ФЗ.   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39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latin typeface="Times New Roman"/>
                        </a:rPr>
                        <a:t>3.2. Единый налог на вмененный доход 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000 1 05 02000 02 0000 110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-237,2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Единый налог на вмененный доход  отменен с 01.01.2021 года. В 2022 году произведены возвраты излишне уплаченных сумм данного налога на расчетный счет налогоплательщиков.  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473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latin typeface="Times New Roman"/>
                        </a:rPr>
                        <a:t>3.3. Сельскохозяйственный налог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000 1 05 03000 01 0000 110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727,8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727,8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Основная причина увеличений связана с тем, что в отчетном периоде 2022 года поступил налог от ИП Карпов С.Н., перешедшего с 01.01.2021 на ЕСХН, а также поступлением в 2022 году авансовых платежей от данного налогоплательщика.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latin typeface="Arial"/>
                        </a:rPr>
                        <a:t> </a:t>
                      </a:r>
                    </a:p>
                  </a:txBody>
                  <a:tcPr marL="3377" marR="3377" marT="337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632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latin typeface="Times New Roman"/>
                        </a:rPr>
                        <a:t>3.4. Патентная система налогообложения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000 1 05 04000 02 0000 110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6 100,0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6 600,0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7 772,7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127,4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117,8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Размер поступлений налога зависит от количества выданных патентов, срока, на который выдан патент, вида предпринимательской деятельности. Основная причина увеличения поступлений налога, в результате перехода налогоплательщиков на данную систему налогообложения, наиболее выгодную, в связи с отменой с 2021 года ЕНВД.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75010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349C0A3-86CB-4621-81AF-5CE1ED9F2F97}"/>
              </a:ext>
            </a:extLst>
          </p:cNvPr>
          <p:cNvSpPr/>
          <p:nvPr/>
        </p:nvSpPr>
        <p:spPr>
          <a:xfrm>
            <a:off x="7377747" y="0"/>
            <a:ext cx="17662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таблицы</a:t>
            </a:r>
            <a:endParaRPr lang="ru-RU" sz="1200" dirty="0">
              <a:solidFill>
                <a:prstClr val="black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1888648"/>
              </p:ext>
            </p:extLst>
          </p:nvPr>
        </p:nvGraphicFramePr>
        <p:xfrm>
          <a:off x="0" y="260649"/>
          <a:ext cx="9144000" cy="6597353"/>
        </p:xfrm>
        <a:graphic>
          <a:graphicData uri="http://schemas.openxmlformats.org/drawingml/2006/table">
            <a:tbl>
              <a:tblPr/>
              <a:tblGrid>
                <a:gridCol w="11275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60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954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5367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1315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9418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8614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83607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11561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9988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Код бюджетной классификации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Первоначально утвержденный план на 2022 год  (Решение Думы г.Урай от 03.12.2021 №29)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Уточненные плановые назначения на 2022 год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Исполнено за 2022 год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% исполнения от первоначального плана на  2022 год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% исполнения от </a:t>
                      </a:r>
                      <a:r>
                        <a:rPr lang="ru-RU" sz="800" b="1" i="0" u="none" strike="noStrike" dirty="0" err="1">
                          <a:latin typeface="Times New Roman"/>
                        </a:rPr>
                        <a:t>уточн-го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 плана 2022 года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Причины отклонения фактического исполнения  от </a:t>
                      </a:r>
                      <a:r>
                        <a:rPr lang="ru-RU" sz="800" b="1" i="0" u="sng" strike="noStrike" dirty="0">
                          <a:latin typeface="Times New Roman"/>
                        </a:rPr>
                        <a:t>первоначально утвержденного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 плана 2022 года (менее 95% и более 105% к годовому плану)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latin typeface="Times New Roman"/>
                        </a:rPr>
                        <a:t>Причины отклонения фактического исполнения от </a:t>
                      </a:r>
                      <a:r>
                        <a:rPr lang="ru-RU" sz="800" b="1" i="0" u="sng" strike="noStrike">
                          <a:latin typeface="Times New Roman"/>
                        </a:rPr>
                        <a:t>уточненного плана </a:t>
                      </a:r>
                      <a:r>
                        <a:rPr lang="ru-RU" sz="800" b="1" i="0" u="none" strike="noStrike">
                          <a:latin typeface="Times New Roman"/>
                        </a:rPr>
                        <a:t>2022 года (менее 95% и более 105% к годовому плану)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78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6=5/3*100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7=5/3*100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8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28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latin typeface="Times New Roman"/>
                        </a:rPr>
                        <a:t>4. Налоги на имущество, в том числе: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latin typeface="Times New Roman"/>
                        </a:rPr>
                        <a:t>000 1 06 00000 00 0000 000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latin typeface="Times New Roman"/>
                        </a:rPr>
                        <a:t>49 398,3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latin typeface="Times New Roman"/>
                        </a:rPr>
                        <a:t>48 186,8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55 057,0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latin typeface="Times New Roman"/>
                        </a:rPr>
                        <a:t>111,5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latin typeface="Times New Roman"/>
                        </a:rPr>
                        <a:t>114,3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63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latin typeface="Times New Roman"/>
                        </a:rPr>
                        <a:t>4.1.  Налог на имущество c физических лиц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000 1 06 01000 00 0000 110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16 400,0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latin typeface="Times New Roman"/>
                        </a:rPr>
                        <a:t>16 400,0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latin typeface="Times New Roman"/>
                        </a:rPr>
                        <a:t>21 434,7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130,7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130,7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Увеличение поступлений налога  связана с поступлением задолженности прошлых лет от физ. лиц в результате проведенных совместных мероприятий с задействованными структурами, а также проведением исковой работы главным администратором доходов бюджета города Урай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2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latin typeface="Times New Roman"/>
                        </a:rPr>
                        <a:t>4.2. Транспортный налог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000 106 04000 02 0000 110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13 323,1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12 911,6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latin typeface="Times New Roman"/>
                        </a:rPr>
                        <a:t>13 113,5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98,4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101,6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895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latin typeface="Times New Roman"/>
                        </a:rPr>
                        <a:t>4.3. Земельный налог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000 1 06 06000 00 0000 110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19 675,2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18 875,2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latin typeface="Times New Roman"/>
                        </a:rPr>
                        <a:t>20 508,8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latin typeface="Times New Roman"/>
                        </a:rPr>
                        <a:t>104,2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108,7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Увеличения поступлений обусловлена погашением задолженности за прошлые налоговые периоды, а также в связи с тем, что некоторые бюджетные учреждения в связи с переходом на Единый налоговый платеж, произвели уплату в декабре по сроку уплаты 28.02.2023.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744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latin typeface="Times New Roman"/>
                        </a:rPr>
                        <a:t>5. Государственная пошлина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latin typeface="Times New Roman"/>
                        </a:rPr>
                        <a:t>000 1 08 00000 00 0000 000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6 640,0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6 800,0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7 459,0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latin typeface="Times New Roman"/>
                        </a:rPr>
                        <a:t>112,3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109,7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Не подлежащих объективному прогнозированию. Не имеет постоянного характера. Основные причины увеличения поступлений в результате роста: </a:t>
                      </a:r>
                      <a:br>
                        <a:rPr lang="ru-RU" sz="800" b="0" i="0" u="none" strike="noStrike" dirty="0"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latin typeface="Times New Roman"/>
                        </a:rPr>
                        <a:t>1) дел, рассматриваемым в судах общей юрисдикции, мировыми судьями;</a:t>
                      </a:r>
                      <a:br>
                        <a:rPr lang="ru-RU" sz="800" b="0" i="0" u="none" strike="noStrike" dirty="0"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latin typeface="Times New Roman"/>
                        </a:rPr>
                        <a:t>2) выдачи документов администрацией города Урай - специального разрешения на движение по автомобильным дорогам транспортных средств,  осуществляющих перевозки опасных,  тяжеловесных и (или) крупногабаритных грузов и документов за установку рекламной конструкции, носят заявительный характер. 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11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latin typeface="Times New Roman"/>
                        </a:rPr>
                        <a:t>ИТОГО НАЛОГОВЫХ ДОХОДОВ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latin typeface="Times New Roman"/>
                        </a:rPr>
                        <a:t>920 578,1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938 992,2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968 490,2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latin typeface="Times New Roman"/>
                        </a:rPr>
                        <a:t>105,2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>
                          <a:latin typeface="Times New Roman"/>
                        </a:rPr>
                        <a:t>103,1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863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 dirty="0">
                          <a:latin typeface="Times New Roman"/>
                        </a:rPr>
                        <a:t> 1.  Доходы от использования муниципального имущества, в т. числе: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latin typeface="Times New Roman"/>
                        </a:rPr>
                        <a:t>000 1 11 00000 00 0000 000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latin typeface="Times New Roman"/>
                        </a:rPr>
                        <a:t>99 631,9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latin typeface="Times New Roman"/>
                        </a:rPr>
                        <a:t>102 682,6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latin typeface="Times New Roman"/>
                        </a:rPr>
                        <a:t>104 287,1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latin typeface="Times New Roman"/>
                        </a:rPr>
                        <a:t>104,7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1" i="0" u="none" strike="noStrike" dirty="0">
                          <a:latin typeface="Times New Roman"/>
                        </a:rPr>
                        <a:t>101,6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7499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latin typeface="Times New Roman"/>
                        </a:rPr>
                        <a:t>1.1.  Доходы в виде прибыли (дивиденды по акциям), принадлежащие муниципальному образованию г. Урай 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000 1 11 01000 00 0000 120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176,6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2 711,0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2 711,0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latin typeface="Times New Roman"/>
                        </a:rPr>
                        <a:t>в 15,4 раза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latin typeface="Times New Roman"/>
                        </a:rPr>
                        <a:t>100,0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Доходы зависят от финансовых результатов хозяйственных обществ с долей участия в уставном капитале муниципального образования город </a:t>
                      </a:r>
                      <a:r>
                        <a:rPr lang="ru-RU" sz="800" b="0" i="0" u="none" strike="noStrike" dirty="0" err="1">
                          <a:latin typeface="Times New Roman"/>
                        </a:rPr>
                        <a:t>Урай</a:t>
                      </a:r>
                      <a:r>
                        <a:rPr lang="ru-RU" sz="800" b="0" i="0" u="none" strike="noStrike" dirty="0">
                          <a:latin typeface="Times New Roman"/>
                        </a:rPr>
                        <a:t>. В соответствии с принятыми решениями акционеров и участников хозяйственных обществ, с долей участия города Урай, в отчетном периоде в бюджет поступили дивиденды в сумме 2711,0 тыс. рублей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8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211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latin typeface="Times New Roman"/>
                        </a:rPr>
                        <a:t>1.2. Аренда земельных участков 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latin typeface="Times New Roman"/>
                        </a:rPr>
                        <a:t>000 1 11 05000 00 0000 120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latin typeface="Times New Roman"/>
                        </a:rPr>
                        <a:t>71 456,1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latin typeface="Times New Roman"/>
                        </a:rPr>
                        <a:t>70 368,2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latin typeface="Times New Roman"/>
                        </a:rPr>
                        <a:t>71 103,4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latin typeface="Times New Roman"/>
                        </a:rPr>
                        <a:t>99,5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latin typeface="Times New Roman"/>
                        </a:rPr>
                        <a:t>101,0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75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800" b="0" i="0" u="none" strike="noStrike" dirty="0">
                        <a:latin typeface="Times New Roman"/>
                      </a:endParaRP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5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496536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latin typeface="Times New Roman"/>
                        </a:rPr>
                        <a:t>1.3. Аренда муниципального имущества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latin typeface="Times New Roman"/>
                        </a:rPr>
                        <a:t>000 1 11 09000 00 0000 120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27 999,2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29 603,4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30 472,7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>
                          <a:latin typeface="Times New Roman"/>
                        </a:rPr>
                        <a:t>108,8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00" b="0" i="0" u="none" strike="noStrike" dirty="0">
                          <a:latin typeface="Times New Roman"/>
                        </a:rPr>
                        <a:t>102,9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Основные причины увеличения поступлений связаны:1) с заключением новых договоров аренды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мун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. имущества, в т. числе заключение договоров найма жилых помещений во вновь построенных жилых домах, что увеличивает коэффициент при начислении платы за 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найм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жилых помещений;                                                              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2) увеличением размера платы за жилые помещения с 01.11.2022 года  в соответствии с постановлением администрации города Урай "Об установлении размера платы за жилые помещения (платы за наём) в городе Урай";          </a:t>
                      </a:r>
                      <a:b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3) от поступления доходов по заключенным Соглашениям о размещении нестационарных торговых объектов на территории города Урай. </a:t>
                      </a:r>
                    </a:p>
                  </a:txBody>
                  <a:tcPr marL="3369" marR="3369" marT="3369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800" b="0" i="0" u="none" strike="noStrike" dirty="0">
                        <a:latin typeface="Times New Roman"/>
                      </a:endParaRP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3369" marR="3369" marT="33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85571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8B2123E0-8E37-43F9-A013-1BD2FAB178B5}"/>
              </a:ext>
            </a:extLst>
          </p:cNvPr>
          <p:cNvSpPr/>
          <p:nvPr/>
        </p:nvSpPr>
        <p:spPr>
          <a:xfrm>
            <a:off x="7366996" y="0"/>
            <a:ext cx="17662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таблицы</a:t>
            </a:r>
            <a:endParaRPr lang="ru-RU" sz="1200" dirty="0">
              <a:solidFill>
                <a:prstClr val="black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64876341"/>
              </p:ext>
            </p:extLst>
          </p:nvPr>
        </p:nvGraphicFramePr>
        <p:xfrm>
          <a:off x="107503" y="260649"/>
          <a:ext cx="8856986" cy="6624257"/>
        </p:xfrm>
        <a:graphic>
          <a:graphicData uri="http://schemas.openxmlformats.org/drawingml/2006/table">
            <a:tbl>
              <a:tblPr/>
              <a:tblGrid>
                <a:gridCol w="10922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44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736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3629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970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7553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7089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15824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29447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584177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8786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>
                          <a:latin typeface="Times New Roman"/>
                        </a:rPr>
                        <a:t>Код бюджетной классификации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>
                          <a:latin typeface="Times New Roman"/>
                        </a:rPr>
                        <a:t>Первоначально утвержденный план на 2022 год  (Решение Думы г.Урай от 03.12.2021 №29)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>
                          <a:latin typeface="Times New Roman"/>
                        </a:rPr>
                        <a:t>Уточненные плановые назначения на 2022 год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>
                          <a:latin typeface="Times New Roman"/>
                        </a:rPr>
                        <a:t>Исполнено за 2022 год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>
                          <a:latin typeface="Times New Roman"/>
                        </a:rPr>
                        <a:t>% исполнения от первоначального плана на  2022 год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>
                          <a:latin typeface="Times New Roman"/>
                        </a:rPr>
                        <a:t>% исполнения от уточн-го плана 2022 года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>
                          <a:latin typeface="Times New Roman"/>
                        </a:rPr>
                        <a:t>Причины отклонения фактического исполнения  от </a:t>
                      </a:r>
                      <a:r>
                        <a:rPr lang="ru-RU" sz="750" b="1" i="0" u="sng" strike="noStrike">
                          <a:latin typeface="Times New Roman"/>
                        </a:rPr>
                        <a:t>первоначально утвержденного</a:t>
                      </a:r>
                      <a:r>
                        <a:rPr lang="ru-RU" sz="750" b="1" i="0" u="none" strike="noStrike">
                          <a:latin typeface="Times New Roman"/>
                        </a:rPr>
                        <a:t> плана 2022 года (менее 95% и более 105% к годовому плану)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750" b="1" i="0" u="none" strike="noStrike">
                        <a:latin typeface="Times New Roman"/>
                      </a:endParaRP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 dirty="0">
                          <a:latin typeface="Times New Roman"/>
                        </a:rPr>
                        <a:t>Причины отклонения фактического исполнения от </a:t>
                      </a:r>
                      <a:r>
                        <a:rPr lang="ru-RU" sz="750" b="1" i="0" u="sng" strike="noStrike" dirty="0">
                          <a:latin typeface="Times New Roman"/>
                        </a:rPr>
                        <a:t>уточненного плана </a:t>
                      </a:r>
                      <a:r>
                        <a:rPr lang="ru-RU" sz="750" b="1" i="0" u="none" strike="noStrike" dirty="0">
                          <a:latin typeface="Times New Roman"/>
                        </a:rPr>
                        <a:t>2022 года (менее 95% и более 105% к годовому плану)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26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0" i="0" u="none" strike="noStrike" dirty="0">
                          <a:latin typeface="Times New Roman"/>
                        </a:rPr>
                        <a:t>6=5/3*100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0" i="0" u="none" strike="noStrike">
                          <a:latin typeface="Times New Roman"/>
                        </a:rPr>
                        <a:t>7=5/3*100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50" b="0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750" b="0" i="0" u="none" strike="noStrike">
                        <a:latin typeface="Times New Roman"/>
                      </a:endParaRP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0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09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750" b="1" i="0" u="none" strike="noStrike" dirty="0">
                          <a:latin typeface="Times New Roman"/>
                        </a:rPr>
                        <a:t>2. Плата за негативное воздействие на окружающую среду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>
                          <a:latin typeface="Times New Roman"/>
                        </a:rPr>
                        <a:t>000 1 12 00000 00 0000 000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1" i="0" u="none" strike="noStrike">
                          <a:latin typeface="Times New Roman"/>
                        </a:rPr>
                        <a:t>1 337,4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1" i="0" u="none" strike="noStrike" dirty="0">
                          <a:latin typeface="Times New Roman"/>
                        </a:rPr>
                        <a:t>1 651,2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1" i="0" u="none" strike="noStrike" dirty="0">
                          <a:latin typeface="Times New Roman"/>
                        </a:rPr>
                        <a:t>1 651,2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1" i="0" u="none" strike="noStrike" dirty="0">
                          <a:latin typeface="Times New Roman"/>
                        </a:rPr>
                        <a:t>123,5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1" i="0" u="none" strike="noStrike" dirty="0">
                          <a:latin typeface="Times New Roman"/>
                        </a:rPr>
                        <a:t>100,0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750" b="0" i="0" u="none" strike="noStrike" dirty="0">
                          <a:latin typeface="Times New Roman"/>
                        </a:rPr>
                        <a:t>Поступлением в 2022 году уточненного платежа за 2021 год от ООО "</a:t>
                      </a:r>
                      <a:r>
                        <a:rPr lang="ru-RU" sz="750" b="0" i="0" u="none" strike="noStrike" dirty="0" err="1">
                          <a:latin typeface="Times New Roman"/>
                        </a:rPr>
                        <a:t>ЭкоТех</a:t>
                      </a:r>
                      <a:r>
                        <a:rPr lang="ru-RU" sz="750" b="0" i="0" u="none" strike="noStrike" dirty="0">
                          <a:latin typeface="Times New Roman"/>
                        </a:rPr>
                        <a:t>" за размещение твердых коммунальных отходов (ошибочная оплата в 2021 году на ОКТМО г. Ханты-Мансийска). 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75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5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09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750" b="1" i="0" u="none" strike="noStrike">
                          <a:latin typeface="Times New Roman"/>
                        </a:rPr>
                        <a:t>3. Доходы от оказания платных услуг (работ) и компенсации затрат государства 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>
                          <a:latin typeface="Times New Roman"/>
                        </a:rPr>
                        <a:t>000 1 13 00000 00 0000 000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1" i="0" u="none" strike="noStrike">
                          <a:latin typeface="Times New Roman"/>
                        </a:rPr>
                        <a:t>3 249,5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1" i="0" u="none" strike="noStrike">
                          <a:latin typeface="Times New Roman"/>
                        </a:rPr>
                        <a:t>4 339,7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1" i="0" u="none" strike="noStrike">
                          <a:latin typeface="Times New Roman"/>
                        </a:rPr>
                        <a:t>4 551,7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1" i="0" u="none" strike="noStrike" dirty="0">
                          <a:latin typeface="Times New Roman"/>
                        </a:rPr>
                        <a:t>140,1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1" i="0" u="none" strike="noStrike" dirty="0">
                          <a:latin typeface="Times New Roman"/>
                        </a:rPr>
                        <a:t>104,9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750" b="0" i="0" u="none" strike="noStrike" dirty="0">
                          <a:latin typeface="Times New Roman"/>
                        </a:rPr>
                        <a:t> </a:t>
                      </a:r>
                      <a:br>
                        <a:rPr lang="ru-RU" sz="750" b="0" i="0" u="none" strike="noStrike" dirty="0">
                          <a:latin typeface="Times New Roman"/>
                        </a:rPr>
                      </a:br>
                      <a:endParaRPr lang="ru-RU" sz="750" b="0" i="0" u="none" strike="noStrike" dirty="0">
                        <a:latin typeface="Times New Roman"/>
                      </a:endParaRP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750" b="0" i="0" u="none" strike="noStrike">
                        <a:latin typeface="Times New Roman"/>
                      </a:endParaRP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5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878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50" b="0" i="0" u="none" strike="noStrike">
                          <a:latin typeface="Times New Roman"/>
                        </a:rPr>
                        <a:t>3.1.Доходы от оказания платных услуг (работ)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0" i="0" u="none" strike="noStrike">
                          <a:latin typeface="Times New Roman"/>
                        </a:rPr>
                        <a:t>000 1 13 01000 00 0000 130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238,8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64,0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64,7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27,1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101,1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750" b="0" i="0" u="none" strike="noStrike" dirty="0">
                          <a:latin typeface="Times New Roman"/>
                        </a:rPr>
                        <a:t>Количество сведений, предоставляемых физическим и юридическим лицам из информационной системы обеспечения градостроительной деятельности (ИСОГД) не имеют постоянного характера, потребность снижается, а также оказание услуг МКУ «Центр бухгалтерского учета города Урай" по ведению бухгалтерского учета и формирования отчетности юридическим лицам - данные платежи носят заявительный характер.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750" b="0" i="0" u="none" strike="noStrike" dirty="0">
                        <a:latin typeface="Times New Roman"/>
                      </a:endParaRP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5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597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750" b="0" i="0" u="none" strike="noStrike">
                          <a:latin typeface="Times New Roman"/>
                        </a:rPr>
                        <a:t>3.2. Доходы, поступающие в порядке возмещения расходов, понесенных в связи с эксплуатацией имущества городских округов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0" i="0" u="none" strike="noStrike">
                          <a:latin typeface="Times New Roman"/>
                        </a:rPr>
                        <a:t>000 1 13 02064 04 0000 130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859,2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1 468,6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1 661,9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193,4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113,2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750" b="0" i="0" u="none" strike="noStrike" dirty="0">
                          <a:latin typeface="Times New Roman"/>
                        </a:rPr>
                        <a:t>Данный вид доходов относится к </a:t>
                      </a:r>
                      <a:r>
                        <a:rPr lang="ru-RU" sz="750" b="0" i="0" u="none" strike="noStrike" dirty="0" err="1">
                          <a:latin typeface="Times New Roman"/>
                        </a:rPr>
                        <a:t>труднопрогнозируемым</a:t>
                      </a:r>
                      <a:r>
                        <a:rPr lang="ru-RU" sz="750" b="0" i="0" u="none" strike="noStrike" dirty="0">
                          <a:latin typeface="Times New Roman"/>
                        </a:rPr>
                        <a:t> доходам, зависит от фактически потребленных ресурсов по коммунальным и эксплуатационным платежам. Оплата производится по выставленным счетам, кроме этого произведена оплата задолженности прошлого периода и произведены поступления по вновь заключенным договорам.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78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750" b="0" i="0" u="none" strike="noStrike">
                          <a:latin typeface="Times New Roman"/>
                        </a:rPr>
                        <a:t>3.3. Доходы от компенсации затрат государства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0" i="0" u="none" strike="noStrike">
                          <a:latin typeface="Times New Roman"/>
                        </a:rPr>
                        <a:t>000 1 13 02000 00 0000 130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2 151,5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2 807,1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2 825,1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131,3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100,6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50" b="0" i="0" u="none" strike="noStrike" dirty="0">
                          <a:latin typeface="Times New Roman"/>
                        </a:rPr>
                        <a:t>Данные поступления носят не плановый характер, не имеют постоянного характера поступлений. К ним относятся: возврат финансирования прошлых лет, по договорам за услуги связи и энергосберегающих компаний. Осуществлен возврат перерасчета по взносам за 2021 год от Югорского фонда капитального ремонта.       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75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409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750" b="1" i="0" u="none" strike="noStrike">
                          <a:latin typeface="Times New Roman"/>
                        </a:rPr>
                        <a:t>4. Доходы от продажи материальных и нематериальных активов, в том числе: 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1" i="0" u="none" strike="noStrike">
                          <a:latin typeface="Times New Roman"/>
                        </a:rPr>
                        <a:t>000 1 14 00000 00 0000 000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1" i="0" u="none" strike="noStrike">
                          <a:latin typeface="Times New Roman"/>
                        </a:rPr>
                        <a:t>54 614,6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1" i="0" u="none" strike="noStrike">
                          <a:latin typeface="Times New Roman"/>
                        </a:rPr>
                        <a:t>51 660,4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1" i="0" u="none" strike="noStrike">
                          <a:latin typeface="Times New Roman"/>
                        </a:rPr>
                        <a:t>54 640,9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1" i="0" u="none" strike="noStrike">
                          <a:latin typeface="Times New Roman"/>
                        </a:rPr>
                        <a:t>105,8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75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9880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50" b="0" i="0" u="none" strike="noStrike">
                          <a:latin typeface="Times New Roman"/>
                        </a:rPr>
                        <a:t>4.1. Доходы от реализации имущества, находящегося в собственности городских округов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0" i="0" u="none" strike="noStrike">
                          <a:latin typeface="Times New Roman"/>
                        </a:rPr>
                        <a:t>000 1 14 02000 00 0000 000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51 404,2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49 842,0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52 537,4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102,2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105,4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5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750" b="0" i="0" u="none" strike="noStrike" dirty="0">
                          <a:latin typeface="Times New Roman"/>
                        </a:rPr>
                        <a:t>Основные причины увеличения поступлений связаны с внесением гражданами платы в большем размере, чем запланировано графиком ежемесячных платежей по договорам мены, а также с внесением по договорам  купли-продажи  муниципального имущества  </a:t>
                      </a:r>
                      <a:r>
                        <a:rPr lang="ru-RU" sz="750" b="0" i="0" u="none" strike="noStrike" dirty="0" err="1">
                          <a:latin typeface="Times New Roman"/>
                        </a:rPr>
                        <a:t>единоразовых</a:t>
                      </a:r>
                      <a:r>
                        <a:rPr lang="ru-RU" sz="750" b="0" i="0" u="none" strike="noStrike" dirty="0">
                          <a:latin typeface="Times New Roman"/>
                        </a:rPr>
                        <a:t> и досрочных платежей  ранее установленного договором срока.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893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750" b="0" i="0" u="none" strike="noStrike" dirty="0">
                          <a:latin typeface="Times New Roman"/>
                        </a:rPr>
                        <a:t>4.2.  Доходы от продажи земельных участков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50" b="0" i="0" u="none" strike="noStrike">
                          <a:latin typeface="Times New Roman"/>
                        </a:rPr>
                        <a:t>000 1 14 06000 00 0000 000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3 210,4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1 818,4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2 103,5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65,5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750" b="0" i="0" u="none" strike="noStrike">
                          <a:latin typeface="Times New Roman"/>
                        </a:rPr>
                        <a:t>115,7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50" b="0" i="0" u="none" strike="noStrike">
                          <a:latin typeface="Times New Roman"/>
                        </a:rPr>
                        <a:t>Снижение поступлений связано с уменьшением количества выкупленных земельных участков для предпринимательских целей.</a:t>
                      </a:r>
                    </a:p>
                  </a:txBody>
                  <a:tcPr marL="3377" marR="3377" marT="33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750" b="0" i="0" u="none" strike="noStrike" dirty="0">
                          <a:latin typeface="Times New Roman"/>
                        </a:rPr>
                        <a:t>заключение трех  новых договоров  (для предпринимательских целей; под индивидуальное жилищное строительство;  под садоводство), а также заключение соглашения о перераспределения земельного участка под объект торговли. </a:t>
                      </a:r>
                    </a:p>
                  </a:txBody>
                  <a:tcPr marL="3377" marR="3377" marT="337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291843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D3EF336-5194-43F0-8C9A-C993BFB96514}"/>
              </a:ext>
            </a:extLst>
          </p:cNvPr>
          <p:cNvSpPr/>
          <p:nvPr/>
        </p:nvSpPr>
        <p:spPr>
          <a:xfrm>
            <a:off x="7452320" y="25963"/>
            <a:ext cx="17662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таблицы</a:t>
            </a:r>
            <a:endParaRPr lang="ru-RU" sz="1200" dirty="0">
              <a:solidFill>
                <a:prstClr val="black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9426799"/>
              </p:ext>
            </p:extLst>
          </p:nvPr>
        </p:nvGraphicFramePr>
        <p:xfrm>
          <a:off x="107504" y="260648"/>
          <a:ext cx="8928992" cy="6507393"/>
        </p:xfrm>
        <a:graphic>
          <a:graphicData uri="http://schemas.openxmlformats.org/drawingml/2006/table">
            <a:tbl>
              <a:tblPr/>
              <a:tblGrid>
                <a:gridCol w="11010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8240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7911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406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0109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8021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7471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84558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latin typeface="Times New Roman"/>
                        </a:rPr>
                        <a:t>Код бюджетной классификации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latin typeface="Times New Roman"/>
                        </a:rPr>
                        <a:t>Первоначально утвержденный план на 2022 год  (Решение Думы г.Урай от 03.12.2021 №29)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latin typeface="Times New Roman"/>
                        </a:rPr>
                        <a:t>Уточненные плановые назначения на 2022 год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latin typeface="Times New Roman"/>
                        </a:rPr>
                        <a:t>Исполнено за 2022 год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latin typeface="Times New Roman"/>
                        </a:rPr>
                        <a:t>% исполнения от первоначального плана на  2022 год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latin typeface="Times New Roman"/>
                        </a:rPr>
                        <a:t>% исполнения от </a:t>
                      </a:r>
                      <a:r>
                        <a:rPr lang="ru-RU" sz="700" b="1" i="0" u="none" strike="noStrike" dirty="0" err="1">
                          <a:latin typeface="Times New Roman"/>
                        </a:rPr>
                        <a:t>уточн-го</a:t>
                      </a:r>
                      <a:r>
                        <a:rPr lang="ru-RU" sz="700" b="1" i="0" u="none" strike="noStrike" dirty="0">
                          <a:latin typeface="Times New Roman"/>
                        </a:rPr>
                        <a:t> плана 2022 года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latin typeface="Times New Roman"/>
                        </a:rPr>
                        <a:t>Причины отклонения фактического исполнения  от </a:t>
                      </a:r>
                      <a:r>
                        <a:rPr lang="ru-RU" sz="700" b="1" i="0" u="sng" strike="noStrike" dirty="0">
                          <a:latin typeface="Times New Roman"/>
                        </a:rPr>
                        <a:t>первоначально утвержденного</a:t>
                      </a:r>
                      <a:r>
                        <a:rPr lang="ru-RU" sz="700" b="1" i="0" u="none" strike="noStrike" dirty="0">
                          <a:latin typeface="Times New Roman"/>
                        </a:rPr>
                        <a:t> плана 2022 года (менее 95% и более 105% к годовому плану)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>
                          <a:latin typeface="Times New Roman"/>
                        </a:rPr>
                        <a:t>Причины отклонения фактического исполнения от </a:t>
                      </a:r>
                      <a:r>
                        <a:rPr lang="ru-RU" sz="700" b="1" i="0" u="sng" strike="noStrike">
                          <a:latin typeface="Times New Roman"/>
                        </a:rPr>
                        <a:t>уточненного плана </a:t>
                      </a:r>
                      <a:r>
                        <a:rPr lang="ru-RU" sz="700" b="1" i="0" u="none" strike="noStrike">
                          <a:latin typeface="Times New Roman"/>
                        </a:rPr>
                        <a:t>2022 года (менее 95% и более 105% к годовому плану)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7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6=5/3*100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7=5/3*100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latin typeface="Times New Roman"/>
                        </a:rPr>
                        <a:t>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794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latin typeface="Times New Roman"/>
                        </a:rPr>
                        <a:t>5. Штрафные санкции, возмещения ущерба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000 1 16 00000 00 0000 000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latin typeface="Times New Roman"/>
                        </a:rPr>
                        <a:t>2 930,8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4 512,8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latin typeface="Times New Roman"/>
                        </a:rPr>
                        <a:t>4 491,4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latin typeface="Times New Roman"/>
                        </a:rPr>
                        <a:t>153,2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latin typeface="Times New Roman"/>
                        </a:rPr>
                        <a:t>99,5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Основные причины увеличения поступлений сложились в результате поступлений от 8-ми главных администраторов доходов, уполномоченных по взысканию штрафных санкций,  в том числе за административные правонарушения:                            - посягающие на права граждан, - в области охраны собственности, - посягающие на общественный порядок и общественную безопасность, - против порядка управления, а также за неисполнение договорных обязательств по условиям муниципальных контрактов (данные средства затруднительно спрогнозировать, они носят не плановый характер, так как идет речь о нарушениях подрядчиков, осуществляющих строительство объектов в городе Урай). </a:t>
                      </a:r>
                      <a:br>
                        <a:rPr lang="ru-RU" sz="800" b="0" i="0" u="none" strike="noStrike" dirty="0">
                          <a:latin typeface="Times New Roman"/>
                        </a:rPr>
                      </a:br>
                      <a:r>
                        <a:rPr lang="ru-RU" sz="800" b="0" i="0" u="none" strike="noStrike" dirty="0">
                          <a:latin typeface="Times New Roman"/>
                        </a:rPr>
                        <a:t>Денежные взыскания (штрафы) возлагаются по мере их нарушения, соответственно их поступления носят несистемный характер.       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latin typeface="Times New Roman"/>
                        </a:rPr>
                        <a:t>6. Прочие неналоговые доходы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latin typeface="Times New Roman"/>
                        </a:rPr>
                        <a:t>000 1 17 00000 00 0000 000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433,1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450,9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104,1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latin typeface="Times New Roman"/>
                        </a:rPr>
                        <a:t>ИТОГО НЕНАЛОГОВЫХ ДОХОДОВ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161 764,2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165 279,8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170 073,2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105,1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102,9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364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latin typeface="Times New Roman"/>
                        </a:rPr>
                        <a:t>1. Безвозмездные поступления от других бюджетов бюджетной системы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latin typeface="Times New Roman"/>
                        </a:rPr>
                        <a:t>000 2 02 00000 00 0000 000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2 395 834,9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2 780 745,8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2 774 718,6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115,8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99,8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Безвозмездные поступления, поступающие из федерального бюджета и бюджета автономного округа. В течение отчетного периода уточняются в части дотаций, субвенций, субсидий и иных межбюджетных трансфертов.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57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latin typeface="Times New Roman"/>
                        </a:rPr>
                        <a:t>Дотации 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000 2 02 01000 00 0000 150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477 037,3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572 809,0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572 809,0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120,1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В отчетном периоде произведены уточнения плановых назначений на основании уведомлений Департамента финансов ХМАО-Югры. Наибольшую долю дополнительных поступлений составили дотации  на поддержку мер по обеспечению сбалансированности бюджетов, дотации для финансового обеспечения расходных обязательств муниципальных образований ХМАО-Югры по решению вопросов местного значения в целях реализации отдельных задач социально-экономического развития и социально значимых проектов в 2022 году (направлены на покрытие дефицита местного бюджета, а так же на ремонт дорог местного значения).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9737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latin typeface="Times New Roman"/>
                        </a:rPr>
                        <a:t>Субсидии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000 2 02 02000 00 0000 150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250 809,4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578 466,4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576 005,2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229,7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99,6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В отчетном периоде произведены уточнения плановых назначений на основании уведомлений отраслевых департаментов ХМАО-Югры. Наибольшую долю дополнительных поступлений составили средства субсидии окружного бюджета на реализацию полномочий в области градостроительной деятельности, строительства и жилищных отношений (приобретение жилья) и средства субсидии окружного и федерального бюджетов на реализацию мероприятий по модернизации школьных систем образования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67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latin typeface="Times New Roman"/>
                        </a:rPr>
                        <a:t>Субвенции на реализацию госполномочий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000 2 02 03000 00 0000 150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1 625 651,6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1 578 177,8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1 574 968,2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96,9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99,8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60768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903DA123-773A-4EA8-90F5-7B23B7142813}"/>
              </a:ext>
            </a:extLst>
          </p:cNvPr>
          <p:cNvSpPr/>
          <p:nvPr/>
        </p:nvSpPr>
        <p:spPr>
          <a:xfrm>
            <a:off x="7377747" y="0"/>
            <a:ext cx="17662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 таблицы</a:t>
            </a:r>
            <a:endParaRPr lang="ru-RU" sz="1200" dirty="0">
              <a:solidFill>
                <a:prstClr val="black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2246846"/>
              </p:ext>
            </p:extLst>
          </p:nvPr>
        </p:nvGraphicFramePr>
        <p:xfrm>
          <a:off x="323528" y="692696"/>
          <a:ext cx="8640961" cy="5160167"/>
        </p:xfrm>
        <a:graphic>
          <a:graphicData uri="http://schemas.openxmlformats.org/drawingml/2006/table">
            <a:tbl>
              <a:tblPr/>
              <a:tblGrid>
                <a:gridCol w="10655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507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5720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232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8492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6149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45940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10560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83283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6303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Код бюджетной классификации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Первоначально утвержденный план на 2022 год  (Решение Думы г.Урай от 03.12.2021 №29)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Уточненные плановые назначения на 2022 год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Исполнено за 2022 год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% исполнения от первоначального плана на  2022 год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% исполнения от </a:t>
                      </a:r>
                      <a:r>
                        <a:rPr lang="ru-RU" sz="800" b="1" i="0" u="none" strike="noStrike" dirty="0" err="1">
                          <a:latin typeface="Times New Roman"/>
                        </a:rPr>
                        <a:t>уточн-го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 плана 2022 года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latin typeface="Times New Roman"/>
                        </a:rPr>
                        <a:t>Причины отклонения фактического исполнения  от </a:t>
                      </a:r>
                      <a:r>
                        <a:rPr lang="ru-RU" sz="800" b="1" i="0" u="sng" strike="noStrike">
                          <a:latin typeface="Times New Roman"/>
                        </a:rPr>
                        <a:t>первоначально утвержденного</a:t>
                      </a:r>
                      <a:r>
                        <a:rPr lang="ru-RU" sz="800" b="1" i="0" u="none" strike="noStrike">
                          <a:latin typeface="Times New Roman"/>
                        </a:rPr>
                        <a:t> плана 2022 года (менее 95% и более 105% к годовому плану)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latin typeface="Times New Roman"/>
                        </a:rPr>
                        <a:t>Причины отклонения фактического исполнения от </a:t>
                      </a:r>
                      <a:r>
                        <a:rPr lang="ru-RU" sz="800" b="1" i="0" u="sng" strike="noStrike">
                          <a:latin typeface="Times New Roman"/>
                        </a:rPr>
                        <a:t>уточненного плана </a:t>
                      </a:r>
                      <a:r>
                        <a:rPr lang="ru-RU" sz="800" b="1" i="0" u="none" strike="noStrike">
                          <a:latin typeface="Times New Roman"/>
                        </a:rPr>
                        <a:t>2022 года (менее 95% и более 105% к годовому плану)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78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5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6=5/3*100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7=5/3*100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76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000 2 02 04000 00 0000 150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42 336,6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>
                          <a:latin typeface="Times New Roman"/>
                        </a:rPr>
                        <a:t>51 292,6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0" i="0" u="none" strike="noStrike" dirty="0">
                          <a:latin typeface="Times New Roman"/>
                        </a:rPr>
                        <a:t>50 936,2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latin typeface="Times New Roman"/>
                        </a:rPr>
                        <a:t>120,3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99,3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В отчетном периоде произведены уточнения плановых назначений на основании уведомлений отраслевых департаментов </a:t>
                      </a:r>
                      <a:r>
                        <a:rPr lang="ru-RU" sz="800" b="0" i="0" u="none" strike="noStrike" dirty="0" err="1">
                          <a:latin typeface="Times New Roman"/>
                        </a:rPr>
                        <a:t>ХМАО-Югры</a:t>
                      </a:r>
                      <a:r>
                        <a:rPr lang="ru-RU" sz="800" b="0" i="0" u="none" strike="noStrike" dirty="0">
                          <a:latin typeface="Times New Roman"/>
                        </a:rPr>
                        <a:t>. Наибольшую долю дополнительных поступлений составили средства на реализацию наказов избирателей депутатам Думы ХМАО – </a:t>
                      </a:r>
                      <a:r>
                        <a:rPr lang="ru-RU" sz="800" b="0" i="0" u="none" strike="noStrike" dirty="0" err="1">
                          <a:latin typeface="Times New Roman"/>
                        </a:rPr>
                        <a:t>Югры</a:t>
                      </a:r>
                      <a:endParaRPr lang="ru-RU" sz="800" b="0" i="0" u="none" strike="noStrike" dirty="0">
                        <a:latin typeface="Times New Roman"/>
                      </a:endParaRP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58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latin typeface="Times New Roman"/>
                        </a:rPr>
                        <a:t>2. Прочие безвозмездные поступления 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latin typeface="Times New Roman"/>
                        </a:rPr>
                        <a:t>000 2 07 00000 00 0000 000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195 672,0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195 672,8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 dirty="0">
                          <a:latin typeface="Times New Roman"/>
                        </a:rPr>
                        <a:t>100,0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Поступления в рамках Соглашения о сотрудничестве между Правительством Ханты-Мансийского автономного округа –</a:t>
                      </a:r>
                      <a:r>
                        <a:rPr lang="ru-RU" sz="800" b="0" i="0" u="none" strike="noStrike" dirty="0" err="1">
                          <a:latin typeface="Times New Roman"/>
                        </a:rPr>
                        <a:t>Югры</a:t>
                      </a:r>
                      <a:r>
                        <a:rPr lang="ru-RU" sz="800" b="0" i="0" u="none" strike="noStrike" dirty="0">
                          <a:latin typeface="Times New Roman"/>
                        </a:rPr>
                        <a:t> и Публичным акционерным обществом "Нефтяная компания "ЛУКОЙЛ" на 2019-2023 годы 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58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latin typeface="Times New Roman"/>
                        </a:rPr>
                        <a:t>3. Доходы бюджетов городских округов от возврата организациями остатков субсидий прошлых лет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latin typeface="Times New Roman"/>
                        </a:rPr>
                        <a:t>000 2 18 04000 04 0000 150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426,2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426,2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Поступили доходы от возврата организациями остатков субсидий прошлых лет (2021 года)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03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latin typeface="Times New Roman"/>
                        </a:rPr>
                        <a:t>4. Возврат остатков субсидий, субвенций и иных межбюджетных трансфертов, имеющих целевое назначение, прошлых лет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latin typeface="Times New Roman"/>
                        </a:rPr>
                        <a:t>000 2 19 00000 000 0000 000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-13 943,5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-13 943,6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100,0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Произведен возврат остатков субсидий, субвенций и иных межбюджетных трансфертов, имеющих целевое назначение  прошлых  лет (2021 года)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68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latin typeface="Times New Roman"/>
                        </a:rPr>
                        <a:t>ИТОГО БЕЗВОЗМЕЗДНЫХ ПОСТУПЛЕНИЙ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2 395 834,9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2 962 900,5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2 956 874,0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123,4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99,8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378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>
                          <a:latin typeface="Times New Roman"/>
                        </a:rPr>
                        <a:t>ДОХОДЫ БЮДЖЕТА ГОРОДА УРАЙ ВСЕГО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3 478 177,2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4 067 172,5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4 095 437,4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117,7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b="1" i="0" u="none" strike="noStrike">
                          <a:latin typeface="Times New Roman"/>
                        </a:rPr>
                        <a:t>100,7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377" marR="3377" marT="337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57000">
                          <a:schemeClr val="accent1">
                            <a:lumMod val="5000"/>
                            <a:lumOff val="9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77229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BEA456D7-F8E6-45CF-A2E8-06626AE3293D}"/>
              </a:ext>
            </a:extLst>
          </p:cNvPr>
          <p:cNvSpPr/>
          <p:nvPr/>
        </p:nvSpPr>
        <p:spPr>
          <a:xfrm>
            <a:off x="0" y="116632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РАСХОДОВ, НАПРАВЛЕННЫХ НА ПОДДЕРЖКУ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СЕМЬИ И ДЕТЕЙ В 2022 ГОДУ,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 descr="Действующих мер поддержки семей пока недостаточно | Аналитический центр при  Правительстве Российской Федерации">
            <a:extLst>
              <a:ext uri="{FF2B5EF4-FFF2-40B4-BE49-F238E27FC236}">
                <a16:creationId xmlns:a16="http://schemas.microsoft.com/office/drawing/2014/main" xmlns="" id="{51579398-2A83-4CC0-8A1F-A5B3C82B1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852936"/>
            <a:ext cx="2593600" cy="1800200"/>
          </a:xfrm>
          <a:prstGeom prst="rect">
            <a:avLst/>
          </a:prstGeom>
          <a:noFill/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9A23FBE1-5967-4B1A-9B78-41EC094BE116}"/>
              </a:ext>
            </a:extLst>
          </p:cNvPr>
          <p:cNvSpPr/>
          <p:nvPr/>
        </p:nvSpPr>
        <p:spPr>
          <a:xfrm>
            <a:off x="-90264" y="1412776"/>
            <a:ext cx="2843808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Доля расходов, направленных на поддержку семьи и детей, от общего объема расходов бюджета города </a:t>
            </a:r>
            <a:r>
              <a:rPr lang="ru-RU" sz="1400" b="1" i="1" dirty="0" err="1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Урай</a:t>
            </a:r>
            <a:r>
              <a:rPr lang="ru-RU" sz="1400" b="1" i="1" dirty="0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 в 2022 году</a:t>
            </a:r>
          </a:p>
          <a:p>
            <a:pPr algn="ctr"/>
            <a:r>
              <a:rPr lang="ru-RU" sz="1200" b="1" i="1" dirty="0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57,4%</a:t>
            </a: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xmlns="" id="{3EF8EE6D-48CC-439E-89E1-F440933A70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77690035"/>
              </p:ext>
            </p:extLst>
          </p:nvPr>
        </p:nvGraphicFramePr>
        <p:xfrm>
          <a:off x="3275856" y="-657369"/>
          <a:ext cx="5699510" cy="7533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Скругленный прямоугольник 13">
            <a:extLst>
              <a:ext uri="{FF2B5EF4-FFF2-40B4-BE49-F238E27FC236}">
                <a16:creationId xmlns:a16="http://schemas.microsoft.com/office/drawing/2014/main" xmlns="" id="{36AACC9D-9109-4045-951A-566B8D2EC08B}"/>
              </a:ext>
            </a:extLst>
          </p:cNvPr>
          <p:cNvSpPr/>
          <p:nvPr/>
        </p:nvSpPr>
        <p:spPr>
          <a:xfrm>
            <a:off x="3491880" y="5303507"/>
            <a:ext cx="3196174" cy="1572580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u="sng" dirty="0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ВСЕГО ЗА 2022 ГОД</a:t>
            </a:r>
            <a:r>
              <a:rPr lang="en-US" sz="1600" b="1" u="sng" dirty="0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:</a:t>
            </a:r>
            <a:endParaRPr lang="ru-RU" sz="1600" b="1" u="sng" dirty="0">
              <a:solidFill>
                <a:srgbClr val="0000FF"/>
              </a:solidFill>
              <a:latin typeface="Times New Roman Cyr" panose="02020603050405020304" pitchFamily="18" charset="0"/>
              <a:cs typeface="Times New Roman Cyr" panose="02020603050405020304" pitchFamily="18" charset="0"/>
            </a:endParaRPr>
          </a:p>
          <a:p>
            <a:pPr algn="ctr"/>
            <a:r>
              <a:rPr lang="ru-RU" sz="1600" b="1" u="sng" dirty="0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 2 322 751,2 </a:t>
            </a:r>
            <a:r>
              <a:rPr lang="ru-RU" sz="1600" b="1" u="sng" dirty="0" err="1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тыс.рублей</a:t>
            </a:r>
            <a:endParaRPr lang="ru-RU" sz="1600" b="1" u="sng" dirty="0">
              <a:solidFill>
                <a:srgbClr val="0000FF"/>
              </a:solidFill>
              <a:latin typeface="Times New Roman Cyr" panose="02020603050405020304" pitchFamily="18" charset="0"/>
              <a:cs typeface="Times New Roman Cyr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ФБ – 46 429,3 </a:t>
            </a:r>
            <a:r>
              <a:rPr lang="ru-RU" sz="1400" b="1" dirty="0" err="1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тыс.рублей</a:t>
            </a:r>
            <a:endParaRPr lang="ru-RU" sz="1400" b="1" dirty="0">
              <a:solidFill>
                <a:srgbClr val="0000FF"/>
              </a:solidFill>
              <a:latin typeface="Times New Roman Cyr" panose="02020603050405020304" pitchFamily="18" charset="0"/>
              <a:cs typeface="Times New Roman Cyr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ОБ – 1 589 593,2 </a:t>
            </a:r>
            <a:r>
              <a:rPr lang="ru-RU" sz="1400" b="1" dirty="0" err="1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тыс.рублей</a:t>
            </a:r>
            <a:endParaRPr lang="ru-RU" sz="1400" b="1" dirty="0">
              <a:solidFill>
                <a:srgbClr val="0000FF"/>
              </a:solidFill>
              <a:latin typeface="Times New Roman Cyr" panose="02020603050405020304" pitchFamily="18" charset="0"/>
              <a:cs typeface="Times New Roman Cyr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b="1" dirty="0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МБ – 733 353,4 </a:t>
            </a:r>
            <a:r>
              <a:rPr lang="ru-RU" sz="1400" b="1" dirty="0" err="1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тыс.рублей</a:t>
            </a:r>
            <a:endParaRPr lang="ru-RU" sz="1400" dirty="0">
              <a:solidFill>
                <a:srgbClr val="0000FF"/>
              </a:solidFill>
              <a:latin typeface="Times New Roman Cyr" panose="02020603050405020304" pitchFamily="18" charset="0"/>
              <a:cs typeface="Times New Roman Cyr" panose="02020603050405020304" pitchFamily="18" charset="0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xmlns="" id="{D9EC054A-CD7C-4460-8EFC-EE13B7B30E58}"/>
              </a:ext>
            </a:extLst>
          </p:cNvPr>
          <p:cNvSpPr/>
          <p:nvPr/>
        </p:nvSpPr>
        <p:spPr>
          <a:xfrm>
            <a:off x="272447" y="5661248"/>
            <a:ext cx="2481097" cy="119675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u="sng" dirty="0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ВСЕГО ЗА 2021 год</a:t>
            </a:r>
            <a:r>
              <a:rPr lang="en-US" sz="1200" b="1" u="sng" dirty="0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:</a:t>
            </a:r>
            <a:endParaRPr lang="ru-RU" sz="1200" b="1" u="sng" dirty="0">
              <a:solidFill>
                <a:srgbClr val="0000FF"/>
              </a:solidFill>
              <a:latin typeface="Times New Roman Cyr" panose="02020603050405020304" pitchFamily="18" charset="0"/>
              <a:cs typeface="Times New Roman Cyr" panose="02020603050405020304" pitchFamily="18" charset="0"/>
            </a:endParaRPr>
          </a:p>
          <a:p>
            <a:pPr algn="ctr"/>
            <a:r>
              <a:rPr lang="ru-RU" sz="1200" b="1" u="sng" dirty="0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 2 214 940,1 </a:t>
            </a:r>
            <a:r>
              <a:rPr lang="ru-RU" sz="1200" b="1" u="sng" dirty="0" err="1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тыс.рублей</a:t>
            </a:r>
            <a:endParaRPr lang="ru-RU" sz="1200" b="1" u="sng" dirty="0">
              <a:solidFill>
                <a:srgbClr val="0000FF"/>
              </a:solidFill>
              <a:latin typeface="Times New Roman Cyr" panose="02020603050405020304" pitchFamily="18" charset="0"/>
              <a:cs typeface="Times New Roman Cyr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ФБ – 45 520,2 </a:t>
            </a:r>
            <a:r>
              <a:rPr lang="ru-RU" sz="1200" b="1" dirty="0" err="1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тыс.рублей</a:t>
            </a:r>
            <a:endParaRPr lang="ru-RU" sz="1200" b="1" dirty="0">
              <a:solidFill>
                <a:srgbClr val="0000FF"/>
              </a:solidFill>
              <a:latin typeface="Times New Roman Cyr" panose="02020603050405020304" pitchFamily="18" charset="0"/>
              <a:cs typeface="Times New Roman Cyr" panose="02020603050405020304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ОБ – 1 534 339,3тыс.рублей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МБ – 680 600,8 </a:t>
            </a:r>
            <a:r>
              <a:rPr lang="ru-RU" sz="1200" b="1" dirty="0" err="1">
                <a:solidFill>
                  <a:srgbClr val="0000FF"/>
                </a:solidFill>
                <a:latin typeface="Times New Roman Cyr" panose="02020603050405020304" pitchFamily="18" charset="0"/>
                <a:cs typeface="Times New Roman Cyr" panose="02020603050405020304" pitchFamily="18" charset="0"/>
              </a:rPr>
              <a:t>тыс.рублей</a:t>
            </a:r>
            <a:endParaRPr lang="ru-RU" sz="1200" dirty="0">
              <a:solidFill>
                <a:srgbClr val="0000FF"/>
              </a:solidFill>
              <a:latin typeface="Times New Roman Cyr" panose="02020603050405020304" pitchFamily="18" charset="0"/>
              <a:cs typeface="Times New Roman Cyr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D0843EB5-5EF1-40B4-B2E2-C30DC333174D}"/>
              </a:ext>
            </a:extLst>
          </p:cNvPr>
          <p:cNvSpPr/>
          <p:nvPr/>
        </p:nvSpPr>
        <p:spPr>
          <a:xfrm>
            <a:off x="-445039" y="5260558"/>
            <a:ext cx="24331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Справочно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xmlns="" id="{6642376E-2728-4309-B652-68AE70360F2B}"/>
              </a:ext>
            </a:extLst>
          </p:cNvPr>
          <p:cNvSpPr/>
          <p:nvPr/>
        </p:nvSpPr>
        <p:spPr>
          <a:xfrm>
            <a:off x="2845120" y="5661248"/>
            <a:ext cx="574752" cy="792088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635896" y="4077072"/>
            <a:ext cx="24300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 Удельный вес, в общем объеме расходов</a:t>
            </a:r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7654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4427456"/>
          <a:ext cx="9036496" cy="2340864"/>
        </p:xfrm>
        <a:graphic>
          <a:graphicData uri="http://schemas.openxmlformats.org/drawingml/2006/table">
            <a:tbl>
              <a:tblPr/>
              <a:tblGrid>
                <a:gridCol w="48903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820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7379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030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563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 год (исполнено)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2021 год (исполнено)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2022 год (исполнено)</a:t>
                      </a:r>
                    </a:p>
                  </a:txBody>
                  <a:tcPr marL="8826" marR="8826" marT="882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820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РАСХОДЫ, всего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3 751 795,6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3 880 865,6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4 049 073,3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820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311 142,9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266 830,9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270 792,0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63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184,2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820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41 015,9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38 299,9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39 856,6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6820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267 978,9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282 691,6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305 762,0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6820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809 887,1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939 202,0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791 935,4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6820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 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1 018,8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815,0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850,9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6820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1 858 437,4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1 755 276,4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2 066 292,1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6820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206 200,0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172 064,9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202 144,2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6820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Зравоохранение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700,2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495,0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1 834,7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6820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216 277,5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246 746,2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178 492,1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6820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26 233,7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166 634,5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179 200,1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6820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12 903,2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11 809,2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11 729,0</a:t>
                      </a:r>
                    </a:p>
                  </a:txBody>
                  <a:tcPr marL="8826" marR="8826" marT="88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4191435582"/>
              </p:ext>
            </p:extLst>
          </p:nvPr>
        </p:nvGraphicFramePr>
        <p:xfrm>
          <a:off x="-324544" y="1641658"/>
          <a:ext cx="9361040" cy="2167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ГОРОДА УРАЙ ЗА 2020 - 2022 ГОДЫ, тыс.рублей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507375" y="3150378"/>
            <a:ext cx="7232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99,02 %</a:t>
            </a: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61044" y="2501226"/>
            <a:ext cx="646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0,98 %</a:t>
            </a: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02124" y="3126012"/>
            <a:ext cx="7232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99,01 %</a:t>
            </a: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63851" y="2390400"/>
            <a:ext cx="646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0,99 %</a:t>
            </a: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144869" y="3152001"/>
            <a:ext cx="7232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99,27 %</a:t>
            </a: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678343" y="1988840"/>
            <a:ext cx="6463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0,73 %</a:t>
            </a: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308304" y="3717032"/>
            <a:ext cx="1728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% Удельный вес, в общем объеме расходов</a:t>
            </a:r>
            <a:endParaRPr lang="ru-RU" sz="1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2095799" y="2732577"/>
            <a:ext cx="936104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V="1">
            <a:off x="3845586" y="2202292"/>
            <a:ext cx="1008112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 rot="20343201">
            <a:off x="1789370" y="2553518"/>
            <a:ext cx="11356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+129 070,0 (+3,4%)</a:t>
            </a:r>
            <a:endParaRPr lang="ru-RU" sz="11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 rot="19968795">
            <a:off x="3814450" y="2062859"/>
            <a:ext cx="86433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+168  207,7</a:t>
            </a:r>
          </a:p>
          <a:p>
            <a:pPr algn="ctr"/>
            <a:r>
              <a:rPr lang="ru-RU" sz="11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(+4,3%)</a:t>
            </a:r>
            <a:endParaRPr lang="ru-RU" sz="11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115616" y="3933056"/>
            <a:ext cx="6336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ГОРОДА УРАЙ В ФУКЦИОНАЛЬНОМ  РАЗРЕЗЕ                                 ЗА 2020 - 2022 ГОДЫ, тыс.рублей</a:t>
            </a:r>
          </a:p>
        </p:txBody>
      </p:sp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xmlns="" val="399182674"/>
              </p:ext>
            </p:extLst>
          </p:nvPr>
        </p:nvGraphicFramePr>
        <p:xfrm>
          <a:off x="0" y="745695"/>
          <a:ext cx="6804248" cy="870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xmlns="" id="{3EDBA803-AC68-488B-AECD-84A4FE0E7BC0}"/>
              </a:ext>
            </a:extLst>
          </p:cNvPr>
          <p:cNvCxnSpPr>
            <a:cxnSpLocks/>
          </p:cNvCxnSpPr>
          <p:nvPr/>
        </p:nvCxnSpPr>
        <p:spPr>
          <a:xfrm flipH="1">
            <a:off x="1619673" y="2501226"/>
            <a:ext cx="130200" cy="224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xmlns="" id="{C84A2BC7-131F-4EC0-8705-868EF7053825}"/>
              </a:ext>
            </a:extLst>
          </p:cNvPr>
          <p:cNvCxnSpPr>
            <a:cxnSpLocks/>
          </p:cNvCxnSpPr>
          <p:nvPr/>
        </p:nvCxnSpPr>
        <p:spPr>
          <a:xfrm flipH="1">
            <a:off x="5292080" y="1988840"/>
            <a:ext cx="262044" cy="2134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39752" y="2924944"/>
            <a:ext cx="165618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Общий объем расходов </a:t>
            </a:r>
          </a:p>
          <a:p>
            <a:pPr algn="ctr"/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2022</a:t>
            </a: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году </a:t>
            </a:r>
          </a:p>
          <a:p>
            <a:pPr algn="ctr"/>
            <a:r>
              <a:rPr lang="ru-RU" sz="2000" b="1" i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4 049 073,3 </a:t>
            </a: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тыс.руб.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116632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РАСХОДОВ БЮДЖЕТА ГОРОДА УРАЙ ЗА 2022 ГОД В РАЗРЕЗЕ ОТРАСЛЕЙ, тыс.рублей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xmlns="" val="3378637545"/>
              </p:ext>
            </p:extLst>
          </p:nvPr>
        </p:nvGraphicFramePr>
        <p:xfrm>
          <a:off x="251520" y="692696"/>
          <a:ext cx="8640960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292080" y="6211669"/>
            <a:ext cx="3851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% Удельный вес, в общем объеме расходов</a:t>
            </a:r>
            <a:endParaRPr lang="ru-RU" sz="1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5537" y="2079498"/>
          <a:ext cx="8640960" cy="3341651"/>
        </p:xfrm>
        <a:graphic>
          <a:graphicData uri="http://schemas.openxmlformats.org/drawingml/2006/table">
            <a:tbl>
              <a:tblPr/>
              <a:tblGrid>
                <a:gridCol w="27907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805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11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2447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1392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13929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7975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Наименование категории работников</a:t>
                      </a:r>
                    </a:p>
                  </a:txBody>
                  <a:tcPr marL="67546" marR="67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Целевой показатель средней заработной платы отдельной категории работников, рублей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Среднесписочная</a:t>
                      </a:r>
                      <a:r>
                        <a:rPr lang="ru-RU" sz="1000" baseline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 численность работников, чел.</a:t>
                      </a:r>
                      <a:endParaRPr lang="ru-RU" sz="10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Направлено бюджетных ассигнований на повышение оплаты труда за 2022 год (прирост к 2021 году), тыс.руб.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96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>
                          <a:latin typeface="Times New Roman"/>
                          <a:ea typeface="Times New Roman"/>
                        </a:rPr>
                        <a:t>Факт за 2020 год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Факт за 2021 год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Плановая</a:t>
                      </a:r>
                      <a:r>
                        <a:rPr lang="ru-RU" sz="1000" baseline="0" dirty="0">
                          <a:latin typeface="Times New Roman"/>
                          <a:ea typeface="Times New Roman"/>
                        </a:rPr>
                        <a:t> средняя </a:t>
                      </a:r>
                      <a:r>
                        <a:rPr lang="ru-RU" sz="1000" baseline="0" dirty="0" err="1">
                          <a:latin typeface="Times New Roman"/>
                          <a:ea typeface="Times New Roman"/>
                        </a:rPr>
                        <a:t>з</a:t>
                      </a:r>
                      <a:r>
                        <a:rPr lang="ru-RU" sz="1000" baseline="0" dirty="0">
                          <a:latin typeface="Times New Roman"/>
                          <a:ea typeface="Times New Roman"/>
                        </a:rPr>
                        <a:t>/</a:t>
                      </a:r>
                      <a:r>
                        <a:rPr lang="ru-RU" sz="1000" baseline="0" dirty="0" err="1">
                          <a:latin typeface="Times New Roman"/>
                          <a:ea typeface="Times New Roman"/>
                        </a:rPr>
                        <a:t>пл</a:t>
                      </a:r>
                      <a:r>
                        <a:rPr lang="ru-RU" sz="1000" baseline="0" dirty="0">
                          <a:latin typeface="Times New Roman"/>
                          <a:ea typeface="Times New Roman"/>
                        </a:rPr>
                        <a:t> на 2022 г. (целевой показатель, установленный отраслевым департаментами </a:t>
                      </a:r>
                      <a:r>
                        <a:rPr lang="ru-RU" sz="1000" baseline="0" dirty="0" err="1">
                          <a:latin typeface="Times New Roman"/>
                          <a:ea typeface="Times New Roman"/>
                        </a:rPr>
                        <a:t>Югры</a:t>
                      </a:r>
                      <a:r>
                        <a:rPr lang="ru-RU" sz="1000" baseline="0" dirty="0">
                          <a:latin typeface="Times New Roman"/>
                          <a:ea typeface="Times New Roman"/>
                        </a:rPr>
                        <a:t>, рублей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Факт</a:t>
                      </a:r>
                      <a:r>
                        <a:rPr lang="ru-RU" sz="1000" baseline="0" dirty="0"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 за   2022 год</a:t>
                      </a: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97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Работники муниципальных учреждений культуры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64 124,3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67 992,02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76 675,0</a:t>
                      </a: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76 675,0</a:t>
                      </a: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133,5</a:t>
                      </a: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159 410,9</a:t>
                      </a: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96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Работники муниципальных образовательных организаций дополнительного образования детей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66 180,9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70 308,6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78</a:t>
                      </a:r>
                      <a:r>
                        <a:rPr lang="ru-RU" sz="1000" baseline="0" dirty="0">
                          <a:latin typeface="Times New Roman"/>
                          <a:ea typeface="Times New Roman"/>
                        </a:rPr>
                        <a:t> 007,2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78 007,2</a:t>
                      </a: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60,1</a:t>
                      </a: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73  186,8</a:t>
                      </a: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97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Педагогические работники муниципальных дошкольных образовательных организаций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59 123,1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100" dirty="0">
                          <a:latin typeface="Times New Roman"/>
                          <a:ea typeface="Times New Roman"/>
                        </a:rPr>
                        <a:t>63 674,0</a:t>
                      </a:r>
                      <a:endParaRPr lang="ru-RU" sz="1000" dirty="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75 354,34</a:t>
                      </a: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75 354,34</a:t>
                      </a: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290,3</a:t>
                      </a: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341 125,8</a:t>
                      </a: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97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Педагогические работники муниципальных общеобразовательных организаций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65 050,0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100">
                          <a:latin typeface="Times New Roman"/>
                          <a:ea typeface="Times New Roman"/>
                        </a:rPr>
                        <a:t>67 908,7</a:t>
                      </a:r>
                      <a:endParaRPr lang="ru-RU" sz="1000">
                        <a:latin typeface="Times New Roman"/>
                        <a:ea typeface="Times New Roman"/>
                      </a:endParaRP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73 253,0</a:t>
                      </a: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73 253,0</a:t>
                      </a: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360,3</a:t>
                      </a: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969895" algn="ctr"/>
                          <a:tab pos="5940425" algn="r"/>
                        </a:tabLst>
                      </a:pPr>
                      <a:r>
                        <a:rPr lang="ru-RU" sz="1000" dirty="0">
                          <a:latin typeface="Times New Roman"/>
                          <a:ea typeface="Times New Roman"/>
                        </a:rPr>
                        <a:t>410 468,8</a:t>
                      </a:r>
                    </a:p>
                  </a:txBody>
                  <a:tcPr marL="67546" marR="6754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9512" y="692696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бюджетных ассигнований, направленных в 2022 году на обеспечение выполнения целевых показателей средней заработной платы работников  муниципальных учреждений культуры и педагогических работников, установленных профильными Департаментами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Югры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целью сохранения достигнутого уровня соотношения, установленного Указами Президента Российской Федерации от 2012 года по отдельным категориям работников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СРЕДНЕЙ ЗАРАБОТНОЙ ПЛАТЫ ОТДЕЛЬНЫХ КАТЕГОРИЙ РАБОТНИКОВ</a:t>
            </a:r>
          </a:p>
        </p:txBody>
      </p:sp>
    </p:spTree>
  </p:cSld>
  <p:clrMapOvr>
    <a:masterClrMapping/>
  </p:clrMapOvr>
  <p:transition spd="slow"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1858097-A10B-429E-B402-971AEAD65861}"/>
              </a:ext>
            </a:extLst>
          </p:cNvPr>
          <p:cNvSpPr/>
          <p:nvPr/>
        </p:nvSpPr>
        <p:spPr>
          <a:xfrm>
            <a:off x="0" y="29349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МУНИЦИПАЛЬНЫХ ПРОГРАММ ГОРОДА УРАЙ ЗА 2021-2022 ГОДЫ, </a:t>
            </a:r>
            <a:r>
              <a:rPr lang="ru-RU" sz="1600" b="1" dirty="0" err="1">
                <a:ln w="11430"/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xmlns="" id="{4174CAD8-8C7E-4CAE-910E-DFE4FF7F4D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7618268"/>
              </p:ext>
            </p:extLst>
          </p:nvPr>
        </p:nvGraphicFramePr>
        <p:xfrm>
          <a:off x="4355975" y="614125"/>
          <a:ext cx="4788023" cy="61901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8979">
                  <a:extLst>
                    <a:ext uri="{9D8B030D-6E8A-4147-A177-3AD203B41FA5}">
                      <a16:colId xmlns:a16="http://schemas.microsoft.com/office/drawing/2014/main" xmlns="" val="1228099670"/>
                    </a:ext>
                  </a:extLst>
                </a:gridCol>
                <a:gridCol w="828809">
                  <a:extLst>
                    <a:ext uri="{9D8B030D-6E8A-4147-A177-3AD203B41FA5}">
                      <a16:colId xmlns:a16="http://schemas.microsoft.com/office/drawing/2014/main" xmlns="" val="1743914543"/>
                    </a:ext>
                  </a:extLst>
                </a:gridCol>
                <a:gridCol w="860235">
                  <a:extLst>
                    <a:ext uri="{9D8B030D-6E8A-4147-A177-3AD203B41FA5}">
                      <a16:colId xmlns:a16="http://schemas.microsoft.com/office/drawing/2014/main" xmlns="" val="3726317990"/>
                    </a:ext>
                  </a:extLst>
                </a:gridCol>
              </a:tblGrid>
              <a:tr h="351824"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2021 год (исполнено)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solidFill>
                            <a:schemeClr val="tx1"/>
                          </a:solidFill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2022 год (исполнено)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31630181"/>
                  </a:ext>
                </a:extLst>
              </a:tr>
              <a:tr h="3225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1.</a:t>
                      </a:r>
                      <a:r>
                        <a:rPr lang="ru-RU" sz="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МП «Развитие образования и молодежной политики в городе </a:t>
                      </a:r>
                      <a:r>
                        <a:rPr lang="ru-RU" sz="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Урай</a:t>
                      </a:r>
                      <a:r>
                        <a:rPr lang="ru-RU" sz="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на 2019-2030 годы</a:t>
                      </a:r>
                      <a:endParaRPr lang="ru-RU" sz="800" b="0" dirty="0">
                        <a:latin typeface="Times New Roman Cyr" panose="02020603050405020304" pitchFamily="18" charset="0"/>
                        <a:cs typeface="Times New Roman Cyr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3880 865,6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4 049 073,3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09681535"/>
                  </a:ext>
                </a:extLst>
              </a:tr>
              <a:tr h="2052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2</a:t>
                      </a:r>
                      <a:r>
                        <a:rPr lang="ru-RU" sz="800" b="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.</a:t>
                      </a:r>
                      <a:r>
                        <a:rPr lang="ru-RU" sz="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МП «Культура города </a:t>
                      </a:r>
                      <a:r>
                        <a:rPr lang="ru-RU" sz="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Урай</a:t>
                      </a:r>
                      <a:r>
                        <a:rPr lang="ru-RU" sz="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800" b="0" dirty="0">
                        <a:latin typeface="Times New Roman Cyr" panose="02020603050405020304" pitchFamily="18" charset="0"/>
                        <a:cs typeface="Times New Roman Cyr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251 652,0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278 908,7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42156111"/>
                  </a:ext>
                </a:extLst>
              </a:tr>
              <a:tr h="4397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3</a:t>
                      </a:r>
                      <a:r>
                        <a:rPr lang="ru-RU" sz="800" b="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.</a:t>
                      </a:r>
                      <a:r>
                        <a:rPr lang="ru-RU" sz="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МП «Развитие физической культуры, спорта и туризма в городе </a:t>
                      </a:r>
                      <a:r>
                        <a:rPr lang="ru-RU" sz="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Урай</a:t>
                      </a:r>
                      <a:r>
                        <a:rPr lang="ru-RU" sz="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укрепление здоровья граждан города </a:t>
                      </a:r>
                      <a:r>
                        <a:rPr lang="ru-RU" sz="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Урай</a:t>
                      </a:r>
                      <a:r>
                        <a:rPr lang="ru-RU" sz="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на 2019-2030 годы</a:t>
                      </a:r>
                      <a:endParaRPr lang="ru-RU" sz="800" dirty="0">
                        <a:latin typeface="Times New Roman Cyr" panose="02020603050405020304" pitchFamily="18" charset="0"/>
                        <a:cs typeface="Times New Roman Cyr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 Cyr" panose="02020603050405020304" pitchFamily="18" charset="0"/>
                        <a:cs typeface="Times New Roman Cyr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165 576,6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 Cyr" panose="02020603050405020304" pitchFamily="18" charset="0"/>
                        <a:cs typeface="Times New Roman Cyr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176 860,5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0808849"/>
                  </a:ext>
                </a:extLst>
              </a:tr>
              <a:tr h="3225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4.</a:t>
                      </a:r>
                      <a:r>
                        <a:rPr lang="ru-RU" sz="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МП «Развитие гражданского общества на территории города </a:t>
                      </a:r>
                      <a:r>
                        <a:rPr lang="ru-RU" sz="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Урай</a:t>
                      </a:r>
                      <a:r>
                        <a:rPr lang="ru-RU" sz="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800" b="0" dirty="0">
                        <a:latin typeface="Times New Roman Cyr" panose="02020603050405020304" pitchFamily="18" charset="0"/>
                        <a:cs typeface="Times New Roman Cyr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13 113,3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18 992,3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50002300"/>
                  </a:ext>
                </a:extLst>
              </a:tr>
              <a:tr h="43978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5. «Улучшение жилищных условий жителей, проживающих на территории муниципального образования город </a:t>
                      </a:r>
                      <a:r>
                        <a:rPr lang="ru-RU" sz="800" b="0" dirty="0" err="1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Урай</a:t>
                      </a:r>
                      <a:r>
                        <a:rPr lang="ru-RU" sz="800" b="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» на 2019-2030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 Cyr" panose="02020603050405020304" pitchFamily="18" charset="0"/>
                        <a:cs typeface="Times New Roman Cyr" panose="02020603050405020304" pitchFamily="18" charset="0"/>
                      </a:endParaRPr>
                    </a:p>
                    <a:p>
                      <a:pPr algn="ctr"/>
                      <a:r>
                        <a:rPr lang="ru-RU" sz="1000" b="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592 429,8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 Cyr" panose="02020603050405020304" pitchFamily="18" charset="0"/>
                        <a:cs typeface="Times New Roman Cyr" panose="02020603050405020304" pitchFamily="18" charset="0"/>
                      </a:endParaRPr>
                    </a:p>
                    <a:p>
                      <a:pPr algn="ctr"/>
                      <a:r>
                        <a:rPr lang="ru-RU" sz="1000" b="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336 378,8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8923743"/>
                  </a:ext>
                </a:extLst>
              </a:tr>
              <a:tr h="55705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6. МП ««Защита населения и территории от чрезвычайных ситуаций, совершенствование гражданской обороны и обеспечение первичных мер пожарной безопасности» на 2019-2030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26 693,6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30 692,4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2519287"/>
                  </a:ext>
                </a:extLst>
              </a:tr>
              <a:tr h="20523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7.</a:t>
                      </a:r>
                      <a:r>
                        <a:rPr lang="ru-RU" sz="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МП «Охрана окружающей среды в границах города </a:t>
                      </a:r>
                      <a:r>
                        <a:rPr lang="ru-RU" sz="800" b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Урай</a:t>
                      </a:r>
                      <a:r>
                        <a:rPr lang="ru-RU" sz="8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800" b="0" dirty="0">
                        <a:latin typeface="Times New Roman Cyr" panose="02020603050405020304" pitchFamily="18" charset="0"/>
                        <a:cs typeface="Times New Roman Cyr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694,1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755,9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34662357"/>
                  </a:ext>
                </a:extLst>
              </a:tr>
              <a:tr h="205231"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8.МП «Развитие транспортной системы города </a:t>
                      </a:r>
                      <a:r>
                        <a:rPr lang="ru-RU" sz="800" dirty="0" err="1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Урай</a:t>
                      </a:r>
                      <a:r>
                        <a:rPr lang="ru-RU" sz="8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42 838,4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58 054,6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16736445"/>
                  </a:ext>
                </a:extLst>
              </a:tr>
              <a:tr h="322506"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9.МП «Профилактика правонарушений на территории города </a:t>
                      </a:r>
                      <a:r>
                        <a:rPr lang="ru-RU" sz="800" dirty="0" err="1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Урай</a:t>
                      </a:r>
                      <a:r>
                        <a:rPr lang="ru-RU" sz="8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» на 2018-2030 годы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11 975,2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10 592,8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26518115"/>
                  </a:ext>
                </a:extLst>
              </a:tr>
              <a:tr h="439780"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10.МП «Развитие малого и среднего предпринимательства, потребительского рынка и сельскохозяйственных товаропроизводителей города </a:t>
                      </a:r>
                      <a:r>
                        <a:rPr lang="ru-RU" sz="800" dirty="0" err="1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Урай</a:t>
                      </a:r>
                      <a:r>
                        <a:rPr lang="ru-RU" sz="8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 Cyr" panose="02020603050405020304" pitchFamily="18" charset="0"/>
                        <a:cs typeface="Times New Roman Cyr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46 932,3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 Cyr" panose="02020603050405020304" pitchFamily="18" charset="0"/>
                        <a:cs typeface="Times New Roman Cyr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44 889,9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74622471"/>
                  </a:ext>
                </a:extLst>
              </a:tr>
              <a:tr h="201195"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11.МП «Информационное общество – </a:t>
                      </a:r>
                      <a:r>
                        <a:rPr lang="ru-RU" sz="800" dirty="0" err="1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Урай</a:t>
                      </a:r>
                      <a:r>
                        <a:rPr lang="ru-RU" sz="8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» на 2019-2030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15 478,4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18 816,6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64793817"/>
                  </a:ext>
                </a:extLst>
              </a:tr>
              <a:tr h="245387"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12.МП «Формирование современной городской среды муниципального образования город </a:t>
                      </a:r>
                      <a:r>
                        <a:rPr lang="ru-RU" sz="800" dirty="0" err="1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Урай</a:t>
                      </a:r>
                      <a:r>
                        <a:rPr lang="ru-RU" sz="8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» на 2018-2022 годы»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175 </a:t>
                      </a:r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586,7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209 </a:t>
                      </a:r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168,0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5851"/>
                  </a:ext>
                </a:extLst>
              </a:tr>
              <a:tr h="322506"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13.МП «Обеспечение градостроительной деятельности на территории города </a:t>
                      </a:r>
                      <a:r>
                        <a:rPr lang="ru-RU" sz="800" dirty="0" err="1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Урай</a:t>
                      </a:r>
                      <a:r>
                        <a:rPr lang="ru-RU" sz="8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» на  2018-2030 годы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60 059,7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72 758,6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22431834"/>
                  </a:ext>
                </a:extLst>
              </a:tr>
              <a:tr h="313198"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14.МП «Управление муниципальными финансами в городе </a:t>
                      </a:r>
                      <a:r>
                        <a:rPr lang="ru-RU" sz="800" dirty="0" err="1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Урай</a:t>
                      </a:r>
                      <a:r>
                        <a:rPr lang="ru-RU" sz="8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29 138,8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26 669,9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75409088"/>
                  </a:ext>
                </a:extLst>
              </a:tr>
              <a:tr h="322506">
                <a:tc>
                  <a:txBody>
                    <a:bodyPr/>
                    <a:lstStyle/>
                    <a:p>
                      <a:pPr algn="l"/>
                      <a:r>
                        <a:rPr lang="ru-RU" sz="8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15.МП «Совершенствование и развитие муниципального управления в городе </a:t>
                      </a:r>
                      <a:r>
                        <a:rPr lang="ru-RU" sz="800" dirty="0" err="1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Урай</a:t>
                      </a:r>
                      <a:r>
                        <a:rPr lang="ru-RU" sz="8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» на 2018-2030 годы»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 Cyr" panose="02020603050405020304" pitchFamily="18" charset="0"/>
                        <a:cs typeface="Times New Roman Cyr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443 948,6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 Cyr" panose="02020603050405020304" pitchFamily="18" charset="0"/>
                        <a:cs typeface="Times New Roman Cyr" panose="02020603050405020304" pitchFamily="18" charset="0"/>
                      </a:endParaRPr>
                    </a:p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464 205,0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02412217"/>
                  </a:ext>
                </a:extLst>
              </a:tr>
              <a:tr h="512476">
                <a:tc>
                  <a:txBody>
                    <a:bodyPr/>
                    <a:lstStyle/>
                    <a:p>
                      <a:pPr algn="l"/>
                      <a:r>
                        <a:rPr lang="ru-RU" sz="9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16.МП «Развитие жилищно-коммунального комплекса и повышение энергетической эффективности в городе </a:t>
                      </a:r>
                      <a:r>
                        <a:rPr lang="ru-RU" sz="900" dirty="0" err="1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Урай</a:t>
                      </a:r>
                      <a:r>
                        <a:rPr lang="ru-RU" sz="9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» на 2019 - 2030 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279 094,6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 Cyr" panose="02020603050405020304" pitchFamily="18" charset="0"/>
                          <a:cs typeface="Times New Roman Cyr" panose="02020603050405020304" pitchFamily="18" charset="0"/>
                        </a:rPr>
                        <a:t>265 239,1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42565945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9BF90EB-6DD9-4002-BD4A-40DBFD2D6DAB}"/>
              </a:ext>
            </a:extLst>
          </p:cNvPr>
          <p:cNvSpPr/>
          <p:nvPr/>
        </p:nvSpPr>
        <p:spPr>
          <a:xfrm>
            <a:off x="251520" y="840925"/>
            <a:ext cx="3168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Расходы на реализацию муниципальных программ города </a:t>
            </a:r>
            <a:r>
              <a:rPr lang="ru-RU" sz="1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Урай</a:t>
            </a:r>
            <a:r>
              <a:rPr lang="ru-RU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 разрезе источников финансирования, </a:t>
            </a:r>
            <a:r>
              <a:rPr lang="ru-RU" sz="12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sz="12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xmlns="" id="{7D3BABC1-1444-4D3E-855F-4CC45506A92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5678584"/>
              </p:ext>
            </p:extLst>
          </p:nvPr>
        </p:nvGraphicFramePr>
        <p:xfrm>
          <a:off x="-324544" y="1032911"/>
          <a:ext cx="5405639" cy="3673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авая фигурная скобка 7">
            <a:extLst>
              <a:ext uri="{FF2B5EF4-FFF2-40B4-BE49-F238E27FC236}">
                <a16:creationId xmlns:a16="http://schemas.microsoft.com/office/drawing/2014/main" xmlns="" id="{BA12CD4D-3026-4F34-A693-459A1AC060A5}"/>
              </a:ext>
            </a:extLst>
          </p:cNvPr>
          <p:cNvSpPr/>
          <p:nvPr/>
        </p:nvSpPr>
        <p:spPr>
          <a:xfrm>
            <a:off x="989159" y="2133244"/>
            <a:ext cx="210945" cy="151177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авая фигурная скобка 8">
            <a:extLst>
              <a:ext uri="{FF2B5EF4-FFF2-40B4-BE49-F238E27FC236}">
                <a16:creationId xmlns:a16="http://schemas.microsoft.com/office/drawing/2014/main" xmlns="" id="{14377B47-C612-4B42-BB88-ACEB3FB4FA24}"/>
              </a:ext>
            </a:extLst>
          </p:cNvPr>
          <p:cNvSpPr/>
          <p:nvPr/>
        </p:nvSpPr>
        <p:spPr>
          <a:xfrm>
            <a:off x="2838997" y="2038139"/>
            <a:ext cx="277000" cy="160688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08D4E79-7E59-4FC1-8BDF-94AA7B98F59F}"/>
              </a:ext>
            </a:extLst>
          </p:cNvPr>
          <p:cNvSpPr txBox="1"/>
          <p:nvPr/>
        </p:nvSpPr>
        <p:spPr>
          <a:xfrm rot="16200000">
            <a:off x="2761332" y="2709110"/>
            <a:ext cx="9721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 Cyr" panose="02020603050405020304" pitchFamily="18" charset="0"/>
                <a:cs typeface="Times New Roman Cyr" panose="02020603050405020304" pitchFamily="18" charset="0"/>
              </a:rPr>
              <a:t>4 019 407,8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7D4B83A-1EF8-4E77-8FE4-5366729D6646}"/>
              </a:ext>
            </a:extLst>
          </p:cNvPr>
          <p:cNvSpPr txBox="1"/>
          <p:nvPr/>
        </p:nvSpPr>
        <p:spPr>
          <a:xfrm rot="16200000">
            <a:off x="790831" y="2730975"/>
            <a:ext cx="10158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 Cyr" panose="02020603050405020304" pitchFamily="18" charset="0"/>
                <a:cs typeface="Times New Roman Cyr" panose="02020603050405020304" pitchFamily="18" charset="0"/>
              </a:rPr>
              <a:t>3 842 319,7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4CD967C1-0F4D-421B-8393-8E4A1657C833}"/>
              </a:ext>
            </a:extLst>
          </p:cNvPr>
          <p:cNvSpPr/>
          <p:nvPr/>
        </p:nvSpPr>
        <p:spPr>
          <a:xfrm>
            <a:off x="7644" y="5805529"/>
            <a:ext cx="30601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 течении 2022 года осуществлялась реализация 16 муниципальных программ</a:t>
            </a:r>
            <a:endParaRPr lang="ru-RU" sz="1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xmlns="" id="{C80D8633-48A4-45DF-AFEC-75C11590351A}"/>
              </a:ext>
            </a:extLst>
          </p:cNvPr>
          <p:cNvSpPr/>
          <p:nvPr/>
        </p:nvSpPr>
        <p:spPr>
          <a:xfrm rot="19671472">
            <a:off x="2750415" y="5205616"/>
            <a:ext cx="1143888" cy="519846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/>
          <p:cNvCxnSpPr/>
          <p:nvPr/>
        </p:nvCxnSpPr>
        <p:spPr>
          <a:xfrm flipH="1">
            <a:off x="2483768" y="1916832"/>
            <a:ext cx="28803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47680932"/>
      </p:ext>
    </p:extLst>
  </p:cSld>
  <p:clrMapOvr>
    <a:masterClrMapping/>
  </p:clrMapOvr>
  <p:transition spd="slow"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4">
            <a:extLst>
              <a:ext uri="{FF2B5EF4-FFF2-40B4-BE49-F238E27FC236}">
                <a16:creationId xmlns:a16="http://schemas.microsoft.com/office/drawing/2014/main" xmlns="" id="{A663D57F-FAF1-4175-8445-15B04CBDAD2E}"/>
              </a:ext>
            </a:extLst>
          </p:cNvPr>
          <p:cNvGrpSpPr/>
          <p:nvPr/>
        </p:nvGrpSpPr>
        <p:grpSpPr>
          <a:xfrm>
            <a:off x="467544" y="4509120"/>
            <a:ext cx="6264696" cy="1080120"/>
            <a:chOff x="882905" y="2718221"/>
            <a:chExt cx="4624039" cy="1296143"/>
          </a:xfrm>
        </p:grpSpPr>
        <p:sp>
          <p:nvSpPr>
            <p:cNvPr id="6" name="Стрелка: пятиугольник 5">
              <a:extLst>
                <a:ext uri="{FF2B5EF4-FFF2-40B4-BE49-F238E27FC236}">
                  <a16:creationId xmlns:a16="http://schemas.microsoft.com/office/drawing/2014/main" xmlns="" id="{02C6AFB9-84E0-4CBB-AFFC-B6273ED83A09}"/>
                </a:ext>
              </a:extLst>
            </p:cNvPr>
            <p:cNvSpPr/>
            <p:nvPr/>
          </p:nvSpPr>
          <p:spPr>
            <a:xfrm rot="10800000">
              <a:off x="882905" y="2790227"/>
              <a:ext cx="4518947" cy="1224137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трелка: пятиугольник 4">
              <a:extLst>
                <a:ext uri="{FF2B5EF4-FFF2-40B4-BE49-F238E27FC236}">
                  <a16:creationId xmlns:a16="http://schemas.microsoft.com/office/drawing/2014/main" xmlns="" id="{D3677DBA-9F0B-4ECE-9826-DFEA1C780B87}"/>
                </a:ext>
              </a:extLst>
            </p:cNvPr>
            <p:cNvSpPr txBox="1"/>
            <p:nvPr/>
          </p:nvSpPr>
          <p:spPr>
            <a:xfrm>
              <a:off x="1040543" y="2718221"/>
              <a:ext cx="4466401" cy="12217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7757" tIns="53340" rIns="99568" bIns="5334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</a:pPr>
              <a:endParaRPr lang="ru-RU" sz="1400" dirty="0">
                <a:solidFill>
                  <a:schemeClr val="tx1"/>
                </a:solidFill>
              </a:endParaRPr>
            </a:p>
            <a:p>
              <a:pPr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Региональный проект «Акселерация субъектов малого и среднего предпринимательства» / </a:t>
              </a:r>
              <a:r>
                <a:rPr lang="ru-RU" sz="1400" b="1" i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Национальный проект «Малое и среднее предпринимательство и поддержка индивидуальной предпринимательской инициативы» </a:t>
              </a:r>
              <a:r>
                <a:rPr lang="ru-RU" sz="1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(финансовая поддержка субъектам малого и среднего предпринимательства)</a:t>
              </a:r>
              <a:endParaRPr lang="ru-RU" sz="14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C2EBF722-0311-4577-9357-1BBE251F0946}"/>
              </a:ext>
            </a:extLst>
          </p:cNvPr>
          <p:cNvSpPr/>
          <p:nvPr/>
        </p:nvSpPr>
        <p:spPr>
          <a:xfrm>
            <a:off x="899592" y="0"/>
            <a:ext cx="7992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ПРОЕКТЫ, НАПРАВЛЕННЫЕ НА ДОСТИЖЕНИЕ РЕЗУЛЬТАТОВ НАЦИОНАЛЬНЫХ ПРОЕКТОВ,РЕАЛИЗУЕМЫХ НА ТЕРРИТОРИИ ГОРОДА УРАЙ В 2022 ГОДУ, тыс.рублей 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CE3F540-8FB6-4C5F-9A81-AFC538426E35}"/>
              </a:ext>
            </a:extLst>
          </p:cNvPr>
          <p:cNvSpPr/>
          <p:nvPr/>
        </p:nvSpPr>
        <p:spPr>
          <a:xfrm>
            <a:off x="6876256" y="2492896"/>
            <a:ext cx="15924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–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934,8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исполнено –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931,2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9F49DD7A-A28A-43C7-ACE5-72EA1C2521AA}"/>
              </a:ext>
            </a:extLst>
          </p:cNvPr>
          <p:cNvSpPr/>
          <p:nvPr/>
        </p:nvSpPr>
        <p:spPr>
          <a:xfrm>
            <a:off x="6876256" y="3573016"/>
            <a:ext cx="19739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–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17 046,2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исполнено –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17 046,2</a:t>
            </a:r>
            <a:endParaRPr lang="ru-RU" sz="1400" b="1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05F7DBB5-2CE9-46BC-8837-6859ECCE057C}"/>
              </a:ext>
            </a:extLst>
          </p:cNvPr>
          <p:cNvSpPr/>
          <p:nvPr/>
        </p:nvSpPr>
        <p:spPr>
          <a:xfrm>
            <a:off x="6948264" y="4725144"/>
            <a:ext cx="18442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–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3 388,5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исполнено –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3 388,5</a:t>
            </a:r>
            <a:endParaRPr lang="ru-RU" sz="1400" b="1" dirty="0"/>
          </a:p>
        </p:txBody>
      </p:sp>
      <p:grpSp>
        <p:nvGrpSpPr>
          <p:cNvPr id="4" name="Группа 17">
            <a:extLst>
              <a:ext uri="{FF2B5EF4-FFF2-40B4-BE49-F238E27FC236}">
                <a16:creationId xmlns:a16="http://schemas.microsoft.com/office/drawing/2014/main" xmlns="" id="{92C3E0AB-0427-4688-87F0-8BBCA4A017C0}"/>
              </a:ext>
            </a:extLst>
          </p:cNvPr>
          <p:cNvGrpSpPr/>
          <p:nvPr/>
        </p:nvGrpSpPr>
        <p:grpSpPr>
          <a:xfrm>
            <a:off x="395536" y="3429000"/>
            <a:ext cx="6192688" cy="1224136"/>
            <a:chOff x="1569176" y="2860723"/>
            <a:chExt cx="5298826" cy="1080121"/>
          </a:xfrm>
        </p:grpSpPr>
        <p:sp>
          <p:nvSpPr>
            <p:cNvPr id="19" name="Стрелка: пятиугольник 18">
              <a:extLst>
                <a:ext uri="{FF2B5EF4-FFF2-40B4-BE49-F238E27FC236}">
                  <a16:creationId xmlns:a16="http://schemas.microsoft.com/office/drawing/2014/main" xmlns="" id="{31F8B899-3C74-474F-8991-7C6BD9EFAE08}"/>
                </a:ext>
              </a:extLst>
            </p:cNvPr>
            <p:cNvSpPr/>
            <p:nvPr/>
          </p:nvSpPr>
          <p:spPr>
            <a:xfrm rot="10800000">
              <a:off x="1638625" y="2860723"/>
              <a:ext cx="5229377" cy="889511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трелка: пятиугольник 4">
              <a:extLst>
                <a:ext uri="{FF2B5EF4-FFF2-40B4-BE49-F238E27FC236}">
                  <a16:creationId xmlns:a16="http://schemas.microsoft.com/office/drawing/2014/main" xmlns="" id="{2762F041-46D4-43FA-84B0-A01C7AF4C77C}"/>
                </a:ext>
              </a:extLst>
            </p:cNvPr>
            <p:cNvSpPr txBox="1"/>
            <p:nvPr/>
          </p:nvSpPr>
          <p:spPr>
            <a:xfrm>
              <a:off x="1569176" y="2932732"/>
              <a:ext cx="5278148" cy="10081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8151" tIns="53340" rIns="99568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Группа 23">
            <a:extLst>
              <a:ext uri="{FF2B5EF4-FFF2-40B4-BE49-F238E27FC236}">
                <a16:creationId xmlns:a16="http://schemas.microsoft.com/office/drawing/2014/main" xmlns="" id="{912B4447-14E7-4713-B1A3-E9C2BB5A4205}"/>
              </a:ext>
            </a:extLst>
          </p:cNvPr>
          <p:cNvGrpSpPr/>
          <p:nvPr/>
        </p:nvGrpSpPr>
        <p:grpSpPr>
          <a:xfrm>
            <a:off x="323528" y="2348880"/>
            <a:ext cx="6264695" cy="1224136"/>
            <a:chOff x="1569176" y="2860723"/>
            <a:chExt cx="5360440" cy="1080121"/>
          </a:xfrm>
        </p:grpSpPr>
        <p:sp>
          <p:nvSpPr>
            <p:cNvPr id="25" name="Стрелка: пятиугольник 24">
              <a:extLst>
                <a:ext uri="{FF2B5EF4-FFF2-40B4-BE49-F238E27FC236}">
                  <a16:creationId xmlns:a16="http://schemas.microsoft.com/office/drawing/2014/main" xmlns="" id="{26CDD0C1-BC65-4E4A-8812-C3A1F5EB6507}"/>
                </a:ext>
              </a:extLst>
            </p:cNvPr>
            <p:cNvSpPr/>
            <p:nvPr/>
          </p:nvSpPr>
          <p:spPr>
            <a:xfrm rot="10800000">
              <a:off x="1638625" y="2860723"/>
              <a:ext cx="5290991" cy="936104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Стрелка: пятиугольник 4">
              <a:extLst>
                <a:ext uri="{FF2B5EF4-FFF2-40B4-BE49-F238E27FC236}">
                  <a16:creationId xmlns:a16="http://schemas.microsoft.com/office/drawing/2014/main" xmlns="" id="{293139E9-1D5F-438C-BAF6-1B6C7396EF9E}"/>
                </a:ext>
              </a:extLst>
            </p:cNvPr>
            <p:cNvSpPr txBox="1"/>
            <p:nvPr/>
          </p:nvSpPr>
          <p:spPr>
            <a:xfrm>
              <a:off x="1569176" y="2932732"/>
              <a:ext cx="5278148" cy="10081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8151" tIns="53340" rIns="99568" bIns="5334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14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9D1DD895-4217-44FD-8343-044E7ECB09E7}"/>
              </a:ext>
            </a:extLst>
          </p:cNvPr>
          <p:cNvSpPr/>
          <p:nvPr/>
        </p:nvSpPr>
        <p:spPr>
          <a:xfrm>
            <a:off x="971600" y="2420888"/>
            <a:ext cx="56886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Региональный проект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«Патриотическое воспитание граждан Российской Федерации»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1400" b="1" i="1" dirty="0">
                <a:latin typeface="Times New Roman" pitchFamily="18" charset="0"/>
                <a:cs typeface="Times New Roman" pitchFamily="18" charset="0"/>
              </a:rPr>
              <a:t>Национальный проект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«Образование»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ведется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воспитательная работа в школах и колледжах, проводятся мероприятия патриотической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направленности)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xmlns="" id="{5CBF7F6E-A359-4FA7-A7D0-325D0E77E64F}"/>
              </a:ext>
            </a:extLst>
          </p:cNvPr>
          <p:cNvSpPr/>
          <p:nvPr/>
        </p:nvSpPr>
        <p:spPr>
          <a:xfrm>
            <a:off x="1043608" y="3501008"/>
            <a:ext cx="5400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«Формирование комфортной городской среды» / </a:t>
            </a:r>
            <a:r>
              <a:rPr 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проект «Жилье и городская среда»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благоустроительные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работы на объекте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«Рекреационная зона в районе ДС «Звезды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Югры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»)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251520" y="980728"/>
            <a:ext cx="856895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4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Город Урай принимал участие в реализации </a:t>
            </a:r>
            <a:r>
              <a:rPr kumimoji="0" lang="ru-RU" sz="1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6 национальных проектов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: «Демография»; «Образование»; «Культура»; «Жилье и городская среда»; «Экология»; «Малое и среднее предпринимательство и поддержка индивидуальной предпринимательской инициативы».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44500" algn="just" eaLnBrk="0" hangingPunct="0"/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 реализацию 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3-х проектов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2022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году направлено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21 670,0  тыс.рублей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8" name="Стрелка: пятиугольник 5">
            <a:extLst>
              <a:ext uri="{FF2B5EF4-FFF2-40B4-BE49-F238E27FC236}">
                <a16:creationId xmlns:a16="http://schemas.microsoft.com/office/drawing/2014/main" xmlns="" id="{02C6AFB9-84E0-4CBB-AFFC-B6273ED83A09}"/>
              </a:ext>
            </a:extLst>
          </p:cNvPr>
          <p:cNvSpPr/>
          <p:nvPr/>
        </p:nvSpPr>
        <p:spPr>
          <a:xfrm rot="10800000">
            <a:off x="467544" y="5733255"/>
            <a:ext cx="6120680" cy="1020115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Прямоугольник 20"/>
          <p:cNvSpPr/>
          <p:nvPr/>
        </p:nvSpPr>
        <p:spPr>
          <a:xfrm>
            <a:off x="1043608" y="5661248"/>
            <a:ext cx="55446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Региональный проект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«Создание условий для легкого старта и комфортного ведения бизнеса»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Малое и среднее предпринимательство и поддержка индивидуальной предпринимательской инициативы»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(субсидия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субъектам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малого предпринимательства на возмещение затрат по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приобретению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оборудования (основных средств).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948264" y="5949280"/>
            <a:ext cx="1728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–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304,1</a:t>
            </a:r>
            <a:endParaRPr lang="ru-RU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исполнено – </a:t>
            </a:r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304,1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xmlns="" val="9852021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6" name="Picture 18" descr="книга, образование, школа, обучение, исследование значок в General Pack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83568" y="116632"/>
            <a:ext cx="84604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и молодежной политики в городе Урай» на 2019-2030 годы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3068960"/>
            <a:ext cx="3600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">
              <a:buFont typeface="Wingdings" pitchFamily="2" charset="2"/>
              <a:buChar char="v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8 дошкольных образовательных организаций</a:t>
            </a:r>
          </a:p>
          <a:p>
            <a:pPr fontAlgn="b">
              <a:buFont typeface="Wingdings" pitchFamily="2" charset="2"/>
              <a:buChar char="v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6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общеобразовательных организаций</a:t>
            </a:r>
          </a:p>
          <a:p>
            <a:pPr lvl="0" fontAlgn="b">
              <a:buFont typeface="Wingdings" pitchFamily="2" charset="2"/>
              <a:buChar char="v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1 учреждение дополнительного образования</a:t>
            </a:r>
          </a:p>
          <a:p>
            <a:pPr lvl="0" fontAlgn="b"/>
            <a:endParaRPr lang="ru-RU" sz="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">
              <a:buFont typeface="Wingdings" pitchFamily="2" charset="2"/>
              <a:buChar char="v"/>
            </a:pP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МАУ «Ресурсный центр </a:t>
            </a:r>
          </a:p>
          <a:p>
            <a:pPr fontAlgn="b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системы образования»</a:t>
            </a:r>
          </a:p>
          <a:p>
            <a:pPr lvl="0" fontAlgn="b">
              <a:buFont typeface="Wingdings" pitchFamily="2" charset="2"/>
              <a:buChar char="v"/>
            </a:pPr>
            <a:endParaRPr lang="ru-RU" sz="20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764704"/>
            <a:ext cx="34563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>
                <a:latin typeface="Gabriola" pitchFamily="82" charset="0"/>
                <a:cs typeface="Arial" pitchFamily="34" charset="0"/>
              </a:rPr>
              <a:t>Ответственный исполнитель</a:t>
            </a:r>
            <a:r>
              <a:rPr lang="ru-RU" sz="2000" dirty="0">
                <a:latin typeface="Gabriola" pitchFamily="82" charset="0"/>
                <a:cs typeface="Arial" pitchFamily="34" charset="0"/>
              </a:rPr>
              <a:t>  –  Управление образования администрации города Урай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635896" y="2060849"/>
          <a:ext cx="5328592" cy="4316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1626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программы за 2022 год составили 2 006 424,7 тыс.рублей,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4285"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744 941,3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2944"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1 093 783,4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Общее образование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3856"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73 365,2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Дополнительное образование детей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5899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19 779,3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Молодежная политика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81645"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46 802,0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8275"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27 753,5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Охрана семьи и детства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635896" y="764704"/>
            <a:ext cx="53285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>
                <a:latin typeface="Gabriola" pitchFamily="82" charset="0"/>
              </a:rPr>
              <a:t>Цель:</a:t>
            </a:r>
            <a:r>
              <a:rPr lang="ru-RU" dirty="0">
                <a:latin typeface="Gabriola" pitchFamily="82" charset="0"/>
              </a:rPr>
              <a:t> обеспечение доступности качественного образования, соответствующего требованиям инновационного развития экономики и современным потребностям общества, а также всестороннего развития и самореализации подростков и молодежи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1916832"/>
            <a:ext cx="3347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Оказание услуг в рамках реализации программы осуществляют: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AutoShape 11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1" name="AutoShape 13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2213428"/>
      </p:ext>
    </p:extLst>
  </p:cSld>
  <p:clrMapOvr>
    <a:masterClrMapping/>
  </p:clrMapOvr>
  <p:transition spd="slow" advClick="0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1663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и молодежной политики в городе Урай» на 2019-2030 годы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412776"/>
            <a:ext cx="122413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Доступность дошкольного образования для детей в возрасте от полутора до трех лет 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100,0%</a:t>
            </a:r>
          </a:p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836712"/>
            <a:ext cx="792088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Cambria" pitchFamily="18" charset="0"/>
                <a:cs typeface="Arial" pitchFamily="34" charset="0"/>
              </a:rPr>
              <a:t>Основные показатели результативности программы за 2022 год:</a:t>
            </a:r>
            <a:endParaRPr lang="ru-RU" dirty="0">
              <a:latin typeface="Cambria" pitchFamily="18" charset="0"/>
              <a:cs typeface="Arial" pitchFamily="34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Picture 18" descr="книга, образование, школа, обучение, исследование значок в General Pack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55576" cy="755576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07504" y="3789041"/>
            <a:ext cx="1728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259632" y="1340769"/>
            <a:ext cx="1584176" cy="2769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Доля муниципальных образовательных организаций, соответствующих современным требованиям обучения, в общем количестве муниципальных образовательных организаций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96,9%</a:t>
            </a:r>
          </a:p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211960" y="1340768"/>
            <a:ext cx="18002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муниципальных общеобразовательных организаций, имеющих современную и безопасную цифровую образовательную среду, в общем количестве муниципальных общеобразовательных организаций 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100,0%</a:t>
            </a:r>
          </a:p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703840" y="1340768"/>
            <a:ext cx="144016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граждан, получивших услуги в негосударственных, в том числе некоммерческих организациях, в общем числе граждан, получивших услуги в сфере образования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6,7%</a:t>
            </a:r>
          </a:p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148064" y="4149080"/>
            <a:ext cx="108012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детей в возрасте от 5 до 18 лет, охваченных дополнительным  образованием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87,6%</a:t>
            </a:r>
          </a:p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524328" y="3903345"/>
            <a:ext cx="144016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детей в возрасте от 6 до 17 лет (включительно), охваченных всеми формами отдыха и оздоровления, от общей численности детей, нуждающихся в оздоровлении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98,0%</a:t>
            </a:r>
          </a:p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228184" y="3903345"/>
            <a:ext cx="129614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детей и молодежи (14-35 лет), задействованной в мероприятиях по вовлечению в творческую деятельность, от общей численности указанной категории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72,8%</a:t>
            </a:r>
          </a:p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940152" y="1340768"/>
            <a:ext cx="1800200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обучающихся, участвующих в мероприятиях и проектах различного уровня, направленных на развитие и  воспитание детей и подростков, в общей численности обучающихся в муниципальных общеобразовательных организациях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60,8%</a:t>
            </a:r>
          </a:p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771800" y="1340768"/>
            <a:ext cx="151216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образовательных организаций, реализующих инновационные программы, обеспечивающих отработку новых технологий содержания обучения и воспитания по итогам конкурса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33,3%</a:t>
            </a:r>
          </a:p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779912" y="4088011"/>
            <a:ext cx="1368152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педагогических работников, повысивших уровень квалификации через участие в курсах повышения квалификации, стажировках, семинарах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91,9%</a:t>
            </a:r>
          </a:p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907704" y="4077072"/>
            <a:ext cx="187220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муниципальных дошкольных образовательных организаций, здания которых находятся в аварийном состоянии или требуют капитального ремонта, в общем числе муниципальных дошкольных образовательных организаций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12,5%</a:t>
            </a:r>
          </a:p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79512" y="4077072"/>
            <a:ext cx="1800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муниципальных общеобразовательных организаций, здания которых находятся в аварийном состоянии или требуют капитального ремонта, в общем числе муниципальных общеобразовательных организаций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0%</a:t>
            </a:r>
          </a:p>
          <a:p>
            <a:pPr lvl="0" algn="ctr" fontAlgn="b"/>
            <a:endParaRPr lang="ru-RU" sz="1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xmlns="" val="3622213428"/>
      </p:ext>
    </p:extLst>
  </p:cSld>
  <p:clrMapOvr>
    <a:masterClrMapping/>
  </p:clrMapOvr>
  <p:transition spd="slow" advClick="0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116632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на дошкольное образование, </a:t>
            </a:r>
          </a:p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охрану семьи и детства за 2022 год составили 772 694,8 тыс.рублей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836712"/>
            <a:ext cx="87129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00FF"/>
                </a:solidFill>
                <a:latin typeface="Cambria" pitchFamily="18" charset="0"/>
                <a:cs typeface="Arial" pitchFamily="34" charset="0"/>
              </a:rPr>
              <a:t>Численность детей, посещающих дошкольные образовательные </a:t>
            </a:r>
          </a:p>
          <a:p>
            <a:pPr algn="ctr"/>
            <a:r>
              <a:rPr lang="ru-RU" sz="1600" b="1" dirty="0">
                <a:solidFill>
                  <a:srgbClr val="0000FF"/>
                </a:solidFill>
                <a:latin typeface="Cambria" pitchFamily="18" charset="0"/>
                <a:cs typeface="Arial" pitchFamily="34" charset="0"/>
              </a:rPr>
              <a:t>организации – </a:t>
            </a:r>
            <a:r>
              <a:rPr lang="ru-RU" sz="1600" b="1" u="sng" dirty="0">
                <a:solidFill>
                  <a:srgbClr val="0000FF"/>
                </a:solidFill>
                <a:latin typeface="Cambria" pitchFamily="18" charset="0"/>
                <a:cs typeface="Arial" pitchFamily="34" charset="0"/>
              </a:rPr>
              <a:t>2 425 чел.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5536" y="1484783"/>
          <a:ext cx="8352928" cy="4320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2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086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75831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121 533,1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обеспечение деятельности (оказание услуг) муниципальных учреждений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98797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620 346,1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Субвенция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60759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27 753,5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Субвенция на выплату компенсации части родительской платы за присмотр и уход за детьми в образовательных организациях, реализующих образовательные программы дошкольного образования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65106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166,3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 применением принципов инициативного 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бюджетирования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реализация </a:t>
                      </a:r>
                      <a:r>
                        <a:rPr kumimoji="0" lang="ru-RU" sz="1600" u="non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проекта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отобранного по результатам регионального конкурса (Интерактивный передвижной музей-мастерская «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Социокультурные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истоки»)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19988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2 895,8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Расходы на проведение мероприятий муниципальной программы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AutoShape 11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1" name="AutoShape 13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18" name="AutoShape 2" descr="Детская пара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20" name="AutoShape 4" descr="Детская пара бесплатно икон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0421" name="Picture 5" descr="\\adms4\home1$\SchepelinaSE\Desktop\4375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504056" cy="504056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467544" y="5949280"/>
            <a:ext cx="83529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00FF"/>
                </a:solidFill>
                <a:latin typeface="Cambria" pitchFamily="18" charset="0"/>
                <a:cs typeface="Arial" pitchFamily="34" charset="0"/>
              </a:rPr>
              <a:t>Расходы на 1 дошкольника в 2022 году составили  </a:t>
            </a:r>
            <a:r>
              <a:rPr lang="ru-RU" sz="1600" b="1" u="sng" dirty="0">
                <a:solidFill>
                  <a:srgbClr val="0000FF"/>
                </a:solidFill>
                <a:latin typeface="Cambria" pitchFamily="18" charset="0"/>
                <a:cs typeface="Arial" pitchFamily="34" charset="0"/>
              </a:rPr>
              <a:t>307 192,29 руб.</a:t>
            </a:r>
          </a:p>
        </p:txBody>
      </p:sp>
    </p:spTree>
    <p:extLst>
      <p:ext uri="{BB962C8B-B14F-4D97-AF65-F5344CB8AC3E}">
        <p14:creationId xmlns:p14="http://schemas.microsoft.com/office/powerpoint/2010/main" xmlns="" val="3622213428"/>
      </p:ext>
    </p:extLst>
  </p:cSld>
  <p:clrMapOvr>
    <a:masterClrMapping/>
  </p:clrMapOvr>
  <p:transition spd="slow" advClick="0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0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на общее образование за 2022 год </a:t>
            </a:r>
          </a:p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составили 1 093 783,4 тыс.рублей (1)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692696"/>
            <a:ext cx="835292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00FF"/>
                </a:solidFill>
                <a:latin typeface="Cambria" pitchFamily="18" charset="0"/>
                <a:cs typeface="Arial" pitchFamily="34" charset="0"/>
              </a:rPr>
              <a:t>Численность обучающихся в общеобразовательных организациях – </a:t>
            </a:r>
            <a:r>
              <a:rPr lang="ru-RU" sz="1600" b="1" u="sng" dirty="0">
                <a:solidFill>
                  <a:srgbClr val="0000FF"/>
                </a:solidFill>
                <a:latin typeface="Cambria" pitchFamily="18" charset="0"/>
                <a:cs typeface="Arial" pitchFamily="34" charset="0"/>
              </a:rPr>
              <a:t>5 350,0 чел.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0" y="1031112"/>
          <a:ext cx="8712968" cy="5184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728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65189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51 127,3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обеспечение деятельности (оказание услуг) муниципальных учреждений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03164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647 162,6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Субвенция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03164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32 915,9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7268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127 797,1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Питание обучающихся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4447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216 201,6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Капитальный ремонт  МБОУ СОШ № 6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3299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14 347,7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Ремонт МБОУ "Гимназия им. А.И.Яковлева"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65189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510,0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Реализация наказов избирателей депутатам Думы Ханты-Мансийского автономного округа -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Югры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981644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931,2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Региональный проект «Патриотическое воспитание граждан Российской Федерации» 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(проведение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7972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2 790,0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Расходы на проведение мероприятий муниципальной программы 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AutoShape 11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1" name="AutoShape 13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18" name="AutoShape 2" descr="Детская пара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20" name="AutoShape 4" descr="Детская пара бесплатно икон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rot="10800000" flipV="1">
            <a:off x="395536" y="6344744"/>
            <a:ext cx="84249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00FF"/>
                </a:solidFill>
                <a:latin typeface="Cambria" pitchFamily="18" charset="0"/>
                <a:cs typeface="Arial" pitchFamily="34" charset="0"/>
              </a:rPr>
              <a:t>Расходы на 1 ученика в 2022 году составили  </a:t>
            </a:r>
            <a:r>
              <a:rPr lang="ru-RU" sz="1600" b="1" u="sng" dirty="0">
                <a:solidFill>
                  <a:srgbClr val="0000FF"/>
                </a:solidFill>
                <a:latin typeface="Cambria" pitchFamily="18" charset="0"/>
                <a:cs typeface="Arial" pitchFamily="34" charset="0"/>
              </a:rPr>
              <a:t>204 445,51 руб.</a:t>
            </a:r>
          </a:p>
        </p:txBody>
      </p:sp>
      <p:pic>
        <p:nvPicPr>
          <p:cNvPr id="13" name="Picture 14" descr="\\adms4\home1$\SchepelinaSE\Desktop\6588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576064" cy="5760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22213428"/>
      </p:ext>
    </p:extLst>
  </p:cSld>
  <p:clrMapOvr>
    <a:masterClrMapping/>
  </p:clrMapOvr>
  <p:transition spd="slow" advClick="0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116632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на общее образование за 2022 год (2)  </a:t>
            </a: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AutoShape 11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1" name="AutoShape 13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2468" name="AutoShape 4" descr="Блюдо – Бесплатные иконки: е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395536" y="836712"/>
          <a:ext cx="8352928" cy="4608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127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31282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Общий объем расходов на питание обучающихся составил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127 797,1 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тыс.рублей,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93845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82 605,8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Субвенция на социальную поддержку отдельных категорий обучающихся в муниципальных общеобразовательных организациях, частных общеобразовательных организациях, осуществляющих образовательную деятельность по имеющим государственную аккредитацию основным общеобразовательным программам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(питание детей из малоимущих семей, из многодетных семей, детей-сирот и детей, оставшихся без попечения родителей, обучающихся с ограниченными возможностями здоровья)</a:t>
                      </a:r>
                      <a:endParaRPr lang="ru-RU" sz="16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50667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27 109,7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бесплатного горячего питания обучающихся, получающих начальное общее образование 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(1- 4 классы) 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в государственных и муниципальных образовательных организациях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2718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18 081,6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Питание обучающихся  5 -11 классов за счет средств местного бюджета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20" name="Picture 14" descr="\\adms4\home1$\SchepelinaSE\Desktop\6588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576064" cy="5760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22213428"/>
      </p:ext>
    </p:extLst>
  </p:cSld>
  <p:clrMapOvr>
    <a:masterClrMapping/>
  </p:clrMapOvr>
  <p:transition spd="slow" advClick="0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11663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на дополнительное образование за 2022 год</a:t>
            </a:r>
          </a:p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составили 73 365,2 тыс.рублей  </a:t>
            </a: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AutoShape 11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1" name="AutoShape 13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2466" name="Picture 2" descr="Зачем взрослым учиться? — Work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5" y="116633"/>
            <a:ext cx="609685" cy="609685"/>
          </a:xfrm>
          <a:prstGeom prst="rect">
            <a:avLst/>
          </a:prstGeom>
          <a:noFill/>
        </p:spPr>
      </p:pic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95536" y="1268760"/>
          <a:ext cx="8352928" cy="2928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42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086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36 735,5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обеспечение деятельности (оказание услуг)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МБУ «Центр молодежи и дополнительного образования»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6746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35 367,6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Финансовое обеспечение сертификатов дополнительного образования по дополнительным </a:t>
                      </a:r>
                      <a:r>
                        <a:rPr lang="ru-RU" sz="1600" dirty="0" err="1"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общеразвивающим</a:t>
                      </a:r>
                      <a:r>
                        <a:rPr lang="ru-RU" sz="1600" dirty="0">
                          <a:latin typeface="Times New Roman" pitchFamily="18" charset="0"/>
                          <a:ea typeface="Times New Roman" panose="02020603050405020304" pitchFamily="18" charset="0"/>
                          <a:cs typeface="Times New Roman" pitchFamily="18" charset="0"/>
                        </a:rPr>
                        <a:t> программам </a:t>
                      </a:r>
                      <a:endParaRPr lang="ru-RU" sz="16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514,7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 применением принципов инициативного 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бюджетирования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реализация </a:t>
                      </a:r>
                      <a:r>
                        <a:rPr kumimoji="0" lang="ru-RU" sz="1600" u="none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проекта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отобранного по результатам регионального конкурса (</a:t>
                      </a:r>
                      <a:r>
                        <a:rPr kumimoji="0" lang="ru-RU" sz="160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Киберспортивное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движение «</a:t>
                      </a:r>
                      <a:r>
                        <a:rPr kumimoji="0" lang="en-US" sz="160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Cyberia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747,4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Расходы на проведение мероприятий муниципальной программы 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22213428"/>
      </p:ext>
    </p:extLst>
  </p:cSld>
  <p:clrMapOvr>
    <a:masterClrMapping/>
  </p:clrMapOvr>
  <p:transition spd="slow" advClick="0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3" name="Picture 7" descr="иконка отдых png: 2 тыс изображений найдено в Яндекс Картинка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2656"/>
            <a:ext cx="648072" cy="648072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683568" y="11663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на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молодежную политику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2022 год</a:t>
            </a:r>
          </a:p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составили 19 779,3 тыс.рублей  </a:t>
            </a: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AutoShape 11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1" name="AutoShape 13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95536" y="1179201"/>
          <a:ext cx="8496944" cy="30891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9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319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37631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10 267,7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Субвенция на организацию и обеспечение отдыха и оздоровления детей, в том числе в этнической среде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6746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6 197,3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питания детей в возрасте от 6 до 17 лет (включительно) в лагерях с дневным пребыванием детей, в возрасте от 8 до 17 лет (включительно) – в палаточных лагерях, в возрасте от 14 до 17 лет (включительно) – в лагерях труда и отдыха с дневным пребыванием детей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5584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3 244,3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выездного отдыха детей, работы лагерей с дневным пребыванием детей и </a:t>
                      </a:r>
                      <a:r>
                        <a:rPr lang="ru-RU" sz="16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досуговых</a:t>
                      </a:r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площадок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9560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70,0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Реализация наказов избирателей депутатам Думы Ханты-Мансийского автономного округа -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Югры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70660" name="AutoShape 4" descr="Молодежь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0661" name="Picture 5" descr="\\adms4\home1$\SchepelinaSE\Desktop\262490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5" y="188641"/>
            <a:ext cx="585143" cy="5851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22213428"/>
      </p:ext>
    </p:extLst>
  </p:cSld>
  <p:clrMapOvr>
    <a:masterClrMapping/>
  </p:clrMapOvr>
  <p:transition spd="slow" advClick="0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116632"/>
            <a:ext cx="8460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«Культура города Урай»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620688"/>
            <a:ext cx="34563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>
                <a:latin typeface="Gabriola" pitchFamily="82" charset="0"/>
                <a:cs typeface="Arial" pitchFamily="34" charset="0"/>
              </a:rPr>
              <a:t>Ответственный исполнитель</a:t>
            </a:r>
            <a:r>
              <a:rPr lang="ru-RU" sz="2000" dirty="0">
                <a:latin typeface="Gabriola" pitchFamily="82" charset="0"/>
                <a:cs typeface="Arial" pitchFamily="34" charset="0"/>
              </a:rPr>
              <a:t>  –  Управление по культуре и социальным вопросам администрации города Урай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0" y="1771183"/>
          <a:ext cx="8640960" cy="4763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728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2171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программы за 2022 год составили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278 908,7 тыс.рублей,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13681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178 226,5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обеспечение деятельности (оказание услуг) </a:t>
                      </a: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МАУ «Культура»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6695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79 503,5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обеспечение деятельности (оказание услуг) </a:t>
                      </a:r>
                      <a:r>
                        <a:rPr lang="ru-RU" sz="1600" b="0" i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МАУ «Детская школа искусств»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3008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963,6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развитие сферы культуры, государственную поддержку отрасли культуры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6486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4 556,1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Ремонт здания под кафе, расположенного по адресу: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мкр.Западный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дом 15А («Паровозик»)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1538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12 655,7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Архитектурная подсветка объектов социальной сферы города</a:t>
                      </a:r>
                    </a:p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(в рамках </a:t>
                      </a: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финансовой поддержки НК «ЛУКОЙЛ»)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1 998,6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Расходы на проведение мероприятий муниципальной программы (проведение общегородских праздничных мероприятий)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64748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1 004,7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Реализация наказов избирателей депутатам Думы Ханты-Мансийского автономного округа -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Югры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635896" y="548680"/>
            <a:ext cx="53285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>
                <a:latin typeface="Gabriola" pitchFamily="82" charset="0"/>
              </a:rPr>
              <a:t>Цель:</a:t>
            </a:r>
            <a:r>
              <a:rPr lang="ru-RU" dirty="0">
                <a:latin typeface="Gabriola" pitchFamily="82" charset="0"/>
              </a:rPr>
              <a:t> укрепление единого культурного пространства, создание комфортных условий и равных возможностей доступа населения к культурным ценностям, цифровым ресурсам,  самореализации и раскрытия таланта каждого жителя города Урай</a:t>
            </a: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AutoShape 11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1" name="AutoShape 13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2706" name="Picture 2" descr="Icono cultura png 4 » PNG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668465" cy="5745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22213428"/>
      </p:ext>
    </p:extLst>
  </p:cSld>
  <p:clrMapOvr>
    <a:masterClrMapping/>
  </p:clrMapOvr>
  <p:transition spd="slow" advClick="0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16632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«Культура города Урай»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836712"/>
            <a:ext cx="792088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Cambria" pitchFamily="18" charset="0"/>
                <a:cs typeface="Arial" pitchFamily="34" charset="0"/>
              </a:rPr>
              <a:t>Основные показатели результативности программы за 2022 год:</a:t>
            </a:r>
            <a:endParaRPr lang="ru-RU" dirty="0">
              <a:latin typeface="Cambria" pitchFamily="18" charset="0"/>
              <a:cs typeface="Arial" pitchFamily="34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755576" y="1340768"/>
            <a:ext cx="1800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32040" y="1412776"/>
            <a:ext cx="15121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algn="ctr" fontAlgn="b"/>
            <a:r>
              <a:rPr lang="ru-RU" sz="16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843808" y="1412776"/>
            <a:ext cx="19442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6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pic>
        <p:nvPicPr>
          <p:cNvPr id="23" name="Picture 2" descr="Icono cultura png 4 » PNG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668465" cy="574548"/>
          </a:xfrm>
          <a:prstGeom prst="rect">
            <a:avLst/>
          </a:prstGeom>
          <a:noFill/>
        </p:spPr>
      </p:pic>
      <p:sp>
        <p:nvSpPr>
          <p:cNvPr id="24" name="Прямоугольник 23"/>
          <p:cNvSpPr/>
          <p:nvPr/>
        </p:nvSpPr>
        <p:spPr>
          <a:xfrm>
            <a:off x="6804248" y="1412776"/>
            <a:ext cx="1728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39552" y="1484784"/>
            <a:ext cx="82089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">
              <a:buFont typeface="Wingdings" pitchFamily="2" charset="2"/>
              <a:buChar char="v"/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Количество специалистов сферы культуры, повысивших квалификацию на базе Центров непрерывного образования и повышения квалификации творческих и управленческих кадров в сфере культуры – </a:t>
            </a:r>
          </a:p>
          <a:p>
            <a:pPr lvl="0" fontAlgn="b"/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37 чел.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fontAlgn="b"/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">
              <a:buFont typeface="Wingdings" pitchFamily="2" charset="2"/>
              <a:buChar char="v"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Уровень удовлетворенности жителей города Урай качеством услуг, предоставляемых в сфере культуры – 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96,5%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b"/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Общее число посещений культурных мероприятий – 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270,4 тыс.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fontAlgn="b"/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Поступление новых книг в библиотечный фонд общедоступных библиотек – 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1 051 экз.</a:t>
            </a:r>
            <a:endParaRPr lang="ru-RU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2213428"/>
      </p:ext>
    </p:extLst>
  </p:cSld>
  <p:clrMapOvr>
    <a:masterClrMapping/>
  </p:clrMapOvr>
  <p:transition spd="slow" advClick="0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0"/>
            <a:ext cx="84604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физической культуры, спорта и туризма в городе Урай и укрепление здоровья граждан города Урай»                                         на 2019-2030 годы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620688"/>
            <a:ext cx="352839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>
                <a:latin typeface="Gabriola" pitchFamily="82" charset="0"/>
                <a:cs typeface="Arial" pitchFamily="34" charset="0"/>
              </a:rPr>
              <a:t>Ответственный исполнитель</a:t>
            </a:r>
            <a:r>
              <a:rPr lang="ru-RU" sz="2000" dirty="0">
                <a:latin typeface="Gabriola" pitchFamily="82" charset="0"/>
                <a:cs typeface="Arial" pitchFamily="34" charset="0"/>
              </a:rPr>
              <a:t>  –  </a:t>
            </a:r>
            <a:r>
              <a:rPr lang="ru-RU" dirty="0">
                <a:latin typeface="Gabriola" pitchFamily="82" charset="0"/>
                <a:cs typeface="Arial" pitchFamily="34" charset="0"/>
              </a:rPr>
              <a:t>Управление по физической культуре, спорту и туризму администрации города Урай, Управление по культуре и социальным вопросам администрации города Урай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2" y="2132855"/>
          <a:ext cx="8784976" cy="44984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1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048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5727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программы за 2022 год составили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176 860,5 тыс.рублей,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6795">
                <a:tc>
                  <a:txBody>
                    <a:bodyPr/>
                    <a:lstStyle/>
                    <a:p>
                      <a:pPr algn="r"/>
                      <a:r>
                        <a:rPr lang="ru-RU" sz="1500" b="1" dirty="0">
                          <a:latin typeface="Times New Roman" pitchFamily="18" charset="0"/>
                          <a:cs typeface="Times New Roman" pitchFamily="18" charset="0"/>
                        </a:rPr>
                        <a:t>170 175,7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обеспечение деятельности (оказание услуг) </a:t>
                      </a:r>
                      <a:r>
                        <a:rPr lang="ru-RU" sz="1500" b="0" i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МАУ СШ«Старт»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6318">
                <a:tc>
                  <a:txBody>
                    <a:bodyPr/>
                    <a:lstStyle/>
                    <a:p>
                      <a:pPr algn="r"/>
                      <a:r>
                        <a:rPr lang="ru-RU" sz="1500" b="1" dirty="0">
                          <a:latin typeface="Times New Roman" pitchFamily="18" charset="0"/>
                          <a:cs typeface="Times New Roman" pitchFamily="18" charset="0"/>
                        </a:rPr>
                        <a:t>1 056,2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Софинансирование</a:t>
                      </a:r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расходов МО по развитию сети спортивных объектов шаговой доступности 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20131">
                <a:tc>
                  <a:txBody>
                    <a:bodyPr/>
                    <a:lstStyle/>
                    <a:p>
                      <a:pPr algn="r"/>
                      <a:r>
                        <a:rPr lang="ru-RU" sz="1500" b="1" dirty="0">
                          <a:latin typeface="Times New Roman" pitchFamily="18" charset="0"/>
                          <a:cs typeface="Times New Roman" pitchFamily="18" charset="0"/>
                        </a:rPr>
                        <a:t>2 589,0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Софинансирование</a:t>
                      </a:r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расходов МО по обеспечению физкультурно-спортивных организаций, осуществляющих подготовку спортивного резерва, спортивным оборудованием, экипировкой и инвентарем, </a:t>
                      </a:r>
                      <a:r>
                        <a:rPr lang="ru-RU" sz="15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мед.сопровождением</a:t>
                      </a:r>
                      <a:r>
                        <a:rPr lang="ru-RU" sz="15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тренировочного процесса, тренировочными сборами и обеспечению их участия в соревнованиях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88284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>
                          <a:latin typeface="Times New Roman" pitchFamily="18" charset="0"/>
                          <a:cs typeface="Times New Roman" pitchFamily="18" charset="0"/>
                        </a:rPr>
                        <a:t>200,0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Финансирование наказов избирателей депутатам Думы города Урай (ремонт кровли дворца спорта для детей и юношества «Звезды </a:t>
                      </a:r>
                      <a:r>
                        <a:rPr lang="ru-RU" sz="1500" dirty="0" err="1">
                          <a:latin typeface="Times New Roman" pitchFamily="18" charset="0"/>
                          <a:cs typeface="Times New Roman" pitchFamily="18" charset="0"/>
                        </a:rPr>
                        <a:t>Югры</a:t>
                      </a:r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» и физкультурно-оздоровительного комплекса «Олимп»)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46318">
                <a:tc>
                  <a:txBody>
                    <a:bodyPr/>
                    <a:lstStyle/>
                    <a:p>
                      <a:pPr algn="r"/>
                      <a:r>
                        <a:rPr lang="ru-RU" sz="1500" b="1" dirty="0">
                          <a:latin typeface="Times New Roman" pitchFamily="18" charset="0"/>
                          <a:cs typeface="Times New Roman" pitchFamily="18" charset="0"/>
                        </a:rPr>
                        <a:t>883,3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Расходы на проведение мероприятий муниципальной программы (организация и проведение городских физкультурных, спортивно-массовых мероприятий)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46318">
                <a:tc>
                  <a:txBody>
                    <a:bodyPr/>
                    <a:lstStyle/>
                    <a:p>
                      <a:pPr algn="r"/>
                      <a:r>
                        <a:rPr lang="ru-RU" sz="1500" b="1" dirty="0">
                          <a:latin typeface="Times New Roman" pitchFamily="18" charset="0"/>
                          <a:cs typeface="Times New Roman" pitchFamily="18" charset="0"/>
                        </a:rPr>
                        <a:t>1 956,3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>
                          <a:latin typeface="Times New Roman" pitchFamily="18" charset="0"/>
                          <a:cs typeface="Times New Roman" pitchFamily="18" charset="0"/>
                        </a:rPr>
                        <a:t>Реализация наказов избирателей депутатам Думы Ханты-Мансийского автономного округа - </a:t>
                      </a:r>
                      <a:r>
                        <a:rPr lang="ru-RU" sz="1500" dirty="0" err="1">
                          <a:latin typeface="Times New Roman" pitchFamily="18" charset="0"/>
                          <a:cs typeface="Times New Roman" pitchFamily="18" charset="0"/>
                        </a:rPr>
                        <a:t>Югры</a:t>
                      </a:r>
                      <a:endParaRPr lang="ru-RU" sz="15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779912" y="908720"/>
            <a:ext cx="51845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>
                <a:latin typeface="Gabriola" pitchFamily="82" charset="0"/>
              </a:rPr>
              <a:t>Цель:</a:t>
            </a:r>
            <a:r>
              <a:rPr lang="ru-RU" dirty="0">
                <a:latin typeface="Gabriola" pitchFamily="82" charset="0"/>
              </a:rPr>
              <a:t> укрепление единого культурного пространства, создание комфортных условий и равных возможностей доступа населения к культурным ценностям, цифровым ресурсам,  самореализации и раскрытия таланта каждого жителя города Урай</a:t>
            </a: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AutoShape 11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1" name="AutoShape 13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4754" name="Picture 2" descr="Physical - Free people ico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22213428"/>
      </p:ext>
    </p:extLst>
  </p:cSld>
  <p:clrMapOvr>
    <a:masterClrMapping/>
  </p:clrMapOvr>
  <p:transition spd="slow" advClick="0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16632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физической культуры, спорта и туризма в городе Урай и укрепление здоровья граждан </a:t>
            </a:r>
          </a:p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Урай» на 2019-2030 годы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628800"/>
            <a:ext cx="165618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населения, систематически занимающегося физической культурой и спортом, в общей численности населения 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64%</a:t>
            </a:r>
          </a:p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3568" y="1124744"/>
            <a:ext cx="792088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Cambria" pitchFamily="18" charset="0"/>
                <a:cs typeface="Arial" pitchFamily="34" charset="0"/>
              </a:rPr>
              <a:t>Основные показатели результативности программы за 2022 год:</a:t>
            </a:r>
            <a:endParaRPr lang="ru-RU" dirty="0">
              <a:latin typeface="Cambria" pitchFamily="18" charset="0"/>
              <a:cs typeface="Arial" pitchFamily="34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7504" y="3789041"/>
            <a:ext cx="1728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835696" y="1556792"/>
            <a:ext cx="158417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данной категории населения 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32,6%</a:t>
            </a:r>
          </a:p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5580112" y="3429000"/>
            <a:ext cx="15841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Уровень обеспеченности граждан спортивными сооружениями исходя из единовременной пропускной способности объектов спорта 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59,8%</a:t>
            </a:r>
          </a:p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436096" y="1628800"/>
            <a:ext cx="1800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Количество профилактических мероприятий по повышению уровня знаний о здоровом образе жизни граждан 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126 ед.</a:t>
            </a:r>
          </a:p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979712" y="5157192"/>
            <a:ext cx="129614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Количество туристических маршрутов 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8 ед.</a:t>
            </a:r>
          </a:p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3419872" y="1628800"/>
            <a:ext cx="21602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граждан, выполнивших нормативы Всероссийского физкультурно-спортивного комплекса «Готов к труду и обороне» (ГТО), в общей численности населения, принявшего участие в сдаче нормативов Всероссийского физкультурно-спортивного комплекса «Готов к труду и обороне» (ГТО) 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58,2%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; 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164288" y="1628800"/>
            <a:ext cx="18002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Количество размещенных материалов, информаций в средствах массовой информации и в сети «Интернет» по реализации на территории города Урай мероприятий по профилактике заболеваний и формированию здорового образа жизни 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107 ед.</a:t>
            </a:r>
          </a:p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95536" y="3573016"/>
            <a:ext cx="14401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граждан, принимающих участие в мероприятиях, мотивирующих ведение здорового образа жизни– </a:t>
            </a:r>
            <a:r>
              <a:rPr lang="ru-RU" sz="14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20,1%</a:t>
            </a:r>
          </a:p>
          <a:p>
            <a:pPr lvl="0" algn="ctr" fontAlgn="b"/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</a:p>
        </p:txBody>
      </p:sp>
      <p:pic>
        <p:nvPicPr>
          <p:cNvPr id="24" name="Picture 2" descr="Physical - Free people ico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540000" cy="5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22213428"/>
      </p:ext>
    </p:extLst>
  </p:cSld>
  <p:clrMapOvr>
    <a:masterClrMapping/>
  </p:clrMapOvr>
  <p:transition spd="slow" advClick="0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16632"/>
            <a:ext cx="8532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гражданского общества на территории города Урай»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764704"/>
            <a:ext cx="41044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>
                <a:latin typeface="Gabriola" pitchFamily="82" charset="0"/>
                <a:cs typeface="Arial" pitchFamily="34" charset="0"/>
              </a:rPr>
              <a:t>Ответственный исполнитель</a:t>
            </a:r>
            <a:r>
              <a:rPr lang="ru-RU" sz="2000" dirty="0">
                <a:latin typeface="Gabriola" pitchFamily="82" charset="0"/>
                <a:cs typeface="Arial" pitchFamily="34" charset="0"/>
              </a:rPr>
              <a:t>  –  Управление по развитию местного самоуправления администрации города Урай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0" y="1844824"/>
          <a:ext cx="8640960" cy="352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7280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4325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программы за 2022 год составили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18 992,3 тыс.рублей,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12928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15 499,0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Оказание финансовой поддержки социально ориентированным некоммерческим организациям посредством предоставления субсидий (грантов в форме субсидий)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563,6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 форм непосредственного осуществления населением местного самоуправления и участия населения в осуществлении местного самоуправления в городе Урай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>
                          <a:latin typeface="Times New Roman" pitchFamily="18" charset="0"/>
                          <a:cs typeface="Times New Roman" pitchFamily="18" charset="0"/>
                        </a:rPr>
                        <a:t>2 929,7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Предоставление субсидий ТОС на финансовое обеспечение затрат для осуществления ТОС самостоятельно и под свою ответственность собственных инициатив по вопросам местного значения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427984" y="836712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>
                <a:latin typeface="Gabriola" pitchFamily="82" charset="0"/>
              </a:rPr>
              <a:t>Цель:</a:t>
            </a:r>
            <a:r>
              <a:rPr lang="ru-RU" sz="2000" dirty="0">
                <a:latin typeface="Gabriola" pitchFamily="82" charset="0"/>
              </a:rPr>
              <a:t> создание условий для развития гражданского общества и реализации гражданских инициатив</a:t>
            </a: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AutoShape 11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1" name="AutoShape 13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8850" name="Picture 2" descr="иконки черно белые индивидуальный подход: 2 тыс изображений найдено в  Яндекс Картинка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509588" cy="5595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22213428"/>
      </p:ext>
    </p:extLst>
  </p:cSld>
  <p:clrMapOvr>
    <a:masterClrMapping/>
  </p:clrMapOvr>
  <p:transition spd="slow" advClick="0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16632"/>
            <a:ext cx="85324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«Улучшение жилищных условий жителей, проживающих на территории муниципального образования город Урай» на 2019-2030 годы</a:t>
            </a: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1124744"/>
            <a:ext cx="41044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latin typeface="Gabriola" pitchFamily="82" charset="0"/>
                <a:cs typeface="Arial" pitchFamily="34" charset="0"/>
              </a:rPr>
              <a:t>Ответственный исполнитель</a:t>
            </a:r>
            <a:r>
              <a:rPr lang="ru-RU" sz="2000" dirty="0" smtClean="0">
                <a:latin typeface="Gabriola" pitchFamily="82" charset="0"/>
                <a:cs typeface="Arial" pitchFamily="34" charset="0"/>
              </a:rPr>
              <a:t>  –  Управление по учету и распределению муниципального жилого фонда администрации города Урай</a:t>
            </a:r>
            <a:endParaRPr lang="ru-RU" sz="2000" dirty="0">
              <a:latin typeface="Gabriola" pitchFamily="82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8" y="2250531"/>
          <a:ext cx="8568952" cy="3478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4509"/>
                <a:gridCol w="7234443"/>
              </a:tblGrid>
              <a:tr h="740153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программы за 2022 год составили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336 378,8 тыс.рублей,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158396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277 517,0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Реализация полномочий в области строительства и жилищных отношений на выкуп жилья, выплату возмещений за жилые помещения в рамках соглашений, заключенных с собственниками изымаемых жилых помещений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24 520,3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Реализация мероприятий по обеспечению жильем молодых семей (предоставление молодым семьям социальных выплат в виде субсидий)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32195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34 341,5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Субвенция на 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139952" y="1124744"/>
            <a:ext cx="48245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latin typeface="Gabriola" pitchFamily="82" charset="0"/>
              </a:rPr>
              <a:t>Цель:</a:t>
            </a:r>
            <a:r>
              <a:rPr lang="ru-RU" sz="2000" dirty="0" smtClean="0">
                <a:latin typeface="Gabriola" pitchFamily="82" charset="0"/>
              </a:rPr>
              <a:t> создание условий, способствующих улучшению жилищных условий и качества жилищного обеспечения жителей, проживающих на территории города Урай</a:t>
            </a:r>
            <a:endParaRPr lang="ru-RU" sz="2000" dirty="0">
              <a:latin typeface="Gabriola" pitchFamily="82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AutoShape 11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1" name="AutoShape 13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950" name="AutoShape 6" descr="Строительство – Бесплатные иконки: строительство и инструмент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2952" name="Picture 8" descr="Home insurance - Free business ico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5" y="116633"/>
            <a:ext cx="578644" cy="57864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22213428"/>
      </p:ext>
    </p:extLst>
  </p:cSld>
  <p:clrMapOvr>
    <a:masterClrMapping/>
  </p:clrMapOvr>
  <p:transition spd="slow" advClick="0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16632"/>
            <a:ext cx="8280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«Улучшение жилищных условий жителей, проживающих на территории муниципального образования город Урай» на 2019-2030 годы</a:t>
            </a: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1196752"/>
            <a:ext cx="792088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mbria" pitchFamily="18" charset="0"/>
                <a:cs typeface="Arial" pitchFamily="34" charset="0"/>
              </a:rPr>
              <a:t>Основные показатели результативности программы за 2022 год:</a:t>
            </a:r>
            <a:endParaRPr lang="ru-RU" dirty="0">
              <a:latin typeface="Cambria" pitchFamily="18" charset="0"/>
              <a:cs typeface="Arial" pitchFamily="34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7504" y="3789041"/>
            <a:ext cx="1728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8" descr="Home insurance - Free business ico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5" y="116633"/>
            <a:ext cx="578644" cy="578644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395536" y="1772816"/>
            <a:ext cx="842493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">
              <a:buFont typeface="Wingdings" pitchFamily="2" charset="2"/>
              <a:buChar char="v"/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Количество квадратных метров расселенного аварийного жилищного фонда 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5,0 тыс.кв.м.</a:t>
            </a:r>
            <a:endParaRPr lang="ru-RU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fontAlgn="b"/>
            <a:endParaRPr lang="ru-RU" sz="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b">
              <a:buFont typeface="Wingdings" pitchFamily="2" charset="2"/>
              <a:buChar char="v"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Доля населения, получившего жилые помещения и улучшившего жилищные условия в отчетном году, в общей численности населения, состоящего на учете в качестве нуждающихся в жилых помещениях 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49,2%</a:t>
            </a:r>
            <a:endParaRPr lang="ru-RU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b"/>
            <a:endParaRPr lang="ru-RU" sz="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 fontAlgn="b">
              <a:buFont typeface="Wingdings" pitchFamily="2" charset="2"/>
              <a:buChar char="v"/>
            </a:pP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Доля детей-сирот и детей, оставшихся без попечения родителей, лиц из числа детей-сирот и детей, оставшихся без попечения родителей, обеспеченных жилыми помещениями, в общем количестве включенных в список детей-сирот и детей, оставшихся без попечения родителей, лиц из числа детей-сирот и детей, оставшихся без попечения родителей, которые подлежат обеспечению жилыми помещениями специализированного жилищного фонда по договорам найма специализированных жилых помещений за весь период реализации программы –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100,0%</a:t>
            </a:r>
            <a:endParaRPr lang="ru-RU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/>
            <a:endParaRPr lang="ru-RU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fontAlgn="b"/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2213428"/>
      </p:ext>
    </p:extLst>
  </p:cSld>
  <p:clrMapOvr>
    <a:masterClrMapping/>
  </p:clrMapOvr>
  <p:transition spd="slow" advClick="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0"/>
            <a:ext cx="8604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«Защита населения и территории от чрезвычайных ситуаций, совершенствование гражданской обороны и обеспечение первичных мер пожарной безопасности» на 2019-2030 годы</a:t>
            </a: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908720"/>
            <a:ext cx="34563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latin typeface="Gabriola" pitchFamily="82" charset="0"/>
                <a:cs typeface="Arial" pitchFamily="34" charset="0"/>
              </a:rPr>
              <a:t>Ответственный исполнитель</a:t>
            </a:r>
            <a:r>
              <a:rPr lang="ru-RU" sz="2000" dirty="0" smtClean="0">
                <a:latin typeface="Gabriola" pitchFamily="82" charset="0"/>
                <a:cs typeface="Arial" pitchFamily="34" charset="0"/>
              </a:rPr>
              <a:t>  –  Отдел гражданской защиты населения администрации города Урай</a:t>
            </a:r>
            <a:endParaRPr lang="ru-RU" sz="2000" dirty="0">
              <a:latin typeface="Gabriola" pitchFamily="82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504" y="2060848"/>
          <a:ext cx="5112568" cy="4641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4176464"/>
              </a:tblGrid>
              <a:tr h="74009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программы за 2022 год составили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30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692,4 тыс.рублей, </a:t>
                      </a:r>
                      <a:endParaRPr lang="ru-RU" sz="1400" b="1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56053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26 891,6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обеспечение деятельности МКУ «Единая дежурно-диспетчерская служба города Урай»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1098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783,4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Субвенция на организацию осуществления мероприятий по проведению дезинсекции и дератизации в Ханты-Мансийском автономном округе –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Югре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881658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3 017,4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проведение мероприятий муниципальной программы (проведение ежегодного смотра-конкурса санитарных постов, создание, замену резерва средств индивидуальной защиты, хранение материальных ресурсов для ликвидации последствий ЧС,  ведение противопожарной пропаганды среди населения о соблюдении правил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пож.безопасности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мероприятий, направленных на прокладку и содержание минерализованных полос и др.)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563888" y="908720"/>
            <a:ext cx="558011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latin typeface="Gabriola" pitchFamily="82" charset="0"/>
              </a:rPr>
              <a:t>Цель:</a:t>
            </a:r>
            <a:r>
              <a:rPr lang="ru-RU" sz="2000" dirty="0" smtClean="0">
                <a:latin typeface="Gabriola" pitchFamily="82" charset="0"/>
              </a:rPr>
              <a:t> </a:t>
            </a:r>
            <a:r>
              <a:rPr lang="ru-RU" sz="1900" dirty="0" smtClean="0">
                <a:latin typeface="Gabriola" pitchFamily="82" charset="0"/>
              </a:rPr>
              <a:t>повышение безопасности населения и территории города Урай в особый период и в случаях чрезвычайных ситуаций; повышение уровня пожарной безопасности на территории </a:t>
            </a:r>
            <a:r>
              <a:rPr lang="ru-RU" sz="1900" dirty="0" err="1" smtClean="0">
                <a:latin typeface="Gabriola" pitchFamily="82" charset="0"/>
              </a:rPr>
              <a:t>г.Урай</a:t>
            </a:r>
            <a:endParaRPr lang="ru-RU" sz="1900" dirty="0">
              <a:latin typeface="Gabriola" pitchFamily="82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AutoShape 11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1" name="AutoShape 13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950" name="AutoShape 6" descr="Строительство – Бесплатные иконки: строительство и инструмент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7042" name="AutoShape 2" descr="Сотрудник службы безопасности – Бесплатные иконки: Время и да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7043" name="Picture 3" descr="\\adms4\home1$\SchepelinaSE\Desktop\401132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88640"/>
            <a:ext cx="494184" cy="494184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5508104" y="2780928"/>
            <a:ext cx="352839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">
              <a:buFont typeface="Wingdings" pitchFamily="2" charset="2"/>
              <a:buChar char="v"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оснащенности нештатных аварийно-спасательных формирований снаряжением, средствами индивидуальной защиты 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97,44%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fontAlgn="b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">
              <a:buFont typeface="Wingdings" pitchFamily="2" charset="2"/>
              <a:buChar char="v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Уровень оснащенности нештатных аварийно-спасательных формирований снаряжением, средствами индивидуальной защиты 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8,40 мин.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fontAlgn="b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fontAlgn="b">
              <a:buFont typeface="Wingdings" pitchFamily="2" charset="2"/>
              <a:buChar char="v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Коэффициент эффективности проведения дезинсекции 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100,0%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Протяженность созданных минерализованных полос и  противопожарных разрывов в городских лесах города Урай –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100,0 км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796136" y="1844824"/>
            <a:ext cx="29878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Cambria" pitchFamily="18" charset="0"/>
                <a:cs typeface="Arial" pitchFamily="34" charset="0"/>
              </a:rPr>
              <a:t>Основные показатели результативности программы за 2022 год:</a:t>
            </a:r>
            <a:endParaRPr lang="ru-RU" sz="1400" dirty="0">
              <a:latin typeface="Cambr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2213428"/>
      </p:ext>
    </p:extLst>
  </p:cSld>
  <p:clrMapOvr>
    <a:masterClrMapping/>
  </p:clrMapOvr>
  <p:transition spd="slow" advClick="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16632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</a:p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«Охрана окружающей среды в границах города Урай»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2708920"/>
            <a:ext cx="453650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">
              <a:buFont typeface="Wingdings" pitchFamily="2" charset="2"/>
              <a:buChar char="v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Площадь ликвидированных мест несанкционированного размещения отходов – 3,45 га;</a:t>
            </a:r>
          </a:p>
          <a:p>
            <a:pPr lvl="0" fontAlgn="b"/>
            <a:endParaRPr lang="ru-RU" sz="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Протяженность очищенной прибрежной полосы водных объектов – 6,7 км;</a:t>
            </a:r>
          </a:p>
          <a:p>
            <a:pPr lvl="0" fontAlgn="b"/>
            <a:endParaRPr lang="ru-RU" sz="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Количество населения, вовлеченного в мероприятия по очистке берегов водных объектов – 2,957 тыс.чел.;</a:t>
            </a:r>
          </a:p>
          <a:p>
            <a:pPr lvl="0" fontAlgn="b"/>
            <a:endParaRPr lang="ru-RU" sz="8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Доля населения, вовлеченного в эколого-просветительские природоохранные мероприятия от общей численности населения </a:t>
            </a:r>
            <a:r>
              <a:rPr lang="ru-RU" sz="16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г.Урай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57,5%.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764704"/>
            <a:ext cx="48245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>
                <a:latin typeface="Gabriola" pitchFamily="82" charset="0"/>
                <a:cs typeface="Arial" pitchFamily="34" charset="0"/>
              </a:rPr>
              <a:t>Ответственный исполнитель</a:t>
            </a:r>
            <a:r>
              <a:rPr lang="ru-RU" sz="2000" dirty="0">
                <a:latin typeface="Gabriola" pitchFamily="82" charset="0"/>
                <a:cs typeface="Arial" pitchFamily="34" charset="0"/>
              </a:rPr>
              <a:t>  – </a:t>
            </a:r>
          </a:p>
          <a:p>
            <a:r>
              <a:rPr lang="ru-RU" sz="2000" dirty="0">
                <a:latin typeface="Gabriola" pitchFamily="82" charset="0"/>
                <a:cs typeface="Arial" pitchFamily="34" charset="0"/>
              </a:rPr>
              <a:t> МКУ  «Управление градостроительства, землепользования и природопользования города Урай»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44008" y="2276872"/>
          <a:ext cx="4248472" cy="2471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008112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программы за 2022 год составили 755,9 тыс.рублей,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61092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Times New Roman" pitchFamily="18" charset="0"/>
                          <a:cs typeface="Times New Roman" pitchFamily="18" charset="0"/>
                        </a:rPr>
                        <a:t>755,9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itchFamily="18" charset="0"/>
                          <a:cs typeface="Times New Roman" pitchFamily="18" charset="0"/>
                        </a:rPr>
                        <a:t>Санитарная очистка и ликвидация несанкционированных свалок на территории города Урай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004048" y="908720"/>
            <a:ext cx="4032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>
                <a:latin typeface="Gabriola" pitchFamily="82" charset="0"/>
              </a:rPr>
              <a:t>Цель:</a:t>
            </a:r>
            <a:r>
              <a:rPr lang="ru-RU" sz="2000" dirty="0">
                <a:latin typeface="Gabriola" pitchFamily="82" charset="0"/>
              </a:rPr>
              <a:t> повышение уровня благоприятной окружающей среды для жителей города Урай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7504" y="1988840"/>
            <a:ext cx="4392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Основные показатели результативности программы за 2022 год: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7" name="Picture 9" descr="Растение на руках ладони – Бесплатные иконки: бизне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620688" cy="6206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22213428"/>
      </p:ext>
    </p:extLst>
  </p:cSld>
  <p:clrMapOvr>
    <a:masterClrMapping/>
  </p:clrMapOvr>
  <p:transition spd="slow" advClick="0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16632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</a:p>
          <a:p>
            <a:pPr algn="ctr" fontAlgn="b"/>
            <a:r>
              <a:rPr lang="ru-RU" b="1" dirty="0">
                <a:latin typeface="Times New Roman Cyr" panose="02020603050405020304" pitchFamily="18" charset="0"/>
                <a:cs typeface="Times New Roman Cyr" panose="02020603050405020304" pitchFamily="18" charset="0"/>
              </a:rPr>
              <a:t>«Развитие транспортной системы города </a:t>
            </a:r>
            <a:r>
              <a:rPr lang="ru-RU" b="1" dirty="0" err="1">
                <a:latin typeface="Times New Roman Cyr" panose="02020603050405020304" pitchFamily="18" charset="0"/>
                <a:cs typeface="Times New Roman Cyr" panose="02020603050405020304" pitchFamily="18" charset="0"/>
              </a:rPr>
              <a:t>Урай</a:t>
            </a:r>
            <a:r>
              <a:rPr lang="ru-RU" b="1" dirty="0">
                <a:latin typeface="Times New Roman Cyr" panose="02020603050405020304" pitchFamily="18" charset="0"/>
                <a:cs typeface="Times New Roman Cyr" panose="02020603050405020304" pitchFamily="18" charset="0"/>
              </a:rPr>
              <a:t>»</a:t>
            </a: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2708920"/>
            <a:ext cx="453650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">
              <a:buFont typeface="Wingdings" pitchFamily="2" charset="2"/>
              <a:buChar char="v"/>
            </a:pPr>
            <a:r>
              <a:rPr lang="ru-RU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Протяженность сети автомобильных дорог общего пользования с твердым и переходным типами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покрытия – 66,5 км. </a:t>
            </a:r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/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Прирост протяженности автомобильных дорог общего пользования местного значения, соответствующих нормативным требованиям к транспортно-эксплуатационным показателям, в результате капитального ремонта и ремонта автомобильных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дорог – 4,5 км.;</a:t>
            </a:r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/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Уровень обеспеченности населения в транспортном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обслуживании – 100%;</a:t>
            </a:r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/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Доля зарегистрированных ДТП на 1000 человек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населения -6 ед.</a:t>
            </a:r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764704"/>
            <a:ext cx="48245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>
                <a:latin typeface="Gabriola" pitchFamily="82" charset="0"/>
                <a:cs typeface="Arial" pitchFamily="34" charset="0"/>
              </a:rPr>
              <a:t>Ответственный исполнитель</a:t>
            </a:r>
            <a:r>
              <a:rPr lang="ru-RU" sz="2000" dirty="0">
                <a:latin typeface="Gabriola" pitchFamily="82" charset="0"/>
                <a:cs typeface="Arial" pitchFamily="34" charset="0"/>
              </a:rPr>
              <a:t>  – </a:t>
            </a:r>
          </a:p>
          <a:p>
            <a:r>
              <a:rPr lang="ru-RU" sz="2000" dirty="0">
                <a:latin typeface="Gabriola" pitchFamily="82" charset="0"/>
                <a:cs typeface="Arial" pitchFamily="34" charset="0"/>
              </a:rPr>
              <a:t> </a:t>
            </a:r>
            <a:r>
              <a:rPr lang="ru-RU" sz="2000" dirty="0" smtClean="0">
                <a:latin typeface="Gabriola" pitchFamily="82" charset="0"/>
              </a:rPr>
              <a:t>Отдел дорожного хозяйства и транспорта администрации города Урай</a:t>
            </a:r>
            <a:endParaRPr lang="ru-RU" sz="2000" dirty="0">
              <a:latin typeface="Gabriola" pitchFamily="82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716016" y="3429000"/>
          <a:ext cx="4248472" cy="2528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7038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программы за 2022 год составили </a:t>
                      </a: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58 054,6 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тыс.рублей,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9873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I.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«Дорожное хозяйство»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40 567,3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17895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II.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«Транспорт»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17 018,2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77933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</a:t>
                      </a:r>
                      <a:r>
                        <a:rPr lang="en-US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. «Формирование законопослушного поведения участников дорожного движения»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469,1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644008" y="764704"/>
            <a:ext cx="439248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>
                <a:latin typeface="Gabriola" pitchFamily="82" charset="0"/>
              </a:rPr>
              <a:t>Цель:</a:t>
            </a:r>
            <a:r>
              <a:rPr lang="ru-RU" dirty="0">
                <a:latin typeface="Gabriola" pitchFamily="82" charset="0"/>
              </a:rPr>
              <a:t> </a:t>
            </a:r>
            <a:r>
              <a:rPr lang="ru-RU" dirty="0" smtClean="0">
                <a:latin typeface="Gabriola" pitchFamily="82" charset="0"/>
              </a:rPr>
              <a:t>совершенствование </a:t>
            </a:r>
            <a:r>
              <a:rPr lang="ru-RU" dirty="0" smtClean="0">
                <a:latin typeface="Gabriola" pitchFamily="82" charset="0"/>
              </a:rPr>
              <a:t>сети автомобильных дорог общего пользования местного значения, повышение пропускной способности транспортных потоков на улично-дорожной </a:t>
            </a:r>
            <a:r>
              <a:rPr lang="ru-RU" dirty="0" smtClean="0">
                <a:latin typeface="Gabriola" pitchFamily="82" charset="0"/>
              </a:rPr>
              <a:t>сети, </a:t>
            </a:r>
            <a:r>
              <a:rPr lang="ru-RU" dirty="0" smtClean="0">
                <a:latin typeface="Gabriola" pitchFamily="82" charset="0"/>
              </a:rPr>
              <a:t>обеспечение доступности и повышение качества транспортных услуг населению города </a:t>
            </a:r>
            <a:r>
              <a:rPr lang="ru-RU" dirty="0" smtClean="0">
                <a:latin typeface="Gabriola" pitchFamily="82" charset="0"/>
              </a:rPr>
              <a:t>Урай, </a:t>
            </a:r>
            <a:r>
              <a:rPr lang="ru-RU" dirty="0" smtClean="0">
                <a:latin typeface="Gabriola" pitchFamily="82" charset="0"/>
              </a:rPr>
              <a:t>повышение безопасности дорожного движения в городе Урай.</a:t>
            </a:r>
            <a:endParaRPr lang="ru-RU" dirty="0">
              <a:latin typeface="Gabriola" pitchFamily="8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7504" y="1988840"/>
            <a:ext cx="43924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Основные показатели результативности программы за 2022 год: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4" name="AutoShape 2" descr="автомобиль, ремонт, авто, услуги значок в Tidee Transpo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6" name="AutoShape 4" descr="автомобиль, ремонт, авто, услуги значок в Tidee Transpo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98" name="AutoShape 6" descr="автомобиль, ремонт, авто, услуги значок в Tidee Transpo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02" name="AutoShape 10" descr="Компьютерные иконки Доставка Ресторан Транспорт, другие, угол, грузовые  перевозки Транспорт, текст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204" name="Picture 12" descr="Быстрая доставка – Бесплатные иконки: транспорт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612000" cy="61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36559831"/>
      </p:ext>
    </p:extLst>
  </p:cSld>
  <p:clrMapOvr>
    <a:masterClrMapping/>
  </p:clrMapOvr>
  <p:transition spd="slow" advClick="0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0"/>
            <a:ext cx="4283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Gabriola" pitchFamily="82" charset="0"/>
                <a:cs typeface="Arial" pitchFamily="34" charset="0"/>
              </a:rPr>
              <a:t>Расходы на реализацию п</a:t>
            </a:r>
            <a:r>
              <a:rPr lang="ru-RU" dirty="0" smtClean="0">
                <a:latin typeface="Gabriola" pitchFamily="82" charset="0"/>
              </a:rPr>
              <a:t>одпрограммы </a:t>
            </a:r>
            <a:r>
              <a:rPr lang="en-US" dirty="0" smtClean="0">
                <a:latin typeface="Gabriola" pitchFamily="82" charset="0"/>
              </a:rPr>
              <a:t>I</a:t>
            </a:r>
            <a:r>
              <a:rPr lang="ru-RU" dirty="0" smtClean="0">
                <a:latin typeface="Gabriola" pitchFamily="82" charset="0"/>
              </a:rPr>
              <a:t> «</a:t>
            </a:r>
            <a:r>
              <a:rPr lang="ru-RU" dirty="0" smtClean="0">
                <a:latin typeface="Gabriola" pitchFamily="82" charset="0"/>
                <a:cs typeface="Arial" pitchFamily="34" charset="0"/>
              </a:rPr>
              <a:t>Дорожное хозяйство</a:t>
            </a:r>
            <a:r>
              <a:rPr lang="ru-RU" dirty="0" smtClean="0">
                <a:latin typeface="Gabriola" pitchFamily="82" charset="0"/>
                <a:cs typeface="Arial" pitchFamily="34" charset="0"/>
              </a:rPr>
              <a:t>» составили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40 567,3 </a:t>
            </a:r>
            <a:r>
              <a:rPr lang="ru-RU" b="1" dirty="0" smtClean="0">
                <a:latin typeface="Gabriola" pitchFamily="82" charset="0"/>
                <a:cs typeface="Times New Roman" pitchFamily="18" charset="0"/>
              </a:rPr>
              <a:t>тыс.рублей</a:t>
            </a:r>
            <a:r>
              <a:rPr lang="ru-RU" dirty="0" smtClean="0">
                <a:latin typeface="Gabriola" pitchFamily="82" charset="0"/>
                <a:cs typeface="Times New Roman" pitchFamily="18" charset="0"/>
              </a:rPr>
              <a:t>, в том числе</a:t>
            </a:r>
            <a:r>
              <a:rPr lang="en-US" dirty="0" smtClean="0">
                <a:latin typeface="Gabriola" pitchFamily="82" charset="0"/>
                <a:cs typeface="Times New Roman" pitchFamily="18" charset="0"/>
              </a:rPr>
              <a:t>:</a:t>
            </a:r>
            <a:endParaRPr lang="ru-RU" dirty="0" smtClean="0">
              <a:latin typeface="Gabriola" pitchFamily="82" charset="0"/>
              <a:cs typeface="Times New Roman" pitchFamily="18" charset="0"/>
            </a:endParaRPr>
          </a:p>
          <a:p>
            <a:r>
              <a:rPr lang="ru-RU" dirty="0" smtClean="0">
                <a:latin typeface="Gabriola" pitchFamily="82" charset="0"/>
                <a:cs typeface="Arial" pitchFamily="34" charset="0"/>
              </a:rPr>
              <a:t>  </a:t>
            </a:r>
            <a:endParaRPr lang="ru-RU" dirty="0">
              <a:latin typeface="Gabriola" pitchFamily="82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7504" y="908720"/>
          <a:ext cx="4968552" cy="54668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6871"/>
                <a:gridCol w="3881681"/>
              </a:tblGrid>
              <a:tr h="43769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тыс.рублей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Направление расходов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62931"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8480,0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Строительство дорог и проездов  в микрорайонах ИЖС («Устройство проездов в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мкр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. Солнечный», изготовлению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техпланов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на проезды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мкр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. Солнечный, «Устройство тротуара и проезда от улицы Южная до станции «Орбита»)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769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Реконструкция Объездной автомобильной дороги г.Урай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7696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2587,1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Содержание объекта «Объездная автомобильная дорога г.Урай»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62931"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27 349,8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Капитальный ремонт и ремонт городских дорог г.Урай.(ул.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Узбекистанская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ул. Яковлева, проезд Кольцевой , ремонту автодорог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мкр.Первомайский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, ул.Березовая, ул.Цветочная, ул.Береговая, ул.Весенняя,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мкр.Первомайский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1277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2115,7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Капитальный ремонт и ремонт мостовых сооружений ("Капитальный ремонт моста через р.Колосья«)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12774">
                <a:tc>
                  <a:txBody>
                    <a:bodyPr/>
                    <a:lstStyle/>
                    <a:p>
                      <a:pPr algn="ctr"/>
                      <a:endParaRPr lang="ru-RU" sz="14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34,7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Нормативно-техническое обеспечение дорожной деятельности (изготовление технических паспортов дорог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мкр.Южный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292080" y="0"/>
            <a:ext cx="3851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Gabriola" pitchFamily="82" charset="0"/>
                <a:cs typeface="Arial" pitchFamily="34" charset="0"/>
              </a:rPr>
              <a:t>Расходы на реализацию п</a:t>
            </a:r>
            <a:r>
              <a:rPr lang="ru-RU" dirty="0" smtClean="0">
                <a:latin typeface="Gabriola" pitchFamily="82" charset="0"/>
              </a:rPr>
              <a:t>одпрограммы </a:t>
            </a:r>
            <a:r>
              <a:rPr lang="en-US" dirty="0" smtClean="0">
                <a:latin typeface="Gabriola" pitchFamily="82" charset="0"/>
              </a:rPr>
              <a:t>II</a:t>
            </a:r>
            <a:r>
              <a:rPr lang="ru-RU" dirty="0" smtClean="0">
                <a:latin typeface="Gabriola" pitchFamily="82" charset="0"/>
              </a:rPr>
              <a:t> «Транспорт</a:t>
            </a:r>
            <a:r>
              <a:rPr lang="ru-RU" dirty="0" smtClean="0">
                <a:latin typeface="Gabriola" pitchFamily="82" charset="0"/>
                <a:cs typeface="Arial" pitchFamily="34" charset="0"/>
              </a:rPr>
              <a:t>» </a:t>
            </a:r>
            <a:r>
              <a:rPr lang="ru-RU" dirty="0" smtClean="0">
                <a:latin typeface="Gabriola" pitchFamily="82" charset="0"/>
                <a:cs typeface="Arial" pitchFamily="34" charset="0"/>
              </a:rPr>
              <a:t>составили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17018,2 </a:t>
            </a:r>
            <a:r>
              <a:rPr lang="ru-RU" b="1" dirty="0" smtClean="0">
                <a:latin typeface="Gabriola" pitchFamily="82" charset="0"/>
                <a:cs typeface="Times New Roman" pitchFamily="18" charset="0"/>
              </a:rPr>
              <a:t>тыс.рублей</a:t>
            </a:r>
            <a:r>
              <a:rPr lang="ru-RU" dirty="0" smtClean="0">
                <a:latin typeface="Gabriola" pitchFamily="82" charset="0"/>
                <a:cs typeface="Times New Roman" pitchFamily="18" charset="0"/>
              </a:rPr>
              <a:t>, в том числе</a:t>
            </a:r>
            <a:r>
              <a:rPr lang="en-US" dirty="0" smtClean="0">
                <a:latin typeface="Gabriola" pitchFamily="82" charset="0"/>
                <a:cs typeface="Times New Roman" pitchFamily="18" charset="0"/>
              </a:rPr>
              <a:t>: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148064" y="908721"/>
          <a:ext cx="3995936" cy="2553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5803"/>
                <a:gridCol w="2950133"/>
              </a:tblGrid>
              <a:tr h="457781"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тыс.рублей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Направление расходов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50725">
                <a:tc>
                  <a:txBody>
                    <a:bodyPr/>
                    <a:lstStyle/>
                    <a:p>
                      <a:pPr algn="ctr"/>
                      <a:endParaRPr lang="ru-RU" sz="13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3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3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8000,0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организовано транспортное обслуживание населения и юр.лиц при переправлении через </a:t>
                      </a:r>
                      <a:r>
                        <a:rPr lang="ru-RU" sz="13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р.Конда</a:t>
                      </a:r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 в летний и зимний периоды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11774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9018,2</a:t>
                      </a:r>
                      <a:endParaRPr lang="ru-RU" sz="13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00" dirty="0" smtClean="0">
                          <a:latin typeface="Times New Roman" pitchFamily="18" charset="0"/>
                          <a:cs typeface="Times New Roman" pitchFamily="18" charset="0"/>
                        </a:rPr>
                        <a:t>транспортному обслуживанию населения на городских круглогодичных и сезонных автобусных маршрутах №2,, №11,  №17, №5, №6, №7, №8, №9, </a:t>
                      </a:r>
                      <a:endParaRPr lang="ru-RU" sz="13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364088" y="3573016"/>
            <a:ext cx="3779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Gabriola" pitchFamily="82" charset="0"/>
                <a:cs typeface="Arial" pitchFamily="34" charset="0"/>
              </a:rPr>
              <a:t>Расходы на реализацию п</a:t>
            </a:r>
            <a:r>
              <a:rPr lang="ru-RU" dirty="0" smtClean="0">
                <a:latin typeface="Gabriola" pitchFamily="82" charset="0"/>
              </a:rPr>
              <a:t>одпрограммы </a:t>
            </a:r>
            <a:r>
              <a:rPr lang="en-US" dirty="0" smtClean="0">
                <a:latin typeface="Gabriola" pitchFamily="82" charset="0"/>
              </a:rPr>
              <a:t>III</a:t>
            </a:r>
            <a:r>
              <a:rPr lang="ru-RU" dirty="0" smtClean="0">
                <a:latin typeface="Gabriola" pitchFamily="82" charset="0"/>
              </a:rPr>
              <a:t> «</a:t>
            </a:r>
            <a:r>
              <a:rPr lang="ru-RU" dirty="0" smtClean="0">
                <a:latin typeface="Gabriola" pitchFamily="82" charset="0"/>
                <a:cs typeface="Arial" pitchFamily="34" charset="0"/>
              </a:rPr>
              <a:t>Формирование законопослушного поведения участников дорожного движения</a:t>
            </a:r>
            <a:r>
              <a:rPr lang="ru-RU" dirty="0" smtClean="0">
                <a:latin typeface="Gabriola" pitchFamily="82" charset="0"/>
                <a:cs typeface="Arial" pitchFamily="34" charset="0"/>
              </a:rPr>
              <a:t>» </a:t>
            </a:r>
            <a:r>
              <a:rPr lang="ru-RU" dirty="0" smtClean="0">
                <a:latin typeface="Gabriola" pitchFamily="82" charset="0"/>
                <a:cs typeface="Arial" pitchFamily="34" charset="0"/>
              </a:rPr>
              <a:t>составили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469,1 </a:t>
            </a:r>
            <a:r>
              <a:rPr lang="ru-RU" b="1" dirty="0" smtClean="0">
                <a:latin typeface="Gabriola" pitchFamily="82" charset="0"/>
                <a:cs typeface="Times New Roman" pitchFamily="18" charset="0"/>
              </a:rPr>
              <a:t>тыс.рублей</a:t>
            </a:r>
            <a:r>
              <a:rPr lang="ru-RU" dirty="0" smtClean="0">
                <a:latin typeface="Gabriola" pitchFamily="82" charset="0"/>
                <a:cs typeface="Times New Roman" pitchFamily="18" charset="0"/>
              </a:rPr>
              <a:t>, в том числе</a:t>
            </a:r>
            <a:r>
              <a:rPr lang="en-US" dirty="0" smtClean="0">
                <a:latin typeface="Gabriola" pitchFamily="82" charset="0"/>
                <a:cs typeface="Times New Roman" pitchFamily="18" charset="0"/>
              </a:rPr>
              <a:t>:</a:t>
            </a:r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292080" y="4797152"/>
          <a:ext cx="3744416" cy="1626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2736304"/>
              </a:tblGrid>
              <a:tr h="43769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тыс.рублей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Направление расходов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62931"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469,1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оказание услуг по обслуживанию системы видеонаблюдения "Безопасный город" и "Системы безопасность дорожного движения" и за  потребляемую оборудованием электроэнергию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26" name="AutoShape 2" descr="Дорога – Бесплатные иконки: путешествоват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Дорога – Бесплатные иконки: путешествоват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Дорожные работы впереди знак - векторные изображения, Дорожные работы  впереди знак картинки |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Дорожные работы впереди знак - векторные изображения, Дорожные работы  впереди знак картинки |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701723" cy="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 advClick="0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2843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ИНФОРМАЦИЯ ОБ ИСТОЧНИКАХ ФОРМИРОВАНИЯ И НАПРАВЛЕНИЯХ ИСПОЛЬЗОВАНИЯ СРЕДСТВ ДОРОЖНОГО ФОНДА ГОРОДА УРАЙ В 2022 ГОДУ, тыс.рублей</a:t>
            </a:r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467544" y="908720"/>
          <a:ext cx="8136904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1"/>
          <p:cNvSpPr txBox="1"/>
          <p:nvPr/>
        </p:nvSpPr>
        <p:spPr>
          <a:xfrm>
            <a:off x="-108520" y="3356992"/>
            <a:ext cx="5040560" cy="79208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Бюджетные ассигнования </a:t>
            </a:r>
            <a:r>
              <a:rPr lang="ru-RU" sz="1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направлены </a:t>
            </a:r>
          </a:p>
          <a:p>
            <a:pPr algn="ctr"/>
            <a:r>
              <a:rPr lang="ru-RU" sz="1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ремонт и содержание </a:t>
            </a:r>
            <a:r>
              <a:rPr lang="ru-RU" sz="1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автомобильных дорог</a:t>
            </a:r>
          </a:p>
          <a:p>
            <a:pPr algn="ctr"/>
            <a:r>
              <a:rPr lang="ru-RU" sz="1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общего пользования и искусственных сооружений на них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652120" y="2852936"/>
            <a:ext cx="313184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Gabriola" pitchFamily="82" charset="0"/>
                <a:cs typeface="Times New Roman" pitchFamily="18" charset="0"/>
              </a:rPr>
              <a:t>Источники формирования муниципального дорожного фонда города Урай:</a:t>
            </a:r>
          </a:p>
          <a:p>
            <a:pPr algn="ctr">
              <a:buFont typeface="Wingdings" pitchFamily="2" charset="2"/>
              <a:buChar char="Ø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Gabriola" pitchFamily="82" charset="0"/>
                <a:cs typeface="Times New Roman" pitchFamily="18" charset="0"/>
              </a:rPr>
              <a:t>Акцизы</a:t>
            </a:r>
          </a:p>
          <a:p>
            <a:pPr algn="ctr">
              <a:buFont typeface="Wingdings" pitchFamily="2" charset="2"/>
              <a:buChar char="Ø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Gabriola" pitchFamily="82" charset="0"/>
                <a:cs typeface="Times New Roman" pitchFamily="18" charset="0"/>
              </a:rPr>
              <a:t>Транспортный налог</a:t>
            </a:r>
          </a:p>
          <a:p>
            <a:pPr algn="ctr">
              <a:buFont typeface="Wingdings" pitchFamily="2" charset="2"/>
              <a:buChar char="Ø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Gabriola" pitchFamily="82" charset="0"/>
                <a:cs typeface="Times New Roman" pitchFamily="18" charset="0"/>
              </a:rPr>
              <a:t>Госпошлина</a:t>
            </a:r>
          </a:p>
          <a:p>
            <a:pPr algn="ctr">
              <a:buFont typeface="Wingdings" pitchFamily="2" charset="2"/>
              <a:buChar char="Ø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Gabriola" pitchFamily="82" charset="0"/>
                <a:cs typeface="Times New Roman" pitchFamily="18" charset="0"/>
              </a:rPr>
              <a:t>Поступления сумм в возмещение вреда, причиняемого автомобильным дорогам общего пользования</a:t>
            </a: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251520" y="393305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4644008" y="5589240"/>
          <a:ext cx="4608512" cy="1440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="" xmlns:p14="http://schemas.microsoft.com/office/powerpoint/2010/main" val="2078452377"/>
      </p:ext>
    </p:extLst>
  </p:cSld>
  <p:clrMapOvr>
    <a:masterClrMapping/>
  </p:clrMapOvr>
  <p:transition>
    <p:split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116632"/>
            <a:ext cx="85689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«Профилактика правонарушений на территории города Урай» на 2018-2030 годы</a:t>
            </a: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764704"/>
            <a:ext cx="345638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latin typeface="Gabriola" pitchFamily="82" charset="0"/>
                <a:cs typeface="Arial" pitchFamily="34" charset="0"/>
              </a:rPr>
              <a:t>Ответственный исполнитель</a:t>
            </a:r>
            <a:r>
              <a:rPr lang="ru-RU" sz="2000" dirty="0" smtClean="0">
                <a:latin typeface="Gabriola" pitchFamily="82" charset="0"/>
                <a:cs typeface="Arial" pitchFamily="34" charset="0"/>
              </a:rPr>
              <a:t>  –  Управление внутренней политики администрации города Урай</a:t>
            </a:r>
            <a:endParaRPr lang="ru-RU" sz="2000" dirty="0">
              <a:latin typeface="Gabriola" pitchFamily="82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2" y="2204864"/>
          <a:ext cx="8856984" cy="4536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7920880"/>
              </a:tblGrid>
              <a:tr h="57606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программы за 2022 год составили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10 592,8 тыс.рублей, 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175724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1 837,7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Субвенция на осуществление переданных государственных полномочий по созданию административных комиссий и определению перечня должностных лиц органов местного самоуправления, уполномоченных составлять протоколы об административных правонарушениях, предусмотренных пунктом 2 статьи 48 Закона ХМАО – </a:t>
                      </a:r>
                      <a:r>
                        <a:rPr lang="ru-RU" sz="14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Югры</a:t>
                      </a: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 от 11 июня 2010 года №102-оз «Об административных правонарушениях»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2563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5 716,9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Субвенция на осуществление переданных государственных полномочий по созданию и осуществлению деятельности муниципальных комиссий по делам несовершеннолетних и защите их прав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7658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139,1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 создание условий для деятельности народных дружин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78351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1 779,6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 обеспечение функционирования и развития систем видеонаблюдения в сфере общественного порядка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76505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1 119,5</a:t>
                      </a:r>
                    </a:p>
                    <a:p>
                      <a:pPr algn="r"/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проведение мероприятий муниципальной программы (профилактические мероприятия для несовершеннолетних и молодежи, изготовление и распространение средств наглядной и печатной агитации, семинары, курсы повышения квалификации, организация деятельности молодежного волонтерского движения города по пропаганде здорового образа жизни, мероприятия по обеспечению антитеррористической безопасности)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275856" y="692696"/>
            <a:ext cx="58681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latin typeface="Gabriola" pitchFamily="82" charset="0"/>
              </a:rPr>
              <a:t>Цель:</a:t>
            </a:r>
            <a:r>
              <a:rPr lang="ru-RU" sz="2000" dirty="0" smtClean="0">
                <a:latin typeface="Gabriola" pitchFamily="82" charset="0"/>
              </a:rPr>
              <a:t> </a:t>
            </a:r>
            <a:r>
              <a:rPr lang="ru-RU" dirty="0" smtClean="0">
                <a:latin typeface="Gabriola" pitchFamily="82" charset="0"/>
              </a:rPr>
              <a:t>снижение уровня преступности; совершенствование системы профилактики немедицинского потребления наркотиков; профилактика терроризма на территории города Урай; профилактика экстремизма на территории города Урай; укрепление единства народов Российской Федерации, проживающих на территории города Урай</a:t>
            </a:r>
            <a:endParaRPr lang="ru-RU" dirty="0">
              <a:latin typeface="Gabriola" pitchFamily="82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AutoShape 11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1" name="AutoShape 13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950" name="AutoShape 6" descr="Строительство – Бесплатные иконки: строительство и инструмент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7042" name="AutoShape 2" descr="Сотрудник службы безопасности – Бесплатные иконки: Время и да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3188" name="Picture 4" descr="обратите внимание иконка: 2 тыс изображений найдено в Яндекс Картинка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490633" cy="518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22213428"/>
      </p:ext>
    </p:extLst>
  </p:cSld>
  <p:clrMapOvr>
    <a:masterClrMapping/>
  </p:clrMapOvr>
  <p:transition spd="slow" advClick="0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1663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«Профилактика правонарушений на территории города Урай» на 2018-2030 годы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0" y="1412776"/>
            <a:ext cx="1547664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административных правонарушений, посягающих на общественный порядок и общественную безопасность, выявленных с участием народных дружинников 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(гл.20 </a:t>
            </a:r>
            <a:r>
              <a:rPr lang="ru-RU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КоАП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РФ), 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 общем количестве таких правонарушений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10,4%</a:t>
            </a:r>
          </a:p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908720"/>
            <a:ext cx="792088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mbria" pitchFamily="18" charset="0"/>
                <a:cs typeface="Arial" pitchFamily="34" charset="0"/>
              </a:rPr>
              <a:t>Основные показатели результативности программы за 2022 год:</a:t>
            </a:r>
            <a:endParaRPr lang="ru-RU" dirty="0">
              <a:latin typeface="Cambria" pitchFamily="18" charset="0"/>
              <a:cs typeface="Arial" pitchFamily="34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7504" y="3789041"/>
            <a:ext cx="1728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31640" y="1340768"/>
            <a:ext cx="1656184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административных правонарушений, предусмотренных 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ст.12.9,12.12,12.19 </a:t>
            </a:r>
            <a:r>
              <a:rPr lang="ru-RU" sz="12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КоАП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РФ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выявленных с помощью технических средств фото-, </a:t>
            </a:r>
            <a:r>
              <a:rPr lang="ru-RU" sz="13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видеофиксации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работающих в автоматическом режиме, в общем количестве таких правонарушений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51,8%</a:t>
            </a:r>
          </a:p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364088" y="1484784"/>
            <a:ext cx="1512168" cy="2780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обучающихся образовательных организаций, охваченных мероприятиями, направленными на профилактику терроризма, на профилактику экстремизма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93,6%</a:t>
            </a:r>
          </a:p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987824" y="1412776"/>
            <a:ext cx="1296144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Количество рассмотренных дел об административных правонарушениях, составленных должностными лицами администрации города Урай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 </a:t>
            </a:r>
            <a:r>
              <a:rPr lang="ru-RU" sz="14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шт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804248" y="1484784"/>
            <a:ext cx="1152128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граждан, положительно оценивающих состояние межнациональных отношений, межконфессиональных отношений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97%</a:t>
            </a:r>
          </a:p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884368" y="1484784"/>
            <a:ext cx="1152128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Уровень первичной заболеваемости пагубным употреблением ненаркотических </a:t>
            </a:r>
            <a:r>
              <a:rPr lang="ru-RU" sz="13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психоактивных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веществ среди несовершеннолетних  (на 100 тыс. человек населения)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0</a:t>
            </a:r>
          </a:p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4" descr="обратите внимание иконка: 2 тыс изображений найдено в Яндекс Картинках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490633" cy="518160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4139952" y="1412776"/>
            <a:ext cx="1368152" cy="29084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преступлений, совершенных несовершеннолетними, в общем количестве зарегистрированных преступлений на территории города Урай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1,7%</a:t>
            </a:r>
          </a:p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2213428"/>
      </p:ext>
    </p:extLst>
  </p:cSld>
  <p:clrMapOvr>
    <a:masterClrMapping/>
  </p:clrMapOvr>
  <p:transition spd="slow" advClick="0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0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малого и среднего предпринимательства, потребительского рынка и сельскохозяйственных товаропроизводителей города Урай»</a:t>
            </a: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908720"/>
            <a:ext cx="27363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latin typeface="Gabriola" pitchFamily="82" charset="0"/>
                <a:cs typeface="Arial" pitchFamily="34" charset="0"/>
              </a:rPr>
              <a:t>Ответственный исполнитель</a:t>
            </a:r>
            <a:r>
              <a:rPr lang="ru-RU" sz="2000" dirty="0" smtClean="0">
                <a:latin typeface="Gabriola" pitchFamily="82" charset="0"/>
                <a:cs typeface="Arial" pitchFamily="34" charset="0"/>
              </a:rPr>
              <a:t>  –  Управление экономического развития администрации города Урай</a:t>
            </a:r>
            <a:endParaRPr lang="ru-RU" sz="2000" dirty="0">
              <a:latin typeface="Gabriola" pitchFamily="82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504" y="2708922"/>
          <a:ext cx="9036496" cy="39647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6975"/>
                <a:gridCol w="7999521"/>
              </a:tblGrid>
              <a:tr h="67412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программы за 2022 год составили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44 889,9 тыс.рублей,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27745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34 350,8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Субвенция на осуществление переданных государственных полномочий на поддержку и развитие животноводства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27745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6 368,0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Субвенция на осуществление переданных государственных полномочий на поддержку и развитие малых форм хозяйствования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5051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304,1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 реализацию регионального проекта «Создание условий для легкого старта и комфортного ведения бизнеса» в рамках национального проекта «Малое и среднее предпринимательство и поддержка индивидуальной предпринимательской инициативы»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5051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3 388,5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 реализацию регионального проекта «Акселерация субъектов малого и среднего предпринимательства» в рамках национального проекта «Малое и среднее предпринимательство и поддержка индивидуальной предпринимательской инициативы»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45051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478,5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проведение мероприятий муниципальной программы (на организацию выставочно-ярмарочных мероприятий в сфере потребительского рынка, на предоставление субсидий в целях возмещения затрат сельскохозяйственным товаропроизводителям)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987824" y="908720"/>
            <a:ext cx="615617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latin typeface="Gabriola" pitchFamily="82" charset="0"/>
              </a:rPr>
              <a:t>Цель:</a:t>
            </a:r>
            <a:r>
              <a:rPr lang="ru-RU" sz="2000" dirty="0" smtClean="0">
                <a:latin typeface="Gabriola" pitchFamily="82" charset="0"/>
              </a:rPr>
              <a:t> </a:t>
            </a:r>
            <a:r>
              <a:rPr lang="ru-RU" dirty="0" smtClean="0">
                <a:latin typeface="Gabriola" pitchFamily="82" charset="0"/>
              </a:rPr>
              <a:t>создание условий для устойчивого развития малого и среднего предпринимательства на территории города Урай; создание условий для развития потребительского рынка, расширения предложений товаров и услуг на территории города Урай; создание условий для устойчивого развития агропромышленного комплекса и повышение конкурентоспособности сельскохозяйственной продукции, произведенной на территории города Урай</a:t>
            </a:r>
            <a:endParaRPr lang="ru-RU" dirty="0">
              <a:latin typeface="Gabriola" pitchFamily="82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AutoShape 11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1" name="AutoShape 13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950" name="AutoShape 6" descr="Строительство – Бесплатные иконки: строительство и инструмент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7042" name="AutoShape 2" descr="Сотрудник службы безопасности – Бесплатные иконки: Время и да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7282" name="Picture 2" descr="Животноводство рисунок - 47 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648072" cy="648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22213428"/>
      </p:ext>
    </p:extLst>
  </p:cSld>
  <p:clrMapOvr>
    <a:masterClrMapping/>
  </p:clrMapOvr>
  <p:transition spd="slow" advClick="0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16632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малого и среднего предпринимательства, потребительского рынка и сельскохозяйственных товаропроизводителей города Урай»</a:t>
            </a: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772816"/>
            <a:ext cx="14401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Число субъектов малого и среднего предпринимательства в расчете на 10 тыс.человек населения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301,8 ед.</a:t>
            </a:r>
          </a:p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9552" y="1196752"/>
            <a:ext cx="792088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mbria" pitchFamily="18" charset="0"/>
                <a:cs typeface="Arial" pitchFamily="34" charset="0"/>
              </a:rPr>
              <a:t>Основные показатели результативности программы за 2022 год:</a:t>
            </a:r>
            <a:endParaRPr lang="ru-RU" dirty="0">
              <a:latin typeface="Cambria" pitchFamily="18" charset="0"/>
              <a:cs typeface="Arial" pitchFamily="34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7504" y="3789041"/>
            <a:ext cx="1728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91680" y="1772816"/>
            <a:ext cx="158417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16,4%</a:t>
            </a:r>
          </a:p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79512" y="4221088"/>
            <a:ext cx="1512168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Обеспеченность торговыми площадями на 1000 жителей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789,6 м2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164288" y="1844824"/>
            <a:ext cx="1728192" cy="312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Увеличение количества объектов имущества в перечне муниципального имущества, предназначенном для поддержки субъектов малого и среднего предпринимательства и </a:t>
            </a:r>
            <a:r>
              <a:rPr lang="ru-RU" sz="13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самозанятых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граждан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10,3%</a:t>
            </a:r>
          </a:p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716016" y="1772816"/>
            <a:ext cx="2592288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Доля сданных в аренду субъектам малого и среднего предпринимательства, организациям, образующим инфраструктуру поддержки субъектов малого и среднего предпринимательства, и </a:t>
            </a:r>
            <a:r>
              <a:rPr lang="ru-RU" sz="13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самозанятым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гражданам объектов недвижимого имущества, включенных в перечень муниципального имущества, предназначенный для поддержки субъектов малого и среднего предпринимательства и </a:t>
            </a:r>
            <a:r>
              <a:rPr lang="ru-RU" sz="13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самозанятых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граждан, в общем количестве объектов недвижимого имущества, включенных в указанный перечень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80,7%</a:t>
            </a:r>
          </a:p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" name="Picture 2" descr="Животноводство рисунок - 47 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648072" cy="648072"/>
          </a:xfrm>
          <a:prstGeom prst="rect">
            <a:avLst/>
          </a:prstGeom>
          <a:noFill/>
        </p:spPr>
      </p:pic>
      <p:sp>
        <p:nvSpPr>
          <p:cNvPr id="21" name="Прямоугольник 20"/>
          <p:cNvSpPr/>
          <p:nvPr/>
        </p:nvSpPr>
        <p:spPr>
          <a:xfrm>
            <a:off x="3347864" y="1772816"/>
            <a:ext cx="1368152" cy="29392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Численность занятых в сфере малого и среднего предпринимательства, включая индивидуальных предпринимателей и </a:t>
            </a:r>
            <a:r>
              <a:rPr lang="ru-RU" sz="1300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самозанятых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4,1 тыс.чел.</a:t>
            </a:r>
          </a:p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2213428"/>
      </p:ext>
    </p:extLst>
  </p:cSld>
  <p:clrMapOvr>
    <a:masterClrMapping/>
  </p:clrMapOvr>
  <p:transition spd="slow" advClick="0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16632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«Информационное общество – Урай» </a:t>
            </a:r>
          </a:p>
          <a:p>
            <a:pPr algn="ctr" fontAlgn="b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2019-2030 годы</a:t>
            </a: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836712"/>
            <a:ext cx="29523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latin typeface="Gabriola" pitchFamily="82" charset="0"/>
                <a:cs typeface="Arial" pitchFamily="34" charset="0"/>
              </a:rPr>
              <a:t>Ответственный исполнитель</a:t>
            </a:r>
            <a:r>
              <a:rPr lang="ru-RU" sz="2000" dirty="0" smtClean="0">
                <a:latin typeface="Gabriola" pitchFamily="82" charset="0"/>
                <a:cs typeface="Arial" pitchFamily="34" charset="0"/>
              </a:rPr>
              <a:t>  –  Управление по информационным технологиям и связи администрации города Урай</a:t>
            </a:r>
            <a:endParaRPr lang="ru-RU" sz="2000" dirty="0">
              <a:latin typeface="Gabriola" pitchFamily="82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8" y="2492895"/>
          <a:ext cx="8568952" cy="26495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159"/>
                <a:gridCol w="7140793"/>
              </a:tblGrid>
              <a:tr h="792089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программы за 2022 год составили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18 816,6 тыс.рублей,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64376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11 729,0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обеспечение деятельности (оказание услуг)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МБУ Газета «Знамя»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08532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4 132,7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Реализация мероприятий программы в области информатизации, информационной безопасности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4556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2 954,9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 проведение информационных мероприятий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059832" y="836712"/>
            <a:ext cx="608416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latin typeface="Gabriola" pitchFamily="82" charset="0"/>
              </a:rPr>
              <a:t>Цель:</a:t>
            </a:r>
            <a:r>
              <a:rPr lang="ru-RU" sz="2000" dirty="0" smtClean="0">
                <a:latin typeface="Gabriola" pitchFamily="82" charset="0"/>
              </a:rPr>
              <a:t> </a:t>
            </a:r>
            <a:r>
              <a:rPr lang="ru-RU" dirty="0" smtClean="0">
                <a:latin typeface="Gabriola" pitchFamily="82" charset="0"/>
              </a:rPr>
              <a:t>формирование информационного пространства на основе использования информационных и телекоммуникационных технологий для повышения качества жизни граждан, улучшения условий деятельности организаций города Урай и обеспечения условий для реализации эффективной системы управления в органах местного самоуправления города</a:t>
            </a:r>
            <a:endParaRPr lang="ru-RU" dirty="0">
              <a:latin typeface="Gabriola" pitchFamily="82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AutoShape 11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1" name="AutoShape 13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950" name="AutoShape 6" descr="Строительство – Бесплатные иконки: строительство и инструмент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7042" name="AutoShape 2" descr="Сотрудник службы безопасности – Бесплатные иконки: Время и да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5474" name="Picture 2" descr="компьютер значок в Technology and Hardwa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4" y="116634"/>
            <a:ext cx="621506" cy="6215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22213428"/>
      </p:ext>
    </p:extLst>
  </p:cSld>
  <p:clrMapOvr>
    <a:masterClrMapping/>
  </p:clrMapOvr>
  <p:transition spd="slow" advClick="0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16632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«Информационное общество – Урай» </a:t>
            </a:r>
          </a:p>
          <a:p>
            <a:pPr algn="ctr" fontAlgn="b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2019-2030 годы</a:t>
            </a: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412776"/>
            <a:ext cx="1296144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smtClean="0"/>
              <a:t>Доля ОМСУ и муниципальных казенных учреждений, использующих в своей деятельности систему электронного документооборота 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100%</a:t>
            </a:r>
          </a:p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908720"/>
            <a:ext cx="792088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mbria" pitchFamily="18" charset="0"/>
                <a:cs typeface="Arial" pitchFamily="34" charset="0"/>
              </a:rPr>
              <a:t>Основные показатели результативности программы за 2022 год:</a:t>
            </a:r>
            <a:endParaRPr lang="ru-RU" dirty="0">
              <a:latin typeface="Cambria" pitchFamily="18" charset="0"/>
              <a:cs typeface="Arial" pitchFamily="34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7504" y="3789041"/>
            <a:ext cx="1728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03648" y="1412776"/>
            <a:ext cx="151216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/>
              <a:t>Доля муниципальных информационных систем обработки персональных данных, защищенных в соответствии с требованиями действующего законодательства 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100%</a:t>
            </a:r>
          </a:p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372200" y="1484784"/>
            <a:ext cx="1296144" cy="3395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400" dirty="0" smtClean="0"/>
              <a:t>Количество просмотров официального сайта ОМСУ города Урай в информационно-телекоммуникационной сети «Интернет»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693 тыс.шт.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668344" y="1484784"/>
            <a:ext cx="136815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400" dirty="0" smtClean="0"/>
              <a:t>Доверие к печатному источнику информации о деятельности ОМСУ, процентов от числа опрошенных респондентов, ответивших «доверяю» и «скорее доверяю»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60,28%</a:t>
            </a:r>
          </a:p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995936" y="1484784"/>
            <a:ext cx="1152128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400" dirty="0" smtClean="0"/>
              <a:t>Количество информационных материалов о деятельности ОМСУ в теле- и радио эфирах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647 шт.</a:t>
            </a:r>
          </a:p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843808" y="1412776"/>
            <a:ext cx="1152128" cy="3611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/>
              <a:t>Доля ОМСУ и муниципальных казенных учреждений, подключенных к корпоративной сети передачи данных ОМСУ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100%</a:t>
            </a:r>
          </a:p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148064" y="1484784"/>
            <a:ext cx="1224136" cy="4226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400" dirty="0" smtClean="0"/>
              <a:t>Количество публикаций о деятельности ОМСУ и социально-экономических преобразованиях в муниципальном образовании на страницах газеты «Знамя»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526 шт.</a:t>
            </a:r>
          </a:p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2" descr="компьютер значок в Technology and Hardwa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4" y="116634"/>
            <a:ext cx="621506" cy="6215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22213428"/>
      </p:ext>
    </p:extLst>
  </p:cSld>
  <p:clrMapOvr>
    <a:masterClrMapping/>
  </p:clrMapOvr>
  <p:transition spd="slow" advClick="0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16632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«Формирование комфортной городской среды города Урай»</a:t>
            </a: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836712"/>
            <a:ext cx="46085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latin typeface="Gabriola" pitchFamily="82" charset="0"/>
                <a:cs typeface="Arial" pitchFamily="34" charset="0"/>
              </a:rPr>
              <a:t>Ответственный исполнитель</a:t>
            </a:r>
            <a:r>
              <a:rPr lang="ru-RU" sz="2000" dirty="0" smtClean="0">
                <a:latin typeface="Gabriola" pitchFamily="82" charset="0"/>
                <a:cs typeface="Arial" pitchFamily="34" charset="0"/>
              </a:rPr>
              <a:t>  –  МКУ  «Управление градостроительства, землепользования и природопользования города Урай»</a:t>
            </a:r>
            <a:endParaRPr lang="ru-RU" sz="2000" dirty="0">
              <a:latin typeface="Gabriola" pitchFamily="82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23528" y="1913776"/>
          <a:ext cx="8568952" cy="4539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7272808"/>
              </a:tblGrid>
              <a:tr h="72008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программы за 2022 год составили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209 168,0 тыс.рублей,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04335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17 046,2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Реализация программ формирования современной городской среды в рамках регионального проекта «Формирование комфортной городской среды» национального проекта «Жилье и городская среда» (Рекреационная зона в районе ДС «Звезды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Югры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»), изготовление баннеров для организации процедур рейтингового голосования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61392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181 897,4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Реализация мероприятий по благоустройству дворовых и общественных территорий (в рамках 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финансовой поддержки НК «ЛУКОЙЛ»)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61392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4 559,4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Реализация мероприятий по благоустройству дворовых и общественных территорий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6936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1 689,7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Выполнение работ по обустройству и содержанию снежных городков, работ по монтажу, демонтажу новогодней иллюминации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3 975,3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Реализация наказов избирателей депутатам Думы Ханты-Мансийского автономного округа -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Югры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5004048" y="836712"/>
            <a:ext cx="4139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latin typeface="Gabriola" pitchFamily="82" charset="0"/>
              </a:rPr>
              <a:t>Цель:</a:t>
            </a:r>
            <a:r>
              <a:rPr lang="ru-RU" sz="2000" dirty="0" smtClean="0">
                <a:latin typeface="Gabriola" pitchFamily="82" charset="0"/>
              </a:rPr>
              <a:t> улучшение качества и повышение комфортности городской среды города Урай</a:t>
            </a:r>
            <a:endParaRPr lang="ru-RU" sz="2000" dirty="0">
              <a:latin typeface="Gabriola" pitchFamily="82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AutoShape 11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1" name="AutoShape 13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950" name="AutoShape 6" descr="Строительство – Бесплатные иконки: строительство и инструмент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7042" name="AutoShape 2" descr="Сотрудник службы безопасности – Бесплатные иконки: Время и да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1382" name="AutoShape 6" descr="Cityscape - Free buildings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1383" name="Picture 7" descr="\\adms4\home1$\SchepelinaSE\Desktop\24515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5" y="116633"/>
            <a:ext cx="585143" cy="5851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22213428"/>
      </p:ext>
    </p:extLst>
  </p:cSld>
  <p:clrMapOvr>
    <a:masterClrMapping/>
  </p:clrMapOvr>
  <p:transition spd="slow" advClick="0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1663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«Формирование комфортной городской среды города Урай»</a:t>
            </a: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412776"/>
            <a:ext cx="1296144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400" dirty="0" smtClean="0"/>
              <a:t>Доля площади благоустроенных дворовых  территорий от общей площади дворовых территорий (нарастающим итогом) 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100%</a:t>
            </a:r>
          </a:p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908720"/>
            <a:ext cx="792088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mbria" pitchFamily="18" charset="0"/>
                <a:cs typeface="Arial" pitchFamily="34" charset="0"/>
              </a:rPr>
              <a:t>Основные показатели результативности программы за 2022 год:</a:t>
            </a:r>
            <a:endParaRPr lang="ru-RU" dirty="0">
              <a:latin typeface="Cambria" pitchFamily="18" charset="0"/>
              <a:cs typeface="Arial" pitchFamily="34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7504" y="3789041"/>
            <a:ext cx="1728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47664" y="1412776"/>
            <a:ext cx="13681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/>
              <a:t>Количество благоустроенных дворовых территорий (нарастающим итогом) 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56 ед.</a:t>
            </a:r>
          </a:p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084168" y="1484784"/>
            <a:ext cx="1224136" cy="2103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400" dirty="0" smtClean="0"/>
              <a:t>Количество благоустроенных общественных территорий (нарастающим итогом)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40 ед.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308304" y="1484784"/>
            <a:ext cx="144016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400" dirty="0" smtClean="0"/>
              <a:t>Количество установленных объектов внешнего благоустройства на общественных территориях (нарастающим итогом)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69 ед.</a:t>
            </a:r>
          </a:p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843808" y="1412776"/>
            <a:ext cx="18002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/>
              <a:t>Доля граждан, принявших участие в решении вопросов развития городской среды, от общего количества граждан в возрасте от 14 лет, проживающих в муниципальном образовании, на территории которого реализуется проект по созданию комфортной городской среды</a:t>
            </a:r>
            <a:r>
              <a:rPr lang="ru-RU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47,3%</a:t>
            </a:r>
          </a:p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44008" y="1412776"/>
            <a:ext cx="14401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400" dirty="0" smtClean="0"/>
              <a:t>Доля площади благоустроенных общественных  территорий от общей площади общественных территорий (нарастающим итогом)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100%</a:t>
            </a:r>
          </a:p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7" descr="\\adms4\home1$\SchepelinaSE\Desktop\245159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5" y="116633"/>
            <a:ext cx="585143" cy="5851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22213428"/>
      </p:ext>
    </p:extLst>
  </p:cSld>
  <p:clrMapOvr>
    <a:masterClrMapping/>
  </p:clrMapOvr>
  <p:transition spd="slow" advClick="0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16632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«Обеспечение градостроительной деятельности на территории города Урай» на  2018-2030 годы</a:t>
            </a: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836712"/>
            <a:ext cx="334786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latin typeface="Gabriola" pitchFamily="82" charset="0"/>
                <a:cs typeface="Arial" pitchFamily="34" charset="0"/>
              </a:rPr>
              <a:t>Ответственный исполнитель</a:t>
            </a:r>
            <a:r>
              <a:rPr lang="ru-RU" sz="2000" dirty="0" smtClean="0">
                <a:latin typeface="Gabriola" pitchFamily="82" charset="0"/>
                <a:cs typeface="Arial" pitchFamily="34" charset="0"/>
              </a:rPr>
              <a:t>  –  </a:t>
            </a:r>
            <a:r>
              <a:rPr lang="ru-RU" dirty="0" smtClean="0">
                <a:latin typeface="Gabriola" pitchFamily="82" charset="0"/>
                <a:cs typeface="Arial" pitchFamily="34" charset="0"/>
              </a:rPr>
              <a:t>МКУ  «Управление  градостроительства, землепользования и природопользования города Урай»</a:t>
            </a:r>
            <a:endParaRPr lang="ru-RU" dirty="0">
              <a:latin typeface="Gabriola" pitchFamily="82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0" y="3212976"/>
          <a:ext cx="9144000" cy="3585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4164"/>
                <a:gridCol w="7869836"/>
              </a:tblGrid>
              <a:tr h="637068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программы за 2022 год составили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72 758,6 тыс.рублей,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22476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23 467,4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обеспечение деятельности МКУ «Управление градостроительства, землепользования и природопользования города Урай»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3140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23 077,1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обеспечение деятельности МКУ «Управление капитального строительства администрации города Урай»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34588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11 797,9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Реализация полномочий в области градостроительной деятельности, строительства и жилищных отношений (реализация мероприятий по градостроительной деятельности)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2236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12 275,2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Строительство инженерных сетей и проездов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мкр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. Солнечный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63436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2 141,0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Строительство систем инженерной инфраструктуры в целях обеспечения инженерной подготовки земельных участков для ЖС, работы и мероприятия по землеустройству, подготовке и предоставлению земельных участков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203848" y="764704"/>
            <a:ext cx="6048672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latin typeface="Gabriola" pitchFamily="82" charset="0"/>
              </a:rPr>
              <a:t>Цель:</a:t>
            </a:r>
            <a:r>
              <a:rPr lang="ru-RU" sz="2000" dirty="0" smtClean="0">
                <a:latin typeface="Gabriola" pitchFamily="82" charset="0"/>
              </a:rPr>
              <a:t> </a:t>
            </a:r>
            <a:r>
              <a:rPr lang="ru-RU" sz="1700" dirty="0" smtClean="0">
                <a:latin typeface="Gabriola" pitchFamily="82" charset="0"/>
              </a:rPr>
              <a:t>создание условий для устойчивого развития территорий города, рационального использования природных ресурсов на основе документов </a:t>
            </a:r>
            <a:r>
              <a:rPr lang="ru-RU" sz="1700" dirty="0" err="1" smtClean="0">
                <a:latin typeface="Gabriola" pitchFamily="82" charset="0"/>
              </a:rPr>
              <a:t>градорегулирования</a:t>
            </a:r>
            <a:r>
              <a:rPr lang="ru-RU" sz="1700" dirty="0" smtClean="0">
                <a:latin typeface="Gabriola" pitchFamily="82" charset="0"/>
              </a:rPr>
              <a:t>, способствующих дальнейшему развитию жилищной, инженерной, транспортной и социальной инфраструктур города, с учетом интересов граждан, организаций и предпринимателей по созданию благоприятных условий жизнедеятельности; вовлечение в оборот земель, находящихся в муниципальной собственности; мониторинг и обновление электронной базы градостроительных данных, обеспечение информационного и электронного взаимодействия; содействие развитию жилищного строительства</a:t>
            </a:r>
            <a:endParaRPr lang="ru-RU" sz="1700" dirty="0">
              <a:latin typeface="Gabriola" pitchFamily="82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9" name="AutoShape 11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61" name="AutoShape 13" descr="Учитель у доски – Бесплатные иконки: образова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2950" name="AutoShape 6" descr="Строительство – Бесплатные иконки: строительство и инструмент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7042" name="AutoShape 2" descr="Сотрудник службы безопасности – Бесплатные иконки: Время и да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1382" name="AutoShape 6" descr="Cityscape - Free buildings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9570" name="AutoShape 2" descr="Инженерно-геодезическое сопровождение строительства - АО «СахалинТИСИЗ» -  Комплекс услуг в сфере инженерных изыскани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9574" name="Picture 6" descr="Инженерно-геодезическое сопровождение строительства - АО «СахалинТИСИЗ» -  Комплекс услуг в сфере инженерных изыскан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0"/>
            <a:ext cx="642938" cy="6172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22213428"/>
      </p:ext>
    </p:extLst>
  </p:cSld>
  <p:clrMapOvr>
    <a:masterClrMapping/>
  </p:clrMapOvr>
  <p:transition spd="slow" advClick="0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116632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«Обеспечение градостроительной деятельности на территории города Урай» на  2018-2030 годы</a:t>
            </a: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1412776"/>
            <a:ext cx="12241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dirty="0" smtClean="0"/>
              <a:t>Доля территорий муниципального образования с утвержденными документами территориального планирования и градостроительного зонирования, отвечающие установленным требованиям  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100%</a:t>
            </a:r>
          </a:p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980728"/>
            <a:ext cx="792088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Cambria" pitchFamily="18" charset="0"/>
                <a:cs typeface="Arial" pitchFamily="34" charset="0"/>
              </a:rPr>
              <a:t>Основные показатели результативности программы за 2022 год:</a:t>
            </a:r>
            <a:endParaRPr lang="ru-RU" dirty="0">
              <a:latin typeface="Cambria" pitchFamily="18" charset="0"/>
              <a:cs typeface="Arial" pitchFamily="34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7504" y="3789041"/>
            <a:ext cx="1728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31640" y="1412776"/>
            <a:ext cx="129614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/>
              <a:t>Удельный вес территории, на которую проведен комплекс планировочных работ или проведение данных работ не требуется, от общей площади в границах населенного пункта 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90,8%</a:t>
            </a:r>
          </a:p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868144" y="1412776"/>
            <a:ext cx="1224136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 smtClean="0"/>
              <a:t>Доля многоквартирных домов, расположенных на земельных участках, в отношении которых осуществлен государственный кадастровый учет 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98,7%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020272" y="1412776"/>
            <a:ext cx="1224136" cy="3118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200" dirty="0" smtClean="0"/>
              <a:t>Протяженность вновь построенных систем инженерной инфраструктуры в целях обеспечения инженерной подготовки земельных участков для жилищного строительства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2,42 км</a:t>
            </a:r>
          </a:p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707904" y="1412776"/>
            <a:ext cx="1224136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200" dirty="0" smtClean="0"/>
              <a:t>Количество предоставленных земельных участков в аренду, собственность, постоянное (бессрочное) пользование </a:t>
            </a:r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1916 </a:t>
            </a:r>
            <a:r>
              <a:rPr lang="ru-RU" sz="14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уч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555776" y="1412776"/>
            <a:ext cx="1224136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/>
              <a:t>Количество земельных участков, поставленных на государственный кадастровый учет (в том числе под многоквартирные жилые дома), для проведения торгов, для предоставления гражданам льготной категории, под муниципальное имущество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358 </a:t>
            </a:r>
            <a:r>
              <a:rPr lang="ru-RU" sz="1400" b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уч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860032" y="1412776"/>
            <a:ext cx="1080120" cy="2749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1200" dirty="0" smtClean="0"/>
              <a:t>Площадь земельных участков, предоставленных для строительства, в расчете на 10 тыс. человек населения – всего </a:t>
            </a:r>
            <a:r>
              <a:rPr lang="ru-RU" sz="1400" dirty="0" smtClean="0"/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2,3 га</a:t>
            </a:r>
          </a:p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6" descr="Инженерно-геодезическое сопровождение строительства - АО «СахалинТИСИЗ» -  Комплекс услуг в сфере инженерных изыскан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16632"/>
            <a:ext cx="642938" cy="617220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8172400" y="1412776"/>
            <a:ext cx="8640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dirty="0" smtClean="0"/>
              <a:t>Общая площадь жилых помещений, приходящаяся в среднем на одного  жителя</a:t>
            </a:r>
            <a:r>
              <a:rPr lang="ru-RU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23,3 м2</a:t>
            </a:r>
          </a:p>
          <a:p>
            <a:pPr lvl="0" algn="ctr" fontAlgn="b"/>
            <a:r>
              <a:rPr lang="ru-RU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2213428"/>
      </p:ext>
    </p:extLst>
  </p:cSld>
  <p:clrMapOvr>
    <a:masterClrMapping/>
  </p:clrMapOvr>
  <p:transition spd="slow" advClick="0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16632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 fontAlgn="b"/>
            <a:r>
              <a:rPr lang="ru-RU" sz="20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муниципальными финансами в городе Урай» </a:t>
            </a:r>
            <a:endParaRPr lang="ru-RU" sz="2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2996952"/>
            <a:ext cx="8568952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">
              <a:buFont typeface="Wingdings" pitchFamily="2" charset="2"/>
              <a:buChar char="v"/>
            </a:pP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Исполнение плана по налоговым и неналоговым доходам, утвержденного решением Думы города Урай о бюджете городского округа город Урай на очередной финансовый год и плановый период – 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103,1%</a:t>
            </a:r>
          </a:p>
          <a:p>
            <a:pPr lvl="0" fontAlgn="b"/>
            <a:endParaRPr lang="ru-RU" sz="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Исполнение расходных обязательств городского округа за отчетный финансовый год от бюджетных ассигнований, утвержденных решением о бюджете города Урай – 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97,8%</a:t>
            </a:r>
          </a:p>
          <a:p>
            <a:pPr lvl="0" fontAlgn="b"/>
            <a:endParaRPr lang="ru-RU" sz="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Доля налоговых и неналоговых доходов местного бюджета (за исключением поступлений налоговых доходов по дополнительным нормативам отчислений) в общем объеме собственных доходов бюджета муниципального образования (без учета субвенций) – 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37,4%</a:t>
            </a:r>
          </a:p>
          <a:p>
            <a:pPr lvl="0" fontAlgn="b"/>
            <a:endParaRPr lang="ru-RU" sz="8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Отношение объема муниципального долга к общему объему доходов бюджета городского округа (без учета объемов безвозмездных поступлений) – </a:t>
            </a:r>
            <a:r>
              <a:rPr lang="ru-RU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0%</a:t>
            </a:r>
            <a:endParaRPr lang="ru-RU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764704"/>
            <a:ext cx="46085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 smtClean="0">
                <a:latin typeface="Gabriola" pitchFamily="82" charset="0"/>
                <a:cs typeface="Arial" pitchFamily="34" charset="0"/>
              </a:rPr>
              <a:t>Ответственный исполнитель</a:t>
            </a:r>
            <a:r>
              <a:rPr lang="ru-RU" sz="2000" dirty="0" smtClean="0">
                <a:latin typeface="Gabriola" pitchFamily="82" charset="0"/>
                <a:cs typeface="Arial" pitchFamily="34" charset="0"/>
              </a:rPr>
              <a:t>  – </a:t>
            </a:r>
          </a:p>
          <a:p>
            <a:r>
              <a:rPr lang="ru-RU" sz="2000" dirty="0" smtClean="0">
                <a:latin typeface="Gabriola" pitchFamily="82" charset="0"/>
                <a:cs typeface="Arial" pitchFamily="34" charset="0"/>
              </a:rPr>
              <a:t> Комитет по финансам администрации города Урай</a:t>
            </a:r>
            <a:endParaRPr lang="ru-RU" sz="2000" dirty="0">
              <a:latin typeface="Gabriola" pitchFamily="82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5536" y="1916832"/>
          <a:ext cx="8424936" cy="6480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936"/>
              </a:tblGrid>
              <a:tr h="6480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программы за 2022 год составили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26 669,9 тыс.рублей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4860032" y="836712"/>
            <a:ext cx="41764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sz="2000" u="sng" dirty="0" smtClean="0">
                <a:latin typeface="Gabriola" pitchFamily="82" charset="0"/>
              </a:rPr>
              <a:t>Цель:</a:t>
            </a:r>
            <a:r>
              <a:rPr lang="ru-RU" sz="2000" dirty="0" smtClean="0">
                <a:latin typeface="Gabriola" pitchFamily="82" charset="0"/>
              </a:rPr>
              <a:t> повышение качества управления муниципальными финансами муниципального образования</a:t>
            </a:r>
            <a:endParaRPr lang="ru-RU" sz="2000" dirty="0">
              <a:latin typeface="Gabriola" pitchFamily="8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2636912"/>
            <a:ext cx="85689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Основные показатели результативности программы за 2022 год: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3668" name="Picture 4" descr="Бюджет – Бесплатные иконки: бизнес и финанс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6" y="116636"/>
            <a:ext cx="642938" cy="6429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622213428"/>
      </p:ext>
    </p:extLst>
  </p:cSld>
  <p:clrMapOvr>
    <a:masterClrMapping/>
  </p:clrMapOvr>
  <p:transition spd="slow" advClick="0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0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smtClean="0">
                <a:latin typeface="Times New Roman Cyr" panose="02020603050405020304" pitchFamily="18" charset="0"/>
                <a:cs typeface="Times New Roman Cyr" panose="02020603050405020304" pitchFamily="18" charset="0"/>
              </a:rPr>
              <a:t>Совершенствование </a:t>
            </a:r>
            <a:r>
              <a:rPr lang="ru-RU" b="1" dirty="0" smtClean="0">
                <a:latin typeface="Times New Roman Cyr" panose="02020603050405020304" pitchFamily="18" charset="0"/>
                <a:cs typeface="Times New Roman Cyr" panose="02020603050405020304" pitchFamily="18" charset="0"/>
              </a:rPr>
              <a:t>и развитие муниципального управления в городе Урай» на 2018-2030 </a:t>
            </a:r>
            <a:r>
              <a:rPr lang="ru-RU" b="1" dirty="0" smtClean="0">
                <a:latin typeface="Times New Roman Cyr" panose="02020603050405020304" pitchFamily="18" charset="0"/>
                <a:cs typeface="Times New Roman Cyr" panose="02020603050405020304" pitchFamily="18" charset="0"/>
              </a:rPr>
              <a:t>годы </a:t>
            </a:r>
            <a:endParaRPr lang="ru-RU" b="1" dirty="0"/>
          </a:p>
        </p:txBody>
      </p:sp>
      <p:pic>
        <p:nvPicPr>
          <p:cNvPr id="90114" name="Picture 2" descr="Квест Иркутск, Ангарск, Усолье | 17 квест комнат | V-IGRU.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501760" cy="504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07504" y="112474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 smtClean="0">
                <a:latin typeface="Gabriola" pitchFamily="82" charset="0"/>
                <a:cs typeface="Arial" pitchFamily="34" charset="0"/>
              </a:rPr>
              <a:t>Ответственный исполнитель</a:t>
            </a:r>
            <a:r>
              <a:rPr lang="ru-RU" dirty="0" smtClean="0">
                <a:latin typeface="Gabriola" pitchFamily="82" charset="0"/>
                <a:cs typeface="Arial" pitchFamily="34" charset="0"/>
              </a:rPr>
              <a:t>  – </a:t>
            </a:r>
          </a:p>
          <a:p>
            <a:r>
              <a:rPr lang="ru-RU" dirty="0" smtClean="0">
                <a:latin typeface="Gabriola" pitchFamily="82" charset="0"/>
              </a:rPr>
              <a:t>Сводно-аналитический </a:t>
            </a:r>
            <a:r>
              <a:rPr lang="ru-RU" dirty="0" smtClean="0">
                <a:latin typeface="Gabriola" pitchFamily="82" charset="0"/>
              </a:rPr>
              <a:t>отдел администрации города Урай.</a:t>
            </a:r>
            <a:endParaRPr lang="ru-RU" dirty="0">
              <a:latin typeface="Gabriola" pitchFamily="82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692697"/>
            <a:ext cx="4427984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 smtClean="0">
                <a:latin typeface="Gabriola" pitchFamily="82" charset="0"/>
              </a:rPr>
              <a:t>Цель:</a:t>
            </a:r>
            <a:r>
              <a:rPr lang="ru-RU" dirty="0" smtClean="0">
                <a:latin typeface="Gabriola" pitchFamily="82" charset="0"/>
              </a:rPr>
              <a:t> </a:t>
            </a:r>
            <a:r>
              <a:rPr lang="ru-RU" sz="1600" dirty="0" smtClean="0">
                <a:latin typeface="Gabriola" pitchFamily="82" charset="0"/>
              </a:rPr>
              <a:t>Совершенствование муниципального управления,  повышение его </a:t>
            </a:r>
            <a:r>
              <a:rPr lang="ru-RU" sz="1600" dirty="0" smtClean="0">
                <a:latin typeface="Gabriola" pitchFamily="82" charset="0"/>
              </a:rPr>
              <a:t>эффективности. </a:t>
            </a:r>
            <a:r>
              <a:rPr lang="ru-RU" sz="1600" dirty="0" smtClean="0">
                <a:latin typeface="Gabriola" pitchFamily="82" charset="0"/>
              </a:rPr>
              <a:t>Совершенствование организации муниципальной службы, повышение ее </a:t>
            </a:r>
            <a:r>
              <a:rPr lang="ru-RU" sz="1600" dirty="0" smtClean="0">
                <a:latin typeface="Gabriola" pitchFamily="82" charset="0"/>
              </a:rPr>
              <a:t>эффективности. </a:t>
            </a:r>
            <a:r>
              <a:rPr lang="ru-RU" sz="1600" dirty="0" smtClean="0">
                <a:latin typeface="Gabriola" pitchFamily="82" charset="0"/>
              </a:rPr>
              <a:t>Привлечение жителей города Урай к осуществлению местного самоуправления в формах, основанных на принципе широкого общественного участия граждан в осуществлении собственных инициатив по вопросам местного значения.</a:t>
            </a:r>
            <a:endParaRPr lang="ru-RU" sz="1600" dirty="0">
              <a:latin typeface="Gabriola" pitchFamily="8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2780928"/>
            <a:ext cx="77768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Основные показатели результативности программы за 2022 год: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3284984"/>
            <a:ext cx="8712968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">
              <a:buFont typeface="Wingdings" pitchFamily="2" charset="2"/>
              <a:buChar char="v"/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Удовлетворенность населения деятельностью местного самоуправления городского округа–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48,3%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/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Численность граждан, ежегодно трудоустраиваемых на временные и общественные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работы-717 чел.;</a:t>
            </a:r>
          </a:p>
          <a:p>
            <a:pPr lvl="0" fontAlgn="b"/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Уровень удовлетворенности жителей города Урай качеством предоставления государственных и муниципальных услуг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100,0%</a:t>
            </a:r>
            <a:r>
              <a:rPr lang="en-US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/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Доля муниципальных служащих, повысивших профессиональный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уровень 56,0%</a:t>
            </a:r>
            <a:r>
              <a:rPr lang="en-US" sz="16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/>
            <a:endParaRPr lang="ru-RU" sz="16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Доля муниципальных служащих, которым предоставляются гарантии по выплате пенсии за выслугу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лет 100,0% (53 человека).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0" y="692696"/>
          <a:ext cx="8712968" cy="5851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6154"/>
                <a:gridCol w="7326814"/>
              </a:tblGrid>
              <a:tr h="39130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тыс.рублей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Направление расходов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0782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«Создание условий для совершенствования системы муниципального управления»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6465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302 934,5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Реализация полномочий  исполнительно-распорядительным органом (администрацией города Урай) в соответствии с Федеральным законом от 06.10.2003 №131-ФЗ и исполнение переданных государственных полномочий органами местного самоуправления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465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127 734,5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органов местного самоуправления, муниципальных учреждений, в отношении которых часть функций и полномочий исполняет администрация города Урай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465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4 957,5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исполнения гарантий, предоставляемых  муниципальным служащим по выплате пенсии за выслугу лет 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(53 получателя) 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922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21 603,4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Содействие улучшению положения на рынке труда не занятых трудовой деятельностью и безработных граждан (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трудоустроено 717 человек)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78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14 406,5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Управление и распоряжение муниципальным имуществом 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(в 2022 году  в хозяйственный оборот вовлечено 38 земельных участка. За отчетный период проведены 4 ревизионные проверки финансово-хозяйственной деятельности  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6894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</a:t>
                      </a:r>
                      <a:r>
                        <a:rPr lang="en-US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««Развитие муниципальной службы и резерва управленческих кадров»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4108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697,8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повышения профессионального уровня муниципальных служащих органов местного самоуправления, председателя контрольно-счетной палаты и депутатов Думы города Урай, замещающих муниципальные должности, главы города  </a:t>
                      </a:r>
                      <a:r>
                        <a:rPr lang="ru-RU" sz="1400" i="1" dirty="0" smtClean="0">
                          <a:latin typeface="Times New Roman" pitchFamily="18" charset="0"/>
                          <a:cs typeface="Times New Roman" pitchFamily="18" charset="0"/>
                        </a:rPr>
                        <a:t>(сформирован кадровый резерв для замещения вакантных должностей муниципальной службы  высшей, главной и ведущей групп, учрежденных для выполнения функции «руководитель» на 16 должности муниципальной службы. В кадровый резерв включены 21 человек. Обучено 91 муниципальных служащих администрации и органов администрации города Урай) </a:t>
                      </a:r>
                      <a:endParaRPr lang="ru-RU" sz="14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Расходы на реализацию программы за 2022 год </a:t>
            </a:r>
            <a:endParaRPr lang="ru-RU" sz="16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составили </a:t>
            </a:r>
            <a:r>
              <a:rPr lang="ru-RU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472 334,2 тыс.рублей, в том числе: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0"/>
            <a:ext cx="86044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«</a:t>
            </a:r>
            <a:r>
              <a:rPr lang="ru-RU" b="1" dirty="0" smtClean="0">
                <a:latin typeface="Times New Roman Cyr" panose="02020603050405020304" pitchFamily="18" charset="0"/>
                <a:cs typeface="Times New Roman Cyr" panose="02020603050405020304" pitchFamily="18" charset="0"/>
              </a:rPr>
              <a:t>Развитие жилищно-коммунального комплекса </a:t>
            </a:r>
            <a:endParaRPr lang="ru-RU" b="1" dirty="0" smtClean="0">
              <a:latin typeface="Times New Roman Cyr" panose="02020603050405020304" pitchFamily="18" charset="0"/>
              <a:cs typeface="Times New Roman Cyr" panose="02020603050405020304" pitchFamily="18" charset="0"/>
            </a:endParaRPr>
          </a:p>
          <a:p>
            <a:pPr algn="ctr"/>
            <a:r>
              <a:rPr lang="ru-RU" b="1" dirty="0" smtClean="0">
                <a:latin typeface="Times New Roman Cyr" panose="02020603050405020304" pitchFamily="18" charset="0"/>
                <a:cs typeface="Times New Roman Cyr" panose="02020603050405020304" pitchFamily="18" charset="0"/>
              </a:rPr>
              <a:t>и </a:t>
            </a:r>
            <a:r>
              <a:rPr lang="ru-RU" b="1" dirty="0" smtClean="0">
                <a:latin typeface="Times New Roman Cyr" panose="02020603050405020304" pitchFamily="18" charset="0"/>
                <a:cs typeface="Times New Roman Cyr" panose="02020603050405020304" pitchFamily="18" charset="0"/>
              </a:rPr>
              <a:t>повышение энергетической эффективности в городе Урай</a:t>
            </a:r>
            <a:r>
              <a:rPr lang="ru-RU" b="1" dirty="0" smtClean="0">
                <a:latin typeface="Times New Roman Cyr" panose="02020603050405020304" pitchFamily="18" charset="0"/>
                <a:cs typeface="Times New Roman Cyr" panose="02020603050405020304" pitchFamily="18" charset="0"/>
              </a:rPr>
              <a:t>»</a:t>
            </a:r>
          </a:p>
          <a:p>
            <a:pPr algn="ctr"/>
            <a:r>
              <a:rPr lang="ru-RU" b="1" dirty="0" smtClean="0">
                <a:latin typeface="Times New Roman Cyr" panose="02020603050405020304" pitchFamily="18" charset="0"/>
                <a:cs typeface="Times New Roman Cyr" panose="02020603050405020304" pitchFamily="18" charset="0"/>
              </a:rPr>
              <a:t> </a:t>
            </a:r>
            <a:r>
              <a:rPr lang="ru-RU" b="1" dirty="0" smtClean="0">
                <a:latin typeface="Times New Roman Cyr" panose="02020603050405020304" pitchFamily="18" charset="0"/>
                <a:cs typeface="Times New Roman Cyr" panose="02020603050405020304" pitchFamily="18" charset="0"/>
              </a:rPr>
              <a:t>на 2019 - 2030 годы</a:t>
            </a:r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0" y="980729"/>
            <a:ext cx="457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 smtClean="0">
                <a:latin typeface="Gabriola" pitchFamily="82" charset="0"/>
                <a:cs typeface="Arial" pitchFamily="34" charset="0"/>
              </a:rPr>
              <a:t>Ответственный исполнитель</a:t>
            </a:r>
            <a:r>
              <a:rPr lang="ru-RU" sz="1600" dirty="0" smtClean="0">
                <a:latin typeface="Gabriola" pitchFamily="82" charset="0"/>
                <a:cs typeface="Arial" pitchFamily="34" charset="0"/>
              </a:rPr>
              <a:t>  – </a:t>
            </a:r>
          </a:p>
          <a:p>
            <a:r>
              <a:rPr lang="ru-RU" sz="1600" dirty="0" smtClean="0">
                <a:latin typeface="Gabriola" pitchFamily="82" charset="0"/>
              </a:rPr>
              <a:t>Муниципальное казенное учреждение «Управление жилищно-коммунального хозяйства города Урай» (далее – МКУ «УЖКХ г.Урай»)</a:t>
            </a:r>
            <a:endParaRPr lang="ru-RU" sz="1600" dirty="0">
              <a:latin typeface="Gabriola" pitchFamily="82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980728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1600" u="sng" dirty="0" smtClean="0">
                <a:latin typeface="Gabriola" pitchFamily="82" charset="0"/>
              </a:rPr>
              <a:t>Цель:</a:t>
            </a:r>
            <a:r>
              <a:rPr lang="ru-RU" sz="1600" dirty="0" smtClean="0">
                <a:latin typeface="Gabriola" pitchFamily="82" charset="0"/>
              </a:rPr>
              <a:t> Формирование благоприятных и комфортных условий для проживания населения на территории города Урай, повышение надежности и качества предоставления жилищно-коммунальных услуг</a:t>
            </a:r>
            <a:r>
              <a:rPr lang="ru-RU" sz="1600" dirty="0" smtClean="0">
                <a:latin typeface="Gabriola" pitchFamily="82" charset="0"/>
              </a:rPr>
              <a:t>. </a:t>
            </a:r>
            <a:r>
              <a:rPr lang="ru-RU" sz="1600" dirty="0" smtClean="0">
                <a:latin typeface="Gabriola" pitchFamily="82" charset="0"/>
              </a:rPr>
              <a:t>Повышение энергосбережения и энергетической эффективности.</a:t>
            </a:r>
            <a:endParaRPr lang="ru-RU" sz="1600" dirty="0">
              <a:latin typeface="Gabriola" pitchFamily="8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2276872"/>
            <a:ext cx="74168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Основные показатели результативности программы за 2022 год: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2672239"/>
            <a:ext cx="8712968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">
              <a:buFont typeface="Wingdings" pitchFamily="2" charset="2"/>
              <a:buChar char="v"/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Удовлетворенность граждан качеством жилищно-коммунальных услуг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85%</a:t>
            </a:r>
            <a:r>
              <a:rPr lang="en-US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4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/>
            <a:endParaRPr lang="ru-RU" sz="14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Фактический уровень оплаты взносов на капитальный ремонт общего имущества в многоквартирных домах (за жилые помещения,  являющиеся муниципальной собственностью в многоквартирных домах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 – 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100%;</a:t>
            </a:r>
          </a:p>
          <a:p>
            <a:pPr lvl="0" fontAlgn="b"/>
            <a:endParaRPr lang="ru-RU" sz="14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Доля замены ветхих инженерных сетей теплоснабжения, водоснабжения, водоотведения от общей протяженности  ветхих инженерных сетей теплоснабжения, водоснабжения,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водоотведения 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3,1%</a:t>
            </a:r>
            <a:r>
              <a:rPr lang="en-US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4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/>
            <a:endParaRPr lang="ru-RU" sz="1400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Реализовано населению 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8 292,0 кг.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сжиженного газа для бытовых нужд</a:t>
            </a:r>
            <a:r>
              <a:rPr lang="en-US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/>
            <a:endParaRPr lang="ru-RU" sz="1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Количество квартир, находящихся в муниципальной собственности, в которых проведен ремонт, составило </a:t>
            </a:r>
            <a:r>
              <a:rPr 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 единиц</a:t>
            </a:r>
            <a:r>
              <a:rPr lang="en-US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1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/>
            <a:endParaRPr lang="ru-RU" sz="1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Удовлетворенность населения благоустроенностью общественных мест пребывания населения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-86,0%;</a:t>
            </a:r>
          </a:p>
          <a:p>
            <a:pPr lvl="0" fontAlgn="b">
              <a:buFont typeface="Wingdings" pitchFamily="2" charset="2"/>
              <a:buChar char="v"/>
            </a:pPr>
            <a:endParaRPr lang="ru-RU" sz="1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fontAlgn="b">
              <a:buFont typeface="Wingdings" pitchFamily="2" charset="2"/>
              <a:buChar char="v"/>
            </a:pP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Количество аварий на объектах коммунальной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инфраструктуры в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сфере </a:t>
            </a:r>
            <a:r>
              <a:rPr lang="ru-RU" sz="1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водо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-, теплоснабжения и водоотведения при производстве, транспортировке  и распределении коммунальных ресурсов </a:t>
            </a:r>
            <a:r>
              <a:rPr lang="ru-RU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-0.</a:t>
            </a:r>
            <a:endParaRPr 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8066" name="AutoShape 2" descr="10 788 рез. по запросу «Иконки жкх» — изображения, стоковые фотографии и  векторная графика | Shutter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8068" name="Picture 4" descr="жкх png: 2 тыс изображений найдено в Яндекс Картинках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799429" cy="46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2" y="116632"/>
          <a:ext cx="8712968" cy="63496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6154"/>
                <a:gridCol w="7326814"/>
              </a:tblGrid>
              <a:tr h="39130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тыс.рублей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Направление расходов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8711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Расходы на реализацию программы за 2022 год составили 265 239,1 тыс.рублей, в том числе: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26465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80 543,1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содержания дорожного хозяйства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465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215,0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содержания мест массового отдыха населения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465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2014,2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содержания мест захоронения и оказание ритуальных услуг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0922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1546,8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ремонта муниципального  жилищного фонда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78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80 321,7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содержания объектов благоустройства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778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39 764,5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электроснабжения уличного освещения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629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1 322,4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Осуществление переданного отдельного государственного полномочия по организации мероприятий при осуществлении деятельности по обращению  с животными без владельцев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108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1 788,8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Предоставление субсидий на возмещение недополученных доходов организациям, осуществляющим реализацию населению сжиженного газа по розничным ценам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465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21 167,4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МКУ «УЖКХ г. Урай»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775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14 087,2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Снос аварийных многоквартирных жилых домов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4108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4 922,9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Оплата взносов на капитальный ремонт общего имущества в многоквартирных домах (за жилые помещения, являющиеся муниципальной собственностью в многоквартирных домах)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465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801,7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условий доступности для инвалидов жилых помещений и общего имущества МКД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631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16 333,4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Капитальный ремонт коммунальной инфраструктуры города Урай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782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Выполнение работ по актуализации схем систем коммунальной инфраструктуры муниципального образования город Урай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116632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b="1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направления деятельности</a:t>
            </a:r>
            <a:endParaRPr lang="ru-RU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2" name="AutoShape 4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Природная среда Компьютерные Иконки Символ Охрана окружающей среды, природная  среда, лист, монохромный, охрана окружающей среды png | PNGWi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7762" name="AutoShape 2" descr="Gesellschaft - Kostenlose menschen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7766" name="AutoShape 6" descr="Организация – Бесплатные иконки: бизнес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7773" name="AutoShape 13" descr="Городской пейзаж – Бесплатные иконки: архитектура и горо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7776" name="Picture 16" descr="Банк – Бесплатные иконки: здан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92956" cy="620688"/>
          </a:xfrm>
          <a:prstGeom prst="rect">
            <a:avLst/>
          </a:prstGeom>
          <a:noFill/>
        </p:spPr>
      </p:pic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539552" y="908720"/>
          <a:ext cx="8136904" cy="432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6151"/>
                <a:gridCol w="6780753"/>
              </a:tblGrid>
              <a:tr h="72008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 реализацию </a:t>
                      </a:r>
                      <a:r>
                        <a:rPr lang="ru-RU" sz="1800" b="1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непрограммных</a:t>
                      </a: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направлений деятельности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2022 году направлено 29 665,5 тыс.рублей,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16 057,1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Думы города Урай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6 876,6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Контрольно-счетной палаты города Урай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184,2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Реализация мероприятий за счет бюджетных ассигнований резервного фонда Правительства Ханты-Мансийского автономного округа –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Югры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(мобилизационные мероприятия)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3 950,2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Направлено из резервного фонда администрации города Урай для оплаты расходов по решениям суда, на финансовое обеспечение мероприятий, связанных с профилактикой и устранением последствий распространения новой </a:t>
                      </a:r>
                      <a:r>
                        <a:rPr kumimoji="0" lang="ru-RU" sz="16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коронавирусной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инфекции, вызванной COVID-19, на мобилизационные мероприятия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3576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2 597,4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Прочие мероприятия органов местного самоуправления, муниципальных учреждений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3059832" y="5661248"/>
            <a:ext cx="56521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 smtClean="0">
                <a:solidFill>
                  <a:srgbClr val="0000FF"/>
                </a:solidFill>
                <a:latin typeface="Cambria" pitchFamily="18" charset="0"/>
              </a:rPr>
              <a:t>Доля </a:t>
            </a:r>
            <a:r>
              <a:rPr lang="ru-RU" sz="1600" b="1" dirty="0" err="1" smtClean="0">
                <a:solidFill>
                  <a:srgbClr val="0000FF"/>
                </a:solidFill>
                <a:latin typeface="Cambria" pitchFamily="18" charset="0"/>
              </a:rPr>
              <a:t>непрограммных</a:t>
            </a:r>
            <a:r>
              <a:rPr lang="ru-RU" sz="1600" b="1" dirty="0" smtClean="0">
                <a:solidFill>
                  <a:srgbClr val="0000FF"/>
                </a:solidFill>
                <a:latin typeface="Cambria" pitchFamily="18" charset="0"/>
              </a:rPr>
              <a:t> направлений деятельности в общем объеме расходов бюджета города составила  </a:t>
            </a:r>
            <a:r>
              <a:rPr lang="ru-RU" sz="1600" b="1" u="sng" dirty="0" smtClean="0">
                <a:solidFill>
                  <a:srgbClr val="0000FF"/>
                </a:solidFill>
                <a:latin typeface="Cambria" pitchFamily="18" charset="0"/>
              </a:rPr>
              <a:t>0,7%</a:t>
            </a:r>
            <a:endParaRPr lang="ru-RU" sz="1600" b="1" u="sng" dirty="0">
              <a:solidFill>
                <a:srgbClr val="0000FF"/>
              </a:solidFill>
              <a:latin typeface="Cambria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2213428"/>
      </p:ext>
    </p:extLst>
  </p:cSld>
  <p:clrMapOvr>
    <a:masterClrMapping/>
  </p:clrMapOvr>
  <p:transition spd="slow" advClick="0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ПРОЕКТОВ ИНИЦИАТИВНОГО БЮДЖЕТИРОВАНИЯ НА ТЕРРИТОРИИ ГОРОДА УРАЙ В 2022 ГОДУ </a:t>
            </a:r>
            <a:endParaRPr lang="ru-RU" sz="16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548680"/>
            <a:ext cx="9144000" cy="307777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муниципального образования реализованы 6 проектов инициативного </a:t>
            </a:r>
            <a:r>
              <a:rPr lang="ru-RU" sz="1400" b="1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бюджетирования</a:t>
            </a:r>
            <a:r>
              <a:rPr lang="en-US" sz="14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836712"/>
            <a:ext cx="399593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От мечты до реальности один шаг!» Устройство пешеходных тротуаров в городском округе Урай </a:t>
            </a:r>
            <a:r>
              <a:rPr lang="ru-RU" sz="1200" b="1" dirty="0" err="1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ХМАО-Югры</a:t>
            </a:r>
            <a:r>
              <a:rPr lang="ru-RU" sz="1200" b="1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 </a:t>
            </a:r>
            <a:endParaRPr lang="ru-RU" sz="1200" b="1" dirty="0" smtClean="0">
              <a:solidFill>
                <a:srgbClr val="0000FF"/>
              </a:solidFill>
              <a:latin typeface="Times New Roman Cyr" pitchFamily="18" charset="0"/>
              <a:cs typeface="Times New Roman Cyr" pitchFamily="18" charset="0"/>
            </a:endParaRPr>
          </a:p>
          <a:p>
            <a:r>
              <a:rPr lang="ru-RU" sz="900" dirty="0" smtClean="0">
                <a:latin typeface="Times New Roman Cyr" pitchFamily="18" charset="0"/>
                <a:cs typeface="Times New Roman Cyr" pitchFamily="18" charset="0"/>
              </a:rPr>
              <a:t>Выполнены </a:t>
            </a:r>
            <a:r>
              <a:rPr lang="ru-RU" sz="900" dirty="0">
                <a:latin typeface="Times New Roman Cyr" pitchFamily="18" charset="0"/>
                <a:cs typeface="Times New Roman Cyr" pitchFamily="18" charset="0"/>
              </a:rPr>
              <a:t>работы по устройству тротуаров для создания комфортных и безопасных условий передвижения жителей в любое время года (у</a:t>
            </a:r>
            <a:r>
              <a:rPr lang="ru-RU" sz="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л. Песчаная до перехода через трубопровод (вдоль улицы Нефтяников) протяжённостью 144,0 м. с покрытием из дорожных плит; ул. Цветочная между ГСК </a:t>
            </a:r>
            <a:r>
              <a:rPr lang="ru-RU" sz="900" dirty="0"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Строитель</a:t>
            </a:r>
            <a:r>
              <a:rPr lang="ru-RU" sz="900" dirty="0"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ru-RU" sz="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жилым домом 8 по </a:t>
            </a:r>
            <a:r>
              <a:rPr lang="ru-RU" sz="9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улицеУрусова</a:t>
            </a:r>
            <a:r>
              <a:rPr lang="ru-RU" sz="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8 протяженностью 112,0 м.</a:t>
            </a:r>
            <a:r>
              <a:rPr lang="ru-RU" sz="9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покрытием из дорожных плит; ул. </a:t>
            </a:r>
            <a:r>
              <a:rPr lang="ru-RU" sz="900" dirty="0">
                <a:solidFill>
                  <a:srgbClr val="3031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Тюменская, Яковлева от улицы </a:t>
            </a:r>
            <a:r>
              <a:rPr lang="ru-RU" sz="900" dirty="0" err="1">
                <a:solidFill>
                  <a:srgbClr val="3031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Кондинская</a:t>
            </a:r>
            <a:r>
              <a:rPr lang="ru-RU" sz="900" dirty="0">
                <a:solidFill>
                  <a:srgbClr val="3031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до улицы </a:t>
            </a:r>
            <a:r>
              <a:rPr lang="ru-RU" sz="900" dirty="0" err="1">
                <a:solidFill>
                  <a:srgbClr val="3031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Узбекистанская</a:t>
            </a:r>
            <a:r>
              <a:rPr lang="ru-RU" sz="9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 протяженностью 995,0 м. с покрытием из дорожных плит; левая сторона ул. Спокойная в 1,2-2,5 метрах от проезжей части автодороги г.Урай – п.Половинка,  протяженностью 612,0 м. с покрытием из дорожных плит. </a:t>
            </a:r>
            <a:endParaRPr lang="ru-RU" sz="9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Инициатива в руках горожан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5274000"/>
            <a:ext cx="2386450" cy="1584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508104" y="4797152"/>
            <a:ext cx="3131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Интерактивный передвижной музей-мастерская «</a:t>
            </a:r>
            <a:r>
              <a:rPr lang="ru-RU" sz="1200" b="1" dirty="0" err="1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Социокультурные</a:t>
            </a:r>
            <a:r>
              <a:rPr lang="ru-RU" sz="1200" b="1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 истоки»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652120" y="2996952"/>
            <a:ext cx="3491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Обустройство спортивно-дрессировочной площадки для животных в районе ДС «Звезды </a:t>
            </a:r>
            <a:r>
              <a:rPr lang="ru-RU" sz="1200" b="1" dirty="0" err="1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Югры</a:t>
            </a:r>
            <a:r>
              <a:rPr lang="ru-RU" sz="1200" b="1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4" y="908720"/>
            <a:ext cx="12722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«Безопасность»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296489" y="764704"/>
            <a:ext cx="284751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err="1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Киберспортивное</a:t>
            </a:r>
            <a:r>
              <a:rPr lang="ru-RU" sz="1200" b="1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 движение «</a:t>
            </a:r>
            <a:r>
              <a:rPr lang="en-US" sz="1200" b="1" dirty="0" err="1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Cyberia</a:t>
            </a:r>
            <a:r>
              <a:rPr lang="en-US" sz="1200" b="1" dirty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»</a:t>
            </a:r>
            <a:endParaRPr lang="ru-RU" sz="1200" b="1" dirty="0">
              <a:solidFill>
                <a:srgbClr val="0000FF"/>
              </a:solidFill>
              <a:latin typeface="Times New Roman Cyr" pitchFamily="18" charset="0"/>
              <a:cs typeface="Times New Roman Cyr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5085184"/>
            <a:ext cx="4032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Всего на реализацию проектов ИБ в 2022 году было направлено 9037,5 тыс.рублей</a:t>
            </a:r>
          </a:p>
        </p:txBody>
      </p:sp>
      <p:graphicFrame>
        <p:nvGraphicFramePr>
          <p:cNvPr id="14" name="Диаграмма 13"/>
          <p:cNvGraphicFramePr/>
          <p:nvPr/>
        </p:nvGraphicFramePr>
        <p:xfrm>
          <a:off x="0" y="5373216"/>
          <a:ext cx="4355976" cy="1484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246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3429000"/>
            <a:ext cx="810000" cy="14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72038" y="3645024"/>
            <a:ext cx="2176242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1196752"/>
            <a:ext cx="1872208" cy="1402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6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980728"/>
            <a:ext cx="1632181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 descr="Проект по компьютерному спорту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15809" y="1772816"/>
            <a:ext cx="1728191" cy="1296144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467544" y="285293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00FF"/>
                </a:solidFill>
                <a:latin typeface="Times New Roman Cyr" pitchFamily="18" charset="0"/>
                <a:cs typeface="Times New Roman Cyr" pitchFamily="18" charset="0"/>
              </a:rPr>
              <a:t>«Безопасная дорога» Устройство тротуара возле МБОУ СОШ №2 расположенного в районе ИЖС»</a:t>
            </a:r>
            <a:endParaRPr lang="ru-RU" sz="1200" b="1" dirty="0">
              <a:solidFill>
                <a:srgbClr val="0000FF"/>
              </a:solidFill>
              <a:latin typeface="Times New Roman Cyr" pitchFamily="18" charset="0"/>
              <a:cs typeface="Times New Roman Cyr" pitchFamily="18" charset="0"/>
            </a:endParaRPr>
          </a:p>
        </p:txBody>
      </p:sp>
      <p:pic>
        <p:nvPicPr>
          <p:cNvPr id="62469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915816" y="3429000"/>
            <a:ext cx="165618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2470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5576" y="3429000"/>
            <a:ext cx="165618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-171399"/>
            <a:ext cx="91440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b="1" i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600" b="1" dirty="0">
                <a:latin typeface="Arial" pitchFamily="34" charset="0"/>
                <a:cs typeface="Arial" pitchFamily="34" charset="0"/>
              </a:rPr>
              <a:t>Предоставлено субсидий юридическим лицам, индивидуальным предпринимателям, физическим лицам - производителям товаров, работ и услуг в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2022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году из средств бюджета в сумме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73 830,1 тыс. рублей</a:t>
            </a:r>
            <a:endParaRPr lang="en-US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07504" y="1052736"/>
          <a:ext cx="8928992" cy="542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79412"/>
                <a:gridCol w="2249580"/>
              </a:tblGrid>
              <a:tr h="2318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субсидии</a:t>
                      </a:r>
                    </a:p>
                    <a:p>
                      <a:pPr algn="ctr"/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Сумма</a:t>
                      </a:r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300" dirty="0" smtClean="0">
                          <a:latin typeface="Arial" pitchFamily="34" charset="0"/>
                          <a:cs typeface="Arial" pitchFamily="34" charset="0"/>
                        </a:rPr>
                        <a:t>Субсидии на реализацию полномочий в сфере жилищно-коммунального комплекса по капитальному ремонту (с заменой) систем газораспределения, теплоснабжения, водоснабжения и водоотведения, в том числе с применением композитных материалов</a:t>
                      </a:r>
                      <a:endParaRPr lang="ru-RU" sz="1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3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300" dirty="0" smtClean="0">
                          <a:latin typeface="Arial" pitchFamily="34" charset="0"/>
                          <a:cs typeface="Arial" pitchFamily="34" charset="0"/>
                        </a:rPr>
                        <a:t>16 333,4</a:t>
                      </a:r>
                      <a:endParaRPr lang="ru-RU" sz="1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300" dirty="0" smtClean="0">
                          <a:latin typeface="Arial" pitchFamily="34" charset="0"/>
                          <a:cs typeface="Arial" pitchFamily="34" charset="0"/>
                        </a:rPr>
                        <a:t>Субсидии на частичное возмещение затрат по транспортному обслуживанию населения и юридических лиц при переправлении через грузовую и пассажирскую переправы, организованные через реку </a:t>
                      </a:r>
                      <a:r>
                        <a:rPr lang="ru-RU" sz="1300" dirty="0" err="1" smtClean="0">
                          <a:latin typeface="Arial" pitchFamily="34" charset="0"/>
                          <a:cs typeface="Arial" pitchFamily="34" charset="0"/>
                        </a:rPr>
                        <a:t>Конда</a:t>
                      </a:r>
                      <a:r>
                        <a:rPr lang="ru-RU" sz="1300" dirty="0" smtClean="0">
                          <a:latin typeface="Arial" pitchFamily="34" charset="0"/>
                          <a:cs typeface="Arial" pitchFamily="34" charset="0"/>
                        </a:rPr>
                        <a:t> в летний и зимний периоды</a:t>
                      </a:r>
                      <a:endParaRPr lang="ru-RU" sz="1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300" dirty="0" smtClean="0">
                          <a:latin typeface="Arial" pitchFamily="34" charset="0"/>
                          <a:cs typeface="Arial" pitchFamily="34" charset="0"/>
                        </a:rPr>
                        <a:t>8 000,0</a:t>
                      </a:r>
                      <a:endParaRPr lang="ru-RU" sz="1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Субъектам малого и среднего предпринимательства, сельскохозяйственным товаропроизводителям, на поддержу и развитие малых форм хозяйствования предоставляемые в рамках муниципальной программы «Развитие малого и среднего предпринимательства, потребительского рынка</a:t>
                      </a:r>
                      <a:r>
                        <a:rPr lang="ru-RU" sz="13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и сельскохозяйственных товаропроизводителей города Урай»</a:t>
                      </a:r>
                      <a:endParaRPr lang="ru-RU" sz="13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300" dirty="0" smtClean="0">
                          <a:latin typeface="Arial" pitchFamily="34" charset="0"/>
                          <a:cs typeface="Arial" pitchFamily="34" charset="0"/>
                        </a:rPr>
                        <a:t>44 432,2</a:t>
                      </a:r>
                      <a:endParaRPr lang="ru-RU" sz="1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300" dirty="0" smtClean="0">
                          <a:latin typeface="Arial" pitchFamily="34" charset="0"/>
                          <a:cs typeface="Arial" pitchFamily="34" charset="0"/>
                        </a:rPr>
                        <a:t>Субсидии на возмещение недополученных доходов организациям, осуществляющим реализацию населению сжиженного газа по розничным ценам</a:t>
                      </a:r>
                      <a:endParaRPr lang="ru-RU" sz="1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Arial" pitchFamily="34" charset="0"/>
                          <a:cs typeface="Arial" pitchFamily="34" charset="0"/>
                        </a:rPr>
                        <a:t>1 786,2</a:t>
                      </a:r>
                      <a:endParaRPr lang="ru-RU" sz="1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Субсидия юридическим лицам, ведущим деятельность в отраслях российской экономики, в наибольшей степени пострадавших в условиях ухудшения ситуации в результате распространения новой </a:t>
                      </a:r>
                      <a:r>
                        <a:rPr lang="ru-RU" sz="13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коронавирусной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инфекции, по видам деятельности, определенным администрацией города Урай (АО «Центр Красоты и Здоровья»)</a:t>
                      </a:r>
                      <a:endParaRPr lang="ru-RU" sz="1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3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300" dirty="0" smtClean="0">
                          <a:latin typeface="Arial" pitchFamily="34" charset="0"/>
                          <a:cs typeface="Arial" pitchFamily="34" charset="0"/>
                        </a:rPr>
                        <a:t>2 500,0</a:t>
                      </a:r>
                      <a:endParaRPr lang="ru-RU" sz="1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v"/>
                      </a:pPr>
                      <a:r>
                        <a:rPr lang="ru-RU" sz="1300" dirty="0" err="1" smtClean="0">
                          <a:latin typeface="Arial" pitchFamily="34" charset="0"/>
                          <a:cs typeface="Arial" pitchFamily="34" charset="0"/>
                        </a:rPr>
                        <a:t>Cубсидии</a:t>
                      </a:r>
                      <a:r>
                        <a:rPr lang="ru-RU" sz="1300" dirty="0" smtClean="0">
                          <a:latin typeface="Arial" pitchFamily="34" charset="0"/>
                          <a:cs typeface="Arial" pitchFamily="34" charset="0"/>
                        </a:rPr>
                        <a:t> на возмещение затрат на предоставление услуг по подготовке лиц, желающих принять на воспитание в свою семью ребенка, оставшегося без попечения родителей</a:t>
                      </a:r>
                      <a:endParaRPr lang="ru-RU" sz="1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1300" dirty="0" smtClean="0">
                          <a:latin typeface="Arial" pitchFamily="34" charset="0"/>
                          <a:cs typeface="Arial" pitchFamily="34" charset="0"/>
                        </a:rPr>
                        <a:t>778,3</a:t>
                      </a:r>
                      <a:endParaRPr lang="ru-RU" sz="13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06950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9552" y="1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реализации наказов избирателей депутатам Думы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ХМАО -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Югры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исполнено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7 516,4 тыс.рублей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32786700"/>
              </p:ext>
            </p:extLst>
          </p:nvPr>
        </p:nvGraphicFramePr>
        <p:xfrm>
          <a:off x="0" y="692697"/>
          <a:ext cx="9144000" cy="6635776"/>
        </p:xfrm>
        <a:graphic>
          <a:graphicData uri="http://schemas.openxmlformats.org/drawingml/2006/table">
            <a:tbl>
              <a:tblPr/>
              <a:tblGrid>
                <a:gridCol w="11876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00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362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102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Сфера деятельности</a:t>
                      </a:r>
                    </a:p>
                  </a:txBody>
                  <a:tcPr marL="5601" marR="5601" marT="56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Сумма</a:t>
                      </a: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Направление расходов</a:t>
                      </a:r>
                    </a:p>
                  </a:txBody>
                  <a:tcPr marL="5601" marR="5601" marT="56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679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580,0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Оказание финансовой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помощи на: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1400" b="1" i="1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приобретение светодиодных светильников, утеплителя для МБОУ СОШ №4;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приобретение экипировки для активистов движения «Серебряные волонтеры», изготовление печатной и сувенирной продукции (МБУ «Центр молодежи и дополнительного образования);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 приобретение и замену оконных блоков для МБОУ СОШ №2</a:t>
                      </a:r>
                      <a:r>
                        <a:rPr lang="ru-RU" sz="1400" b="1" i="1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956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1 004,8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Оказание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финансовой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помощи на:</a:t>
                      </a:r>
                    </a:p>
                    <a:p>
                      <a:pPr algn="l" fontAlgn="ctr">
                        <a:buFont typeface="Wingdings" pitchFamily="2" charset="2"/>
                        <a:buChar char="§"/>
                      </a:pP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проведение форума–диалога некоммерческих организаций «Территория взаимодействия»;</a:t>
                      </a:r>
                    </a:p>
                    <a:p>
                      <a:pPr algn="l" fontAlgn="ctr">
                        <a:buFont typeface="Wingdings" pitchFamily="2" charset="2"/>
                        <a:buChar char="§"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приобретение оргтехники для КДЦ «Нефтяник»;</a:t>
                      </a:r>
                    </a:p>
                    <a:p>
                      <a:pPr algn="l" fontAlgn="ctr">
                        <a:buFont typeface="Wingdings" pitchFamily="2" charset="2"/>
                        <a:buChar char="§"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приобретение стабилизатора и штатива для видеосъемки, микрофонов, портативной аудиосистемы, на формирование призового фонда открытого фестиваля КВН "Серебряная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Сури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" для КДЦ «Нефтяник»;</a:t>
                      </a:r>
                    </a:p>
                    <a:p>
                      <a:pPr algn="l" fontAlgn="ctr">
                        <a:buFont typeface="Wingdings" pitchFamily="2" charset="2"/>
                        <a:buChar char="§"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приобретение автоматизированных рабочих мест, прожекторов;</a:t>
                      </a:r>
                    </a:p>
                    <a:p>
                      <a:pPr algn="l" fontAlgn="ctr">
                        <a:buFont typeface="Wingdings" pitchFamily="2" charset="2"/>
                        <a:buChar char="§"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приобретение постижерных изделий,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аквагрима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, костюмов для постановок народного театра «Авось..»;</a:t>
                      </a:r>
                    </a:p>
                    <a:p>
                      <a:pPr algn="l" fontAlgn="ctr">
                        <a:buFont typeface="Wingdings" pitchFamily="2" charset="2"/>
                        <a:buChar char="§"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приобретение концертных костюмов для участников вокальной студии "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До-Ми-Но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«;</a:t>
                      </a:r>
                    </a:p>
                    <a:p>
                      <a:pPr algn="l" fontAlgn="ctr">
                        <a:buFont typeface="Wingdings" pitchFamily="2" charset="2"/>
                        <a:buChar char="§"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организацию мастер-классов для театральных коллективов в рамках открытого городского фестиваля любительских театров "Надежда есть!"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186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Физическая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культура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1 956,3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Оказание финансовой </a:t>
                      </a: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помощи МАУ Спортивная школа «Старт» на: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проживание и питание спортсменов (открытый региональный турнир по боксу, посвященный Дню Победы);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тренировочные мероприятия о акробатике, плавание (проживание, питание);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проживание спортсменов (открытый турнир по боксу «Я выбираю спорт»);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соревнования по спортивной акробатике;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инвентарь и оборудование для 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паурлифтинга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шкафы для раздевалок; браслеты к замкам шкафов для раздевалок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31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ЖКХ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Arial" pitchFamily="34" charset="0"/>
                        </a:rPr>
                        <a:t>3 975,3</a:t>
                      </a:r>
                      <a:endParaRPr lang="ru-RU" sz="1300" b="1" i="0" u="none" strike="noStrike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Оказание финансовой помощи на: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благоустройство территории в р-не ж/</a:t>
                      </a:r>
                      <a:r>
                        <a:rPr lang="ru-RU" sz="14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  <a:cs typeface="Times New Roman" pitchFamily="18" charset="0"/>
                        </a:rPr>
                        <a:t> 4,7, мкр.1. СМР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740352" y="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9810" name="AutoShape 2" descr="Группа – Бесплатные иконки: люд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9811" name="Picture 3" descr="\\adms4\home1$\SchepelinaSE\Desktop\11592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6" y="116634"/>
            <a:ext cx="603536" cy="5040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6102632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2" y="62153"/>
            <a:ext cx="86409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МУНИЦИПАЛЬНОГО ДОЛГА            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за 2022 год, тыс. рублей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3343732"/>
            <a:ext cx="85670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 Cyr" panose="02020603050405020304" pitchFamily="18" charset="0"/>
                <a:cs typeface="Times New Roman Cyr" panose="02020603050405020304" pitchFamily="18" charset="0"/>
              </a:rPr>
              <a:t>В сфере управления муниципальным долгом деятельность муниципалитета была направлена на проведение взвешенной долговой политики. Итогом реализации данной задачи явилось отсутствие долговых обязательств муниципального образования на конец отчетного года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50371847"/>
              </p:ext>
            </p:extLst>
          </p:nvPr>
        </p:nvGraphicFramePr>
        <p:xfrm>
          <a:off x="179512" y="692696"/>
          <a:ext cx="8784976" cy="2604525"/>
        </p:xfrm>
        <a:graphic>
          <a:graphicData uri="http://schemas.openxmlformats.org/drawingml/2006/table">
            <a:tbl>
              <a:tblPr/>
              <a:tblGrid>
                <a:gridCol w="19560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50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121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040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9742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186501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Вид долгового обязательства 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Объем муниципального долга                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Утверждено на 2022 год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65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Первоначально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Уточнено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41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на 1 января 2022 года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 1 января 2023 года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Решение Думы города Урай                  от 31.12.2021  №29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Решение Думы города  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Урай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            от 26.12.2022 №135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Решение Думы города  </a:t>
                      </a:r>
                      <a:r>
                        <a:rPr lang="ru-RU" sz="1200" b="0" i="0" u="none" strike="noStrike" dirty="0" err="1">
                          <a:latin typeface="Times New Roman"/>
                        </a:rPr>
                        <a:t>Урай</a:t>
                      </a:r>
                      <a:r>
                        <a:rPr lang="ru-RU" sz="1200" b="0" i="0" u="none" strike="noStrike" dirty="0">
                          <a:latin typeface="Times New Roman"/>
                        </a:rPr>
                        <a:t>             от 26.12.2022 №135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232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Верхний предел муниципального долга на 1 января 2022 года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Предельный объем муниципального долга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Верхний предел муниципального долга на 1 января 2023 года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Предельный объем муниципального долга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10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3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7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8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Кредиты кредитных организаций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89 358,8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893 587,5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71 681,2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915 517,2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65227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Общая сумма муниципального долга </a:t>
                      </a:r>
                    </a:p>
                  </a:txBody>
                  <a:tcPr marL="6315" marR="6315" marT="631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0,0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0,0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89 358,8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893 587,5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71 681,2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latin typeface="Times New Roman"/>
                        </a:rPr>
                        <a:t>915 517,2</a:t>
                      </a:r>
                    </a:p>
                  </a:txBody>
                  <a:tcPr marL="6315" marR="6315" marT="631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xmlns="" id="{19071695-F86E-4E21-8AF1-CE9C08E058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157026273"/>
              </p:ext>
            </p:extLst>
          </p:nvPr>
        </p:nvGraphicFramePr>
        <p:xfrm>
          <a:off x="-73958" y="4954427"/>
          <a:ext cx="8966438" cy="2122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4612D43-D4CF-4136-A212-28BBDB9372B4}"/>
              </a:ext>
            </a:extLst>
          </p:cNvPr>
          <p:cNvSpPr/>
          <p:nvPr/>
        </p:nvSpPr>
        <p:spPr>
          <a:xfrm>
            <a:off x="251520" y="4377825"/>
            <a:ext cx="86409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объемов источников внутреннего финансирования дефицита бюджета города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2020-2022 годах,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тыс.рублей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648186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31640" y="116632"/>
            <a:ext cx="65527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управления муниципальными финансами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115616" y="692696"/>
            <a:ext cx="7560840" cy="72008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71600" y="764705"/>
            <a:ext cx="777686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     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Городской округ Урай находится в группе городов и районов с высоким качеством управления муниципальными финансами </a:t>
            </a:r>
          </a:p>
          <a:p>
            <a:pPr algn="just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59531" y="1628800"/>
            <a:ext cx="450050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Arial" panose="020B0604020202020204" pitchFamily="34" charset="0"/>
              </a:rPr>
              <a:t>Оценка характеризует следующие направления организации и осуществления бюджетного процесса:</a:t>
            </a:r>
          </a:p>
          <a:p>
            <a:pPr>
              <a:buFont typeface="Wingdings" pitchFamily="2" charset="2"/>
              <a:buChar char="Ø"/>
            </a:pPr>
            <a:r>
              <a:rPr lang="ru-RU" sz="1200" dirty="0">
                <a:latin typeface="Arial" panose="020B0604020202020204" pitchFamily="34" charset="0"/>
              </a:rPr>
              <a:t> планирование бюджета </a:t>
            </a:r>
          </a:p>
          <a:p>
            <a:pPr>
              <a:buFont typeface="Wingdings" pitchFamily="2" charset="2"/>
              <a:buChar char="Ø"/>
            </a:pPr>
            <a:r>
              <a:rPr lang="ru-RU" sz="1200" dirty="0">
                <a:latin typeface="Arial" panose="020B0604020202020204" pitchFamily="34" charset="0"/>
              </a:rPr>
              <a:t> исполнение бюджета </a:t>
            </a:r>
          </a:p>
          <a:p>
            <a:pPr>
              <a:buFont typeface="Wingdings" pitchFamily="2" charset="2"/>
              <a:buChar char="Ø"/>
            </a:pPr>
            <a:r>
              <a:rPr lang="ru-RU" sz="1200" dirty="0">
                <a:latin typeface="Arial" panose="020B0604020202020204" pitchFamily="34" charset="0"/>
              </a:rPr>
              <a:t> долговая политика </a:t>
            </a:r>
          </a:p>
          <a:p>
            <a:pPr>
              <a:buFont typeface="Wingdings" pitchFamily="2" charset="2"/>
              <a:buChar char="Ø"/>
            </a:pPr>
            <a:r>
              <a:rPr lang="ru-RU" sz="1200" dirty="0">
                <a:latin typeface="Arial" panose="020B0604020202020204" pitchFamily="34" charset="0"/>
              </a:rPr>
              <a:t> оказание муниципальных услуг (выполнение работ) </a:t>
            </a:r>
          </a:p>
          <a:p>
            <a:pPr>
              <a:buFont typeface="Wingdings" pitchFamily="2" charset="2"/>
              <a:buChar char="Ø"/>
            </a:pPr>
            <a:r>
              <a:rPr lang="ru-RU" sz="1200" dirty="0">
                <a:latin typeface="Arial" panose="020B0604020202020204" pitchFamily="34" charset="0"/>
              </a:rPr>
              <a:t> открытость бюджетного процесса </a:t>
            </a:r>
          </a:p>
          <a:p>
            <a:pPr>
              <a:buFont typeface="Wingdings" pitchFamily="2" charset="2"/>
              <a:buChar char="Ø"/>
            </a:pPr>
            <a:r>
              <a:rPr lang="ru-RU" sz="1200" dirty="0">
                <a:latin typeface="Arial" panose="020B0604020202020204" pitchFamily="34" charset="0"/>
              </a:rPr>
              <a:t> выполнение Указов Президента РФ</a:t>
            </a:r>
            <a:endParaRPr lang="ru-RU" sz="1200" dirty="0">
              <a:effectLst/>
              <a:latin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14942" y="1628800"/>
            <a:ext cx="363419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latin typeface="Arial" panose="020B0604020202020204" pitchFamily="34" charset="0"/>
              </a:rPr>
              <a:t>Рейтинг муниципального образования городской округ Урай по результатам оценки качества организации и осуществления бюджетного процесса за 2019-2021 годы</a:t>
            </a:r>
            <a:endParaRPr lang="ru-RU" sz="1300" b="1" dirty="0">
              <a:effectLst/>
              <a:latin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71600" y="3356992"/>
            <a:ext cx="41764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Сводная оценка города Урай в целом по ХМАО</a:t>
            </a:r>
            <a:r>
              <a:rPr lang="en-US" sz="1400" b="1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endParaRPr lang="ru-RU" sz="1400" b="1" i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1200" i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endParaRPr lang="ru-RU" sz="1200" i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63556719"/>
              </p:ext>
            </p:extLst>
          </p:nvPr>
        </p:nvGraphicFramePr>
        <p:xfrm>
          <a:off x="5364088" y="2852936"/>
          <a:ext cx="3456384" cy="864096"/>
        </p:xfrm>
        <a:graphic>
          <a:graphicData uri="http://schemas.openxmlformats.org/drawingml/2006/table">
            <a:tbl>
              <a:tblPr/>
              <a:tblGrid>
                <a:gridCol w="115212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9395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за 2019 год</a:t>
                      </a:r>
                    </a:p>
                  </a:txBody>
                  <a:tcPr marL="9525" marR="9525" marT="9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за 2020 год</a:t>
                      </a:r>
                    </a:p>
                  </a:txBody>
                  <a:tcPr marL="9525" marR="9525" marT="9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за 2021 год</a:t>
                      </a:r>
                    </a:p>
                  </a:txBody>
                  <a:tcPr marL="9525" marR="9525" marT="9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01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 место</a:t>
                      </a:r>
                    </a:p>
                  </a:txBody>
                  <a:tcPr marL="9525" marR="9525" marT="9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 место</a:t>
                      </a:r>
                    </a:p>
                  </a:txBody>
                  <a:tcPr marL="9525" marR="9525" marT="9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 место</a:t>
                      </a:r>
                    </a:p>
                  </a:txBody>
                  <a:tcPr marL="9525" marR="9525" marT="952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7" name="Диаграмма 16"/>
          <p:cNvGraphicFramePr/>
          <p:nvPr/>
        </p:nvGraphicFramePr>
        <p:xfrm>
          <a:off x="683568" y="3717032"/>
          <a:ext cx="8352928" cy="2383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535347932"/>
      </p:ext>
    </p:extLst>
  </p:cSld>
  <p:clrMapOvr>
    <a:masterClrMapping/>
  </p:clrMapOvr>
  <p:transition spd="slow" advClick="0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през1"/>
          <p:cNvPicPr preferRelativeResize="0">
            <a:picLocks noChangeArrowheads="1"/>
          </p:cNvPicPr>
          <p:nvPr/>
        </p:nvPicPr>
        <p:blipFill>
          <a:blip r:embed="rId3" cstate="print"/>
          <a:srcRect r="82060"/>
          <a:stretch>
            <a:fillRect/>
          </a:stretch>
        </p:blipFill>
        <p:spPr bwMode="auto">
          <a:xfrm>
            <a:off x="0" y="6350"/>
            <a:ext cx="1835696" cy="685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1835696" y="0"/>
            <a:ext cx="7452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Подготовлено Комитетом по финансам администрации города Урай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-123111"/>
            <a:ext cx="91440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ru-RU" sz="1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</a:t>
            </a:r>
            <a:endParaRPr kumimoji="0" lang="ru-RU" sz="1000" b="0" i="0" u="none" strike="noStrike" cap="none" normalizeH="0" baseline="0" dirty="0">
              <a:ln>
                <a:noFill/>
              </a:ln>
              <a:solidFill>
                <a:srgbClr val="0000C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AutoShape 2" descr="http://www.uray.ru/images/files/7z-l.gif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051720" y="1340768"/>
            <a:ext cx="69127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микрорайон 2, дом 60, город Урай, Тюменская область, Ханты-Мансийский автономный округ –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Югра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628285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43200" y="2780928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комитета – Хусаинова Ирина Валериевна, 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тел.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(34676) 2-33-56 (доб.111)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059832" y="234888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 komfin@uray.ru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43200" y="4149080"/>
            <a:ext cx="720080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бюджетного управления комитета по финансам –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Зорина Лариса Васильевна , тел.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(34676) 2-05-82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доб.113) </a:t>
            </a:r>
          </a:p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 ZorinaLV@uray.ru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сводного бюджетного планирования 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бюджетного управления </a:t>
            </a:r>
          </a:p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Щепелина Светлана Евгеньевна, тел.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(34676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2-05-52 (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114)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 ShepelinaSE@uray.ru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1751265"/>
      </p:ext>
    </p:extLst>
  </p:cSld>
  <p:clrMapOvr>
    <a:masterClrMapping/>
  </p:clrMapOvr>
  <p:transition spd="slow" advClick="0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32168</TotalTime>
  <Words>16485</Words>
  <Application>Microsoft Office PowerPoint</Application>
  <PresentationFormat>Экран (4:3)</PresentationFormat>
  <Paragraphs>3667</Paragraphs>
  <Slides>69</Slides>
  <Notes>39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69</vt:i4>
      </vt:variant>
    </vt:vector>
  </HeadingPairs>
  <TitlesOfParts>
    <vt:vector size="70" baseType="lpstr">
      <vt:lpstr>Открытая</vt:lpstr>
      <vt:lpstr>Слайд 1</vt:lpstr>
      <vt:lpstr>Бюджетная политика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ИНФОРМАЦИЯ ОБ ИСТОЧНИКАХ ФОРМИРОВАНИЯ И НАПРАВЛЕНИЯХ ИСПОЛЬЗОВАНИЯ СРЕДСТВ ДОРОЖНОГО ФОНДА ГОРОДА УРАЙ В 2022 ГОДУ, тыс.рублей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</vt:vector>
  </TitlesOfParts>
  <Company>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Ivan A. Gotsman</dc:creator>
  <cp:lastModifiedBy>Зорина</cp:lastModifiedBy>
  <cp:revision>3046</cp:revision>
  <cp:lastPrinted>2020-04-04T18:08:19Z</cp:lastPrinted>
  <dcterms:created xsi:type="dcterms:W3CDTF">2011-03-01T09:21:01Z</dcterms:created>
  <dcterms:modified xsi:type="dcterms:W3CDTF">2023-04-07T12:25:42Z</dcterms:modified>
</cp:coreProperties>
</file>