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handoutMasterIdLst>
    <p:handoutMasterId r:id="rId15"/>
  </p:handoutMasterIdLst>
  <p:sldIdLst>
    <p:sldId id="266" r:id="rId2"/>
    <p:sldId id="401" r:id="rId3"/>
    <p:sldId id="416" r:id="rId4"/>
    <p:sldId id="407" r:id="rId5"/>
    <p:sldId id="410" r:id="rId6"/>
    <p:sldId id="411" r:id="rId7"/>
    <p:sldId id="412" r:id="rId8"/>
    <p:sldId id="414" r:id="rId9"/>
    <p:sldId id="413" r:id="rId10"/>
    <p:sldId id="415" r:id="rId11"/>
    <p:sldId id="409" r:id="rId12"/>
    <p:sldId id="389" r:id="rId13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777777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061" autoAdjust="0"/>
  </p:normalViewPr>
  <p:slideViewPr>
    <p:cSldViewPr>
      <p:cViewPr varScale="1">
        <p:scale>
          <a:sx n="109" d="100"/>
          <a:sy n="109" d="100"/>
        </p:scale>
        <p:origin x="-16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768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10" y="0"/>
            <a:ext cx="2930574" cy="49768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5BCEFEA-4140-41BA-9D0E-3EC91526085D}" type="datetimeFigureOut">
              <a:rPr lang="ru-RU"/>
              <a:pPr>
                <a:defRPr/>
              </a:pPr>
              <a:t>23.12.2022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241"/>
            <a:ext cx="2930574" cy="49768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10" y="9443241"/>
            <a:ext cx="2930574" cy="49768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69F2FC8-7549-401D-B91F-18C7E982676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998495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768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10" y="0"/>
            <a:ext cx="2930574" cy="49768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809A9C-CAF7-48A2-8980-AEDFF8B23F4C}" type="datetimeFigureOut">
              <a:rPr lang="ru-RU"/>
              <a:pPr>
                <a:defRPr/>
              </a:pPr>
              <a:t>23.12.2022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5801" y="4722416"/>
            <a:ext cx="5409562" cy="4474369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241"/>
            <a:ext cx="2930574" cy="49768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10" y="9443241"/>
            <a:ext cx="2930574" cy="49768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5B582B9-D141-4D6C-85DC-0DF5C7A0A8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29297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AC6CDF-4F04-49BC-8904-349DD1E5DA9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88318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indent="177126" defTabSz="917544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7187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B582B9-D141-4D6C-85DC-0DF5C7A0A8BB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1465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B582B9-D141-4D6C-85DC-0DF5C7A0A8BB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32946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B582B9-D141-4D6C-85DC-0DF5C7A0A8BB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3733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B582B9-D141-4D6C-85DC-0DF5C7A0A8BB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3733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B582B9-D141-4D6C-85DC-0DF5C7A0A8BB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37332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B582B9-D141-4D6C-85DC-0DF5C7A0A8BB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37332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B582B9-D141-4D6C-85DC-0DF5C7A0A8BB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37332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  <p:sp>
        <p:nvSpPr>
          <p:cNvPr id="13316" name="Номер слайда 3"/>
          <p:cNvSpPr txBox="1">
            <a:spLocks noGrp="1"/>
          </p:cNvSpPr>
          <p:nvPr/>
        </p:nvSpPr>
        <p:spPr bwMode="auto">
          <a:xfrm>
            <a:off x="3829010" y="9443241"/>
            <a:ext cx="2930574" cy="49768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1" tIns="45715" rIns="91431" bIns="45715" anchor="b"/>
          <a:lstStyle/>
          <a:p>
            <a:pPr algn="r">
              <a:defRPr/>
            </a:pPr>
            <a:fld id="{BCDD0E9C-D6D8-4A8B-9EC8-98BE1E446363}" type="slidenum">
              <a:rPr lang="ru-RU" sz="1200">
                <a:latin typeface="+mn-lt"/>
              </a:rPr>
              <a:pPr algn="r">
                <a:defRPr/>
              </a:pPr>
              <a:t>11</a:t>
            </a:fld>
            <a:endParaRPr lang="ru-RU" sz="1200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1481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733D7B-AB09-4C82-8361-080EB69C46DF}" type="datetime1">
              <a:rPr lang="ru-RU" smtClean="0"/>
              <a:pPr>
                <a:defRPr/>
              </a:pPr>
              <a:t>23.12.2022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51474D-BFCC-4F90-869A-7E46578C560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2167A3-1388-48C3-83D0-E653D90C1DD0}" type="datetime1">
              <a:rPr lang="ru-RU" smtClean="0"/>
              <a:pPr>
                <a:defRPr/>
              </a:pPr>
              <a:t>23.12.2022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EDDAF8-8897-4752-832E-29A31CAB94A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E37F7A-947C-4A95-A6EC-F61F3A3DA178}" type="datetime1">
              <a:rPr lang="ru-RU" smtClean="0"/>
              <a:pPr>
                <a:defRPr/>
              </a:pPr>
              <a:t>23.12.2022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41D768-5C8B-4D6A-8C3F-A289DEA499A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570799808"/>
      </p:ext>
    </p:extLst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DD80B9-64F1-45DC-BEA2-40B19DD815F0}" type="datetime1">
              <a:rPr lang="ru-RU" smtClean="0"/>
              <a:pPr>
                <a:defRPr/>
              </a:pPr>
              <a:t>23.12.2022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E9CA6-ADF1-4349-9C42-D9C8B5C4285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1A2D88-51A5-45F1-B0F9-7108BB2C8101}" type="datetime1">
              <a:rPr lang="ru-RU" smtClean="0"/>
              <a:pPr>
                <a:defRPr/>
              </a:pPr>
              <a:t>23.12.2022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9344B2-F93F-4A60-B297-9ADDAC07586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139AB-2600-49FE-B50E-57EF22C9D8F9}" type="datetime1">
              <a:rPr lang="ru-RU" smtClean="0"/>
              <a:pPr>
                <a:defRPr/>
              </a:pPr>
              <a:t>23.12.2022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F59F7-E34F-4DC5-AB71-A975106DCD6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D8F84C-6625-4DFC-962C-82DF9B29A30A}" type="datetime1">
              <a:rPr lang="ru-RU" smtClean="0"/>
              <a:pPr>
                <a:defRPr/>
              </a:pPr>
              <a:t>23.12.2022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E92E9-F18A-43CC-B1C8-B2C000818AF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639CD4-40D9-4923-A509-898CD6048089}" type="datetime1">
              <a:rPr lang="ru-RU" smtClean="0"/>
              <a:pPr>
                <a:defRPr/>
              </a:pPr>
              <a:t>23.12.2022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E11D0-BB60-4CD6-8E7E-A05A49A091D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ACA2FE-A210-49D1-9285-0EEEC8CCFDD6}" type="datetime1">
              <a:rPr lang="ru-RU" smtClean="0"/>
              <a:pPr>
                <a:defRPr/>
              </a:pPr>
              <a:t>23.12.2022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07384-0F6A-4CB5-91BA-C969210EB8C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7DED20-27FB-4ED3-B9DD-D0671B62CAF0}" type="datetime1">
              <a:rPr lang="ru-RU" smtClean="0"/>
              <a:pPr>
                <a:defRPr/>
              </a:pPr>
              <a:t>23.12.2022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E9FE5D-3469-4F94-8ED7-D56D2125AB6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28D0CB-BCAE-4B4C-8BCA-99E0936046F8}" type="datetime1">
              <a:rPr lang="ru-RU" smtClean="0"/>
              <a:pPr>
                <a:defRPr/>
              </a:pPr>
              <a:t>23.12.2022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2F152-7211-459A-8D6D-D579D53BEB6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E36142B8-C3BA-4E51-AEBF-00A984721B71}" type="datetime1">
              <a:rPr lang="ru-RU" smtClean="0"/>
              <a:pPr>
                <a:defRPr/>
              </a:pPr>
              <a:t>23.12.2022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5E6238E5-CC0F-4F39-924A-8E9C7F0871F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hyperlink" Target="http://www.uray.ru/document/846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fla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3573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1270000" dist="50800" dir="5400000" algn="ctr" rotWithShape="0">
              <a:schemeClr val="bg1"/>
            </a:outerShdw>
          </a:effectLst>
        </p:spPr>
      </p:pic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pSp>
        <p:nvGrpSpPr>
          <p:cNvPr id="15366" name="Группа 6"/>
          <p:cNvGrpSpPr>
            <a:grpSpLocks/>
          </p:cNvGrpSpPr>
          <p:nvPr/>
        </p:nvGrpSpPr>
        <p:grpSpPr bwMode="auto">
          <a:xfrm>
            <a:off x="3143250" y="142875"/>
            <a:ext cx="5643563" cy="1054100"/>
            <a:chOff x="2928926" y="4500570"/>
            <a:chExt cx="5643602" cy="10540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071802" y="5000636"/>
              <a:ext cx="5500726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город</a:t>
              </a: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+mn-lt"/>
                </a:rPr>
                <a:t> </a:t>
              </a: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Урай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928926" y="4500570"/>
              <a:ext cx="5572164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Муниципальное</a:t>
              </a: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+mn-lt"/>
                </a:rPr>
                <a:t> </a:t>
              </a: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образование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23850" y="1412875"/>
            <a:ext cx="8391525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О внесении изменений в бюджет городского округа город Урай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на 2014 год и плановый период 2015 и 2016 годов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56325" y="5732463"/>
            <a:ext cx="22542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И.В.Хусаинова</a:t>
            </a:r>
          </a:p>
        </p:txBody>
      </p:sp>
      <p:pic>
        <p:nvPicPr>
          <p:cNvPr id="12" name="Picture 4" descr="закладка урай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611560" y="1772816"/>
            <a:ext cx="80648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О внесении изменений 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в бюджет городского округа Урай </a:t>
            </a:r>
          </a:p>
          <a:p>
            <a:pPr algn="ctr">
              <a:defRPr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Ханты-Мансийского автономного округа - Югры на 2022 год и на плановый период 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2023 и 2024 годов </a:t>
            </a:r>
            <a:endParaRPr lang="ru-RU" sz="28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5" descr="закладка урай cop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548680"/>
            <a:ext cx="7127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4745551" y="5085184"/>
            <a:ext cx="41101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/>
            <a:r>
              <a:rPr lang="ru-RU" sz="1400" dirty="0">
                <a:latin typeface="Times New Roman"/>
              </a:rPr>
              <a:t>Докладчик – </a:t>
            </a:r>
            <a:r>
              <a:rPr lang="ru-RU" sz="1400" dirty="0" smtClean="0">
                <a:latin typeface="Times New Roman"/>
              </a:rPr>
              <a:t>Хусаинова Ирина Валериевна</a:t>
            </a:r>
            <a:endParaRPr lang="ru-RU" sz="1400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67317213"/>
              </p:ext>
            </p:extLst>
          </p:nvPr>
        </p:nvGraphicFramePr>
        <p:xfrm>
          <a:off x="107503" y="260648"/>
          <a:ext cx="8928991" cy="4313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56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507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056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0270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94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п/п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программы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Сумма, тыс.рублей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Направление расходования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7118"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Times New Roman"/>
                        </a:rPr>
                        <a:t>Непрограммные направления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-1 515,9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000" b="1" i="0" u="sng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Увеличение в целом на 2 972,0 тыс.руб., в том числе</a:t>
                      </a:r>
                      <a:r>
                        <a:rPr lang="en-US" sz="1000" b="1" i="0" u="sng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0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«+» 66,7 тыс.руб. 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(МБ) -текущее содержание Контрольно-счетной палаты г.Урай (компенсация за неиспользованный отпуск при увольнении сотрудника),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«+» 103,0 тыс.руб. 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(МБ) –возврат средств в резервный фонд администрации г.Урай (УЖКХ, администрация).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«+» 184,2 тыс.руб. 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(ОБ) - средства резервного фонда Правительства  ХМАО-Югры (мобилизационные мероприятия),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0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«+» 2585,8 тыс.руб. </a:t>
                      </a:r>
                      <a:r>
                        <a:rPr lang="ru-RU" sz="1000" b="0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(МБ) - </a:t>
                      </a:r>
                      <a:r>
                        <a:rPr lang="ru-RU" sz="1000" b="0" i="0" u="none" strike="noStrike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кап.ремонт</a:t>
                      </a:r>
                      <a:r>
                        <a:rPr lang="ru-RU" sz="1000" b="0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ограждения моста через реку Колосья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«+» 30,0 тыс.руб. </a:t>
                      </a:r>
                      <a:r>
                        <a:rPr lang="ru-RU" sz="1000" b="0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(МБ) - проведению гос.экспертизы выполненных работ по кап.ремонту ж/д (ул.Нагорная, 34),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«+» 2,3тыс.руб. </a:t>
                      </a:r>
                      <a:r>
                        <a:rPr lang="ru-RU" sz="1000" b="0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(МБ) - оплата неустойки за несвоевременное исполнение обязательств заказчиком (поставка рулонных школ на объект "Капитальный ремонт МБОУ СОШ №6"</a:t>
                      </a:r>
                      <a:endParaRPr lang="ru-RU" sz="10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endParaRPr lang="ru-RU" sz="10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000" b="1" i="0" u="sng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Уменьшение в целом на 4 487,9 тыс.руб., в том числе</a:t>
                      </a:r>
                      <a:r>
                        <a:rPr lang="en-US" sz="1000" b="1" i="0" u="sng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endParaRPr lang="ru-RU" sz="10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«-» 384,9 тыс.руб. 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(МБ) -экономия по фактически сложившимся затратам (аппарат Думы города Урай)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«-» 43,8 тыс.руб. 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(МБ) -экономия средств по ремонту проезжей части автомобильной дороги в районе моста через реку Колосья; кап. ремонту жилого дома по ул.Нагорная д.34, возврат средств в резервный фонд администрации г.Урай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«-» 59,2 тыс.руб. 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(МБ) - в связи с отсутствием потребности (дезинфекция жилых помещений, санитарно-эпидемиологических экспертиз, лабораторных исследований и инструментальных замеров), возврат средств в резервный фонд администрации г.Урай,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«-» 4000,0 тыс.руб.</a:t>
                      </a:r>
                      <a:r>
                        <a:rPr lang="ru-RU" sz="1000" b="0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(МБ) - выделение средств из резервного фонда администрации г.Урай для реализации наказов депутатам Думы г.Урай, на муниципальные программы по видам работ.</a:t>
                      </a:r>
                    </a:p>
                    <a:p>
                      <a:pPr algn="l" fontAlgn="b">
                        <a:buFont typeface="Wingdings" pitchFamily="2" charset="2"/>
                        <a:buNone/>
                      </a:pP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740352" y="-76944"/>
            <a:ext cx="144142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Продолжение таблицы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2712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95288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tint val="75000"/>
                </a:schemeClr>
              </a:solidFill>
              <a:latin typeface="MicraC" pitchFamily="50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" name="TextBox 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" name="TextBox 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" name="TextBox 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" name="TextBox 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" name="TextBox 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" name="TextBox 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" name="TextBox 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" name="TextBox 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" name="TextBox 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" name="TextBox 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" name="TextBox 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" name="TextBox 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" name="TextBox 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" name="TextBox 1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" name="TextBox 1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" name="TextBox 1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" name="TextBox 1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" name="TextBox 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" name="TextBox 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" name="TextBox 2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" name="TextBox 2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" name="TextBox 2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" name="TextBox 2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" name="TextBox 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" name="TextBox 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" name="TextBox 2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" name="TextBox 2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" name="TextBox 2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" name="TextBox 3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" name="TextBox 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" name="TextBox 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" name="TextBox 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" name="TextBox 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" name="TextBox 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" name="TextBox 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" name="TextBox 3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" name="TextBox 3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" name="TextBox 3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" name="TextBox 4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" name="TextBox 4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" name="TextBox 4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" name="TextBox 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" name="TextBox 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" name="TextBox 4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" name="TextBox 4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" name="TextBox 4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" name="TextBox 4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" name="TextBox 4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" name="TextBox 5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" name="TextBox 5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" name="TextBox 5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" name="TextBox 5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" name="TextBox 5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" name="TextBox 5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" name="TextBox 5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" name="TextBox 5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" name="TextBox 5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" name="TextBox 5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" name="TextBox 6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" name="TextBox 6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" name="TextBox 6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" name="TextBox 6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" name="TextBox 6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" name="TextBox 6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" name="TextBox 6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" name="TextBox 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" name="TextBox 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" name="TextBox 6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" name="TextBox 7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" name="TextBox 7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" name="TextBox 7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" name="TextBox 7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4" name="TextBox 7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5" name="TextBox 7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" name="TextBox 7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" name="TextBox 7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" name="TextBox 7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" name="TextBox 7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" name="TextBox 8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" name="TextBox 8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" name="TextBox 8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" name="TextBox 8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" name="TextBox 8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" name="TextBox 8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" name="TextBox 8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" name="TextBox 8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" name="TextBox 8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" name="TextBox 8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" name="TextBox 9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" name="TextBox 9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" name="TextBox 9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" name="TextBox 9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" name="TextBox 9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" name="TextBox 9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" name="TextBox 9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" name="TextBox 9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" name="TextBox 9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" name="TextBox 9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" name="TextBox 10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" name="TextBox 10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" name="TextBox 10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" name="TextBox 10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" name="TextBox 10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" name="TextBox 10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" name="TextBox 10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" name="TextBox 10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" name="TextBox 10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" name="TextBox 10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" name="TextBox 1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" name="TextBox 1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" name="TextBox 1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" name="TextBox 1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" name="TextBox 1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" name="TextBox 11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" name="TextBox 11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" name="TextBox 11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" name="TextBox 11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" name="TextBox 1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" name="TextBox 1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" name="TextBox 12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" name="TextBox 12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" name="TextBox 12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" name="TextBox 12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" name="TextBox 1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" name="TextBox 1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" name="TextBox 12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" name="TextBox 12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" name="TextBox 12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" name="TextBox 13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1" name="TextBox 1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2" name="TextBox 1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3" name="TextBox 1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4" name="TextBox 1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5" name="TextBox 1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6" name="TextBox 1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7" name="TextBox 13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8" name="TextBox 13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9" name="TextBox 13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0" name="TextBox 14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1" name="TextBox 14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2" name="TextBox 14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3" name="TextBox 1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4" name="TextBox 1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5" name="TextBox 14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6" name="TextBox 14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7" name="TextBox 14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8" name="TextBox 14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9" name="TextBox 14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0" name="TextBox 15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1" name="TextBox 15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2" name="TextBox 15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3" name="TextBox 15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4" name="TextBox 15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5" name="TextBox 15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6" name="TextBox 15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7" name="TextBox 15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8" name="TextBox 15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9" name="TextBox 15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0" name="TextBox 16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1" name="TextBox 16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2" name="TextBox 16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3" name="TextBox 16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4" name="TextBox 16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5" name="TextBox 16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6" name="TextBox 16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7" name="TextBox 1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8" name="TextBox 1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9" name="TextBox 16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0" name="TextBox 17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1" name="TextBox 17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2" name="TextBox 17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3" name="TextBox 17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4" name="TextBox 17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5" name="TextBox 17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6" name="TextBox 17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7" name="TextBox 17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8" name="TextBox 17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9" name="TextBox 17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0" name="TextBox 18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1" name="TextBox 18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2" name="TextBox 18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3" name="TextBox 18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4" name="TextBox 18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5" name="TextBox 18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6" name="TextBox 18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8" name="TextBox 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9" name="TextBox 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0" name="TextBox 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1" name="TextBox 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2" name="TextBox 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3" name="TextBox 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4" name="TextBox 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5" name="TextBox 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6" name="TextBox 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7" name="TextBox 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8" name="TextBox 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9" name="TextBox 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0" name="TextBox 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1" name="TextBox 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2" name="TextBox 1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3" name="TextBox 1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4" name="TextBox 1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5" name="TextBox 1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6" name="TextBox 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7" name="TextBox 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8" name="TextBox 2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9" name="TextBox 2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0" name="TextBox 2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1" name="TextBox 2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2" name="TextBox 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3" name="TextBox 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4" name="TextBox 2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5" name="TextBox 2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6" name="TextBox 2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7" name="TextBox 3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8" name="TextBox 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9" name="TextBox 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0" name="TextBox 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1" name="TextBox 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2" name="TextBox 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3" name="TextBox 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4" name="TextBox 3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5" name="TextBox 3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6" name="TextBox 3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7" name="TextBox 4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8" name="TextBox 4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9" name="TextBox 4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0" name="TextBox 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1" name="TextBox 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2" name="TextBox 4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3" name="TextBox 4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4" name="TextBox 4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5" name="TextBox 4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6" name="TextBox 4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7" name="TextBox 5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8" name="TextBox 5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9" name="TextBox 5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0" name="TextBox 5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1" name="TextBox 5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2" name="TextBox 5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3" name="TextBox 5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4" name="TextBox 5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5" name="TextBox 5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6" name="TextBox 5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7" name="TextBox 6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8" name="TextBox 6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9" name="TextBox 6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0" name="TextBox 6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1" name="TextBox 6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2" name="TextBox 6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3" name="TextBox 6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4" name="TextBox 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5" name="TextBox 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6" name="TextBox 6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7" name="TextBox 7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8" name="TextBox 7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9" name="TextBox 7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0" name="TextBox 7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1" name="TextBox 7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2" name="TextBox 7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3" name="TextBox 7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4" name="TextBox 7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5" name="TextBox 7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6" name="TextBox 7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7" name="TextBox 8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8" name="TextBox 8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9" name="TextBox 8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0" name="TextBox 8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1" name="TextBox 8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2" name="TextBox 8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3" name="TextBox 8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4" name="TextBox 8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5" name="TextBox 8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6" name="TextBox 8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7" name="TextBox 9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8" name="TextBox 9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9" name="TextBox 9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0" name="TextBox 9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1" name="TextBox 9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2" name="TextBox 9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3" name="TextBox 9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4" name="TextBox 9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5" name="TextBox 9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6" name="TextBox 9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7" name="TextBox 10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8" name="TextBox 10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9" name="TextBox 10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0" name="TextBox 10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1" name="TextBox 10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2" name="TextBox 10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3" name="TextBox 10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4" name="TextBox 10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5" name="TextBox 10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6" name="TextBox 10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7" name="TextBox 1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8" name="TextBox 1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9" name="TextBox 1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0" name="TextBox 1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1" name="TextBox 1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2" name="TextBox 11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3" name="TextBox 11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4" name="TextBox 11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5" name="TextBox 11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6" name="TextBox 1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7" name="TextBox 1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8" name="TextBox 12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9" name="TextBox 12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0" name="TextBox 12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1" name="TextBox 12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2" name="TextBox 1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3" name="TextBox 1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4" name="TextBox 12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5" name="TextBox 12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6" name="TextBox 12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7" name="TextBox 13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8" name="TextBox 1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9" name="TextBox 1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0" name="TextBox 1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1" name="TextBox 1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2" name="TextBox 1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3" name="TextBox 1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4" name="TextBox 13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5" name="TextBox 13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6" name="TextBox 13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7" name="TextBox 14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8" name="TextBox 14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9" name="TextBox 14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0" name="TextBox 1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1" name="TextBox 1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2" name="TextBox 14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3" name="TextBox 14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4" name="TextBox 14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5" name="TextBox 14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6" name="TextBox 14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7" name="TextBox 15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8" name="TextBox 15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9" name="TextBox 15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0" name="TextBox 15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1" name="TextBox 15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2" name="TextBox 15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3" name="TextBox 15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4" name="TextBox 15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5" name="TextBox 15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6" name="TextBox 15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7" name="TextBox 16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8" name="TextBox 16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9" name="TextBox 16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0" name="TextBox 16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1" name="TextBox 16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2" name="TextBox 16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3" name="TextBox 16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4" name="TextBox 1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5" name="TextBox 1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6" name="TextBox 16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7" name="TextBox 17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8" name="TextBox 17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9" name="TextBox 17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0" name="TextBox 17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1" name="TextBox 17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2" name="TextBox 17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3" name="TextBox 17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4" name="TextBox 17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5" name="TextBox 17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6" name="TextBox 17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7" name="TextBox 18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8" name="TextBox 18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9" name="TextBox 18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0" name="TextBox 18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1" name="TextBox 18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2" name="TextBox 18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3" name="TextBox 18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23008478"/>
              </p:ext>
            </p:extLst>
          </p:nvPr>
        </p:nvGraphicFramePr>
        <p:xfrm>
          <a:off x="179512" y="1844824"/>
          <a:ext cx="8856985" cy="2750352"/>
        </p:xfrm>
        <a:graphic>
          <a:graphicData uri="http://schemas.openxmlformats.org/drawingml/2006/table">
            <a:tbl>
              <a:tblPr/>
              <a:tblGrid>
                <a:gridCol w="37958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870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7045">
                  <a:extLst>
                    <a:ext uri="{9D8B030D-6E8A-4147-A177-3AD203B41FA5}">
                      <a16:colId xmlns="" xmlns:a16="http://schemas.microsoft.com/office/drawing/2014/main" val="54507963"/>
                    </a:ext>
                  </a:extLst>
                </a:gridCol>
                <a:gridCol w="1687045">
                  <a:extLst>
                    <a:ext uri="{9D8B030D-6E8A-4147-A177-3AD203B41FA5}">
                      <a16:colId xmlns="" xmlns:a16="http://schemas.microsoft.com/office/drawing/2014/main" val="212739521"/>
                    </a:ext>
                  </a:extLst>
                </a:gridCol>
              </a:tblGrid>
              <a:tr h="28803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Сумма,</a:t>
                      </a:r>
                      <a:r>
                        <a:rPr lang="ru-RU" sz="1400" b="1" i="0" u="none" strike="noStrike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тыс.рублей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77645897"/>
                  </a:ext>
                </a:extLst>
              </a:tr>
              <a:tr h="52362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4 068 202,7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4 051 845,2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4 467 730,1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232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Расходы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4 139 883,9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4 143 925,7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4 600 780,2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Дефицит (-), в том</a:t>
                      </a:r>
                      <a:r>
                        <a:rPr lang="ru-RU" sz="1400" b="1" i="0" u="none" strike="noStrike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числе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-71 681,2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-92 080,5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-133 050,1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 счет остатка средств на счете по учету средств местного бюджета на 01.01.2022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71 681,2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Текущий дефицит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84" name="Прямоугольник 383"/>
          <p:cNvSpPr/>
          <p:nvPr/>
        </p:nvSpPr>
        <p:spPr>
          <a:xfrm>
            <a:off x="8028384" y="1484784"/>
            <a:ext cx="8822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Таблица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5" name="Rectangle 1"/>
          <p:cNvSpPr>
            <a:spLocks noChangeArrowheads="1"/>
          </p:cNvSpPr>
          <p:nvPr/>
        </p:nvSpPr>
        <p:spPr bwMode="auto">
          <a:xfrm>
            <a:off x="1475656" y="645949"/>
            <a:ext cx="67687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0" algn="ctr"/>
            <a:r>
              <a:rPr lang="ru-RU" sz="16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учётом внесённых изменений уточнённые показатели бюджета</a:t>
            </a:r>
          </a:p>
          <a:p>
            <a:pPr lvl="0" algn="ctr"/>
            <a:r>
              <a:rPr lang="ru-RU" sz="16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2022 год и на плановый </a:t>
            </a:r>
            <a:r>
              <a:rPr lang="ru-RU" sz="16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период 2023 и 2024 годов </a:t>
            </a:r>
            <a:r>
              <a:rPr lang="ru-RU" sz="16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составят:</a:t>
            </a:r>
          </a:p>
        </p:txBody>
      </p:sp>
    </p:spTree>
    <p:extLst>
      <p:ext uri="{BB962C8B-B14F-4D97-AF65-F5344CB8AC3E}">
        <p14:creationId xmlns="" xmlns:p14="http://schemas.microsoft.com/office/powerpoint/2010/main" val="3317392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през1"/>
          <p:cNvPicPr preferRelativeResize="0">
            <a:picLocks noChangeArrowheads="1"/>
          </p:cNvPicPr>
          <p:nvPr/>
        </p:nvPicPr>
        <p:blipFill>
          <a:blip r:embed="rId3" cstate="print"/>
          <a:srcRect r="82060"/>
          <a:stretch>
            <a:fillRect/>
          </a:stretch>
        </p:blipFill>
        <p:spPr bwMode="auto">
          <a:xfrm>
            <a:off x="0" y="6350"/>
            <a:ext cx="1835696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115616" y="548680"/>
            <a:ext cx="8028385" cy="357190"/>
          </a:xfrm>
          <a:prstGeom prst="rect">
            <a:avLst/>
          </a:prstGeom>
          <a:gradFill>
            <a:gsLst>
              <a:gs pos="0">
                <a:srgbClr val="5E9EFF">
                  <a:alpha val="37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80039" tIns="40022" rIns="80039" bIns="40022" anchor="ctr"/>
          <a:lstStyle/>
          <a:p>
            <a:pPr algn="ctr"/>
            <a:endParaRPr lang="ru-RU" sz="1400" b="1" i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10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endParaRPr kumimoji="0" lang="ru-RU" sz="1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AutoShape 2" descr="http://www.uray.ru/images/files/7z-l.gif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2859613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СПАСИБО ЗА ВНИМАНИЕ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5" descr="закладка урай cop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116632"/>
            <a:ext cx="7127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211751265"/>
      </p:ext>
    </p:extLst>
  </p:cSld>
  <p:clrMapOvr>
    <a:masterClrMapping/>
  </p:clrMapOvr>
  <p:transition spd="slow"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" name="TextBox 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" name="TextBox 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" name="TextBox 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" name="TextBox 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" name="TextBox 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" name="TextBox 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" name="TextBox 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" name="TextBox 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" name="TextBox 1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" name="TextBox 1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" name="TextBox 1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" name="TextBox 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" name="TextBox 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" name="TextBox 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" name="TextBox 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" name="TextBox 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" name="TextBox 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" name="TextBox 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" name="TextBox 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" name="TextBox 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" name="TextBox 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" name="TextBox 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" name="TextBox 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" name="TextBox 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" name="TextBox 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" name="TextBox 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" name="TextBox 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" name="TextBox 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" name="TextBox 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" name="TextBox 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" name="TextBox 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" name="TextBox 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" name="TextBox 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" name="TextBox 3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" name="TextBox 3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" name="TextBox 3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" name="TextBox 3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" name="TextBox 3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" name="TextBox 4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" name="TextBox 4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" name="TextBox 4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" name="TextBox 4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" name="TextBox 4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" name="TextBox 4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" name="TextBox 4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" name="TextBox 4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" name="TextBox 4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" name="TextBox 4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" name="TextBox 5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" name="TextBox 5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" name="TextBox 5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" name="TextBox 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" name="TextBox 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" name="TextBox 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" name="TextBox 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" name="TextBox 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" name="TextBox 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" name="TextBox 5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" name="TextBox 6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" name="TextBox 6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" name="TextBox 6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" name="TextBox 6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" name="TextBox 6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" name="TextBox 6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" name="TextBox 6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" name="TextBox 6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" name="TextBox 6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" name="TextBox 6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" name="TextBox 7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" name="TextBox 7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" name="TextBox 7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" name="TextBox 7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" name="TextBox 7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" name="TextBox 7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" name="TextBox 7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" name="TextBox 7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" name="TextBox 7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4" name="TextBox 7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5" name="TextBox 8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" name="TextBox 8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" name="TextBox 8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" name="TextBox 8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" name="TextBox 8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" name="TextBox 8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" name="TextBox 8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" name="TextBox 8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" name="TextBox 8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" name="TextBox 8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" name="TextBox 9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" name="TextBox 9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" name="TextBox 9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" name="TextBox 9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" name="TextBox 9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" name="TextBox 9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" name="TextBox 9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" name="TextBox 9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" name="TextBox 9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" name="TextBox 9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" name="TextBox 10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" name="TextBox 10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" name="TextBox 10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" name="TextBox 10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" name="TextBox 10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" name="TextBox 10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" name="TextBox 10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" name="TextBox 10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" name="TextBox 10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" name="TextBox 10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" name="TextBox 11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" name="TextBox 11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" name="TextBox 11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" name="TextBox 1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" name="TextBox 1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" name="TextBox 1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" name="TextBox 1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" name="TextBox 1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" name="TextBox 1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" name="TextBox 1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" name="TextBox 1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" name="TextBox 1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" name="TextBox 1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" name="TextBox 1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" name="TextBox 1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" name="TextBox 1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" name="TextBox 1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" name="TextBox 1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" name="TextBox 1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" name="TextBox 1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" name="TextBox 1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" name="TextBox 1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" name="TextBox 1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" name="TextBox 1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" name="TextBox 1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" name="TextBox 13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1" name="TextBox 13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2" name="TextBox 13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3" name="TextBox 13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4" name="TextBox 13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5" name="TextBox 14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6" name="TextBox 14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7" name="TextBox 14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8" name="TextBox 14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9" name="TextBox 14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0" name="TextBox 14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1" name="TextBox 14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2" name="TextBox 14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3" name="TextBox 14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4" name="TextBox 14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5" name="TextBox 15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6" name="TextBox 15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7" name="TextBox 15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8" name="TextBox 1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9" name="TextBox 1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0" name="TextBox 1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1" name="TextBox 1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2" name="TextBox 1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3" name="TextBox 1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4" name="TextBox 15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5" name="TextBox 16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6" name="TextBox 16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7" name="TextBox 16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8" name="TextBox 16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9" name="TextBox 16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0" name="TextBox 16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1" name="TextBox 16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2" name="TextBox 16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3" name="TextBox 16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4" name="TextBox 16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5" name="TextBox 17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6" name="TextBox 17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7" name="TextBox 17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8" name="TextBox 17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9" name="TextBox 17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0" name="TextBox 17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1" name="TextBox 17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2" name="TextBox 17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3" name="TextBox 17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4" name="TextBox 17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5" name="TextBox 18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6" name="TextBox 18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7" name="TextBox 18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8" name="TextBox 18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9" name="TextBox 18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0" name="TextBox 18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1" name="TextBox 18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2" name="TextBox 18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3" name="TextBox 18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4" name="TextBox 18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5" name="TextBox 19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6" name="TextBox 19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7" name="TextBox 19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8" name="TextBox 21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9" name="TextBox 21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0" name="TextBox 2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1" name="TextBox 2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2" name="TextBox 2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3" name="TextBox 2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4" name="TextBox 2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5" name="TextBox 2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6" name="TextBox 2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7" name="TextBox 2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8" name="TextBox 2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9" name="TextBox 2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0" name="TextBox 2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1" name="TextBox 2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2" name="TextBox 2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3" name="TextBox 2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4" name="TextBox 2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5" name="TextBox 2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6" name="TextBox 2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7" name="TextBox 2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8" name="TextBox 2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9" name="TextBox 2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0" name="TextBox 2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1" name="TextBox 2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2" name="TextBox 2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3" name="TextBox 2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4" name="TextBox 2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5" name="TextBox 2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6" name="TextBox 2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7" name="TextBox 2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8" name="TextBox 3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9" name="TextBox 3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0" name="TextBox 3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1" name="TextBox 3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2" name="TextBox 3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3" name="TextBox 3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4" name="TextBox 3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5" name="TextBox 3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6" name="TextBox 3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7" name="TextBox 3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8" name="TextBox 3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9" name="TextBox 3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0" name="TextBox 3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1" name="TextBox 3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2" name="TextBox 3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3" name="TextBox 3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4" name="TextBox 3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5" name="TextBox 3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6" name="TextBox 3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7" name="TextBox 3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8" name="TextBox 3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9" name="TextBox 3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0" name="TextBox 33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1" name="TextBox 33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2" name="TextBox 33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3" name="TextBox 33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4" name="TextBox 33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5" name="TextBox 34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6" name="TextBox 34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7" name="TextBox 34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8" name="TextBox 34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9" name="TextBox 34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0" name="TextBox 34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1" name="TextBox 34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2" name="TextBox 34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3" name="TextBox 34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4" name="TextBox 34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5" name="TextBox 35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6" name="TextBox 35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7" name="TextBox 35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8" name="TextBox 3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9" name="TextBox 3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0" name="TextBox 3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1" name="TextBox 3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2" name="TextBox 3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3" name="TextBox 3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4" name="TextBox 35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5" name="TextBox 36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6" name="TextBox 36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7" name="TextBox 36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8" name="TextBox 36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9" name="TextBox 36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0" name="TextBox 36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1" name="TextBox 36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2" name="TextBox 36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3" name="TextBox 36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4" name="TextBox 36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5" name="TextBox 37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6" name="TextBox 37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7" name="TextBox 37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8" name="TextBox 3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9" name="TextBox 3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0" name="TextBox 3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1" name="TextBox 3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2" name="TextBox 3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3" name="TextBox 3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4" name="TextBox 3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5" name="TextBox 3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6" name="TextBox 3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7" name="TextBox 3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8" name="TextBox 3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9" name="TextBox 3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0" name="TextBox 3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1" name="TextBox 3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2" name="TextBox 3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3" name="TextBox 3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4" name="TextBox 3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5" name="TextBox 3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6" name="TextBox 3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7" name="TextBox 3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8" name="TextBox 3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9" name="TextBox 3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0" name="TextBox 3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1" name="TextBox 3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2" name="TextBox 3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3" name="TextBox 3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4" name="TextBox 3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5" name="TextBox 4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6" name="TextBox 4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7" name="TextBox 4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8" name="TextBox 4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9" name="TextBox 4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0" name="TextBox 4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1" name="TextBox 4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2" name="TextBox 4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3" name="TextBox 4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4" name="TextBox 40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5" name="TextBox 41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6" name="TextBox 41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7" name="TextBox 41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8" name="TextBox 41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9" name="TextBox 41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0" name="TextBox 4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1" name="TextBox 4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2" name="TextBox 4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3" name="TextBox 4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4" name="TextBox 4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5" name="TextBox 4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6" name="TextBox 4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7" name="TextBox 4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8" name="TextBox 4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9" name="TextBox 4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0" name="TextBox 4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1" name="TextBox 4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2" name="TextBox 4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3" name="TextBox 4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4" name="TextBox 4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5" name="TextBox 4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6" name="TextBox 4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7" name="TextBox 4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8" name="TextBox 4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9" name="TextBox 4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0" name="TextBox 4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1" name="TextBox 4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2" name="TextBox 4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3" name="TextBox 4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4" name="TextBox 4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5" name="TextBox 4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6" name="TextBox 4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7" name="TextBox 4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8" name="TextBox 4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9" name="TextBox 4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0" name="TextBox 4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1" name="TextBox 4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2" name="TextBox 4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3" name="TextBox 4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4" name="TextBox 4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5" name="TextBox 4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6" name="TextBox 4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7" name="TextBox 4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8" name="TextBox 4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9" name="TextBox 4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0" name="TextBox 4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1" name="TextBox 4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2" name="TextBox 4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3" name="TextBox 4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4" name="TextBox 4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5" name="TextBox 4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6" name="TextBox 4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7" name="TextBox 4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8" name="TextBox 4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9" name="TextBox 4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0" name="TextBox 4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1" name="TextBox 4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2" name="TextBox 4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3" name="TextBox 4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4" name="TextBox 4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5" name="TextBox 4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6" name="TextBox 4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7" name="TextBox 4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8" name="TextBox 4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9" name="TextBox 4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0" name="TextBox 4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1" name="TextBox 4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2" name="TextBox 4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3" name="TextBox 4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4" name="TextBox 4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5" name="TextBox 4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6" name="TextBox 4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7" name="TextBox 4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8" name="TextBox 4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9" name="TextBox 4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0" name="TextBox 4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1" name="TextBox 4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2" name="TextBox 4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3" name="TextBox 4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4" name="TextBox 4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5" name="TextBox 4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6" name="TextBox 4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7" name="TextBox 4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8" name="TextBox 4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9" name="TextBox 4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0" name="TextBox 4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1" name="TextBox 4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2" name="TextBox 4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3" name="TextBox 4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4" name="TextBox 4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5" name="TextBox 5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6" name="TextBox 5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7" name="TextBox 5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8" name="TextBox 5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9" name="TextBox 5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0" name="TextBox 5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1" name="TextBox 5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2" name="TextBox 5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3" name="TextBox 5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4" name="TextBox 5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5" name="TextBox 5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6" name="TextBox 5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7" name="TextBox 5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8" name="TextBox 5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9" name="TextBox 5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0" name="TextBox 5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1" name="TextBox 5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2" name="TextBox 5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3" name="TextBox 5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4" name="TextBox 5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5" name="TextBox 5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6" name="TextBox 5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7" name="TextBox 5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8" name="TextBox 5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9" name="TextBox 5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0" name="TextBox 5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1" name="TextBox 5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2" name="TextBox 5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3" name="TextBox 5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4" name="TextBox 5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5" name="TextBox 5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6" name="TextBox 5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7" name="TextBox 5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8" name="TextBox 5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9" name="TextBox 5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0" name="TextBox 6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1" name="TextBox 6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2" name="TextBox 6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3" name="TextBox 6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4" name="TextBox 6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5" name="TextBox 6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6" name="TextBox 6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7" name="TextBox 6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8" name="TextBox 6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9" name="TextBox 6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0" name="TextBox 6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1" name="TextBox 6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2" name="TextBox 6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3" name="TextBox 6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4" name="TextBox 6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5" name="TextBox 6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6" name="TextBox 6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7" name="TextBox 6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8" name="TextBox 6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9" name="TextBox 6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0" name="TextBox 6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1" name="TextBox 6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2" name="TextBox 6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3" name="TextBox 6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4" name="TextBox 6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5" name="TextBox 6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6" name="TextBox 6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7" name="TextBox 6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8" name="TextBox 6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9" name="TextBox 6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0" name="TextBox 6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1" name="TextBox 6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2" name="TextBox 6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3" name="TextBox 6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4" name="TextBox 6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5" name="TextBox 6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6" name="TextBox 6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7" name="TextBox 6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8" name="TextBox 6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9" name="TextBox 6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0" name="TextBox 6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1" name="TextBox 6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2" name="TextBox 6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3" name="TextBox 6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4" name="TextBox 6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5" name="TextBox 6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6" name="TextBox 6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7" name="TextBox 6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8" name="TextBox 6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9" name="TextBox 6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0" name="TextBox 6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1" name="TextBox 6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2" name="TextBox 6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3" name="TextBox 6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4" name="TextBox 6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5" name="TextBox 6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6" name="TextBox 6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7" name="TextBox 6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8" name="TextBox 6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9" name="TextBox 6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0" name="TextBox 6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1" name="TextBox 6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2" name="TextBox 6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3" name="TextBox 6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4" name="TextBox 6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5" name="TextBox 6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6" name="TextBox 6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7" name="TextBox 6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8" name="TextBox 6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9" name="TextBox 6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0" name="TextBox 6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1" name="TextBox 6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2" name="TextBox 6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3" name="TextBox 6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4" name="TextBox 6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5" name="TextBox 7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6" name="TextBox 7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7" name="TextBox 7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8" name="TextBox 7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9" name="TextBox 7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0" name="TextBox 7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1" name="TextBox 7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2" name="TextBox 7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3" name="TextBox 7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4" name="TextBox 70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5" name="TextBox 71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6" name="TextBox 71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7" name="TextBox 71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8" name="TextBox 71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9" name="TextBox 71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0" name="TextBox 7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1" name="TextBox 7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2" name="TextBox 7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3" name="TextBox 7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4" name="TextBox 7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5" name="TextBox 7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6" name="TextBox 7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7" name="TextBox 7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8" name="TextBox 7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9" name="TextBox 7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0" name="TextBox 7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1" name="TextBox 7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2" name="TextBox 7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3" name="TextBox 7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4" name="TextBox 7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5" name="TextBox 7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6" name="TextBox 7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7" name="TextBox 7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8" name="TextBox 7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9" name="TextBox 7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0" name="TextBox 7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1" name="TextBox 7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2" name="TextBox 7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3" name="TextBox 7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4" name="TextBox 7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5" name="TextBox 7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6" name="TextBox 7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7" name="TextBox 7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8" name="TextBox 7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9" name="TextBox 7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0" name="TextBox 7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1" name="TextBox 7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2" name="TextBox 7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3" name="TextBox 7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4" name="TextBox 7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5" name="TextBox 7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6" name="TextBox 7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7" name="TextBox 7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8" name="TextBox 7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9" name="TextBox 7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0" name="TextBox 7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1" name="TextBox 7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2" name="TextBox 7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3" name="TextBox 7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4" name="TextBox 7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5" name="TextBox 7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6" name="TextBox 7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7" name="TextBox 7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8" name="TextBox 7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9" name="TextBox 7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0" name="TextBox 7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1" name="TextBox 7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2" name="TextBox 7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3" name="TextBox 7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4" name="TextBox 7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5" name="TextBox 7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6" name="TextBox 7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7" name="TextBox 7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8" name="TextBox 7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9" name="TextBox 7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0" name="TextBox 7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1" name="TextBox 7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2" name="TextBox 7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3" name="TextBox 7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4" name="TextBox 7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5" name="TextBox 7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6" name="TextBox 8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7" name="TextBox 8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8" name="TextBox 8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9" name="TextBox 8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0" name="TextBox 8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1" name="TextBox 8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2" name="TextBox 8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3" name="TextBox 8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4" name="TextBox 8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5" name="TextBox 8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6" name="TextBox 8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7" name="TextBox 8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8" name="TextBox 8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9" name="TextBox 8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0" name="TextBox 8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1" name="TextBox 8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2" name="TextBox 8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3" name="TextBox 8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4" name="TextBox 8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5" name="TextBox 8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6" name="TextBox 8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7" name="TextBox 8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8" name="TextBox 8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9" name="TextBox 8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0" name="TextBox 8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1" name="TextBox 8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2" name="TextBox 8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3" name="TextBox 8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4" name="TextBox 8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5" name="TextBox 9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6" name="TextBox 9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7" name="TextBox 9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8" name="TextBox 9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9" name="TextBox 9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0" name="TextBox 9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1" name="TextBox 9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2" name="TextBox 9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3" name="TextBox 9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4" name="TextBox 90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5" name="TextBox 91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6" name="TextBox 91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7" name="TextBox 91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8" name="TextBox 91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9" name="TextBox 91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0" name="TextBox 9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1" name="TextBox 9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2" name="TextBox 9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3" name="TextBox 9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4" name="TextBox 9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5" name="TextBox 9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6" name="TextBox 9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7" name="TextBox 9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8" name="TextBox 9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9" name="TextBox 9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0" name="TextBox 9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1" name="TextBox 9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2" name="TextBox 9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3" name="TextBox 9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4" name="TextBox 9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5" name="TextBox 9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6" name="TextBox 9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7" name="TextBox 9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8" name="TextBox 9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9" name="TextBox 9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0" name="TextBox 9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1" name="TextBox 9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2" name="TextBox 9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3" name="TextBox 9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4" name="TextBox 9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5" name="TextBox 9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6" name="TextBox 9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7" name="TextBox 9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8" name="TextBox 9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9" name="TextBox 9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0" name="TextBox 9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1" name="TextBox 9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2" name="TextBox 9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3" name="TextBox 9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4" name="TextBox 9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5" name="TextBox 9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6" name="TextBox 9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7" name="TextBox 9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8" name="TextBox 9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9" name="TextBox 9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0" name="TextBox 9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1" name="TextBox 9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2" name="TextBox 9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3" name="TextBox 9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4" name="TextBox 9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5" name="TextBox 9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6" name="TextBox 9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7" name="TextBox 9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8" name="TextBox 9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9" name="TextBox 9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0" name="TextBox 9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1" name="TextBox 9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2" name="TextBox 9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3" name="TextBox 9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4" name="TextBox 9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5" name="TextBox 9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6" name="TextBox 9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7" name="TextBox 9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8" name="TextBox 9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9" name="TextBox 9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0" name="TextBox 9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1" name="TextBox 9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2" name="TextBox 9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3" name="TextBox 9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4" name="TextBox 9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5" name="TextBox 9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6" name="TextBox 9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7" name="TextBox 9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8" name="TextBox 9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9" name="TextBox 9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0" name="TextBox 9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1" name="TextBox 9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2" name="TextBox 9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3" name="TextBox 9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4" name="TextBox 9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5" name="TextBox 9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6" name="TextBox 9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7" name="TextBox 9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8" name="TextBox 9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9" name="TextBox 9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0" name="TextBox 9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1" name="TextBox 9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2" name="TextBox 9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3" name="TextBox 9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4" name="TextBox 9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5" name="TextBox 10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6" name="TextBox 10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7" name="TextBox 10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8" name="TextBox 10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9" name="TextBox 10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0" name="TextBox 10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1" name="TextBox 10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2" name="TextBox 10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3" name="TextBox 10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4" name="TextBox 10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5" name="TextBox 10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6" name="TextBox 10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7" name="TextBox 10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8" name="TextBox 10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9" name="TextBox 10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0" name="TextBox 10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1" name="TextBox 10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2" name="TextBox 10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3" name="TextBox 10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4" name="TextBox 10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5" name="TextBox 10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6" name="TextBox 10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7" name="TextBox 10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8" name="TextBox 10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9" name="TextBox 10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0" name="TextBox 10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1" name="TextBox 10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2" name="TextBox 10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3" name="TextBox 10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4" name="TextBox 10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5" name="TextBox 10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6" name="TextBox 10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7" name="TextBox 10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8" name="TextBox 10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9" name="TextBox 10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0" name="TextBox 10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1" name="TextBox 10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2" name="TextBox 10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3" name="TextBox 10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4" name="TextBox 11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5" name="TextBox 11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6" name="TextBox 11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7" name="TextBox 11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8" name="TextBox 11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9" name="TextBox 11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0" name="TextBox 11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1" name="TextBox 11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2" name="TextBox 11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3" name="TextBox 11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4" name="TextBox 11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5" name="TextBox 11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6" name="TextBox 11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7" name="TextBox 11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8" name="TextBox 11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9" name="TextBox 11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0" name="TextBox 11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1" name="TextBox 11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2" name="TextBox 11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3" name="TextBox 11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4" name="TextBox 11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5" name="TextBox 11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6" name="TextBox 11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7" name="TextBox 11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8" name="TextBox 11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9" name="TextBox 11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0" name="TextBox 11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1" name="TextBox 11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2" name="TextBox 11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3" name="TextBox 11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4" name="TextBox 11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5" name="TextBox 11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6" name="TextBox 11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7" name="TextBox 11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8" name="TextBox 11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9" name="TextBox 12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0" name="TextBox 12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1" name="TextBox 12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2" name="TextBox 12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3" name="TextBox 12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4" name="TextBox 12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5" name="TextBox 12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6" name="TextBox 13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7" name="TextBox 13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8" name="TextBox 13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9" name="TextBox 13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0" name="TextBox 13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1" name="TextBox 13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2" name="TextBox 13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3" name="TextBox 13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4" name="TextBox 13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5" name="TextBox 13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6" name="TextBox 13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7" name="TextBox 13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8" name="TextBox 13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9" name="TextBox 13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0" name="TextBox 13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1" name="TextBox 13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2" name="TextBox 13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3" name="TextBox 13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4" name="TextBox 13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5" name="TextBox 13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6" name="TextBox 13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7" name="TextBox 13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8" name="TextBox 13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9" name="TextBox 13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40" name="TextBox 13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41" name="TextBox 13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42" name="TextBox 13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43" name="TextBox 13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44" name="TextBox 13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45" name="TextBox 13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46" name="Прямоугольник 845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В бюджет городского округа Урай на 2022 год и на плановый период 2023 и 2024 годов  </a:t>
            </a:r>
          </a:p>
          <a:p>
            <a:pPr algn="ctr"/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вносятся следующие изменения: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7" name="Прямоугольник 846"/>
          <p:cNvSpPr/>
          <p:nvPr/>
        </p:nvSpPr>
        <p:spPr>
          <a:xfrm>
            <a:off x="1907704" y="567274"/>
            <a:ext cx="55446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Корректировка по доходам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8" name="Прямоугольник 847"/>
          <p:cNvSpPr/>
          <p:nvPr/>
        </p:nvSpPr>
        <p:spPr>
          <a:xfrm>
            <a:off x="7452320" y="739870"/>
            <a:ext cx="15121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Таблица  1 </a:t>
            </a:r>
          </a:p>
        </p:txBody>
      </p:sp>
      <p:graphicFrame>
        <p:nvGraphicFramePr>
          <p:cNvPr id="851" name="Таблица 85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90292454"/>
              </p:ext>
            </p:extLst>
          </p:nvPr>
        </p:nvGraphicFramePr>
        <p:xfrm>
          <a:off x="107503" y="1000406"/>
          <a:ext cx="8928994" cy="5308913"/>
        </p:xfrm>
        <a:graphic>
          <a:graphicData uri="http://schemas.openxmlformats.org/drawingml/2006/table">
            <a:tbl>
              <a:tblPr/>
              <a:tblGrid>
                <a:gridCol w="45733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518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5186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5186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805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корректировки, тыс.рублей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1909">
                <a:tc vMerge="1">
                  <a:txBody>
                    <a:bodyPr/>
                    <a:lstStyle/>
                    <a:p>
                      <a:pPr algn="l" fontAlgn="ctr"/>
                      <a:endParaRPr lang="ru-RU" sz="12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05544781"/>
                  </a:ext>
                </a:extLst>
              </a:tr>
              <a:tr h="3292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ИТОГО ДОХОДОВ: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+255 784,5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+748 794,2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+1 121 628,9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90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+12 813,0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411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+11 085,0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11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+271 243,2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+748 794,2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+1 123 191,3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542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-46 443,6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19309617"/>
                  </a:ext>
                </a:extLst>
              </a:tr>
              <a:tr h="36254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+7 055,7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-1 562,4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26458337"/>
                  </a:ext>
                </a:extLst>
              </a:tr>
              <a:tr h="112763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 (именные премии от ООО «ЛУКОЙЛ-Западная Сибирь», участие в реализации приоритетного проекта «Формирование комфортной городской среды»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+102,0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09938210"/>
                  </a:ext>
                </a:extLst>
              </a:tr>
              <a:tr h="56381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Возврат бюджетными, автономными учреждениями остатков субсидий прошлых лет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+426,2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93543624"/>
                  </a:ext>
                </a:extLst>
              </a:tr>
              <a:tr h="112763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Возврат остатков субсидий, субвенций, иных межбюджетных трансфертов прошлых лет, имеющих целевое назначение, в связи с отсутствием потребности в данных средствах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- 497,0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95714885"/>
                  </a:ext>
                </a:extLst>
              </a:tr>
            </a:tbl>
          </a:graphicData>
        </a:graphic>
      </p:graphicFrame>
      <p:sp>
        <p:nvSpPr>
          <p:cNvPr id="852" name="TextBox 3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53" name="TextBox 3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54" name="TextBox 3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55" name="TextBox 3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56" name="TextBox 3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57" name="TextBox 3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58" name="TextBox 3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59" name="TextBox 3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0" name="TextBox 3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1" name="TextBox 3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2" name="TextBox 3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3" name="TextBox 3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4" name="TextBox 3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5" name="TextBox 3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6" name="TextBox 3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7" name="TextBox 3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8" name="TextBox 3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9" name="TextBox 3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0" name="TextBox 3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1" name="TextBox 3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2" name="TextBox 3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3" name="TextBox 3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4" name="TextBox 3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5" name="TextBox 3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6" name="TextBox 3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7" name="TextBox 3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8" name="TextBox 3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9" name="TextBox 4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0" name="TextBox 4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1" name="TextBox 4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2" name="TextBox 4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3" name="TextBox 4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4" name="TextBox 4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5" name="TextBox 4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6" name="TextBox 4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7" name="TextBox 4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8" name="TextBox 40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9" name="TextBox 41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0" name="TextBox 41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1" name="TextBox 41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2" name="TextBox 41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3" name="TextBox 41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4" name="TextBox 4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5" name="TextBox 4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6" name="TextBox 4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7" name="TextBox 4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8" name="TextBox 4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9" name="TextBox 4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0" name="TextBox 4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1" name="TextBox 4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2" name="TextBox 4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3" name="TextBox 4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4" name="TextBox 4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5" name="TextBox 4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6" name="TextBox 4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7" name="TextBox 4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8" name="TextBox 4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9" name="TextBox 4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0" name="TextBox 4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1" name="TextBox 4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2" name="TextBox 4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3" name="TextBox 4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4" name="TextBox 4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5" name="TextBox 4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6" name="TextBox 4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7" name="TextBox 4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8" name="TextBox 4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9" name="TextBox 4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0" name="TextBox 4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1" name="TextBox 4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2" name="TextBox 4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3" name="TextBox 4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4" name="TextBox 4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5" name="TextBox 4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6" name="TextBox 4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7" name="TextBox 4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8" name="TextBox 4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9" name="TextBox 4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0" name="TextBox 4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1" name="TextBox 4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2" name="TextBox 4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3" name="TextBox 4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4" name="TextBox 4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5" name="TextBox 4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6" name="TextBox 4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7" name="TextBox 4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8" name="TextBox 4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9" name="TextBox 4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0" name="TextBox 4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1" name="TextBox 4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2" name="TextBox 4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3" name="TextBox 4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4" name="TextBox 4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5" name="TextBox 4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6" name="TextBox 4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7" name="TextBox 4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8" name="TextBox 4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9" name="TextBox 4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0" name="TextBox 4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1" name="TextBox 4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2" name="TextBox 4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3" name="TextBox 4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4" name="TextBox 4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5" name="TextBox 4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6" name="TextBox 4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7" name="TextBox 4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8" name="TextBox 4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9" name="TextBox 4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0" name="TextBox 4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1" name="TextBox 4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2" name="TextBox 4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3" name="TextBox 4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4" name="TextBox 4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5" name="TextBox 4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6" name="TextBox 4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7" name="TextBox 4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8" name="TextBox 4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9" name="TextBox 4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0" name="TextBox 4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1" name="TextBox 4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2" name="TextBox 4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3" name="TextBox 4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4" name="TextBox 4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5" name="TextBox 4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6" name="TextBox 4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7" name="TextBox 4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8" name="TextBox 4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9" name="TextBox 5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0" name="TextBox 5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1" name="TextBox 5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2" name="TextBox 5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3" name="TextBox 5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4" name="TextBox 5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5" name="TextBox 5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6" name="TextBox 5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7" name="TextBox 5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8" name="TextBox 5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9" name="TextBox 5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0" name="TextBox 5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1" name="TextBox 5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2" name="TextBox 5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3" name="TextBox 5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4" name="TextBox 5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5" name="TextBox 5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6" name="TextBox 5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7" name="TextBox 5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8" name="TextBox 5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9" name="TextBox 5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0" name="TextBox 5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1" name="TextBox 5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2" name="TextBox 5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3" name="TextBox 5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4" name="TextBox 5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5" name="TextBox 5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6" name="TextBox 5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7" name="TextBox 5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8" name="TextBox 5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9" name="TextBox 5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0" name="TextBox 5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1" name="TextBox 5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2" name="TextBox 5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3" name="TextBox 5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4" name="TextBox 6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5" name="TextBox 6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6" name="TextBox 6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7" name="TextBox 6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8" name="TextBox 6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9" name="TextBox 6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0" name="TextBox 6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1" name="TextBox 6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2" name="TextBox 6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3" name="TextBox 6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4" name="TextBox 6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5" name="TextBox 6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6" name="TextBox 6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7" name="TextBox 6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8" name="TextBox 6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9" name="TextBox 6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0" name="TextBox 6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1" name="TextBox 6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2" name="TextBox 6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3" name="TextBox 6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4" name="TextBox 6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5" name="TextBox 6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6" name="TextBox 6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7" name="TextBox 6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8" name="TextBox 6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9" name="TextBox 6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0" name="TextBox 6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1" name="TextBox 6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2" name="TextBox 6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3" name="TextBox 6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4" name="TextBox 6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5" name="TextBox 6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6" name="TextBox 6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7" name="TextBox 6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8" name="TextBox 6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9" name="TextBox 6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0" name="TextBox 6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1" name="TextBox 6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2" name="TextBox 6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3" name="TextBox 6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4" name="TextBox 6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5" name="TextBox 6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6" name="TextBox 6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7" name="TextBox 6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8" name="TextBox 6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9" name="TextBox 6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0" name="TextBox 6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1" name="TextBox 6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2" name="TextBox 6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3" name="TextBox 6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4" name="TextBox 6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5" name="TextBox 6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6" name="TextBox 6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7" name="TextBox 6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8" name="TextBox 6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9" name="TextBox 6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0" name="TextBox 6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1" name="TextBox 6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2" name="TextBox 6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3" name="TextBox 6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4" name="TextBox 6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5" name="TextBox 6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6" name="TextBox 6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7" name="TextBox 6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8" name="TextBox 6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9" name="TextBox 6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0" name="TextBox 6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1" name="TextBox 6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2" name="TextBox 6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3" name="TextBox 6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4" name="TextBox 6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5" name="TextBox 6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6" name="TextBox 6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7" name="TextBox 6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8" name="TextBox 6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9" name="TextBox 7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0" name="TextBox 7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1" name="TextBox 7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2" name="TextBox 7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3" name="TextBox 7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4" name="TextBox 7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5" name="TextBox 7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6" name="TextBox 7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7" name="TextBox 7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8" name="TextBox 70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9" name="TextBox 71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0" name="TextBox 71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1" name="TextBox 71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2" name="TextBox 71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3" name="TextBox 71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4" name="TextBox 7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5" name="TextBox 7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6" name="TextBox 7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7" name="TextBox 7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8" name="TextBox 7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9" name="TextBox 7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0" name="TextBox 7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1" name="TextBox 7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2" name="TextBox 7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3" name="TextBox 7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4" name="TextBox 7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5" name="TextBox 7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6" name="TextBox 7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7" name="TextBox 7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8" name="TextBox 7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9" name="TextBox 7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0" name="TextBox 7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1" name="TextBox 7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2" name="TextBox 7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3" name="TextBox 7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4" name="TextBox 7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5" name="TextBox 7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6" name="TextBox 7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7" name="TextBox 7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8" name="TextBox 7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9" name="TextBox 7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0" name="TextBox 7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1" name="TextBox 7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2" name="TextBox 7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3" name="TextBox 7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4" name="TextBox 7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5" name="TextBox 7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6" name="TextBox 7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7" name="TextBox 7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8" name="TextBox 7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9" name="TextBox 7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0" name="TextBox 7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1" name="TextBox 7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2" name="TextBox 7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3" name="TextBox 7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4" name="TextBox 7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5" name="TextBox 7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6" name="TextBox 7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7" name="TextBox 7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8" name="TextBox 7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9" name="TextBox 7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0" name="TextBox 7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1" name="TextBox 7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2" name="TextBox 7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3" name="TextBox 7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4" name="TextBox 7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5" name="TextBox 7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6" name="TextBox 7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7" name="TextBox 7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8" name="TextBox 7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9" name="TextBox 7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0" name="TextBox 7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1" name="TextBox 7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2" name="TextBox 7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3" name="TextBox 7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4" name="TextBox 7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5" name="TextBox 7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6" name="TextBox 7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7" name="TextBox 7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8" name="TextBox 7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9" name="TextBox 7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0" name="TextBox 8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1" name="TextBox 8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2" name="TextBox 8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3" name="TextBox 8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4" name="TextBox 8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5" name="TextBox 8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6" name="TextBox 8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7" name="TextBox 8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8" name="TextBox 8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9" name="TextBox 8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0" name="TextBox 8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1" name="TextBox 8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2" name="TextBox 8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3" name="TextBox 8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4" name="TextBox 8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5" name="TextBox 8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6" name="TextBox 8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7" name="TextBox 8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8" name="TextBox 8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9" name="TextBox 8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0" name="TextBox 8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1" name="TextBox 8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2" name="TextBox 8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3" name="TextBox 8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4" name="TextBox 8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5" name="TextBox 8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6" name="TextBox 8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7" name="TextBox 8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8" name="TextBox 8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9" name="TextBox 9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0" name="TextBox 9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1" name="TextBox 9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2" name="TextBox 9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3" name="TextBox 9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4" name="TextBox 9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5" name="TextBox 9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6" name="TextBox 9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7" name="TextBox 9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8" name="TextBox 90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9" name="TextBox 91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0" name="TextBox 91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1" name="TextBox 91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2" name="TextBox 91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3" name="TextBox 91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4" name="TextBox 9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5" name="TextBox 9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6" name="TextBox 9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7" name="TextBox 9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8" name="TextBox 9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9" name="TextBox 9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0" name="TextBox 9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1" name="TextBox 9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2" name="TextBox 9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3" name="TextBox 9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4" name="TextBox 9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5" name="TextBox 9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6" name="TextBox 9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7" name="TextBox 9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8" name="TextBox 9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9" name="TextBox 9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0" name="TextBox 9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1" name="TextBox 9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2" name="TextBox 9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3" name="TextBox 9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4" name="TextBox 9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5" name="TextBox 9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6" name="TextBox 9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7" name="TextBox 9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8" name="TextBox 9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9" name="TextBox 9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0" name="TextBox 9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1" name="TextBox 9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2" name="TextBox 9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3" name="TextBox 9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4" name="TextBox 9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5" name="TextBox 9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6" name="TextBox 9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7" name="TextBox 9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8" name="TextBox 9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9" name="TextBox 9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0" name="TextBox 9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1" name="TextBox 9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2" name="TextBox 9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3" name="TextBox 9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4" name="TextBox 9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5" name="TextBox 9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6" name="TextBox 9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7" name="TextBox 9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8" name="TextBox 9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9" name="TextBox 9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0" name="TextBox 9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1" name="TextBox 9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2" name="TextBox 9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3" name="TextBox 9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4" name="TextBox 9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5" name="TextBox 9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6" name="TextBox 9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7" name="TextBox 9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8" name="TextBox 9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9" name="TextBox 9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0" name="TextBox 9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1" name="TextBox 9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2" name="TextBox 9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3" name="TextBox 9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4" name="TextBox 9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5" name="TextBox 9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6" name="TextBox 9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7" name="TextBox 9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8" name="TextBox 9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9" name="TextBox 9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0" name="TextBox 9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1" name="TextBox 9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2" name="TextBox 9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3" name="TextBox 9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4" name="TextBox 9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5" name="TextBox 9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6" name="TextBox 9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7" name="TextBox 9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8" name="TextBox 9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9" name="TextBox 9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0" name="TextBox 9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1" name="TextBox 9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2" name="TextBox 9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3" name="TextBox 9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4" name="TextBox 9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5" name="TextBox 9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6" name="TextBox 9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7" name="TextBox 9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8" name="TextBox 9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9" name="TextBox 10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0" name="TextBox 10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1" name="TextBox 10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2" name="TextBox 10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3" name="TextBox 10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4" name="TextBox 10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5" name="TextBox 10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6" name="TextBox 10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7" name="TextBox 10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8" name="TextBox 10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9" name="TextBox 10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0" name="TextBox 10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1" name="TextBox 10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2" name="TextBox 10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3" name="TextBox 10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4" name="TextBox 10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5" name="TextBox 10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6" name="TextBox 10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7" name="TextBox 10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8" name="TextBox 10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9" name="TextBox 10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0" name="TextBox 10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1" name="TextBox 10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2" name="TextBox 10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3" name="TextBox 10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4" name="TextBox 10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5" name="TextBox 10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6" name="TextBox 10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7" name="TextBox 10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8" name="TextBox 10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9" name="TextBox 10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0" name="TextBox 10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1" name="TextBox 10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2" name="TextBox 10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3" name="TextBox 10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4" name="TextBox 10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5" name="TextBox 10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6" name="TextBox 10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7" name="TextBox 10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8" name="TextBox 11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9" name="TextBox 11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0" name="TextBox 11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1" name="TextBox 11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2" name="TextBox 11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3" name="TextBox 11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4" name="TextBox 11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5" name="TextBox 11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6" name="TextBox 11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7" name="TextBox 11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8" name="TextBox 11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9" name="TextBox 11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0" name="TextBox 11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1" name="TextBox 11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2" name="TextBox 11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3" name="TextBox 11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4" name="TextBox 11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5" name="TextBox 11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6" name="TextBox 11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7" name="TextBox 11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8" name="TextBox 11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9" name="TextBox 11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0" name="TextBox 11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1" name="TextBox 11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2" name="TextBox 11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3" name="TextBox 11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4" name="TextBox 11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5" name="TextBox 11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6" name="TextBox 11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7" name="TextBox 11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8" name="TextBox 11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9" name="TextBox 11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0" name="TextBox 11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1" name="TextBox 11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2" name="TextBox 11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3" name="TextBox 12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4" name="TextBox 12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5" name="TextBox 12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6" name="TextBox 12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7" name="TextBox 12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8" name="TextBox 12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9" name="TextBox 12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0" name="TextBox 13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1" name="TextBox 13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2" name="TextBox 13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3" name="TextBox 13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4" name="TextBox 13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5" name="TextBox 13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6" name="TextBox 13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7" name="TextBox 13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8" name="TextBox 13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9" name="TextBox 13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0" name="TextBox 13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1" name="TextBox 13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2" name="TextBox 13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3" name="TextBox 13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4" name="TextBox 13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5" name="TextBox 13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6" name="TextBox 13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7" name="TextBox 13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8" name="TextBox 13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9" name="TextBox 13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0" name="TextBox 13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1" name="TextBox 13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2" name="TextBox 13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3" name="TextBox 13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4" name="TextBox 13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5" name="TextBox 13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6" name="TextBox 13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7" name="TextBox 13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8" name="TextBox 13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9" name="TextBox 13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56845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" name="TextBox 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" name="TextBox 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" name="TextBox 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" name="TextBox 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" name="TextBox 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" name="TextBox 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" name="TextBox 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" name="TextBox 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" name="TextBox 1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" name="TextBox 1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" name="TextBox 1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" name="TextBox 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" name="TextBox 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" name="TextBox 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" name="TextBox 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" name="TextBox 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" name="TextBox 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" name="TextBox 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" name="TextBox 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" name="TextBox 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" name="TextBox 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" name="TextBox 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" name="TextBox 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" name="TextBox 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" name="TextBox 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" name="TextBox 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" name="TextBox 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" name="TextBox 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" name="TextBox 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" name="TextBox 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" name="TextBox 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" name="TextBox 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" name="TextBox 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" name="TextBox 3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" name="TextBox 3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" name="TextBox 3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" name="TextBox 3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" name="TextBox 3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" name="TextBox 4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" name="TextBox 4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" name="TextBox 4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" name="TextBox 4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" name="TextBox 4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" name="TextBox 4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" name="TextBox 4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" name="TextBox 4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" name="TextBox 4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" name="TextBox 4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" name="TextBox 5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" name="TextBox 5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" name="TextBox 5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" name="TextBox 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" name="TextBox 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" name="TextBox 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" name="TextBox 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" name="TextBox 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" name="TextBox 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" name="TextBox 5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" name="TextBox 6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" name="TextBox 6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" name="TextBox 6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" name="TextBox 6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" name="TextBox 6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" name="TextBox 6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" name="TextBox 6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" name="TextBox 6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" name="TextBox 6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" name="TextBox 6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" name="TextBox 7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" name="TextBox 7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" name="TextBox 7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" name="TextBox 7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" name="TextBox 7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" name="TextBox 7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" name="TextBox 7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" name="TextBox 7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" name="TextBox 7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4" name="TextBox 7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5" name="TextBox 8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" name="TextBox 8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" name="TextBox 8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" name="TextBox 8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" name="TextBox 8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" name="TextBox 8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" name="TextBox 8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" name="TextBox 8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" name="TextBox 8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" name="TextBox 8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" name="TextBox 9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" name="TextBox 9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" name="TextBox 9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" name="TextBox 9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" name="TextBox 9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" name="TextBox 9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" name="TextBox 9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" name="TextBox 9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" name="TextBox 9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" name="TextBox 9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" name="TextBox 10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" name="TextBox 10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" name="TextBox 10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" name="TextBox 10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" name="TextBox 10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" name="TextBox 10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" name="TextBox 10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" name="TextBox 10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" name="TextBox 10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" name="TextBox 10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" name="TextBox 11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" name="TextBox 11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" name="TextBox 11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" name="TextBox 1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" name="TextBox 1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" name="TextBox 1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" name="TextBox 1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" name="TextBox 1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" name="TextBox 1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" name="TextBox 1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" name="TextBox 1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" name="TextBox 1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" name="TextBox 1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" name="TextBox 1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" name="TextBox 1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" name="TextBox 1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" name="TextBox 1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" name="TextBox 1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" name="TextBox 1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" name="TextBox 1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" name="TextBox 1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" name="TextBox 1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" name="TextBox 1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" name="TextBox 1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" name="TextBox 1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" name="TextBox 13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1" name="TextBox 13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2" name="TextBox 13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3" name="TextBox 13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4" name="TextBox 13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5" name="TextBox 14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6" name="TextBox 14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7" name="TextBox 14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8" name="TextBox 14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9" name="TextBox 14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0" name="TextBox 14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1" name="TextBox 14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2" name="TextBox 14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3" name="TextBox 14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4" name="TextBox 14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5" name="TextBox 15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6" name="TextBox 15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7" name="TextBox 15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8" name="TextBox 1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9" name="TextBox 1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0" name="TextBox 1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1" name="TextBox 1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2" name="TextBox 1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3" name="TextBox 1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4" name="TextBox 15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5" name="TextBox 16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6" name="TextBox 16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7" name="TextBox 16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8" name="TextBox 16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69" name="TextBox 16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0" name="TextBox 16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1" name="TextBox 16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2" name="TextBox 16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3" name="TextBox 16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4" name="TextBox 16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5" name="TextBox 17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6" name="TextBox 17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7" name="TextBox 17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8" name="TextBox 17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79" name="TextBox 17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0" name="TextBox 17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1" name="TextBox 17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2" name="TextBox 17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3" name="TextBox 17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4" name="TextBox 17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5" name="TextBox 18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6" name="TextBox 18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7" name="TextBox 18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8" name="TextBox 18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9" name="TextBox 18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0" name="TextBox 18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1" name="TextBox 18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2" name="TextBox 18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3" name="TextBox 18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4" name="TextBox 18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5" name="TextBox 19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6" name="TextBox 19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7" name="TextBox 19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8" name="TextBox 21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9" name="TextBox 21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0" name="TextBox 2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1" name="TextBox 2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2" name="TextBox 2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3" name="TextBox 2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4" name="TextBox 2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5" name="TextBox 2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6" name="TextBox 2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7" name="TextBox 2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8" name="TextBox 2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9" name="TextBox 2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0" name="TextBox 2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1" name="TextBox 2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2" name="TextBox 2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3" name="TextBox 2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4" name="TextBox 2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5" name="TextBox 2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6" name="TextBox 2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7" name="TextBox 2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8" name="TextBox 2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19" name="TextBox 2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0" name="TextBox 2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1" name="TextBox 2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2" name="TextBox 2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3" name="TextBox 2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4" name="TextBox 2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5" name="TextBox 2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6" name="TextBox 2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7" name="TextBox 2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8" name="TextBox 3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29" name="TextBox 3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0" name="TextBox 3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1" name="TextBox 3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2" name="TextBox 3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3" name="TextBox 3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4" name="TextBox 3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5" name="TextBox 3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6" name="TextBox 3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7" name="TextBox 3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8" name="TextBox 3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39" name="TextBox 3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0" name="TextBox 3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1" name="TextBox 3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2" name="TextBox 3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3" name="TextBox 3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4" name="TextBox 3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5" name="TextBox 3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6" name="TextBox 3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7" name="TextBox 3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8" name="TextBox 3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9" name="TextBox 3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0" name="TextBox 33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1" name="TextBox 33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2" name="TextBox 33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3" name="TextBox 33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4" name="TextBox 33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5" name="TextBox 34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6" name="TextBox 34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7" name="TextBox 34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8" name="TextBox 34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9" name="TextBox 34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0" name="TextBox 34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1" name="TextBox 34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2" name="TextBox 34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3" name="TextBox 34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4" name="TextBox 34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5" name="TextBox 35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6" name="TextBox 35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7" name="TextBox 35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8" name="TextBox 3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69" name="TextBox 3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0" name="TextBox 3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1" name="TextBox 3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2" name="TextBox 3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3" name="TextBox 3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4" name="TextBox 35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5" name="TextBox 36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6" name="TextBox 36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7" name="TextBox 36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8" name="TextBox 36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9" name="TextBox 36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0" name="TextBox 36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1" name="TextBox 36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2" name="TextBox 36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3" name="TextBox 36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4" name="TextBox 36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5" name="TextBox 37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6" name="TextBox 37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7" name="TextBox 37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8" name="TextBox 3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89" name="TextBox 3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0" name="TextBox 3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1" name="TextBox 3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2" name="TextBox 3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3" name="TextBox 3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4" name="TextBox 3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5" name="TextBox 3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6" name="TextBox 3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7" name="TextBox 3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8" name="TextBox 3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99" name="TextBox 3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0" name="TextBox 3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1" name="TextBox 3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2" name="TextBox 3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3" name="TextBox 3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4" name="TextBox 3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5" name="TextBox 3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6" name="TextBox 3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7" name="TextBox 3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8" name="TextBox 3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09" name="TextBox 3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0" name="TextBox 3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1" name="TextBox 3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2" name="TextBox 3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3" name="TextBox 3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4" name="TextBox 3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5" name="TextBox 4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6" name="TextBox 4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7" name="TextBox 4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8" name="TextBox 4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9" name="TextBox 4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0" name="TextBox 4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1" name="TextBox 4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2" name="TextBox 4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3" name="TextBox 4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4" name="TextBox 40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5" name="TextBox 41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6" name="TextBox 41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7" name="TextBox 41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8" name="TextBox 41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29" name="TextBox 41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0" name="TextBox 4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1" name="TextBox 4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2" name="TextBox 4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3" name="TextBox 4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4" name="TextBox 4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5" name="TextBox 4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6" name="TextBox 4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7" name="TextBox 4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8" name="TextBox 4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39" name="TextBox 4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0" name="TextBox 4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1" name="TextBox 4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2" name="TextBox 4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3" name="TextBox 4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4" name="TextBox 4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5" name="TextBox 4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6" name="TextBox 4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7" name="TextBox 4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8" name="TextBox 4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49" name="TextBox 4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0" name="TextBox 4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1" name="TextBox 4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2" name="TextBox 4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3" name="TextBox 4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4" name="TextBox 4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5" name="TextBox 4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6" name="TextBox 4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7" name="TextBox 4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8" name="TextBox 4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59" name="TextBox 4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0" name="TextBox 4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1" name="TextBox 4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2" name="TextBox 4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3" name="TextBox 4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4" name="TextBox 4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5" name="TextBox 4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6" name="TextBox 4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7" name="TextBox 4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8" name="TextBox 4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69" name="TextBox 4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0" name="TextBox 4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1" name="TextBox 4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2" name="TextBox 4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3" name="TextBox 4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4" name="TextBox 4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5" name="TextBox 4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6" name="TextBox 4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7" name="TextBox 4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8" name="TextBox 4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79" name="TextBox 4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0" name="TextBox 4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1" name="TextBox 4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2" name="TextBox 4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3" name="TextBox 4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4" name="TextBox 4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5" name="TextBox 4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6" name="TextBox 4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7" name="TextBox 4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8" name="TextBox 4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89" name="TextBox 4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0" name="TextBox 4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1" name="TextBox 4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2" name="TextBox 4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3" name="TextBox 4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4" name="TextBox 4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5" name="TextBox 4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6" name="TextBox 4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7" name="TextBox 4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8" name="TextBox 4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99" name="TextBox 4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0" name="TextBox 4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1" name="TextBox 4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2" name="TextBox 4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3" name="TextBox 4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4" name="TextBox 4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5" name="TextBox 4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6" name="TextBox 4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7" name="TextBox 4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8" name="TextBox 4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09" name="TextBox 4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0" name="TextBox 4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1" name="TextBox 4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2" name="TextBox 4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3" name="TextBox 4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4" name="TextBox 4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5" name="TextBox 5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6" name="TextBox 5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7" name="TextBox 5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8" name="TextBox 5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19" name="TextBox 5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0" name="TextBox 5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1" name="TextBox 5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2" name="TextBox 5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3" name="TextBox 5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4" name="TextBox 5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5" name="TextBox 5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6" name="TextBox 5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7" name="TextBox 5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8" name="TextBox 5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29" name="TextBox 5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0" name="TextBox 5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1" name="TextBox 5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2" name="TextBox 5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3" name="TextBox 5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4" name="TextBox 5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5" name="TextBox 5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6" name="TextBox 5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7" name="TextBox 5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8" name="TextBox 5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39" name="TextBox 5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0" name="TextBox 5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1" name="TextBox 5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2" name="TextBox 5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3" name="TextBox 5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4" name="TextBox 5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5" name="TextBox 5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6" name="TextBox 5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7" name="TextBox 5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8" name="TextBox 5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49" name="TextBox 5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0" name="TextBox 6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1" name="TextBox 6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2" name="TextBox 6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3" name="TextBox 6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4" name="TextBox 6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5" name="TextBox 6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6" name="TextBox 6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7" name="TextBox 6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8" name="TextBox 6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59" name="TextBox 6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0" name="TextBox 6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1" name="TextBox 6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2" name="TextBox 6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3" name="TextBox 6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4" name="TextBox 6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5" name="TextBox 6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6" name="TextBox 6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7" name="TextBox 6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8" name="TextBox 6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69" name="TextBox 6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0" name="TextBox 6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1" name="TextBox 6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2" name="TextBox 6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3" name="TextBox 6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4" name="TextBox 6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5" name="TextBox 6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6" name="TextBox 6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7" name="TextBox 6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8" name="TextBox 6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79" name="TextBox 6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0" name="TextBox 6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1" name="TextBox 6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2" name="TextBox 6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3" name="TextBox 6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4" name="TextBox 6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5" name="TextBox 6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6" name="TextBox 6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7" name="TextBox 6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8" name="TextBox 6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89" name="TextBox 6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0" name="TextBox 6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1" name="TextBox 6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2" name="TextBox 6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3" name="TextBox 6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4" name="TextBox 6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5" name="TextBox 6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6" name="TextBox 6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7" name="TextBox 6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8" name="TextBox 6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99" name="TextBox 6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0" name="TextBox 6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1" name="TextBox 6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2" name="TextBox 6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3" name="TextBox 6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4" name="TextBox 6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5" name="TextBox 6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6" name="TextBox 6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7" name="TextBox 6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8" name="TextBox 6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09" name="TextBox 6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0" name="TextBox 6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1" name="TextBox 6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2" name="TextBox 6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3" name="TextBox 6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4" name="TextBox 6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5" name="TextBox 6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6" name="TextBox 6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7" name="TextBox 6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8" name="TextBox 6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19" name="TextBox 6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0" name="TextBox 6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1" name="TextBox 6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2" name="TextBox 6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3" name="TextBox 6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4" name="TextBox 6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5" name="TextBox 7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6" name="TextBox 7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7" name="TextBox 7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8" name="TextBox 7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29" name="TextBox 7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0" name="TextBox 7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1" name="TextBox 7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2" name="TextBox 7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3" name="TextBox 7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4" name="TextBox 70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5" name="TextBox 71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6" name="TextBox 71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7" name="TextBox 71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8" name="TextBox 71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39" name="TextBox 71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0" name="TextBox 7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1" name="TextBox 7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2" name="TextBox 7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3" name="TextBox 7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4" name="TextBox 7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5" name="TextBox 7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6" name="TextBox 7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7" name="TextBox 7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8" name="TextBox 7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9" name="TextBox 7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0" name="TextBox 7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1" name="TextBox 7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2" name="TextBox 7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3" name="TextBox 7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4" name="TextBox 7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5" name="TextBox 7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6" name="TextBox 7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7" name="TextBox 7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8" name="TextBox 7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59" name="TextBox 7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0" name="TextBox 7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1" name="TextBox 7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2" name="TextBox 7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3" name="TextBox 7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4" name="TextBox 7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5" name="TextBox 7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6" name="TextBox 7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7" name="TextBox 7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8" name="TextBox 7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69" name="TextBox 7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0" name="TextBox 7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1" name="TextBox 7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2" name="TextBox 7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3" name="TextBox 7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4" name="TextBox 7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5" name="TextBox 7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6" name="TextBox 7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7" name="TextBox 7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8" name="TextBox 7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79" name="TextBox 7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0" name="TextBox 7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1" name="TextBox 7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2" name="TextBox 7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3" name="TextBox 7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4" name="TextBox 7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5" name="TextBox 7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6" name="TextBox 7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7" name="TextBox 7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8" name="TextBox 7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89" name="TextBox 7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0" name="TextBox 7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1" name="TextBox 7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2" name="TextBox 7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3" name="TextBox 7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4" name="TextBox 7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5" name="TextBox 7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6" name="TextBox 7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7" name="TextBox 7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8" name="TextBox 7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99" name="TextBox 7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0" name="TextBox 7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1" name="TextBox 7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2" name="TextBox 7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3" name="TextBox 7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4" name="TextBox 7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5" name="TextBox 7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6" name="TextBox 8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7" name="TextBox 8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8" name="TextBox 8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09" name="TextBox 8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0" name="TextBox 8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1" name="TextBox 8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2" name="TextBox 8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3" name="TextBox 8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4" name="TextBox 8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5" name="TextBox 8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6" name="TextBox 8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7" name="TextBox 8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8" name="TextBox 8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19" name="TextBox 8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0" name="TextBox 8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1" name="TextBox 8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2" name="TextBox 8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3" name="TextBox 8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4" name="TextBox 8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5" name="TextBox 8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6" name="TextBox 8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7" name="TextBox 8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8" name="TextBox 8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29" name="TextBox 8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0" name="TextBox 8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1" name="TextBox 8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2" name="TextBox 8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3" name="TextBox 8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4" name="TextBox 8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5" name="TextBox 9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6" name="TextBox 9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7" name="TextBox 9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8" name="TextBox 9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39" name="TextBox 9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0" name="TextBox 9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1" name="TextBox 9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2" name="TextBox 9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3" name="TextBox 9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4" name="TextBox 90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5" name="TextBox 91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6" name="TextBox 91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7" name="TextBox 91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8" name="TextBox 91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49" name="TextBox 91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0" name="TextBox 9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1" name="TextBox 9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2" name="TextBox 9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3" name="TextBox 9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4" name="TextBox 9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5" name="TextBox 9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6" name="TextBox 9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7" name="TextBox 9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8" name="TextBox 9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59" name="TextBox 9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0" name="TextBox 9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1" name="TextBox 9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2" name="TextBox 9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3" name="TextBox 9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4" name="TextBox 9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5" name="TextBox 9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6" name="TextBox 9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7" name="TextBox 9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8" name="TextBox 9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69" name="TextBox 9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0" name="TextBox 9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1" name="TextBox 9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2" name="TextBox 9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3" name="TextBox 9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4" name="TextBox 9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5" name="TextBox 9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6" name="TextBox 9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7" name="TextBox 9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8" name="TextBox 9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79" name="TextBox 9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0" name="TextBox 9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1" name="TextBox 9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2" name="TextBox 9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3" name="TextBox 9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4" name="TextBox 9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5" name="TextBox 9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6" name="TextBox 9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7" name="TextBox 9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8" name="TextBox 9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89" name="TextBox 9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0" name="TextBox 9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1" name="TextBox 9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2" name="TextBox 9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3" name="TextBox 9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4" name="TextBox 9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5" name="TextBox 9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6" name="TextBox 9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7" name="TextBox 9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8" name="TextBox 9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99" name="TextBox 9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0" name="TextBox 9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1" name="TextBox 9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2" name="TextBox 9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3" name="TextBox 9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4" name="TextBox 9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5" name="TextBox 9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6" name="TextBox 9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7" name="TextBox 9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8" name="TextBox 9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09" name="TextBox 9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0" name="TextBox 9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1" name="TextBox 9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2" name="TextBox 9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3" name="TextBox 9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4" name="TextBox 9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5" name="TextBox 9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6" name="TextBox 9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7" name="TextBox 9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8" name="TextBox 9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19" name="TextBox 9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0" name="TextBox 9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1" name="TextBox 9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2" name="TextBox 9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3" name="TextBox 9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4" name="TextBox 9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5" name="TextBox 9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6" name="TextBox 9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7" name="TextBox 9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8" name="TextBox 9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29" name="TextBox 9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0" name="TextBox 9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1" name="TextBox 9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2" name="TextBox 9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3" name="TextBox 9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4" name="TextBox 9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5" name="TextBox 10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6" name="TextBox 10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7" name="TextBox 10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8" name="TextBox 10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39" name="TextBox 10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0" name="TextBox 10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1" name="TextBox 10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2" name="TextBox 10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3" name="TextBox 10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4" name="TextBox 10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5" name="TextBox 10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6" name="TextBox 10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7" name="TextBox 10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8" name="TextBox 10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49" name="TextBox 10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0" name="TextBox 10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1" name="TextBox 10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2" name="TextBox 10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3" name="TextBox 10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4" name="TextBox 10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5" name="TextBox 10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6" name="TextBox 10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7" name="TextBox 10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8" name="TextBox 10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59" name="TextBox 10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0" name="TextBox 10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1" name="TextBox 10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2" name="TextBox 10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3" name="TextBox 10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4" name="TextBox 10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5" name="TextBox 10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6" name="TextBox 10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7" name="TextBox 10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8" name="TextBox 10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69" name="TextBox 10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0" name="TextBox 10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1" name="TextBox 10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2" name="TextBox 10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3" name="TextBox 10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4" name="TextBox 11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5" name="TextBox 11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6" name="TextBox 11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7" name="TextBox 11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8" name="TextBox 11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79" name="TextBox 11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0" name="TextBox 11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1" name="TextBox 11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2" name="TextBox 11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3" name="TextBox 11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4" name="TextBox 11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5" name="TextBox 11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6" name="TextBox 11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7" name="TextBox 11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8" name="TextBox 11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89" name="TextBox 11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0" name="TextBox 11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1" name="TextBox 11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2" name="TextBox 11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3" name="TextBox 11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4" name="TextBox 11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5" name="TextBox 11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6" name="TextBox 11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7" name="TextBox 11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8" name="TextBox 11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99" name="TextBox 11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0" name="TextBox 11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1" name="TextBox 11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2" name="TextBox 11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3" name="TextBox 11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4" name="TextBox 11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5" name="TextBox 11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6" name="TextBox 11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7" name="TextBox 11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8" name="TextBox 11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09" name="TextBox 12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0" name="TextBox 12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1" name="TextBox 12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2" name="TextBox 12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3" name="TextBox 12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4" name="TextBox 12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5" name="TextBox 12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6" name="TextBox 13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7" name="TextBox 13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8" name="TextBox 13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19" name="TextBox 13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0" name="TextBox 13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1" name="TextBox 13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2" name="TextBox 13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3" name="TextBox 13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4" name="TextBox 13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5" name="TextBox 13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6" name="TextBox 13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7" name="TextBox 13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8" name="TextBox 13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29" name="TextBox 13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0" name="TextBox 13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1" name="TextBox 13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2" name="TextBox 13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3" name="TextBox 13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4" name="TextBox 13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5" name="TextBox 13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6" name="TextBox 13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7" name="TextBox 13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8" name="TextBox 13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39" name="TextBox 13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40" name="TextBox 13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41" name="TextBox 13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42" name="TextBox 13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43" name="TextBox 13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44" name="TextBox 13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45" name="TextBox 13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52" name="TextBox 3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53" name="TextBox 3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54" name="TextBox 3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55" name="TextBox 3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56" name="TextBox 3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57" name="TextBox 3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58" name="TextBox 3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59" name="TextBox 3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0" name="TextBox 3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1" name="TextBox 3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2" name="TextBox 3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3" name="TextBox 3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4" name="TextBox 3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5" name="TextBox 3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6" name="TextBox 3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7" name="TextBox 3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8" name="TextBox 3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69" name="TextBox 3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0" name="TextBox 3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1" name="TextBox 3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2" name="TextBox 3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3" name="TextBox 3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4" name="TextBox 3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5" name="TextBox 3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6" name="TextBox 3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7" name="TextBox 3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8" name="TextBox 3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79" name="TextBox 4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0" name="TextBox 4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1" name="TextBox 4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2" name="TextBox 4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3" name="TextBox 4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4" name="TextBox 4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5" name="TextBox 4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6" name="TextBox 4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7" name="TextBox 4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8" name="TextBox 40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89" name="TextBox 41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0" name="TextBox 41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1" name="TextBox 41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2" name="TextBox 41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3" name="TextBox 41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4" name="TextBox 4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5" name="TextBox 4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6" name="TextBox 4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7" name="TextBox 4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8" name="TextBox 4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99" name="TextBox 4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0" name="TextBox 4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1" name="TextBox 4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2" name="TextBox 4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3" name="TextBox 4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4" name="TextBox 4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5" name="TextBox 4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6" name="TextBox 4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7" name="TextBox 4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8" name="TextBox 4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09" name="TextBox 4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0" name="TextBox 4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1" name="TextBox 4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2" name="TextBox 4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3" name="TextBox 4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4" name="TextBox 4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5" name="TextBox 4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6" name="TextBox 4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7" name="TextBox 4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8" name="TextBox 4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19" name="TextBox 4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0" name="TextBox 4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1" name="TextBox 4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2" name="TextBox 4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3" name="TextBox 4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4" name="TextBox 4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5" name="TextBox 4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6" name="TextBox 4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7" name="TextBox 4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8" name="TextBox 4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29" name="TextBox 4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0" name="TextBox 4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1" name="TextBox 4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2" name="TextBox 4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3" name="TextBox 4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4" name="TextBox 4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5" name="TextBox 4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6" name="TextBox 4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7" name="TextBox 4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8" name="TextBox 4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39" name="TextBox 4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0" name="TextBox 4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1" name="TextBox 4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2" name="TextBox 4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3" name="TextBox 4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4" name="TextBox 4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5" name="TextBox 4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6" name="TextBox 4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7" name="TextBox 4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8" name="TextBox 4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49" name="TextBox 4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0" name="TextBox 4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1" name="TextBox 4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2" name="TextBox 4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3" name="TextBox 4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4" name="TextBox 4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5" name="TextBox 4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6" name="TextBox 4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7" name="TextBox 4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8" name="TextBox 4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59" name="TextBox 4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0" name="TextBox 4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1" name="TextBox 4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2" name="TextBox 4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3" name="TextBox 4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4" name="TextBox 4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5" name="TextBox 4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6" name="TextBox 4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7" name="TextBox 4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8" name="TextBox 4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69" name="TextBox 4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0" name="TextBox 4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1" name="TextBox 4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2" name="TextBox 4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3" name="TextBox 4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4" name="TextBox 4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5" name="TextBox 4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6" name="TextBox 4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7" name="TextBox 4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8" name="TextBox 4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79" name="TextBox 5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0" name="TextBox 5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1" name="TextBox 5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2" name="TextBox 5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3" name="TextBox 5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4" name="TextBox 5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5" name="TextBox 5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6" name="TextBox 5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7" name="TextBox 5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8" name="TextBox 5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89" name="TextBox 5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0" name="TextBox 5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1" name="TextBox 5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2" name="TextBox 5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3" name="TextBox 5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4" name="TextBox 5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5" name="TextBox 5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6" name="TextBox 5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7" name="TextBox 5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8" name="TextBox 5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99" name="TextBox 5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0" name="TextBox 5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1" name="TextBox 5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2" name="TextBox 5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3" name="TextBox 5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4" name="TextBox 5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5" name="TextBox 5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6" name="TextBox 5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7" name="TextBox 5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8" name="TextBox 5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09" name="TextBox 5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0" name="TextBox 5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1" name="TextBox 5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2" name="TextBox 5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3" name="TextBox 5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4" name="TextBox 6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5" name="TextBox 6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6" name="TextBox 6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7" name="TextBox 6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8" name="TextBox 6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19" name="TextBox 6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0" name="TextBox 6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1" name="TextBox 6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2" name="TextBox 6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3" name="TextBox 6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4" name="TextBox 6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5" name="TextBox 6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6" name="TextBox 6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7" name="TextBox 6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8" name="TextBox 6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29" name="TextBox 6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0" name="TextBox 6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1" name="TextBox 6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2" name="TextBox 6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3" name="TextBox 6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4" name="TextBox 6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5" name="TextBox 6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6" name="TextBox 6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7" name="TextBox 6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8" name="TextBox 6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39" name="TextBox 6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0" name="TextBox 6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1" name="TextBox 6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2" name="TextBox 6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3" name="TextBox 6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4" name="TextBox 6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5" name="TextBox 6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6" name="TextBox 6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7" name="TextBox 6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8" name="TextBox 6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49" name="TextBox 6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0" name="TextBox 6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1" name="TextBox 6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2" name="TextBox 6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3" name="TextBox 6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4" name="TextBox 6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5" name="TextBox 6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6" name="TextBox 6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7" name="TextBox 6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8" name="TextBox 6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59" name="TextBox 6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0" name="TextBox 6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1" name="TextBox 6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2" name="TextBox 6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3" name="TextBox 6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4" name="TextBox 6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5" name="TextBox 6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6" name="TextBox 6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7" name="TextBox 6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8" name="TextBox 6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69" name="TextBox 6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0" name="TextBox 6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1" name="TextBox 6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2" name="TextBox 6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3" name="TextBox 6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4" name="TextBox 6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5" name="TextBox 6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6" name="TextBox 6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7" name="TextBox 6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8" name="TextBox 6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79" name="TextBox 6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0" name="TextBox 6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1" name="TextBox 6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2" name="TextBox 6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3" name="TextBox 6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4" name="TextBox 6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5" name="TextBox 6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6" name="TextBox 6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7" name="TextBox 6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8" name="TextBox 6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89" name="TextBox 7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0" name="TextBox 7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1" name="TextBox 7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2" name="TextBox 7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3" name="TextBox 7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4" name="TextBox 7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5" name="TextBox 7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6" name="TextBox 7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7" name="TextBox 7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8" name="TextBox 70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99" name="TextBox 71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0" name="TextBox 71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1" name="TextBox 71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2" name="TextBox 71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3" name="TextBox 71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4" name="TextBox 7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5" name="TextBox 7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6" name="TextBox 7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7" name="TextBox 7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8" name="TextBox 7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09" name="TextBox 7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0" name="TextBox 7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1" name="TextBox 7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2" name="TextBox 7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3" name="TextBox 7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4" name="TextBox 7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5" name="TextBox 7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6" name="TextBox 7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7" name="TextBox 7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8" name="TextBox 7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19" name="TextBox 7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0" name="TextBox 7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1" name="TextBox 7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2" name="TextBox 7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3" name="TextBox 7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4" name="TextBox 7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5" name="TextBox 7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6" name="TextBox 7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7" name="TextBox 7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8" name="TextBox 7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29" name="TextBox 7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0" name="TextBox 7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1" name="TextBox 7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2" name="TextBox 7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3" name="TextBox 7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4" name="TextBox 7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5" name="TextBox 7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6" name="TextBox 7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7" name="TextBox 7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8" name="TextBox 7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39" name="TextBox 7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0" name="TextBox 7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1" name="TextBox 7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2" name="TextBox 7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3" name="TextBox 7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4" name="TextBox 7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5" name="TextBox 7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6" name="TextBox 7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7" name="TextBox 7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8" name="TextBox 7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49" name="TextBox 7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0" name="TextBox 7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1" name="TextBox 7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2" name="TextBox 7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3" name="TextBox 7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4" name="TextBox 7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5" name="TextBox 7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6" name="TextBox 7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7" name="TextBox 7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8" name="TextBox 7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59" name="TextBox 7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0" name="TextBox 7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1" name="TextBox 7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2" name="TextBox 7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3" name="TextBox 7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4" name="TextBox 7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5" name="TextBox 7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6" name="TextBox 7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7" name="TextBox 7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8" name="TextBox 7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69" name="TextBox 7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0" name="TextBox 8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1" name="TextBox 8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2" name="TextBox 8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3" name="TextBox 8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4" name="TextBox 8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5" name="TextBox 8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6" name="TextBox 8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7" name="TextBox 8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8" name="TextBox 8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79" name="TextBox 8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0" name="TextBox 8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1" name="TextBox 8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2" name="TextBox 8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3" name="TextBox 8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4" name="TextBox 8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5" name="TextBox 8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6" name="TextBox 8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7" name="TextBox 8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8" name="TextBox 8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89" name="TextBox 8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0" name="TextBox 8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1" name="TextBox 8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2" name="TextBox 8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3" name="TextBox 8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4" name="TextBox 8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5" name="TextBox 8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6" name="TextBox 8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7" name="TextBox 8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8" name="TextBox 8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99" name="TextBox 9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0" name="TextBox 9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1" name="TextBox 9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2" name="TextBox 9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3" name="TextBox 9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4" name="TextBox 9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5" name="TextBox 9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6" name="TextBox 9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7" name="TextBox 9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8" name="TextBox 90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09" name="TextBox 91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0" name="TextBox 91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1" name="TextBox 91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2" name="TextBox 91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3" name="TextBox 91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4" name="TextBox 9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5" name="TextBox 9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6" name="TextBox 9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7" name="TextBox 9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8" name="TextBox 9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19" name="TextBox 9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0" name="TextBox 9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1" name="TextBox 9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2" name="TextBox 9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3" name="TextBox 9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4" name="TextBox 9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5" name="TextBox 9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6" name="TextBox 9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7" name="TextBox 9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8" name="TextBox 9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29" name="TextBox 9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0" name="TextBox 9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1" name="TextBox 9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2" name="TextBox 9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3" name="TextBox 9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4" name="TextBox 9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5" name="TextBox 9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6" name="TextBox 9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7" name="TextBox 9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8" name="TextBox 9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39" name="TextBox 9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0" name="TextBox 9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1" name="TextBox 9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2" name="TextBox 9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3" name="TextBox 9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4" name="TextBox 9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5" name="TextBox 9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6" name="TextBox 9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7" name="TextBox 9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8" name="TextBox 9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49" name="TextBox 9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0" name="TextBox 9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1" name="TextBox 9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2" name="TextBox 9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3" name="TextBox 9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4" name="TextBox 9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5" name="TextBox 9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6" name="TextBox 9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7" name="TextBox 9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8" name="TextBox 9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59" name="TextBox 9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0" name="TextBox 9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1" name="TextBox 9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2" name="TextBox 9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3" name="TextBox 9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4" name="TextBox 9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5" name="TextBox 9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6" name="TextBox 9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7" name="TextBox 9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8" name="TextBox 9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69" name="TextBox 9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0" name="TextBox 9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1" name="TextBox 9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2" name="TextBox 9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3" name="TextBox 9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4" name="TextBox 9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5" name="TextBox 9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6" name="TextBox 9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7" name="TextBox 9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8" name="TextBox 9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79" name="TextBox 9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0" name="TextBox 9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1" name="TextBox 9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2" name="TextBox 9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3" name="TextBox 9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4" name="TextBox 9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5" name="TextBox 9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6" name="TextBox 9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7" name="TextBox 9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8" name="TextBox 9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89" name="TextBox 9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0" name="TextBox 9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1" name="TextBox 9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2" name="TextBox 9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3" name="TextBox 9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4" name="TextBox 9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5" name="TextBox 9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6" name="TextBox 9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7" name="TextBox 9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8" name="TextBox 9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99" name="TextBox 10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0" name="TextBox 10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1" name="TextBox 10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2" name="TextBox 10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3" name="TextBox 10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4" name="TextBox 10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5" name="TextBox 10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6" name="TextBox 10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7" name="TextBox 10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8" name="TextBox 10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09" name="TextBox 10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0" name="TextBox 10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1" name="TextBox 10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2" name="TextBox 10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3" name="TextBox 10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4" name="TextBox 10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5" name="TextBox 10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6" name="TextBox 10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7" name="TextBox 10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8" name="TextBox 10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19" name="TextBox 10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0" name="TextBox 10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1" name="TextBox 10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2" name="TextBox 10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3" name="TextBox 10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4" name="TextBox 10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5" name="TextBox 10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6" name="TextBox 10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7" name="TextBox 10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8" name="TextBox 10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29" name="TextBox 10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0" name="TextBox 10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1" name="TextBox 10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2" name="TextBox 10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3" name="TextBox 10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4" name="TextBox 10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5" name="TextBox 10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6" name="TextBox 10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7" name="TextBox 10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8" name="TextBox 11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39" name="TextBox 11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0" name="TextBox 11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1" name="TextBox 11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2" name="TextBox 11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3" name="TextBox 11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4" name="TextBox 11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5" name="TextBox 11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6" name="TextBox 11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7" name="TextBox 11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8" name="TextBox 11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49" name="TextBox 11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0" name="TextBox 11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1" name="TextBox 11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2" name="TextBox 11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3" name="TextBox 11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4" name="TextBox 11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5" name="TextBox 11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6" name="TextBox 11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7" name="TextBox 11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8" name="TextBox 11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59" name="TextBox 11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0" name="TextBox 11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1" name="TextBox 11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2" name="TextBox 11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3" name="TextBox 11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4" name="TextBox 11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5" name="TextBox 11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6" name="TextBox 11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7" name="TextBox 11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8" name="TextBox 11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69" name="TextBox 11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0" name="TextBox 11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1" name="TextBox 11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2" name="TextBox 11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3" name="TextBox 12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4" name="TextBox 12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5" name="TextBox 12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6" name="TextBox 12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7" name="TextBox 12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8" name="TextBox 12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79" name="TextBox 12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0" name="TextBox 13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1" name="TextBox 13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2" name="TextBox 13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3" name="TextBox 13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4" name="TextBox 13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5" name="TextBox 13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6" name="TextBox 13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7" name="TextBox 13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8" name="TextBox 13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89" name="TextBox 13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0" name="TextBox 13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1" name="TextBox 13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2" name="TextBox 13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3" name="TextBox 13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4" name="TextBox 13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5" name="TextBox 13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6" name="TextBox 13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7" name="TextBox 13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8" name="TextBox 13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99" name="TextBox 13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0" name="TextBox 13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1" name="TextBox 13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2" name="TextBox 13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3" name="TextBox 13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4" name="TextBox 13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5" name="TextBox 13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6" name="TextBox 13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7" name="TextBox 13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8" name="TextBox 13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09" name="TextBox 13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410" name="Прямоугольник 1409"/>
          <p:cNvSpPr/>
          <p:nvPr/>
        </p:nvSpPr>
        <p:spPr>
          <a:xfrm>
            <a:off x="3059832" y="692696"/>
            <a:ext cx="27899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Корректировка по расходам</a:t>
            </a:r>
          </a:p>
        </p:txBody>
      </p:sp>
      <p:graphicFrame>
        <p:nvGraphicFramePr>
          <p:cNvPr id="1411" name="Таблица 14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28592651"/>
              </p:ext>
            </p:extLst>
          </p:nvPr>
        </p:nvGraphicFramePr>
        <p:xfrm>
          <a:off x="179512" y="1628800"/>
          <a:ext cx="8856984" cy="3024336"/>
        </p:xfrm>
        <a:graphic>
          <a:graphicData uri="http://schemas.openxmlformats.org/drawingml/2006/table">
            <a:tbl>
              <a:tblPr/>
              <a:tblGrid>
                <a:gridCol w="45365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4141909749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3443723908"/>
                    </a:ext>
                  </a:extLst>
                </a:gridCol>
              </a:tblGrid>
              <a:tr h="30232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корректировки, тыс.рублей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3951">
                <a:tc vMerge="1">
                  <a:txBody>
                    <a:bodyPr/>
                    <a:lstStyle/>
                    <a:p>
                      <a:pPr algn="l" fontAlgn="ctr"/>
                      <a:endParaRPr lang="ru-RU" sz="12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2136160"/>
                  </a:ext>
                </a:extLst>
              </a:tr>
              <a:tr h="4562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ИТОГО РАСХОДОВ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+205 844,2</a:t>
                      </a:r>
                      <a:endParaRPr lang="ru-RU" sz="14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14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748 </a:t>
                      </a:r>
                      <a:r>
                        <a:rPr lang="ru-RU" sz="14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794,2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+1 121 628,9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791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+271 243,2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+748 794,2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+1 123 191,3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475944"/>
                  </a:ext>
                </a:extLst>
              </a:tr>
              <a:tr h="45349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-46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443,6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92750767"/>
                  </a:ext>
                </a:extLst>
              </a:tr>
              <a:tr h="45349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+7 055,7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-1 562,4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791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«ЛУКОЙЛ-Западная Сибирь»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+93,6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75521218"/>
                  </a:ext>
                </a:extLst>
              </a:tr>
              <a:tr h="37895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Местный бюджет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-26 104,7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786537"/>
                  </a:ext>
                </a:extLst>
              </a:tr>
            </a:tbl>
          </a:graphicData>
        </a:graphic>
      </p:graphicFrame>
      <p:sp>
        <p:nvSpPr>
          <p:cNvPr id="1412" name="Прямоугольник 1411"/>
          <p:cNvSpPr/>
          <p:nvPr/>
        </p:nvSpPr>
        <p:spPr>
          <a:xfrm>
            <a:off x="7956376" y="1052736"/>
            <a:ext cx="9207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Таблица  2 </a:t>
            </a:r>
          </a:p>
        </p:txBody>
      </p:sp>
    </p:spTree>
    <p:extLst>
      <p:ext uri="{BB962C8B-B14F-4D97-AF65-F5344CB8AC3E}">
        <p14:creationId xmlns="" xmlns:p14="http://schemas.microsoft.com/office/powerpoint/2010/main" val="2556845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23790941"/>
              </p:ext>
            </p:extLst>
          </p:nvPr>
        </p:nvGraphicFramePr>
        <p:xfrm>
          <a:off x="0" y="568960"/>
          <a:ext cx="9143999" cy="6289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49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759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111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1619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089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п/п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программы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Сумма, тыс.рублей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Направление расходования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4249">
                <a:tc>
                  <a:txBody>
                    <a:bodyPr/>
                    <a:lstStyle/>
                    <a:p>
                      <a:pPr algn="ctr" fontAlgn="b"/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муниципальным программам, в том числе</a:t>
                      </a:r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+207 360,1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Font typeface="Wingdings" pitchFamily="2" charset="2"/>
                        <a:buChar char="ü"/>
                      </a:pPr>
                      <a:endParaRPr lang="ru-RU" sz="1000" b="1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219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«Развитие образования и молодежной политики в городе Урай» на 2019-2030 годы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- 55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781,5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Font typeface="Wingdings" pitchFamily="2" charset="2"/>
                        <a:buNone/>
                      </a:pPr>
                      <a:r>
                        <a:rPr lang="ru-RU" sz="900" b="1" i="0" u="sng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Увеличение в целом на </a:t>
                      </a:r>
                      <a:r>
                        <a:rPr lang="ru-RU" sz="900" b="1" i="0" u="sng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2 824,4тыс.руб</a:t>
                      </a:r>
                      <a:r>
                        <a:rPr lang="ru-RU" sz="900" b="1" i="0" u="sng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., в том числе</a:t>
                      </a:r>
                      <a:r>
                        <a:rPr lang="en-US" sz="900" b="1" i="0" u="sng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900" b="1" i="0" u="sng" strike="noStrik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«+» 934,8 тыс.руб.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(ОБ) -  мероприятий по обеспечению деятельности советников директора по воспитанию и взаимодействию с детскими общественными объединениями в общеобразовательных организациях за счет резервного фонда Правительства РФ,</a:t>
                      </a:r>
                      <a:endParaRPr lang="ru-RU" sz="900" b="1" i="0" u="sng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«+» </a:t>
                      </a:r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476,7 тыс.руб.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(ОБ) – реализация 2-х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ИП,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отобранных по результатам регионального конкурса: Интерактивный передвижной музей-мастерская «Социокультурные истоки» и Киберспортивное движение «Cyberia», 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«+» 320,0 тыс.руб.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(ОБ) - реализация наказов избирателей депутатам Думы ХМАО- Югры (приобретение светодиодных светильников, утеплителя МБОУ СОШ №4; приобретение экипировки для активистов движения "Серебряные волонтеры", изготовление печатной и сувенирной продукции МБУ ДО "ЦМиДО"), 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«+» 93,6 тыс.руб.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(ЛУКОЙЛ) -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именные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премии для учащихся общеобразовательных учреждений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г.Урай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«+» 999,3 тыс.руб. (МБ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)- увеличение целевого показателя по заработной плате отдельных категорий работников (с 74 200,0 руб. до 78 007,2 руб.) МБУ ДО "ЦМДО"</a:t>
                      </a:r>
                    </a:p>
                    <a:p>
                      <a:pPr algn="l" fontAlgn="b">
                        <a:buFont typeface="Wingdings" pitchFamily="2" charset="2"/>
                        <a:buNone/>
                      </a:pP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>
                        <a:buFont typeface="Wingdings" pitchFamily="2" charset="2"/>
                        <a:buNone/>
                      </a:pPr>
                      <a:r>
                        <a:rPr lang="ru-RU" sz="900" b="1" i="0" u="sng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Уменьшение в целом на </a:t>
                      </a:r>
                      <a:r>
                        <a:rPr lang="ru-RU" sz="900" b="1" i="0" u="sng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58 605,9 тыс.руб</a:t>
                      </a:r>
                      <a:r>
                        <a:rPr lang="ru-RU" sz="900" b="1" i="0" u="sng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., в том числе</a:t>
                      </a:r>
                      <a:r>
                        <a:rPr lang="en-US" sz="900" b="1" i="0" u="sng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endParaRPr lang="ru-RU" sz="900" b="1" i="0" u="sng" strike="noStrik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>
                        <a:buFont typeface="Wingdings" pitchFamily="2" charset="2"/>
                        <a:buNone/>
                      </a:pP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«-»834,0тыс.руб.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(ФБ)-  денежное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вознаграждение за классное руководство,</a:t>
                      </a:r>
                      <a:endParaRPr lang="ru-RU" sz="900" b="1" i="0" u="sng" strike="noStrik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>
                        <a:buFont typeface="Wingdings" pitchFamily="2" charset="2"/>
                        <a:buNone/>
                      </a:pP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«-»20 513,9тыс.руб.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(ОБ) на обеспечение гос. гарантий на получение образования (школы, сады), изменение комплектования классов, групп в связи с уменьшением кол-ва детей на 01.09.2022) ,</a:t>
                      </a:r>
                    </a:p>
                    <a:p>
                      <a:pPr algn="l" fontAlgn="b">
                        <a:buFont typeface="Wingdings" pitchFamily="2" charset="2"/>
                        <a:buNone/>
                      </a:pP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«-»-2171,5 тыс.руб.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(ОБ) -соц.поддержка отдельных категорий обучающихся,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«-»3 679,0 тыс.руб.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(ОБ)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–на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организацию питания детей в лагерях - уменьшение количества дней посещения детьми лагерей , при этом охват детей выполнен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«-»323,2 тыс.руб.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(ОБ) –на организацию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обеспечение отдыха и оздоровление детей,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«-»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5683,8 тыс.руб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(ФБ,ОБ, МБ) - на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организацию бесплатного горячего питания обучающихся 1-4 классов в связи с карантинными мероприятиями кол-во д/дней уменьшается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«-» 3000,0 тыс.руб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(ОБ) - компенсация части родительской платы за присмотр и уход за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детьми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/садах,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«-» 11 158,2 тыс.руб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(ОБ) кап.ремонт и оснащение немонтируемыми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средствами обучения и воспитания объектов муниципальных общеобразовательных организаций по объекту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«Капитальный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ремонт МБОУ СОШ №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6»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связи с выделением средств из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ФБ,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«-» 503,3 тыс.руб.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(МБ) -передача полномочий по молодежной политике с 01.10.2022 года с УО на администрацию г.Урай и осуществление их в рамках МП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«Совершенствование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развитие муниципального управления в городе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Урай»,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«-»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1164,5 </a:t>
                      </a:r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(МБ) –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экономия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факту выполненных работ (капитальный ремонт МБОУ Гимназия им.А.И.Яковлева, МБОУ СОШ №6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«-» </a:t>
                      </a:r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136,2 тыс.руб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(МБ) –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экономия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фактически сложившимся расходам (проведенные мероприятия)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«-» 9 425,2 тыс.руб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(МБ) –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экономия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 по фактически заключенным договорам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ПФДО)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«-» 13,1 тыс.руб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(МБ) –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экономия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 по фактически сложившимся расходам по итогам каникулярного отдыха.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Корректировка расходов по муниципальным программам и непрограммным направлениям деятельности на 2022 год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244408" y="332656"/>
            <a:ext cx="77777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Таблица 3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635031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21522866"/>
              </p:ext>
            </p:extLst>
          </p:nvPr>
        </p:nvGraphicFramePr>
        <p:xfrm>
          <a:off x="0" y="188639"/>
          <a:ext cx="9144001" cy="66761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5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193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250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14806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181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п/п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программы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Сумма, тыс.рублей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Направление расходования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504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«Развитие физической культуры, спорта и туризма в городе Урай и укрепление здоровья граждан города Урай» на 2019-2030 годы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+5 412,1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«+»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771,0 тыс.руб.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(ОБ) - реализация наказов избирателей депутатам Думы ХМАО- Югры </a:t>
                      </a:r>
                    </a:p>
                    <a:p>
                      <a:pPr marL="0" indent="0" algn="l" fontAlgn="b">
                        <a:buFont typeface="Wingdings" panose="05000000000000000000" pitchFamily="2" charset="2"/>
                        <a:buNone/>
                      </a:pP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(участие в УТС спортсменов и тренеров сборных команд отделений плавания и спортивной акробатики МАУ  "СШ "Старт")</a:t>
                      </a:r>
                      <a:endParaRPr lang="ru-RU" sz="1000" b="1" i="0" u="sng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«+» 3 940,8 тыс.руб.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(МБ) -увеличение ассигнований МАУ СШ "Старт" (оплата кредиторской задолженности по начислениям на выплаты по оплате труда)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«+» 200,0 тыс.руб.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(МБ) - ремонт кровли (материалы) ДС «Звезды Югры» и ФОК «Олимп» (наказы избирателей депутатам Думы г.Урай, средства были предусмотрены в резервном фонде  администрации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города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Урай на непрограммных направлениях деятельности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«+» 500,3 тыс.руб.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(Дотация) увеличение целевого показателя по заработной плате отдельных категорий работников (МАУ СШ "Старт" с 74 200,0 руб. до 78007,2 руб.)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936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«Культура города Урай»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+9 905,5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Font typeface="Wingdings" pitchFamily="2" charset="2"/>
                        <a:buNone/>
                      </a:pPr>
                      <a:r>
                        <a:rPr lang="ru-RU" sz="1000" b="1" i="0" u="sng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Увеличение в целом на </a:t>
                      </a:r>
                      <a:r>
                        <a:rPr lang="ru-RU" sz="1000" b="1" i="0" u="sng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lang="ru-RU" sz="1000" b="1" i="0" u="sng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863,5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., в том числе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1450" indent="-1714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«+» 550,0 тыс.руб.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(ОБ) -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реализация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наказов избирателей депутатам Думы ХМАО-</a:t>
                      </a:r>
                    </a:p>
                    <a:p>
                      <a:pPr marL="0" indent="0" algn="l" fontAlgn="b">
                        <a:buFont typeface="Wingdings" panose="05000000000000000000" pitchFamily="2" charset="2"/>
                        <a:buNone/>
                      </a:pP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Югры (приобретение автоматизированных рабочих мест, прожекторов, на приобретение постижерных изделий, аквагрима, костюмов для постановок народного театра "Авось...", приобретение концертных костюмов для участников вокальной студии "До-Ми-Но", организация мастер-классов для театральных коллективов в рамках открытого городского фестиваля любительских театров "Надежда есть!")</a:t>
                      </a:r>
                    </a:p>
                    <a:p>
                      <a:pPr marL="171450" indent="-1714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«+» 600,1 тыс.руб.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(МБ) -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ассигнований МАУ "Культура" (оплата</a:t>
                      </a:r>
                    </a:p>
                    <a:p>
                      <a:pPr marL="0" indent="0" algn="l" fontAlgn="b">
                        <a:buFont typeface="Wingdings" panose="05000000000000000000" pitchFamily="2" charset="2"/>
                        <a:buNone/>
                      </a:pP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кредиторской задолженности по начислениям на выплаты по оплате труда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),</a:t>
                      </a:r>
                    </a:p>
                    <a:p>
                      <a:pPr marL="0" indent="0" algn="l" fontAlgn="b">
                        <a:buFont typeface="Wingdings" panose="05000000000000000000" pitchFamily="2" charset="2"/>
                        <a:buNone/>
                      </a:pP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«+» 10 713,5 тыс.руб.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(Дотация) увеличение целевого показателя по заработной плате отдельных категорий работников (МБОУ ДО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«ДШИ «с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74 200,0 руб. до 78 007,2 руб., МАУ "Культура" с 72547,1  руб. до 76 675,0 руб.)</a:t>
                      </a:r>
                    </a:p>
                    <a:p>
                      <a:pPr marL="0" indent="0" algn="l" fontAlgn="b">
                        <a:buFont typeface="Wingdings" panose="05000000000000000000" pitchFamily="2" charset="2"/>
                        <a:buNone/>
                      </a:pPr>
                      <a:endParaRPr lang="ru-RU" sz="1000" b="0" i="0" u="none" strike="noStrik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000" b="1" i="0" u="sng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Уменьшение в целом на 1 958,1 тыс.руб., в том числе</a:t>
                      </a:r>
                      <a:r>
                        <a:rPr lang="en-US" sz="1000" b="1" i="0" u="sng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endParaRPr lang="ru-RU" sz="1000" b="0" i="0" u="none" strike="noStrik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1450" indent="-1714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«-»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947,8 тыс.руб.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(МБ) -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экономия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 за счет больничных листов и уменьшения среднесписочной численности педагогов доп.образования (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МБУ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"ДШИ")</a:t>
                      </a:r>
                    </a:p>
                    <a:p>
                      <a:pPr marL="171450" indent="-1714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«-»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1010,3 тыс.руб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(МБ)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экономия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 по факту проведенных мероприятий (день города, Масленица, ремонт здания под кафе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«Паровозик»)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09239912"/>
                  </a:ext>
                </a:extLst>
              </a:tr>
              <a:tr h="12767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Муниципальная программа «Улучшение жилищных условий жителей, проживающих на территории муниципального образования город Урай» на 2019-2030 годы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+242 899,0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000" b="1" i="0" u="sng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Увеличение в целом на </a:t>
                      </a:r>
                      <a:r>
                        <a:rPr lang="ru-RU" sz="1000" b="1" i="0" u="sng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252 438,4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., в том числе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«+»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251 647,9 тыс.руб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ОБ,МБ)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предоставление единой субсидии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«+»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790,5 тыс.руб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ОБ,ФБ,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МБ)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увеличение ассигнований на предоставление субсидий молодым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семьям</a:t>
                      </a:r>
                      <a:endParaRPr lang="ru-RU" sz="1000" b="1" i="0" u="sng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000" b="1" i="0" u="sng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Уменьшение в целом </a:t>
                      </a:r>
                      <a:r>
                        <a:rPr lang="ru-RU" sz="1000" b="1" i="0" u="sng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«-» 9539,4 тыс.руб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(ОБ) - уменьшение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 на приобретение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жилья детей-сирот, часть квартир было приобретено для г.Урай Департаментом имущества ХМАО-Югры, а также  с учетом  закрытия потребности по жилью в полном объеме образовалась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экономия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7029728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«Защита населения и территории от чрезвычайных ситуаций, совершенствование гражданской обороны и обеспечение первичных мер пожарной безопасности» на 2019-2030 годы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-57,5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«-»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12,5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тыс.руб.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(МБ) -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экономия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 по результатам проведенных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торгов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«-» 45,0 тыс.руб.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(ОБ) - уменьшение ассигнований на организацию осуществления мероприятий по проведению дезинсекции и дератизации в ХМАО – Югре (экономия в результате торгов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740352" y="-76944"/>
            <a:ext cx="144142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Продолжение таблицы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000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67317213"/>
              </p:ext>
            </p:extLst>
          </p:nvPr>
        </p:nvGraphicFramePr>
        <p:xfrm>
          <a:off x="0" y="260648"/>
          <a:ext cx="9144001" cy="61804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5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193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250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14806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94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п/п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программы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Сумма, тыс.рублей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Направление расходования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01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«Развитие транспортной системы города Урай»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-5 730,4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Font typeface="Wingdings" pitchFamily="2" charset="2"/>
                        <a:buNone/>
                      </a:pPr>
                      <a:r>
                        <a:rPr lang="ru-RU" sz="1000" b="1" i="0" u="sng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Увеличение в целом на 10 728,0 тыс.руб., в том числе</a:t>
                      </a:r>
                      <a:r>
                        <a:rPr lang="en-US" sz="1000" b="1" i="0" u="sng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000" b="1" i="0" u="sng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1450" indent="-1714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«+» </a:t>
                      </a:r>
                      <a:r>
                        <a:rPr lang="en-US" sz="1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9 161</a:t>
                      </a:r>
                      <a:r>
                        <a:rPr lang="ru-RU" sz="1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,1 тыс.руб. 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(ОБ) - на ремонт автомобильных дорог </a:t>
                      </a:r>
                    </a:p>
                    <a:p>
                      <a:pPr marL="171450" indent="-1714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«+»1 566,9 тыс.руб. 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(МБ) - пассажирские перевозки (необходимость доп.финансирования для заключения контракта на выполнение работ</a:t>
                      </a:r>
                      <a:r>
                        <a:rPr lang="ru-RU" sz="1000" b="0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 городских автобусных маршрутах с 01.05.-30.09.2022)</a:t>
                      </a:r>
                    </a:p>
                    <a:p>
                      <a:pPr marL="171450" marR="0" lvl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000" b="1" i="0" u="sng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Уменьшение в целом на 16 458,4 тыс.руб., в том числе</a:t>
                      </a:r>
                      <a:r>
                        <a:rPr lang="en-US" sz="1000" b="1" i="0" u="sng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endParaRPr lang="ru-RU" sz="10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1450" indent="-1714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«-» 15 566,2 тыс.руб.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(МБ) – временно перенаправлено</a:t>
                      </a:r>
                      <a:r>
                        <a:rPr lang="ru-RU" sz="1000" b="0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1000" b="0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вывоз снега</a:t>
                      </a:r>
                      <a:endParaRPr lang="ru-RU" sz="10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1450" indent="-1714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«-» 892,2 тыс.руб. 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(МБ) - экономия средств по результатам завершения работ по объекту "Устройство тротуара и проезда от ул. Южная до станции 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«Орбита», по 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объекту «Объездная автомобильная дорога г.Урай. (Содержание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971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«Профилактика правонарушений на территории города Урай» на 2018-2030 годы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-1 229,7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«+»79,0 тыс.руб. (ОБ) -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осуществление отдельного гос.полномочия по созданию административной комиссии (согласно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ожидаемых фактических затрат),</a:t>
                      </a:r>
                      <a:endParaRPr lang="ru-RU" sz="1000" b="0" i="0" u="none" strike="noStrik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«+»71,5 тыс.руб.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(МБ) –установка вызывной панели со стойкой на Мемориал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Памяти</a:t>
                      </a:r>
                      <a:endParaRPr lang="ru-RU" sz="1000" b="0" i="0" u="none" strike="noStrik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«-» 1 380,2 тыс.руб.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(МБ) - отсутствие необходимости продления срока действия неисключительных прав на ПО для ЭВМ "Крибрум.Объекты"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10618674"/>
                  </a:ext>
                </a:extLst>
              </a:tr>
              <a:tr h="5971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«Развитие малого и среднего предпринимательства, потребительского рынка и сельскохозяйственных товаропроизводителей города Урай»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-157,3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000" b="1" i="0" u="sng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Увеличение в целом на 2 532,7 тыс.руб., в том числе</a:t>
                      </a:r>
                      <a:r>
                        <a:rPr lang="en-US" sz="1000" b="1" i="0" u="sng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000" b="1" i="0" u="sng" strike="noStrik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«+» 1842,0 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(ОБ) –на поддержку и развитие животноводства,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«+» 690,7 тыс.руб.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(ОБ) - на финансовую поддержку субъектов малого и среднего предпринимательства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endParaRPr lang="ru-RU" sz="1000" b="0" i="0" u="none" strike="noStrik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«-» 2690,0 тыс.руб.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(ОБ) - уменьшение ассигнований  на поддержку и развитие малых форм хозяйствования</a:t>
                      </a:r>
                      <a:endParaRPr lang="ru-RU" sz="1000" b="0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42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Муниципальная программа «Информационное общество – Урай» на 2019-2030 годы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+ 1 600,2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«+» 1600,2 тыс.руб. </a:t>
                      </a:r>
                      <a:r>
                        <a:rPr lang="ru-RU" sz="1000" b="0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(МБ) - для размещения информационных материалов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14952529"/>
                  </a:ext>
                </a:extLst>
              </a:tr>
              <a:tr h="4501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«Формирование современной городской среды муниципального образования город Урай» на 2018-2022 годы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+3 702,0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000" b="1" i="0" u="sng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Увеличение в целом на 3 998,7 тыс.руб., в том числе</a:t>
                      </a:r>
                      <a:r>
                        <a:rPr lang="en-US" sz="1000" b="1" i="0" u="sng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000" b="1" i="0" u="sng" strike="noStrik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«+» 3 975,3 тыс.руб. (ОБ) -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реализация наказов избирателей депутатам Думы ХМАО- Югры -благоустройство территории в р-не ж/д 4,7 мкр.1. 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«+» 23,4 тыс.руб.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(МБ) - изготовление баннеров, агитационной продукции (наружной рекламы)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000" b="1" i="0" u="sng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Уменьшение в целом на 296,7 тыс.руб., в том числе</a:t>
                      </a:r>
                      <a:r>
                        <a:rPr lang="en-US" sz="1000" b="1" i="0" u="sng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endParaRPr lang="ru-RU" sz="1000" b="1" i="0" u="sng" strike="noStrik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«-» 8,6 тыс.руб.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(ОБ,ФБ) согласно фактически выполненных работ на объекте "Благоустройство общественной территории  "Рекреационная зона в районе ДС "Звезды Югры»,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«-» 267,3тыс.руб.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(МБ) - экономия по факту выполненных работ (благоустройство дворовых территорий, территории мкр.1 вдоль ул.Ленина "Бульвар Содружества", зона отдыха по ул.Механиков),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«-» 20,8 тыс.руб.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(МБ) – экономия по факту выполненных работ по обустройству снежных городков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740352" y="-76944"/>
            <a:ext cx="144142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Продолжение таблицы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2712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67317213"/>
              </p:ext>
            </p:extLst>
          </p:nvPr>
        </p:nvGraphicFramePr>
        <p:xfrm>
          <a:off x="0" y="260648"/>
          <a:ext cx="9144001" cy="29523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5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193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250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14806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810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п/п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программы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Сумма, тыс.рублей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Направление расходования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806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«Обеспечение градостроительной деятельности на территории города Урай» на  2018-2030 годы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-4 724,7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«+» 241,1 тыс.руб.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(ОБ,МБ) - предоставление субсидии для реализации полномочий в области градостроительной деятельности, строительства и жилищных отношений (реализация мероприятий по градостроительной деятельности).</a:t>
                      </a:r>
                    </a:p>
                    <a:p>
                      <a:pPr algn="l" fontAlgn="b">
                        <a:buFont typeface="Wingdings" pitchFamily="2" charset="2"/>
                        <a:buNone/>
                      </a:pPr>
                      <a:endParaRPr lang="ru-RU" sz="1000" b="0" i="0" u="none" strike="noStrik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000" b="1" i="0" u="sng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Уменьшение в целом на 4 965,7 тыс.руб., в том числе</a:t>
                      </a:r>
                      <a:r>
                        <a:rPr lang="en-US" sz="1000" b="1" i="0" u="sng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endParaRPr lang="ru-RU" sz="1000" b="0" i="0" u="none" strike="noStrik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«-» 4 910,6 тыс.руб.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(МБ) - экономия по факту выполненных работ (снос гаражей на территории стационара, инженерные сети и проезды мкр.Южный (район Орбиты), инженерные сети и проезды мкр.Солнечный, инженерные сети тепло- и водоснабжения к дому №39 мкр.1А), 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«-» 55,1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тыс.руб. 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(МБ) –экономия средств по текущему содержанию  МКУ 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000" b="0" i="0" u="none" strike="noStrike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УГЗиП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г.Урай»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6906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Муниципальная программа «Управление муниципальными финансами в городе Урай»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-3 895,1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«-» 2293,3 тыс.руб.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(МБ) – экономия по текущему содержанию Комитета по финансам администрации города Урай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«-» 1601,8 тыс.руб.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(МБ) - высвобождение средств по обслуживанию муниципального долга (отсутствие долговых обязательств у МО)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41342847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740352" y="-76944"/>
            <a:ext cx="144142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Продолжение таблицы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2712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67317213"/>
              </p:ext>
            </p:extLst>
          </p:nvPr>
        </p:nvGraphicFramePr>
        <p:xfrm>
          <a:off x="0" y="260648"/>
          <a:ext cx="9144001" cy="53803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5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193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250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14806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94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п/п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программы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Сумма, тыс.рублей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Направление расходования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99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«Развитие жилищно-коммунального комплекса и повышение энергетической эффективности в городе Урай» на 2019-2030 годы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+23 146,0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000" b="1" i="0" u="sng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Увеличение в целом на 38 645,1 тыс.руб., в том числе</a:t>
                      </a:r>
                      <a:r>
                        <a:rPr lang="en-US" sz="1000" b="1" i="0" u="sng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000" b="1" i="0" u="sng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«+» 9 904,9тыс.руб. 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(ОБ,МБ) - увеличение ассигнований по град.субсидии на снос аварийных жилых домов, на мероприятия по приспособлению жилого помещения с учетом потребностей инвалида, 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«+» 3 209,4 тыс.руб.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(ОБ, МБ)</a:t>
                      </a:r>
                      <a:r>
                        <a:rPr lang="ru-RU" sz="1000" b="0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реализацию полномочий в сфере жилищно-коммунального комплекса (ОЗП),</a:t>
                      </a:r>
                      <a:endParaRPr lang="ru-RU" sz="10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«+» 6 026,9 тыс.руб.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(ОБ, МБ)</a:t>
                      </a:r>
                      <a:r>
                        <a:rPr lang="ru-RU" sz="1000" b="0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предоставление субсидии на реализация 4-х ИП, отобранных по результатам регионального конкурса: Обустройство спортивно-дрессировочной площадки для животных в районе ДС «Звезды Югры»; «Безопасность»;  «Безопасная дорога» Устройство тротуара возле МБОУ СОШ № 2; «От мечты до реальности один шаг!» Устройство пешеходных тротуаров, 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«+»15 </a:t>
                      </a:r>
                      <a:r>
                        <a:rPr lang="ru-RU" sz="10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062,5 тыс.руб. </a:t>
                      </a:r>
                      <a:r>
                        <a:rPr lang="ru-RU" sz="1000" b="0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(МБ) - выполнение работ по погрузке, вывозу и утилизации снежных масс в зимний период с 01.12.2022 по 28.02.2023) "+" 12 390,4 т.р., снос аварийных жилых домов "+" 65,8 т.р., на оплату услуг по приему, транспортировке, очистке и сбросу в водный объект поверхностных сточных вод "+" 2 357,2 т.р. , изготовление стоек с информационно-указательными знаками для размещения сведений о движении автотранспорта городских автобусных маршрутов в кол-ве 72 шт. "+" 249,1 т.р., 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«+» 3800,0 тыс.руб. </a:t>
                      </a:r>
                      <a:r>
                        <a:rPr lang="ru-RU" sz="1000" b="0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(МБ) - финансирование наказов избирателей депутатам Думы города Урай (благоустроительные работы), средства были предусмотрены в резервном фонде администрации горда Урай на непрограммных направлениях деятельности,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«+» 573,3 тыс.руб</a:t>
                      </a:r>
                      <a:r>
                        <a:rPr lang="ru-RU" sz="1000" b="0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(МБ) - закуп, установка, выполнение работ МАФ "Пирамида" на детской игровой площадке </a:t>
                      </a:r>
                      <a:r>
                        <a:rPr lang="ru-RU" sz="1000" b="0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«Гнездо</a:t>
                      </a:r>
                      <a:r>
                        <a:rPr lang="ru-RU" sz="1000" b="0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»,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«+» 68,1 тыс.руб. </a:t>
                      </a:r>
                      <a:r>
                        <a:rPr lang="ru-RU" sz="1000" b="0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(МБ) -  устройство водоотвода мкр. Лесной.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endParaRPr lang="ru-RU" sz="1000" b="0" i="0" u="none" strike="noStrike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000" b="1" i="0" u="sng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Уменьшение в целом на 15 499,1 тыс.руб., в том числе</a:t>
                      </a:r>
                      <a:r>
                        <a:rPr lang="en-US" sz="1000" b="1" i="0" u="sng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endParaRPr lang="ru-RU" sz="10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«-» 742,4 тыс.руб. (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ОБ) </a:t>
                      </a:r>
                      <a:r>
                        <a:rPr lang="ru-RU" sz="1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уменьшение ассигнований по сжиженному газу -экономия по факту потребления сжиженного 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газа,</a:t>
                      </a:r>
                      <a:endParaRPr lang="ru-RU" sz="10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«-» 391,0 тыс.руб.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(МБ) – экономия средств по результатам обслуживания объектов внешнего благоустройства,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«-» 13 121,0 тыс.руб. 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(МБ) - реконструкция КОС в г.Урай (МК на корректировку ПСД расторгнут, Подрядчик внесен в РНП, повторное объявление аукциона не планируется в связи со значительным увеличением НМЦ контракта согласно полученным КП),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«-» 1 244,7 тыс.руб.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(МБ) Экономия по факту потребления энергоресурсов 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740352" y="-76944"/>
            <a:ext cx="144142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Продолжение таблицы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2712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67317213"/>
              </p:ext>
            </p:extLst>
          </p:nvPr>
        </p:nvGraphicFramePr>
        <p:xfrm>
          <a:off x="107503" y="260648"/>
          <a:ext cx="8928991" cy="52279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56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507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056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0270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94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п/п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программы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Сумма, тыс.рублей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Направление расходования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71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«Совершенствование и развитие муниципального управления в городе Урай» на 2018-2030 годы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-7 728,5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000" b="1" i="0" u="sng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Увеличение в целом на 3 677,6 тыс.руб., в том числе</a:t>
                      </a:r>
                      <a:r>
                        <a:rPr lang="en-US" sz="1000" b="1" i="0" u="sng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0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«+» 978,4 тыс.руб. 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(ОБ) - увеличение ассигнований на осуществление деятельности по опеке и попечительству для выплат, связанных с исполнением трудовых прав и гарантий сотрудников в связи с передачей полномочий на региональный уровень с 01.01.2023 года,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«+» 373,6 тыс.руб. 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(ОБ)- обеспечение</a:t>
                      </a:r>
                      <a:r>
                        <a:rPr lang="ru-RU" sz="1000" b="0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переданного гос.полномочия ЗАГС ,</a:t>
                      </a:r>
                      <a:endParaRPr lang="ru-RU" sz="10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«+» 700,0 тыс.руб. 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(ОБ) – грант по результатам проведения конкурса "Лучший муниципалитет по цифровой трансформации»,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«+» 256,0</a:t>
                      </a:r>
                      <a:r>
                        <a:rPr lang="ru-RU" sz="10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тыс.руб. (</a:t>
                      </a:r>
                      <a:r>
                        <a:rPr lang="ru-RU" sz="1000" b="0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МБ) - изготовление металлической каркасной конструкции для доски почета</a:t>
                      </a:r>
                      <a:endParaRPr lang="ru-RU" sz="10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«+» 550,8тыс.руб.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(МБ) - увеличение ассигнований на текущее содержание МКУ "УМТО" (оплата кредиторской задолженности по начислениям на выплаты по оплате труда, ТО автомобилей, приобретение автошин, светильников в МКУ "УМТО")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«+» 503,3 тыс.руб. 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(МБ) - Передача полномочий по молодежной политике с 01.10.2022 с УО на администрацию г.Урай,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«+» 252,9тыс.руб. 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(МБ)  содержание администрации города (оплата кредиторской задолженности</a:t>
                      </a:r>
                      <a:r>
                        <a:rPr lang="ru-RU" sz="1000" b="0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 начислениям на выплаты по оплате труда),</a:t>
                      </a:r>
                    </a:p>
                    <a:p>
                      <a:pPr algn="l" fontAlgn="b">
                        <a:buFont typeface="Wingdings" pitchFamily="2" charset="2"/>
                        <a:buNone/>
                      </a:pPr>
                      <a:r>
                        <a:rPr lang="ru-RU" sz="1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«+» 62,6 тыс.руб. 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(МБ) - оплату коммунальных услуг в период простоя муниципального жилищного фонда</a:t>
                      </a:r>
                    </a:p>
                    <a:p>
                      <a:pPr algn="l" fontAlgn="b">
                        <a:buFont typeface="Wingdings" pitchFamily="2" charset="2"/>
                        <a:buNone/>
                      </a:pPr>
                      <a:endParaRPr lang="ru-RU" sz="10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000" b="1" i="0" u="sng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Уменьшение в целом на 11 406,2 тыс.руб., в том числе</a:t>
                      </a:r>
                      <a:r>
                        <a:rPr lang="en-US" sz="1000" b="1" i="0" u="sng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endParaRPr lang="ru-RU" sz="1000" b="1" i="0" u="sng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«-» 263,3 тыс.руб. 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(ОБ) –на реализацию мероприятий по содействию трудоустройству граждан,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«-» 10 691,2 тыс.руб. 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(ОБ) - уменьшение ассигнований по доп.мерам социальной поддержки детям-сиротам - экономия по предоставлению путёвок в санаторно-оздоровительные лагеря, в связи с нестабильной эпидемиологической обстановкой (- 2 032,5т.р.), а также приостановлены выплаты вознаграждения приёмным родителям в связи с размещением приемных детей в БУ ХМАО - Югры " Советская психоневрологическая больница"с апреля текущего года (- 6 120,7 т.р.)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«-» 231,7 тыс.руб. 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(МБ) - экономия по факту выполненных работ (капитальный ремонт кровли нежилого помещения - часть дома под спец.цех по адресу: г.Урай мкр.Западный, д.13)</a:t>
                      </a:r>
                    </a:p>
                    <a:p>
                      <a:pPr algn="l" fontAlgn="b">
                        <a:buFont typeface="Wingdings" pitchFamily="2" charset="2"/>
                        <a:buChar char="ü"/>
                      </a:pPr>
                      <a:r>
                        <a:rPr lang="ru-RU" sz="1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«-» 220,0 тыс.руб.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(МБ) – экономия</a:t>
                      </a:r>
                      <a:r>
                        <a:rPr lang="ru-RU" sz="1000" b="0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 по муниципальной пенсии,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740352" y="-76944"/>
            <a:ext cx="144142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Продолжение таблицы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271234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20995</TotalTime>
  <Words>3253</Words>
  <Application>Microsoft Office PowerPoint</Application>
  <PresentationFormat>Экран (4:3)</PresentationFormat>
  <Paragraphs>309</Paragraphs>
  <Slides>12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Ivan A. Gotsman</dc:creator>
  <cp:lastModifiedBy>Зорина</cp:lastModifiedBy>
  <cp:revision>2301</cp:revision>
  <dcterms:created xsi:type="dcterms:W3CDTF">2011-03-01T09:21:01Z</dcterms:created>
  <dcterms:modified xsi:type="dcterms:W3CDTF">2022-12-23T12:12:53Z</dcterms:modified>
</cp:coreProperties>
</file>