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0"/>
  </p:notesMasterIdLst>
  <p:handoutMasterIdLst>
    <p:handoutMasterId r:id="rId11"/>
  </p:handoutMasterIdLst>
  <p:sldIdLst>
    <p:sldId id="266" r:id="rId2"/>
    <p:sldId id="401" r:id="rId3"/>
    <p:sldId id="402" r:id="rId4"/>
    <p:sldId id="409" r:id="rId5"/>
    <p:sldId id="407" r:id="rId6"/>
    <p:sldId id="408" r:id="rId7"/>
    <p:sldId id="403" r:id="rId8"/>
    <p:sldId id="389" r:id="rId9"/>
  </p:sldIdLst>
  <p:sldSz cx="9144000" cy="6858000" type="screen4x3"/>
  <p:notesSz cx="6761163" cy="9942513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777777"/>
    <a:srgbClr val="969696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5287" autoAdjust="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0574" cy="497683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29010" y="0"/>
            <a:ext cx="2930574" cy="497683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45BCEFEA-4140-41BA-9D0E-3EC91526085D}" type="datetimeFigureOut">
              <a:rPr lang="ru-RU"/>
              <a:pPr>
                <a:defRPr/>
              </a:pPr>
              <a:t>21.06.2022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43241"/>
            <a:ext cx="2930574" cy="497682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29010" y="9443241"/>
            <a:ext cx="2930574" cy="497682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569F2FC8-7549-401D-B91F-18C7E982676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49984953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0574" cy="497683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29010" y="0"/>
            <a:ext cx="2930574" cy="497683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6E809A9C-CAF7-48A2-8980-AEDFF8B23F4C}" type="datetimeFigureOut">
              <a:rPr lang="ru-RU"/>
              <a:pPr>
                <a:defRPr/>
              </a:pPr>
              <a:t>21.06.2022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95350" y="746125"/>
            <a:ext cx="4970463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1" tIns="45715" rIns="91431" bIns="45715" rtlCol="0" anchor="ctr"/>
          <a:lstStyle/>
          <a:p>
            <a:pPr lvl="0"/>
            <a:endParaRPr lang="ru-RU" noProof="0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5801" y="4722416"/>
            <a:ext cx="5409562" cy="4474369"/>
          </a:xfrm>
          <a:prstGeom prst="rect">
            <a:avLst/>
          </a:prstGeom>
        </p:spPr>
        <p:txBody>
          <a:bodyPr vert="horz" lIns="91431" tIns="45715" rIns="91431" bIns="45715" rtlCol="0">
            <a:normAutofit/>
          </a:bodyPr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3241"/>
            <a:ext cx="2930574" cy="497682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29010" y="9443241"/>
            <a:ext cx="2930574" cy="497682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5B582B9-D141-4D6C-85DC-0DF5C7A0A8B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6292975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dirty="0"/>
          </a:p>
        </p:txBody>
      </p:sp>
      <p:sp>
        <p:nvSpPr>
          <p:cNvPr id="13316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6AC6CDF-4F04-49BC-8904-349DD1E5DA9A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8883184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dirty="0"/>
          </a:p>
        </p:txBody>
      </p:sp>
      <p:sp>
        <p:nvSpPr>
          <p:cNvPr id="13316" name="Номер слайда 3"/>
          <p:cNvSpPr txBox="1">
            <a:spLocks noGrp="1"/>
          </p:cNvSpPr>
          <p:nvPr/>
        </p:nvSpPr>
        <p:spPr bwMode="auto">
          <a:xfrm>
            <a:off x="3829010" y="9443241"/>
            <a:ext cx="2930574" cy="49768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431" tIns="45715" rIns="91431" bIns="45715" anchor="b"/>
          <a:lstStyle/>
          <a:p>
            <a:pPr algn="r">
              <a:defRPr/>
            </a:pPr>
            <a:fld id="{BCDD0E9C-D6D8-4A8B-9EC8-98BE1E446363}" type="slidenum">
              <a:rPr lang="ru-RU" sz="1200">
                <a:latin typeface="+mn-lt"/>
              </a:rPr>
              <a:pPr algn="r">
                <a:defRPr/>
              </a:pPr>
              <a:t>3</a:t>
            </a:fld>
            <a:endParaRPr lang="ru-RU" sz="1200" dirty="0">
              <a:latin typeface="+mn-lt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8555826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dirty="0"/>
          </a:p>
        </p:txBody>
      </p:sp>
      <p:sp>
        <p:nvSpPr>
          <p:cNvPr id="13316" name="Номер слайда 3"/>
          <p:cNvSpPr txBox="1">
            <a:spLocks noGrp="1"/>
          </p:cNvSpPr>
          <p:nvPr/>
        </p:nvSpPr>
        <p:spPr bwMode="auto">
          <a:xfrm>
            <a:off x="3829010" y="9443241"/>
            <a:ext cx="2930574" cy="49768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431" tIns="45715" rIns="91431" bIns="45715" anchor="b"/>
          <a:lstStyle/>
          <a:p>
            <a:pPr algn="r">
              <a:defRPr/>
            </a:pPr>
            <a:fld id="{BCDD0E9C-D6D8-4A8B-9EC8-98BE1E446363}" type="slidenum">
              <a:rPr lang="ru-RU" sz="1200">
                <a:latin typeface="+mn-lt"/>
              </a:rPr>
              <a:pPr algn="r">
                <a:defRPr/>
              </a:pPr>
              <a:t>4</a:t>
            </a:fld>
            <a:endParaRPr lang="ru-RU" sz="1200" dirty="0">
              <a:latin typeface="+mn-lt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8555826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5B582B9-D141-4D6C-85DC-0DF5C7A0A8BB}" type="slidenum">
              <a:rPr lang="ru-RU" smtClean="0"/>
              <a:pPr>
                <a:defRPr/>
              </a:pPr>
              <a:t>5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014652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5B582B9-D141-4D6C-85DC-0DF5C7A0A8BB}" type="slidenum">
              <a:rPr lang="ru-RU" smtClean="0"/>
              <a:pPr>
                <a:defRPr/>
              </a:pPr>
              <a:t>6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0146527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dirty="0"/>
          </a:p>
        </p:txBody>
      </p:sp>
      <p:sp>
        <p:nvSpPr>
          <p:cNvPr id="13316" name="Номер слайда 3"/>
          <p:cNvSpPr txBox="1">
            <a:spLocks noGrp="1"/>
          </p:cNvSpPr>
          <p:nvPr/>
        </p:nvSpPr>
        <p:spPr bwMode="auto">
          <a:xfrm>
            <a:off x="3829010" y="9443241"/>
            <a:ext cx="2930574" cy="49768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431" tIns="45715" rIns="91431" bIns="45715" anchor="b"/>
          <a:lstStyle/>
          <a:p>
            <a:pPr algn="r">
              <a:defRPr/>
            </a:pPr>
            <a:fld id="{BCDD0E9C-D6D8-4A8B-9EC8-98BE1E446363}" type="slidenum">
              <a:rPr lang="ru-RU" sz="1200">
                <a:latin typeface="+mn-lt"/>
              </a:rPr>
              <a:pPr algn="r">
                <a:defRPr/>
              </a:pPr>
              <a:t>7</a:t>
            </a:fld>
            <a:endParaRPr lang="ru-RU" sz="1200" dirty="0">
              <a:latin typeface="+mn-lt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2148109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Образ слайда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indent="177126" defTabSz="917544"/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671878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5733D7B-AB09-4C82-8361-080EB69C46DF}" type="datetime1">
              <a:rPr lang="ru-RU" smtClean="0"/>
              <a:pPr>
                <a:defRPr/>
              </a:pPr>
              <a:t>21.06.2022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51474D-BFCC-4F90-869A-7E46578C560F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F2167A3-1388-48C3-83D0-E653D90C1DD0}" type="datetime1">
              <a:rPr lang="ru-RU" smtClean="0"/>
              <a:pPr>
                <a:defRPr/>
              </a:pPr>
              <a:t>21.06.2022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EDDAF8-8897-4752-832E-29A31CAB94A4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2E37F7A-947C-4A95-A6EC-F61F3A3DA178}" type="datetime1">
              <a:rPr lang="ru-RU" smtClean="0"/>
              <a:pPr>
                <a:defRPr/>
              </a:pPr>
              <a:t>21.06.2022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41D768-5C8B-4D6A-8C3F-A289DEA499AB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570799808"/>
      </p:ext>
    </p:extLst>
  </p:cSld>
  <p:clrMapOvr>
    <a:masterClrMapping/>
  </p:clrMapOvr>
  <p:transition spd="slow" advClick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6DD80B9-64F1-45DC-BEA2-40B19DD815F0}" type="datetime1">
              <a:rPr lang="ru-RU" smtClean="0"/>
              <a:pPr>
                <a:defRPr/>
              </a:pPr>
              <a:t>21.06.2022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3E9CA6-ADF1-4349-9C42-D9C8B5C42857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B1A2D88-51A5-45F1-B0F9-7108BB2C8101}" type="datetime1">
              <a:rPr lang="ru-RU" smtClean="0"/>
              <a:pPr>
                <a:defRPr/>
              </a:pPr>
              <a:t>21.06.2022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39344B2-F93F-4A60-B297-9ADDAC07586F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60139AB-2600-49FE-B50E-57EF22C9D8F9}" type="datetime1">
              <a:rPr lang="ru-RU" smtClean="0"/>
              <a:pPr>
                <a:defRPr/>
              </a:pPr>
              <a:t>21.06.2022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F59F7-E34F-4DC5-AB71-A975106DCD6D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ED8F84C-6625-4DFC-962C-82DF9B29A30A}" type="datetime1">
              <a:rPr lang="ru-RU" smtClean="0"/>
              <a:pPr>
                <a:defRPr/>
              </a:pPr>
              <a:t>21.06.2022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9E92E9-F18A-43CC-B1C8-B2C000818AFE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2639CD4-40D9-4923-A509-898CD6048089}" type="datetime1">
              <a:rPr lang="ru-RU" smtClean="0"/>
              <a:pPr>
                <a:defRPr/>
              </a:pPr>
              <a:t>21.06.2022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FE11D0-BB60-4CD6-8E7E-A05A49A091DE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4ACA2FE-A210-49D1-9285-0EEEC8CCFDD6}" type="datetime1">
              <a:rPr lang="ru-RU" smtClean="0"/>
              <a:pPr>
                <a:defRPr/>
              </a:pPr>
              <a:t>21.06.2022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D07384-0F6A-4CB5-91BA-C969210EB8C7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47DED20-27FB-4ED3-B9DD-D0671B62CAF0}" type="datetime1">
              <a:rPr lang="ru-RU" smtClean="0"/>
              <a:pPr>
                <a:defRPr/>
              </a:pPr>
              <a:t>21.06.2022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E9FE5D-3469-4F94-8ED7-D56D2125AB60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B28D0CB-BCAE-4B4C-8BCA-99E0936046F8}" type="datetime1">
              <a:rPr lang="ru-RU" smtClean="0"/>
              <a:pPr>
                <a:defRPr/>
              </a:pPr>
              <a:t>21.06.2022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72F152-7211-459A-8D6D-D579D53BEB6E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fld id="{E36142B8-C3BA-4E51-AEBF-00A984721B71}" type="datetime1">
              <a:rPr lang="ru-RU" smtClean="0"/>
              <a:pPr>
                <a:defRPr/>
              </a:pPr>
              <a:t>21.06.2022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fld id="{5E6238E5-CC0F-4F39-924A-8E9C7F0871FF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</p:sldLayoutIdLst>
  <p:hf sldNum="0" hdr="0" ftr="0" dt="0"/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3.png"/><Relationship Id="rId4" Type="http://schemas.openxmlformats.org/officeDocument/2006/relationships/hyperlink" Target="http://www.uray.ru/document/8469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flag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135731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effectLst>
            <a:outerShdw blurRad="1270000" dist="50800" dir="5400000" algn="ctr" rotWithShape="0">
              <a:schemeClr val="bg1"/>
            </a:outerShdw>
          </a:effectLst>
        </p:spPr>
      </p:pic>
      <p:sp>
        <p:nvSpPr>
          <p:cNvPr id="5" name="Блок-схема: ссылка на другую страницу 4"/>
          <p:cNvSpPr/>
          <p:nvPr/>
        </p:nvSpPr>
        <p:spPr>
          <a:xfrm>
            <a:off x="8286776" y="6429396"/>
            <a:ext cx="357190" cy="357190"/>
          </a:xfrm>
          <a:prstGeom prst="flowChartOffpageConnector">
            <a:avLst/>
          </a:prstGeom>
          <a:gradFill flip="none"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grpSp>
        <p:nvGrpSpPr>
          <p:cNvPr id="15366" name="Группа 6"/>
          <p:cNvGrpSpPr>
            <a:grpSpLocks/>
          </p:cNvGrpSpPr>
          <p:nvPr/>
        </p:nvGrpSpPr>
        <p:grpSpPr bwMode="auto">
          <a:xfrm>
            <a:off x="3143250" y="142875"/>
            <a:ext cx="5643563" cy="1054100"/>
            <a:chOff x="2928926" y="4500570"/>
            <a:chExt cx="5643602" cy="1054064"/>
          </a:xfrm>
        </p:grpSpPr>
        <p:sp>
          <p:nvSpPr>
            <p:cNvPr id="8" name="Прямоугольник 7"/>
            <p:cNvSpPr/>
            <p:nvPr/>
          </p:nvSpPr>
          <p:spPr>
            <a:xfrm>
              <a:off x="3071802" y="5000636"/>
              <a:ext cx="5500726" cy="553998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3000" b="1" spc="50" dirty="0">
                  <a:ln w="13500">
                    <a:solidFill>
                      <a:schemeClr val="accent1">
                        <a:shade val="2500"/>
                        <a:alpha val="6500"/>
                      </a:schemeClr>
                    </a:solidFill>
                    <a:prstDash val="solid"/>
                  </a:ln>
                  <a:solidFill>
                    <a:schemeClr val="accent1">
                      <a:tint val="3000"/>
                      <a:alpha val="95000"/>
                    </a:schemeClr>
                  </a:solidFill>
                  <a:effectLst>
                    <a:innerShdw blurRad="50900" dist="38500" dir="13500000">
                      <a:srgbClr val="000000">
                        <a:alpha val="60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</a:rPr>
                <a:t>город</a:t>
              </a:r>
              <a:r>
                <a:rPr lang="ru-RU" sz="3000" b="1" spc="50" dirty="0">
                  <a:ln w="13500">
                    <a:solidFill>
                      <a:schemeClr val="accent1">
                        <a:shade val="2500"/>
                        <a:alpha val="6500"/>
                      </a:schemeClr>
                    </a:solidFill>
                    <a:prstDash val="solid"/>
                  </a:ln>
                  <a:solidFill>
                    <a:schemeClr val="accent1">
                      <a:tint val="3000"/>
                      <a:alpha val="95000"/>
                    </a:schemeClr>
                  </a:solidFill>
                  <a:effectLst>
                    <a:innerShdw blurRad="50900" dist="38500" dir="13500000">
                      <a:srgbClr val="000000">
                        <a:alpha val="60000"/>
                      </a:srgbClr>
                    </a:innerShdw>
                  </a:effectLst>
                  <a:latin typeface="+mn-lt"/>
                </a:rPr>
                <a:t> </a:t>
              </a:r>
              <a:r>
                <a:rPr lang="ru-RU" sz="3000" b="1" spc="50" dirty="0">
                  <a:ln w="13500">
                    <a:solidFill>
                      <a:schemeClr val="accent1">
                        <a:shade val="2500"/>
                        <a:alpha val="6500"/>
                      </a:schemeClr>
                    </a:solidFill>
                    <a:prstDash val="solid"/>
                  </a:ln>
                  <a:solidFill>
                    <a:schemeClr val="accent1">
                      <a:tint val="3000"/>
                      <a:alpha val="95000"/>
                    </a:schemeClr>
                  </a:solidFill>
                  <a:effectLst>
                    <a:innerShdw blurRad="50900" dist="38500" dir="13500000">
                      <a:srgbClr val="000000">
                        <a:alpha val="60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</a:rPr>
                <a:t>Урай</a:t>
              </a:r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2928926" y="4500570"/>
              <a:ext cx="5572164" cy="553998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3000" b="1" spc="50" dirty="0">
                  <a:ln w="13500">
                    <a:solidFill>
                      <a:schemeClr val="accent1">
                        <a:shade val="2500"/>
                        <a:alpha val="6500"/>
                      </a:schemeClr>
                    </a:solidFill>
                    <a:prstDash val="solid"/>
                  </a:ln>
                  <a:solidFill>
                    <a:schemeClr val="accent1">
                      <a:tint val="3000"/>
                      <a:alpha val="95000"/>
                    </a:schemeClr>
                  </a:solidFill>
                  <a:effectLst>
                    <a:innerShdw blurRad="50900" dist="38500" dir="13500000">
                      <a:srgbClr val="000000">
                        <a:alpha val="60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</a:rPr>
                <a:t>Муниципальное</a:t>
              </a:r>
              <a:r>
                <a:rPr lang="ru-RU" sz="3000" b="1" spc="50" dirty="0">
                  <a:ln w="13500">
                    <a:solidFill>
                      <a:schemeClr val="accent1">
                        <a:shade val="2500"/>
                        <a:alpha val="6500"/>
                      </a:schemeClr>
                    </a:solidFill>
                    <a:prstDash val="solid"/>
                  </a:ln>
                  <a:solidFill>
                    <a:schemeClr val="accent1">
                      <a:tint val="3000"/>
                      <a:alpha val="95000"/>
                    </a:schemeClr>
                  </a:solidFill>
                  <a:effectLst>
                    <a:innerShdw blurRad="50900" dist="38500" dir="13500000">
                      <a:srgbClr val="000000">
                        <a:alpha val="60000"/>
                      </a:srgbClr>
                    </a:innerShdw>
                  </a:effectLst>
                  <a:latin typeface="+mn-lt"/>
                </a:rPr>
                <a:t> </a:t>
              </a:r>
              <a:r>
                <a:rPr lang="ru-RU" sz="3000" b="1" spc="50" dirty="0">
                  <a:ln w="13500">
                    <a:solidFill>
                      <a:schemeClr val="accent1">
                        <a:shade val="2500"/>
                        <a:alpha val="6500"/>
                      </a:schemeClr>
                    </a:solidFill>
                    <a:prstDash val="solid"/>
                  </a:ln>
                  <a:solidFill>
                    <a:schemeClr val="accent1">
                      <a:tint val="3000"/>
                      <a:alpha val="95000"/>
                    </a:schemeClr>
                  </a:solidFill>
                  <a:effectLst>
                    <a:innerShdw blurRad="50900" dist="38500" dir="13500000">
                      <a:srgbClr val="000000">
                        <a:alpha val="60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</a:rPr>
                <a:t>образование</a:t>
              </a:r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323850" y="1412875"/>
            <a:ext cx="8391525" cy="31400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endParaRPr lang="ru-RU" sz="4000" b="1" dirty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О внесении изменений в бюджет городского округа город Урай</a:t>
            </a:r>
            <a:endParaRPr lang="en-US" sz="4000" b="1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на 2014 год и плановый период 2015 и 2016 годов</a:t>
            </a:r>
            <a:endParaRPr lang="ru-RU" sz="4000" b="1" dirty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156325" y="5732463"/>
            <a:ext cx="2254250" cy="46196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И.В.Хусаинова</a:t>
            </a:r>
          </a:p>
        </p:txBody>
      </p:sp>
      <p:pic>
        <p:nvPicPr>
          <p:cNvPr id="12" name="Picture 4" descr="закладка урай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3" name="Прямоугольник 12"/>
          <p:cNvSpPr/>
          <p:nvPr/>
        </p:nvSpPr>
        <p:spPr>
          <a:xfrm>
            <a:off x="611560" y="1772816"/>
            <a:ext cx="8064896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3200" b="1" i="1" dirty="0">
                <a:latin typeface="Arial" panose="020B0604020202020204" pitchFamily="34" charset="0"/>
                <a:cs typeface="Arial" panose="020B0604020202020204" pitchFamily="34" charset="0"/>
              </a:rPr>
              <a:t>О внесении изменений в бюджет городского округа Урай </a:t>
            </a:r>
          </a:p>
          <a:p>
            <a:pPr algn="ctr">
              <a:defRPr/>
            </a:pPr>
            <a:r>
              <a:rPr lang="ru-RU" sz="3200" b="1" i="1" dirty="0">
                <a:latin typeface="Arial" panose="020B0604020202020204" pitchFamily="34" charset="0"/>
                <a:cs typeface="Arial" panose="020B0604020202020204" pitchFamily="34" charset="0"/>
              </a:rPr>
              <a:t>Ханты-Мансийского автономного округа - Югры на </a:t>
            </a:r>
            <a:r>
              <a:rPr lang="ru-RU" sz="3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2022 </a:t>
            </a:r>
            <a:r>
              <a:rPr lang="ru-RU" sz="3200" b="1" i="1" dirty="0">
                <a:latin typeface="Arial" panose="020B0604020202020204" pitchFamily="34" charset="0"/>
                <a:cs typeface="Arial" panose="020B0604020202020204" pitchFamily="34" charset="0"/>
              </a:rPr>
              <a:t>год и на плановый период </a:t>
            </a:r>
            <a:r>
              <a:rPr lang="ru-RU" sz="3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2023 </a:t>
            </a:r>
            <a:r>
              <a:rPr lang="ru-RU" sz="3200" b="1" i="1" dirty="0">
                <a:latin typeface="Arial" panose="020B0604020202020204" pitchFamily="34" charset="0"/>
                <a:cs typeface="Arial" panose="020B0604020202020204" pitchFamily="34" charset="0"/>
              </a:rPr>
              <a:t>и </a:t>
            </a:r>
            <a:r>
              <a:rPr lang="ru-RU" sz="3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2024 </a:t>
            </a:r>
            <a:r>
              <a:rPr lang="ru-RU" sz="3200" b="1" i="1" dirty="0">
                <a:latin typeface="Arial" panose="020B0604020202020204" pitchFamily="34" charset="0"/>
                <a:cs typeface="Arial" panose="020B0604020202020204" pitchFamily="34" charset="0"/>
              </a:rPr>
              <a:t>годов </a:t>
            </a:r>
            <a:endParaRPr lang="ru-RU" sz="3200" b="1" i="1" dirty="0"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4" name="Picture 5" descr="закладка урай copy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211960" y="548680"/>
            <a:ext cx="712788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Прямоугольник 1"/>
          <p:cNvSpPr/>
          <p:nvPr/>
        </p:nvSpPr>
        <p:spPr>
          <a:xfrm>
            <a:off x="4745551" y="5085184"/>
            <a:ext cx="41101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fontAlgn="b"/>
            <a:r>
              <a:rPr lang="ru-RU" sz="1600" dirty="0">
                <a:latin typeface="Times New Roman"/>
              </a:rPr>
              <a:t>Докладчик – </a:t>
            </a:r>
            <a:r>
              <a:rPr lang="ru-RU" sz="1600" dirty="0" smtClean="0">
                <a:latin typeface="Times New Roman"/>
              </a:rPr>
              <a:t>Хусаинова </a:t>
            </a:r>
            <a:r>
              <a:rPr lang="ru-RU" sz="1600" smtClean="0">
                <a:latin typeface="Times New Roman"/>
              </a:rPr>
              <a:t>Ирина Валериевна</a:t>
            </a:r>
            <a:endParaRPr lang="ru-RU" sz="1600" dirty="0">
              <a:latin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1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7" name="TextBox 2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8" name="TextBox 3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9" name="TextBox 4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0" name="TextBox 5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1" name="TextBox 6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2" name="TextBox 7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3" name="TextBox 8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4" name="TextBox 9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5" name="TextBox 10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6" name="TextBox 11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7" name="TextBox 12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8" name="TextBox 13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9" name="TextBox 14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0" name="TextBox 15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1" name="TextBox 16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2" name="TextBox 17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3" name="TextBox 18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4" name="TextBox 19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5" name="TextBox 20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6" name="TextBox 21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7" name="TextBox 22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8" name="TextBox 23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9" name="TextBox 24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0" name="TextBox 25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1" name="TextBox 26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2" name="TextBox 27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3" name="TextBox 28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4" name="TextBox 29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5" name="TextBox 30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6" name="TextBox 31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7" name="TextBox 32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8" name="TextBox 33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9" name="TextBox 34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40" name="TextBox 35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41" name="TextBox 36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42" name="TextBox 37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43" name="TextBox 38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44" name="TextBox 39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45" name="TextBox 40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46" name="TextBox 41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47" name="TextBox 42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48" name="TextBox 43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49" name="TextBox 44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50" name="TextBox 45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51" name="TextBox 46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52" name="TextBox 47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53" name="TextBox 48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54" name="TextBox 49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55" name="TextBox 50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56" name="TextBox 51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57" name="TextBox 52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58" name="TextBox 53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59" name="TextBox 54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60" name="TextBox 55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61" name="TextBox 56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62" name="TextBox 57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63" name="TextBox 58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64" name="TextBox 59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65" name="TextBox 60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66" name="TextBox 61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67" name="TextBox 62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68" name="TextBox 63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69" name="TextBox 64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70" name="TextBox 65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71" name="TextBox 66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72" name="TextBox 67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73" name="TextBox 68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74" name="TextBox 69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75" name="TextBox 70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76" name="TextBox 71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77" name="TextBox 72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78" name="TextBox 73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79" name="TextBox 74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80" name="TextBox 75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81" name="TextBox 76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82" name="TextBox 77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83" name="TextBox 78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84" name="TextBox 79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85" name="TextBox 80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86" name="TextBox 81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87" name="TextBox 82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88" name="TextBox 83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89" name="TextBox 84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90" name="TextBox 85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91" name="TextBox 86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92" name="TextBox 87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93" name="TextBox 88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94" name="TextBox 89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95" name="TextBox 90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96" name="TextBox 91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97" name="TextBox 92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98" name="TextBox 93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99" name="TextBox 94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00" name="TextBox 95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01" name="TextBox 96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02" name="TextBox 97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03" name="TextBox 98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04" name="TextBox 99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05" name="TextBox 100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06" name="TextBox 101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07" name="TextBox 102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08" name="TextBox 103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09" name="TextBox 104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10" name="TextBox 105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11" name="TextBox 106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12" name="TextBox 107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13" name="TextBox 108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14" name="TextBox 109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15" name="TextBox 110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16" name="TextBox 111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17" name="TextBox 112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18" name="TextBox 113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19" name="TextBox 114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20" name="TextBox 115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21" name="TextBox 116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22" name="TextBox 117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23" name="TextBox 118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24" name="TextBox 119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25" name="TextBox 120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26" name="TextBox 121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27" name="TextBox 122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28" name="TextBox 123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29" name="TextBox 124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30" name="TextBox 125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31" name="TextBox 126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32" name="TextBox 127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33" name="TextBox 128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34" name="TextBox 129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35" name="TextBox 130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36" name="TextBox 131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37" name="TextBox 132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38" name="TextBox 133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39" name="TextBox 134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40" name="TextBox 135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41" name="TextBox 136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42" name="TextBox 137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43" name="TextBox 138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44" name="TextBox 139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45" name="TextBox 140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46" name="TextBox 141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47" name="TextBox 142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48" name="TextBox 143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49" name="TextBox 144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50" name="TextBox 145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51" name="TextBox 146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52" name="TextBox 147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53" name="TextBox 148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54" name="TextBox 149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55" name="TextBox 150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56" name="TextBox 151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57" name="TextBox 152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58" name="TextBox 153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59" name="TextBox 154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60" name="TextBox 155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61" name="TextBox 156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62" name="TextBox 157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63" name="TextBox 158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64" name="TextBox 159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65" name="TextBox 160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66" name="TextBox 161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67" name="TextBox 162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68" name="TextBox 163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69" name="TextBox 164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70" name="TextBox 165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71" name="TextBox 166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72" name="TextBox 167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73" name="TextBox 168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74" name="TextBox 169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75" name="TextBox 170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76" name="TextBox 171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77" name="TextBox 172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78" name="TextBox 173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79" name="TextBox 174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80" name="TextBox 175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81" name="TextBox 176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82" name="TextBox 177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83" name="TextBox 178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84" name="TextBox 179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85" name="TextBox 180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86" name="TextBox 181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87" name="TextBox 182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88" name="TextBox 183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89" name="TextBox 184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90" name="TextBox 185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91" name="TextBox 186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92" name="TextBox 187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93" name="TextBox 188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94" name="TextBox 189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95" name="TextBox 190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96" name="TextBox 191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97" name="TextBox 192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98" name="TextBox 211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99" name="TextBox 212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00" name="TextBox 213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01" name="TextBox 214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02" name="TextBox 215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03" name="TextBox 216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04" name="TextBox 217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05" name="TextBox 218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06" name="TextBox 219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07" name="TextBox 220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08" name="TextBox 221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09" name="TextBox 222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10" name="TextBox 223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11" name="TextBox 224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12" name="TextBox 225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13" name="TextBox 226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14" name="TextBox 227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15" name="TextBox 228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16" name="TextBox 229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17" name="TextBox 230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18" name="TextBox 231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19" name="TextBox 232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20" name="TextBox 233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21" name="TextBox 234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22" name="TextBox 253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23" name="TextBox 254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24" name="TextBox 255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25" name="TextBox 256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26" name="TextBox 257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27" name="TextBox 258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28" name="TextBox 313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29" name="TextBox 314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30" name="TextBox 315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31" name="TextBox 316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32" name="TextBox 317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33" name="TextBox 318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34" name="TextBox 319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35" name="TextBox 320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36" name="TextBox 321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37" name="TextBox 322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38" name="TextBox 323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39" name="TextBox 324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40" name="TextBox 325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41" name="TextBox 326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42" name="TextBox 327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43" name="TextBox 328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44" name="TextBox 329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45" name="TextBox 330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46" name="TextBox 331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47" name="TextBox 332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48" name="TextBox 333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49" name="TextBox 334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50" name="TextBox 335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51" name="TextBox 336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52" name="TextBox 337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53" name="TextBox 338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54" name="TextBox 339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55" name="TextBox 340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56" name="TextBox 341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57" name="TextBox 342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58" name="TextBox 343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59" name="TextBox 344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60" name="TextBox 345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61" name="TextBox 346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62" name="TextBox 347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63" name="TextBox 348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64" name="TextBox 349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65" name="TextBox 350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66" name="TextBox 351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67" name="TextBox 352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68" name="TextBox 353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69" name="TextBox 354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70" name="TextBox 355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71" name="TextBox 356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72" name="TextBox 357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73" name="TextBox 358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74" name="TextBox 359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75" name="TextBox 360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76" name="TextBox 361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77" name="TextBox 362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78" name="TextBox 363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79" name="TextBox 364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80" name="TextBox 365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81" name="TextBox 366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82" name="TextBox 367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83" name="TextBox 368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84" name="TextBox 369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85" name="TextBox 370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86" name="TextBox 371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87" name="TextBox 372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88" name="TextBox 37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89" name="TextBox 37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90" name="TextBox 37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91" name="TextBox 37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92" name="TextBox 37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93" name="TextBox 37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94" name="TextBox 37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95" name="TextBox 38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96" name="TextBox 38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97" name="TextBox 38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98" name="TextBox 38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99" name="TextBox 38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00" name="TextBox 38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01" name="TextBox 38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02" name="TextBox 38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03" name="TextBox 38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04" name="TextBox 38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05" name="TextBox 39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06" name="TextBox 39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07" name="TextBox 39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08" name="TextBox 39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09" name="TextBox 39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10" name="TextBox 39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11" name="TextBox 39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12" name="TextBox 39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13" name="TextBox 39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14" name="TextBox 39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15" name="TextBox 40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16" name="TextBox 40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17" name="TextBox 40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18" name="TextBox 40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19" name="TextBox 40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20" name="TextBox 40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21" name="TextBox 40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22" name="TextBox 40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23" name="TextBox 40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24" name="TextBox 40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25" name="TextBox 41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26" name="TextBox 41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27" name="TextBox 41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28" name="TextBox 41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29" name="TextBox 41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30" name="TextBox 41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31" name="TextBox 41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32" name="TextBox 41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33" name="TextBox 41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34" name="TextBox 41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35" name="TextBox 42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36" name="TextBox 42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37" name="TextBox 42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38" name="TextBox 42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39" name="TextBox 42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40" name="TextBox 42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41" name="TextBox 42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42" name="TextBox 42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43" name="TextBox 42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44" name="TextBox 42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45" name="TextBox 43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46" name="TextBox 43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47" name="TextBox 43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48" name="TextBox 43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49" name="TextBox 43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50" name="TextBox 43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51" name="TextBox 43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52" name="TextBox 43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53" name="TextBox 43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54" name="TextBox 43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55" name="TextBox 44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56" name="TextBox 44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57" name="TextBox 44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58" name="TextBox 44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59" name="TextBox 44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60" name="TextBox 44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61" name="TextBox 44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62" name="TextBox 44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63" name="TextBox 44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64" name="TextBox 44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65" name="TextBox 45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66" name="TextBox 45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67" name="TextBox 45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68" name="TextBox 45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69" name="TextBox 45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70" name="TextBox 45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71" name="TextBox 45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72" name="TextBox 45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73" name="TextBox 45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74" name="TextBox 45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75" name="TextBox 46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76" name="TextBox 46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77" name="TextBox 46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78" name="TextBox 46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79" name="TextBox 46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80" name="TextBox 46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81" name="TextBox 46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82" name="TextBox 46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83" name="TextBox 46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84" name="TextBox 46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85" name="TextBox 47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86" name="TextBox 47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87" name="TextBox 47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88" name="TextBox 47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89" name="TextBox 47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90" name="TextBox 47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91" name="TextBox 47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92" name="TextBox 47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93" name="TextBox 47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94" name="TextBox 47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95" name="TextBox 48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96" name="TextBox 48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97" name="TextBox 48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98" name="TextBox 48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99" name="TextBox 48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400" name="TextBox 48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401" name="TextBox 48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402" name="TextBox 48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403" name="TextBox 48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404" name="TextBox 48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405" name="TextBox 49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406" name="TextBox 49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407" name="TextBox 49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408" name="TextBox 49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409" name="TextBox 49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410" name="TextBox 49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411" name="TextBox 49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412" name="TextBox 49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413" name="TextBox 49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414" name="TextBox 49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415" name="TextBox 50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416" name="TextBox 50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417" name="TextBox 50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418" name="TextBox 50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419" name="TextBox 50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420" name="TextBox 52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421" name="TextBox 52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422" name="TextBox 52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423" name="TextBox 52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424" name="TextBox 52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425" name="TextBox 52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426" name="TextBox 52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427" name="TextBox 53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428" name="TextBox 53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429" name="TextBox 53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430" name="TextBox 53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431" name="TextBox 53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432" name="TextBox 53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433" name="TextBox 53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434" name="TextBox 53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435" name="TextBox 53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436" name="TextBox 53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437" name="TextBox 54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438" name="TextBox 54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439" name="TextBox 54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440" name="TextBox 54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441" name="TextBox 54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442" name="TextBox 54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443" name="TextBox 54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444" name="TextBox 56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445" name="TextBox 56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446" name="TextBox 56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447" name="TextBox 56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448" name="TextBox 56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449" name="TextBox 57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450" name="TextBox 62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451" name="TextBox 62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452" name="TextBox 62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453" name="TextBox 62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454" name="TextBox 62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455" name="TextBox 63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456" name="TextBox 63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457" name="TextBox 63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458" name="TextBox 63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459" name="TextBox 63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460" name="TextBox 63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461" name="TextBox 63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462" name="TextBox 63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463" name="TextBox 63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464" name="TextBox 63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465" name="TextBox 64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466" name="TextBox 64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467" name="TextBox 64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468" name="TextBox 64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469" name="TextBox 64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470" name="TextBox 64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471" name="TextBox 64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472" name="TextBox 64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473" name="TextBox 64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474" name="TextBox 64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475" name="TextBox 65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476" name="TextBox 65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477" name="TextBox 65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478" name="TextBox 65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479" name="TextBox 65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480" name="TextBox 65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481" name="TextBox 65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482" name="TextBox 65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483" name="TextBox 65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484" name="TextBox 65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485" name="TextBox 66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486" name="TextBox 66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487" name="TextBox 66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488" name="TextBox 66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489" name="TextBox 66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490" name="TextBox 66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491" name="TextBox 66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492" name="TextBox 66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493" name="TextBox 66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494" name="TextBox 66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495" name="TextBox 67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496" name="TextBox 67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497" name="TextBox 67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498" name="TextBox 67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499" name="TextBox 67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500" name="TextBox 67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501" name="TextBox 67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502" name="TextBox 67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503" name="TextBox 67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504" name="TextBox 67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505" name="TextBox 68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506" name="TextBox 68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507" name="TextBox 68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508" name="TextBox 68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509" name="TextBox 68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510" name="TextBox 68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511" name="TextBox 68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512" name="TextBox 68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513" name="TextBox 68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514" name="TextBox 68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515" name="TextBox 69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516" name="TextBox 69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517" name="TextBox 69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518" name="TextBox 69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519" name="TextBox 69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520" name="TextBox 69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521" name="TextBox 69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522" name="TextBox 69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523" name="TextBox 69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524" name="TextBox 69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525" name="TextBox 70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526" name="TextBox 70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527" name="TextBox 70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528" name="TextBox 70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529" name="TextBox 70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530" name="TextBox 70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531" name="TextBox 70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532" name="TextBox 70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533" name="TextBox 70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534" name="TextBox 70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535" name="TextBox 71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536" name="TextBox 71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537" name="TextBox 71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538" name="TextBox 71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539" name="TextBox 71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540" name="TextBox 71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541" name="TextBox 71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542" name="TextBox 71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543" name="TextBox 71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544" name="TextBox 71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545" name="TextBox 72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546" name="TextBox 72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547" name="TextBox 72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548" name="TextBox 72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549" name="TextBox 72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550" name="TextBox 72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551" name="TextBox 72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552" name="TextBox 72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553" name="TextBox 72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554" name="TextBox 72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555" name="TextBox 73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556" name="TextBox 73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557" name="TextBox 73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558" name="TextBox 73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559" name="TextBox 73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560" name="TextBox 73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561" name="TextBox 73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562" name="TextBox 73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563" name="TextBox 73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564" name="TextBox 73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565" name="TextBox 74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566" name="TextBox 74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567" name="TextBox 74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568" name="TextBox 74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569" name="TextBox 74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570" name="TextBox 74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571" name="TextBox 74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572" name="TextBox 74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573" name="TextBox 74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574" name="TextBox 74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575" name="TextBox 75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576" name="TextBox 75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577" name="TextBox 75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578" name="TextBox 75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579" name="TextBox 75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580" name="TextBox 75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581" name="TextBox 75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582" name="TextBox 77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583" name="TextBox 77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584" name="TextBox 77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585" name="TextBox 77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586" name="TextBox 77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587" name="TextBox 78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588" name="TextBox 78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589" name="TextBox 78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590" name="TextBox 78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591" name="TextBox 78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592" name="TextBox 78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593" name="TextBox 78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594" name="TextBox 78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595" name="TextBox 78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596" name="TextBox 78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597" name="TextBox 79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598" name="TextBox 79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599" name="TextBox 79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600" name="TextBox 79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601" name="TextBox 79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602" name="TextBox 79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603" name="TextBox 79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604" name="TextBox 79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605" name="TextBox 79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606" name="TextBox 81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607" name="TextBox 81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608" name="TextBox 81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609" name="TextBox 82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610" name="TextBox 82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611" name="TextBox 82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612" name="TextBox 87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613" name="TextBox 87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614" name="TextBox 87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615" name="TextBox 88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616" name="TextBox 88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617" name="TextBox 88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618" name="TextBox 88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619" name="TextBox 88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620" name="TextBox 88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621" name="TextBox 88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622" name="TextBox 88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623" name="TextBox 88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624" name="TextBox 88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625" name="TextBox 89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626" name="TextBox 89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627" name="TextBox 89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628" name="TextBox 89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629" name="TextBox 89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630" name="TextBox 89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631" name="TextBox 89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632" name="TextBox 89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633" name="TextBox 89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634" name="TextBox 89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635" name="TextBox 90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636" name="TextBox 90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637" name="TextBox 90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638" name="TextBox 90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639" name="TextBox 90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640" name="TextBox 90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641" name="TextBox 90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642" name="TextBox 90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643" name="TextBox 90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644" name="TextBox 90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645" name="TextBox 91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646" name="TextBox 91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647" name="TextBox 91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648" name="TextBox 91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649" name="TextBox 91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650" name="TextBox 91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651" name="TextBox 91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652" name="TextBox 91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653" name="TextBox 91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654" name="TextBox 91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655" name="TextBox 92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656" name="TextBox 92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657" name="TextBox 92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658" name="TextBox 92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659" name="TextBox 92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660" name="TextBox 92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661" name="TextBox 92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662" name="TextBox 92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663" name="TextBox 92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664" name="TextBox 92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665" name="TextBox 93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666" name="TextBox 93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667" name="TextBox 93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668" name="TextBox 93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669" name="TextBox 93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670" name="TextBox 93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671" name="TextBox 93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672" name="TextBox 93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673" name="TextBox 93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674" name="TextBox 93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675" name="TextBox 94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676" name="TextBox 94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677" name="TextBox 94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678" name="TextBox 94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679" name="TextBox 94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680" name="TextBox 94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681" name="TextBox 94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682" name="TextBox 94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683" name="TextBox 94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684" name="TextBox 94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685" name="TextBox 95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686" name="TextBox 95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687" name="TextBox 95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688" name="TextBox 95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689" name="TextBox 95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690" name="TextBox 95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691" name="TextBox 95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692" name="TextBox 95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693" name="TextBox 95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694" name="TextBox 95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695" name="TextBox 96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696" name="TextBox 96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697" name="TextBox 96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698" name="TextBox 96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699" name="TextBox 96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700" name="TextBox 96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701" name="TextBox 96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702" name="TextBox 96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703" name="TextBox 96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704" name="TextBox 96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705" name="TextBox 97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706" name="TextBox 97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707" name="TextBox 97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708" name="TextBox 97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709" name="TextBox 97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710" name="TextBox 97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711" name="TextBox 97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712" name="TextBox 97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713" name="TextBox 97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714" name="TextBox 97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715" name="TextBox 98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716" name="TextBox 98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717" name="TextBox 98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718" name="TextBox 98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719" name="TextBox 98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720" name="TextBox 98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721" name="TextBox 98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722" name="TextBox 98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723" name="TextBox 98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724" name="TextBox 98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725" name="TextBox 99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726" name="TextBox 99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727" name="TextBox 99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728" name="TextBox 99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729" name="TextBox 99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730" name="TextBox 99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731" name="TextBox 99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732" name="TextBox 99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733" name="TextBox 99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734" name="TextBox 99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735" name="TextBox 100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736" name="TextBox 100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737" name="TextBox 100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738" name="TextBox 100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739" name="TextBox 100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740" name="TextBox 100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741" name="TextBox 100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742" name="TextBox 100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743" name="TextBox 100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744" name="TextBox 102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745" name="TextBox 102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746" name="TextBox 102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747" name="TextBox 103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748" name="TextBox 103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749" name="TextBox 103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750" name="TextBox 103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751" name="TextBox 103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752" name="TextBox 103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753" name="TextBox 103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754" name="TextBox 103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755" name="TextBox 103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756" name="TextBox 103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757" name="TextBox 104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758" name="TextBox 104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759" name="TextBox 104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760" name="TextBox 104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761" name="TextBox 104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762" name="TextBox 104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763" name="TextBox 104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764" name="TextBox 104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765" name="TextBox 104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766" name="TextBox 104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767" name="TextBox 105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768" name="TextBox 106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769" name="TextBox 107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770" name="TextBox 107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771" name="TextBox 107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772" name="TextBox 107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773" name="TextBox 107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774" name="TextBox 112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775" name="TextBox 113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776" name="TextBox 113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777" name="TextBox 113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778" name="TextBox 113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779" name="TextBox 113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780" name="TextBox 115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781" name="TextBox 115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782" name="TextBox 115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783" name="TextBox 115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784" name="TextBox 115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785" name="TextBox 115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786" name="TextBox 115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787" name="TextBox 116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788" name="TextBox 116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789" name="TextBox 116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790" name="TextBox 116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791" name="TextBox 116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792" name="TextBox 116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793" name="TextBox 116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794" name="TextBox 116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795" name="TextBox 116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796" name="TextBox 116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797" name="TextBox 117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798" name="TextBox 117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799" name="TextBox 117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800" name="TextBox 117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801" name="TextBox 117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802" name="TextBox 117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803" name="TextBox 117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804" name="TextBox 119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805" name="TextBox 119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806" name="TextBox 119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807" name="TextBox 119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808" name="TextBox 119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809" name="TextBox 120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810" name="TextBox 129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811" name="TextBox 129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812" name="TextBox 129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813" name="TextBox 129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814" name="TextBox 129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815" name="TextBox 129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816" name="TextBox 131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817" name="TextBox 131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818" name="TextBox 131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819" name="TextBox 131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820" name="TextBox 131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821" name="TextBox 132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822" name="TextBox 132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823" name="TextBox 132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824" name="TextBox 132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825" name="TextBox 132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826" name="TextBox 132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827" name="TextBox 132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828" name="TextBox 132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829" name="TextBox 132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830" name="TextBox 132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831" name="TextBox 133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832" name="TextBox 133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833" name="TextBox 133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834" name="TextBox 133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835" name="TextBox 133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836" name="TextBox 133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837" name="TextBox 133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838" name="TextBox 133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839" name="TextBox 133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840" name="TextBox 135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841" name="TextBox 135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842" name="TextBox 135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843" name="TextBox 136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844" name="TextBox 136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845" name="TextBox 136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846" name="Прямоугольник 845"/>
          <p:cNvSpPr/>
          <p:nvPr/>
        </p:nvSpPr>
        <p:spPr>
          <a:xfrm>
            <a:off x="683568" y="260648"/>
            <a:ext cx="813690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i="1" dirty="0">
                <a:latin typeface="Arial" panose="020B0604020202020204" pitchFamily="34" charset="0"/>
                <a:cs typeface="Arial" panose="020B0604020202020204" pitchFamily="34" charset="0"/>
              </a:rPr>
              <a:t>В бюджет городского округа Урай на </a:t>
            </a:r>
            <a:r>
              <a:rPr lang="ru-RU" sz="16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2022 </a:t>
            </a:r>
            <a:r>
              <a:rPr lang="ru-RU" sz="1600" b="1" i="1" dirty="0">
                <a:latin typeface="Arial" panose="020B0604020202020204" pitchFamily="34" charset="0"/>
                <a:cs typeface="Arial" panose="020B0604020202020204" pitchFamily="34" charset="0"/>
              </a:rPr>
              <a:t>год  </a:t>
            </a:r>
            <a:endParaRPr lang="ru-RU" sz="1600" b="1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16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вносятся </a:t>
            </a:r>
            <a:r>
              <a:rPr lang="ru-RU" sz="1600" b="1" i="1" dirty="0">
                <a:latin typeface="Arial" panose="020B0604020202020204" pitchFamily="34" charset="0"/>
                <a:cs typeface="Arial" panose="020B0604020202020204" pitchFamily="34" charset="0"/>
              </a:rPr>
              <a:t>следующие изменения:</a:t>
            </a:r>
            <a:endParaRPr lang="ru-RU" sz="16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47" name="Прямоугольник 846"/>
          <p:cNvSpPr/>
          <p:nvPr/>
        </p:nvSpPr>
        <p:spPr>
          <a:xfrm>
            <a:off x="1979712" y="980728"/>
            <a:ext cx="554461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ctr"/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Корректировка по доходам</a:t>
            </a: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48" name="Прямоугольник 847"/>
          <p:cNvSpPr/>
          <p:nvPr/>
        </p:nvSpPr>
        <p:spPr>
          <a:xfrm>
            <a:off x="6948264" y="1484784"/>
            <a:ext cx="151216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fontAlgn="b"/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таблица № 1</a:t>
            </a:r>
            <a:r>
              <a:rPr lang="ru-RU" sz="1200" dirty="0">
                <a:latin typeface="Times New Roman"/>
              </a:rPr>
              <a:t> </a:t>
            </a:r>
            <a:endParaRPr lang="ru-RU" sz="1200" dirty="0">
              <a:latin typeface="Arial"/>
            </a:endParaRPr>
          </a:p>
        </p:txBody>
      </p:sp>
      <p:graphicFrame>
        <p:nvGraphicFramePr>
          <p:cNvPr id="851" name="Таблица 850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890137842"/>
              </p:ext>
            </p:extLst>
          </p:nvPr>
        </p:nvGraphicFramePr>
        <p:xfrm>
          <a:off x="827584" y="1844824"/>
          <a:ext cx="7560840" cy="2058144"/>
        </p:xfrm>
        <a:graphic>
          <a:graphicData uri="http://schemas.openxmlformats.org/drawingml/2006/table">
            <a:tbl>
              <a:tblPr/>
              <a:tblGrid>
                <a:gridCol w="532859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23224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57606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Наименование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Сумма корректировки, тыс.руб.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5904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i="1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ИТОГО ДОХОДОВ:</a:t>
                      </a:r>
                      <a:endParaRPr lang="ru-RU" sz="1600" b="1" i="1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1" i="1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+ </a:t>
                      </a:r>
                      <a:r>
                        <a:rPr lang="en-US" sz="1600" b="1" i="1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19 057</a:t>
                      </a:r>
                      <a:r>
                        <a:rPr lang="ru-RU" sz="1600" b="1" i="1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,</a:t>
                      </a:r>
                      <a:r>
                        <a:rPr lang="en-US" sz="1600" b="1" i="1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ru-RU" sz="1600" b="1" i="1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6103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Неналоговые доходы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+ </a:t>
                      </a:r>
                      <a:r>
                        <a:rPr lang="en-US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7 052</a:t>
                      </a:r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,</a:t>
                      </a:r>
                      <a:r>
                        <a:rPr lang="en-US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Дотация на поддержку мер по обеспечению сбалансированности бюджетов городских округов и муниципальных районов ХМАО - </a:t>
                      </a:r>
                      <a:r>
                        <a:rPr lang="ru-RU" sz="1600" kern="12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Югры</a:t>
                      </a: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+ </a:t>
                      </a:r>
                      <a:r>
                        <a:rPr lang="en-US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12 004</a:t>
                      </a:r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,</a:t>
                      </a:r>
                      <a:r>
                        <a:rPr lang="en-US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852" name="TextBox 37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853" name="TextBox 37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854" name="TextBox 37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855" name="TextBox 37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856" name="TextBox 37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857" name="TextBox 37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858" name="TextBox 37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859" name="TextBox 38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860" name="TextBox 38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861" name="TextBox 38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862" name="TextBox 38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863" name="TextBox 38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864" name="TextBox 38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865" name="TextBox 38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866" name="TextBox 38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867" name="TextBox 38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868" name="TextBox 38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869" name="TextBox 39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870" name="TextBox 39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871" name="TextBox 39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872" name="TextBox 39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873" name="TextBox 39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874" name="TextBox 39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875" name="TextBox 39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876" name="TextBox 39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877" name="TextBox 39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878" name="TextBox 39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879" name="TextBox 40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880" name="TextBox 40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881" name="TextBox 40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882" name="TextBox 40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883" name="TextBox 40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884" name="TextBox 40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885" name="TextBox 40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886" name="TextBox 40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887" name="TextBox 40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888" name="TextBox 40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889" name="TextBox 41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890" name="TextBox 41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891" name="TextBox 41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892" name="TextBox 41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893" name="TextBox 41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894" name="TextBox 41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895" name="TextBox 41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896" name="TextBox 41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897" name="TextBox 41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898" name="TextBox 41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899" name="TextBox 42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900" name="TextBox 42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901" name="TextBox 42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902" name="TextBox 42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903" name="TextBox 42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904" name="TextBox 42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905" name="TextBox 42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906" name="TextBox 42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907" name="TextBox 42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908" name="TextBox 42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909" name="TextBox 43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910" name="TextBox 43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911" name="TextBox 43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912" name="TextBox 43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913" name="TextBox 43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914" name="TextBox 43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915" name="TextBox 43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916" name="TextBox 43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917" name="TextBox 43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918" name="TextBox 43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919" name="TextBox 44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920" name="TextBox 44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921" name="TextBox 44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922" name="TextBox 44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923" name="TextBox 44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924" name="TextBox 44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925" name="TextBox 44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926" name="TextBox 44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927" name="TextBox 44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928" name="TextBox 44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929" name="TextBox 45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930" name="TextBox 45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931" name="TextBox 45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932" name="TextBox 45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933" name="TextBox 45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934" name="TextBox 45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935" name="TextBox 45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936" name="TextBox 45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937" name="TextBox 45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938" name="TextBox 45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939" name="TextBox 46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940" name="TextBox 46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941" name="TextBox 46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942" name="TextBox 46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943" name="TextBox 46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944" name="TextBox 46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945" name="TextBox 46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946" name="TextBox 46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947" name="TextBox 46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948" name="TextBox 46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949" name="TextBox 47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950" name="TextBox 47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951" name="TextBox 47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952" name="TextBox 47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953" name="TextBox 47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954" name="TextBox 47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955" name="TextBox 47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956" name="TextBox 47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957" name="TextBox 47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958" name="TextBox 47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959" name="TextBox 48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960" name="TextBox 48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961" name="TextBox 48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962" name="TextBox 48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963" name="TextBox 48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964" name="TextBox 48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965" name="TextBox 48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966" name="TextBox 48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967" name="TextBox 48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968" name="TextBox 48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969" name="TextBox 49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970" name="TextBox 49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971" name="TextBox 49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972" name="TextBox 49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973" name="TextBox 49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974" name="TextBox 49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975" name="TextBox 49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976" name="TextBox 49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977" name="TextBox 49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978" name="TextBox 49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979" name="TextBox 50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980" name="TextBox 50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981" name="TextBox 50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982" name="TextBox 50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983" name="TextBox 50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984" name="TextBox 52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985" name="TextBox 52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986" name="TextBox 52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987" name="TextBox 52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988" name="TextBox 52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989" name="TextBox 52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990" name="TextBox 52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991" name="TextBox 53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992" name="TextBox 53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993" name="TextBox 53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994" name="TextBox 53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995" name="TextBox 53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996" name="TextBox 53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997" name="TextBox 53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998" name="TextBox 53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999" name="TextBox 53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000" name="TextBox 53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001" name="TextBox 54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002" name="TextBox 54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003" name="TextBox 54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004" name="TextBox 54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005" name="TextBox 54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006" name="TextBox 54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007" name="TextBox 54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008" name="TextBox 56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009" name="TextBox 56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010" name="TextBox 56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011" name="TextBox 56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012" name="TextBox 56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013" name="TextBox 57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014" name="TextBox 62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015" name="TextBox 62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016" name="TextBox 62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017" name="TextBox 62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018" name="TextBox 62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019" name="TextBox 63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020" name="TextBox 63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021" name="TextBox 63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022" name="TextBox 63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023" name="TextBox 63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024" name="TextBox 63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025" name="TextBox 63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026" name="TextBox 63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027" name="TextBox 63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028" name="TextBox 63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029" name="TextBox 64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030" name="TextBox 64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031" name="TextBox 64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032" name="TextBox 64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033" name="TextBox 64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034" name="TextBox 64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035" name="TextBox 64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036" name="TextBox 64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037" name="TextBox 64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038" name="TextBox 64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039" name="TextBox 65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040" name="TextBox 65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041" name="TextBox 65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042" name="TextBox 65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043" name="TextBox 65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044" name="TextBox 65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045" name="TextBox 65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046" name="TextBox 65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047" name="TextBox 65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048" name="TextBox 65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049" name="TextBox 66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050" name="TextBox 66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051" name="TextBox 66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052" name="TextBox 66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053" name="TextBox 66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054" name="TextBox 66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055" name="TextBox 66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056" name="TextBox 66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057" name="TextBox 66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058" name="TextBox 66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059" name="TextBox 67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060" name="TextBox 67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061" name="TextBox 67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062" name="TextBox 67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063" name="TextBox 67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064" name="TextBox 67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065" name="TextBox 67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066" name="TextBox 67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067" name="TextBox 67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068" name="TextBox 67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069" name="TextBox 68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070" name="TextBox 68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071" name="TextBox 68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072" name="TextBox 68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073" name="TextBox 68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074" name="TextBox 68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075" name="TextBox 68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076" name="TextBox 68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077" name="TextBox 68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078" name="TextBox 68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079" name="TextBox 69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080" name="TextBox 69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081" name="TextBox 69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082" name="TextBox 69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083" name="TextBox 69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084" name="TextBox 69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085" name="TextBox 69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086" name="TextBox 69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087" name="TextBox 69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088" name="TextBox 69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089" name="TextBox 70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090" name="TextBox 70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091" name="TextBox 70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092" name="TextBox 70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093" name="TextBox 70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094" name="TextBox 70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095" name="TextBox 70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096" name="TextBox 70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097" name="TextBox 70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098" name="TextBox 70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099" name="TextBox 71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100" name="TextBox 71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101" name="TextBox 71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102" name="TextBox 71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103" name="TextBox 71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104" name="TextBox 71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105" name="TextBox 71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106" name="TextBox 71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107" name="TextBox 71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108" name="TextBox 71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109" name="TextBox 72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110" name="TextBox 72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111" name="TextBox 72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112" name="TextBox 72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113" name="TextBox 72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114" name="TextBox 72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115" name="TextBox 72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116" name="TextBox 72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117" name="TextBox 72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118" name="TextBox 72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119" name="TextBox 73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120" name="TextBox 73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121" name="TextBox 73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122" name="TextBox 73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123" name="TextBox 73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124" name="TextBox 73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125" name="TextBox 73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126" name="TextBox 73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127" name="TextBox 73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128" name="TextBox 73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129" name="TextBox 74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130" name="TextBox 74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131" name="TextBox 74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132" name="TextBox 74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133" name="TextBox 74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134" name="TextBox 74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135" name="TextBox 74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136" name="TextBox 74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137" name="TextBox 74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138" name="TextBox 74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139" name="TextBox 75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140" name="TextBox 75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141" name="TextBox 75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142" name="TextBox 75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143" name="TextBox 75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144" name="TextBox 75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145" name="TextBox 75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146" name="TextBox 77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147" name="TextBox 77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148" name="TextBox 77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149" name="TextBox 77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150" name="TextBox 77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151" name="TextBox 78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152" name="TextBox 78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153" name="TextBox 78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154" name="TextBox 78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155" name="TextBox 78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156" name="TextBox 78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157" name="TextBox 78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158" name="TextBox 78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159" name="TextBox 78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160" name="TextBox 78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161" name="TextBox 79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162" name="TextBox 79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163" name="TextBox 79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164" name="TextBox 79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165" name="TextBox 79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166" name="TextBox 79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167" name="TextBox 79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168" name="TextBox 79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169" name="TextBox 79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170" name="TextBox 81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171" name="TextBox 81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172" name="TextBox 81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173" name="TextBox 82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174" name="TextBox 82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175" name="TextBox 82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176" name="TextBox 87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177" name="TextBox 87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178" name="TextBox 87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179" name="TextBox 88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180" name="TextBox 88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181" name="TextBox 88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182" name="TextBox 88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183" name="TextBox 88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184" name="TextBox 88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185" name="TextBox 88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186" name="TextBox 88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187" name="TextBox 88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188" name="TextBox 88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189" name="TextBox 89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190" name="TextBox 89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191" name="TextBox 89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192" name="TextBox 89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193" name="TextBox 89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194" name="TextBox 89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195" name="TextBox 89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196" name="TextBox 89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197" name="TextBox 89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198" name="TextBox 89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199" name="TextBox 90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200" name="TextBox 90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201" name="TextBox 90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202" name="TextBox 90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203" name="TextBox 90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204" name="TextBox 90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205" name="TextBox 90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206" name="TextBox 90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207" name="TextBox 90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208" name="TextBox 90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209" name="TextBox 91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210" name="TextBox 91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211" name="TextBox 91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212" name="TextBox 91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213" name="TextBox 91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214" name="TextBox 91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215" name="TextBox 91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216" name="TextBox 91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217" name="TextBox 91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218" name="TextBox 91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219" name="TextBox 92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220" name="TextBox 92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221" name="TextBox 92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222" name="TextBox 92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223" name="TextBox 92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224" name="TextBox 92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225" name="TextBox 92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226" name="TextBox 92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227" name="TextBox 92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228" name="TextBox 92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229" name="TextBox 93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230" name="TextBox 93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231" name="TextBox 93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232" name="TextBox 93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233" name="TextBox 93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234" name="TextBox 93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235" name="TextBox 93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236" name="TextBox 93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237" name="TextBox 93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238" name="TextBox 93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239" name="TextBox 94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240" name="TextBox 94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241" name="TextBox 94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242" name="TextBox 94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243" name="TextBox 94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244" name="TextBox 94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245" name="TextBox 94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246" name="TextBox 94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247" name="TextBox 94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248" name="TextBox 94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249" name="TextBox 95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250" name="TextBox 95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251" name="TextBox 95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252" name="TextBox 95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253" name="TextBox 95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254" name="TextBox 95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255" name="TextBox 95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256" name="TextBox 95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257" name="TextBox 95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258" name="TextBox 95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259" name="TextBox 96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260" name="TextBox 96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261" name="TextBox 96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262" name="TextBox 96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263" name="TextBox 96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264" name="TextBox 96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265" name="TextBox 96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266" name="TextBox 96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267" name="TextBox 96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268" name="TextBox 96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269" name="TextBox 97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270" name="TextBox 97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271" name="TextBox 97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272" name="TextBox 97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273" name="TextBox 97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274" name="TextBox 97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275" name="TextBox 97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276" name="TextBox 97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277" name="TextBox 97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278" name="TextBox 97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279" name="TextBox 98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280" name="TextBox 98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281" name="TextBox 98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282" name="TextBox 98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283" name="TextBox 98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284" name="TextBox 98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285" name="TextBox 98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286" name="TextBox 98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287" name="TextBox 98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288" name="TextBox 98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289" name="TextBox 99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290" name="TextBox 99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291" name="TextBox 99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292" name="TextBox 99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293" name="TextBox 99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294" name="TextBox 99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295" name="TextBox 99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296" name="TextBox 99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297" name="TextBox 99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298" name="TextBox 99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299" name="TextBox 100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300" name="TextBox 100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301" name="TextBox 100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302" name="TextBox 100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303" name="TextBox 100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304" name="TextBox 100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305" name="TextBox 100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306" name="TextBox 100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307" name="TextBox 100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308" name="TextBox 102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309" name="TextBox 102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310" name="TextBox 102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311" name="TextBox 103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312" name="TextBox 103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313" name="TextBox 103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314" name="TextBox 103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315" name="TextBox 103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316" name="TextBox 103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317" name="TextBox 103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318" name="TextBox 103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319" name="TextBox 103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320" name="TextBox 103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321" name="TextBox 104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322" name="TextBox 104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323" name="TextBox 104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324" name="TextBox 104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325" name="TextBox 104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326" name="TextBox 104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327" name="TextBox 104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328" name="TextBox 104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329" name="TextBox 104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330" name="TextBox 104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331" name="TextBox 105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332" name="TextBox 106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333" name="TextBox 107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334" name="TextBox 107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335" name="TextBox 107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336" name="TextBox 107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337" name="TextBox 107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338" name="TextBox 112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339" name="TextBox 113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340" name="TextBox 113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341" name="TextBox 113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342" name="TextBox 113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343" name="TextBox 113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344" name="TextBox 115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345" name="TextBox 115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346" name="TextBox 115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347" name="TextBox 115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348" name="TextBox 115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349" name="TextBox 115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350" name="TextBox 115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351" name="TextBox 116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352" name="TextBox 116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353" name="TextBox 116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354" name="TextBox 116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355" name="TextBox 116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356" name="TextBox 116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357" name="TextBox 116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358" name="TextBox 116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359" name="TextBox 116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360" name="TextBox 116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361" name="TextBox 117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362" name="TextBox 117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363" name="TextBox 117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364" name="TextBox 117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365" name="TextBox 117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366" name="TextBox 117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367" name="TextBox 117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368" name="TextBox 119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369" name="TextBox 119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370" name="TextBox 119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371" name="TextBox 119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372" name="TextBox 119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373" name="TextBox 120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374" name="TextBox 129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375" name="TextBox 129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376" name="TextBox 129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377" name="TextBox 129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378" name="TextBox 129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379" name="TextBox 129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380" name="TextBox 131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381" name="TextBox 131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382" name="TextBox 131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383" name="TextBox 131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384" name="TextBox 131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385" name="TextBox 132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386" name="TextBox 132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387" name="TextBox 132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388" name="TextBox 132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389" name="TextBox 132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390" name="TextBox 132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391" name="TextBox 132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392" name="TextBox 132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393" name="TextBox 132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394" name="TextBox 132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395" name="TextBox 133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396" name="TextBox 133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397" name="TextBox 133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398" name="TextBox 133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399" name="TextBox 133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400" name="TextBox 133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401" name="TextBox 133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402" name="TextBox 133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403" name="TextBox 133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404" name="TextBox 135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405" name="TextBox 135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406" name="TextBox 135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407" name="TextBox 136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408" name="TextBox 136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409" name="TextBox 136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5568451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 txBox="1">
            <a:spLocks noGrp="1"/>
          </p:cNvSpPr>
          <p:nvPr/>
        </p:nvSpPr>
        <p:spPr>
          <a:xfrm>
            <a:off x="6553200" y="6356350"/>
            <a:ext cx="2133600" cy="395288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dirty="0">
              <a:solidFill>
                <a:schemeClr val="tx1">
                  <a:tint val="75000"/>
                </a:schemeClr>
              </a:solidFill>
              <a:latin typeface="MicraC" pitchFamily="50" charset="0"/>
            </a:endParaRPr>
          </a:p>
        </p:txBody>
      </p:sp>
      <p:sp>
        <p:nvSpPr>
          <p:cNvPr id="11" name="TextBox 1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2" name="TextBox 2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3" name="TextBox 3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4" name="TextBox 4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5" name="TextBox 5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6" name="TextBox 6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7" name="TextBox 7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8" name="TextBox 8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9" name="TextBox 9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0" name="TextBox 10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1" name="TextBox 11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2" name="TextBox 12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3" name="TextBox 13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4" name="TextBox 14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5" name="TextBox 15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6" name="TextBox 16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7" name="TextBox 17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8" name="TextBox 18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9" name="TextBox 19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0" name="TextBox 20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1" name="TextBox 21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2" name="TextBox 22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3" name="TextBox 23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4" name="TextBox 24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5" name="TextBox 25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6" name="TextBox 26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7" name="TextBox 27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8" name="TextBox 28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9" name="TextBox 29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40" name="TextBox 30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41" name="TextBox 31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42" name="TextBox 32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43" name="TextBox 33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44" name="TextBox 34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45" name="TextBox 35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46" name="TextBox 36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47" name="TextBox 37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48" name="TextBox 38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49" name="TextBox 39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50" name="TextBox 40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51" name="TextBox 41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52" name="TextBox 42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53" name="TextBox 43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54" name="TextBox 44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55" name="TextBox 45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56" name="TextBox 46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57" name="TextBox 47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58" name="TextBox 48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59" name="TextBox 49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60" name="TextBox 50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61" name="TextBox 51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62" name="TextBox 52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63" name="TextBox 53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64" name="TextBox 54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65" name="TextBox 55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66" name="TextBox 56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67" name="TextBox 57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68" name="TextBox 58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69" name="TextBox 59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70" name="TextBox 60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71" name="TextBox 61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72" name="TextBox 62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73" name="TextBox 63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74" name="TextBox 64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75" name="TextBox 65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76" name="TextBox 66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77" name="TextBox 67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78" name="TextBox 68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79" name="TextBox 69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80" name="TextBox 70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81" name="TextBox 71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82" name="TextBox 72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83" name="TextBox 73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84" name="TextBox 74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85" name="TextBox 75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86" name="TextBox 76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87" name="TextBox 77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88" name="TextBox 78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89" name="TextBox 79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90" name="TextBox 80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91" name="TextBox 81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92" name="TextBox 82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93" name="TextBox 83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94" name="TextBox 84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95" name="TextBox 85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96" name="TextBox 86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97" name="TextBox 87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98" name="TextBox 88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99" name="TextBox 89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00" name="TextBox 90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01" name="TextBox 91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02" name="TextBox 92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03" name="TextBox 93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04" name="TextBox 94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05" name="TextBox 95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06" name="TextBox 96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07" name="TextBox 97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08" name="TextBox 98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09" name="TextBox 99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10" name="TextBox 100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11" name="TextBox 101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12" name="TextBox 102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13" name="TextBox 103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14" name="TextBox 104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15" name="TextBox 105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16" name="TextBox 106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17" name="TextBox 107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18" name="TextBox 108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19" name="TextBox 109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20" name="TextBox 110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21" name="TextBox 111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22" name="TextBox 112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23" name="TextBox 113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24" name="TextBox 114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25" name="TextBox 115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26" name="TextBox 116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27" name="TextBox 117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28" name="TextBox 118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29" name="TextBox 119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30" name="TextBox 120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31" name="TextBox 121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32" name="TextBox 122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33" name="TextBox 123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34" name="TextBox 124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35" name="TextBox 125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36" name="TextBox 126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37" name="TextBox 127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38" name="TextBox 128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39" name="TextBox 129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40" name="TextBox 130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41" name="TextBox 131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42" name="TextBox 132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43" name="TextBox 133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44" name="TextBox 134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45" name="TextBox 135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46" name="TextBox 136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47" name="TextBox 137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48" name="TextBox 138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49" name="TextBox 139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50" name="TextBox 140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51" name="TextBox 141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52" name="TextBox 142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53" name="TextBox 143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54" name="TextBox 144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55" name="TextBox 145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56" name="TextBox 146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57" name="TextBox 147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58" name="TextBox 148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59" name="TextBox 149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60" name="TextBox 150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61" name="TextBox 151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62" name="TextBox 152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63" name="TextBox 153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64" name="TextBox 154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65" name="TextBox 155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66" name="TextBox 156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67" name="TextBox 157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68" name="TextBox 158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69" name="TextBox 159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70" name="TextBox 160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71" name="TextBox 161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72" name="TextBox 162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73" name="TextBox 163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74" name="TextBox 164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75" name="TextBox 165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76" name="TextBox 166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77" name="TextBox 167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78" name="TextBox 168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79" name="TextBox 169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80" name="TextBox 170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81" name="TextBox 171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82" name="TextBox 172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83" name="TextBox 173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84" name="TextBox 174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85" name="TextBox 175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86" name="TextBox 176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87" name="TextBox 177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88" name="TextBox 178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89" name="TextBox 179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90" name="TextBox 180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91" name="TextBox 181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92" name="TextBox 182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93" name="TextBox 183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94" name="TextBox 184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95" name="TextBox 185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96" name="TextBox 186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98" name="TextBox 1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99" name="TextBox 2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00" name="TextBox 3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01" name="TextBox 4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02" name="TextBox 5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03" name="TextBox 6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04" name="TextBox 7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05" name="TextBox 8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06" name="TextBox 9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07" name="TextBox 10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08" name="TextBox 11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09" name="TextBox 12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10" name="TextBox 13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11" name="TextBox 14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12" name="TextBox 15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13" name="TextBox 16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14" name="TextBox 17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15" name="TextBox 18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16" name="TextBox 19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17" name="TextBox 20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18" name="TextBox 21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19" name="TextBox 22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20" name="TextBox 23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21" name="TextBox 24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22" name="TextBox 25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23" name="TextBox 26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24" name="TextBox 27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25" name="TextBox 28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26" name="TextBox 29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27" name="TextBox 30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28" name="TextBox 31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29" name="TextBox 32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30" name="TextBox 33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31" name="TextBox 34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32" name="TextBox 35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33" name="TextBox 36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34" name="TextBox 37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35" name="TextBox 38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36" name="TextBox 39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37" name="TextBox 40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38" name="TextBox 41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39" name="TextBox 42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40" name="TextBox 43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41" name="TextBox 44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42" name="TextBox 45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43" name="TextBox 46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44" name="TextBox 47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45" name="TextBox 48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46" name="TextBox 49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47" name="TextBox 50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48" name="TextBox 51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49" name="TextBox 52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50" name="TextBox 53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51" name="TextBox 54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52" name="TextBox 55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53" name="TextBox 56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54" name="TextBox 57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55" name="TextBox 58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56" name="TextBox 59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57" name="TextBox 60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58" name="TextBox 61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59" name="TextBox 62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60" name="TextBox 63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61" name="TextBox 64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62" name="TextBox 65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63" name="TextBox 66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64" name="TextBox 67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65" name="TextBox 68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66" name="TextBox 69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67" name="TextBox 70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68" name="TextBox 71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69" name="TextBox 72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70" name="TextBox 73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71" name="TextBox 74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72" name="TextBox 75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73" name="TextBox 76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74" name="TextBox 77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75" name="TextBox 78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76" name="TextBox 79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77" name="TextBox 80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78" name="TextBox 81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79" name="TextBox 82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80" name="TextBox 83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81" name="TextBox 84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82" name="TextBox 85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83" name="TextBox 86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84" name="TextBox 87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85" name="TextBox 88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86" name="TextBox 89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87" name="TextBox 90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88" name="TextBox 91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89" name="TextBox 92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90" name="TextBox 93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91" name="TextBox 94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92" name="TextBox 95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93" name="TextBox 96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94" name="TextBox 97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95" name="TextBox 98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96" name="TextBox 99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97" name="TextBox 100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98" name="TextBox 101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99" name="TextBox 102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00" name="TextBox 103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01" name="TextBox 104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02" name="TextBox 105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03" name="TextBox 106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04" name="TextBox 107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05" name="TextBox 108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06" name="TextBox 109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07" name="TextBox 110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08" name="TextBox 111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09" name="TextBox 112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10" name="TextBox 113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11" name="TextBox 114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12" name="TextBox 115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13" name="TextBox 116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14" name="TextBox 117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15" name="TextBox 118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16" name="TextBox 119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17" name="TextBox 120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18" name="TextBox 121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19" name="TextBox 122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20" name="TextBox 123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21" name="TextBox 124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22" name="TextBox 125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23" name="TextBox 126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24" name="TextBox 127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25" name="TextBox 128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26" name="TextBox 129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27" name="TextBox 130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28" name="TextBox 131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29" name="TextBox 132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30" name="TextBox 133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31" name="TextBox 134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32" name="TextBox 135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33" name="TextBox 136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34" name="TextBox 137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35" name="TextBox 138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36" name="TextBox 139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37" name="TextBox 140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38" name="TextBox 141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39" name="TextBox 142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40" name="TextBox 143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41" name="TextBox 144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42" name="TextBox 145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43" name="TextBox 146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44" name="TextBox 147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45" name="TextBox 148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46" name="TextBox 149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47" name="TextBox 150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48" name="TextBox 151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49" name="TextBox 152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50" name="TextBox 153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51" name="TextBox 154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52" name="TextBox 155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53" name="TextBox 156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54" name="TextBox 157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55" name="TextBox 158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56" name="TextBox 159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57" name="TextBox 160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58" name="TextBox 161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59" name="TextBox 162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60" name="TextBox 163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61" name="TextBox 164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62" name="TextBox 165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63" name="TextBox 166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64" name="TextBox 167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65" name="TextBox 168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66" name="TextBox 169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67" name="TextBox 170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68" name="TextBox 171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69" name="TextBox 172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70" name="TextBox 173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71" name="TextBox 174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72" name="TextBox 175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73" name="TextBox 176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74" name="TextBox 177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75" name="TextBox 178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76" name="TextBox 179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77" name="TextBox 180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78" name="TextBox 181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79" name="TextBox 182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80" name="TextBox 183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81" name="TextBox 184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82" name="TextBox 185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83" name="TextBox 186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graphicFrame>
        <p:nvGraphicFramePr>
          <p:cNvPr id="384" name="Таблица 38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4955440"/>
              </p:ext>
            </p:extLst>
          </p:nvPr>
        </p:nvGraphicFramePr>
        <p:xfrm>
          <a:off x="323528" y="764703"/>
          <a:ext cx="8568952" cy="5318656"/>
        </p:xfrm>
        <a:graphic>
          <a:graphicData uri="http://schemas.openxmlformats.org/drawingml/2006/table">
            <a:tbl>
              <a:tblPr/>
              <a:tblGrid>
                <a:gridCol w="712879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44016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72008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Наименование: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Сумма</a:t>
                      </a:r>
                      <a:r>
                        <a:rPr lang="ru-RU" sz="13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корректировки, тыс.руб.</a:t>
                      </a:r>
                      <a:endParaRPr lang="ru-RU" sz="13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91347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1" u="none" strike="noStrike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ИТОГО РАСХОДОВ</a:t>
                      </a:r>
                      <a:r>
                        <a:rPr lang="en-US" sz="1600" b="1" i="1" u="none" strike="noStrike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1" i="1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+ </a:t>
                      </a:r>
                      <a:r>
                        <a:rPr lang="en-US" sz="1600" b="1" i="1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19 057</a:t>
                      </a:r>
                      <a:r>
                        <a:rPr lang="ru-RU" sz="1600" b="1" i="1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,</a:t>
                      </a:r>
                      <a:r>
                        <a:rPr lang="en-US" sz="1600" b="1" i="1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ru-RU" sz="1600" b="1" i="1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83480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lang="ru-RU" sz="1600" b="0" i="0" u="none" strike="noStrike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увеличение за счет неналоговых доходов, в том числе: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+ </a:t>
                      </a:r>
                      <a:r>
                        <a:rPr lang="en-US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7 052</a:t>
                      </a:r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,</a:t>
                      </a:r>
                      <a:r>
                        <a:rPr lang="en-US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5546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1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- устройство водопонижения (устранения луж) в </a:t>
                      </a:r>
                      <a:r>
                        <a:rPr lang="ru-RU" sz="1400" b="0" i="1" u="none" strike="noStrike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мкр</a:t>
                      </a:r>
                      <a:r>
                        <a:rPr lang="ru-RU" sz="1400" b="0" i="1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. Лесной-75, в </a:t>
                      </a:r>
                      <a:r>
                        <a:rPr lang="ru-RU" sz="1400" b="0" i="1" u="none" strike="noStrike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мкр</a:t>
                      </a:r>
                      <a:r>
                        <a:rPr lang="ru-RU" sz="1400" b="0" i="1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. Д-75 </a:t>
                      </a:r>
                      <a:endParaRPr lang="ru-RU" sz="1400" b="0" i="1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+ 559,3</a:t>
                      </a:r>
                      <a:endParaRPr lang="ru-RU" sz="1400" b="0" i="1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2870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1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- выполнение работ по ремонту городских дорог по ул. Цветочная и Березовая</a:t>
                      </a:r>
                      <a:endParaRPr lang="ru-RU" sz="1400" b="0" i="1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+ 396,4</a:t>
                      </a:r>
                      <a:endParaRPr lang="ru-RU" sz="1400" b="0" i="1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2870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1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- установка контейнерной площадки в микрорайоне Южный</a:t>
                      </a:r>
                      <a:endParaRPr lang="ru-RU" sz="1400" b="0" i="1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+ 153,9</a:t>
                      </a:r>
                      <a:endParaRPr lang="ru-RU" sz="1400" b="0" i="1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44762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1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- ремонт жилых помещений муниципального жилищного фонда, расположенных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1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по адресам: мкр.3 дом 47 кв.32, мкр.3 дом 8 кв.67</a:t>
                      </a:r>
                      <a:endParaRPr lang="ru-RU" sz="1400" b="0" i="1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+ 1 299,4</a:t>
                      </a:r>
                      <a:endParaRPr lang="ru-RU" sz="1400" b="0" i="1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2870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1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- выполнение работ по замене тротуарной шашки на городских объектах</a:t>
                      </a:r>
                      <a:endParaRPr lang="ru-RU" sz="1400" b="0" i="1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+ 568,0</a:t>
                      </a:r>
                      <a:endParaRPr lang="ru-RU" sz="1400" b="0" i="1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5758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1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- ливневые стоки</a:t>
                      </a:r>
                      <a:endParaRPr lang="ru-RU" sz="1400" b="0" i="1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+ 1 039,0</a:t>
                      </a:r>
                      <a:endParaRPr lang="ru-RU" sz="1400" b="0" i="1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44762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1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- инициативные платежи на реализацию 6-и инициативных проектов, признанных победителями регионального конкурса инициативных проектов</a:t>
                      </a:r>
                      <a:endParaRPr lang="ru-RU" sz="1400" b="0" i="1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+ 536,7</a:t>
                      </a:r>
                      <a:endParaRPr lang="ru-RU" sz="1400" b="0" i="1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88548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1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- предоставление субсидии юридическим лицам, ведущим деятельность в отраслях российской экономики, в наибольшей степени пострадавших в условиях ухудшения ситуации в результате распространения новой </a:t>
                      </a:r>
                      <a:r>
                        <a:rPr lang="ru-RU" sz="1400" b="0" i="1" u="none" strike="noStrike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коронавирусной</a:t>
                      </a:r>
                      <a:r>
                        <a:rPr lang="ru-RU" sz="1400" b="0" i="1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инфекции, по видам деятельности, определенным администрацией города Урай </a:t>
                      </a:r>
                      <a:endParaRPr lang="ru-RU" sz="1400" b="0" i="1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+ 2 500,0</a:t>
                      </a:r>
                      <a:endParaRPr lang="ru-RU" sz="1400" b="0" i="1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76038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lang="ru-RU" sz="1600" b="0" i="0" u="none" strike="noStrike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увеличение </a:t>
                      </a:r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за счет </a:t>
                      </a: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средств дотации на поддержку мер по обеспечению сбалансированности бюджетов городских округов и муниципальных районов ХМАО–</a:t>
                      </a:r>
                      <a:r>
                        <a:rPr lang="ru-RU" sz="1600" kern="12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Югры</a:t>
                      </a: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:</a:t>
                      </a:r>
                      <a:endParaRPr lang="ru-RU" sz="1600" b="0" i="1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+ </a:t>
                      </a:r>
                      <a:r>
                        <a:rPr lang="en-US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12 004</a:t>
                      </a:r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,</a:t>
                      </a:r>
                      <a:r>
                        <a:rPr lang="en-US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8348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1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- на индексацию фонда оплаты труда на 4% с 01.01.2022 года</a:t>
                      </a:r>
                      <a:endParaRPr lang="ru-RU" sz="1400" b="0" i="1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+ 12 004,3</a:t>
                      </a:r>
                      <a:endParaRPr lang="ru-RU" sz="1400" b="0" i="1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85" name="Прямоугольник 384"/>
          <p:cNvSpPr/>
          <p:nvPr/>
        </p:nvSpPr>
        <p:spPr>
          <a:xfrm>
            <a:off x="7380312" y="116632"/>
            <a:ext cx="151216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fontAlgn="b"/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таблица № 2 </a:t>
            </a:r>
          </a:p>
        </p:txBody>
      </p:sp>
      <p:sp>
        <p:nvSpPr>
          <p:cNvPr id="386" name="Прямоугольник 385"/>
          <p:cNvSpPr/>
          <p:nvPr/>
        </p:nvSpPr>
        <p:spPr>
          <a:xfrm>
            <a:off x="2339752" y="260648"/>
            <a:ext cx="489654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ctr"/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Корректировка по </a:t>
            </a:r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расходам</a:t>
            </a:r>
            <a:endParaRPr lang="ru-RU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25554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 txBox="1">
            <a:spLocks noGrp="1"/>
          </p:cNvSpPr>
          <p:nvPr/>
        </p:nvSpPr>
        <p:spPr>
          <a:xfrm>
            <a:off x="6553200" y="6356350"/>
            <a:ext cx="2133600" cy="395288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dirty="0">
              <a:solidFill>
                <a:schemeClr val="tx1">
                  <a:tint val="75000"/>
                </a:schemeClr>
              </a:solidFill>
              <a:latin typeface="MicraC" pitchFamily="50" charset="0"/>
            </a:endParaRPr>
          </a:p>
        </p:txBody>
      </p:sp>
      <p:sp>
        <p:nvSpPr>
          <p:cNvPr id="11" name="TextBox 1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2" name="TextBox 2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3" name="TextBox 3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4" name="TextBox 4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5" name="TextBox 5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6" name="TextBox 6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7" name="TextBox 7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8" name="TextBox 8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9" name="TextBox 9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0" name="TextBox 10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1" name="TextBox 11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2" name="TextBox 12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3" name="TextBox 13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4" name="TextBox 14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5" name="TextBox 15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6" name="TextBox 16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7" name="TextBox 17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8" name="TextBox 18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9" name="TextBox 19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0" name="TextBox 20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1" name="TextBox 21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2" name="TextBox 22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3" name="TextBox 23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4" name="TextBox 24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5" name="TextBox 25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6" name="TextBox 26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7" name="TextBox 27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8" name="TextBox 28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9" name="TextBox 29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40" name="TextBox 30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41" name="TextBox 31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42" name="TextBox 32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43" name="TextBox 33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44" name="TextBox 34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45" name="TextBox 35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46" name="TextBox 36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47" name="TextBox 37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48" name="TextBox 38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49" name="TextBox 39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50" name="TextBox 40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51" name="TextBox 41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52" name="TextBox 42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53" name="TextBox 43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54" name="TextBox 44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55" name="TextBox 45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56" name="TextBox 46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57" name="TextBox 47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58" name="TextBox 48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59" name="TextBox 49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60" name="TextBox 50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61" name="TextBox 51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62" name="TextBox 52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63" name="TextBox 53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64" name="TextBox 54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65" name="TextBox 55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66" name="TextBox 56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67" name="TextBox 57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68" name="TextBox 58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69" name="TextBox 59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70" name="TextBox 60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71" name="TextBox 61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72" name="TextBox 62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73" name="TextBox 63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74" name="TextBox 64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75" name="TextBox 65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76" name="TextBox 66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77" name="TextBox 67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78" name="TextBox 68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79" name="TextBox 69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80" name="TextBox 70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81" name="TextBox 71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82" name="TextBox 72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83" name="TextBox 73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84" name="TextBox 74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85" name="TextBox 75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86" name="TextBox 76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87" name="TextBox 77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88" name="TextBox 78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89" name="TextBox 79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90" name="TextBox 80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91" name="TextBox 81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92" name="TextBox 82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93" name="TextBox 83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94" name="TextBox 84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95" name="TextBox 85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96" name="TextBox 86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97" name="TextBox 87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98" name="TextBox 88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99" name="TextBox 89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00" name="TextBox 90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01" name="TextBox 91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02" name="TextBox 92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03" name="TextBox 93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04" name="TextBox 94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05" name="TextBox 95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06" name="TextBox 96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07" name="TextBox 97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08" name="TextBox 98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09" name="TextBox 99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10" name="TextBox 100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11" name="TextBox 101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12" name="TextBox 102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13" name="TextBox 103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14" name="TextBox 104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15" name="TextBox 105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16" name="TextBox 106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17" name="TextBox 107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18" name="TextBox 108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19" name="TextBox 109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20" name="TextBox 110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21" name="TextBox 111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22" name="TextBox 112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23" name="TextBox 113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24" name="TextBox 114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25" name="TextBox 115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26" name="TextBox 116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27" name="TextBox 117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28" name="TextBox 118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29" name="TextBox 119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30" name="TextBox 120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31" name="TextBox 121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32" name="TextBox 122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33" name="TextBox 123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34" name="TextBox 124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35" name="TextBox 125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36" name="TextBox 126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37" name="TextBox 127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38" name="TextBox 128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39" name="TextBox 129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40" name="TextBox 130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41" name="TextBox 131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42" name="TextBox 132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43" name="TextBox 133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44" name="TextBox 134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45" name="TextBox 135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46" name="TextBox 136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47" name="TextBox 137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48" name="TextBox 138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49" name="TextBox 139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50" name="TextBox 140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51" name="TextBox 141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52" name="TextBox 142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53" name="TextBox 143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54" name="TextBox 144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55" name="TextBox 145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56" name="TextBox 146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57" name="TextBox 147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58" name="TextBox 148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59" name="TextBox 149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60" name="TextBox 150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61" name="TextBox 151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62" name="TextBox 152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63" name="TextBox 153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64" name="TextBox 154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65" name="TextBox 155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66" name="TextBox 156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67" name="TextBox 157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68" name="TextBox 158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69" name="TextBox 159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70" name="TextBox 160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71" name="TextBox 161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72" name="TextBox 162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73" name="TextBox 163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74" name="TextBox 164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75" name="TextBox 165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76" name="TextBox 166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77" name="TextBox 167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78" name="TextBox 168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79" name="TextBox 169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80" name="TextBox 170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81" name="TextBox 171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82" name="TextBox 172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83" name="TextBox 173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84" name="TextBox 174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85" name="TextBox 175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86" name="TextBox 176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87" name="TextBox 177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88" name="TextBox 178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89" name="TextBox 179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90" name="TextBox 180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91" name="TextBox 181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92" name="TextBox 182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93" name="TextBox 183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94" name="TextBox 184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95" name="TextBox 185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96" name="TextBox 186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98" name="TextBox 1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99" name="TextBox 2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00" name="TextBox 3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01" name="TextBox 4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02" name="TextBox 5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03" name="TextBox 6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04" name="TextBox 7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05" name="TextBox 8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06" name="TextBox 9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07" name="TextBox 10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08" name="TextBox 11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09" name="TextBox 12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10" name="TextBox 13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11" name="TextBox 14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12" name="TextBox 15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13" name="TextBox 16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14" name="TextBox 17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15" name="TextBox 18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16" name="TextBox 19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17" name="TextBox 20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18" name="TextBox 21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19" name="TextBox 22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20" name="TextBox 23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21" name="TextBox 24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22" name="TextBox 25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23" name="TextBox 26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24" name="TextBox 27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25" name="TextBox 28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26" name="TextBox 29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27" name="TextBox 30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28" name="TextBox 31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29" name="TextBox 32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30" name="TextBox 33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31" name="TextBox 34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32" name="TextBox 35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33" name="TextBox 36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34" name="TextBox 37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35" name="TextBox 38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36" name="TextBox 39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37" name="TextBox 40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38" name="TextBox 41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39" name="TextBox 42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40" name="TextBox 43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41" name="TextBox 44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42" name="TextBox 45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43" name="TextBox 46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44" name="TextBox 47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45" name="TextBox 48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46" name="TextBox 49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47" name="TextBox 50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48" name="TextBox 51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49" name="TextBox 52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50" name="TextBox 53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51" name="TextBox 54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52" name="TextBox 55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53" name="TextBox 56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54" name="TextBox 57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55" name="TextBox 58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56" name="TextBox 59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57" name="TextBox 60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58" name="TextBox 61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59" name="TextBox 62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60" name="TextBox 63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61" name="TextBox 64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62" name="TextBox 65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63" name="TextBox 66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64" name="TextBox 67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65" name="TextBox 68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66" name="TextBox 69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67" name="TextBox 70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68" name="TextBox 71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69" name="TextBox 72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70" name="TextBox 73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71" name="TextBox 74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72" name="TextBox 75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73" name="TextBox 76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74" name="TextBox 77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75" name="TextBox 78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76" name="TextBox 79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77" name="TextBox 80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78" name="TextBox 81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79" name="TextBox 82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80" name="TextBox 83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81" name="TextBox 84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82" name="TextBox 85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83" name="TextBox 86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84" name="TextBox 87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85" name="TextBox 88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86" name="TextBox 89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87" name="TextBox 90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88" name="TextBox 91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89" name="TextBox 92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90" name="TextBox 93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91" name="TextBox 94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92" name="TextBox 95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93" name="TextBox 96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94" name="TextBox 97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95" name="TextBox 98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96" name="TextBox 99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97" name="TextBox 100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98" name="TextBox 101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99" name="TextBox 102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00" name="TextBox 103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01" name="TextBox 104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02" name="TextBox 105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03" name="TextBox 106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04" name="TextBox 107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05" name="TextBox 108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06" name="TextBox 109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07" name="TextBox 110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08" name="TextBox 111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09" name="TextBox 112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10" name="TextBox 113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11" name="TextBox 114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12" name="TextBox 115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13" name="TextBox 116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14" name="TextBox 117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15" name="TextBox 118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16" name="TextBox 119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17" name="TextBox 120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18" name="TextBox 121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19" name="TextBox 122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20" name="TextBox 123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21" name="TextBox 124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22" name="TextBox 125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23" name="TextBox 126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24" name="TextBox 127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25" name="TextBox 128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26" name="TextBox 129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27" name="TextBox 130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28" name="TextBox 131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29" name="TextBox 132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30" name="TextBox 133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31" name="TextBox 134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32" name="TextBox 135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33" name="TextBox 136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34" name="TextBox 137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35" name="TextBox 138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36" name="TextBox 139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37" name="TextBox 140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38" name="TextBox 141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39" name="TextBox 142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40" name="TextBox 143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41" name="TextBox 144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42" name="TextBox 145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43" name="TextBox 146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44" name="TextBox 147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45" name="TextBox 148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46" name="TextBox 149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47" name="TextBox 150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48" name="TextBox 151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49" name="TextBox 152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50" name="TextBox 153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51" name="TextBox 154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52" name="TextBox 155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53" name="TextBox 156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54" name="TextBox 157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55" name="TextBox 158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56" name="TextBox 159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57" name="TextBox 160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58" name="TextBox 161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59" name="TextBox 162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60" name="TextBox 163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61" name="TextBox 164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62" name="TextBox 165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63" name="TextBox 166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64" name="TextBox 167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65" name="TextBox 168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66" name="TextBox 169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67" name="TextBox 170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68" name="TextBox 171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69" name="TextBox 172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70" name="TextBox 173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71" name="TextBox 174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72" name="TextBox 175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73" name="TextBox 176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74" name="TextBox 177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75" name="TextBox 178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76" name="TextBox 179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77" name="TextBox 180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78" name="TextBox 181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79" name="TextBox 182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80" name="TextBox 183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81" name="TextBox 184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82" name="TextBox 185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83" name="TextBox 186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graphicFrame>
        <p:nvGraphicFramePr>
          <p:cNvPr id="384" name="Таблица 38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4955440"/>
              </p:ext>
            </p:extLst>
          </p:nvPr>
        </p:nvGraphicFramePr>
        <p:xfrm>
          <a:off x="323528" y="688498"/>
          <a:ext cx="8496944" cy="2668494"/>
        </p:xfrm>
        <a:graphic>
          <a:graphicData uri="http://schemas.openxmlformats.org/drawingml/2006/table">
            <a:tbl>
              <a:tblPr/>
              <a:tblGrid>
                <a:gridCol w="705678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44016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7961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Наименование: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Сумма</a:t>
                      </a:r>
                      <a:r>
                        <a:rPr lang="ru-RU" sz="13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корректировки, тыс.руб.</a:t>
                      </a:r>
                      <a:endParaRPr lang="ru-RU" sz="13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04242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КРОМЕ ТОГО, ЗА СЧЕТ ПЕРЕРАСПРЕДЕЛЕНИЯ СРЕДСТВ В РЕЗУЛЬТАТЕ ЭКОНОМИИ ПО РАСХОДАМ БЮДЖЕТА ЗА 5 МЕСЯЦЕВ 2022 ГОДА: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- 11 113,9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823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lang="ru-RU" sz="1400" b="0" i="1" u="none" strike="noStrike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выполнение второго этапа работ по благоустройству территории на объекте «Капитальный ремонт МБОУ СОШ №6»</a:t>
                      </a:r>
                      <a:endParaRPr lang="ru-RU" sz="1400" b="0" i="1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+ 8 429,0</a:t>
                      </a:r>
                      <a:endParaRPr lang="ru-RU" sz="1400" b="0" i="1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53255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lang="ru-RU" sz="1400" b="0" i="1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доля местного бюджета на реализацию 6-и инициативных проектов, признанных победителями регионального конкурса инициативных проектов</a:t>
                      </a:r>
                      <a:endParaRPr lang="ru-RU" sz="1400" b="0" i="1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+ 2 234,9</a:t>
                      </a:r>
                      <a:endParaRPr lang="ru-RU" sz="1400" b="0" i="1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5330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lang="ru-RU" sz="1400" b="0" i="1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празднование Дня </a:t>
                      </a:r>
                      <a:r>
                        <a:rPr lang="ru-RU" sz="1400" b="0" i="1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города</a:t>
                      </a:r>
                      <a:endParaRPr lang="ru-RU" sz="1400" b="0" i="1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+ 450,0</a:t>
                      </a:r>
                      <a:endParaRPr lang="ru-RU" sz="1400" b="0" i="1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85" name="Прямоугольник 384"/>
          <p:cNvSpPr/>
          <p:nvPr/>
        </p:nvSpPr>
        <p:spPr>
          <a:xfrm>
            <a:off x="7380312" y="116632"/>
            <a:ext cx="151216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fontAlgn="b"/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таблица № </a:t>
            </a: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2.1 </a:t>
            </a:r>
            <a:endParaRPr 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6" name="Прямоугольник 385"/>
          <p:cNvSpPr/>
          <p:nvPr/>
        </p:nvSpPr>
        <p:spPr>
          <a:xfrm>
            <a:off x="2339752" y="260648"/>
            <a:ext cx="489654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ctr"/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Корректировка по </a:t>
            </a:r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расходам</a:t>
            </a:r>
            <a:endParaRPr lang="ru-RU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25554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57517259"/>
              </p:ext>
            </p:extLst>
          </p:nvPr>
        </p:nvGraphicFramePr>
        <p:xfrm>
          <a:off x="179512" y="476672"/>
          <a:ext cx="8784976" cy="608843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338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19624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83273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5472608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43204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№ </a:t>
                      </a:r>
                      <a:r>
                        <a:rPr lang="ru-RU" sz="1100" b="0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</a:t>
                      </a:r>
                      <a:r>
                        <a:rPr lang="ru-RU" sz="11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/</a:t>
                      </a:r>
                      <a:r>
                        <a:rPr lang="ru-RU" sz="1100" b="0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</a:t>
                      </a:r>
                      <a:endParaRPr lang="ru-RU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Наименование программы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Сумма, тыс.руб.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Направление расходования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7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50458">
                <a:tc>
                  <a:txBody>
                    <a:bodyPr/>
                    <a:lstStyle/>
                    <a:p>
                      <a:pPr algn="ctr" fontAlgn="b"/>
                      <a:endParaRPr lang="ru-RU" sz="1100" b="1" i="1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buFont typeface="Wingdings" pitchFamily="2" charset="2"/>
                        <a:buNone/>
                      </a:pPr>
                      <a:r>
                        <a:rPr lang="ru-RU" sz="11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По муниципальным программам, в том числе</a:t>
                      </a:r>
                      <a:r>
                        <a:rPr lang="en-US" sz="11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:</a:t>
                      </a:r>
                      <a:endParaRPr lang="ru-RU" sz="1100" b="1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+ 16 557,0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indent="-17145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ru-RU" sz="1000" b="1" i="1" u="none" strike="noStrike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7000"/>
                      </a:schemeClr>
                    </a:solidFill>
                  </a:tcPr>
                </a:tc>
              </a:tr>
              <a:tr h="144016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1.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Муниципальная программа «Развитие образования и молодежной политики в городе Урай» на 2019-2030 годы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+ 8 709,5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latin typeface="Arial" pitchFamily="34" charset="0"/>
                          <a:cs typeface="Arial" pitchFamily="34" charset="0"/>
                        </a:rPr>
                        <a:t>Индексация фонда оплаты труда на 4% с 01.01.2022 года учреждений образования (МАУ "РЦСО", детские сады, МБУ "ЦМДО") с учетом экономии по </a:t>
                      </a:r>
                      <a:r>
                        <a:rPr lang="ru-RU" sz="1000" b="0" i="0" u="none" strike="noStrike" dirty="0" err="1">
                          <a:latin typeface="Arial" pitchFamily="34" charset="0"/>
                          <a:cs typeface="Arial" pitchFamily="34" charset="0"/>
                        </a:rPr>
                        <a:t>з</a:t>
                      </a:r>
                      <a:r>
                        <a:rPr lang="ru-RU" sz="1000" b="0" i="0" u="none" strike="noStrike" dirty="0">
                          <a:latin typeface="Arial" pitchFamily="34" charset="0"/>
                          <a:cs typeface="Arial" pitchFamily="34" charset="0"/>
                        </a:rPr>
                        <a:t>/</a:t>
                      </a:r>
                      <a:r>
                        <a:rPr lang="ru-RU" sz="1000" b="0" i="0" u="none" strike="noStrike" dirty="0" err="1">
                          <a:latin typeface="Arial" pitchFamily="34" charset="0"/>
                          <a:cs typeface="Arial" pitchFamily="34" charset="0"/>
                        </a:rPr>
                        <a:t>пл</a:t>
                      </a:r>
                      <a:r>
                        <a:rPr lang="ru-RU" sz="1000" b="0" i="0" u="none" strike="noStrike" dirty="0">
                          <a:latin typeface="Arial" pitchFamily="34" charset="0"/>
                          <a:cs typeface="Arial" pitchFamily="34" charset="0"/>
                        </a:rPr>
                        <a:t> за счет вакантных ставок за 5 мес.2022 года </a:t>
                      </a:r>
                      <a:r>
                        <a:rPr lang="ru-RU" sz="1000" b="1" i="0" u="none" strike="noStrike" dirty="0">
                          <a:latin typeface="Arial" pitchFamily="34" charset="0"/>
                          <a:cs typeface="Arial" pitchFamily="34" charset="0"/>
                        </a:rPr>
                        <a:t>(+ 1 093,9 тыс.руб.)</a:t>
                      </a:r>
                      <a:r>
                        <a:rPr lang="ru-RU" sz="1000" b="0" i="0" u="none" strike="noStrike" dirty="0">
                          <a:latin typeface="Arial" pitchFamily="34" charset="0"/>
                          <a:cs typeface="Arial" pitchFamily="34" charset="0"/>
                        </a:rPr>
                        <a:t>, экономия расходов на содержание зданий  в связи с </a:t>
                      </a:r>
                      <a:r>
                        <a:rPr lang="ru-RU" sz="1000" b="0" i="0" u="none" strike="noStrike" dirty="0" err="1">
                          <a:latin typeface="Arial" pitchFamily="34" charset="0"/>
                          <a:cs typeface="Arial" pitchFamily="34" charset="0"/>
                        </a:rPr>
                        <a:t>кап.ремонтом</a:t>
                      </a:r>
                      <a:r>
                        <a:rPr lang="ru-RU" sz="1000" b="0" i="0" u="none" strike="noStrike" dirty="0">
                          <a:latin typeface="Arial" pitchFamily="34" charset="0"/>
                          <a:cs typeface="Arial" pitchFamily="34" charset="0"/>
                        </a:rPr>
                        <a:t> СОШ №6 (охрана, ТО ОПС, КТС, видеонаблюдение, ТО в/сетей) </a:t>
                      </a:r>
                      <a:r>
                        <a:rPr lang="ru-RU" sz="1000" b="1" i="0" u="none" strike="noStrike" dirty="0">
                          <a:latin typeface="Arial" pitchFamily="34" charset="0"/>
                          <a:cs typeface="Arial" pitchFamily="34" charset="0"/>
                        </a:rPr>
                        <a:t>(- 325,7 тыс.руб.)</a:t>
                      </a:r>
                      <a:r>
                        <a:rPr lang="ru-RU" sz="1000" b="0" i="0" u="none" strike="noStrike" dirty="0">
                          <a:latin typeface="Arial" pitchFamily="34" charset="0"/>
                          <a:cs typeface="Arial" pitchFamily="34" charset="0"/>
                        </a:rPr>
                        <a:t>, обеспечение доли местного бюджета на реализацию 2-х инициативных проектов, признанных победителями регионального конкурса инициативных </a:t>
                      </a:r>
                      <a:r>
                        <a:rPr lang="ru-RU" sz="1000" b="0" i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проектов</a:t>
                      </a:r>
                      <a:endParaRPr lang="en-US" sz="1000" b="0" i="0" u="none" strike="noStrike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l" fontAlgn="b"/>
                      <a:r>
                        <a:rPr lang="ru-RU" sz="1000" b="0" i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000" b="1" i="0" u="none" strike="noStrike" dirty="0">
                          <a:latin typeface="Arial" pitchFamily="34" charset="0"/>
                          <a:cs typeface="Arial" pitchFamily="34" charset="0"/>
                        </a:rPr>
                        <a:t>(+ 204,3 тыс.руб.)</a:t>
                      </a:r>
                      <a:r>
                        <a:rPr lang="ru-RU" sz="1000" b="0" i="0" u="none" strike="noStrike" dirty="0">
                          <a:latin typeface="Arial" pitchFamily="34" charset="0"/>
                          <a:cs typeface="Arial" pitchFamily="34" charset="0"/>
                        </a:rPr>
                        <a:t>, мероприятия УО </a:t>
                      </a:r>
                      <a:r>
                        <a:rPr lang="ru-RU" sz="1000" b="1" i="0" u="none" strike="noStrike" dirty="0">
                          <a:latin typeface="Arial" pitchFamily="34" charset="0"/>
                          <a:cs typeface="Arial" pitchFamily="34" charset="0"/>
                        </a:rPr>
                        <a:t>(- 92,0 тыс.руб.)</a:t>
                      </a:r>
                      <a:r>
                        <a:rPr lang="ru-RU" sz="1000" b="0" i="0" u="none" strike="noStrike" dirty="0">
                          <a:latin typeface="Arial" pitchFamily="34" charset="0"/>
                          <a:cs typeface="Arial" pitchFamily="34" charset="0"/>
                        </a:rPr>
                        <a:t>, МБОУ СОШ №12 (тех.обследование) </a:t>
                      </a:r>
                      <a:r>
                        <a:rPr lang="ru-RU" sz="1000" b="1" i="0" u="none" strike="noStrike" dirty="0">
                          <a:latin typeface="Arial" pitchFamily="34" charset="0"/>
                          <a:cs typeface="Arial" pitchFamily="34" charset="0"/>
                        </a:rPr>
                        <a:t>(- 600,0 тыс.руб.)</a:t>
                      </a:r>
                      <a:r>
                        <a:rPr lang="ru-RU" sz="1000" b="0" i="0" u="none" strike="noStrike" dirty="0">
                          <a:latin typeface="Arial" pitchFamily="34" charset="0"/>
                          <a:cs typeface="Arial" pitchFamily="34" charset="0"/>
                        </a:rPr>
                        <a:t>, на выполнение второго этапа работ по благоустройству территории на объекте «Капитальный ремонт МБОУ СОШ №6» </a:t>
                      </a:r>
                      <a:r>
                        <a:rPr lang="ru-RU" sz="1000" b="1" i="0" u="none" strike="noStrike" dirty="0">
                          <a:latin typeface="Arial" pitchFamily="34" charset="0"/>
                          <a:cs typeface="Arial" pitchFamily="34" charset="0"/>
                        </a:rPr>
                        <a:t>(+ 8 429,0 тыс.руб.)</a:t>
                      </a:r>
                      <a:endParaRPr lang="ru-RU" sz="10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7000"/>
                      </a:schemeClr>
                    </a:solidFill>
                  </a:tcPr>
                </a:tc>
              </a:tr>
              <a:tr h="72008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2.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Муниципальная программа «Развитие физической культуры , спорта и туризма в городе Урай" на 2019-20230 годы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+ 388,1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latin typeface="Arial" pitchFamily="34" charset="0"/>
                          <a:cs typeface="Arial" pitchFamily="34" charset="0"/>
                        </a:rPr>
                        <a:t>Индексация фонда оплаты труда на 4% с 01.01.2022 года с учетом экономии по </a:t>
                      </a:r>
                      <a:r>
                        <a:rPr lang="ru-RU" sz="1000" b="0" i="0" u="none" strike="noStrike" dirty="0" err="1">
                          <a:latin typeface="Arial" pitchFamily="34" charset="0"/>
                          <a:cs typeface="Arial" pitchFamily="34" charset="0"/>
                        </a:rPr>
                        <a:t>з</a:t>
                      </a:r>
                      <a:r>
                        <a:rPr lang="ru-RU" sz="1000" b="0" i="0" u="none" strike="noStrike" dirty="0">
                          <a:latin typeface="Arial" pitchFamily="34" charset="0"/>
                          <a:cs typeface="Arial" pitchFamily="34" charset="0"/>
                        </a:rPr>
                        <a:t>/</a:t>
                      </a:r>
                      <a:r>
                        <a:rPr lang="ru-RU" sz="1000" b="0" i="0" u="none" strike="noStrike" dirty="0" err="1">
                          <a:latin typeface="Arial" pitchFamily="34" charset="0"/>
                          <a:cs typeface="Arial" pitchFamily="34" charset="0"/>
                        </a:rPr>
                        <a:t>пл</a:t>
                      </a:r>
                      <a:r>
                        <a:rPr lang="ru-RU" sz="1000" b="0" i="0" u="none" strike="noStrike" dirty="0">
                          <a:latin typeface="Arial" pitchFamily="34" charset="0"/>
                          <a:cs typeface="Arial" pitchFamily="34" charset="0"/>
                        </a:rPr>
                        <a:t> за счет вакантных ставок за 5 мес.2022 года (МАУ СШ "Старт") </a:t>
                      </a:r>
                      <a:r>
                        <a:rPr lang="ru-RU" sz="1000" b="1" i="0" u="none" strike="noStrike" dirty="0">
                          <a:latin typeface="Arial" pitchFamily="34" charset="0"/>
                          <a:cs typeface="Arial" pitchFamily="34" charset="0"/>
                        </a:rPr>
                        <a:t>(+ 905,1 тыс.руб.)</a:t>
                      </a:r>
                      <a:r>
                        <a:rPr lang="ru-RU" sz="1000" b="0" i="0" u="none" strike="noStrike" dirty="0">
                          <a:latin typeface="Arial" pitchFamily="34" charset="0"/>
                          <a:cs typeface="Arial" pitchFamily="34" charset="0"/>
                        </a:rPr>
                        <a:t>, экономия по коммунальным расходам за 5 мес.2022 года </a:t>
                      </a:r>
                      <a:r>
                        <a:rPr lang="ru-RU" sz="1000" b="1" i="0" u="none" strike="noStrike" dirty="0">
                          <a:latin typeface="Arial" pitchFamily="34" charset="0"/>
                          <a:cs typeface="Arial" pitchFamily="34" charset="0"/>
                        </a:rPr>
                        <a:t>(- 517,0 тыс.руб.)</a:t>
                      </a:r>
                      <a:endParaRPr lang="ru-RU" sz="10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7000"/>
                      </a:schemeClr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3.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Муниципальная программа «Культура города Урай"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- 1 871,4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latin typeface="Arial" pitchFamily="34" charset="0"/>
                          <a:cs typeface="Arial" pitchFamily="34" charset="0"/>
                        </a:rPr>
                        <a:t>Экономия по коммунальным расходам за 5 мес.2022 года (МАУ "Культура", МБУ ДО "Детская школа искусств") </a:t>
                      </a:r>
                      <a:r>
                        <a:rPr lang="ru-RU" sz="1000" b="1" i="0" u="none" strike="noStrike" dirty="0">
                          <a:latin typeface="Arial" pitchFamily="34" charset="0"/>
                          <a:cs typeface="Arial" pitchFamily="34" charset="0"/>
                        </a:rPr>
                        <a:t>(- 2 578,9 тыс.руб.)</a:t>
                      </a:r>
                      <a:r>
                        <a:rPr lang="ru-RU" sz="1000" b="0" i="0" u="none" strike="noStrike" dirty="0">
                          <a:latin typeface="Arial" pitchFamily="34" charset="0"/>
                          <a:cs typeface="Arial" pitchFamily="34" charset="0"/>
                        </a:rPr>
                        <a:t>, индексация фонда оплаты труда на 4% с 01.01.2022 года с учетом экономии по </a:t>
                      </a:r>
                      <a:r>
                        <a:rPr lang="ru-RU" sz="1000" b="0" i="0" u="none" strike="noStrike" dirty="0" err="1">
                          <a:latin typeface="Arial" pitchFamily="34" charset="0"/>
                          <a:cs typeface="Arial" pitchFamily="34" charset="0"/>
                        </a:rPr>
                        <a:t>з</a:t>
                      </a:r>
                      <a:r>
                        <a:rPr lang="ru-RU" sz="1000" b="0" i="0" u="none" strike="noStrike" dirty="0">
                          <a:latin typeface="Arial" pitchFamily="34" charset="0"/>
                          <a:cs typeface="Arial" pitchFamily="34" charset="0"/>
                        </a:rPr>
                        <a:t>/</a:t>
                      </a:r>
                      <a:r>
                        <a:rPr lang="ru-RU" sz="1000" b="0" i="0" u="none" strike="noStrike" dirty="0" err="1">
                          <a:latin typeface="Arial" pitchFamily="34" charset="0"/>
                          <a:cs typeface="Arial" pitchFamily="34" charset="0"/>
                        </a:rPr>
                        <a:t>пл</a:t>
                      </a:r>
                      <a:r>
                        <a:rPr lang="ru-RU" sz="1000" b="0" i="0" u="none" strike="noStrike" dirty="0">
                          <a:latin typeface="Arial" pitchFamily="34" charset="0"/>
                          <a:cs typeface="Arial" pitchFamily="34" charset="0"/>
                        </a:rPr>
                        <a:t> за счет вакантных ставок за 5 мес.2022 года (МАУ "Культура", МБУ ДО "Детская школа искусств") </a:t>
                      </a:r>
                      <a:r>
                        <a:rPr lang="ru-RU" sz="1000" b="1" i="0" u="none" strike="noStrike" dirty="0">
                          <a:latin typeface="Arial" pitchFamily="34" charset="0"/>
                          <a:cs typeface="Arial" pitchFamily="34" charset="0"/>
                        </a:rPr>
                        <a:t>(+ 257,6 тыс.руб.)</a:t>
                      </a:r>
                      <a:r>
                        <a:rPr lang="ru-RU" sz="1000" b="0" i="0" u="none" strike="noStrike" dirty="0">
                          <a:latin typeface="Arial" pitchFamily="34" charset="0"/>
                          <a:cs typeface="Arial" pitchFamily="34" charset="0"/>
                        </a:rPr>
                        <a:t>, празднование Дня города (приглашенные артисты) </a:t>
                      </a:r>
                      <a:r>
                        <a:rPr lang="ru-RU" sz="1000" b="1" i="0" u="none" strike="noStrike" dirty="0">
                          <a:latin typeface="Arial" pitchFamily="34" charset="0"/>
                          <a:cs typeface="Arial" pitchFamily="34" charset="0"/>
                        </a:rPr>
                        <a:t>(+ 450,0 тыс.руб.) </a:t>
                      </a:r>
                      <a:endParaRPr lang="ru-RU" sz="10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7000"/>
                      </a:schemeClr>
                    </a:solidFill>
                  </a:tcPr>
                </a:tc>
              </a:tr>
              <a:tr h="117269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4.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Муниципальная программа «Защита населения и территории от чрезвычайных ситуаций, совершенствование гражданской обороны и обеспечение первичных мер пожарной безопасности» на 2019-2030 годы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+ 465,3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latin typeface="Arial" pitchFamily="34" charset="0"/>
                          <a:cs typeface="Arial" pitchFamily="34" charset="0"/>
                        </a:rPr>
                        <a:t>Индексация фонда оплаты труда на 4% с 01.01.2022 года с учетом экономии по </a:t>
                      </a:r>
                      <a:r>
                        <a:rPr lang="ru-RU" sz="1000" b="0" i="0" u="none" strike="noStrike" dirty="0" err="1">
                          <a:latin typeface="Arial" pitchFamily="34" charset="0"/>
                          <a:cs typeface="Arial" pitchFamily="34" charset="0"/>
                        </a:rPr>
                        <a:t>з</a:t>
                      </a:r>
                      <a:r>
                        <a:rPr lang="ru-RU" sz="1000" b="0" i="0" u="none" strike="noStrike" dirty="0">
                          <a:latin typeface="Arial" pitchFamily="34" charset="0"/>
                          <a:cs typeface="Arial" pitchFamily="34" charset="0"/>
                        </a:rPr>
                        <a:t>/</a:t>
                      </a:r>
                      <a:r>
                        <a:rPr lang="ru-RU" sz="1000" b="0" i="0" u="none" strike="noStrike" dirty="0" err="1">
                          <a:latin typeface="Arial" pitchFamily="34" charset="0"/>
                          <a:cs typeface="Arial" pitchFamily="34" charset="0"/>
                        </a:rPr>
                        <a:t>пл</a:t>
                      </a:r>
                      <a:r>
                        <a:rPr lang="ru-RU" sz="1000" b="0" i="0" u="none" strike="noStrike" dirty="0">
                          <a:latin typeface="Arial" pitchFamily="34" charset="0"/>
                          <a:cs typeface="Arial" pitchFamily="34" charset="0"/>
                        </a:rPr>
                        <a:t> за счет вакантных ставок за 5 мес.2022 года (МКУ "ЕДДС)"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7000"/>
                      </a:schemeClr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5.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latin typeface="Arial" pitchFamily="34" charset="0"/>
                          <a:cs typeface="Arial" pitchFamily="34" charset="0"/>
                        </a:rPr>
                        <a:t>Муниципальная программа «Развитие транспортной системы города Урай»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+ 396,4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latin typeface="Arial" pitchFamily="34" charset="0"/>
                          <a:cs typeface="Arial" pitchFamily="34" charset="0"/>
                        </a:rPr>
                        <a:t>Выполнение работ по ремонту городских дорог по ул. Цветочная и Березовая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7000"/>
                      </a:schemeClr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6.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Муниципальная программа «Информационное общество – Урай» на 2019-2030 годы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+ 54,1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latin typeface="Arial" pitchFamily="34" charset="0"/>
                          <a:cs typeface="Arial" pitchFamily="34" charset="0"/>
                        </a:rPr>
                        <a:t>Индексация фонда оплаты труда на 4% с 01.01.2022 года МБУ "Газета Знамя"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7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107504" y="116632"/>
            <a:ext cx="8352928" cy="2923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300" b="1" i="1" dirty="0">
                <a:latin typeface="Arial" panose="020B0604020202020204" pitchFamily="34" charset="0"/>
                <a:cs typeface="Arial" panose="020B0604020202020204" pitchFamily="34" charset="0"/>
              </a:rPr>
              <a:t>Корректировка расходов </a:t>
            </a:r>
            <a:r>
              <a:rPr lang="ru-RU" sz="13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на 2022 год по муниципальным программам</a:t>
            </a:r>
            <a:endParaRPr lang="ru-RU" sz="13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306912" y="50453"/>
            <a:ext cx="837088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fontAlgn="b"/>
            <a:r>
              <a:rPr lang="ru-RU" sz="1000" dirty="0">
                <a:latin typeface="Arial" panose="020B0604020202020204" pitchFamily="34" charset="0"/>
                <a:cs typeface="Arial" panose="020B0604020202020204" pitchFamily="34" charset="0"/>
              </a:rPr>
              <a:t>Таблица </a:t>
            </a:r>
            <a:r>
              <a:rPr lang="ru-RU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ru-RU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350314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57517259"/>
              </p:ext>
            </p:extLst>
          </p:nvPr>
        </p:nvGraphicFramePr>
        <p:xfrm>
          <a:off x="179512" y="476672"/>
          <a:ext cx="8784976" cy="417646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569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2141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857071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5428115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50405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№ </a:t>
                      </a:r>
                      <a:r>
                        <a:rPr lang="ru-RU" sz="1100" b="0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</a:t>
                      </a:r>
                      <a:r>
                        <a:rPr lang="ru-RU" sz="11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/</a:t>
                      </a:r>
                      <a:r>
                        <a:rPr lang="ru-RU" sz="1100" b="0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</a:t>
                      </a:r>
                      <a:endParaRPr lang="ru-RU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Наименование программы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Сумма, тыс.руб.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Направление расходования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7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72008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7.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latin typeface="Arial" pitchFamily="34" charset="0"/>
                          <a:cs typeface="Arial" pitchFamily="34" charset="0"/>
                        </a:rPr>
                        <a:t>Муниципальная программа «Обеспечение градостроительной деятельности на территории города Урай» на  2018-2030 годы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+ 263,6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latin typeface="Arial" pitchFamily="34" charset="0"/>
                          <a:cs typeface="Arial" pitchFamily="34" charset="0"/>
                        </a:rPr>
                        <a:t>Индексация фонда оплаты труда на 4% с 01.01.2022 года с учетом экономии по </a:t>
                      </a:r>
                      <a:r>
                        <a:rPr lang="ru-RU" sz="1000" b="0" i="0" u="none" strike="noStrike" dirty="0" err="1">
                          <a:latin typeface="Arial" pitchFamily="34" charset="0"/>
                          <a:cs typeface="Arial" pitchFamily="34" charset="0"/>
                        </a:rPr>
                        <a:t>з</a:t>
                      </a:r>
                      <a:r>
                        <a:rPr lang="ru-RU" sz="1000" b="0" i="0" u="none" strike="noStrike" dirty="0">
                          <a:latin typeface="Arial" pitchFamily="34" charset="0"/>
                          <a:cs typeface="Arial" pitchFamily="34" charset="0"/>
                        </a:rPr>
                        <a:t>/</a:t>
                      </a:r>
                      <a:r>
                        <a:rPr lang="ru-RU" sz="1000" b="0" i="0" u="none" strike="noStrike" dirty="0" err="1">
                          <a:latin typeface="Arial" pitchFamily="34" charset="0"/>
                          <a:cs typeface="Arial" pitchFamily="34" charset="0"/>
                        </a:rPr>
                        <a:t>пл</a:t>
                      </a:r>
                      <a:r>
                        <a:rPr lang="ru-RU" sz="1000" b="0" i="0" u="none" strike="noStrike" dirty="0">
                          <a:latin typeface="Arial" pitchFamily="34" charset="0"/>
                          <a:cs typeface="Arial" pitchFamily="34" charset="0"/>
                        </a:rPr>
                        <a:t> за счет вакантных ставок за 5 мес.2022 года (МКУ "УКС", МКУ "</a:t>
                      </a:r>
                      <a:r>
                        <a:rPr lang="ru-RU" sz="1000" b="0" i="0" u="none" strike="noStrike" dirty="0" err="1">
                          <a:latin typeface="Arial" pitchFamily="34" charset="0"/>
                          <a:cs typeface="Arial" pitchFamily="34" charset="0"/>
                        </a:rPr>
                        <a:t>УГЗиП</a:t>
                      </a:r>
                      <a:r>
                        <a:rPr lang="ru-RU" sz="1000" b="0" i="0" u="none" strike="noStrike" dirty="0">
                          <a:latin typeface="Arial" pitchFamily="34" charset="0"/>
                          <a:cs typeface="Arial" pitchFamily="34" charset="0"/>
                        </a:rPr>
                        <a:t>")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7000"/>
                      </a:schemeClr>
                    </a:solidFill>
                  </a:tcPr>
                </a:tc>
              </a:tr>
              <a:tr h="57606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8.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latin typeface="Arial" pitchFamily="34" charset="0"/>
                          <a:cs typeface="Arial" pitchFamily="34" charset="0"/>
                        </a:rPr>
                        <a:t>Муниципальная программа «Управление муниципальными финансами в городе Урай»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- 592,9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latin typeface="Arial" pitchFamily="34" charset="0"/>
                          <a:cs typeface="Arial" pitchFamily="34" charset="0"/>
                        </a:rPr>
                        <a:t>Экономия по </a:t>
                      </a:r>
                      <a:r>
                        <a:rPr lang="ru-RU" sz="1000" b="0" i="0" u="none" strike="noStrike" dirty="0" err="1">
                          <a:latin typeface="Arial" pitchFamily="34" charset="0"/>
                          <a:cs typeface="Arial" pitchFamily="34" charset="0"/>
                        </a:rPr>
                        <a:t>з</a:t>
                      </a:r>
                      <a:r>
                        <a:rPr lang="ru-RU" sz="1000" b="0" i="0" u="none" strike="noStrike" dirty="0">
                          <a:latin typeface="Arial" pitchFamily="34" charset="0"/>
                          <a:cs typeface="Arial" pitchFamily="34" charset="0"/>
                        </a:rPr>
                        <a:t>/</a:t>
                      </a:r>
                      <a:r>
                        <a:rPr lang="ru-RU" sz="1000" b="0" i="0" u="none" strike="noStrike" dirty="0" err="1">
                          <a:latin typeface="Arial" pitchFamily="34" charset="0"/>
                          <a:cs typeface="Arial" pitchFamily="34" charset="0"/>
                        </a:rPr>
                        <a:t>пл</a:t>
                      </a:r>
                      <a:r>
                        <a:rPr lang="ru-RU" sz="1000" b="0" i="0" u="none" strike="noStrike" dirty="0">
                          <a:latin typeface="Arial" pitchFamily="34" charset="0"/>
                          <a:cs typeface="Arial" pitchFamily="34" charset="0"/>
                        </a:rPr>
                        <a:t> с учетом отчислений за счет вакантных ставок за 5 мес.2022 года Комитета по финансам администрации города Урай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7000"/>
                      </a:schemeClr>
                    </a:solidFill>
                  </a:tcPr>
                </a:tc>
              </a:tr>
              <a:tr h="72008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9.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latin typeface="Arial" pitchFamily="34" charset="0"/>
                          <a:cs typeface="Arial" pitchFamily="34" charset="0"/>
                        </a:rPr>
                        <a:t>Муниципальная программа «Совершенствование и развитие муниципального управления в городе Урай» на 2018-2030 годы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+ 1 722,6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latin typeface="Arial" pitchFamily="34" charset="0"/>
                          <a:cs typeface="Arial" pitchFamily="34" charset="0"/>
                        </a:rPr>
                        <a:t>Экономия по </a:t>
                      </a:r>
                      <a:r>
                        <a:rPr lang="ru-RU" sz="1000" b="0" i="0" u="none" strike="noStrike" dirty="0" err="1">
                          <a:latin typeface="Arial" pitchFamily="34" charset="0"/>
                          <a:cs typeface="Arial" pitchFamily="34" charset="0"/>
                        </a:rPr>
                        <a:t>з</a:t>
                      </a:r>
                      <a:r>
                        <a:rPr lang="ru-RU" sz="1000" b="0" i="0" u="none" strike="noStrike" dirty="0">
                          <a:latin typeface="Arial" pitchFamily="34" charset="0"/>
                          <a:cs typeface="Arial" pitchFamily="34" charset="0"/>
                        </a:rPr>
                        <a:t>/</a:t>
                      </a:r>
                      <a:r>
                        <a:rPr lang="ru-RU" sz="1000" b="0" i="0" u="none" strike="noStrike" dirty="0" err="1">
                          <a:latin typeface="Arial" pitchFamily="34" charset="0"/>
                          <a:cs typeface="Arial" pitchFamily="34" charset="0"/>
                        </a:rPr>
                        <a:t>пл</a:t>
                      </a:r>
                      <a:r>
                        <a:rPr lang="ru-RU" sz="1000" b="0" i="0" u="none" strike="noStrike" dirty="0">
                          <a:latin typeface="Arial" pitchFamily="34" charset="0"/>
                          <a:cs typeface="Arial" pitchFamily="34" charset="0"/>
                        </a:rPr>
                        <a:t> за счет вакантных ставок за 5 мес.2022 года администрации города </a:t>
                      </a:r>
                      <a:r>
                        <a:rPr lang="ru-RU" sz="1000" b="0" i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Урай </a:t>
                      </a:r>
                      <a:r>
                        <a:rPr lang="ru-RU" sz="1000" b="1" i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(- </a:t>
                      </a:r>
                      <a:r>
                        <a:rPr lang="ru-RU" sz="1000" b="1" i="0" u="none" strike="noStrike" dirty="0">
                          <a:latin typeface="Arial" pitchFamily="34" charset="0"/>
                          <a:cs typeface="Arial" pitchFamily="34" charset="0"/>
                        </a:rPr>
                        <a:t>597,8 тыс.руб.)</a:t>
                      </a:r>
                      <a:r>
                        <a:rPr lang="ru-RU" sz="1000" b="0" i="0" u="none" strike="noStrike" dirty="0">
                          <a:latin typeface="Arial" pitchFamily="34" charset="0"/>
                          <a:cs typeface="Arial" pitchFamily="34" charset="0"/>
                        </a:rPr>
                        <a:t>, индексация фонда оплаты труда на 4% с 01.01.2022 года с учетом экономии по </a:t>
                      </a:r>
                      <a:r>
                        <a:rPr lang="ru-RU" sz="1000" b="0" i="0" u="none" strike="noStrike" dirty="0" err="1">
                          <a:latin typeface="Arial" pitchFamily="34" charset="0"/>
                          <a:cs typeface="Arial" pitchFamily="34" charset="0"/>
                        </a:rPr>
                        <a:t>з</a:t>
                      </a:r>
                      <a:r>
                        <a:rPr lang="ru-RU" sz="1000" b="0" i="0" u="none" strike="noStrike" dirty="0">
                          <a:latin typeface="Arial" pitchFamily="34" charset="0"/>
                          <a:cs typeface="Arial" pitchFamily="34" charset="0"/>
                        </a:rPr>
                        <a:t>/</a:t>
                      </a:r>
                      <a:r>
                        <a:rPr lang="ru-RU" sz="1000" b="0" i="0" u="none" strike="noStrike" dirty="0" err="1">
                          <a:latin typeface="Arial" pitchFamily="34" charset="0"/>
                          <a:cs typeface="Arial" pitchFamily="34" charset="0"/>
                        </a:rPr>
                        <a:t>пл</a:t>
                      </a:r>
                      <a:r>
                        <a:rPr lang="ru-RU" sz="1000" b="0" i="0" u="none" strike="noStrike" dirty="0">
                          <a:latin typeface="Arial" pitchFamily="34" charset="0"/>
                          <a:cs typeface="Arial" pitchFamily="34" charset="0"/>
                        </a:rPr>
                        <a:t> за счет вакантных ставок за 5 мес.2022 года (МКУ "УМТО", МКУ "ЦБУ</a:t>
                      </a:r>
                      <a:r>
                        <a:rPr lang="ru-RU" sz="1000" b="0" i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")</a:t>
                      </a:r>
                    </a:p>
                    <a:p>
                      <a:pPr algn="l" fontAlgn="b"/>
                      <a:r>
                        <a:rPr lang="ru-RU" sz="1000" b="0" i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000" b="1" i="0" u="none" strike="noStrike" dirty="0">
                          <a:latin typeface="Arial" pitchFamily="34" charset="0"/>
                          <a:cs typeface="Arial" pitchFamily="34" charset="0"/>
                        </a:rPr>
                        <a:t>(+ 2 320,4 тыс.руб.)</a:t>
                      </a:r>
                      <a:endParaRPr lang="ru-RU" sz="10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7000"/>
                      </a:schemeClr>
                    </a:solidFill>
                  </a:tcPr>
                </a:tc>
              </a:tr>
              <a:tr h="165618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Муниципальная программа «Развитие жилищно-коммунального комплекса и повышение энергетической эффективности в городе Урай» на 2019-2030 годы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+ 7 021,6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latin typeface="Arial" pitchFamily="34" charset="0"/>
                          <a:cs typeface="Arial" pitchFamily="34" charset="0"/>
                        </a:rPr>
                        <a:t>В 2022 году отменена субсидия по доставке сжиженного газа, потребность на долю местного бюджета отсутствует </a:t>
                      </a:r>
                      <a:r>
                        <a:rPr lang="ru-RU" sz="1000" b="1" i="0" u="none" strike="noStrike" dirty="0">
                          <a:latin typeface="Arial" pitchFamily="34" charset="0"/>
                          <a:cs typeface="Arial" pitchFamily="34" charset="0"/>
                        </a:rPr>
                        <a:t>(- 108,0 тыс.руб.)</a:t>
                      </a:r>
                      <a:r>
                        <a:rPr lang="ru-RU" sz="1000" b="0" i="0" u="none" strike="noStrike" dirty="0">
                          <a:latin typeface="Arial" pitchFamily="34" charset="0"/>
                          <a:cs typeface="Arial" pitchFamily="34" charset="0"/>
                        </a:rPr>
                        <a:t>, индексация фонда оплаты труда на 4% с 01.01.2022 года МКУ "УЖКХ" </a:t>
                      </a:r>
                      <a:r>
                        <a:rPr lang="ru-RU" sz="1000" b="1" i="0" u="none" strike="noStrike" dirty="0">
                          <a:latin typeface="Arial" pitchFamily="34" charset="0"/>
                          <a:cs typeface="Arial" pitchFamily="34" charset="0"/>
                        </a:rPr>
                        <a:t>(+ 942,7 тыс.руб.)</a:t>
                      </a:r>
                      <a:r>
                        <a:rPr lang="ru-RU" sz="1000" b="0" i="0" u="none" strike="noStrike" dirty="0">
                          <a:latin typeface="Arial" pitchFamily="34" charset="0"/>
                          <a:cs typeface="Arial" pitchFamily="34" charset="0"/>
                        </a:rPr>
                        <a:t>, обеспечение доли местного бюджета на реализацию </a:t>
                      </a:r>
                      <a:r>
                        <a:rPr lang="ru-RU" sz="1000" b="0" i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4-х </a:t>
                      </a:r>
                      <a:r>
                        <a:rPr lang="ru-RU" sz="1000" b="0" i="0" u="none" strike="noStrike" dirty="0">
                          <a:latin typeface="Arial" pitchFamily="34" charset="0"/>
                          <a:cs typeface="Arial" pitchFamily="34" charset="0"/>
                        </a:rPr>
                        <a:t>инициативных проектов, признанных победителями регионального конкурса инициативных проектов </a:t>
                      </a:r>
                      <a:r>
                        <a:rPr lang="ru-RU" sz="1000" b="1" i="0" u="none" strike="noStrike" dirty="0">
                          <a:latin typeface="Arial" pitchFamily="34" charset="0"/>
                          <a:cs typeface="Arial" pitchFamily="34" charset="0"/>
                        </a:rPr>
                        <a:t>(+ 2 567,3 тыс.руб.), </a:t>
                      </a:r>
                      <a:r>
                        <a:rPr lang="ru-RU" sz="1000" b="0" i="0" u="none" strike="noStrike" dirty="0">
                          <a:latin typeface="Arial" pitchFamily="34" charset="0"/>
                          <a:cs typeface="Arial" pitchFamily="34" charset="0"/>
                        </a:rPr>
                        <a:t>устройство водопонижения (устранения луж) в </a:t>
                      </a:r>
                      <a:r>
                        <a:rPr lang="ru-RU" sz="1000" b="0" i="0" u="none" strike="noStrike" dirty="0" err="1">
                          <a:latin typeface="Arial" pitchFamily="34" charset="0"/>
                          <a:cs typeface="Arial" pitchFamily="34" charset="0"/>
                        </a:rPr>
                        <a:t>мкр</a:t>
                      </a:r>
                      <a:r>
                        <a:rPr lang="ru-RU" sz="1000" b="0" i="0" u="none" strike="noStrike" dirty="0">
                          <a:latin typeface="Arial" pitchFamily="34" charset="0"/>
                          <a:cs typeface="Arial" pitchFamily="34" charset="0"/>
                        </a:rPr>
                        <a:t>. Лесной-75, в </a:t>
                      </a:r>
                      <a:r>
                        <a:rPr lang="ru-RU" sz="1000" b="0" i="0" u="none" strike="noStrike" dirty="0" err="1">
                          <a:latin typeface="Arial" pitchFamily="34" charset="0"/>
                          <a:cs typeface="Arial" pitchFamily="34" charset="0"/>
                        </a:rPr>
                        <a:t>мкр</a:t>
                      </a:r>
                      <a:r>
                        <a:rPr lang="ru-RU" sz="1000" b="0" i="0" u="none" strike="noStrike" dirty="0">
                          <a:latin typeface="Arial" pitchFamily="34" charset="0"/>
                          <a:cs typeface="Arial" pitchFamily="34" charset="0"/>
                        </a:rPr>
                        <a:t>. Д-75</a:t>
                      </a:r>
                      <a:r>
                        <a:rPr lang="ru-RU" sz="1000" b="1" i="0" u="none" strike="noStrike" dirty="0">
                          <a:latin typeface="Arial" pitchFamily="34" charset="0"/>
                          <a:cs typeface="Arial" pitchFamily="34" charset="0"/>
                        </a:rPr>
                        <a:t> (+ 559,3 тыс.руб.)</a:t>
                      </a:r>
                      <a:r>
                        <a:rPr lang="ru-RU" sz="1000" b="0" i="0" u="none" strike="noStrike" dirty="0">
                          <a:latin typeface="Arial" pitchFamily="34" charset="0"/>
                          <a:cs typeface="Arial" pitchFamily="34" charset="0"/>
                        </a:rPr>
                        <a:t>, выполнение работ по замене тротуарной шашки на городских объектах</a:t>
                      </a:r>
                      <a:r>
                        <a:rPr lang="ru-RU" sz="1000" b="1" i="0" u="none" strike="noStrike" dirty="0">
                          <a:latin typeface="Arial" pitchFamily="34" charset="0"/>
                          <a:cs typeface="Arial" pitchFamily="34" charset="0"/>
                        </a:rPr>
                        <a:t>  (+ 568,0 тыс.руб.)</a:t>
                      </a:r>
                      <a:r>
                        <a:rPr lang="ru-RU" sz="1000" b="0" i="0" u="none" strike="noStrike" dirty="0">
                          <a:latin typeface="Arial" pitchFamily="34" charset="0"/>
                          <a:cs typeface="Arial" pitchFamily="34" charset="0"/>
                        </a:rPr>
                        <a:t>, ремонт жилых помещений муниципального жилищного фонда, расположенных по адресам: мкр.3 дом 47 кв.32, мкр.3 дом 8 </a:t>
                      </a:r>
                      <a:r>
                        <a:rPr lang="ru-RU" sz="1000" b="0" i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кв.67 </a:t>
                      </a:r>
                      <a:r>
                        <a:rPr lang="ru-RU" sz="1000" b="1" i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000" b="1" i="0" u="none" strike="noStrike" dirty="0">
                          <a:latin typeface="Arial" pitchFamily="34" charset="0"/>
                          <a:cs typeface="Arial" pitchFamily="34" charset="0"/>
                        </a:rPr>
                        <a:t>(+ 1 299,4 тыс.руб.)</a:t>
                      </a:r>
                      <a:r>
                        <a:rPr lang="ru-RU" sz="1000" b="0" i="0" u="none" strike="noStrike" dirty="0">
                          <a:latin typeface="Arial" pitchFamily="34" charset="0"/>
                          <a:cs typeface="Arial" pitchFamily="34" charset="0"/>
                        </a:rPr>
                        <a:t>, установка контейнерной площадки в микрорайоне Южный </a:t>
                      </a:r>
                      <a:r>
                        <a:rPr lang="ru-RU" sz="1000" b="1" i="0" u="none" strike="noStrike" dirty="0">
                          <a:latin typeface="Arial" pitchFamily="34" charset="0"/>
                          <a:cs typeface="Arial" pitchFamily="34" charset="0"/>
                        </a:rPr>
                        <a:t>(+ 153,9 тыс.руб</a:t>
                      </a:r>
                      <a:r>
                        <a:rPr lang="ru-RU" sz="1000" b="1" i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.)</a:t>
                      </a:r>
                      <a:r>
                        <a:rPr lang="ru-RU" sz="1000" b="0" i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, ливневые </a:t>
                      </a:r>
                      <a:r>
                        <a:rPr lang="ru-RU" sz="1000" b="0" i="0" u="none" strike="noStrike" dirty="0">
                          <a:latin typeface="Arial" pitchFamily="34" charset="0"/>
                          <a:cs typeface="Arial" pitchFamily="34" charset="0"/>
                        </a:rPr>
                        <a:t>стоки</a:t>
                      </a:r>
                      <a:r>
                        <a:rPr lang="ru-RU" sz="1000" b="1" i="0" u="none" strike="noStrike" dirty="0">
                          <a:latin typeface="Arial" pitchFamily="34" charset="0"/>
                          <a:cs typeface="Arial" pitchFamily="34" charset="0"/>
                        </a:rPr>
                        <a:t> (+ </a:t>
                      </a:r>
                      <a:r>
                        <a:rPr lang="en-US" sz="1000" b="1" i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1 039</a:t>
                      </a:r>
                      <a:r>
                        <a:rPr lang="ru-RU" sz="1000" b="1" i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,</a:t>
                      </a:r>
                      <a:r>
                        <a:rPr lang="en-US" sz="1000" b="1" i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r>
                        <a:rPr lang="ru-RU" sz="1000" b="1" i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000" b="1" i="0" u="none" strike="noStrike" dirty="0">
                          <a:latin typeface="Arial" pitchFamily="34" charset="0"/>
                          <a:cs typeface="Arial" pitchFamily="34" charset="0"/>
                        </a:rPr>
                        <a:t>тыс.руб.)</a:t>
                      </a:r>
                      <a:endParaRPr lang="ru-RU" sz="10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7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107504" y="116632"/>
            <a:ext cx="8352928" cy="2923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300" b="1" i="1" dirty="0">
                <a:latin typeface="Arial" panose="020B0604020202020204" pitchFamily="34" charset="0"/>
                <a:cs typeface="Arial" panose="020B0604020202020204" pitchFamily="34" charset="0"/>
              </a:rPr>
              <a:t>Корректировка расходов </a:t>
            </a:r>
            <a:r>
              <a:rPr lang="ru-RU" sz="13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на 2022 год по муниципальным программам</a:t>
            </a:r>
            <a:endParaRPr lang="ru-RU" sz="13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201113" y="50453"/>
            <a:ext cx="942887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fontAlgn="b"/>
            <a:r>
              <a:rPr lang="ru-RU" sz="1000" dirty="0">
                <a:latin typeface="Arial" panose="020B0604020202020204" pitchFamily="34" charset="0"/>
                <a:cs typeface="Arial" panose="020B0604020202020204" pitchFamily="34" charset="0"/>
              </a:rPr>
              <a:t>Таблица </a:t>
            </a:r>
            <a:r>
              <a:rPr lang="ru-RU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3.1</a:t>
            </a:r>
            <a:r>
              <a:rPr lang="ru-RU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79512" y="4869160"/>
            <a:ext cx="8424936" cy="2923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3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Корректировка по </a:t>
            </a:r>
            <a:r>
              <a:rPr lang="ru-RU" sz="13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непрограммным</a:t>
            </a:r>
            <a:r>
              <a:rPr lang="ru-RU" sz="13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направлениям деятельности</a:t>
            </a:r>
            <a:endParaRPr lang="ru-RU" sz="13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179512" y="5271825"/>
          <a:ext cx="8784976" cy="1037495"/>
        </p:xfrm>
        <a:graphic>
          <a:graphicData uri="http://schemas.openxmlformats.org/drawingml/2006/table">
            <a:tbl>
              <a:tblPr/>
              <a:tblGrid>
                <a:gridCol w="2520279"/>
                <a:gridCol w="864096"/>
                <a:gridCol w="5400601"/>
              </a:tblGrid>
              <a:tr h="212305">
                <a:tc>
                  <a:txBody>
                    <a:bodyPr/>
                    <a:lstStyle/>
                    <a:p>
                      <a:pPr algn="ctr" fontAlgn="b"/>
                      <a:endParaRPr lang="ru-RU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112" marR="6112" marT="61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Сумма, тыс.руб.</a:t>
                      </a:r>
                      <a:endParaRPr lang="ru-RU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112" marR="6112" marT="61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Направление расходования</a:t>
                      </a:r>
                    </a:p>
                    <a:p>
                      <a:pPr algn="r" fontAlgn="b"/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112" marR="6112" marT="61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696103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Непрограммные</a:t>
                      </a:r>
                      <a:r>
                        <a:rPr lang="ru-RU" sz="1000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направления деятельности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112" marR="6112" marT="61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+ 2 500,0</a:t>
                      </a:r>
                    </a:p>
                    <a:p>
                      <a:pPr algn="r" fontAlgn="b"/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112" marR="6112" marT="61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Предоставление субсидии юридическим лицам, ведущим деятельность в отраслях российской экономики, в наибольшей степени пострадавших в условиях ухудшения ситуации в результате распространения новой </a:t>
                      </a:r>
                      <a:r>
                        <a:rPr lang="ru-RU" sz="1000" b="0" i="0" u="none" strike="noStrike" dirty="0" err="1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коронавирусной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инфекции, по видам деятельности, определенным администрацией города Урай 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112" marR="6112" marT="61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6350314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 txBox="1">
            <a:spLocks noGrp="1"/>
          </p:cNvSpPr>
          <p:nvPr/>
        </p:nvSpPr>
        <p:spPr>
          <a:xfrm>
            <a:off x="6553200" y="6356350"/>
            <a:ext cx="2133600" cy="395288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dirty="0">
              <a:solidFill>
                <a:schemeClr val="tx1">
                  <a:tint val="75000"/>
                </a:schemeClr>
              </a:solidFill>
              <a:latin typeface="MicraC" pitchFamily="50" charset="0"/>
            </a:endParaRPr>
          </a:p>
        </p:txBody>
      </p:sp>
      <p:sp>
        <p:nvSpPr>
          <p:cNvPr id="11" name="TextBox 1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2" name="TextBox 2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3" name="TextBox 3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4" name="TextBox 4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5" name="TextBox 5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6" name="TextBox 6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7" name="TextBox 7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8" name="TextBox 8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9" name="TextBox 9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0" name="TextBox 10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1" name="TextBox 11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2" name="TextBox 12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3" name="TextBox 13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4" name="TextBox 14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5" name="TextBox 15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6" name="TextBox 16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7" name="TextBox 17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8" name="TextBox 18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9" name="TextBox 19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0" name="TextBox 20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1" name="TextBox 21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2" name="TextBox 22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3" name="TextBox 23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4" name="TextBox 24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5" name="TextBox 25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6" name="TextBox 26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7" name="TextBox 27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8" name="TextBox 28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9" name="TextBox 29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40" name="TextBox 30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41" name="TextBox 31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42" name="TextBox 32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43" name="TextBox 33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44" name="TextBox 34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45" name="TextBox 35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46" name="TextBox 36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47" name="TextBox 37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48" name="TextBox 38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49" name="TextBox 39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50" name="TextBox 40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51" name="TextBox 41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52" name="TextBox 42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53" name="TextBox 43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54" name="TextBox 44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55" name="TextBox 45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56" name="TextBox 46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57" name="TextBox 47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58" name="TextBox 48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59" name="TextBox 49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60" name="TextBox 50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61" name="TextBox 51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62" name="TextBox 52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63" name="TextBox 53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64" name="TextBox 54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65" name="TextBox 55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66" name="TextBox 56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67" name="TextBox 57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68" name="TextBox 58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69" name="TextBox 59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70" name="TextBox 60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71" name="TextBox 61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72" name="TextBox 62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73" name="TextBox 63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74" name="TextBox 64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75" name="TextBox 65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76" name="TextBox 66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77" name="TextBox 67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78" name="TextBox 68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79" name="TextBox 69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80" name="TextBox 70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81" name="TextBox 71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82" name="TextBox 72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83" name="TextBox 73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84" name="TextBox 74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85" name="TextBox 75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86" name="TextBox 76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87" name="TextBox 77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88" name="TextBox 78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89" name="TextBox 79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90" name="TextBox 80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91" name="TextBox 81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92" name="TextBox 82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93" name="TextBox 83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94" name="TextBox 84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95" name="TextBox 85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96" name="TextBox 86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97" name="TextBox 87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98" name="TextBox 88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99" name="TextBox 89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00" name="TextBox 90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01" name="TextBox 91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02" name="TextBox 92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03" name="TextBox 93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04" name="TextBox 94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05" name="TextBox 95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06" name="TextBox 96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07" name="TextBox 97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08" name="TextBox 98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09" name="TextBox 99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10" name="TextBox 100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11" name="TextBox 101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12" name="TextBox 102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13" name="TextBox 103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14" name="TextBox 104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15" name="TextBox 105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16" name="TextBox 106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17" name="TextBox 107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18" name="TextBox 108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19" name="TextBox 109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20" name="TextBox 110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21" name="TextBox 111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22" name="TextBox 112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23" name="TextBox 113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24" name="TextBox 114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25" name="TextBox 115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26" name="TextBox 116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27" name="TextBox 117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28" name="TextBox 118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29" name="TextBox 119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30" name="TextBox 120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31" name="TextBox 121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32" name="TextBox 122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33" name="TextBox 123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34" name="TextBox 124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35" name="TextBox 125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36" name="TextBox 126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37" name="TextBox 127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38" name="TextBox 128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39" name="TextBox 129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40" name="TextBox 130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41" name="TextBox 131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42" name="TextBox 132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43" name="TextBox 133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44" name="TextBox 134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45" name="TextBox 135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46" name="TextBox 136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47" name="TextBox 137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48" name="TextBox 138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49" name="TextBox 139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50" name="TextBox 140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51" name="TextBox 141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52" name="TextBox 142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53" name="TextBox 143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54" name="TextBox 144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55" name="TextBox 145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56" name="TextBox 146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57" name="TextBox 147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58" name="TextBox 148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59" name="TextBox 149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60" name="TextBox 150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61" name="TextBox 151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62" name="TextBox 152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63" name="TextBox 153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64" name="TextBox 154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65" name="TextBox 155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66" name="TextBox 156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67" name="TextBox 157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68" name="TextBox 158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69" name="TextBox 159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70" name="TextBox 160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71" name="TextBox 161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72" name="TextBox 162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73" name="TextBox 163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74" name="TextBox 164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75" name="TextBox 165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76" name="TextBox 166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77" name="TextBox 167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78" name="TextBox 168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79" name="TextBox 169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80" name="TextBox 170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81" name="TextBox 171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82" name="TextBox 172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83" name="TextBox 173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84" name="TextBox 174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85" name="TextBox 175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86" name="TextBox 176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87" name="TextBox 177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88" name="TextBox 178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89" name="TextBox 179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90" name="TextBox 180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91" name="TextBox 181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92" name="TextBox 182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93" name="TextBox 183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94" name="TextBox 184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95" name="TextBox 185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96" name="TextBox 186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98" name="TextBox 1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99" name="TextBox 2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00" name="TextBox 3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01" name="TextBox 4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02" name="TextBox 5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03" name="TextBox 6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04" name="TextBox 7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05" name="TextBox 8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06" name="TextBox 9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07" name="TextBox 10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08" name="TextBox 11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09" name="TextBox 12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10" name="TextBox 13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11" name="TextBox 14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12" name="TextBox 15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13" name="TextBox 16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14" name="TextBox 17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15" name="TextBox 18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16" name="TextBox 19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17" name="TextBox 20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18" name="TextBox 21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19" name="TextBox 22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20" name="TextBox 23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21" name="TextBox 24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22" name="TextBox 25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23" name="TextBox 26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24" name="TextBox 27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25" name="TextBox 28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26" name="TextBox 29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27" name="TextBox 30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28" name="TextBox 31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29" name="TextBox 32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30" name="TextBox 33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31" name="TextBox 34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32" name="TextBox 35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33" name="TextBox 36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34" name="TextBox 37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35" name="TextBox 38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36" name="TextBox 39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37" name="TextBox 40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38" name="TextBox 41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39" name="TextBox 42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40" name="TextBox 43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41" name="TextBox 44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42" name="TextBox 45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43" name="TextBox 46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44" name="TextBox 47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45" name="TextBox 48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46" name="TextBox 49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47" name="TextBox 50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48" name="TextBox 51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49" name="TextBox 52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50" name="TextBox 53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51" name="TextBox 54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52" name="TextBox 55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53" name="TextBox 56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54" name="TextBox 57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55" name="TextBox 58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56" name="TextBox 59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57" name="TextBox 60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58" name="TextBox 61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59" name="TextBox 62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60" name="TextBox 63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61" name="TextBox 64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62" name="TextBox 65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63" name="TextBox 66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64" name="TextBox 67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65" name="TextBox 68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66" name="TextBox 69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67" name="TextBox 70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68" name="TextBox 71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69" name="TextBox 72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70" name="TextBox 73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71" name="TextBox 74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72" name="TextBox 75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73" name="TextBox 76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74" name="TextBox 77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75" name="TextBox 78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76" name="TextBox 79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77" name="TextBox 80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78" name="TextBox 81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79" name="TextBox 82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80" name="TextBox 83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81" name="TextBox 84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82" name="TextBox 85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83" name="TextBox 86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84" name="TextBox 87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85" name="TextBox 88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86" name="TextBox 89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87" name="TextBox 90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88" name="TextBox 91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89" name="TextBox 92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90" name="TextBox 93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91" name="TextBox 94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92" name="TextBox 95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93" name="TextBox 96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94" name="TextBox 97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95" name="TextBox 98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96" name="TextBox 99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97" name="TextBox 100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98" name="TextBox 101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99" name="TextBox 102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00" name="TextBox 103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01" name="TextBox 104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02" name="TextBox 105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03" name="TextBox 106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04" name="TextBox 107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05" name="TextBox 108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06" name="TextBox 109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07" name="TextBox 110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08" name="TextBox 111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09" name="TextBox 112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10" name="TextBox 113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11" name="TextBox 114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12" name="TextBox 115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13" name="TextBox 116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14" name="TextBox 117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15" name="TextBox 118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16" name="TextBox 119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17" name="TextBox 120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18" name="TextBox 121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19" name="TextBox 122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20" name="TextBox 123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21" name="TextBox 124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22" name="TextBox 125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23" name="TextBox 126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24" name="TextBox 127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25" name="TextBox 128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26" name="TextBox 129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27" name="TextBox 130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28" name="TextBox 131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29" name="TextBox 132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30" name="TextBox 133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31" name="TextBox 134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32" name="TextBox 135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33" name="TextBox 136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34" name="TextBox 137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35" name="TextBox 138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36" name="TextBox 139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37" name="TextBox 140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38" name="TextBox 141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39" name="TextBox 142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40" name="TextBox 143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41" name="TextBox 144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42" name="TextBox 145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43" name="TextBox 146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44" name="TextBox 147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45" name="TextBox 148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46" name="TextBox 149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47" name="TextBox 150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48" name="TextBox 151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49" name="TextBox 152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50" name="TextBox 153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51" name="TextBox 154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52" name="TextBox 155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53" name="TextBox 156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54" name="TextBox 157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55" name="TextBox 158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56" name="TextBox 159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57" name="TextBox 160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58" name="TextBox 161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59" name="TextBox 162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60" name="TextBox 163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61" name="TextBox 164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62" name="TextBox 165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63" name="TextBox 166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64" name="TextBox 167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65" name="TextBox 168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66" name="TextBox 169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67" name="TextBox 170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68" name="TextBox 171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69" name="TextBox 172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70" name="TextBox 173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71" name="TextBox 174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72" name="TextBox 175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73" name="TextBox 176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74" name="TextBox 177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75" name="TextBox 178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76" name="TextBox 179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77" name="TextBox 180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78" name="TextBox 181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79" name="TextBox 182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80" name="TextBox 183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81" name="TextBox 184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82" name="TextBox 185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83" name="TextBox 186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708976780"/>
              </p:ext>
            </p:extLst>
          </p:nvPr>
        </p:nvGraphicFramePr>
        <p:xfrm>
          <a:off x="1403648" y="1844824"/>
          <a:ext cx="6408712" cy="1882059"/>
        </p:xfrm>
        <a:graphic>
          <a:graphicData uri="http://schemas.openxmlformats.org/drawingml/2006/table">
            <a:tbl>
              <a:tblPr/>
              <a:tblGrid>
                <a:gridCol w="341821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990501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50405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Наименование: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Всего, тыс.руб.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23628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0" u="none" strike="noStrike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Доходы</a:t>
                      </a:r>
                      <a:endParaRPr lang="ru-RU" sz="1800" b="1" i="0" u="none" strike="noStrike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3 737 </a:t>
                      </a:r>
                      <a:r>
                        <a:rPr lang="en-US" sz="18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715</a:t>
                      </a:r>
                      <a:r>
                        <a:rPr lang="ru-RU" sz="18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,2</a:t>
                      </a:r>
                      <a:endParaRPr lang="ru-RU" sz="18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22327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i="0" u="none" strike="noStrike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Расходы</a:t>
                      </a:r>
                      <a:endParaRPr lang="ru-RU" sz="1800" b="1" i="0" u="none" strike="noStrike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3 898 </a:t>
                      </a:r>
                      <a:r>
                        <a:rPr lang="ru-RU" sz="18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7</a:t>
                      </a:r>
                      <a:r>
                        <a:rPr lang="en-US" sz="18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52</a:t>
                      </a:r>
                      <a:r>
                        <a:rPr lang="ru-RU" sz="18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,2</a:t>
                      </a:r>
                      <a:endParaRPr lang="ru-RU" sz="18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i="0" u="none" strike="noStrike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Дефицит </a:t>
                      </a:r>
                      <a:r>
                        <a:rPr lang="ru-RU" sz="1800" b="1" i="0" u="none" strike="noStrike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(-)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- 161</a:t>
                      </a:r>
                      <a:r>
                        <a:rPr lang="ru-RU" sz="18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037,0</a:t>
                      </a:r>
                      <a:endParaRPr lang="ru-RU" sz="18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84" name="Прямоугольник 383"/>
          <p:cNvSpPr/>
          <p:nvPr/>
        </p:nvSpPr>
        <p:spPr>
          <a:xfrm>
            <a:off x="7668344" y="260648"/>
            <a:ext cx="95949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fontAlgn="b"/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Таблица 4 </a:t>
            </a:r>
            <a:endParaRPr 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5" name="Rectangle 1"/>
          <p:cNvSpPr>
            <a:spLocks noChangeArrowheads="1"/>
          </p:cNvSpPr>
          <p:nvPr/>
        </p:nvSpPr>
        <p:spPr bwMode="auto">
          <a:xfrm>
            <a:off x="1475656" y="645949"/>
            <a:ext cx="676875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lvl="0" algn="ctr"/>
            <a:r>
              <a:rPr lang="ru-RU" sz="1600" b="1" dirty="0"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С учётом внесённых изменений </a:t>
            </a:r>
            <a:r>
              <a:rPr lang="ru-RU" sz="1600" b="1" dirty="0" smtClean="0"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уточнённые </a:t>
            </a:r>
            <a:r>
              <a:rPr lang="ru-RU" sz="1600" b="1" dirty="0"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показатели бюджета на </a:t>
            </a:r>
            <a:r>
              <a:rPr lang="ru-RU" sz="1600" b="1" dirty="0" smtClean="0"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2022 </a:t>
            </a:r>
            <a:r>
              <a:rPr lang="ru-RU" sz="1600" b="1" dirty="0"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год </a:t>
            </a:r>
            <a:r>
              <a:rPr lang="ru-RU" sz="1600" b="1" dirty="0" smtClean="0"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составят</a:t>
            </a:r>
            <a:r>
              <a:rPr lang="ru-RU" sz="1600" b="1" dirty="0"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:</a:t>
            </a:r>
          </a:p>
        </p:txBody>
      </p:sp>
      <p:sp>
        <p:nvSpPr>
          <p:cNvPr id="386" name="Прямоугольник 385"/>
          <p:cNvSpPr/>
          <p:nvPr/>
        </p:nvSpPr>
        <p:spPr>
          <a:xfrm>
            <a:off x="1475656" y="3933056"/>
            <a:ext cx="662473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"/>
            <a:r>
              <a:rPr lang="ru-RU" sz="1400" u="sng" dirty="0">
                <a:latin typeface="Arial" pitchFamily="34" charset="0"/>
                <a:ea typeface="Times New Roman"/>
                <a:cs typeface="Arial" pitchFamily="34" charset="0"/>
              </a:rPr>
              <a:t>в том </a:t>
            </a:r>
            <a:r>
              <a:rPr lang="ru-RU" sz="1400" u="sng" dirty="0" smtClean="0">
                <a:latin typeface="Arial" pitchFamily="34" charset="0"/>
                <a:ea typeface="Times New Roman"/>
                <a:cs typeface="Arial" pitchFamily="34" charset="0"/>
              </a:rPr>
              <a:t>числе за счет </a:t>
            </a:r>
            <a:r>
              <a:rPr lang="en-US" sz="1400" u="sng" dirty="0" smtClean="0">
                <a:latin typeface="Arial" pitchFamily="34" charset="0"/>
                <a:ea typeface="Times New Roman"/>
                <a:cs typeface="Arial" pitchFamily="34" charset="0"/>
              </a:rPr>
              <a:t>:</a:t>
            </a:r>
            <a:endParaRPr lang="ru-RU" sz="1400" u="sng" dirty="0">
              <a:latin typeface="Arial" pitchFamily="34" charset="0"/>
              <a:ea typeface="Times New Roman"/>
              <a:cs typeface="Arial" pitchFamily="34" charset="0"/>
            </a:endParaRPr>
          </a:p>
          <a:p>
            <a:pPr fontAlgn="b">
              <a:buFont typeface="Wingdings" pitchFamily="2" charset="2"/>
              <a:buChar char="ü"/>
            </a:pPr>
            <a:r>
              <a:rPr lang="ru-RU" sz="1400" dirty="0" smtClean="0">
                <a:latin typeface="Arial" pitchFamily="34" charset="0"/>
                <a:ea typeface="Times New Roman"/>
                <a:cs typeface="Arial" pitchFamily="34" charset="0"/>
              </a:rPr>
              <a:t> изменения </a:t>
            </a:r>
            <a:r>
              <a:rPr lang="ru-RU" sz="1400" dirty="0">
                <a:latin typeface="Arial" pitchFamily="34" charset="0"/>
                <a:ea typeface="Times New Roman"/>
                <a:cs typeface="Arial" pitchFamily="34" charset="0"/>
              </a:rPr>
              <a:t>остатка средств на счете по учету средств </a:t>
            </a:r>
            <a:r>
              <a:rPr lang="ru-RU" sz="1400" dirty="0" smtClean="0">
                <a:latin typeface="Arial" pitchFamily="34" charset="0"/>
                <a:ea typeface="Times New Roman"/>
                <a:cs typeface="Arial" pitchFamily="34" charset="0"/>
              </a:rPr>
              <a:t>местного бюджета </a:t>
            </a:r>
            <a:r>
              <a:rPr lang="ru-RU" sz="1400" dirty="0">
                <a:latin typeface="Arial" pitchFamily="34" charset="0"/>
                <a:ea typeface="Times New Roman"/>
                <a:cs typeface="Arial" pitchFamily="34" charset="0"/>
              </a:rPr>
              <a:t>на </a:t>
            </a:r>
            <a:r>
              <a:rPr lang="ru-RU" sz="1400" dirty="0" smtClean="0">
                <a:latin typeface="Arial" pitchFamily="34" charset="0"/>
                <a:ea typeface="Times New Roman"/>
                <a:cs typeface="Arial" pitchFamily="34" charset="0"/>
              </a:rPr>
              <a:t>01.01.2022 – 71 681,2 тыс.руб</a:t>
            </a:r>
            <a:r>
              <a:rPr lang="ru-RU" sz="1400" dirty="0">
                <a:latin typeface="Arial" pitchFamily="34" charset="0"/>
                <a:ea typeface="Times New Roman"/>
                <a:cs typeface="Arial" pitchFamily="34" charset="0"/>
              </a:rPr>
              <a:t>.,</a:t>
            </a:r>
          </a:p>
          <a:p>
            <a:pPr fontAlgn="b">
              <a:buFont typeface="Wingdings" pitchFamily="2" charset="2"/>
              <a:buChar char="ü"/>
            </a:pPr>
            <a:r>
              <a:rPr lang="ru-RU" sz="1400" dirty="0" smtClean="0">
                <a:latin typeface="Arial" pitchFamily="34" charset="0"/>
                <a:ea typeface="Times New Roman"/>
                <a:cs typeface="Arial" pitchFamily="34" charset="0"/>
              </a:rPr>
              <a:t> дефицита </a:t>
            </a:r>
            <a:r>
              <a:rPr lang="ru-RU" sz="1400" dirty="0">
                <a:latin typeface="Arial" pitchFamily="34" charset="0"/>
                <a:ea typeface="Times New Roman"/>
                <a:cs typeface="Arial" pitchFamily="34" charset="0"/>
              </a:rPr>
              <a:t>бюджета города на </a:t>
            </a:r>
            <a:r>
              <a:rPr lang="ru-RU" sz="1400" dirty="0" smtClean="0">
                <a:latin typeface="Arial" pitchFamily="34" charset="0"/>
                <a:ea typeface="Times New Roman"/>
                <a:cs typeface="Arial" pitchFamily="34" charset="0"/>
              </a:rPr>
              <a:t>2022 </a:t>
            </a:r>
            <a:r>
              <a:rPr lang="ru-RU" sz="1400" dirty="0">
                <a:latin typeface="Arial" pitchFamily="34" charset="0"/>
                <a:ea typeface="Times New Roman"/>
                <a:cs typeface="Arial" pitchFamily="34" charset="0"/>
              </a:rPr>
              <a:t>год </a:t>
            </a:r>
            <a:r>
              <a:rPr lang="ru-RU" sz="1400" dirty="0" smtClean="0">
                <a:latin typeface="Arial" pitchFamily="34" charset="0"/>
                <a:ea typeface="Times New Roman"/>
                <a:cs typeface="Arial" pitchFamily="34" charset="0"/>
              </a:rPr>
              <a:t> (10,0%) – 89 355,8 тыс.руб</a:t>
            </a:r>
            <a:r>
              <a:rPr lang="ru-RU" sz="1400" dirty="0">
                <a:latin typeface="Arial" pitchFamily="34" charset="0"/>
                <a:ea typeface="Times New Roman"/>
                <a:cs typeface="Arial" pitchFamily="34" charset="0"/>
              </a:rPr>
              <a:t>.</a:t>
            </a:r>
          </a:p>
        </p:txBody>
      </p:sp>
    </p:spTree>
    <p:extLst>
      <p:ext uri="{BB962C8B-B14F-4D97-AF65-F5344CB8AC3E}">
        <p14:creationId xmlns="" xmlns:p14="http://schemas.microsoft.com/office/powerpoint/2010/main" val="33173924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през1"/>
          <p:cNvPicPr preferRelativeResize="0">
            <a:picLocks noChangeArrowheads="1"/>
          </p:cNvPicPr>
          <p:nvPr/>
        </p:nvPicPr>
        <p:blipFill>
          <a:blip r:embed="rId3" cstate="print"/>
          <a:srcRect r="82060"/>
          <a:stretch>
            <a:fillRect/>
          </a:stretch>
        </p:blipFill>
        <p:spPr bwMode="auto">
          <a:xfrm>
            <a:off x="0" y="6350"/>
            <a:ext cx="1835696" cy="685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1115616" y="548680"/>
            <a:ext cx="8028385" cy="357190"/>
          </a:xfrm>
          <a:prstGeom prst="rect">
            <a:avLst/>
          </a:prstGeom>
          <a:gradFill>
            <a:gsLst>
              <a:gs pos="0">
                <a:srgbClr val="5E9EFF">
                  <a:alpha val="37000"/>
                </a:srgbClr>
              </a:gs>
              <a:gs pos="39999">
                <a:srgbClr val="85C2FF"/>
              </a:gs>
              <a:gs pos="70000">
                <a:srgbClr val="C4D6EB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lIns="80039" tIns="40022" rIns="80039" bIns="40022" anchor="ctr"/>
          <a:lstStyle/>
          <a:p>
            <a:pPr algn="ctr"/>
            <a:endParaRPr lang="ru-RU" sz="1400" b="1" i="1" dirty="0">
              <a:solidFill>
                <a:schemeClr val="tx2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691680" y="980728"/>
            <a:ext cx="74523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latin typeface="Arial" pitchFamily="34" charset="0"/>
                <a:cs typeface="Arial" pitchFamily="34" charset="0"/>
              </a:rPr>
              <a:t>Подготовлено Комитетом по финансам администрации города Урай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0" y="0"/>
            <a:ext cx="914400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/>
            <a:r>
              <a:rPr lang="ru-RU" sz="1000" b="1" dirty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</a:t>
            </a:r>
            <a:endParaRPr kumimoji="0" lang="ru-RU" sz="1000" b="0" i="0" u="none" strike="noStrike" cap="none" normalizeH="0" baseline="0" dirty="0">
              <a:ln>
                <a:noFill/>
              </a:ln>
              <a:solidFill>
                <a:srgbClr val="0000CC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4" name="AutoShape 2" descr="http://www.uray.ru/images/files/7z-l.gif">
            <a:hlinkClick r:id="rId4"/>
          </p:cNvPr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835696" y="2204864"/>
            <a:ext cx="691276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latin typeface="Arial" pitchFamily="34" charset="0"/>
                <a:cs typeface="Arial" pitchFamily="34" charset="0"/>
              </a:rPr>
              <a:t>Адрес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: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микрорайон 2, дом 60, город Урай, Тюменская область, Ханты-Мансийский автономный округ – Югра, 628285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2267744" y="4797152"/>
            <a:ext cx="669674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latin typeface="Arial" pitchFamily="34" charset="0"/>
                <a:cs typeface="Arial" pitchFamily="34" charset="0"/>
              </a:rPr>
              <a:t>Председатель комитета – Хусаинова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Ирина Валериевна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, тел.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: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8 (34676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) 2-33-56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2915816" y="3429000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b="1" dirty="0">
                <a:latin typeface="Arial" pitchFamily="34" charset="0"/>
                <a:cs typeface="Arial" pitchFamily="34" charset="0"/>
              </a:rPr>
              <a:t>E-mail: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komfin@uray.ru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1" name="Picture 5" descr="закладка урай copy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9552" y="116632"/>
            <a:ext cx="712788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2211751265"/>
      </p:ext>
    </p:extLst>
  </p:cSld>
  <p:clrMapOvr>
    <a:masterClrMapping/>
  </p:clrMapOvr>
  <p:transition spd="slow" advClick="0"/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20244</TotalTime>
  <Words>1384</Words>
  <Application>Microsoft Office PowerPoint</Application>
  <PresentationFormat>Экран (4:3)</PresentationFormat>
  <Paragraphs>148</Paragraphs>
  <Slides>8</Slides>
  <Notes>7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Воздушный поток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Company>IT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Ivan A. Gotsman</dc:creator>
  <cp:lastModifiedBy>Щепелина</cp:lastModifiedBy>
  <cp:revision>2187</cp:revision>
  <dcterms:created xsi:type="dcterms:W3CDTF">2011-03-01T09:21:01Z</dcterms:created>
  <dcterms:modified xsi:type="dcterms:W3CDTF">2022-06-21T03:42:37Z</dcterms:modified>
</cp:coreProperties>
</file>