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22"/>
  </p:notesMasterIdLst>
  <p:handoutMasterIdLst>
    <p:handoutMasterId r:id="rId23"/>
  </p:handoutMasterIdLst>
  <p:sldIdLst>
    <p:sldId id="291" r:id="rId2"/>
    <p:sldId id="458" r:id="rId3"/>
    <p:sldId id="500" r:id="rId4"/>
    <p:sldId id="501" r:id="rId5"/>
    <p:sldId id="518" r:id="rId6"/>
    <p:sldId id="517" r:id="rId7"/>
    <p:sldId id="516" r:id="rId8"/>
    <p:sldId id="506" r:id="rId9"/>
    <p:sldId id="508" r:id="rId10"/>
    <p:sldId id="507" r:id="rId11"/>
    <p:sldId id="509" r:id="rId12"/>
    <p:sldId id="519" r:id="rId13"/>
    <p:sldId id="511" r:id="rId14"/>
    <p:sldId id="515" r:id="rId15"/>
    <p:sldId id="428" r:id="rId16"/>
    <p:sldId id="512" r:id="rId17"/>
    <p:sldId id="513" r:id="rId18"/>
    <p:sldId id="520" r:id="rId19"/>
    <p:sldId id="514" r:id="rId20"/>
    <p:sldId id="362" r:id="rId21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3218" autoAdjust="0"/>
  </p:normalViewPr>
  <p:slideViewPr>
    <p:cSldViewPr>
      <p:cViewPr varScale="1">
        <p:scale>
          <a:sx n="103" d="100"/>
          <a:sy n="103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dms4\home1$\SchepelinaSE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adms4\home1$\ZorinaLV\Desktop\&#1056;&#1072;&#1073;&#1086;&#1095;&#1072;&#1103;%202022%20&#1075;&#1086;&#1076;\&#1075;&#1086;&#1076;&#1086;&#1074;&#1086;&#1081;%20&#1086;&#1090;&#1095;&#1077;&#1090;%20&#1079;&#1072;%202021%20&#1075;&#1086;&#1076;\1&#1087;&#1086;&#1084;&#1086;&#1097;&#1100;%20&#1082;%20&#1089;&#1083;&#1072;&#1081;&#1076;&#1072;&#1084;%20&#1076;&#1083;&#1103;%20&#1087;&#1091;&#1073;&#1083;&#1080;&#1095;&#1082;&#1080;%20&#1079;&#1072;%202021%20&#1075;&#1086;&#1076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adms4\home1$\ZorinaLV\Desktop\&#1056;&#1072;&#1073;&#1086;&#1095;&#1072;&#1103;%202022%20&#1075;&#1086;&#1076;\&#1075;&#1086;&#1076;&#1086;&#1074;&#1086;&#1081;%20&#1086;&#1090;&#1095;&#1077;&#1090;%20&#1079;&#1072;%202021%20&#1075;&#1086;&#1076;\1&#1087;&#1086;&#1084;&#1086;&#1097;&#1100;%20&#1082;%20&#1089;&#1083;&#1072;&#1081;&#1076;&#1072;&#1084;%20&#1076;&#1083;&#1103;%20&#1087;&#1091;&#1073;&#1083;&#1080;&#1095;&#1082;&#1080;%20&#1079;&#1072;%202021%20&#1075;&#1086;&#1076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adms4\home1$\ZorinaLV\Desktop\&#1056;&#1072;&#1073;&#1086;&#1095;&#1072;&#1103;%202022%20&#1075;&#1086;&#1076;\&#1075;&#1086;&#1076;&#1086;&#1074;&#1086;&#1081;%20&#1086;&#1090;&#1095;&#1077;&#1090;%20&#1079;&#1072;%202021%20&#1075;&#1086;&#1076;\1&#1087;&#1086;&#1084;&#1086;&#1097;&#1100;%20&#1082;%20&#1089;&#1083;&#1072;&#1081;&#1076;&#1072;&#1084;%20&#1076;&#1083;&#1103;%20&#1087;&#1091;&#1073;&#1083;&#1080;&#1095;&#1082;&#1080;%20&#1079;&#1072;%202021%20&#1075;&#1086;&#1076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adms4\home1$\SchepelinaSE\Desktop\&#1051;&#1080;&#1089;&#1090;%20Microsoft%20Office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SchepelinaSE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067989285892026E-2"/>
          <c:y val="7.8439560355362929E-4"/>
          <c:w val="0.77675717205203343"/>
          <c:h val="0.876447157212417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Лист4!$A$3</c:f>
              <c:strCache>
                <c:ptCount val="1"/>
                <c:pt idx="0">
                  <c:v> Неналоговые доходы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88119919936454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B0-48B7-B85A-72BAB92352E2}"/>
                </c:ext>
              </c:extLst>
            </c:dLbl>
            <c:dLbl>
              <c:idx val="1"/>
              <c:layout>
                <c:manualLayout>
                  <c:x val="-5.059483233324074E-2"/>
                  <c:y val="-1.8245099203536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B0-48B7-B85A-72BAB92352E2}"/>
                </c:ext>
              </c:extLst>
            </c:dLbl>
            <c:dLbl>
              <c:idx val="2"/>
              <c:layout>
                <c:manualLayout>
                  <c:x val="-5.6216480370267406E-2"/>
                  <c:y val="-2.1285949070792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B0-48B7-B85A-72BAB92352E2}"/>
                </c:ext>
              </c:extLst>
            </c:dLbl>
            <c:dLbl>
              <c:idx val="3"/>
              <c:layout>
                <c:manualLayout>
                  <c:x val="-5.4811068361010733E-2"/>
                  <c:y val="-1.8245147902587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B0-48B7-B85A-72BAB92352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Лист4!$B$3:$E$3</c:f>
              <c:numCache>
                <c:formatCode>0.0</c:formatCode>
                <c:ptCount val="4"/>
                <c:pt idx="0" formatCode="General">
                  <c:v>169.6</c:v>
                </c:pt>
                <c:pt idx="1">
                  <c:v>155</c:v>
                </c:pt>
                <c:pt idx="2" formatCode="General">
                  <c:v>160.80000000000001</c:v>
                </c:pt>
                <c:pt idx="3" formatCode="General">
                  <c:v>162.6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B0-48B7-B85A-72BAB92352E2}"/>
            </c:ext>
          </c:extLst>
        </c:ser>
        <c:ser>
          <c:idx val="1"/>
          <c:order val="1"/>
          <c:tx>
            <c:strRef>
              <c:f>Лист4!$A$4</c:f>
              <c:strCache>
                <c:ptCount val="1"/>
                <c:pt idx="0">
                  <c:v> Налоговые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9.8378840647968067E-3"/>
                  <c:y val="-1.5513577587424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B0-48B7-B85A-72BAB92352E2}"/>
                </c:ext>
              </c:extLst>
            </c:dLbl>
            <c:dLbl>
              <c:idx val="1"/>
              <c:layout>
                <c:manualLayout>
                  <c:x val="1.1243296074053478E-2"/>
                  <c:y val="-9.276276270621545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B0-48B7-B85A-72BAB92352E2}"/>
                </c:ext>
              </c:extLst>
            </c:dLbl>
            <c:dLbl>
              <c:idx val="2"/>
              <c:layout>
                <c:manualLayout>
                  <c:x val="1.5459421439460625E-2"/>
                  <c:y val="-9.276276270621545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B0-48B7-B85A-72BAB92352E2}"/>
                </c:ext>
              </c:extLst>
            </c:dLbl>
            <c:dLbl>
              <c:idx val="3"/>
              <c:layout>
                <c:manualLayout>
                  <c:x val="1.551337641871431E-2"/>
                  <c:y val="-1.223058549050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B0-48B7-B85A-72BAB92352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Лист4!$B$4:$E$4</c:f>
              <c:numCache>
                <c:formatCode>General</c:formatCode>
                <c:ptCount val="4"/>
                <c:pt idx="0">
                  <c:v>738.4</c:v>
                </c:pt>
                <c:pt idx="1">
                  <c:v>899.4</c:v>
                </c:pt>
                <c:pt idx="2">
                  <c:v>902.7</c:v>
                </c:pt>
                <c:pt idx="3">
                  <c:v>868.4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B0-48B7-B85A-72BAB92352E2}"/>
            </c:ext>
          </c:extLst>
        </c:ser>
        <c:ser>
          <c:idx val="2"/>
          <c:order val="2"/>
          <c:tx>
            <c:strRef>
              <c:f>Лист4!$A$5</c:f>
              <c:strCache>
                <c:ptCount val="1"/>
                <c:pt idx="0">
                  <c:v> Безвозмездные поступления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100998069927055E-2"/>
                  <c:y val="-0.17023611361189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B0-48B7-B85A-72BAB92352E2}"/>
                </c:ext>
              </c:extLst>
            </c:dLbl>
            <c:dLbl>
              <c:idx val="1"/>
              <c:layout>
                <c:manualLayout>
                  <c:x val="1.8510651159108004E-2"/>
                  <c:y val="-0.14291994376103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B0-48B7-B85A-72BAB92352E2}"/>
                </c:ext>
              </c:extLst>
            </c:dLbl>
            <c:dLbl>
              <c:idx val="2"/>
              <c:layout>
                <c:manualLayout>
                  <c:x val="4.603717795579141E-3"/>
                  <c:y val="-0.164712541518375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B0-48B7-B85A-72BAB92352E2}"/>
                </c:ext>
              </c:extLst>
            </c:dLbl>
            <c:dLbl>
              <c:idx val="3"/>
              <c:layout>
                <c:manualLayout>
                  <c:x val="1.7090979058665884E-2"/>
                  <c:y val="-0.17332844243359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B0-48B7-B85A-72BAB92352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Лист4!$B$5:$E$5</c:f>
              <c:numCache>
                <c:formatCode>#,##0.0</c:formatCode>
                <c:ptCount val="4"/>
                <c:pt idx="0">
                  <c:v>2716.3</c:v>
                </c:pt>
                <c:pt idx="1">
                  <c:v>2669.6</c:v>
                </c:pt>
                <c:pt idx="2">
                  <c:v>2790.2</c:v>
                </c:pt>
                <c:pt idx="3">
                  <c:v>2779.6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AB0-48B7-B85A-72BAB9235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087616"/>
        <c:axId val="91089152"/>
        <c:axId val="0"/>
      </c:bar3DChart>
      <c:catAx>
        <c:axId val="9108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089152"/>
        <c:crosses val="autoZero"/>
        <c:auto val="1"/>
        <c:lblAlgn val="ctr"/>
        <c:lblOffset val="100"/>
        <c:noMultiLvlLbl val="0"/>
      </c:catAx>
      <c:valAx>
        <c:axId val="91089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1087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008406502140759"/>
          <c:y val="8.5545092690850602E-2"/>
          <c:w val="0.19934718496262901"/>
          <c:h val="0.41745241907987279"/>
        </c:manualLayout>
      </c:layout>
      <c:overlay val="0"/>
      <c:txPr>
        <a:bodyPr/>
        <a:lstStyle/>
        <a:p>
          <a:pPr>
            <a:defRPr sz="16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79E-2"/>
          <c:y val="3.8040435594302167E-2"/>
          <c:w val="0.72108880139982501"/>
          <c:h val="0.7993654299849035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Лист5!$A$3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Лист5!$B$3:$E$3</c:f>
              <c:numCache>
                <c:formatCode>General</c:formatCode>
                <c:ptCount val="4"/>
                <c:pt idx="0">
                  <c:v>535.5</c:v>
                </c:pt>
                <c:pt idx="1">
                  <c:v>693.9</c:v>
                </c:pt>
                <c:pt idx="2" formatCode="0.0">
                  <c:v>689</c:v>
                </c:pt>
                <c:pt idx="3">
                  <c:v>650.1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8-472F-A3F3-3C0A0FEC0896}"/>
            </c:ext>
          </c:extLst>
        </c:ser>
        <c:ser>
          <c:idx val="1"/>
          <c:order val="1"/>
          <c:tx>
            <c:strRef>
              <c:f>Лист5!$A$4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8888888888888906E-2"/>
                  <c:y val="6.493774354289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F8-472F-A3F3-3C0A0FEC0896}"/>
                </c:ext>
              </c:extLst>
            </c:dLbl>
            <c:dLbl>
              <c:idx val="1"/>
              <c:layout>
                <c:manualLayout>
                  <c:x val="-6.805555555555555E-2"/>
                  <c:y val="6.5706206935612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F8-472F-A3F3-3C0A0FEC0896}"/>
                </c:ext>
              </c:extLst>
            </c:dLbl>
            <c:dLbl>
              <c:idx val="2"/>
              <c:layout>
                <c:manualLayout>
                  <c:x val="-5.8333333333333313E-2"/>
                  <c:y val="2.0749328505983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F8-472F-A3F3-3C0A0FEC0896}"/>
                </c:ext>
              </c:extLst>
            </c:dLbl>
            <c:dLbl>
              <c:idx val="3"/>
              <c:layout>
                <c:manualLayout>
                  <c:x val="-5.6944444444444443E-2"/>
                  <c:y val="2.7665771341310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F8-472F-A3F3-3C0A0FEC08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u="sng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Лист5!$B$4:$E$4</c:f>
              <c:numCache>
                <c:formatCode>General</c:formatCode>
                <c:ptCount val="4"/>
                <c:pt idx="0">
                  <c:v>13.3</c:v>
                </c:pt>
                <c:pt idx="1">
                  <c:v>12.2</c:v>
                </c:pt>
                <c:pt idx="2">
                  <c:v>13.8</c:v>
                </c:pt>
                <c:pt idx="3" formatCode="0.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F8-472F-A3F3-3C0A0FEC0896}"/>
            </c:ext>
          </c:extLst>
        </c:ser>
        <c:ser>
          <c:idx val="2"/>
          <c:order val="2"/>
          <c:tx>
            <c:strRef>
              <c:f>Лист5!$A$5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Лист5!$B$5:$E$5</c:f>
              <c:numCache>
                <c:formatCode>General</c:formatCode>
                <c:ptCount val="4"/>
                <c:pt idx="0" formatCode="0.0">
                  <c:v>152</c:v>
                </c:pt>
                <c:pt idx="1">
                  <c:v>138.4</c:v>
                </c:pt>
                <c:pt idx="2">
                  <c:v>141.19999999999999</c:v>
                </c:pt>
                <c:pt idx="3">
                  <c:v>145.1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F8-472F-A3F3-3C0A0FEC0896}"/>
            </c:ext>
          </c:extLst>
        </c:ser>
        <c:ser>
          <c:idx val="3"/>
          <c:order val="3"/>
          <c:tx>
            <c:strRef>
              <c:f>Лист5!$A$6</c:f>
              <c:strCache>
                <c:ptCount val="1"/>
                <c:pt idx="0">
                  <c:v>Налоги на имущество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Лист5!$B$6:$E$6</c:f>
              <c:numCache>
                <c:formatCode>General</c:formatCode>
                <c:ptCount val="4"/>
                <c:pt idx="0">
                  <c:v>31.2</c:v>
                </c:pt>
                <c:pt idx="1">
                  <c:v>48.1</c:v>
                </c:pt>
                <c:pt idx="2">
                  <c:v>52.2</c:v>
                </c:pt>
                <c:pt idx="3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5F8-472F-A3F3-3C0A0FEC0896}"/>
            </c:ext>
          </c:extLst>
        </c:ser>
        <c:ser>
          <c:idx val="4"/>
          <c:order val="4"/>
          <c:tx>
            <c:strRef>
              <c:f>Лист5!$A$7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5.1388888888888887E-2"/>
                  <c:y val="-7.9539092606268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F8-472F-A3F3-3C0A0FEC0896}"/>
                </c:ext>
              </c:extLst>
            </c:dLbl>
            <c:dLbl>
              <c:idx val="1"/>
              <c:layout>
                <c:manualLayout>
                  <c:x val="-5.1388888888888887E-2"/>
                  <c:y val="-8.2997314023931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F8-472F-A3F3-3C0A0FEC0896}"/>
                </c:ext>
              </c:extLst>
            </c:dLbl>
            <c:dLbl>
              <c:idx val="2"/>
              <c:layout>
                <c:manualLayout>
                  <c:x val="-6.25E-2"/>
                  <c:y val="-6.532196011142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5F8-472F-A3F3-3C0A0FEC0896}"/>
                </c:ext>
              </c:extLst>
            </c:dLbl>
            <c:dLbl>
              <c:idx val="3"/>
              <c:layout>
                <c:manualLayout>
                  <c:x val="-6.25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F8-472F-A3F3-3C0A0FEC08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u="sng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Лист5!$B$7:$E$7</c:f>
              <c:numCache>
                <c:formatCode>General</c:formatCode>
                <c:ptCount val="4"/>
                <c:pt idx="0">
                  <c:v>6.4</c:v>
                </c:pt>
                <c:pt idx="1">
                  <c:v>6.8</c:v>
                </c:pt>
                <c:pt idx="2">
                  <c:v>6.6</c:v>
                </c:pt>
                <c:pt idx="3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5F8-472F-A3F3-3C0A0FEC0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040576"/>
        <c:axId val="112328064"/>
        <c:axId val="0"/>
      </c:bar3DChart>
      <c:catAx>
        <c:axId val="112040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328064"/>
        <c:crosses val="autoZero"/>
        <c:auto val="1"/>
        <c:lblAlgn val="ctr"/>
        <c:lblOffset val="100"/>
        <c:noMultiLvlLbl val="0"/>
      </c:catAx>
      <c:valAx>
        <c:axId val="1123280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12040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01454505686763"/>
          <c:y val="1.2991475892656784E-3"/>
          <c:w val="0.21698545494313218"/>
          <c:h val="0.66541217642484174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 prstMaterial="dkEdge"/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Лист6!$A$3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u="sng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Лист6!$B$3:$E$3</c:f>
              <c:numCache>
                <c:formatCode>General</c:formatCode>
                <c:ptCount val="4"/>
                <c:pt idx="0">
                  <c:v>102.1</c:v>
                </c:pt>
                <c:pt idx="1">
                  <c:v>97.9</c:v>
                </c:pt>
                <c:pt idx="2">
                  <c:v>106.8</c:v>
                </c:pt>
                <c:pt idx="3" formatCode="0.0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A3-45B6-9A10-3A388A4137D9}"/>
            </c:ext>
          </c:extLst>
        </c:ser>
        <c:ser>
          <c:idx val="1"/>
          <c:order val="1"/>
          <c:tx>
            <c:strRef>
              <c:f>Лист6!$A$4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5277777777777782E-2"/>
                  <c:y val="6.7020331074325076E-2"/>
                </c:manualLayout>
              </c:layout>
              <c:spPr>
                <a:ln>
                  <a:solidFill>
                    <a:schemeClr val="bg1"/>
                  </a:solidFill>
                </a:ln>
              </c:spPr>
              <c:txPr>
                <a:bodyPr/>
                <a:lstStyle/>
                <a:p>
                  <a:pPr>
                    <a:defRPr sz="1400" b="1" u="sng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A3-45B6-9A10-3A388A4137D9}"/>
                </c:ext>
              </c:extLst>
            </c:dLbl>
            <c:dLbl>
              <c:idx val="1"/>
              <c:layout>
                <c:manualLayout>
                  <c:x val="-6.2499999999999972E-2"/>
                  <c:y val="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A3-45B6-9A10-3A388A4137D9}"/>
                </c:ext>
              </c:extLst>
            </c:dLbl>
            <c:dLbl>
              <c:idx val="2"/>
              <c:layout>
                <c:manualLayout>
                  <c:x val="-6.5277777777777823E-2"/>
                  <c:y val="4.9383401844239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A3-45B6-9A10-3A388A4137D9}"/>
                </c:ext>
              </c:extLst>
            </c:dLbl>
            <c:dLbl>
              <c:idx val="3"/>
              <c:layout>
                <c:manualLayout>
                  <c:x val="-6.2499999999999951E-2"/>
                  <c:y val="4.9383401844239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A3-45B6-9A10-3A388A4137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u="sng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Лист6!$B$4:$E$4</c:f>
              <c:numCache>
                <c:formatCode>General</c:formatCode>
                <c:ptCount val="4"/>
                <c:pt idx="0">
                  <c:v>1.4</c:v>
                </c:pt>
                <c:pt idx="1">
                  <c:v>1.3</c:v>
                </c:pt>
                <c:pt idx="2">
                  <c:v>1.5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A3-45B6-9A10-3A388A4137D9}"/>
            </c:ext>
          </c:extLst>
        </c:ser>
        <c:ser>
          <c:idx val="2"/>
          <c:order val="2"/>
          <c:tx>
            <c:strRef>
              <c:f>Лист6!$A$5</c:f>
              <c:strCache>
                <c:ptCount val="1"/>
                <c:pt idx="0">
                  <c:v>Доходы от оказания платных услуг (работ) и компенсации затрат государства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6388888888888895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A3-45B6-9A10-3A388A4137D9}"/>
                </c:ext>
              </c:extLst>
            </c:dLbl>
            <c:dLbl>
              <c:idx val="1"/>
              <c:layout>
                <c:manualLayout>
                  <c:x val="-6.5277777777777782E-2"/>
                  <c:y val="-4.9383401844239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A3-45B6-9A10-3A388A4137D9}"/>
                </c:ext>
              </c:extLst>
            </c:dLbl>
            <c:dLbl>
              <c:idx val="2"/>
              <c:layout>
                <c:manualLayout>
                  <c:x val="-6.3888888888888884E-2"/>
                  <c:y val="-1.763692923008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A3-45B6-9A10-3A388A4137D9}"/>
                </c:ext>
              </c:extLst>
            </c:dLbl>
            <c:dLbl>
              <c:idx val="3"/>
              <c:layout>
                <c:manualLayout>
                  <c:x val="-5.9722222222222225E-2"/>
                  <c:y val="-1.763692923008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A3-45B6-9A10-3A388A4137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u="sng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Лист6!$B$5:$E$5</c:f>
              <c:numCache>
                <c:formatCode>General</c:formatCode>
                <c:ptCount val="4"/>
                <c:pt idx="0" formatCode="0.0">
                  <c:v>1</c:v>
                </c:pt>
                <c:pt idx="1">
                  <c:v>3.2</c:v>
                </c:pt>
                <c:pt idx="2">
                  <c:v>10.199999999999999</c:v>
                </c:pt>
                <c:pt idx="3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A3-45B6-9A10-3A388A4137D9}"/>
            </c:ext>
          </c:extLst>
        </c:ser>
        <c:ser>
          <c:idx val="3"/>
          <c:order val="3"/>
          <c:tx>
            <c:strRef>
              <c:f>Лист6!$A$6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u="sng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Лист6!$B$6:$E$6</c:f>
              <c:numCache>
                <c:formatCode>General</c:formatCode>
                <c:ptCount val="4"/>
                <c:pt idx="0">
                  <c:v>54.5</c:v>
                </c:pt>
                <c:pt idx="1">
                  <c:v>44.5</c:v>
                </c:pt>
                <c:pt idx="2" formatCode="0.0">
                  <c:v>37</c:v>
                </c:pt>
                <c:pt idx="3">
                  <c:v>38.200000000000003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A3-45B6-9A10-3A388A4137D9}"/>
            </c:ext>
          </c:extLst>
        </c:ser>
        <c:ser>
          <c:idx val="4"/>
          <c:order val="4"/>
          <c:tx>
            <c:strRef>
              <c:f>Лист6!$A$7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u="sng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Лист6!$B$7:$E$7</c:f>
              <c:numCache>
                <c:formatCode>0.0</c:formatCode>
                <c:ptCount val="4"/>
                <c:pt idx="0" formatCode="General">
                  <c:v>10.5</c:v>
                </c:pt>
                <c:pt idx="1">
                  <c:v>8</c:v>
                </c:pt>
                <c:pt idx="2">
                  <c:v>4</c:v>
                </c:pt>
                <c:pt idx="3" formatCode="General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A3-45B6-9A10-3A388A4137D9}"/>
            </c:ext>
          </c:extLst>
        </c:ser>
        <c:ser>
          <c:idx val="5"/>
          <c:order val="5"/>
          <c:tx>
            <c:strRef>
              <c:f>Лист6!$A$8</c:f>
              <c:strCache>
                <c:ptCount val="1"/>
                <c:pt idx="0">
                  <c:v>Прочие неналоговые доходы 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-6.1111111111111109E-2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4A3-45B6-9A10-3A388A4137D9}"/>
                </c:ext>
              </c:extLst>
            </c:dLbl>
            <c:dLbl>
              <c:idx val="1"/>
              <c:layout>
                <c:manualLayout>
                  <c:x val="-1.8055555555555554E-2"/>
                  <c:y val="-0.10229418953449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4A3-45B6-9A10-3A388A4137D9}"/>
                </c:ext>
              </c:extLst>
            </c:dLbl>
            <c:dLbl>
              <c:idx val="2"/>
              <c:layout>
                <c:manualLayout>
                  <c:x val="-4.7222222222222221E-2"/>
                  <c:y val="-6.3492945228307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4A3-45B6-9A10-3A388A4137D9}"/>
                </c:ext>
              </c:extLst>
            </c:dLbl>
            <c:dLbl>
              <c:idx val="3"/>
              <c:layout>
                <c:manualLayout>
                  <c:x val="-4.8611111111111112E-2"/>
                  <c:y val="-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4A3-45B6-9A10-3A388A4137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u="sng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Лист6!$B$8:$E$8</c:f>
              <c:numCache>
                <c:formatCode>General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1.2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A3-45B6-9A10-3A388A413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324608"/>
        <c:axId val="124080128"/>
        <c:axId val="0"/>
      </c:bar3DChart>
      <c:catAx>
        <c:axId val="112324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080128"/>
        <c:crosses val="autoZero"/>
        <c:auto val="1"/>
        <c:lblAlgn val="ctr"/>
        <c:lblOffset val="100"/>
        <c:noMultiLvlLbl val="0"/>
      </c:catAx>
      <c:valAx>
        <c:axId val="124080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232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91524496937882"/>
          <c:y val="0"/>
          <c:w val="0.32675142169728782"/>
          <c:h val="0.83986640373291854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Лист7!$A$3</c:f>
              <c:strCache>
                <c:ptCount val="1"/>
                <c:pt idx="0">
                  <c:v>Дотации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u="sng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Лист7!$B$2:$E$2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Лист7!$B$3:$E$3</c:f>
              <c:numCache>
                <c:formatCode>General</c:formatCode>
                <c:ptCount val="4"/>
                <c:pt idx="0" formatCode="0.0">
                  <c:v>661</c:v>
                </c:pt>
                <c:pt idx="1">
                  <c:v>505.6</c:v>
                </c:pt>
                <c:pt idx="2">
                  <c:v>533.29999999999995</c:v>
                </c:pt>
                <c:pt idx="3">
                  <c:v>533.29999999999995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8E-408C-8F45-B0610ABC8766}"/>
            </c:ext>
          </c:extLst>
        </c:ser>
        <c:ser>
          <c:idx val="1"/>
          <c:order val="1"/>
          <c:tx>
            <c:strRef>
              <c:f>Лист7!$A$4</c:f>
              <c:strCache>
                <c:ptCount val="1"/>
                <c:pt idx="0">
                  <c:v>Субвенции на реализацию гос.полномочий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u="sng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Лист7!$B$2:$E$2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Лист7!$B$4:$E$4</c:f>
              <c:numCache>
                <c:formatCode>#,##0.0</c:formatCode>
                <c:ptCount val="4"/>
                <c:pt idx="0">
                  <c:v>1346.9</c:v>
                </c:pt>
                <c:pt idx="1">
                  <c:v>1427</c:v>
                </c:pt>
                <c:pt idx="2" formatCode="_-* #,##0.0\ _₽_-;\-* #,##0.0\ _₽_-;_-* &quot;-&quot;??\ _₽_-;_-@_-">
                  <c:v>1528.4</c:v>
                </c:pt>
                <c:pt idx="3">
                  <c:v>1525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8E-408C-8F45-B0610ABC8766}"/>
            </c:ext>
          </c:extLst>
        </c:ser>
        <c:ser>
          <c:idx val="2"/>
          <c:order val="2"/>
          <c:tx>
            <c:strRef>
              <c:f>Лист7!$A$5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u="sng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Лист7!$B$2:$E$2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Лист7!$B$5:$E$5</c:f>
              <c:numCache>
                <c:formatCode>General</c:formatCode>
                <c:ptCount val="4"/>
                <c:pt idx="0">
                  <c:v>605.4</c:v>
                </c:pt>
                <c:pt idx="1">
                  <c:v>538.4</c:v>
                </c:pt>
                <c:pt idx="2" formatCode="#,##0.0">
                  <c:v>594.79999999999995</c:v>
                </c:pt>
                <c:pt idx="3">
                  <c:v>588.5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8E-408C-8F45-B0610ABC8766}"/>
            </c:ext>
          </c:extLst>
        </c:ser>
        <c:ser>
          <c:idx val="3"/>
          <c:order val="3"/>
          <c:tx>
            <c:strRef>
              <c:f>Лист7!$A$6</c:f>
              <c:strCache>
                <c:ptCount val="1"/>
                <c:pt idx="0">
                  <c:v>Иные межбюджетные трансферты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7.9977689013638484E-2"/>
                  <c:y val="3.9094551165448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8E-408C-8F45-B0610ABC8766}"/>
                </c:ext>
              </c:extLst>
            </c:dLbl>
            <c:dLbl>
              <c:idx val="1"/>
              <c:layout>
                <c:manualLayout>
                  <c:x val="-6.8552304868832986E-2"/>
                  <c:y val="3.5540501059498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8E-408C-8F45-B0610ABC8766}"/>
                </c:ext>
              </c:extLst>
            </c:dLbl>
            <c:dLbl>
              <c:idx val="2"/>
              <c:layout>
                <c:manualLayout>
                  <c:x val="-7.2836823923135049E-2"/>
                  <c:y val="6.0418851801147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8E-408C-8F45-B0610ABC8766}"/>
                </c:ext>
              </c:extLst>
            </c:dLbl>
            <c:dLbl>
              <c:idx val="3"/>
              <c:layout>
                <c:manualLayout>
                  <c:x val="-5.9983266760228866E-2"/>
                  <c:y val="1.7770250529749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8E-408C-8F45-B0610ABC87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u="sng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Лист7!$B$2:$E$2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Лист7!$B$6:$E$6</c:f>
              <c:numCache>
                <c:formatCode>General</c:formatCode>
                <c:ptCount val="4"/>
                <c:pt idx="0">
                  <c:v>22.7</c:v>
                </c:pt>
                <c:pt idx="1">
                  <c:v>27.9</c:v>
                </c:pt>
                <c:pt idx="2">
                  <c:v>118.1</c:v>
                </c:pt>
                <c:pt idx="3">
                  <c:v>117.8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8E-408C-8F45-B0610ABC8766}"/>
            </c:ext>
          </c:extLst>
        </c:ser>
        <c:ser>
          <c:idx val="4"/>
          <c:order val="4"/>
          <c:tx>
            <c:strRef>
              <c:f>Лист7!$A$7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layout>
                <c:manualLayout>
                  <c:x val="-5.9983266760228866E-2"/>
                  <c:y val="-0.11728365349634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8E-408C-8F45-B0610ABC8766}"/>
                </c:ext>
              </c:extLst>
            </c:dLbl>
            <c:dLbl>
              <c:idx val="1"/>
              <c:layout>
                <c:manualLayout>
                  <c:x val="-5.1414228651624747E-2"/>
                  <c:y val="-0.12083770360229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8E-408C-8F45-B0610ABC8766}"/>
                </c:ext>
              </c:extLst>
            </c:dLbl>
            <c:dLbl>
              <c:idx val="2"/>
              <c:layout>
                <c:manualLayout>
                  <c:x val="-5.2842401669725432E-2"/>
                  <c:y val="-7.1081002118997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08E-408C-8F45-B0610ABC8766}"/>
                </c:ext>
              </c:extLst>
            </c:dLbl>
            <c:dLbl>
              <c:idx val="3"/>
              <c:layout>
                <c:manualLayout>
                  <c:x val="-5.8555206196696533E-2"/>
                  <c:y val="-7.4635332071412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8E-408C-8F45-B0610ABC87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u="sng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Лист7!$B$2:$E$2</c:f>
              <c:strCache>
                <c:ptCount val="4"/>
                <c:pt idx="0">
                  <c:v>2019 год (факт) </c:v>
                </c:pt>
                <c:pt idx="1">
                  <c:v>2020 год (факт) </c:v>
                </c:pt>
                <c:pt idx="2">
                  <c:v>2021 год (план) </c:v>
                </c:pt>
                <c:pt idx="3">
                  <c:v>2021 год (факт) </c:v>
                </c:pt>
              </c:strCache>
            </c:strRef>
          </c:cat>
          <c:val>
            <c:numRef>
              <c:f>Лист7!$B$7:$E$7</c:f>
              <c:numCache>
                <c:formatCode>General</c:formatCode>
                <c:ptCount val="4"/>
                <c:pt idx="0" formatCode="0.0">
                  <c:v>81</c:v>
                </c:pt>
                <c:pt idx="1">
                  <c:v>172.7</c:v>
                </c:pt>
                <c:pt idx="2">
                  <c:v>26</c:v>
                </c:pt>
                <c:pt idx="3" formatCode="0.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08E-408C-8F45-B0610ABC8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5842816"/>
        <c:axId val="215844352"/>
        <c:axId val="0"/>
      </c:bar3DChart>
      <c:catAx>
        <c:axId val="21584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5844352"/>
        <c:crosses val="autoZero"/>
        <c:auto val="1"/>
        <c:lblAlgn val="ctr"/>
        <c:lblOffset val="100"/>
        <c:noMultiLvlLbl val="0"/>
      </c:catAx>
      <c:valAx>
        <c:axId val="21584435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15842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83791248335677"/>
          <c:y val="3.873606784373821E-2"/>
          <c:w val="0.20959304940803916"/>
          <c:h val="0.74837940912097989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/>
        </a:solidFill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Лист3!$B$2</c:f>
              <c:strCache>
                <c:ptCount val="1"/>
                <c:pt idx="0">
                  <c:v>2019 год (факт)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02281733165589E-2"/>
                  <c:y val="0.324027304459711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28-4707-8CB1-8E4A12A470D7}"/>
                </c:ext>
              </c:extLst>
            </c:dLbl>
            <c:dLbl>
              <c:idx val="1"/>
              <c:layout>
                <c:manualLayout>
                  <c:x val="0"/>
                  <c:y val="-0.14598022700320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28-4707-8CB1-8E4A12A470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Лист3!$A$3:$A$4</c:f>
              <c:strCache>
                <c:ptCount val="2"/>
                <c:pt idx="0">
                  <c:v>расходы в рамках реализации муниципальных программ
</c:v>
                </c:pt>
                <c:pt idx="1">
                  <c:v>расходы по непрограммным направлениям деятельности</c:v>
                </c:pt>
              </c:strCache>
            </c:strRef>
          </c:cat>
          <c:val>
            <c:numRef>
              <c:f>Лист3!$B$3:$B$4</c:f>
              <c:numCache>
                <c:formatCode>#,##0.0</c:formatCode>
                <c:ptCount val="2"/>
                <c:pt idx="0">
                  <c:v>3580.3</c:v>
                </c:pt>
                <c:pt idx="1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28-4707-8CB1-8E4A12A470D7}"/>
            </c:ext>
          </c:extLst>
        </c:ser>
        <c:ser>
          <c:idx val="1"/>
          <c:order val="1"/>
          <c:tx>
            <c:strRef>
              <c:f>Лист3!$C$2</c:f>
              <c:strCache>
                <c:ptCount val="1"/>
                <c:pt idx="0">
                  <c:v>2020 год (факт)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9091709614719E-2"/>
                  <c:y val="0.278909578522283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28-4707-8CB1-8E4A12A470D7}"/>
                </c:ext>
              </c:extLst>
            </c:dLbl>
            <c:dLbl>
              <c:idx val="1"/>
              <c:layout>
                <c:manualLayout>
                  <c:x val="-6.556823185092004E-3"/>
                  <c:y val="-0.12081151189919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28-4707-8CB1-8E4A12A470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Лист3!$A$3:$A$4</c:f>
              <c:strCache>
                <c:ptCount val="2"/>
                <c:pt idx="0">
                  <c:v>расходы в рамках реализации муниципальных программ
</c:v>
                </c:pt>
                <c:pt idx="1">
                  <c:v>расходы по непрограммным направлениям деятельности</c:v>
                </c:pt>
              </c:strCache>
            </c:strRef>
          </c:cat>
          <c:val>
            <c:numRef>
              <c:f>Лист3!$C$3:$C$4</c:f>
              <c:numCache>
                <c:formatCode>#,##0.0</c:formatCode>
                <c:ptCount val="2"/>
                <c:pt idx="0">
                  <c:v>3715.2</c:v>
                </c:pt>
                <c:pt idx="1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28-4707-8CB1-8E4A12A470D7}"/>
            </c:ext>
          </c:extLst>
        </c:ser>
        <c:ser>
          <c:idx val="2"/>
          <c:order val="2"/>
          <c:tx>
            <c:strRef>
              <c:f>Лист3!$D$2</c:f>
              <c:strCache>
                <c:ptCount val="1"/>
                <c:pt idx="0">
                  <c:v>2021 год (план)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02281733165589E-2"/>
                  <c:y val="0.25429990982914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28-4707-8CB1-8E4A12A470D7}"/>
                </c:ext>
              </c:extLst>
            </c:dLbl>
            <c:dLbl>
              <c:idx val="1"/>
              <c:layout>
                <c:manualLayout>
                  <c:x val="-1.3113646370183979E-3"/>
                  <c:y val="-0.11624339719829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28-4707-8CB1-8E4A12A470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Лист3!$A$3:$A$4</c:f>
              <c:strCache>
                <c:ptCount val="2"/>
                <c:pt idx="0">
                  <c:v>расходы в рамках реализации муниципальных программ
</c:v>
                </c:pt>
                <c:pt idx="1">
                  <c:v>расходы по непрограммным направлениям деятельности</c:v>
                </c:pt>
              </c:strCache>
            </c:strRef>
          </c:cat>
          <c:val>
            <c:numRef>
              <c:f>Лист3!$D$3:$D$4</c:f>
              <c:numCache>
                <c:formatCode>#,##0.0</c:formatCode>
                <c:ptCount val="2"/>
                <c:pt idx="0">
                  <c:v>3979.2</c:v>
                </c:pt>
                <c:pt idx="1">
                  <c:v>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28-4707-8CB1-8E4A12A470D7}"/>
            </c:ext>
          </c:extLst>
        </c:ser>
        <c:ser>
          <c:idx val="3"/>
          <c:order val="3"/>
          <c:tx>
            <c:strRef>
              <c:f>Лист3!$E$2</c:f>
              <c:strCache>
                <c:ptCount val="1"/>
                <c:pt idx="0">
                  <c:v>2021 год (факт)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90917096147238E-2"/>
                  <c:y val="0.278909578522283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28-4707-8CB1-8E4A12A470D7}"/>
                </c:ext>
              </c:extLst>
            </c:dLbl>
            <c:dLbl>
              <c:idx val="1"/>
              <c:layout>
                <c:manualLayout>
                  <c:x val="6.556823185092004E-3"/>
                  <c:y val="-0.12081118893766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28-4707-8CB1-8E4A12A470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Лист3!$A$3:$A$4</c:f>
              <c:strCache>
                <c:ptCount val="2"/>
                <c:pt idx="0">
                  <c:v>расходы в рамках реализации муниципальных программ
</c:v>
                </c:pt>
                <c:pt idx="1">
                  <c:v>расходы по непрограммным направлениям деятельности</c:v>
                </c:pt>
              </c:strCache>
            </c:strRef>
          </c:cat>
          <c:val>
            <c:numRef>
              <c:f>Лист3!$E$3:$E$4</c:f>
              <c:numCache>
                <c:formatCode>#,##0.0</c:formatCode>
                <c:ptCount val="2"/>
                <c:pt idx="0">
                  <c:v>3842.3</c:v>
                </c:pt>
                <c:pt idx="1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328-4707-8CB1-8E4A12A47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592896"/>
        <c:axId val="144594432"/>
        <c:axId val="0"/>
      </c:bar3DChart>
      <c:catAx>
        <c:axId val="144592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594432"/>
        <c:crosses val="autoZero"/>
        <c:auto val="1"/>
        <c:lblAlgn val="ctr"/>
        <c:lblOffset val="100"/>
        <c:noMultiLvlLbl val="0"/>
      </c:catAx>
      <c:valAx>
        <c:axId val="1445944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44592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37198479064799"/>
          <c:y val="4.8021473066300106E-2"/>
          <c:w val="0.17512779093502159"/>
          <c:h val="0.46496287234235006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Лист2!$B$2</c:f>
              <c:strCache>
                <c:ptCount val="1"/>
                <c:pt idx="0">
                  <c:v>факт 2019 года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4086509050341E-3"/>
                  <c:y val="0.34205115816719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4C-4D7C-AFBA-2ACD664C67BC}"/>
                </c:ext>
              </c:extLst>
            </c:dLbl>
            <c:dLbl>
              <c:idx val="1"/>
              <c:layout>
                <c:manualLayout>
                  <c:x val="8.5690381086041233E-3"/>
                  <c:y val="0.26177384553611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4C-4D7C-AFBA-2ACD664C6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Times New Roman Cyr" panose="02020603050405020304" pitchFamily="18" charset="0"/>
                    <a:cs typeface="Times New Roman Cyr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Лист2!$A$3:$A$4</c:f>
              <c:strCache>
                <c:ptCount val="2"/>
                <c:pt idx="0">
                  <c:v>социальный блок</c:v>
                </c:pt>
                <c:pt idx="1">
                  <c:v>прочие отрасли</c:v>
                </c:pt>
              </c:strCache>
            </c:strRef>
          </c:cat>
          <c:val>
            <c:numRef>
              <c:f>Лист2!$B$3:$B$4</c:f>
              <c:numCache>
                <c:formatCode>#,##0.0</c:formatCode>
                <c:ptCount val="2"/>
                <c:pt idx="0">
                  <c:v>2058.5</c:v>
                </c:pt>
                <c:pt idx="1">
                  <c:v>1549.7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F34C-4D7C-AFBA-2ACD664C67BC}"/>
            </c:ext>
          </c:extLst>
        </c:ser>
        <c:ser>
          <c:idx val="1"/>
          <c:order val="1"/>
          <c:tx>
            <c:strRef>
              <c:f>Лист2!$C$2</c:f>
              <c:strCache>
                <c:ptCount val="1"/>
                <c:pt idx="0">
                  <c:v>факт 2020 года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5690381086041233E-3"/>
                  <c:y val="0.35252211198863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4C-4D7C-AFBA-2ACD664C67BC}"/>
                </c:ext>
              </c:extLst>
            </c:dLbl>
            <c:dLbl>
              <c:idx val="1"/>
              <c:layout>
                <c:manualLayout>
                  <c:x val="4.2845190543020616E-3"/>
                  <c:y val="0.21290939436937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4C-4D7C-AFBA-2ACD664C6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Times New Roman Cyr" panose="02020603050405020304" pitchFamily="18" charset="0"/>
                    <a:cs typeface="Times New Roman Cyr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Лист2!$A$3:$A$4</c:f>
              <c:strCache>
                <c:ptCount val="2"/>
                <c:pt idx="0">
                  <c:v>социальный блок</c:v>
                </c:pt>
                <c:pt idx="1">
                  <c:v>прочие отрасли</c:v>
                </c:pt>
              </c:strCache>
            </c:strRef>
          </c:cat>
          <c:val>
            <c:numRef>
              <c:f>Лист2!$C$3:$C$4</c:f>
              <c:numCache>
                <c:formatCode>#,##0.0</c:formatCode>
                <c:ptCount val="2"/>
                <c:pt idx="0">
                  <c:v>2320.6999999999998</c:v>
                </c:pt>
                <c:pt idx="1">
                  <c:v>1431.1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F34C-4D7C-AFBA-2ACD664C67BC}"/>
            </c:ext>
          </c:extLst>
        </c:ser>
        <c:ser>
          <c:idx val="2"/>
          <c:order val="2"/>
          <c:tx>
            <c:strRef>
              <c:f>Лист2!$D$2</c:f>
              <c:strCache>
                <c:ptCount val="1"/>
                <c:pt idx="0">
                  <c:v>план 2021 года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9972111267048105E-3"/>
                  <c:y val="0.3280898864052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4C-4D7C-AFBA-2ACD664C67BC}"/>
                </c:ext>
              </c:extLst>
            </c:dLbl>
            <c:dLbl>
              <c:idx val="1"/>
              <c:layout>
                <c:manualLayout>
                  <c:x val="5.7126920724027497E-3"/>
                  <c:y val="0.26526416347659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4C-4D7C-AFBA-2ACD664C6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Times New Roman Cyr" panose="02020603050405020304" pitchFamily="18" charset="0"/>
                    <a:cs typeface="Times New Roman Cyr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Лист2!$A$3:$A$4</c:f>
              <c:strCache>
                <c:ptCount val="2"/>
                <c:pt idx="0">
                  <c:v>социальный блок</c:v>
                </c:pt>
                <c:pt idx="1">
                  <c:v>прочие отрасли</c:v>
                </c:pt>
              </c:strCache>
            </c:strRef>
          </c:cat>
          <c:val>
            <c:numRef>
              <c:f>Лист2!$D$3:$D$4</c:f>
              <c:numCache>
                <c:formatCode>#,##0.0</c:formatCode>
                <c:ptCount val="2"/>
                <c:pt idx="0">
                  <c:v>2413.1999999999998</c:v>
                </c:pt>
                <c:pt idx="1">
                  <c:v>1608.4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F34C-4D7C-AFBA-2ACD664C67BC}"/>
            </c:ext>
          </c:extLst>
        </c:ser>
        <c:ser>
          <c:idx val="3"/>
          <c:order val="3"/>
          <c:tx>
            <c:strRef>
              <c:f>Лист2!$E$2</c:f>
              <c:strCache>
                <c:ptCount val="1"/>
                <c:pt idx="0">
                  <c:v>факт 2021 года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66249235308935E-2"/>
                  <c:y val="0.28620607111948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34C-4D7C-AFBA-2ACD664C67BC}"/>
                </c:ext>
              </c:extLst>
            </c:dLbl>
            <c:dLbl>
              <c:idx val="1"/>
              <c:layout>
                <c:manualLayout>
                  <c:x val="2.2850768289610891E-2"/>
                  <c:y val="0.24432225583370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4C-4D7C-AFBA-2ACD664C6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Times New Roman Cyr" panose="02020603050405020304" pitchFamily="18" charset="0"/>
                    <a:cs typeface="Times New Roman Cyr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Лист2!$A$3:$A$4</c:f>
              <c:strCache>
                <c:ptCount val="2"/>
                <c:pt idx="0">
                  <c:v>социальный блок</c:v>
                </c:pt>
                <c:pt idx="1">
                  <c:v>прочие отрасли</c:v>
                </c:pt>
              </c:strCache>
            </c:strRef>
          </c:cat>
          <c:val>
            <c:numRef>
              <c:f>Лист2!$E$3:$E$4</c:f>
              <c:numCache>
                <c:formatCode>#,##0.0</c:formatCode>
                <c:ptCount val="2"/>
                <c:pt idx="0">
                  <c:v>2341.1999999999998</c:v>
                </c:pt>
                <c:pt idx="1">
                  <c:v>1539.7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F34C-4D7C-AFBA-2ACD664C6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510592"/>
        <c:axId val="86536960"/>
        <c:axId val="0"/>
      </c:bar3DChart>
      <c:catAx>
        <c:axId val="86510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 Cyr" panose="02020603050405020304" pitchFamily="18" charset="0"/>
                <a:cs typeface="Times New Roman Cyr" panose="02020603050405020304" pitchFamily="18" charset="0"/>
              </a:defRPr>
            </a:pPr>
            <a:endParaRPr lang="ru-RU"/>
          </a:p>
        </c:txPr>
        <c:crossAx val="86536960"/>
        <c:crosses val="autoZero"/>
        <c:auto val="1"/>
        <c:lblAlgn val="ctr"/>
        <c:lblOffset val="100"/>
        <c:noMultiLvlLbl val="0"/>
      </c:catAx>
      <c:valAx>
        <c:axId val="865369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86510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67107038756338"/>
          <c:y val="0.22880270826685928"/>
          <c:w val="0.16675989150383244"/>
          <c:h val="0.42023318072124266"/>
        </c:manualLayout>
      </c:layout>
      <c:overlay val="0"/>
      <c:txPr>
        <a:bodyPr/>
        <a:lstStyle/>
        <a:p>
          <a:pPr>
            <a:defRPr sz="1400" b="1">
              <a:latin typeface="Times New Roman Cyr" panose="02020603050405020304" pitchFamily="18" charset="0"/>
              <a:cs typeface="Times New Roman Cyr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265439967518973E-4"/>
          <c:y val="5.0925925925925923E-2"/>
          <c:w val="0.78883805141795438"/>
          <c:h val="0.805941236512104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средняя оценка по городским округам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7581984677538841E-2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A1-4B21-A82B-F8BC48C8C42E}"/>
                </c:ext>
              </c:extLst>
            </c:dLbl>
            <c:dLbl>
              <c:idx val="1"/>
              <c:layout>
                <c:manualLayout>
                  <c:x val="-3.4840401697943786E-2"/>
                  <c:y val="-2.777777777777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A1-4B21-A82B-F8BC48C8C42E}"/>
                </c:ext>
              </c:extLst>
            </c:dLbl>
            <c:dLbl>
              <c:idx val="2"/>
              <c:layout>
                <c:manualLayout>
                  <c:x val="-3.4840401697943786E-2"/>
                  <c:y val="-4.6296296296296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A1-4B21-A82B-F8BC48C8C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Лист1!$B$2:$D$2</c:f>
              <c:strCache>
                <c:ptCount val="3"/>
                <c:pt idx="0">
                  <c:v>за 2018 год </c:v>
                </c:pt>
                <c:pt idx="1">
                  <c:v>за 2019 год </c:v>
                </c:pt>
                <c:pt idx="2">
                  <c:v>за 2020 год 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91.5</c:v>
                </c:pt>
                <c:pt idx="1">
                  <c:v>90.7</c:v>
                </c:pt>
                <c:pt idx="2">
                  <c:v>92.5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A1-4B21-A82B-F8BC48C8C42E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оценка муниципального образования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20988187183487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A1-4B21-A82B-F8BC48C8C42E}"/>
                </c:ext>
              </c:extLst>
            </c:dLbl>
            <c:dLbl>
              <c:idx val="1"/>
              <c:layout>
                <c:manualLayout>
                  <c:x val="-1.016178382856694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A1-4B21-A82B-F8BC48C8C42E}"/>
                </c:ext>
              </c:extLst>
            </c:dLbl>
            <c:dLbl>
              <c:idx val="2"/>
              <c:layout>
                <c:manualLayout>
                  <c:x val="-4.3550502122429717E-2"/>
                  <c:y val="2.777777777777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A1-4B21-A82B-F8BC48C8C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Лист1!$B$2:$D$2</c:f>
              <c:strCache>
                <c:ptCount val="3"/>
                <c:pt idx="0">
                  <c:v>за 2018 год </c:v>
                </c:pt>
                <c:pt idx="1">
                  <c:v>за 2019 год </c:v>
                </c:pt>
                <c:pt idx="2">
                  <c:v>за 2020 год </c:v>
                </c:pt>
              </c:strCache>
            </c:strRef>
          </c:cat>
          <c:val>
            <c:numRef>
              <c:f>Лист1!$B$4:$D$4</c:f>
              <c:numCache>
                <c:formatCode>#,##0.0</c:formatCode>
                <c:ptCount val="3"/>
                <c:pt idx="0">
                  <c:v>96.8</c:v>
                </c:pt>
                <c:pt idx="1">
                  <c:v>91.2</c:v>
                </c:pt>
                <c:pt idx="2">
                  <c:v>96.5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9A1-4B21-A82B-F8BC48C8C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112448"/>
        <c:axId val="145142912"/>
        <c:axId val="0"/>
      </c:bar3DChart>
      <c:catAx>
        <c:axId val="145112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142912"/>
        <c:crosses val="autoZero"/>
        <c:auto val="1"/>
        <c:lblAlgn val="ctr"/>
        <c:lblOffset val="100"/>
        <c:noMultiLvlLbl val="0"/>
      </c:catAx>
      <c:valAx>
        <c:axId val="1451429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451124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318584972040145"/>
          <c:y val="0.15595290172061824"/>
          <c:w val="0.26784628096878138"/>
          <c:h val="0.47970143468907495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0.80464</cdr:x>
      <cdr:y>0.65</cdr:y>
    </cdr:from>
    <cdr:to>
      <cdr:x>0.9809</cdr:x>
      <cdr:y>0.86667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7560840" y="2808312"/>
          <a:ext cx="1656184" cy="936104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>
            <a:lumMod val="95000"/>
          </a:sysClr>
        </a:solidFill>
        <a:ln xmlns:a="http://schemas.openxmlformats.org/drawingml/2006/main" w="2540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en-US" sz="1200" b="1" dirty="0">
              <a:latin typeface="Arial" pitchFamily="34" charset="0"/>
              <a:cs typeface="Arial" pitchFamily="34" charset="0"/>
            </a:rPr>
            <a:t>% - </a:t>
          </a:r>
          <a:r>
            <a:rPr lang="ru-RU" sz="1200" b="1" dirty="0">
              <a:latin typeface="Arial" pitchFamily="34" charset="0"/>
              <a:cs typeface="Arial" pitchFamily="34" charset="0"/>
            </a:rPr>
            <a:t>удельный вес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>
              <a:latin typeface="Arial" pitchFamily="34" charset="0"/>
              <a:cs typeface="Arial" pitchFamily="34" charset="0"/>
            </a:rPr>
            <a:t>в общем объеме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>
              <a:latin typeface="Arial" pitchFamily="34" charset="0"/>
              <a:cs typeface="Arial" pitchFamily="34" charset="0"/>
            </a:rPr>
            <a:t>доходов</a:t>
          </a:r>
        </a:p>
      </cdr:txBody>
    </cdr:sp>
  </cdr:relSizeAnchor>
  <cdr:relSizeAnchor xmlns:cdr="http://schemas.openxmlformats.org/drawingml/2006/chartDrawing">
    <cdr:from>
      <cdr:x>0.52876</cdr:x>
      <cdr:y>0.08621</cdr:y>
    </cdr:from>
    <cdr:to>
      <cdr:x>0.54409</cdr:x>
      <cdr:y>0.62069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4968552" y="360040"/>
          <a:ext cx="144016" cy="223224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0.69736</cdr:x>
      <cdr:y>0.10345</cdr:y>
    </cdr:from>
    <cdr:to>
      <cdr:x>0.72035</cdr:x>
      <cdr:y>0.60345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6552728" y="432048"/>
          <a:ext cx="216024" cy="2088232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0.05901</cdr:x>
      <cdr:y>0.2963</cdr:y>
    </cdr:from>
    <cdr:to>
      <cdr:x>0.11025</cdr:x>
      <cdr:y>0.39216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539552" y="1152127"/>
          <a:ext cx="468560" cy="37274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0.23625</cdr:x>
      <cdr:y>0.25926</cdr:y>
    </cdr:from>
    <cdr:to>
      <cdr:x>0.27562</cdr:x>
      <cdr:y>0.35185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2160240" y="1008112"/>
          <a:ext cx="360040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0.40162</cdr:x>
      <cdr:y>0.27778</cdr:y>
    </cdr:from>
    <cdr:to>
      <cdr:x>0.42524</cdr:x>
      <cdr:y>0.31699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V="1">
          <a:off x="3672408" y="1080120"/>
          <a:ext cx="216024" cy="1524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0.55912</cdr:x>
      <cdr:y>0.27778</cdr:y>
    </cdr:from>
    <cdr:to>
      <cdr:x>0.58274</cdr:x>
      <cdr:y>0.3366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V="1">
          <a:off x="5112568" y="1080120"/>
          <a:ext cx="216024" cy="2287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0.08662</cdr:x>
      <cdr:y>0.05556</cdr:y>
    </cdr:from>
    <cdr:to>
      <cdr:x>0.11413</cdr:x>
      <cdr:y>0.09804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>
          <a:off x="792088" y="216024"/>
          <a:ext cx="251520" cy="16519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0.39374</cdr:x>
      <cdr:y>0.07407</cdr:y>
    </cdr:from>
    <cdr:to>
      <cdr:x>0.41338</cdr:x>
      <cdr:y>0.11765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>
          <a:off x="3600400" y="288032"/>
          <a:ext cx="179512" cy="16943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0.25088</cdr:x>
      <cdr:y>0.05556</cdr:y>
    </cdr:from>
    <cdr:to>
      <cdr:x>0.27562</cdr:x>
      <cdr:y>0.11111</cdr:y>
    </cdr:to>
    <cdr:sp macro="" textlink="">
      <cdr:nvSpPr>
        <cdr:cNvPr id="15" name="Прямая со стрелкой 14"/>
        <cdr:cNvSpPr/>
      </cdr:nvSpPr>
      <cdr:spPr>
        <a:xfrm xmlns:a="http://schemas.openxmlformats.org/drawingml/2006/main">
          <a:off x="2294032" y="216024"/>
          <a:ext cx="226248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0.54337</cdr:x>
      <cdr:y>0.07407</cdr:y>
    </cdr:from>
    <cdr:to>
      <cdr:x>0.56699</cdr:x>
      <cdr:y>0.11111</cdr:y>
    </cdr:to>
    <cdr:sp macro="" textlink="">
      <cdr:nvSpPr>
        <cdr:cNvPr id="17" name="Прямая со стрелкой 16"/>
        <cdr:cNvSpPr/>
      </cdr:nvSpPr>
      <cdr:spPr>
        <a:xfrm xmlns:a="http://schemas.openxmlformats.org/drawingml/2006/main">
          <a:off x="4968552" y="288032"/>
          <a:ext cx="216024" cy="14401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0.05901</cdr:x>
      <cdr:y>0.44</cdr:y>
    </cdr:from>
    <cdr:to>
      <cdr:x>0.09838</cdr:x>
      <cdr:y>0.52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539552" y="1584176"/>
          <a:ext cx="360040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0.33463</cdr:x>
      <cdr:y>0.42</cdr:y>
    </cdr:from>
    <cdr:to>
      <cdr:x>0.36613</cdr:x>
      <cdr:y>0.48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V="1">
          <a:off x="3059832" y="1512168"/>
          <a:ext cx="288032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0.05113</cdr:x>
      <cdr:y>0.42</cdr:y>
    </cdr:from>
    <cdr:to>
      <cdr:x>0.09838</cdr:x>
      <cdr:y>0.44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>
          <a:off x="467544" y="1512168"/>
          <a:ext cx="43204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0.20075</cdr:x>
      <cdr:y>0.42</cdr:y>
    </cdr:from>
    <cdr:to>
      <cdr:x>0.23225</cdr:x>
      <cdr:y>0.44</cdr:y>
    </cdr:to>
    <cdr:sp macro="" textlink="">
      <cdr:nvSpPr>
        <cdr:cNvPr id="15" name="Прямая со стрелкой 14"/>
        <cdr:cNvSpPr/>
      </cdr:nvSpPr>
      <cdr:spPr>
        <a:xfrm xmlns:a="http://schemas.openxmlformats.org/drawingml/2006/main">
          <a:off x="1835696" y="1512168"/>
          <a:ext cx="288032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0.3425</cdr:x>
      <cdr:y>0.4</cdr:y>
    </cdr:from>
    <cdr:to>
      <cdr:x>0.36613</cdr:x>
      <cdr:y>0.4</cdr:y>
    </cdr:to>
    <cdr:sp macro="" textlink="">
      <cdr:nvSpPr>
        <cdr:cNvPr id="17" name="Прямая со стрелкой 16"/>
        <cdr:cNvSpPr/>
      </cdr:nvSpPr>
      <cdr:spPr>
        <a:xfrm xmlns:a="http://schemas.openxmlformats.org/drawingml/2006/main">
          <a:off x="3131840" y="1440160"/>
          <a:ext cx="216024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0.24013</cdr:x>
      <cdr:y>0.14</cdr:y>
    </cdr:from>
    <cdr:to>
      <cdr:x>0.27163</cdr:x>
      <cdr:y>0.18</cdr:y>
    </cdr:to>
    <cdr:sp macro="" textlink="">
      <cdr:nvSpPr>
        <cdr:cNvPr id="19" name="Прямая со стрелкой 18"/>
        <cdr:cNvSpPr/>
      </cdr:nvSpPr>
      <cdr:spPr>
        <a:xfrm xmlns:a="http://schemas.openxmlformats.org/drawingml/2006/main">
          <a:off x="2195736" y="504056"/>
          <a:ext cx="28803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0.35038</cdr:x>
      <cdr:y>0.16</cdr:y>
    </cdr:from>
    <cdr:to>
      <cdr:x>0.39763</cdr:x>
      <cdr:y>0.18</cdr:y>
    </cdr:to>
    <cdr:sp macro="" textlink="">
      <cdr:nvSpPr>
        <cdr:cNvPr id="21" name="Прямая со стрелкой 20"/>
        <cdr:cNvSpPr/>
      </cdr:nvSpPr>
      <cdr:spPr>
        <a:xfrm xmlns:a="http://schemas.openxmlformats.org/drawingml/2006/main">
          <a:off x="3203848" y="576064"/>
          <a:ext cx="43204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0.49213</cdr:x>
      <cdr:y>0.16</cdr:y>
    </cdr:from>
    <cdr:to>
      <cdr:x>0.52362</cdr:x>
      <cdr:y>0.16</cdr:y>
    </cdr:to>
    <cdr:sp macro="" textlink="">
      <cdr:nvSpPr>
        <cdr:cNvPr id="23" name="Прямая со стрелкой 22"/>
        <cdr:cNvSpPr/>
      </cdr:nvSpPr>
      <cdr:spPr>
        <a:xfrm xmlns:a="http://schemas.openxmlformats.org/drawingml/2006/main">
          <a:off x="4499992" y="576064"/>
          <a:ext cx="28803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0.06877</cdr:x>
      <cdr:y>0.10076</cdr:y>
    </cdr:from>
    <cdr:to>
      <cdr:x>0.10926</cdr:x>
      <cdr:y>0.16121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611560" y="360040"/>
          <a:ext cx="36004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0.23073</cdr:x>
      <cdr:y>0.12091</cdr:y>
    </cdr:from>
    <cdr:to>
      <cdr:x>0.25502</cdr:x>
      <cdr:y>0.18136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>
          <a:off x="2051720" y="432048"/>
          <a:ext cx="216024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0.36029</cdr:x>
      <cdr:y>0.12091</cdr:y>
    </cdr:from>
    <cdr:to>
      <cdr:x>0.39268</cdr:x>
      <cdr:y>0.14106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3203848" y="432048"/>
          <a:ext cx="288032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0.49795</cdr:x>
      <cdr:y>0.12091</cdr:y>
    </cdr:from>
    <cdr:to>
      <cdr:x>0.54653</cdr:x>
      <cdr:y>0.16121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4427984" y="432048"/>
          <a:ext cx="432048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0.05258</cdr:x>
      <cdr:y>0.20151</cdr:y>
    </cdr:from>
    <cdr:to>
      <cdr:x>0.09307</cdr:x>
      <cdr:y>0.26197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 flipV="1">
          <a:off x="467544" y="720080"/>
          <a:ext cx="36004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0.4833</cdr:x>
      <cdr:y>0.62791</cdr:y>
    </cdr:from>
    <cdr:to>
      <cdr:x>0.4833</cdr:x>
      <cdr:y>0.74044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00678475-6D68-46A5-ACB0-E45431616CDE}"/>
            </a:ext>
          </a:extLst>
        </cdr:cNvPr>
        <cdr:cNvCxnSpPr/>
      </cdr:nvCxnSpPr>
      <cdr:spPr>
        <a:xfrm xmlns:a="http://schemas.openxmlformats.org/drawingml/2006/main">
          <a:off x="4680520" y="1944216"/>
          <a:ext cx="0" cy="34842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0.54278</cdr:x>
      <cdr:y>0.5814</cdr:y>
    </cdr:from>
    <cdr:to>
      <cdr:x>0.55021</cdr:x>
      <cdr:y>0.74044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65060D3A-22F6-4382-9C8D-A9019265696A}"/>
            </a:ext>
          </a:extLst>
        </cdr:cNvPr>
        <cdr:cNvCxnSpPr/>
      </cdr:nvCxnSpPr>
      <cdr:spPr>
        <a:xfrm xmlns:a="http://schemas.openxmlformats.org/drawingml/2006/main">
          <a:off x="5256584" y="1800200"/>
          <a:ext cx="72008" cy="49244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0.6097</cdr:x>
      <cdr:y>0.5814</cdr:y>
    </cdr:from>
    <cdr:to>
      <cdr:x>0.61713</cdr:x>
      <cdr:y>0.74044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id="{BD1E3C85-D0D7-4D05-9FA2-C9A57FCAC7A3}"/>
            </a:ext>
          </a:extLst>
        </cdr:cNvPr>
        <cdr:cNvCxnSpPr/>
      </cdr:nvCxnSpPr>
      <cdr:spPr>
        <a:xfrm xmlns:a="http://schemas.openxmlformats.org/drawingml/2006/main">
          <a:off x="5904656" y="1800200"/>
          <a:ext cx="72008" cy="49244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0.67662</cdr:x>
      <cdr:y>0.5814</cdr:y>
    </cdr:from>
    <cdr:to>
      <cdr:x>0.68405</cdr:x>
      <cdr:y>0.74044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id="{CC596E45-BE8E-45AD-9DB1-2F1261284C51}"/>
            </a:ext>
          </a:extLst>
        </cdr:cNvPr>
        <cdr:cNvCxnSpPr/>
      </cdr:nvCxnSpPr>
      <cdr:spPr>
        <a:xfrm xmlns:a="http://schemas.openxmlformats.org/drawingml/2006/main">
          <a:off x="6552728" y="1800200"/>
          <a:ext cx="72008" cy="49244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59" tIns="45928" rIns="91859" bIns="459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59" tIns="45928" rIns="91859" bIns="459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8545BF-EFFE-4AD4-B16D-AAE714ED9C65}" type="datetimeFigureOut">
              <a:rPr lang="ru-RU"/>
              <a:pPr>
                <a:defRPr/>
              </a:pPr>
              <a:t>16.04.2022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259"/>
            <a:ext cx="2972547" cy="497841"/>
          </a:xfrm>
          <a:prstGeom prst="rect">
            <a:avLst/>
          </a:prstGeom>
        </p:spPr>
        <p:txBody>
          <a:bodyPr vert="horz" lIns="91859" tIns="45928" rIns="91859" bIns="459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6259"/>
            <a:ext cx="2972547" cy="497841"/>
          </a:xfrm>
          <a:prstGeom prst="rect">
            <a:avLst/>
          </a:prstGeom>
        </p:spPr>
        <p:txBody>
          <a:bodyPr vert="horz" lIns="91859" tIns="45928" rIns="91859" bIns="459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E67C86-EE41-4368-8B0B-81A81063E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314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59" tIns="45928" rIns="91859" bIns="459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59" tIns="45928" rIns="91859" bIns="459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7FC92D-36D3-4DD6-823A-6F221FAF6D28}" type="datetimeFigureOut">
              <a:rPr lang="ru-RU"/>
              <a:pPr>
                <a:defRPr/>
              </a:pPr>
              <a:t>16.04.2022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9" tIns="45928" rIns="91859" bIns="4592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2" y="4723925"/>
            <a:ext cx="5487041" cy="4475798"/>
          </a:xfrm>
          <a:prstGeom prst="rect">
            <a:avLst/>
          </a:prstGeom>
        </p:spPr>
        <p:txBody>
          <a:bodyPr vert="horz" lIns="91859" tIns="45928" rIns="91859" bIns="45928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259"/>
            <a:ext cx="2972547" cy="497841"/>
          </a:xfrm>
          <a:prstGeom prst="rect">
            <a:avLst/>
          </a:prstGeom>
        </p:spPr>
        <p:txBody>
          <a:bodyPr vert="horz" lIns="91859" tIns="45928" rIns="91859" bIns="459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6259"/>
            <a:ext cx="2972547" cy="497841"/>
          </a:xfrm>
          <a:prstGeom prst="rect">
            <a:avLst/>
          </a:prstGeom>
        </p:spPr>
        <p:txBody>
          <a:bodyPr vert="horz" lIns="91859" tIns="45928" rIns="91859" bIns="459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7C0301-A95E-4A2B-B107-C9BCADA4C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498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02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86495-FBC2-48FD-8963-3F20781B80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8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958" defTabSz="921856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8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CF57B-A161-4567-BBFF-59C8F29A2D81}" type="datetime1">
              <a:rPr lang="ru-RU" smtClean="0"/>
              <a:pPr>
                <a:defRPr/>
              </a:pPr>
              <a:t>16.04.2022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1D280-BC16-443F-9A9E-620B0ECD2B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9755B8-D878-4B5C-A2A6-E7FBA861F51A}" type="datetime1">
              <a:rPr lang="ru-RU" smtClean="0"/>
              <a:pPr>
                <a:defRPr/>
              </a:pPr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31F1-D8B4-4300-8542-46910E40C1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77677-0084-4B04-AAB2-EAEEFFA724FE}" type="datetime1">
              <a:rPr lang="ru-RU" smtClean="0"/>
              <a:pPr>
                <a:defRPr/>
              </a:pPr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3BD2A-74BF-476A-BAE8-16FBEA062B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7998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3E7FA-D9C6-439B-A833-E964BF898C87}" type="datetime1">
              <a:rPr lang="ru-RU" smtClean="0"/>
              <a:pPr>
                <a:defRPr/>
              </a:pPr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2884A-AB6A-497A-AE61-AF939ACEF0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697ED-D22D-4347-8145-E5A32BA0B043}" type="datetime1">
              <a:rPr lang="ru-RU" smtClean="0"/>
              <a:pPr>
                <a:defRPr/>
              </a:pPr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CF81C-58F0-4B9C-A036-2295621AC7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62CD5-03EC-4844-96BD-EC141EEB73FA}" type="datetime1">
              <a:rPr lang="ru-RU" smtClean="0"/>
              <a:pPr>
                <a:defRPr/>
              </a:pPr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C3ADC-F276-4C39-9AF1-7395DF6100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343A5-D46D-4A56-B24B-A1FB51035061}" type="datetime1">
              <a:rPr lang="ru-RU" smtClean="0"/>
              <a:pPr>
                <a:defRPr/>
              </a:pPr>
              <a:t>16.04.2022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6FB0D-87F3-4D58-B675-C6B20766A4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78B59-42A5-4815-B476-7CE2969DBDD6}" type="datetime1">
              <a:rPr lang="ru-RU" smtClean="0"/>
              <a:pPr>
                <a:defRPr/>
              </a:pPr>
              <a:t>16.04.2022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BCBED-1CEB-47CB-865A-96D3079D30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7C4F58-B7FF-460D-98CE-FC01B095B207}" type="datetime1">
              <a:rPr lang="ru-RU" smtClean="0"/>
              <a:pPr>
                <a:defRPr/>
              </a:pPr>
              <a:t>16.04.2022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AEADA-03E1-450E-BB7A-2CD8A256C4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6DEF0-7AAC-41E2-AADA-95EFC4E64A27}" type="datetime1">
              <a:rPr lang="ru-RU" smtClean="0"/>
              <a:pPr>
                <a:defRPr/>
              </a:pPr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9EB8D-49C8-4E13-A403-EB8831AC6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2AB02-5C44-4F6C-AFCC-483861398608}" type="datetime1">
              <a:rPr lang="ru-RU" smtClean="0"/>
              <a:pPr>
                <a:defRPr/>
              </a:pPr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6639286-635E-4497-A0E9-0D4965DB9E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535C79B-C2D0-4B21-A467-D7E328D472E1}" type="datetime1">
              <a:rPr lang="ru-RU" smtClean="0"/>
              <a:pPr>
                <a:defRPr/>
              </a:pPr>
              <a:t>16.04.2022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C5CB616-3E48-45E4-9D67-8CDD9FE56C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://www.uray.ru/document/846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93771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556792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Исполнение бюджета</a:t>
            </a:r>
          </a:p>
          <a:p>
            <a:pPr algn="ctr">
              <a:defRPr/>
            </a:pPr>
            <a:r>
              <a:rPr lang="ru-RU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городского округа Урай </a:t>
            </a:r>
          </a:p>
          <a:p>
            <a:pPr algn="ctr">
              <a:defRPr/>
            </a:pPr>
            <a:r>
              <a:rPr lang="ru-RU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ХМАО - </a:t>
            </a:r>
            <a:r>
              <a:rPr lang="ru-RU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Югры</a:t>
            </a:r>
            <a:endParaRPr lang="ru-RU" sz="4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за 2021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3" y="5229200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Докладчик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Хусаинова Ирина Валериевна</a:t>
            </a:r>
          </a:p>
        </p:txBody>
      </p:sp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4664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286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663D57F-FAF1-4175-8445-15B04CBDAD2E}"/>
              </a:ext>
            </a:extLst>
          </p:cNvPr>
          <p:cNvGrpSpPr/>
          <p:nvPr/>
        </p:nvGrpSpPr>
        <p:grpSpPr>
          <a:xfrm>
            <a:off x="395536" y="4941168"/>
            <a:ext cx="6336704" cy="1584176"/>
            <a:chOff x="882905" y="2718221"/>
            <a:chExt cx="4624039" cy="1343883"/>
          </a:xfrm>
        </p:grpSpPr>
        <p:sp>
          <p:nvSpPr>
            <p:cNvPr id="6" name="Стрелка: пятиугольник 5">
              <a:extLst>
                <a:ext uri="{FF2B5EF4-FFF2-40B4-BE49-F238E27FC236}">
                  <a16:creationId xmlns:a16="http://schemas.microsoft.com/office/drawing/2014/main" id="{02C6AFB9-84E0-4CBB-AFFC-B6273ED83A09}"/>
                </a:ext>
              </a:extLst>
            </p:cNvPr>
            <p:cNvSpPr/>
            <p:nvPr/>
          </p:nvSpPr>
          <p:spPr>
            <a:xfrm rot="10800000">
              <a:off x="882905" y="2790227"/>
              <a:ext cx="4518947" cy="1224137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трелка: пятиугольник 4">
              <a:extLst>
                <a:ext uri="{FF2B5EF4-FFF2-40B4-BE49-F238E27FC236}">
                  <a16:creationId xmlns:a16="http://schemas.microsoft.com/office/drawing/2014/main" id="{D3677DBA-9F0B-4ECE-9826-DFEA1C780B87}"/>
                </a:ext>
              </a:extLst>
            </p:cNvPr>
            <p:cNvSpPr txBox="1"/>
            <p:nvPr/>
          </p:nvSpPr>
          <p:spPr>
            <a:xfrm>
              <a:off x="1040543" y="2718221"/>
              <a:ext cx="4466401" cy="1343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53340" rIns="99568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endParaRPr lang="ru-RU" sz="1400" dirty="0">
                <a:solidFill>
                  <a:schemeClr val="tx1"/>
                </a:solidFill>
              </a:endParaRPr>
            </a:p>
            <a:p>
              <a:pPr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Региональный проект «Акселерация субъектов малого и среднего предпринимательства» / </a:t>
              </a:r>
              <a:r>
                <a:rPr lang="ru-RU" sz="16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Национальный проект «Малое и среднее предпринимательство и поддержка индивидуальной предпринимательской инициативы» </a:t>
              </a: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(финансовая поддержка субъектам малого и среднего предпринимательства)</a:t>
              </a:r>
              <a:endPara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EBF722-0311-4577-9357-1BBE251F0946}"/>
              </a:ext>
            </a:extLst>
          </p:cNvPr>
          <p:cNvSpPr/>
          <p:nvPr/>
        </p:nvSpPr>
        <p:spPr>
          <a:xfrm>
            <a:off x="899592" y="26064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проекты, направленные на достижение результатов национальных проектов, реализуемые на территории города Урай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году, млн. рублей 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E3F540-8FB6-4C5F-9A81-AFC538426E35}"/>
              </a:ext>
            </a:extLst>
          </p:cNvPr>
          <p:cNvSpPr/>
          <p:nvPr/>
        </p:nvSpPr>
        <p:spPr>
          <a:xfrm>
            <a:off x="6948264" y="2636912"/>
            <a:ext cx="1744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17,1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17,1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49DD7A-A28A-43C7-ACE5-72EA1C2521AA}"/>
              </a:ext>
            </a:extLst>
          </p:cNvPr>
          <p:cNvSpPr/>
          <p:nvPr/>
        </p:nvSpPr>
        <p:spPr>
          <a:xfrm>
            <a:off x="6948264" y="3789040"/>
            <a:ext cx="1901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134,0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129,0</a:t>
            </a:r>
            <a:endParaRPr lang="ru-RU" sz="16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F7DBB5-2CE9-46BC-8837-6859ECCE057C}"/>
              </a:ext>
            </a:extLst>
          </p:cNvPr>
          <p:cNvSpPr/>
          <p:nvPr/>
        </p:nvSpPr>
        <p:spPr>
          <a:xfrm>
            <a:off x="7020272" y="5229200"/>
            <a:ext cx="1844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2,8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2,8</a:t>
            </a:r>
            <a:endParaRPr lang="ru-RU" sz="1600" b="1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2C3E0AB-0427-4688-87F0-8BBCA4A017C0}"/>
              </a:ext>
            </a:extLst>
          </p:cNvPr>
          <p:cNvGrpSpPr/>
          <p:nvPr/>
        </p:nvGrpSpPr>
        <p:grpSpPr>
          <a:xfrm>
            <a:off x="323528" y="3717032"/>
            <a:ext cx="6278013" cy="1368152"/>
            <a:chOff x="1569176" y="2860723"/>
            <a:chExt cx="5360440" cy="1080121"/>
          </a:xfrm>
        </p:grpSpPr>
        <p:sp>
          <p:nvSpPr>
            <p:cNvPr id="19" name="Стрелка: пятиугольник 18">
              <a:extLst>
                <a:ext uri="{FF2B5EF4-FFF2-40B4-BE49-F238E27FC236}">
                  <a16:creationId xmlns:a16="http://schemas.microsoft.com/office/drawing/2014/main" id="{31F8B899-3C74-474F-8991-7C6BD9EFAE08}"/>
                </a:ext>
              </a:extLst>
            </p:cNvPr>
            <p:cNvSpPr/>
            <p:nvPr/>
          </p:nvSpPr>
          <p:spPr>
            <a:xfrm rot="10800000">
              <a:off x="1638625" y="2860723"/>
              <a:ext cx="5290991" cy="936104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: пятиугольник 4">
              <a:extLst>
                <a:ext uri="{FF2B5EF4-FFF2-40B4-BE49-F238E27FC236}">
                  <a16:creationId xmlns:a16="http://schemas.microsoft.com/office/drawing/2014/main" id="{2762F041-46D4-43FA-84B0-A01C7AF4C77C}"/>
                </a:ext>
              </a:extLst>
            </p:cNvPr>
            <p:cNvSpPr txBox="1"/>
            <p:nvPr/>
          </p:nvSpPr>
          <p:spPr>
            <a:xfrm>
              <a:off x="1569176" y="2932732"/>
              <a:ext cx="5278148" cy="1008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8151" tIns="53340" rIns="99568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12B4447-14E7-4713-B1A3-E9C2BB5A4205}"/>
              </a:ext>
            </a:extLst>
          </p:cNvPr>
          <p:cNvGrpSpPr/>
          <p:nvPr/>
        </p:nvGrpSpPr>
        <p:grpSpPr>
          <a:xfrm>
            <a:off x="395536" y="2492896"/>
            <a:ext cx="6206005" cy="1296144"/>
            <a:chOff x="1569176" y="2860723"/>
            <a:chExt cx="5360440" cy="1080121"/>
          </a:xfrm>
        </p:grpSpPr>
        <p:sp>
          <p:nvSpPr>
            <p:cNvPr id="25" name="Стрелка: пятиугольник 24">
              <a:extLst>
                <a:ext uri="{FF2B5EF4-FFF2-40B4-BE49-F238E27FC236}">
                  <a16:creationId xmlns:a16="http://schemas.microsoft.com/office/drawing/2014/main" id="{26CDD0C1-BC65-4E4A-8812-C3A1F5EB6507}"/>
                </a:ext>
              </a:extLst>
            </p:cNvPr>
            <p:cNvSpPr/>
            <p:nvPr/>
          </p:nvSpPr>
          <p:spPr>
            <a:xfrm rot="10800000">
              <a:off x="1638625" y="2860723"/>
              <a:ext cx="5290991" cy="936104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трелка: пятиугольник 4">
              <a:extLst>
                <a:ext uri="{FF2B5EF4-FFF2-40B4-BE49-F238E27FC236}">
                  <a16:creationId xmlns:a16="http://schemas.microsoft.com/office/drawing/2014/main" id="{293139E9-1D5F-438C-BAF6-1B6C7396EF9E}"/>
                </a:ext>
              </a:extLst>
            </p:cNvPr>
            <p:cNvSpPr txBox="1"/>
            <p:nvPr/>
          </p:nvSpPr>
          <p:spPr>
            <a:xfrm>
              <a:off x="1569176" y="2932732"/>
              <a:ext cx="5278148" cy="1008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8151" tIns="53340" rIns="99568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D1DD895-4217-44FD-8343-044E7ECB09E7}"/>
              </a:ext>
            </a:extLst>
          </p:cNvPr>
          <p:cNvSpPr/>
          <p:nvPr/>
        </p:nvSpPr>
        <p:spPr>
          <a:xfrm>
            <a:off x="1043608" y="2564904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«Культурная среда» /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«Культура»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(обновление материально-технической базы Детской школы искусств (приобретение музыкальных инструментов, оборудования и учебных материалов))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CBF7F6E-A359-4FA7-A7D0-325D0E77E64F}"/>
              </a:ext>
            </a:extLst>
          </p:cNvPr>
          <p:cNvSpPr/>
          <p:nvPr/>
        </p:nvSpPr>
        <p:spPr>
          <a:xfrm>
            <a:off x="1115616" y="3789040"/>
            <a:ext cx="5400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«Формирование комфортной городской среды» /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«Жилье и городская среда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благоустроительные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работы на объекте «Набережная реки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Конда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имени Александра Петрова» (1 этап))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AE3629-CEB4-4F4A-AF0E-76F709AEF08F}"/>
              </a:ext>
            </a:extLst>
          </p:cNvPr>
          <p:cNvSpPr/>
          <p:nvPr/>
        </p:nvSpPr>
        <p:spPr>
          <a:xfrm>
            <a:off x="8156229" y="25380"/>
            <a:ext cx="72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3527" y="1252764"/>
            <a:ext cx="85689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 Урай принимал участие в реализации </a:t>
            </a: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 национальных проектов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«Демография»; «Образование»; «Культура»; «Жилье и городская среда»; «Экология»; «Малое и среднее предпринимательство и поддержка индивидуальной предпринимательской инициативы».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4500" algn="just" eaLnBrk="0" hangingPunct="0"/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реализацию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3-х проектов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2021 году направлено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148,9  млн.рублей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520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16632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наказов избирателей депутатам Думы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ХМАО-Югры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исполнено 5,6 млн. рублей, в том числе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786700"/>
              </p:ext>
            </p:extLst>
          </p:nvPr>
        </p:nvGraphicFramePr>
        <p:xfrm>
          <a:off x="251519" y="786869"/>
          <a:ext cx="8784977" cy="5947296"/>
        </p:xfrm>
        <a:graphic>
          <a:graphicData uri="http://schemas.openxmlformats.org/drawingml/2006/table">
            <a:tbl>
              <a:tblPr/>
              <a:tblGrid>
                <a:gridCol w="1162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2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Сфера деятельности</a:t>
                      </a: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финансовой помощи: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3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приобретение и установку дверей, изготовление и монтаж оконных блоков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приобретение бензинового триммера и садового инвентаря, линолеума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3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приобретение кондиционера, ноутбука, МФУ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приобретение экипировки для движения «Волонтеры Победы»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приобретение интерактивного комплекса «Умное зеркало»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приобретение  детского уличного оборудования, кухонных гарнитуров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оказание консультационных услуг по </a:t>
                      </a:r>
                      <a:r>
                        <a:rPr lang="ru-RU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дайвингу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(не связанные с образовательной деятельностью), на изготовление сертификатов участников по </a:t>
                      </a:r>
                      <a:r>
                        <a:rPr lang="ru-RU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дайвингу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суточные, проезд, проживание на учебно-тренировочные сборы (сопровождающий, обучающиеся)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финансовой помощи: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приобретение дипломов, блокнотов подарочных в рамках проведения стратегической сессии на тему "Развитие местного сообщества и гражданских инициатив"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изготовление комбинированного шкафа и универсального стола для кабинета изобразительного искусства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финансовой помощи: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приобретении станка для заточки коньков и комплектующих к нему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проведение тренировочных мероприятий по боксу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проведение открытого регионального турнира по боксу, посвященного Дню Победы в Великой Отечественной войне 1941–1945 годов, на приобретение спортивного инвентаря, формы, участие в тренировочных мероприятиях спортсменов и тренеров секции бокса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участие сборной команды города </a:t>
                      </a:r>
                      <a:r>
                        <a:rPr lang="ru-RU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Урая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спортивных мероприятиях по мини-футболу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приобретение спортивной формы, спортивного инвентаря для отделения хоккея, поездку на учебно-тренировочные сборы сборных команд по плаванию и спортивной акробатике, участие в спортивных соревнованиях воспитанников, тренеров и представителей отделения по мини-футболу, приобретение спортивной формы для отделения по мини-футболу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участие спортсменов отделения спортивной акробатики и секции бокса в спортивных мероприятиях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40352" y="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04E506-0C21-47A3-A7F9-EF3BB05F5EAE}"/>
              </a:ext>
            </a:extLst>
          </p:cNvPr>
          <p:cNvSpPr/>
          <p:nvPr/>
        </p:nvSpPr>
        <p:spPr>
          <a:xfrm>
            <a:off x="8316416" y="-39395"/>
            <a:ext cx="827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10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3568" cy="89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102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>
            <a:extLst>
              <a:ext uri="{FF2B5EF4-FFF2-40B4-BE49-F238E27FC236}">
                <a16:creationId xmlns:a16="http://schemas.microsoft.com/office/drawing/2014/main" id="{A663D57F-FAF1-4175-8445-15B04CBDAD2E}"/>
              </a:ext>
            </a:extLst>
          </p:cNvPr>
          <p:cNvGrpSpPr/>
          <p:nvPr/>
        </p:nvGrpSpPr>
        <p:grpSpPr>
          <a:xfrm>
            <a:off x="611560" y="4653136"/>
            <a:ext cx="6624736" cy="648072"/>
            <a:chOff x="1028927" y="2550236"/>
            <a:chExt cx="4478017" cy="1511868"/>
          </a:xfrm>
        </p:grpSpPr>
        <p:sp>
          <p:nvSpPr>
            <p:cNvPr id="6" name="Стрелка: пятиугольник 5">
              <a:extLst>
                <a:ext uri="{FF2B5EF4-FFF2-40B4-BE49-F238E27FC236}">
                  <a16:creationId xmlns:a16="http://schemas.microsoft.com/office/drawing/2014/main" id="{02C6AFB9-84E0-4CBB-AFFC-B6273ED83A09}"/>
                </a:ext>
              </a:extLst>
            </p:cNvPr>
            <p:cNvSpPr/>
            <p:nvPr/>
          </p:nvSpPr>
          <p:spPr>
            <a:xfrm rot="10800000">
              <a:off x="1028927" y="2550236"/>
              <a:ext cx="4421599" cy="134388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трелка: пятиугольник 4">
              <a:extLst>
                <a:ext uri="{FF2B5EF4-FFF2-40B4-BE49-F238E27FC236}">
                  <a16:creationId xmlns:a16="http://schemas.microsoft.com/office/drawing/2014/main" id="{D3677DBA-9F0B-4ECE-9826-DFEA1C780B87}"/>
                </a:ext>
              </a:extLst>
            </p:cNvPr>
            <p:cNvSpPr txBox="1"/>
            <p:nvPr/>
          </p:nvSpPr>
          <p:spPr>
            <a:xfrm>
              <a:off x="1040543" y="2718221"/>
              <a:ext cx="4466401" cy="1343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53340" rIns="99568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endParaRPr lang="ru-RU" sz="1400" dirty="0">
                <a:solidFill>
                  <a:schemeClr val="tx1"/>
                </a:solidFill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EBF722-0311-4577-9357-1BBE251F0946}"/>
              </a:ext>
            </a:extLst>
          </p:cNvPr>
          <p:cNvSpPr/>
          <p:nvPr/>
        </p:nvSpPr>
        <p:spPr>
          <a:xfrm>
            <a:off x="899592" y="11663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Расходы бюджета на проведение мероприятий, реализация которых осуществлялась в 2021 году через инициативные проекты, млн. рублей 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E3F540-8FB6-4C5F-9A81-AFC538426E35}"/>
              </a:ext>
            </a:extLst>
          </p:cNvPr>
          <p:cNvSpPr/>
          <p:nvPr/>
        </p:nvSpPr>
        <p:spPr>
          <a:xfrm>
            <a:off x="7164288" y="1988840"/>
            <a:ext cx="1457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0,7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0,7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49DD7A-A28A-43C7-ACE5-72EA1C2521AA}"/>
              </a:ext>
            </a:extLst>
          </p:cNvPr>
          <p:cNvSpPr/>
          <p:nvPr/>
        </p:nvSpPr>
        <p:spPr>
          <a:xfrm>
            <a:off x="7236296" y="3212976"/>
            <a:ext cx="1907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2,0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1,8</a:t>
            </a:r>
            <a:endParaRPr lang="ru-RU" sz="14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F7DBB5-2CE9-46BC-8837-6859ECCE057C}"/>
              </a:ext>
            </a:extLst>
          </p:cNvPr>
          <p:cNvSpPr/>
          <p:nvPr/>
        </p:nvSpPr>
        <p:spPr>
          <a:xfrm>
            <a:off x="7236296" y="3861048"/>
            <a:ext cx="1772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2,2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2,2</a:t>
            </a:r>
            <a:endParaRPr lang="ru-RU" sz="1400" b="1" dirty="0"/>
          </a:p>
        </p:txBody>
      </p:sp>
      <p:grpSp>
        <p:nvGrpSpPr>
          <p:cNvPr id="5" name="Группа 23">
            <a:extLst>
              <a:ext uri="{FF2B5EF4-FFF2-40B4-BE49-F238E27FC236}">
                <a16:creationId xmlns:a16="http://schemas.microsoft.com/office/drawing/2014/main" id="{912B4447-14E7-4713-B1A3-E9C2BB5A4205}"/>
              </a:ext>
            </a:extLst>
          </p:cNvPr>
          <p:cNvGrpSpPr/>
          <p:nvPr/>
        </p:nvGrpSpPr>
        <p:grpSpPr>
          <a:xfrm>
            <a:off x="395536" y="1916828"/>
            <a:ext cx="6768752" cy="720082"/>
            <a:chOff x="1569176" y="2860719"/>
            <a:chExt cx="5418079" cy="1080125"/>
          </a:xfrm>
        </p:grpSpPr>
        <p:sp>
          <p:nvSpPr>
            <p:cNvPr id="25" name="Стрелка: пятиугольник 24">
              <a:extLst>
                <a:ext uri="{FF2B5EF4-FFF2-40B4-BE49-F238E27FC236}">
                  <a16:creationId xmlns:a16="http://schemas.microsoft.com/office/drawing/2014/main" id="{26CDD0C1-BC65-4E4A-8812-C3A1F5EB6507}"/>
                </a:ext>
              </a:extLst>
            </p:cNvPr>
            <p:cNvSpPr/>
            <p:nvPr/>
          </p:nvSpPr>
          <p:spPr>
            <a:xfrm rot="10800000">
              <a:off x="1638625" y="2860719"/>
              <a:ext cx="5348630" cy="864100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трелка: пятиугольник 4">
              <a:extLst>
                <a:ext uri="{FF2B5EF4-FFF2-40B4-BE49-F238E27FC236}">
                  <a16:creationId xmlns:a16="http://schemas.microsoft.com/office/drawing/2014/main" id="{293139E9-1D5F-438C-BAF6-1B6C7396EF9E}"/>
                </a:ext>
              </a:extLst>
            </p:cNvPr>
            <p:cNvSpPr txBox="1"/>
            <p:nvPr/>
          </p:nvSpPr>
          <p:spPr>
            <a:xfrm>
              <a:off x="1569176" y="2932732"/>
              <a:ext cx="5278148" cy="1008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8151" tIns="53340" rIns="99568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D1DD895-4217-44FD-8343-044E7ECB09E7}"/>
              </a:ext>
            </a:extLst>
          </p:cNvPr>
          <p:cNvSpPr/>
          <p:nvPr/>
        </p:nvSpPr>
        <p:spPr>
          <a:xfrm>
            <a:off x="1043608" y="1916832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Обустройство в районе Управления социальной защиты населения места  отдыха с установкой беседки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AE3629-CEB4-4F4A-AF0E-76F709AEF08F}"/>
              </a:ext>
            </a:extLst>
          </p:cNvPr>
          <p:cNvSpPr/>
          <p:nvPr/>
        </p:nvSpPr>
        <p:spPr>
          <a:xfrm>
            <a:off x="8156229" y="25380"/>
            <a:ext cx="788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67544" y="793784"/>
            <a:ext cx="856895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45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применением принципов инициативного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территории города Урай в 2021 году реализовано </a:t>
            </a:r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7 проектов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отобранных по результатам регионального конкурса. На реализацию проектов направлены средства окружного бюджета 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софинансированием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из местного бюджета (в том числе поступления привлеченных финансовых средств (инициативные платежи))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общей сумме 12,6 млн. рублей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23">
            <a:extLst>
              <a:ext uri="{FF2B5EF4-FFF2-40B4-BE49-F238E27FC236}">
                <a16:creationId xmlns:a16="http://schemas.microsoft.com/office/drawing/2014/main" id="{912B4447-14E7-4713-B1A3-E9C2BB5A4205}"/>
              </a:ext>
            </a:extLst>
          </p:cNvPr>
          <p:cNvGrpSpPr/>
          <p:nvPr/>
        </p:nvGrpSpPr>
        <p:grpSpPr>
          <a:xfrm>
            <a:off x="395536" y="2564904"/>
            <a:ext cx="6768752" cy="792088"/>
            <a:chOff x="1569176" y="2860723"/>
            <a:chExt cx="5418079" cy="1080121"/>
          </a:xfrm>
        </p:grpSpPr>
        <p:sp>
          <p:nvSpPr>
            <p:cNvPr id="23" name="Стрелка: пятиугольник 24">
              <a:extLst>
                <a:ext uri="{FF2B5EF4-FFF2-40B4-BE49-F238E27FC236}">
                  <a16:creationId xmlns:a16="http://schemas.microsoft.com/office/drawing/2014/main" id="{26CDD0C1-BC65-4E4A-8812-C3A1F5EB6507}"/>
                </a:ext>
              </a:extLst>
            </p:cNvPr>
            <p:cNvSpPr/>
            <p:nvPr/>
          </p:nvSpPr>
          <p:spPr>
            <a:xfrm rot="10800000">
              <a:off x="1638625" y="2860723"/>
              <a:ext cx="5348630" cy="883735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трелка: пятиугольник 4">
              <a:extLst>
                <a:ext uri="{FF2B5EF4-FFF2-40B4-BE49-F238E27FC236}">
                  <a16:creationId xmlns:a16="http://schemas.microsoft.com/office/drawing/2014/main" id="{293139E9-1D5F-438C-BAF6-1B6C7396EF9E}"/>
                </a:ext>
              </a:extLst>
            </p:cNvPr>
            <p:cNvSpPr txBox="1"/>
            <p:nvPr/>
          </p:nvSpPr>
          <p:spPr>
            <a:xfrm>
              <a:off x="1569176" y="2932732"/>
              <a:ext cx="5278148" cy="1008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8151" tIns="53340" rIns="99568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971600" y="2564905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Создание условий для работы в городе Урай городских центров временного содержания бездомных собак и кошек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CE3F540-8FB6-4C5F-9A81-AFC538426E35}"/>
              </a:ext>
            </a:extLst>
          </p:cNvPr>
          <p:cNvSpPr/>
          <p:nvPr/>
        </p:nvSpPr>
        <p:spPr>
          <a:xfrm>
            <a:off x="7236296" y="2636912"/>
            <a:ext cx="1713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2,0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2,0 </a:t>
            </a:r>
          </a:p>
        </p:txBody>
      </p:sp>
      <p:grpSp>
        <p:nvGrpSpPr>
          <p:cNvPr id="9" name="Группа 23">
            <a:extLst>
              <a:ext uri="{FF2B5EF4-FFF2-40B4-BE49-F238E27FC236}">
                <a16:creationId xmlns:a16="http://schemas.microsoft.com/office/drawing/2014/main" id="{912B4447-14E7-4713-B1A3-E9C2BB5A4205}"/>
              </a:ext>
            </a:extLst>
          </p:cNvPr>
          <p:cNvGrpSpPr/>
          <p:nvPr/>
        </p:nvGrpSpPr>
        <p:grpSpPr>
          <a:xfrm>
            <a:off x="395536" y="3265781"/>
            <a:ext cx="6770584" cy="451251"/>
            <a:chOff x="1569176" y="2932732"/>
            <a:chExt cx="5465880" cy="1008112"/>
          </a:xfrm>
        </p:grpSpPr>
        <p:sp>
          <p:nvSpPr>
            <p:cNvPr id="33" name="Стрелка: пятиугольник 24">
              <a:extLst>
                <a:ext uri="{FF2B5EF4-FFF2-40B4-BE49-F238E27FC236}">
                  <a16:creationId xmlns:a16="http://schemas.microsoft.com/office/drawing/2014/main" id="{26CDD0C1-BC65-4E4A-8812-C3A1F5EB6507}"/>
                </a:ext>
              </a:extLst>
            </p:cNvPr>
            <p:cNvSpPr/>
            <p:nvPr/>
          </p:nvSpPr>
          <p:spPr>
            <a:xfrm rot="10800000">
              <a:off x="1743572" y="2975630"/>
              <a:ext cx="5291484" cy="965212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трелка: пятиугольник 4">
              <a:extLst>
                <a:ext uri="{FF2B5EF4-FFF2-40B4-BE49-F238E27FC236}">
                  <a16:creationId xmlns:a16="http://schemas.microsoft.com/office/drawing/2014/main" id="{293139E9-1D5F-438C-BAF6-1B6C7396EF9E}"/>
                </a:ext>
              </a:extLst>
            </p:cNvPr>
            <p:cNvSpPr txBox="1"/>
            <p:nvPr/>
          </p:nvSpPr>
          <p:spPr>
            <a:xfrm>
              <a:off x="1569176" y="2932732"/>
              <a:ext cx="5278148" cy="1008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8151" tIns="53340" rIns="99568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1043608" y="6093296"/>
            <a:ext cx="5814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Клуб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–компетенций «ТЕРРИТОРИЯ РАВНЫХ»</a:t>
            </a:r>
          </a:p>
        </p:txBody>
      </p:sp>
      <p:sp>
        <p:nvSpPr>
          <p:cNvPr id="36" name="Стрелка: пятиугольник 24">
            <a:extLst>
              <a:ext uri="{FF2B5EF4-FFF2-40B4-BE49-F238E27FC236}">
                <a16:creationId xmlns:a16="http://schemas.microsoft.com/office/drawing/2014/main" id="{26CDD0C1-BC65-4E4A-8812-C3A1F5EB6507}"/>
              </a:ext>
            </a:extLst>
          </p:cNvPr>
          <p:cNvSpPr/>
          <p:nvPr/>
        </p:nvSpPr>
        <p:spPr>
          <a:xfrm rot="10800000">
            <a:off x="539552" y="3789040"/>
            <a:ext cx="6624736" cy="79208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Прямоугольник 36"/>
          <p:cNvSpPr/>
          <p:nvPr/>
        </p:nvSpPr>
        <p:spPr>
          <a:xfrm>
            <a:off x="827584" y="3789040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«Пусть наш двор станет лучше» Обустройство придомовых территорий в микрорайонах 2 и 2А новыми детскими площадками для игр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99592" y="4653136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«Развитие и популяризация биатлона и лыжных гонок в городе Урай»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5F7DBB5-2CE9-46BC-8837-6859ECCE057C}"/>
              </a:ext>
            </a:extLst>
          </p:cNvPr>
          <p:cNvSpPr/>
          <p:nvPr/>
        </p:nvSpPr>
        <p:spPr>
          <a:xfrm>
            <a:off x="7236296" y="4653136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1,8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1,8</a:t>
            </a:r>
            <a:endParaRPr lang="ru-RU" sz="1400" b="1" dirty="0"/>
          </a:p>
        </p:txBody>
      </p:sp>
      <p:sp>
        <p:nvSpPr>
          <p:cNvPr id="40" name="Стрелка: пятиугольник 5">
            <a:extLst>
              <a:ext uri="{FF2B5EF4-FFF2-40B4-BE49-F238E27FC236}">
                <a16:creationId xmlns:a16="http://schemas.microsoft.com/office/drawing/2014/main" id="{02C6AFB9-84E0-4CBB-AFFC-B6273ED83A09}"/>
              </a:ext>
            </a:extLst>
          </p:cNvPr>
          <p:cNvSpPr/>
          <p:nvPr/>
        </p:nvSpPr>
        <p:spPr>
          <a:xfrm rot="10800000">
            <a:off x="611560" y="5301208"/>
            <a:ext cx="6541272" cy="79208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Стрелка: пятиугольник 5">
            <a:extLst>
              <a:ext uri="{FF2B5EF4-FFF2-40B4-BE49-F238E27FC236}">
                <a16:creationId xmlns:a16="http://schemas.microsoft.com/office/drawing/2014/main" id="{02C6AFB9-84E0-4CBB-AFFC-B6273ED83A09}"/>
              </a:ext>
            </a:extLst>
          </p:cNvPr>
          <p:cNvSpPr/>
          <p:nvPr/>
        </p:nvSpPr>
        <p:spPr>
          <a:xfrm rot="10800000">
            <a:off x="683568" y="6165304"/>
            <a:ext cx="6469264" cy="4320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Прямоугольник 41"/>
          <p:cNvSpPr/>
          <p:nvPr/>
        </p:nvSpPr>
        <p:spPr>
          <a:xfrm>
            <a:off x="971600" y="5301209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«Изготовление и установка на набережной реки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Конда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им. Александра Петрова «Берег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Сури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арт-объекта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символизирующего птицу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Сури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71600" y="6165304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Ремонт трибуны городского стадиона  «Нефтяник» на 500 мест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5F7DBB5-2CE9-46BC-8837-6859ECCE057C}"/>
              </a:ext>
            </a:extLst>
          </p:cNvPr>
          <p:cNvSpPr/>
          <p:nvPr/>
        </p:nvSpPr>
        <p:spPr>
          <a:xfrm>
            <a:off x="7308304" y="5373216"/>
            <a:ext cx="1835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1,8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0,9</a:t>
            </a:r>
            <a:endParaRPr lang="ru-RU" sz="1400" b="1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5F7DBB5-2CE9-46BC-8837-6859ECCE057C}"/>
              </a:ext>
            </a:extLst>
          </p:cNvPr>
          <p:cNvSpPr/>
          <p:nvPr/>
        </p:nvSpPr>
        <p:spPr>
          <a:xfrm>
            <a:off x="7308304" y="6093296"/>
            <a:ext cx="1835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3,2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3,2</a:t>
            </a:r>
            <a:endParaRPr lang="ru-RU" sz="1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971600" y="3284984"/>
            <a:ext cx="58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Клуб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–компетенций «ТЕРРИТОРИЯ РАВНЫХ»</a:t>
            </a:r>
          </a:p>
        </p:txBody>
      </p:sp>
    </p:spTree>
    <p:extLst>
      <p:ext uri="{BB962C8B-B14F-4D97-AF65-F5344CB8AC3E}">
        <p14:creationId xmlns:p14="http://schemas.microsoft.com/office/powerpoint/2010/main" val="98520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"/>
            <a:ext cx="82809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поддержку социально ориентированным некоммерческим организациям, предоставляющим гражданам услуги (работы) в социальной сфере, направлено из бюджета города 11,3 млн.рублей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617706"/>
              </p:ext>
            </p:extLst>
          </p:nvPr>
        </p:nvGraphicFramePr>
        <p:xfrm>
          <a:off x="395536" y="1305001"/>
          <a:ext cx="8568952" cy="2916087"/>
        </p:xfrm>
        <a:graphic>
          <a:graphicData uri="http://schemas.openxmlformats.org/drawingml/2006/table">
            <a:tbl>
              <a:tblPr/>
              <a:tblGrid>
                <a:gridCol w="742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субсидии</a:t>
                      </a: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2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1. Финансовая поддержка социально ориентированным некоммерческим организациям, деятельность которых направлена на защиту прав и интересов инвалидов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2. Финансовая поддержка социально ориентированным некоммерческим организациям, деятельность которых направлена на организацию работы с детьми и молодежью города Урай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0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3. Финансовая поддержка социально ориентированным некоммерческим организациям, деятельность которых направлена на образование, и (или) просвещение, и (или) науку, и (или) культуру, и (или) искусство, и (или) здравоохранение, и (или) профилактику и охрану здоровья граждан, и (или) пропаганду здорового образа жизни, и (или) улучшение морально-психологического состояния граждан, и (или) физическую культуру и спорт и содействие указанной деятельности, и (или) содействие духовному развитию личности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A25812-033D-4430-A4AC-873DADED48D7}"/>
              </a:ext>
            </a:extLst>
          </p:cNvPr>
          <p:cNvSpPr/>
          <p:nvPr/>
        </p:nvSpPr>
        <p:spPr>
          <a:xfrm>
            <a:off x="8053573" y="-24746"/>
            <a:ext cx="797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12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4386941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 НКО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стали победителями в конкурсе на предоставление грантов в форме субсидий из бюджета городского округа Урай ХМАО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реализацию социально значимых проектов, общая сумма субсидии на предоставление грантов составила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1,8 млн.рублей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затрат по организации благоустройства в границах территории территориального общественного самоуправления,  в  2021 году в соответствии с новым порядком из городского бюджета предоставлены субсидии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двум территориальным общественным самоуправлениям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общую сумму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3,2 млн.рублей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9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-171399"/>
            <a:ext cx="84249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Предоставлено субсидий юридическим лицам, индивидуальным предпринимателям, физическим лицам - производителям товаров, работ и услуг в 2021 году из средств бюджета в сумме 97,1 млн. рублей</a:t>
            </a:r>
          </a:p>
          <a:p>
            <a:pPr marL="285750" indent="-285750"/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617706"/>
              </p:ext>
            </p:extLst>
          </p:nvPr>
        </p:nvGraphicFramePr>
        <p:xfrm>
          <a:off x="179512" y="1124743"/>
          <a:ext cx="8821488" cy="4622096"/>
        </p:xfrm>
        <a:graphic>
          <a:graphicData uri="http://schemas.openxmlformats.org/drawingml/2006/table">
            <a:tbl>
              <a:tblPr/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субсидии</a:t>
                      </a: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1. На возмещение расходов по реализации полномочий в сфере жилищно-коммунального комплекса (капитальный ремонт (с заменой) систем газораспределения, теплоснабжения, водоснабжения и водоотведения, в том числе с применением композитных материалов)</a:t>
                      </a: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На возмещение недополученных доходов организациям, осуществляющим реализацию населению сжиженного газа по розничным ценам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На возмещение расходов организации за доставку населению сжиженного газа для бытовых нужд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Юридическим лицам, ведущим деятельность в отраслях российской экономики, в наибольшей степени пострадавших в условиях ухудшения ситуации в результате распространения новой </a:t>
                      </a:r>
                      <a:r>
                        <a:rPr lang="ru-RU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коронавирусной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инфекции, по видам деятельности, определенным администрацией города Урай (АО «Центр Красоты и Здоровья»)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Субъектам малого и среднего предпринимательства, сельскохозяйственным товаропроизводителям предоставляемые в рамках муниципальной программы «Развитие малого и среднего предпринимательства, потребительского рынка</a:t>
                      </a:r>
                      <a:r>
                        <a:rPr lang="ru-R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сельскохозяйственных товаропроизводителей города Урай»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На частичное возмещение затрат по транспортному обслуживанию населения и юридических лиц при переправлении через грузовую и пассажирскую переправы, организованные через реку </a:t>
                      </a:r>
                      <a:r>
                        <a:rPr lang="ru-RU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Конда</a:t>
                      </a: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летний и зимний периоды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На возмещение затрат на предоставление услуг по подготовке лиц, желающих принять на воспитание в свою семью ребенка, оставшегося без попечения родителей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23213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A25812-033D-4430-A4AC-873DADED48D7}"/>
              </a:ext>
            </a:extLst>
          </p:cNvPr>
          <p:cNvSpPr/>
          <p:nvPr/>
        </p:nvSpPr>
        <p:spPr>
          <a:xfrm>
            <a:off x="8053573" y="-24746"/>
            <a:ext cx="797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13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95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33265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публичных нормативных обязательств за счет средств бюджета городского округа город Урай за 2021 год, млн. рублей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205986"/>
              </p:ext>
            </p:extLst>
          </p:nvPr>
        </p:nvGraphicFramePr>
        <p:xfrm>
          <a:off x="263966" y="1274120"/>
          <a:ext cx="8712966" cy="3418207"/>
        </p:xfrm>
        <a:graphic>
          <a:graphicData uri="http://schemas.openxmlformats.org/drawingml/2006/table">
            <a:tbl>
              <a:tblPr/>
              <a:tblGrid>
                <a:gridCol w="377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2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668">
                  <a:extLst>
                    <a:ext uri="{9D8B030D-6E8A-4147-A177-3AD203B41FA5}">
                      <a16:colId xmlns:a16="http://schemas.microsoft.com/office/drawing/2014/main" val="1935977396"/>
                    </a:ext>
                  </a:extLst>
                </a:gridCol>
              </a:tblGrid>
              <a:tr h="714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Публичное нормативное обязательство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 на 2021 год 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на 01.01.2022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 gridSpan="5"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 ХМАО - </a:t>
                      </a:r>
                      <a:r>
                        <a:rPr kumimoji="0" lang="ru-RU" sz="12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Югры</a:t>
                      </a: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09.06.2009 №86-оз «О дополнительных гарантиях и дополнительных мерах социальной поддержки детей-сирот и детей, оставшихся без попечения родителей, лиц из числа детей-сирот и детей, оставшихся без попечения родителей, усыновителей, приемных родителей, патронатных воспитателей и воспитателей детских домов семейного типа в Ханты-Мансийском автономном округе - </a:t>
                      </a:r>
                      <a:r>
                        <a:rPr kumimoji="0" lang="ru-RU" sz="12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Югре</a:t>
                      </a: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виды дополнительных мер социальной поддержки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66,6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693">
                <a:tc gridSpan="5"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 ХМАО - </a:t>
                      </a:r>
                      <a:r>
                        <a:rPr kumimoji="0" lang="ru-RU" sz="1200" b="1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Югры</a:t>
                      </a: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21.02.2007 №2-оз «О компенсации части родительской платы за содержание детей (присмотр и уход за детьми) в образовательных организациях, реализующих общеобразовательные программы дошкольного образования»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Субвенция на компенсацию части родительской платы за присмотр и уход за детьми в образовательных организациях, реализующих образовательные программы дошкольного образования 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30,7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28,0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91,2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1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Всего расходов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94,6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97,1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D11514-6274-42A7-AF9B-14C0DB51A108}"/>
              </a:ext>
            </a:extLst>
          </p:cNvPr>
          <p:cNvSpPr/>
          <p:nvPr/>
        </p:nvSpPr>
        <p:spPr>
          <a:xfrm>
            <a:off x="8244408" y="0"/>
            <a:ext cx="797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14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5362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ДОКУМЕНТЫ\ФОТОАРХИВ\УРАЙ\ул Космонавтов\ул Космонавтов 2013\DSC05640.jpg сжат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" r="18987" b="11397"/>
          <a:stretch/>
        </p:blipFill>
        <p:spPr bwMode="auto">
          <a:xfrm>
            <a:off x="4788024" y="4293096"/>
            <a:ext cx="3885406" cy="2299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Rectangle 1"/>
          <p:cNvSpPr>
            <a:spLocks noChangeArrowheads="1"/>
          </p:cNvSpPr>
          <p:nvPr/>
        </p:nvSpPr>
        <p:spPr bwMode="auto">
          <a:xfrm>
            <a:off x="683568" y="386662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Динамика расходов дорожного фонда муниципального образования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 2019-2021 годы, млн.рублей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784404"/>
              </p:ext>
            </p:extLst>
          </p:nvPr>
        </p:nvGraphicFramePr>
        <p:xfrm>
          <a:off x="251520" y="1412774"/>
          <a:ext cx="8640960" cy="3706793"/>
        </p:xfrm>
        <a:graphic>
          <a:graphicData uri="http://schemas.openxmlformats.org/drawingml/2006/table">
            <a:tbl>
              <a:tblPr/>
              <a:tblGrid>
                <a:gridCol w="4391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2019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2020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2021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Остаток дорожного фонда </a:t>
                      </a:r>
                    </a:p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01.01.2019, 01.01.2020, 01.01.2021 соответственно)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Доходы дорожного фонда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 дорожного фонда </a:t>
                      </a:r>
                    </a:p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(капитальный ремонт, ремонт и содержание сети автомобильных дорог общего пользования и искусственных сооружений на них)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Остаток дорожного фонда</a:t>
                      </a:r>
                    </a:p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(на 01.01.2020, 01.01.2021, 01.01.2022 соответственно)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4331"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16529" y="116632"/>
            <a:ext cx="184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3875430" cy="241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6470F5-0A53-4791-8720-119AE1FF363C}"/>
              </a:ext>
            </a:extLst>
          </p:cNvPr>
          <p:cNvSpPr/>
          <p:nvPr/>
        </p:nvSpPr>
        <p:spPr>
          <a:xfrm>
            <a:off x="8274923" y="9346"/>
            <a:ext cx="797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15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66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332656"/>
            <a:ext cx="7488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          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год, млн. рублей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86916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конец отчетного года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5C23485-E234-47E4-8D77-A9DFE2DB1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5048"/>
              </p:ext>
            </p:extLst>
          </p:nvPr>
        </p:nvGraphicFramePr>
        <p:xfrm>
          <a:off x="179513" y="1108107"/>
          <a:ext cx="8784976" cy="3425776"/>
        </p:xfrm>
        <a:graphic>
          <a:graphicData uri="http://schemas.openxmlformats.org/drawingml/2006/table">
            <a:tbl>
              <a:tblPr/>
              <a:tblGrid>
                <a:gridCol w="1728191">
                  <a:extLst>
                    <a:ext uri="{9D8B030D-6E8A-4147-A177-3AD203B41FA5}">
                      <a16:colId xmlns:a16="http://schemas.microsoft.com/office/drawing/2014/main" val="410250706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849845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550068111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1139287076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123557901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65756684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1755689075"/>
                    </a:ext>
                  </a:extLst>
                </a:gridCol>
              </a:tblGrid>
              <a:tr h="29823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Вид долгового обязательства 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Объем муниципального долга                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Утверждено на 2021 год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350837"/>
                  </a:ext>
                </a:extLst>
              </a:tr>
              <a:tr h="294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Первоначально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Уточнено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166901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 1 января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 1 января 2022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Решение Думы города Урай                 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от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01.12.2020 года №99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Решение Думы города  Урай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от 23.12.2021 №41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290426"/>
                  </a:ext>
                </a:extLst>
              </a:tr>
              <a:tr h="936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Верхний предел муниципального долга на 1 января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Предельный объем муниципального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Верхний предел муниципального долга на 1 января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Предельный объем муниципального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849087"/>
                  </a:ext>
                </a:extLst>
              </a:tr>
              <a:tr h="165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986160"/>
                  </a:ext>
                </a:extLst>
              </a:tr>
              <a:tr h="4132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Кредиты кредитных организаций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855,0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902,8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829683"/>
                  </a:ext>
                </a:extLst>
              </a:tr>
              <a:tr h="3575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Общая сумма муниципального долга </a:t>
                      </a:r>
                    </a:p>
                  </a:txBody>
                  <a:tcPr marL="8398" marR="8398" marT="83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855,0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902,8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80903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40D64B-ABC2-4146-89F0-A434341A6D5E}"/>
              </a:ext>
            </a:extLst>
          </p:cNvPr>
          <p:cNvSpPr/>
          <p:nvPr/>
        </p:nvSpPr>
        <p:spPr>
          <a:xfrm>
            <a:off x="8244408" y="9320"/>
            <a:ext cx="797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16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48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-9939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Объем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грантовой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поддержки муниципальному образованию в 2021 году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бюджета автономного округа составил 65,6 млн. рублей </a:t>
            </a: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(за достижение наилучших значений показателей деятельности органов местного самоуправления, высоких показателей качества управления муниципальными финансами, стимулирование роста налогового потенциала и качества планирования доходов)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617706"/>
              </p:ext>
            </p:extLst>
          </p:nvPr>
        </p:nvGraphicFramePr>
        <p:xfrm>
          <a:off x="322512" y="1556793"/>
          <a:ext cx="8641976" cy="4571621"/>
        </p:xfrm>
        <a:graphic>
          <a:graphicData uri="http://schemas.openxmlformats.org/drawingml/2006/table">
            <a:tbl>
              <a:tblPr/>
              <a:tblGrid>
                <a:gridCol w="7485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расходования средств</a:t>
                      </a: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поощрение муниципальных управленческих команд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 На 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текущих и капитальных ремонтов образовательных организаций, обеспечение требований по антитеррористической защищенности объектов (территорий) образовательных организаций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На 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и ремонт автомобильных дорог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9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На 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мероприятий по благоустройству территорий, снос аварийных жилых домов, </a:t>
                      </a:r>
                      <a:r>
                        <a:rPr kumimoji="0" lang="ru-RU" sz="1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кап.ремонт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муниципальных квартир, оплату взносов на </a:t>
                      </a:r>
                      <a:r>
                        <a:rPr kumimoji="0" lang="ru-RU" sz="1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кап.ремонт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 муниципальное имущество в МКД, реконструкцию канализационных очистных сооружений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На 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финансовое обеспечение мероприятий, связанных с профилактикой и устранением последствий распространения новой </a:t>
                      </a:r>
                      <a:r>
                        <a:rPr kumimoji="0" lang="ru-RU" sz="1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коронавирусной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инфекции, вызванной COVID-19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8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мероприятия (ремонт автотранспортных средств, поставка автомобильных шин, аккумуляторов, сервера, </a:t>
                      </a:r>
                      <a:r>
                        <a:rPr kumimoji="0" lang="ru-RU" sz="1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зап.частей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МАСЦО, презентационного матричного коммутатора)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A25812-033D-4430-A4AC-873DADED48D7}"/>
              </a:ext>
            </a:extLst>
          </p:cNvPr>
          <p:cNvSpPr/>
          <p:nvPr/>
        </p:nvSpPr>
        <p:spPr>
          <a:xfrm>
            <a:off x="8316416" y="-24746"/>
            <a:ext cx="827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17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95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32842" y="188640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управления муниципальными финансами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692696"/>
            <a:ext cx="7560840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71600" y="764705"/>
            <a:ext cx="77768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Городской округ Урай находится в группе городов и районов с высоким качеством управления муниципальными финансами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9531" y="1628800"/>
            <a:ext cx="4500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</a:rPr>
              <a:t>Оценка характеризует следующие направления организации и осуществления бюджетного процесса: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Arial" panose="020B0604020202020204" pitchFamily="34" charset="0"/>
              </a:rPr>
              <a:t> планирование бюджета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Arial" panose="020B0604020202020204" pitchFamily="34" charset="0"/>
              </a:rPr>
              <a:t> исполнение бюджета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Arial" panose="020B0604020202020204" pitchFamily="34" charset="0"/>
              </a:rPr>
              <a:t> долговая политика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Arial" panose="020B0604020202020204" pitchFamily="34" charset="0"/>
              </a:rPr>
              <a:t> оказание муниципальных услуг (выполнение работ)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Arial" panose="020B0604020202020204" pitchFamily="34" charset="0"/>
              </a:rPr>
              <a:t> открытость бюджетного процесса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Arial" panose="020B0604020202020204" pitchFamily="34" charset="0"/>
              </a:rPr>
              <a:t> выполнение Указов Президента РФ</a:t>
            </a:r>
            <a:endParaRPr lang="ru-RU" sz="1200" dirty="0">
              <a:effectLst/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14942" y="1628800"/>
            <a:ext cx="363419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Arial" panose="020B0604020202020204" pitchFamily="34" charset="0"/>
              </a:rPr>
              <a:t>Рейтинг муниципального образования городской округ Урай по результатам оценки качества организации и осуществления бюджетного процесса за 2018-2020 годы</a:t>
            </a:r>
            <a:endParaRPr lang="ru-RU" sz="13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3356992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Сводная оценка города Урай в целом по ХМАО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2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ru-RU" sz="12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56719"/>
              </p:ext>
            </p:extLst>
          </p:nvPr>
        </p:nvGraphicFramePr>
        <p:xfrm>
          <a:off x="5364088" y="2852936"/>
          <a:ext cx="3456384" cy="864096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9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2018 год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2019 год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2020 год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место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 место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место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13EB2B-ACCB-475F-BEC1-8BCB3E04173C}"/>
              </a:ext>
            </a:extLst>
          </p:cNvPr>
          <p:cNvSpPr/>
          <p:nvPr/>
        </p:nvSpPr>
        <p:spPr>
          <a:xfrm>
            <a:off x="8286339" y="-6412"/>
            <a:ext cx="797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18</a:t>
            </a:r>
            <a:endParaRPr lang="ru-RU" sz="1200" dirty="0">
              <a:solidFill>
                <a:prstClr val="black"/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-252536" y="3573016"/>
          <a:ext cx="90010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3"/>
            <a:ext cx="6575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5347932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3671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Динамика основных параметров исполнения бюджета </a:t>
            </a:r>
          </a:p>
          <a:p>
            <a:pPr lvl="0" indent="450850" algn="ctr"/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городского округа Урай за 20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9-20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 годы, млн. рублей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32854"/>
              </p:ext>
            </p:extLst>
          </p:nvPr>
        </p:nvGraphicFramePr>
        <p:xfrm>
          <a:off x="251520" y="1916832"/>
          <a:ext cx="8712969" cy="2832496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 год (факт)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исполнения от плана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год (факт)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исполнения от плана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Уточненный план на 20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год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год (факт)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исполнения от плана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ДОХОДЫ - всего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3 624,3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95,6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3 724,0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100,5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853,7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3 810,6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98,9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РАСХОДЫ - всего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3 608,2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93,5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3 751,8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4 021,6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3 880,9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96,5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Дефицит (-), </a:t>
                      </a:r>
                      <a:r>
                        <a:rPr lang="ru-RU" sz="1400" b="1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профицит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(+)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+ 16,1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- 27,8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- 167,9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- 70,3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423931" y="116632"/>
            <a:ext cx="72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1</a:t>
            </a:r>
            <a:endParaRPr lang="ru-RU" sz="1200" dirty="0"/>
          </a:p>
        </p:txBody>
      </p:sp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818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rcRect r="82060"/>
          <a:stretch>
            <a:fillRect/>
          </a:stretch>
        </p:blipFill>
        <p:spPr bwMode="auto">
          <a:xfrm>
            <a:off x="0" y="6350"/>
            <a:ext cx="1835696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1680" y="980728"/>
            <a:ext cx="7452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Комитетом по финансам администрации города Урай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://www.uray.ru/images/files/7z-l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204864"/>
            <a:ext cx="6912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2, дом 60, город Урай, Тюменская область, Ханты-Мансийский автономный округ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628285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443711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комитета – Хусаинова Ирина Валериевна,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(34676) 2-33-56 (доб.111)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komfin@uray.ru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530120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бюджетного управления комитета по финансам –Зорина Лариса Васильевна , тел.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(34676) 2-05-82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доб.113)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ZorinaLV@uray.ru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175126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50371"/>
              </p:ext>
            </p:extLst>
          </p:nvPr>
        </p:nvGraphicFramePr>
        <p:xfrm>
          <a:off x="179512" y="980730"/>
          <a:ext cx="8784976" cy="5616621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5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Наименование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ДОХОДЫ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РАСХОДЫ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Дефицит (-)/ </a:t>
                      </a: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профицит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 (+) 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Первоначально утверждено решением Думы города Урай от 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01.12.2020 года №99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3 205,4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3 290,9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- 85,5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Утверждено решением о бюджете от 18.02.2021 №5 (1 правка)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3 234,5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3 462,0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- 227,5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Изменения (+, -)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+ 29,1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+ 171,1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i="1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Утверждено решением о бюджете от 29.04.2021 №33 (2 правка)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3 273,7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3 501,2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- 227,5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Изменения (+, -)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+ 39,2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+ 39,2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i="1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Утверждено решением о бюджете от 21.06.2021 №47 (3 правка)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3 273,7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3 501,2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- 227,5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Изменения (+, -)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0,0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0,0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i="1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Утверждено решением о бюджете от 25.11.2021 №26 (4 правка)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3 540,3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3 763,2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- 222,9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241333"/>
                  </a:ext>
                </a:extLst>
              </a:tr>
              <a:tr h="280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Изменения (+, -)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+ 266,6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+ 262,0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i="1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342981"/>
                  </a:ext>
                </a:extLst>
              </a:tr>
              <a:tr h="449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Утверждено решением о бюджете от 23.12.2021 №41 (5 правка)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3 884,5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4 051,4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- 166,9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Изменения (+, -)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+ 344,2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+ 288,2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i="1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9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Изменения, вносимые, в соответствии со ст. 217, 232 БК РФ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- 30,8</a:t>
                      </a: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- 29,8</a:t>
                      </a: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Общие</a:t>
                      </a: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 изменения за год (+, -)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+ 648,3</a:t>
                      </a: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+ 730,7</a:t>
                      </a: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5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Уточненный</a:t>
                      </a: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 бюджет на 31.12.2021 года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3 853,7</a:t>
                      </a: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4 021,6</a:t>
                      </a: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- 167,9</a:t>
                      </a: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43608" y="116632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параметров бюджета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Урай в 2021 году, млн. рублей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16416" y="188640"/>
            <a:ext cx="758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sz="1200" dirty="0"/>
          </a:p>
        </p:txBody>
      </p:sp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10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9E22FB-E4E3-4514-A9C6-AD1A7774091A}"/>
              </a:ext>
            </a:extLst>
          </p:cNvPr>
          <p:cNvSpPr/>
          <p:nvPr/>
        </p:nvSpPr>
        <p:spPr>
          <a:xfrm>
            <a:off x="107504" y="116632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Динамика доходов бюджета города Урай </a:t>
            </a:r>
          </a:p>
          <a:p>
            <a:pPr lvl="0" indent="450850" algn="ctr"/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 2019-2021 годы, млн. рублей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16416" y="188640"/>
            <a:ext cx="72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3</a:t>
            </a:r>
            <a:endParaRPr lang="ru-RU" sz="1200" dirty="0">
              <a:solidFill>
                <a:prstClr val="black"/>
              </a:solidFill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812088"/>
              </p:ext>
            </p:extLst>
          </p:nvPr>
        </p:nvGraphicFramePr>
        <p:xfrm>
          <a:off x="323528" y="5373215"/>
          <a:ext cx="8552279" cy="1224133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71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Доходы,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3 624,3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3 724,0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3 853,7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3 810,6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2 716,3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2 669,6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2 790,2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2 779,6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Налоговые 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260710772"/>
              </p:ext>
            </p:extLst>
          </p:nvPr>
        </p:nvGraphicFramePr>
        <p:xfrm>
          <a:off x="-252536" y="908720"/>
          <a:ext cx="939653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Правая фигурная скобка 26"/>
          <p:cNvSpPr/>
          <p:nvPr/>
        </p:nvSpPr>
        <p:spPr>
          <a:xfrm>
            <a:off x="3059832" y="3501008"/>
            <a:ext cx="288032" cy="864096"/>
          </a:xfrm>
          <a:prstGeom prst="rightBrace">
            <a:avLst>
              <a:gd name="adj1" fmla="val 0"/>
              <a:gd name="adj2" fmla="val 50000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авая фигурная скобка 43"/>
          <p:cNvSpPr/>
          <p:nvPr/>
        </p:nvSpPr>
        <p:spPr>
          <a:xfrm>
            <a:off x="4644008" y="3501008"/>
            <a:ext cx="288032" cy="864096"/>
          </a:xfrm>
          <a:prstGeom prst="rightBrace">
            <a:avLst>
              <a:gd name="adj1" fmla="val 0"/>
              <a:gd name="adj2" fmla="val 50000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авая фигурная скобка 44"/>
          <p:cNvSpPr/>
          <p:nvPr/>
        </p:nvSpPr>
        <p:spPr>
          <a:xfrm>
            <a:off x="1475656" y="3573016"/>
            <a:ext cx="288032" cy="792088"/>
          </a:xfrm>
          <a:prstGeom prst="rightBrace">
            <a:avLst>
              <a:gd name="adj1" fmla="val 0"/>
              <a:gd name="adj2" fmla="val 50000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авая фигурная скобка 45"/>
          <p:cNvSpPr/>
          <p:nvPr/>
        </p:nvSpPr>
        <p:spPr>
          <a:xfrm>
            <a:off x="6228184" y="3501008"/>
            <a:ext cx="288032" cy="864096"/>
          </a:xfrm>
          <a:prstGeom prst="rightBrace">
            <a:avLst>
              <a:gd name="adj1" fmla="val 0"/>
              <a:gd name="adj2" fmla="val 50000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Выгнутая вверх стрелка 49"/>
          <p:cNvSpPr/>
          <p:nvPr/>
        </p:nvSpPr>
        <p:spPr>
          <a:xfrm>
            <a:off x="5004048" y="4797152"/>
            <a:ext cx="3384376" cy="576064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40152" y="4941168"/>
            <a:ext cx="14667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+ 86,6 млн.руб.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1547664" y="1412776"/>
            <a:ext cx="144016" cy="216024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19673" y="2348880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74,9%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3645024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25,1%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75856" y="3645024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28,3%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75856" y="2276872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71,7%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5" name="Правая фигурная скобка 34"/>
          <p:cNvSpPr/>
          <p:nvPr/>
        </p:nvSpPr>
        <p:spPr>
          <a:xfrm>
            <a:off x="3131840" y="1412776"/>
            <a:ext cx="144016" cy="208823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860032" y="2204864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72,4%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60032" y="3645024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27,6%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16216" y="3717032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27,1%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16216" y="2132856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72,9%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6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C0DF2A-1C8B-4AB2-AC68-F59439A662D6}"/>
              </a:ext>
            </a:extLst>
          </p:cNvPr>
          <p:cNvSpPr/>
          <p:nvPr/>
        </p:nvSpPr>
        <p:spPr>
          <a:xfrm>
            <a:off x="755576" y="0"/>
            <a:ext cx="8117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налоговых доходов бюджета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Урай за 2019-2021 годы, млн. рубле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316416" y="0"/>
            <a:ext cx="720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4</a:t>
            </a:r>
            <a:endParaRPr lang="ru-RU" sz="1200" dirty="0">
              <a:solidFill>
                <a:prstClr val="black"/>
              </a:solidFill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251520" y="5157192"/>
          <a:ext cx="8784976" cy="1700028"/>
        </p:xfrm>
        <a:graphic>
          <a:graphicData uri="http://schemas.openxmlformats.org/drawingml/2006/table">
            <a:tbl>
              <a:tblPr/>
              <a:tblGrid>
                <a:gridCol w="3056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5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5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Налоговые доходы,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01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Налог на доходы физических лиц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535,5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693,9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Акцизы на нефтепродукты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42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Налоги на совокупный доход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145,1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Налоги на имущество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0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Государственная пошлина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" name="Выгнутая вверх стрелка 41"/>
          <p:cNvSpPr/>
          <p:nvPr/>
        </p:nvSpPr>
        <p:spPr>
          <a:xfrm>
            <a:off x="4932040" y="4725144"/>
            <a:ext cx="2304256" cy="432048"/>
          </a:xfrm>
          <a:prstGeom prst="curvedDownArrow">
            <a:avLst>
              <a:gd name="adj1" fmla="val 25000"/>
              <a:gd name="adj2" fmla="val 50000"/>
              <a:gd name="adj3" fmla="val 20797"/>
            </a:avLst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364088" y="4797152"/>
            <a:ext cx="14218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- 31,0 млн.руб.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7487767" y="4005064"/>
            <a:ext cx="1656233" cy="90491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% -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удельный вес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в общем объеме налоговых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доходов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669272681"/>
              </p:ext>
            </p:extLst>
          </p:nvPr>
        </p:nvGraphicFramePr>
        <p:xfrm>
          <a:off x="-180528" y="1052736"/>
          <a:ext cx="9144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57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0"/>
            <a:ext cx="78488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неналоговых доходов бюджета города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2019-2021 годы, млн. рублей</a:t>
            </a: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4716016" y="4149080"/>
            <a:ext cx="3024336" cy="360040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4149080"/>
            <a:ext cx="13705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+ 7,6 млн.руб.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16416" y="0"/>
            <a:ext cx="720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5</a:t>
            </a:r>
            <a:endParaRPr lang="ru-RU" sz="1200" dirty="0">
              <a:solidFill>
                <a:prstClr val="black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0" y="4509120"/>
          <a:ext cx="9036496" cy="2311845"/>
        </p:xfrm>
        <a:graphic>
          <a:graphicData uri="http://schemas.openxmlformats.org/drawingml/2006/table">
            <a:tbl>
              <a:tblPr/>
              <a:tblGrid>
                <a:gridCol w="2987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3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Неналоговые доходы,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102 ,1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3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3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9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C4EDB45-8EBA-4A57-B46A-AD76899EC698}"/>
              </a:ext>
            </a:extLst>
          </p:cNvPr>
          <p:cNvSpPr/>
          <p:nvPr/>
        </p:nvSpPr>
        <p:spPr>
          <a:xfrm>
            <a:off x="5364088" y="908720"/>
            <a:ext cx="184731" cy="29238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380312" y="3645024"/>
            <a:ext cx="1763688" cy="792088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% -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удельный вес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в общем объеме неналоговых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доходов</a:t>
            </a: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2853769439"/>
              </p:ext>
            </p:extLst>
          </p:nvPr>
        </p:nvGraphicFramePr>
        <p:xfrm>
          <a:off x="0" y="620688"/>
          <a:ext cx="9144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4" name="Прямая со стрелкой 43"/>
          <p:cNvCxnSpPr/>
          <p:nvPr/>
        </p:nvCxnSpPr>
        <p:spPr>
          <a:xfrm flipV="1">
            <a:off x="1835696" y="2276872"/>
            <a:ext cx="216024" cy="14401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4355976" y="213285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427984" y="2060848"/>
            <a:ext cx="216024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539552" y="1124744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6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в бюджет городского округа Урай за 2019-2021 годы, млн. рублей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388424" y="0"/>
            <a:ext cx="75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6</a:t>
            </a:r>
            <a:endParaRPr lang="ru-RU" sz="1200" dirty="0">
              <a:solidFill>
                <a:prstClr val="black"/>
              </a:solidFill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107504" y="4939706"/>
          <a:ext cx="9036496" cy="1720174"/>
        </p:xfrm>
        <a:graphic>
          <a:graphicData uri="http://schemas.openxmlformats.org/drawingml/2006/table">
            <a:tbl>
              <a:tblPr/>
              <a:tblGrid>
                <a:gridCol w="308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6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2 716,3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2 669,6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2 790,2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2 779,6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1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реализацию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гос.полномочий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1 346,9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1 427,0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1 528,4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6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МБТ прошлых лет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Выгнутая вверх стрелка 36"/>
          <p:cNvSpPr/>
          <p:nvPr/>
        </p:nvSpPr>
        <p:spPr>
          <a:xfrm>
            <a:off x="4860032" y="4581128"/>
            <a:ext cx="2880320" cy="360040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80112" y="4581128"/>
            <a:ext cx="15841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+ 110,0 млн.руб.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23312" y="4077072"/>
            <a:ext cx="1620688" cy="792088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% -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удельный вес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 общем объеме безвозмездных поступлений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257471488"/>
              </p:ext>
            </p:extLst>
          </p:nvPr>
        </p:nvGraphicFramePr>
        <p:xfrm>
          <a:off x="0" y="1052736"/>
          <a:ext cx="8892480" cy="357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6" name="Прямая со стрелкой 35"/>
          <p:cNvCxnSpPr>
            <a:cxnSpLocks/>
          </p:cNvCxnSpPr>
          <p:nvPr/>
        </p:nvCxnSpPr>
        <p:spPr>
          <a:xfrm flipV="1">
            <a:off x="1907704" y="1916832"/>
            <a:ext cx="216024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cxnSpLocks/>
          </p:cNvCxnSpPr>
          <p:nvPr/>
        </p:nvCxnSpPr>
        <p:spPr>
          <a:xfrm flipV="1">
            <a:off x="3131840" y="1700808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</p:cNvCxnSpPr>
          <p:nvPr/>
        </p:nvCxnSpPr>
        <p:spPr>
          <a:xfrm flipV="1">
            <a:off x="4427984" y="1700808"/>
            <a:ext cx="43204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96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552179"/>
              </p:ext>
            </p:extLst>
          </p:nvPr>
        </p:nvGraphicFramePr>
        <p:xfrm>
          <a:off x="179512" y="980729"/>
          <a:ext cx="8784976" cy="2536311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6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2019 год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2020 год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Уточненный план на 2021 год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2021 год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- всего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3 608,2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3 751,8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4 021,6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3 880,9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96,5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3 580,3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3 715,2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3 979,2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3 842,3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96,6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99,2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99,0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98,9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99,0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на непрограммную деятельность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27,9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36,6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42,4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38,5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90,9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5576" y="1886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расходов бюджета города </a:t>
            </a:r>
            <a:r>
              <a:rPr lang="ru-RU" b="1" i="1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Урай</a:t>
            </a:r>
            <a:endParaRPr lang="ru-RU" b="1" i="1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i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муниципальных программ за 2019-2021 годы, млн. рублей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8EF9F5-AEDE-4CC6-8A86-8FF7935F802E}"/>
              </a:ext>
            </a:extLst>
          </p:cNvPr>
          <p:cNvSpPr/>
          <p:nvPr/>
        </p:nvSpPr>
        <p:spPr>
          <a:xfrm>
            <a:off x="8156229" y="-18304"/>
            <a:ext cx="72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7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236296" y="5373216"/>
            <a:ext cx="1728192" cy="984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</a:p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муниципальных 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57572347"/>
              </p:ext>
            </p:extLst>
          </p:nvPr>
        </p:nvGraphicFramePr>
        <p:xfrm>
          <a:off x="-540568" y="3573016"/>
          <a:ext cx="968456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25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расходов бюджета города Урай на функционирование социальной сферы за 2019-2021 годы, млн.рублей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764704"/>
            <a:ext cx="1979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u="sng" dirty="0">
                <a:solidFill>
                  <a:schemeClr val="accent5">
                    <a:lumMod val="75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СОЦИАЛЬНЫЙ БЛОК:</a:t>
            </a:r>
          </a:p>
          <a:p>
            <a:pPr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-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Образование</a:t>
            </a:r>
          </a:p>
          <a:p>
            <a:pPr>
              <a:buFontTx/>
              <a:buChar char="-"/>
              <a:defRPr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Культура </a:t>
            </a:r>
          </a:p>
          <a:p>
            <a:pPr>
              <a:buFontTx/>
              <a:buChar char="-"/>
              <a:defRPr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Социальная политика</a:t>
            </a:r>
          </a:p>
          <a:p>
            <a:pPr>
              <a:buFontTx/>
              <a:buChar char="-"/>
              <a:defRPr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Физическая культура и спорт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C4A62A-962E-406F-966F-7D9954D4EC71}"/>
              </a:ext>
            </a:extLst>
          </p:cNvPr>
          <p:cNvSpPr/>
          <p:nvPr/>
        </p:nvSpPr>
        <p:spPr>
          <a:xfrm>
            <a:off x="8404053" y="0"/>
            <a:ext cx="72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8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3568" cy="89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Левая фигурная скобка 24"/>
          <p:cNvSpPr/>
          <p:nvPr/>
        </p:nvSpPr>
        <p:spPr>
          <a:xfrm>
            <a:off x="6660232" y="764704"/>
            <a:ext cx="576064" cy="1152128"/>
          </a:xfrm>
          <a:prstGeom prst="lef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79512" y="5661247"/>
          <a:ext cx="8784976" cy="1026836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77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3 608,2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6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социальный блок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2 341,2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6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отрасли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1 549,7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1 431,1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1 608,4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7164288" y="4221088"/>
            <a:ext cx="1800200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% -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удельный вес отрасли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в общем объеме расходов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129826"/>
              </p:ext>
            </p:extLst>
          </p:nvPr>
        </p:nvGraphicFramePr>
        <p:xfrm>
          <a:off x="0" y="1302532"/>
          <a:ext cx="8892480" cy="363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2EF58C-D6BB-4B16-93DF-CB21B9CA2869}"/>
              </a:ext>
            </a:extLst>
          </p:cNvPr>
          <p:cNvSpPr/>
          <p:nvPr/>
        </p:nvSpPr>
        <p:spPr>
          <a:xfrm>
            <a:off x="829914" y="1245712"/>
            <a:ext cx="792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57,1%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7160CCA-88FA-45B0-8E5D-E8F9E6930942}"/>
              </a:ext>
            </a:extLst>
          </p:cNvPr>
          <p:cNvSpPr/>
          <p:nvPr/>
        </p:nvSpPr>
        <p:spPr>
          <a:xfrm>
            <a:off x="2635148" y="1245711"/>
            <a:ext cx="792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60,3%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A2A3C5F-71E7-43D0-93C6-8D318780A01F}"/>
              </a:ext>
            </a:extLst>
          </p:cNvPr>
          <p:cNvSpPr/>
          <p:nvPr/>
        </p:nvSpPr>
        <p:spPr>
          <a:xfrm>
            <a:off x="3943442" y="2017294"/>
            <a:ext cx="792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42,9%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3B83E4F-00C6-4A15-BDC7-8372AD78DFDC}"/>
              </a:ext>
            </a:extLst>
          </p:cNvPr>
          <p:cNvSpPr/>
          <p:nvPr/>
        </p:nvSpPr>
        <p:spPr>
          <a:xfrm>
            <a:off x="4504135" y="2014910"/>
            <a:ext cx="792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38,1%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65634B9-72DA-42E6-92B3-2538052F195A}"/>
              </a:ext>
            </a:extLst>
          </p:cNvPr>
          <p:cNvSpPr/>
          <p:nvPr/>
        </p:nvSpPr>
        <p:spPr>
          <a:xfrm>
            <a:off x="5064828" y="2014909"/>
            <a:ext cx="792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40,0%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3A9B263-F61F-40D8-AB0A-B65F1CB2ECB5}"/>
              </a:ext>
            </a:extLst>
          </p:cNvPr>
          <p:cNvSpPr/>
          <p:nvPr/>
        </p:nvSpPr>
        <p:spPr>
          <a:xfrm>
            <a:off x="5741501" y="1995102"/>
            <a:ext cx="792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39,7%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1473BC4-EA43-45ED-A6C6-1C8E5839F475}"/>
              </a:ext>
            </a:extLst>
          </p:cNvPr>
          <p:cNvSpPr/>
          <p:nvPr/>
        </p:nvSpPr>
        <p:spPr>
          <a:xfrm>
            <a:off x="1420887" y="1245711"/>
            <a:ext cx="792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61,9%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D4BF3C0-3FEB-4577-84D3-81F00CE4585F}"/>
              </a:ext>
            </a:extLst>
          </p:cNvPr>
          <p:cNvSpPr/>
          <p:nvPr/>
        </p:nvSpPr>
        <p:spPr>
          <a:xfrm>
            <a:off x="1987515" y="1241120"/>
            <a:ext cx="792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60,0%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57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27257</TotalTime>
  <Words>3014</Words>
  <Application>Microsoft Office PowerPoint</Application>
  <PresentationFormat>Экран (4:3)</PresentationFormat>
  <Paragraphs>682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Constantia</vt:lpstr>
      <vt:lpstr>Times New Roman</vt:lpstr>
      <vt:lpstr>Times New Roman Cyr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A. Gotsman</dc:creator>
  <cp:lastModifiedBy>Болт</cp:lastModifiedBy>
  <cp:revision>2529</cp:revision>
  <cp:lastPrinted>2020-04-04T18:08:19Z</cp:lastPrinted>
  <dcterms:created xsi:type="dcterms:W3CDTF">2011-03-01T09:21:01Z</dcterms:created>
  <dcterms:modified xsi:type="dcterms:W3CDTF">2022-04-16T15:49:33Z</dcterms:modified>
</cp:coreProperties>
</file>