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8"/>
  </p:notesMasterIdLst>
  <p:handoutMasterIdLst>
    <p:handoutMasterId r:id="rId79"/>
  </p:handoutMasterIdLst>
  <p:sldIdLst>
    <p:sldId id="457" r:id="rId2"/>
    <p:sldId id="474" r:id="rId3"/>
    <p:sldId id="332" r:id="rId4"/>
    <p:sldId id="458" r:id="rId5"/>
    <p:sldId id="421" r:id="rId6"/>
    <p:sldId id="422" r:id="rId7"/>
    <p:sldId id="478" r:id="rId8"/>
    <p:sldId id="433" r:id="rId9"/>
    <p:sldId id="479" r:id="rId10"/>
    <p:sldId id="495" r:id="rId11"/>
    <p:sldId id="470" r:id="rId12"/>
    <p:sldId id="496" r:id="rId13"/>
    <p:sldId id="339" r:id="rId14"/>
    <p:sldId id="497" r:id="rId15"/>
    <p:sldId id="488" r:id="rId16"/>
    <p:sldId id="414" r:id="rId17"/>
    <p:sldId id="415" r:id="rId18"/>
    <p:sldId id="489" r:id="rId19"/>
    <p:sldId id="498" r:id="rId20"/>
    <p:sldId id="430" r:id="rId21"/>
    <p:sldId id="431" r:id="rId22"/>
    <p:sldId id="432" r:id="rId23"/>
    <p:sldId id="491" r:id="rId24"/>
    <p:sldId id="487" r:id="rId25"/>
    <p:sldId id="499" r:id="rId26"/>
    <p:sldId id="505" r:id="rId27"/>
    <p:sldId id="340" r:id="rId28"/>
    <p:sldId id="427" r:id="rId29"/>
    <p:sldId id="439" r:id="rId30"/>
    <p:sldId id="493" r:id="rId31"/>
    <p:sldId id="501" r:id="rId32"/>
    <p:sldId id="484" r:id="rId33"/>
    <p:sldId id="483" r:id="rId34"/>
    <p:sldId id="424" r:id="rId35"/>
    <p:sldId id="453" r:id="rId36"/>
    <p:sldId id="502" r:id="rId37"/>
    <p:sldId id="397" r:id="rId38"/>
    <p:sldId id="473" r:id="rId39"/>
    <p:sldId id="454" r:id="rId40"/>
    <p:sldId id="399" r:id="rId41"/>
    <p:sldId id="455" r:id="rId42"/>
    <p:sldId id="341" r:id="rId43"/>
    <p:sldId id="426" r:id="rId44"/>
    <p:sldId id="365" r:id="rId45"/>
    <p:sldId id="343" r:id="rId46"/>
    <p:sldId id="364" r:id="rId47"/>
    <p:sldId id="342" r:id="rId48"/>
    <p:sldId id="366" r:id="rId49"/>
    <p:sldId id="344" r:id="rId50"/>
    <p:sldId id="367" r:id="rId51"/>
    <p:sldId id="345" r:id="rId52"/>
    <p:sldId id="370" r:id="rId53"/>
    <p:sldId id="485" r:id="rId54"/>
    <p:sldId id="371" r:id="rId55"/>
    <p:sldId id="374" r:id="rId56"/>
    <p:sldId id="353" r:id="rId57"/>
    <p:sldId id="443" r:id="rId58"/>
    <p:sldId id="348" r:id="rId59"/>
    <p:sldId id="372" r:id="rId60"/>
    <p:sldId id="351" r:id="rId61"/>
    <p:sldId id="373" r:id="rId62"/>
    <p:sldId id="352" r:id="rId63"/>
    <p:sldId id="375" r:id="rId64"/>
    <p:sldId id="354" r:id="rId65"/>
    <p:sldId id="378" r:id="rId66"/>
    <p:sldId id="358" r:id="rId67"/>
    <p:sldId id="376" r:id="rId68"/>
    <p:sldId id="355" r:id="rId69"/>
    <p:sldId id="377" r:id="rId70"/>
    <p:sldId id="356" r:id="rId71"/>
    <p:sldId id="503" r:id="rId72"/>
    <p:sldId id="360" r:id="rId73"/>
    <p:sldId id="504" r:id="rId74"/>
    <p:sldId id="403" r:id="rId75"/>
    <p:sldId id="404" r:id="rId76"/>
    <p:sldId id="405" r:id="rId7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FF"/>
    <a:srgbClr val="0066FF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7241" autoAdjust="0"/>
  </p:normalViewPr>
  <p:slideViewPr>
    <p:cSldViewPr>
      <p:cViewPr varScale="1">
        <p:scale>
          <a:sx n="113" d="100"/>
          <a:sy n="113" d="100"/>
        </p:scale>
        <p:origin x="-15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41;&#1070;&#1044;&#1046;&#1045;&#1058;%202022-2024&#1075;&#1075;\&#1057;&#1083;&#1072;&#1081;&#1076;&#1099;%20&#1073;&#1102;&#1076;&#1078;&#1077;&#1090;%202022-2024\&#1087;&#1086;&#1084;&#1086;&#1097;&#1100;%20&#1076;&#1083;&#1103;%20&#1089;&#1083;&#1072;&#1081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tx>
            <c:strRef>
              <c:f>Лист11!$A$15</c:f>
              <c:strCache>
                <c:ptCount val="1"/>
                <c:pt idx="0">
                  <c:v>Численность официально зарегистрированных безработных, тыс.человек</c:v>
                </c:pt>
              </c:strCache>
            </c:strRef>
          </c:tx>
          <c:marker>
            <c:spPr>
              <a:solidFill>
                <a:srgbClr val="3366FF"/>
              </a:solidFill>
            </c:spPr>
          </c:marker>
          <c:dLbls>
            <c:dLbl>
              <c:idx val="0"/>
              <c:layout>
                <c:manualLayout>
                  <c:x val="-2.6963334111802309E-2"/>
                  <c:y val="-4.9915837443638415E-2"/>
                </c:manualLayout>
              </c:layout>
              <c:showVal val="1"/>
            </c:dLbl>
            <c:dLbl>
              <c:idx val="1"/>
              <c:layout>
                <c:manualLayout>
                  <c:x val="-2.0222500583851742E-2"/>
                  <c:y val="-6.3226727428608603E-2"/>
                </c:manualLayout>
              </c:layout>
              <c:showVal val="1"/>
            </c:dLbl>
            <c:dLbl>
              <c:idx val="2"/>
              <c:layout>
                <c:manualLayout>
                  <c:x val="-1.1234722546584298E-2"/>
                  <c:y val="-5.3243559939880891E-2"/>
                </c:manualLayout>
              </c:layout>
              <c:showVal val="1"/>
            </c:dLbl>
            <c:dLbl>
              <c:idx val="3"/>
              <c:layout>
                <c:manualLayout>
                  <c:x val="-4.4938890186337187E-3"/>
                  <c:y val="-5.6571282436123464E-2"/>
                </c:manualLayout>
              </c:layout>
              <c:showVal val="1"/>
            </c:dLbl>
            <c:dLbl>
              <c:idx val="4"/>
              <c:layout>
                <c:manualLayout>
                  <c:x val="-2.2469445093168679E-2"/>
                  <c:y val="-4.326039245115324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Лист11!$B$14:$F$14</c:f>
              <c:strCache>
                <c:ptCount val="5"/>
                <c:pt idx="0">
                  <c:v>2020 год (факт) </c:v>
                </c:pt>
                <c:pt idx="1">
                  <c:v>2021 год (план) 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 </c:v>
                </c:pt>
              </c:strCache>
            </c:strRef>
          </c:cat>
          <c:val>
            <c:numRef>
              <c:f>Лист11!$B$15:$F$15</c:f>
              <c:numCache>
                <c:formatCode>#,##0.00</c:formatCode>
                <c:ptCount val="5"/>
                <c:pt idx="0">
                  <c:v>0.77</c:v>
                </c:pt>
                <c:pt idx="1">
                  <c:v>0.30000000000000016</c:v>
                </c:pt>
                <c:pt idx="2">
                  <c:v>0.25</c:v>
                </c:pt>
                <c:pt idx="3">
                  <c:v>0.23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Лист11!$A$16</c:f>
              <c:strCache>
                <c:ptCount val="1"/>
                <c:pt idx="0">
                  <c:v>Уровень зарегистрированной безработицы в городе Урай, %</c:v>
                </c:pt>
              </c:strCache>
            </c:strRef>
          </c:tx>
          <c:dLbls>
            <c:dLbl>
              <c:idx val="1"/>
              <c:layout>
                <c:manualLayout>
                  <c:x val="2.2469445093168594E-3"/>
                  <c:y val="-6.9882172421093722E-2"/>
                </c:manualLayout>
              </c:layout>
              <c:showVal val="1"/>
            </c:dLbl>
            <c:dLbl>
              <c:idx val="2"/>
              <c:layout>
                <c:manualLayout>
                  <c:x val="-1.1234722546584298E-2"/>
                  <c:y val="-4.6588114947395808E-2"/>
                </c:manualLayout>
              </c:layout>
              <c:showVal val="1"/>
            </c:dLbl>
            <c:dLbl>
              <c:idx val="3"/>
              <c:layout>
                <c:manualLayout>
                  <c:x val="-4.4938890186337187E-3"/>
                  <c:y val="-4.6588114947395808E-2"/>
                </c:manualLayout>
              </c:layout>
              <c:showVal val="1"/>
            </c:dLbl>
            <c:dLbl>
              <c:idx val="4"/>
              <c:layout>
                <c:manualLayout>
                  <c:x val="-8.9877780372675208E-3"/>
                  <c:y val="-3.9932669954910682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Лист11!$B$14:$F$14</c:f>
              <c:strCache>
                <c:ptCount val="5"/>
                <c:pt idx="0">
                  <c:v>2020 год (факт) </c:v>
                </c:pt>
                <c:pt idx="1">
                  <c:v>2021 год (план) 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 </c:v>
                </c:pt>
              </c:strCache>
            </c:strRef>
          </c:cat>
          <c:val>
            <c:numRef>
              <c:f>Лист11!$B$16:$F$16</c:f>
              <c:numCache>
                <c:formatCode>#,##0.00</c:formatCode>
                <c:ptCount val="5"/>
                <c:pt idx="0">
                  <c:v>3.32</c:v>
                </c:pt>
                <c:pt idx="1">
                  <c:v>1.27</c:v>
                </c:pt>
                <c:pt idx="2">
                  <c:v>1.05</c:v>
                </c:pt>
                <c:pt idx="3">
                  <c:v>0.9600000000000003</c:v>
                </c:pt>
                <c:pt idx="4">
                  <c:v>0.83000000000000029</c:v>
                </c:pt>
              </c:numCache>
            </c:numRef>
          </c:val>
        </c:ser>
        <c:marker val="1"/>
        <c:axId val="90947584"/>
        <c:axId val="90949120"/>
      </c:lineChart>
      <c:catAx>
        <c:axId val="9094758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949120"/>
        <c:crosses val="autoZero"/>
        <c:auto val="1"/>
        <c:lblAlgn val="ctr"/>
        <c:lblOffset val="100"/>
      </c:catAx>
      <c:valAx>
        <c:axId val="90949120"/>
        <c:scaling>
          <c:orientation val="minMax"/>
        </c:scaling>
        <c:delete val="1"/>
        <c:axPos val="l"/>
        <c:numFmt formatCode="#,##0.00" sourceLinked="1"/>
        <c:tickLblPos val="none"/>
        <c:crossAx val="90947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68911488078873"/>
          <c:y val="0.15253729669449745"/>
          <c:w val="0.18969767096240003"/>
          <c:h val="0.56847195175378862"/>
        </c:manualLayout>
      </c:layout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95000"/>
          </a:schemeClr>
        </a:solidFill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156736057104762E-2"/>
          <c:y val="3.3421756247499948E-2"/>
          <c:w val="0.86051119212421701"/>
          <c:h val="0.85337992761570125"/>
        </c:manualLayout>
      </c:layout>
      <c:bar3DChart>
        <c:barDir val="col"/>
        <c:grouping val="clustered"/>
        <c:ser>
          <c:idx val="0"/>
          <c:order val="0"/>
          <c:tx>
            <c:strRef>
              <c:f>Лист6!$A$10</c:f>
              <c:strCache>
                <c:ptCount val="1"/>
                <c:pt idx="0">
                  <c:v>2020 год (отчёт)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5.878976410028510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4792201219264867E-2"/>
                </c:manualLayout>
              </c:layout>
              <c:showVal val="1"/>
            </c:dLbl>
            <c:dLbl>
              <c:idx val="2"/>
              <c:layout>
                <c:manualLayout>
                  <c:x val="-1.3672038162857018E-3"/>
                  <c:y val="-0.12037904077677439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2323595438249365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Лист6!$B$9:$E$9</c:f>
              <c:strCache>
                <c:ptCount val="4"/>
                <c:pt idx="0">
                  <c:v>Дотации
</c:v>
                </c:pt>
                <c:pt idx="1">
                  <c:v>Субсидии</c:v>
                </c:pt>
                <c:pt idx="2">
                  <c:v>Иные межбюджетные трансферты
</c:v>
                </c:pt>
                <c:pt idx="3">
                  <c:v>Субвенции на реализацию гос.полномочий
</c:v>
                </c:pt>
              </c:strCache>
            </c:strRef>
          </c:cat>
          <c:val>
            <c:numRef>
              <c:f>Лист6!$B$10:$E$10</c:f>
              <c:numCache>
                <c:formatCode>#,##0.0</c:formatCode>
                <c:ptCount val="4"/>
                <c:pt idx="0">
                  <c:v>505602.6</c:v>
                </c:pt>
                <c:pt idx="1">
                  <c:v>538439.6</c:v>
                </c:pt>
                <c:pt idx="2">
                  <c:v>27938.5</c:v>
                </c:pt>
                <c:pt idx="3">
                  <c:v>1426994.8</c:v>
                </c:pt>
              </c:numCache>
            </c:numRef>
          </c:val>
        </c:ser>
        <c:ser>
          <c:idx val="1"/>
          <c:order val="1"/>
          <c:tx>
            <c:strRef>
              <c:f>Лист6!$A$11</c:f>
              <c:strCache>
                <c:ptCount val="1"/>
                <c:pt idx="0">
                  <c:v>2021 год (план)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0765384380202385E-7"/>
                  <c:y val="-8.3985377286121668E-2"/>
                </c:manualLayout>
              </c:layout>
              <c:showVal val="1"/>
            </c:dLbl>
            <c:dLbl>
              <c:idx val="1"/>
              <c:layout>
                <c:manualLayout>
                  <c:x val="1.3672038162857018E-3"/>
                  <c:y val="-0.19596588033428389"/>
                </c:manualLayout>
              </c:layout>
              <c:showVal val="1"/>
            </c:dLbl>
            <c:dLbl>
              <c:idx val="2"/>
              <c:layout>
                <c:manualLayout>
                  <c:x val="-1.3672038162857018E-3"/>
                  <c:y val="-0.10078245274334599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24075808155354878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Лист6!$B$9:$E$9</c:f>
              <c:strCache>
                <c:ptCount val="4"/>
                <c:pt idx="0">
                  <c:v>Дотации
</c:v>
                </c:pt>
                <c:pt idx="1">
                  <c:v>Субсидии</c:v>
                </c:pt>
                <c:pt idx="2">
                  <c:v>Иные межбюджетные трансферты
</c:v>
                </c:pt>
                <c:pt idx="3">
                  <c:v>Субвенции на реализацию гос.полномочий
</c:v>
                </c:pt>
              </c:strCache>
            </c:strRef>
          </c:cat>
          <c:val>
            <c:numRef>
              <c:f>Лист6!$B$11:$E$11</c:f>
              <c:numCache>
                <c:formatCode>#,##0.0</c:formatCode>
                <c:ptCount val="4"/>
                <c:pt idx="0">
                  <c:v>453421.6</c:v>
                </c:pt>
                <c:pt idx="1">
                  <c:v>161956.79999999999</c:v>
                </c:pt>
                <c:pt idx="2">
                  <c:v>73098.899999999994</c:v>
                </c:pt>
                <c:pt idx="3">
                  <c:v>1485509.5</c:v>
                </c:pt>
              </c:numCache>
            </c:numRef>
          </c:val>
        </c:ser>
        <c:ser>
          <c:idx val="2"/>
          <c:order val="2"/>
          <c:tx>
            <c:strRef>
              <c:f>Лист6!$A$12</c:f>
              <c:strCache>
                <c:ptCount val="1"/>
                <c:pt idx="0">
                  <c:v>2022 год (план)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"/>
                  <c:y val="-7.2787326981305453E-2"/>
                </c:manualLayout>
              </c:layout>
              <c:showVal val="1"/>
            </c:dLbl>
            <c:dLbl>
              <c:idx val="1"/>
              <c:layout>
                <c:manualLayout>
                  <c:x val="1.3672038162857018E-3"/>
                  <c:y val="-0.14557487439667202"/>
                </c:manualLayout>
              </c:layout>
              <c:showVal val="1"/>
            </c:dLbl>
            <c:dLbl>
              <c:idx val="2"/>
              <c:layout>
                <c:manualLayout>
                  <c:x val="-1.3672038162857018E-3"/>
                  <c:y val="-0.11478001562436618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20156490548669201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Лист6!$B$9:$E$9</c:f>
              <c:strCache>
                <c:ptCount val="4"/>
                <c:pt idx="0">
                  <c:v>Дотации
</c:v>
                </c:pt>
                <c:pt idx="1">
                  <c:v>Субсидии</c:v>
                </c:pt>
                <c:pt idx="2">
                  <c:v>Иные межбюджетные трансферты
</c:v>
                </c:pt>
                <c:pt idx="3">
                  <c:v>Субвенции на реализацию гос.полномочий
</c:v>
                </c:pt>
              </c:strCache>
            </c:strRef>
          </c:cat>
          <c:val>
            <c:numRef>
              <c:f>Лист6!$B$12:$E$12</c:f>
              <c:numCache>
                <c:formatCode>#,##0.0</c:formatCode>
                <c:ptCount val="4"/>
                <c:pt idx="0">
                  <c:v>477037.3</c:v>
                </c:pt>
                <c:pt idx="1">
                  <c:v>250421.8</c:v>
                </c:pt>
                <c:pt idx="2">
                  <c:v>42336.6</c:v>
                </c:pt>
                <c:pt idx="3">
                  <c:v>1625651.6</c:v>
                </c:pt>
              </c:numCache>
            </c:numRef>
          </c:val>
        </c:ser>
        <c:ser>
          <c:idx val="3"/>
          <c:order val="3"/>
          <c:tx>
            <c:strRef>
              <c:f>Лист6!$A$13</c:f>
              <c:strCache>
                <c:ptCount val="1"/>
                <c:pt idx="0">
                  <c:v>2023 год (план)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9.7982940167141971E-2"/>
                </c:manualLayout>
              </c:layout>
              <c:showVal val="1"/>
            </c:dLbl>
            <c:dLbl>
              <c:idx val="1"/>
              <c:layout>
                <c:manualLayout>
                  <c:x val="1.3672038162857018E-3"/>
                  <c:y val="-0.19876539291048795"/>
                </c:manualLayout>
              </c:layout>
              <c:showVal val="1"/>
            </c:dLbl>
            <c:dLbl>
              <c:idx val="2"/>
              <c:layout>
                <c:manualLayout>
                  <c:x val="-1.3672038162857018E-3"/>
                  <c:y val="-0.11478001562436618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1679707545722433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Лист6!$B$9:$E$9</c:f>
              <c:strCache>
                <c:ptCount val="4"/>
                <c:pt idx="0">
                  <c:v>Дотации
</c:v>
                </c:pt>
                <c:pt idx="1">
                  <c:v>Субсидии</c:v>
                </c:pt>
                <c:pt idx="2">
                  <c:v>Иные межбюджетные трансферты
</c:v>
                </c:pt>
                <c:pt idx="3">
                  <c:v>Субвенции на реализацию гос.полномочий
</c:v>
                </c:pt>
              </c:strCache>
            </c:strRef>
          </c:cat>
          <c:val>
            <c:numRef>
              <c:f>Лист6!$B$13:$E$13</c:f>
              <c:numCache>
                <c:formatCode>#,##0.0</c:formatCode>
                <c:ptCount val="4"/>
                <c:pt idx="0">
                  <c:v>383046.8</c:v>
                </c:pt>
                <c:pt idx="1">
                  <c:v>126041.60000000002</c:v>
                </c:pt>
                <c:pt idx="2">
                  <c:v>43156.6</c:v>
                </c:pt>
                <c:pt idx="3">
                  <c:v>1621695.2</c:v>
                </c:pt>
              </c:numCache>
            </c:numRef>
          </c:val>
        </c:ser>
        <c:ser>
          <c:idx val="4"/>
          <c:order val="4"/>
          <c:tx>
            <c:strRef>
              <c:f>Лист6!$A$14</c:f>
              <c:strCache>
                <c:ptCount val="1"/>
                <c:pt idx="0">
                  <c:v>2024 год (план)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8.2032228977142359E-3"/>
                  <c:y val="-0.10358196531955008"/>
                </c:manualLayout>
              </c:layout>
              <c:showVal val="1"/>
            </c:dLbl>
            <c:dLbl>
              <c:idx val="1"/>
              <c:layout>
                <c:manualLayout>
                  <c:x val="1.3672038162856515E-3"/>
                  <c:y val="-0.20156490548669201"/>
                </c:manualLayout>
              </c:layout>
              <c:showVal val="1"/>
            </c:dLbl>
            <c:dLbl>
              <c:idx val="2"/>
              <c:layout>
                <c:manualLayout>
                  <c:x val="-1.3672038162857018E-3"/>
                  <c:y val="-0.11757952820057034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1679707545722433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Лист6!$B$9:$E$9</c:f>
              <c:strCache>
                <c:ptCount val="4"/>
                <c:pt idx="0">
                  <c:v>Дотации
</c:v>
                </c:pt>
                <c:pt idx="1">
                  <c:v>Субсидии</c:v>
                </c:pt>
                <c:pt idx="2">
                  <c:v>Иные межбюджетные трансферты
</c:v>
                </c:pt>
                <c:pt idx="3">
                  <c:v>Субвенции на реализацию гос.полномочий
</c:v>
                </c:pt>
              </c:strCache>
            </c:strRef>
          </c:cat>
          <c:val>
            <c:numRef>
              <c:f>Лист6!$B$14:$E$14</c:f>
              <c:numCache>
                <c:formatCode>#,##0.0</c:formatCode>
                <c:ptCount val="4"/>
                <c:pt idx="0">
                  <c:v>404660.8</c:v>
                </c:pt>
                <c:pt idx="1">
                  <c:v>150423.9</c:v>
                </c:pt>
                <c:pt idx="2">
                  <c:v>39070.800000000003</c:v>
                </c:pt>
                <c:pt idx="3">
                  <c:v>1610341.3</c:v>
                </c:pt>
              </c:numCache>
            </c:numRef>
          </c:val>
        </c:ser>
        <c:shape val="box"/>
        <c:axId val="116153728"/>
        <c:axId val="116192384"/>
        <c:axId val="0"/>
      </c:bar3DChart>
      <c:catAx>
        <c:axId val="11615372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192384"/>
        <c:crosses val="autoZero"/>
        <c:auto val="1"/>
        <c:lblAlgn val="ctr"/>
        <c:lblOffset val="100"/>
      </c:catAx>
      <c:valAx>
        <c:axId val="116192384"/>
        <c:scaling>
          <c:orientation val="minMax"/>
        </c:scaling>
        <c:delete val="1"/>
        <c:axPos val="l"/>
        <c:numFmt formatCode="#,##0.0" sourceLinked="1"/>
        <c:tickLblPos val="none"/>
        <c:crossAx val="11615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11161206033104"/>
          <c:y val="0.17420110287569471"/>
          <c:w val="0.14745713008632133"/>
          <c:h val="0.50794620703519733"/>
        </c:manualLayout>
      </c:layout>
      <c:txPr>
        <a:bodyPr/>
        <a:lstStyle/>
        <a:p>
          <a:pPr>
            <a:defRPr sz="11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95000"/>
          </a:schemeClr>
        </a:solidFill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2.3395926529705326E-2"/>
                  <c:y val="-2.7847782994871919E-2"/>
                </c:manualLayout>
              </c:layout>
              <c:showVal val="1"/>
            </c:dLbl>
            <c:dLbl>
              <c:idx val="1"/>
              <c:layout>
                <c:manualLayout>
                  <c:x val="-1.7996866561311782E-3"/>
                  <c:y val="-5.1054268823931881E-2"/>
                </c:manualLayout>
              </c:layout>
              <c:showVal val="1"/>
            </c:dLbl>
            <c:dLbl>
              <c:idx val="2"/>
              <c:layout>
                <c:manualLayout>
                  <c:x val="-1.7996866561311782E-3"/>
                  <c:y val="-8.818464615042781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7.426075465299185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6.9619457487179792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Лист2!$B$2:$F$2</c:f>
              <c:strCache>
                <c:ptCount val="5"/>
                <c:pt idx="0">
                  <c:v>2020 год (отчет)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Лист2!$B$3:$F$3</c:f>
              <c:numCache>
                <c:formatCode>_-* #,##0.0\ _₽_-;\-* #,##0.0\ _₽_-;_-* "-"??\ _₽_-;_-@_-</c:formatCode>
                <c:ptCount val="5"/>
                <c:pt idx="0">
                  <c:v>43027.5</c:v>
                </c:pt>
                <c:pt idx="1">
                  <c:v>31584</c:v>
                </c:pt>
                <c:pt idx="2">
                  <c:v>27700.7</c:v>
                </c:pt>
                <c:pt idx="3">
                  <c:v>28575.8</c:v>
                </c:pt>
                <c:pt idx="4">
                  <c:v>28720.400000000001</c:v>
                </c:pt>
              </c:numCache>
            </c:numRef>
          </c:val>
        </c:ser>
        <c:shape val="box"/>
        <c:axId val="116523776"/>
        <c:axId val="116525312"/>
        <c:axId val="0"/>
      </c:bar3DChart>
      <c:catAx>
        <c:axId val="11652377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525312"/>
        <c:crosses val="autoZero"/>
        <c:auto val="1"/>
        <c:lblAlgn val="ctr"/>
        <c:lblOffset val="100"/>
      </c:catAx>
      <c:valAx>
        <c:axId val="116525312"/>
        <c:scaling>
          <c:orientation val="minMax"/>
        </c:scaling>
        <c:delete val="1"/>
        <c:axPos val="l"/>
        <c:numFmt formatCode="_-* #,##0.0\ _₽_-;\-* #,##0.0\ _₽_-;_-* &quot;-&quot;??\ _₽_-;_-@_-" sourceLinked="1"/>
        <c:tickLblPos val="none"/>
        <c:crossAx val="116523776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6441205214486544E-2"/>
          <c:y val="2.8530326695726627E-2"/>
          <c:w val="0.74611119009375604"/>
          <c:h val="0.87929935889476363"/>
        </c:manualLayout>
      </c:layout>
      <c:bar3DChart>
        <c:barDir val="col"/>
        <c:grouping val="percentStacked"/>
        <c:ser>
          <c:idx val="0"/>
          <c:order val="0"/>
          <c:tx>
            <c:strRef>
              <c:f>'Лист2 (2)'!$A$3</c:f>
              <c:strCache>
                <c:ptCount val="1"/>
                <c:pt idx="0">
                  <c:v>прочие отрасли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4.9323615643459592E-2"/>
                  <c:y val="2.4840745394486686E-3"/>
                </c:manualLayout>
              </c:layout>
              <c:showVal val="1"/>
            </c:dLbl>
            <c:dLbl>
              <c:idx val="1"/>
              <c:layout>
                <c:manualLayout>
                  <c:x val="-4.4839650584963281E-2"/>
                  <c:y val="4.9681490788973399E-3"/>
                </c:manualLayout>
              </c:layout>
              <c:showVal val="1"/>
            </c:dLbl>
            <c:dLbl>
              <c:idx val="2"/>
              <c:layout>
                <c:manualLayout>
                  <c:x val="-4.6334305604461994E-2"/>
                  <c:y val="-1.9559642042902922E-7"/>
                </c:manualLayout>
              </c:layout>
              <c:showVal val="1"/>
            </c:dLbl>
            <c:dLbl>
              <c:idx val="3"/>
              <c:layout>
                <c:manualLayout>
                  <c:x val="-4.6334305604461994E-2"/>
                  <c:y val="7.4522236183460116E-3"/>
                </c:manualLayout>
              </c:layout>
              <c:showVal val="1"/>
            </c:dLbl>
            <c:dLbl>
              <c:idx val="4"/>
              <c:layout>
                <c:manualLayout>
                  <c:x val="-5.3807580701955897E-2"/>
                  <c:y val="1.2420177100822922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'Лист2 (2)'!$B$2:$F$2</c:f>
              <c:strCache>
                <c:ptCount val="5"/>
                <c:pt idx="0">
                  <c:v>2020 год (отчет)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'Лист2 (2)'!$B$3:$F$3</c:f>
              <c:numCache>
                <c:formatCode>_-* #,##0.0\ _₽_-;\-* #,##0.0\ _₽_-;_-* "-"??\ _₽_-;_-@_-</c:formatCode>
                <c:ptCount val="5"/>
                <c:pt idx="0">
                  <c:v>366080.8</c:v>
                </c:pt>
                <c:pt idx="1">
                  <c:v>338499.4</c:v>
                </c:pt>
                <c:pt idx="2">
                  <c:v>337475.9</c:v>
                </c:pt>
                <c:pt idx="3">
                  <c:v>369873.9</c:v>
                </c:pt>
                <c:pt idx="4">
                  <c:v>411364.3</c:v>
                </c:pt>
              </c:numCache>
            </c:numRef>
          </c:val>
        </c:ser>
        <c:ser>
          <c:idx val="1"/>
          <c:order val="1"/>
          <c:tx>
            <c:strRef>
              <c:f>'Лист2 (2)'!$A$4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5.0818270662958354E-2"/>
                  <c:y val="-1.2420372697243443E-2"/>
                </c:manualLayout>
              </c:layout>
              <c:showVal val="1"/>
            </c:dLbl>
            <c:dLbl>
              <c:idx val="1"/>
              <c:layout>
                <c:manualLayout>
                  <c:x val="-5.3807580701955897E-2"/>
                  <c:y val="-1.9872596315589363E-2"/>
                </c:manualLayout>
              </c:layout>
              <c:showVal val="1"/>
            </c:dLbl>
            <c:dLbl>
              <c:idx val="2"/>
              <c:layout>
                <c:manualLayout>
                  <c:x val="-5.3807580701955897E-2"/>
                  <c:y val="-2.2356670855038001E-2"/>
                </c:manualLayout>
              </c:layout>
              <c:showVal val="1"/>
            </c:dLbl>
            <c:dLbl>
              <c:idx val="3"/>
              <c:layout>
                <c:manualLayout>
                  <c:x val="-5.3807580701955862E-2"/>
                  <c:y val="-1.2420372697243345E-2"/>
                </c:manualLayout>
              </c:layout>
              <c:showVal val="1"/>
            </c:dLbl>
            <c:dLbl>
              <c:idx val="4"/>
              <c:layout>
                <c:manualLayout>
                  <c:x val="-4.6334305604461994E-2"/>
                  <c:y val="-1.7388521776140593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'Лист2 (2)'!$B$2:$F$2</c:f>
              <c:strCache>
                <c:ptCount val="5"/>
                <c:pt idx="0">
                  <c:v>2020 год (отчет)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'Лист2 (2)'!$B$4:$F$4</c:f>
              <c:numCache>
                <c:formatCode>_-* #,##0.0\ _₽_-;\-* #,##0.0\ _₽_-;_-* "-"??\ _₽_-;_-@_-</c:formatCode>
                <c:ptCount val="5"/>
                <c:pt idx="0">
                  <c:v>267978.90000000002</c:v>
                </c:pt>
                <c:pt idx="1">
                  <c:v>249547.5</c:v>
                </c:pt>
                <c:pt idx="2">
                  <c:v>308482.5</c:v>
                </c:pt>
                <c:pt idx="3">
                  <c:v>267594.09999999998</c:v>
                </c:pt>
                <c:pt idx="4">
                  <c:v>264686</c:v>
                </c:pt>
              </c:numCache>
            </c:numRef>
          </c:val>
        </c:ser>
        <c:ser>
          <c:idx val="2"/>
          <c:order val="2"/>
          <c:tx>
            <c:strRef>
              <c:f>'Лист2 (2)'!$A$5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5.0818270662958354E-2"/>
                  <c:y val="-6.4585938025665313E-2"/>
                </c:manualLayout>
              </c:layout>
              <c:showVal val="1"/>
            </c:dLbl>
            <c:dLbl>
              <c:idx val="1"/>
              <c:layout>
                <c:manualLayout>
                  <c:x val="-4.6334305604461994E-2"/>
                  <c:y val="-3.726111809173005E-2"/>
                </c:manualLayout>
              </c:layout>
              <c:showVal val="1"/>
            </c:dLbl>
            <c:dLbl>
              <c:idx val="2"/>
              <c:layout>
                <c:manualLayout>
                  <c:x val="-5.2312925682457129E-2"/>
                  <c:y val="-4.1684866065109918E-2"/>
                </c:manualLayout>
              </c:layout>
              <c:showVal val="1"/>
            </c:dLbl>
            <c:dLbl>
              <c:idx val="3"/>
              <c:layout>
                <c:manualLayout>
                  <c:x val="-5.3807580701955862E-2"/>
                  <c:y val="-3.2292969012832691E-2"/>
                </c:manualLayout>
              </c:layout>
              <c:showVal val="1"/>
            </c:dLbl>
            <c:dLbl>
              <c:idx val="4"/>
              <c:layout>
                <c:manualLayout>
                  <c:x val="-4.6334305604461994E-2"/>
                  <c:y val="-2.2356670855038001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'Лист2 (2)'!$B$2:$F$2</c:f>
              <c:strCache>
                <c:ptCount val="5"/>
                <c:pt idx="0">
                  <c:v>2020 год (отчет)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'Лист2 (2)'!$B$5:$F$5</c:f>
              <c:numCache>
                <c:formatCode>_-* #,##0.0\ _₽_-;\-* #,##0.0\ _₽_-;_-* "-"??\ _₽_-;_-@_-</c:formatCode>
                <c:ptCount val="5"/>
                <c:pt idx="0">
                  <c:v>809887.1</c:v>
                </c:pt>
                <c:pt idx="1">
                  <c:v>406395.4</c:v>
                </c:pt>
                <c:pt idx="2">
                  <c:v>312574.2</c:v>
                </c:pt>
                <c:pt idx="3">
                  <c:v>260697.60000000001</c:v>
                </c:pt>
                <c:pt idx="4">
                  <c:v>288187.59999999998</c:v>
                </c:pt>
              </c:numCache>
            </c:numRef>
          </c:val>
        </c:ser>
        <c:ser>
          <c:idx val="3"/>
          <c:order val="3"/>
          <c:tx>
            <c:strRef>
              <c:f>'Лист2 (2)'!$A$6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1.3451895175488981E-2"/>
                  <c:y val="-0.29226911295570335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32502341009729097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33762121669020917"/>
                </c:manualLayout>
              </c:layout>
              <c:showVal val="1"/>
            </c:dLbl>
            <c:dLbl>
              <c:idx val="3"/>
              <c:layout>
                <c:manualLayout>
                  <c:x val="1.1957240155990196E-2"/>
                  <c:y val="-0.33762121669020917"/>
                </c:manualLayout>
              </c:layout>
              <c:showVal val="1"/>
            </c:dLbl>
            <c:dLbl>
              <c:idx val="4"/>
              <c:layout>
                <c:manualLayout>
                  <c:x val="1.4946550194987763E-2"/>
                  <c:y val="-0.3325820940530421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'Лист2 (2)'!$B$2:$F$2</c:f>
              <c:strCache>
                <c:ptCount val="5"/>
                <c:pt idx="0">
                  <c:v>2020 год (отчет)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'Лист2 (2)'!$B$6:$F$6</c:f>
              <c:numCache>
                <c:formatCode>_-* #,##0.0\ _₽_-;\-* #,##0.0\ _₽_-;_-* "-"??\ _₽_-;_-@_-</c:formatCode>
                <c:ptCount val="5"/>
                <c:pt idx="0">
                  <c:v>2307848.7999999998</c:v>
                </c:pt>
                <c:pt idx="1">
                  <c:v>2296426.9</c:v>
                </c:pt>
                <c:pt idx="2">
                  <c:v>2608615.7999999998</c:v>
                </c:pt>
                <c:pt idx="3">
                  <c:v>2445115.9</c:v>
                </c:pt>
                <c:pt idx="4">
                  <c:v>2422534.6</c:v>
                </c:pt>
              </c:numCache>
            </c:numRef>
          </c:val>
        </c:ser>
        <c:shape val="box"/>
        <c:axId val="122341248"/>
        <c:axId val="122342784"/>
        <c:axId val="0"/>
      </c:bar3DChart>
      <c:catAx>
        <c:axId val="12234124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2342784"/>
        <c:crosses val="autoZero"/>
        <c:auto val="1"/>
        <c:lblAlgn val="ctr"/>
        <c:lblOffset val="100"/>
      </c:catAx>
      <c:valAx>
        <c:axId val="122342784"/>
        <c:scaling>
          <c:orientation val="minMax"/>
        </c:scaling>
        <c:delete val="1"/>
        <c:axPos val="l"/>
        <c:numFmt formatCode="0%" sourceLinked="1"/>
        <c:tickLblPos val="none"/>
        <c:crossAx val="12234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158600550974559"/>
          <c:y val="0"/>
          <c:w val="0.28730282322679801"/>
          <c:h val="0.65681015601441151"/>
        </c:manualLayout>
      </c:layout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Лист11!$A$2</c:f>
              <c:strCache>
                <c:ptCount val="1"/>
                <c:pt idx="0">
                  <c:v>Численность рабочей силы, тыс.человек</c:v>
                </c:pt>
              </c:strCache>
            </c:strRef>
          </c:tx>
          <c:spPr>
            <a:solidFill>
              <a:srgbClr val="3366FF"/>
            </a:soli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Лист11!$B$1:$F$1</c:f>
              <c:strCache>
                <c:ptCount val="5"/>
                <c:pt idx="0">
                  <c:v>2020 год (факт) </c:v>
                </c:pt>
                <c:pt idx="1">
                  <c:v>2021 год (план) 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 </c:v>
                </c:pt>
              </c:strCache>
            </c:strRef>
          </c:cat>
          <c:val>
            <c:numRef>
              <c:f>Лист11!$B$2:$F$2</c:f>
              <c:numCache>
                <c:formatCode>#,##0.000</c:formatCode>
                <c:ptCount val="5"/>
                <c:pt idx="0">
                  <c:v>23.210999999999999</c:v>
                </c:pt>
                <c:pt idx="1">
                  <c:v>23.59</c:v>
                </c:pt>
                <c:pt idx="2">
                  <c:v>23.702999999999989</c:v>
                </c:pt>
                <c:pt idx="3">
                  <c:v>23.864999999999988</c:v>
                </c:pt>
                <c:pt idx="4">
                  <c:v>24.04</c:v>
                </c:pt>
              </c:numCache>
            </c:numRef>
          </c:val>
        </c:ser>
        <c:ser>
          <c:idx val="1"/>
          <c:order val="1"/>
          <c:tx>
            <c:strRef>
              <c:f>Лист11!$A$3</c:f>
              <c:strCache>
                <c:ptCount val="1"/>
                <c:pt idx="0">
                  <c:v>Численность занятых в экономике, тыс.человек</c:v>
                </c:pt>
              </c:strCache>
            </c:strRef>
          </c:tx>
          <c:dLbls>
            <c:dLbl>
              <c:idx val="0"/>
              <c:layout>
                <c:manualLayout>
                  <c:x val="3.2488897432449051E-2"/>
                  <c:y val="-6.5044539994408429E-2"/>
                </c:manualLayout>
              </c:layout>
              <c:showVal val="1"/>
            </c:dLbl>
            <c:dLbl>
              <c:idx val="1"/>
              <c:layout>
                <c:manualLayout>
                  <c:x val="3.4809728743589896E-2"/>
                  <c:y val="-1.9130747057178942E-2"/>
                </c:manualLayout>
              </c:layout>
              <c:showVal val="1"/>
            </c:dLbl>
            <c:dLbl>
              <c:idx val="2"/>
              <c:layout>
                <c:manualLayout>
                  <c:x val="2.5527134411965881E-2"/>
                  <c:y val="-2.6783045880050548E-2"/>
                </c:manualLayout>
              </c:layout>
              <c:showVal val="1"/>
            </c:dLbl>
            <c:dLbl>
              <c:idx val="3"/>
              <c:layout>
                <c:manualLayout>
                  <c:x val="2.7847782994871933E-2"/>
                  <c:y val="-3.0609195291486306E-2"/>
                </c:manualLayout>
              </c:layout>
              <c:showVal val="1"/>
            </c:dLbl>
            <c:dLbl>
              <c:idx val="4"/>
              <c:layout>
                <c:manualLayout>
                  <c:x val="3.333333333333334E-2"/>
                  <c:y val="-3.240740740740742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Лист11!$B$1:$F$1</c:f>
              <c:strCache>
                <c:ptCount val="5"/>
                <c:pt idx="0">
                  <c:v>2020 год (факт) </c:v>
                </c:pt>
                <c:pt idx="1">
                  <c:v>2021 год (план) 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 </c:v>
                </c:pt>
              </c:strCache>
            </c:strRef>
          </c:cat>
          <c:val>
            <c:numRef>
              <c:f>Лист11!$B$3:$F$3</c:f>
              <c:numCache>
                <c:formatCode>#,##0.000</c:formatCode>
                <c:ptCount val="5"/>
                <c:pt idx="0">
                  <c:v>20.347999999999999</c:v>
                </c:pt>
                <c:pt idx="1">
                  <c:v>20.961999999999989</c:v>
                </c:pt>
                <c:pt idx="2">
                  <c:v>21.08</c:v>
                </c:pt>
                <c:pt idx="3">
                  <c:v>21.24499999999999</c:v>
                </c:pt>
                <c:pt idx="4">
                  <c:v>21.464999999999989</c:v>
                </c:pt>
              </c:numCache>
            </c:numRef>
          </c:val>
        </c:ser>
        <c:shape val="cylinder"/>
        <c:axId val="91298432"/>
        <c:axId val="91308416"/>
        <c:axId val="0"/>
      </c:bar3DChart>
      <c:catAx>
        <c:axId val="9129843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308416"/>
        <c:crosses val="autoZero"/>
        <c:auto val="1"/>
        <c:lblAlgn val="ctr"/>
        <c:lblOffset val="100"/>
      </c:catAx>
      <c:valAx>
        <c:axId val="91308416"/>
        <c:scaling>
          <c:orientation val="minMax"/>
        </c:scaling>
        <c:delete val="1"/>
        <c:axPos val="l"/>
        <c:numFmt formatCode="#,##0.000" sourceLinked="1"/>
        <c:tickLblPos val="none"/>
        <c:crossAx val="9129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69498694198327"/>
          <c:y val="0.10909828202878713"/>
          <c:w val="0.16934620722893076"/>
          <c:h val="0.5407560230219711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2558862968714087E-2"/>
          <c:y val="2.9394882050142578E-2"/>
          <c:w val="0.60309174303630364"/>
          <c:h val="0.85960819168240565"/>
        </c:manualLayout>
      </c:layout>
      <c:bar3DChart>
        <c:barDir val="col"/>
        <c:grouping val="clustered"/>
        <c:ser>
          <c:idx val="0"/>
          <c:order val="0"/>
          <c:tx>
            <c:strRef>
              <c:f>Лист12!$A$2</c:f>
              <c:strCache>
                <c:ptCount val="1"/>
                <c:pt idx="0">
                  <c:v>Объем работ, выполненных по виду деятельности "Строительство", в ценах</c:v>
                </c:pt>
              </c:strCache>
            </c:strRef>
          </c:tx>
          <c:spPr>
            <a:solidFill>
              <a:srgbClr val="0066FF"/>
            </a:soli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Лист12!$B$1:$F$1</c:f>
              <c:strCache>
                <c:ptCount val="5"/>
                <c:pt idx="0">
                  <c:v>2020 год (факт) </c:v>
                </c:pt>
                <c:pt idx="1">
                  <c:v>2021 год (план) 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 </c:v>
                </c:pt>
              </c:strCache>
            </c:strRef>
          </c:cat>
          <c:val>
            <c:numRef>
              <c:f>Лист12!$B$2:$F$2</c:f>
              <c:numCache>
                <c:formatCode>#,##0.0</c:formatCode>
                <c:ptCount val="5"/>
                <c:pt idx="0">
                  <c:v>673</c:v>
                </c:pt>
                <c:pt idx="1">
                  <c:v>679.8</c:v>
                </c:pt>
                <c:pt idx="2">
                  <c:v>1468.7</c:v>
                </c:pt>
                <c:pt idx="3">
                  <c:v>1544.9</c:v>
                </c:pt>
                <c:pt idx="4">
                  <c:v>1653.3</c:v>
                </c:pt>
              </c:numCache>
            </c:numRef>
          </c:val>
        </c:ser>
        <c:ser>
          <c:idx val="1"/>
          <c:order val="1"/>
          <c:tx>
            <c:strRef>
              <c:f>Лист12!$A$3</c:f>
              <c:strCache>
                <c:ptCount val="1"/>
                <c:pt idx="0">
                  <c:v>Ввод в действие жилых домов, тыс.м2 общей площади</c:v>
                </c:pt>
              </c:strCache>
            </c:strRef>
          </c:tx>
          <c:dLbls>
            <c:dLbl>
              <c:idx val="0"/>
              <c:layout>
                <c:manualLayout>
                  <c:x val="1.6406445795428427E-2"/>
                  <c:y val="9.7981808272931855E-17"/>
                </c:manualLayout>
              </c:layout>
              <c:showVal val="1"/>
            </c:dLbl>
            <c:dLbl>
              <c:idx val="1"/>
              <c:layout>
                <c:manualLayout>
                  <c:x val="1.8457251519856967E-2"/>
                  <c:y val="-2.9394882050142578E-2"/>
                </c:manualLayout>
              </c:layout>
              <c:showVal val="1"/>
            </c:dLbl>
            <c:dLbl>
              <c:idx val="2"/>
              <c:layout>
                <c:manualLayout>
                  <c:x val="1.0254028622142759E-2"/>
                  <c:y val="-7.2151284537408336E-2"/>
                </c:manualLayout>
              </c:layout>
              <c:showVal val="1"/>
            </c:dLbl>
            <c:dLbl>
              <c:idx val="3"/>
              <c:layout>
                <c:manualLayout>
                  <c:x val="1.2304834346571319E-2"/>
                  <c:y val="-4.2756192072934573E-2"/>
                </c:manualLayout>
              </c:layout>
              <c:showVal val="1"/>
            </c:dLbl>
            <c:dLbl>
              <c:idx val="4"/>
              <c:layout>
                <c:manualLayout>
                  <c:x val="1.4355640070999848E-2"/>
                  <c:y val="-2.672262004558424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Лист12!$B$1:$F$1</c:f>
              <c:strCache>
                <c:ptCount val="5"/>
                <c:pt idx="0">
                  <c:v>2020 год (факт) </c:v>
                </c:pt>
                <c:pt idx="1">
                  <c:v>2021 год (план) 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 </c:v>
                </c:pt>
              </c:strCache>
            </c:strRef>
          </c:cat>
          <c:val>
            <c:numRef>
              <c:f>Лист12!$B$3:$F$3</c:f>
              <c:numCache>
                <c:formatCode>#,##0.0</c:formatCode>
                <c:ptCount val="5"/>
                <c:pt idx="0">
                  <c:v>17.7</c:v>
                </c:pt>
                <c:pt idx="1">
                  <c:v>16.3</c:v>
                </c:pt>
                <c:pt idx="2">
                  <c:v>18.100000000000001</c:v>
                </c:pt>
                <c:pt idx="3">
                  <c:v>19.7</c:v>
                </c:pt>
                <c:pt idx="4">
                  <c:v>21.1</c:v>
                </c:pt>
              </c:numCache>
            </c:numRef>
          </c:val>
        </c:ser>
        <c:ser>
          <c:idx val="2"/>
          <c:order val="2"/>
          <c:tx>
            <c:strRef>
              <c:f>Лист12!$A$4</c:f>
              <c:strCache>
                <c:ptCount val="1"/>
                <c:pt idx="0">
                  <c:v>Индекс физического объема работ, выполненных по виду деятельности "Строительство", % к предыдущему году в сопоставимых ценах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2905070168355286E-2"/>
                  <c:y val="-5.0772978086609903E-2"/>
                </c:manualLayout>
              </c:layout>
              <c:showVal val="1"/>
            </c:dLbl>
            <c:dLbl>
              <c:idx val="1"/>
              <c:layout>
                <c:manualLayout>
                  <c:x val="2.1508450280592128E-2"/>
                  <c:y val="-3.473940605925941E-2"/>
                </c:manualLayout>
              </c:layout>
              <c:showVal val="1"/>
            </c:dLbl>
            <c:dLbl>
              <c:idx val="2"/>
              <c:layout>
                <c:manualLayout>
                  <c:x val="1.6094199409942112E-2"/>
                  <c:y val="-3.2067144054700895E-2"/>
                </c:manualLayout>
              </c:layout>
              <c:showVal val="1"/>
            </c:dLbl>
            <c:dLbl>
              <c:idx val="3"/>
              <c:layout>
                <c:manualLayout>
                  <c:x val="2.150843058781584E-2"/>
                  <c:y val="-5.3445450505499377E-2"/>
                </c:manualLayout>
              </c:layout>
              <c:showVal val="1"/>
            </c:dLbl>
            <c:dLbl>
              <c:idx val="4"/>
              <c:layout>
                <c:manualLayout>
                  <c:x val="4.1451875717512847E-2"/>
                  <c:y val="-2.405056845535681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Лист12!$B$1:$F$1</c:f>
              <c:strCache>
                <c:ptCount val="5"/>
                <c:pt idx="0">
                  <c:v>2020 год (факт) </c:v>
                </c:pt>
                <c:pt idx="1">
                  <c:v>2021 год (план) 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 </c:v>
                </c:pt>
              </c:strCache>
            </c:strRef>
          </c:cat>
          <c:val>
            <c:numRef>
              <c:f>Лист12!$B$4:$F$4</c:f>
              <c:numCache>
                <c:formatCode>#,##0.00</c:formatCode>
                <c:ptCount val="5"/>
                <c:pt idx="0">
                  <c:v>32.770000000000003</c:v>
                </c:pt>
                <c:pt idx="1">
                  <c:v>97.5</c:v>
                </c:pt>
                <c:pt idx="2">
                  <c:v>207.34</c:v>
                </c:pt>
                <c:pt idx="3">
                  <c:v>100.76</c:v>
                </c:pt>
                <c:pt idx="4">
                  <c:v>102.4</c:v>
                </c:pt>
              </c:numCache>
            </c:numRef>
          </c:val>
        </c:ser>
        <c:shape val="cylinder"/>
        <c:axId val="93143808"/>
        <c:axId val="93145344"/>
        <c:axId val="0"/>
      </c:bar3DChart>
      <c:catAx>
        <c:axId val="9314380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3145344"/>
        <c:crosses val="autoZero"/>
        <c:auto val="1"/>
        <c:lblAlgn val="ctr"/>
        <c:lblOffset val="100"/>
      </c:catAx>
      <c:valAx>
        <c:axId val="93145344"/>
        <c:scaling>
          <c:orientation val="minMax"/>
        </c:scaling>
        <c:delete val="1"/>
        <c:axPos val="l"/>
        <c:numFmt formatCode="#,##0.0" sourceLinked="1"/>
        <c:tickLblPos val="none"/>
        <c:crossAx val="93143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088733967830778"/>
          <c:y val="0.10476739958186465"/>
          <c:w val="0.21086052167043171"/>
          <c:h val="0.63846756925998116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30"/>
      <c:depthPercent val="15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595552458713845"/>
          <c:w val="1"/>
          <c:h val="0.69063468394517646"/>
        </c:manualLayout>
      </c:layout>
      <c:bar3DChart>
        <c:barDir val="col"/>
        <c:grouping val="clustered"/>
        <c:ser>
          <c:idx val="0"/>
          <c:order val="0"/>
          <c:tx>
            <c:strRef>
              <c:f>'основные характеристики бюджета'!$A$3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727799650043745E-2"/>
                  <c:y val="0.3161103568530053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701334208223989E-2"/>
                  <c:y val="0.3252583517085673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34667541557311E-2"/>
                  <c:y val="0.319495573938117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3 478 177,2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28029308836406E-2"/>
                  <c:y val="0.3391965393675740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25E-2"/>
                  <c:y val="0.267083995878823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3 294 251,2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5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2020 год (отчёт)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'основные характеристики бюджета'!$B$3:$F$3</c:f>
              <c:numCache>
                <c:formatCode>#,##0.0</c:formatCode>
                <c:ptCount val="5"/>
                <c:pt idx="0">
                  <c:v>3724037.4</c:v>
                </c:pt>
                <c:pt idx="1">
                  <c:v>3205364.5</c:v>
                </c:pt>
                <c:pt idx="2">
                  <c:v>3477789.6</c:v>
                </c:pt>
                <c:pt idx="3">
                  <c:v>3251201</c:v>
                </c:pt>
                <c:pt idx="4">
                  <c:v>3294318.7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'основные характеристики бюджета'!$A$4</c:f>
              <c:strCache>
                <c:ptCount val="1"/>
                <c:pt idx="0">
                  <c:v>Расходы 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0350284339457327E-2"/>
                  <c:y val="0.3425819918314220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566819772528521E-2"/>
                  <c:y val="0.336423307014865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955708661417634E-2"/>
                  <c:y val="0.330048544512003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567 536,0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873687664042452E-2"/>
                  <c:y val="0.351729986686978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222222222222442E-2"/>
                  <c:y val="0.333264101052334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3 386 705,0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5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2020 год (отчёт)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'основные характеристики бюджета'!$B$4:$F$4</c:f>
              <c:numCache>
                <c:formatCode>#,##0.0</c:formatCode>
                <c:ptCount val="5"/>
                <c:pt idx="0">
                  <c:v>3751795.6</c:v>
                </c:pt>
                <c:pt idx="1">
                  <c:v>3290869.2</c:v>
                </c:pt>
                <c:pt idx="2">
                  <c:v>3567148.4</c:v>
                </c:pt>
                <c:pt idx="3">
                  <c:v>3343281.5</c:v>
                </c:pt>
                <c:pt idx="4">
                  <c:v>3386772.5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'основные характеристики бюджета'!$A$5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0148622047244094E-2"/>
                  <c:y val="0.2109230300810549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15376202974656E-2"/>
                  <c:y val="0.2104356124898014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822725284339454E-2"/>
                  <c:y val="0.2102059548694872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844816272966158E-2"/>
                  <c:y val="0.2125693439459734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111111111111212E-2"/>
                  <c:y val="0.2127219527374311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5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2020 год (отчёт)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'основные характеристики бюджета'!$B$5:$F$5</c:f>
              <c:numCache>
                <c:formatCode>#,##0.0</c:formatCode>
                <c:ptCount val="5"/>
                <c:pt idx="0">
                  <c:v>-27758.200000000186</c:v>
                </c:pt>
                <c:pt idx="1">
                  <c:v>-85504.700000000172</c:v>
                </c:pt>
                <c:pt idx="2">
                  <c:v>-89358.799999999814</c:v>
                </c:pt>
                <c:pt idx="3">
                  <c:v>-92080.5</c:v>
                </c:pt>
                <c:pt idx="4">
                  <c:v>-92453.799999999814</c:v>
                </c:pt>
              </c:numCache>
            </c:numRef>
          </c:val>
          <c:shape val="cylinder"/>
        </c:ser>
        <c:gapWidth val="120"/>
        <c:gapDepth val="148"/>
        <c:shape val="box"/>
        <c:axId val="50960256"/>
        <c:axId val="50961792"/>
        <c:axId val="0"/>
      </c:bar3DChart>
      <c:catAx>
        <c:axId val="50960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0961792"/>
        <c:crosses val="autoZero"/>
        <c:auto val="1"/>
        <c:lblAlgn val="r"/>
        <c:lblOffset val="100"/>
      </c:catAx>
      <c:valAx>
        <c:axId val="50961792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5096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4638054788084"/>
          <c:y val="0.92769214565776259"/>
          <c:w val="0.53907227521167955"/>
          <c:h val="7.2307854342237785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  <a:ln w="9525">
          <a:noFill/>
        </a:ln>
      </c:spPr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310669184905379E-2"/>
          <c:y val="1.7433248157612116E-2"/>
          <c:w val="0.77619153427397003"/>
          <c:h val="0.85686754502024998"/>
        </c:manualLayout>
      </c:layout>
      <c:bar3DChart>
        <c:barDir val="col"/>
        <c:grouping val="stacked"/>
        <c:ser>
          <c:idx val="0"/>
          <c:order val="0"/>
          <c:tx>
            <c:strRef>
              <c:f>Лист5!$A$2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4.5445464907191403E-2"/>
                  <c:y val="-6.3629293714839762E-3"/>
                </c:manualLayout>
              </c:layout>
              <c:showVal val="1"/>
            </c:dLbl>
            <c:dLbl>
              <c:idx val="1"/>
              <c:layout>
                <c:manualLayout>
                  <c:x val="-4.6745731955708685E-2"/>
                  <c:y val="8.2713873542670409E-3"/>
                </c:manualLayout>
              </c:layout>
              <c:showVal val="1"/>
            </c:dLbl>
            <c:dLbl>
              <c:idx val="2"/>
              <c:layout>
                <c:manualLayout>
                  <c:x val="-4.4458640397980483E-2"/>
                  <c:y val="8.3984776102318595E-3"/>
                </c:manualLayout>
              </c:layout>
              <c:showVal val="1"/>
            </c:dLbl>
            <c:dLbl>
              <c:idx val="3"/>
              <c:layout>
                <c:manualLayout>
                  <c:x val="-4.3140988449843022E-2"/>
                  <c:y val="4.3265394754118253E-3"/>
                </c:manualLayout>
              </c:layout>
              <c:showVal val="1"/>
            </c:dLbl>
            <c:dLbl>
              <c:idx val="4"/>
              <c:layout>
                <c:manualLayout>
                  <c:x val="-4.2466783526110323E-2"/>
                  <c:y val="6.9988014799702422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Лист5!$B$1:$F$1</c:f>
              <c:strCache>
                <c:ptCount val="5"/>
                <c:pt idx="0">
                  <c:v>2020 год (отчет)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Лист5!$B$2:$F$2</c:f>
              <c:numCache>
                <c:formatCode>#,##0.0</c:formatCode>
                <c:ptCount val="5"/>
                <c:pt idx="0">
                  <c:v>155034.20000000001</c:v>
                </c:pt>
                <c:pt idx="1">
                  <c:v>157755</c:v>
                </c:pt>
                <c:pt idx="2">
                  <c:v>161764.20000000001</c:v>
                </c:pt>
                <c:pt idx="3">
                  <c:v>144502.5</c:v>
                </c:pt>
                <c:pt idx="4">
                  <c:v>142205.79999999999</c:v>
                </c:pt>
              </c:numCache>
            </c:numRef>
          </c:val>
        </c:ser>
        <c:ser>
          <c:idx val="1"/>
          <c:order val="1"/>
          <c:tx>
            <c:strRef>
              <c:f>Лист5!$A$3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-3.8718434577228039E-2"/>
                  <c:y val="-5.9044365440876941E-2"/>
                </c:manualLayout>
              </c:layout>
              <c:showVal val="1"/>
            </c:dLbl>
            <c:dLbl>
              <c:idx val="1"/>
              <c:layout>
                <c:manualLayout>
                  <c:x val="-3.8799907006217438E-2"/>
                  <c:y val="-6.3243604245992874E-2"/>
                </c:manualLayout>
              </c:layout>
              <c:showVal val="1"/>
            </c:dLbl>
            <c:dLbl>
              <c:idx val="2"/>
              <c:layout>
                <c:manualLayout>
                  <c:x val="-3.7809482074008242E-2"/>
                  <c:y val="-7.4441644531079043E-2"/>
                </c:manualLayout>
              </c:layout>
              <c:showVal val="1"/>
            </c:dLbl>
            <c:dLbl>
              <c:idx val="3"/>
              <c:layout>
                <c:manualLayout>
                  <c:x val="-3.6501602702580391E-2"/>
                  <c:y val="-7.5077937468227482E-2"/>
                </c:manualLayout>
              </c:layout>
              <c:showVal val="1"/>
            </c:dLbl>
            <c:dLbl>
              <c:idx val="4"/>
              <c:layout>
                <c:manualLayout>
                  <c:x val="-2.668345492476145E-2"/>
                  <c:y val="-7.2532765719633879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Лист5!$B$1:$F$1</c:f>
              <c:strCache>
                <c:ptCount val="5"/>
                <c:pt idx="0">
                  <c:v>2020 год (отчет)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Лист5!$B$3:$F$3</c:f>
              <c:numCache>
                <c:formatCode>#,##0.0</c:formatCode>
                <c:ptCount val="5"/>
                <c:pt idx="0">
                  <c:v>899442.6</c:v>
                </c:pt>
                <c:pt idx="1">
                  <c:v>873622.7</c:v>
                </c:pt>
                <c:pt idx="2">
                  <c:v>920578.1</c:v>
                </c:pt>
                <c:pt idx="3">
                  <c:v>932758.3</c:v>
                </c:pt>
                <c:pt idx="4">
                  <c:v>947616.1</c:v>
                </c:pt>
              </c:numCache>
            </c:numRef>
          </c:val>
        </c:ser>
        <c:ser>
          <c:idx val="2"/>
          <c:order val="2"/>
          <c:tx>
            <c:strRef>
              <c:f>Лист5!$A$4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2.7133737277054714E-2"/>
                  <c:y val="-0.31354540853485441"/>
                </c:manualLayout>
              </c:layout>
              <c:showVal val="1"/>
            </c:dLbl>
            <c:dLbl>
              <c:idx val="1"/>
              <c:layout>
                <c:manualLayout>
                  <c:x val="-9.4968080469691463E-3"/>
                  <c:y val="-0.2995478456538338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30234735823003794"/>
                </c:manualLayout>
              </c:layout>
              <c:showVal val="1"/>
            </c:dLbl>
            <c:dLbl>
              <c:idx val="3"/>
              <c:layout>
                <c:manualLayout>
                  <c:x val="2.8490447533404642E-2"/>
                  <c:y val="-0.29331252756427773"/>
                </c:manualLayout>
              </c:layout>
              <c:showVal val="1"/>
            </c:dLbl>
            <c:dLbl>
              <c:idx val="4"/>
              <c:layout>
                <c:manualLayout>
                  <c:x val="4.2265275472230565E-2"/>
                  <c:y val="-0.30425617692310281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Лист5!$B$1:$F$1</c:f>
              <c:strCache>
                <c:ptCount val="5"/>
                <c:pt idx="0">
                  <c:v>2020 год (отчет)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Лист5!$B$4:$F$4</c:f>
              <c:numCache>
                <c:formatCode>#,##0.0</c:formatCode>
                <c:ptCount val="5"/>
                <c:pt idx="0">
                  <c:v>2669560.6</c:v>
                </c:pt>
                <c:pt idx="1">
                  <c:v>2173986.7999999998</c:v>
                </c:pt>
                <c:pt idx="2">
                  <c:v>2395447.2999999998</c:v>
                </c:pt>
                <c:pt idx="3">
                  <c:v>2173940.2000000002</c:v>
                </c:pt>
                <c:pt idx="4">
                  <c:v>2204496.7999999998</c:v>
                </c:pt>
              </c:numCache>
            </c:numRef>
          </c:val>
        </c:ser>
        <c:shape val="box"/>
        <c:axId val="93424256"/>
        <c:axId val="93446528"/>
        <c:axId val="0"/>
      </c:bar3DChart>
      <c:catAx>
        <c:axId val="9342425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3446528"/>
        <c:crosses val="autoZero"/>
        <c:auto val="1"/>
        <c:lblAlgn val="ctr"/>
        <c:lblOffset val="100"/>
      </c:catAx>
      <c:valAx>
        <c:axId val="93446528"/>
        <c:scaling>
          <c:orientation val="minMax"/>
        </c:scaling>
        <c:delete val="1"/>
        <c:axPos val="l"/>
        <c:numFmt formatCode="#,##0.0" sourceLinked="1"/>
        <c:tickLblPos val="none"/>
        <c:crossAx val="9342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78481814777812"/>
          <c:y val="0.12153300306699942"/>
          <c:w val="0.13275078489221376"/>
          <c:h val="0.51565882410371944"/>
        </c:manualLayout>
      </c:layout>
      <c:txPr>
        <a:bodyPr/>
        <a:lstStyle/>
        <a:p>
          <a:pPr>
            <a:defRPr sz="11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5812419309731877E-2"/>
          <c:y val="5.3342557897607334E-2"/>
          <c:w val="0.87677145068172546"/>
          <c:h val="0.84216070009315203"/>
        </c:manualLayout>
      </c:layout>
      <c:bar3DChart>
        <c:barDir val="col"/>
        <c:grouping val="clustered"/>
        <c:ser>
          <c:idx val="0"/>
          <c:order val="0"/>
          <c:tx>
            <c:strRef>
              <c:f>Лист8!$B$1</c:f>
              <c:strCache>
                <c:ptCount val="1"/>
                <c:pt idx="0">
                  <c:v>2020 год (отчёт)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1.2163399469024515E-3"/>
                  <c:y val="0.29822443970871931"/>
                </c:manualLayout>
              </c:layout>
              <c:showVal val="1"/>
            </c:dLbl>
            <c:dLbl>
              <c:idx val="1"/>
              <c:layout>
                <c:manualLayout>
                  <c:x val="-6.0816997345122621E-3"/>
                  <c:y val="-5.4514144892991716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11544171859692358"/>
                </c:manualLayout>
              </c:layout>
              <c:showVal val="1"/>
            </c:dLbl>
            <c:dLbl>
              <c:idx val="3"/>
              <c:layout>
                <c:manualLayout>
                  <c:x val="1.2163399469024515E-3"/>
                  <c:y val="-9.620143216410302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299471775863289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Лист8!$A$2:$A$6</c:f>
              <c:strCache>
                <c:ptCount val="5"/>
                <c:pt idx="0">
                  <c:v>Налог на доходы физических лиц </c:v>
                </c:pt>
                <c:pt idx="1">
                  <c:v>Налоги на совокупный доход </c:v>
                </c:pt>
                <c:pt idx="2">
                  <c:v>Налоги на имущество </c:v>
                </c:pt>
                <c:pt idx="3">
                  <c:v>Акцизы по подакцизным товарам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Лист8!$B$2:$B$6</c:f>
              <c:numCache>
                <c:formatCode>#,##0.0</c:formatCode>
                <c:ptCount val="5"/>
                <c:pt idx="0">
                  <c:v>693934.3</c:v>
                </c:pt>
                <c:pt idx="1">
                  <c:v>138435</c:v>
                </c:pt>
                <c:pt idx="2">
                  <c:v>48050.2</c:v>
                </c:pt>
                <c:pt idx="3">
                  <c:v>12204.6</c:v>
                </c:pt>
                <c:pt idx="4">
                  <c:v>6818.5</c:v>
                </c:pt>
              </c:numCache>
            </c:numRef>
          </c:val>
        </c:ser>
        <c:ser>
          <c:idx val="1"/>
          <c:order val="1"/>
          <c:tx>
            <c:strRef>
              <c:f>Лист8!$C$1</c:f>
              <c:strCache>
                <c:ptCount val="1"/>
                <c:pt idx="0">
                  <c:v>2021 год (план)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1149654044850866E-17"/>
                  <c:y val="0.29822443970871931"/>
                </c:manualLayout>
              </c:layout>
              <c:showVal val="1"/>
            </c:dLbl>
            <c:dLbl>
              <c:idx val="1"/>
              <c:layout>
                <c:manualLayout>
                  <c:x val="2.4326798938049021E-3"/>
                  <c:y val="-7.6961145731282349E-2"/>
                </c:manualLayout>
              </c:layout>
              <c:showVal val="1"/>
            </c:dLbl>
            <c:dLbl>
              <c:idx val="2"/>
              <c:layout>
                <c:manualLayout>
                  <c:x val="1.2163399469024515E-3"/>
                  <c:y val="-0.11544171859692358"/>
                </c:manualLayout>
              </c:layout>
              <c:showVal val="1"/>
            </c:dLbl>
            <c:dLbl>
              <c:idx val="3"/>
              <c:layout>
                <c:manualLayout>
                  <c:x val="3.6490198407073578E-3"/>
                  <c:y val="-9.6201432164103026E-2"/>
                </c:manualLayout>
              </c:layout>
              <c:showVal val="1"/>
            </c:dLbl>
            <c:dLbl>
              <c:idx val="4"/>
              <c:layout>
                <c:manualLayout>
                  <c:x val="2.4326798938049021E-3"/>
                  <c:y val="-9.6201432164103026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Лист8!$A$2:$A$6</c:f>
              <c:strCache>
                <c:ptCount val="5"/>
                <c:pt idx="0">
                  <c:v>Налог на доходы физических лиц </c:v>
                </c:pt>
                <c:pt idx="1">
                  <c:v>Налоги на совокупный доход </c:v>
                </c:pt>
                <c:pt idx="2">
                  <c:v>Налоги на имущество </c:v>
                </c:pt>
                <c:pt idx="3">
                  <c:v>Акцизы по подакцизным товарам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Лист8!$C$2:$C$6</c:f>
              <c:numCache>
                <c:formatCode>#,##0.0</c:formatCode>
                <c:ptCount val="5"/>
                <c:pt idx="0">
                  <c:v>688969.4</c:v>
                </c:pt>
                <c:pt idx="1">
                  <c:v>116154.4</c:v>
                </c:pt>
                <c:pt idx="2">
                  <c:v>48360</c:v>
                </c:pt>
                <c:pt idx="3">
                  <c:v>13818.9</c:v>
                </c:pt>
                <c:pt idx="4">
                  <c:v>6320</c:v>
                </c:pt>
              </c:numCache>
            </c:numRef>
          </c:val>
        </c:ser>
        <c:ser>
          <c:idx val="2"/>
          <c:order val="2"/>
          <c:tx>
            <c:strRef>
              <c:f>Лист8!$D$1</c:f>
              <c:strCache>
                <c:ptCount val="1"/>
                <c:pt idx="0">
                  <c:v>2022 год (план)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4326798938049021E-3"/>
                  <c:y val="0.28219086768136881"/>
                </c:manualLayout>
              </c:layout>
              <c:showVal val="1"/>
            </c:dLbl>
            <c:dLbl>
              <c:idx val="1"/>
              <c:layout>
                <c:manualLayout>
                  <c:x val="4.8653597876098078E-3"/>
                  <c:y val="-4.4894001676581356E-2"/>
                </c:manualLayout>
              </c:layout>
              <c:showVal val="1"/>
            </c:dLbl>
            <c:dLbl>
              <c:idx val="2"/>
              <c:layout>
                <c:manualLayout>
                  <c:x val="3.6490198407073578E-3"/>
                  <c:y val="-0.11544171859692358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9.6201432164103026E-2"/>
                </c:manualLayout>
              </c:layout>
              <c:showVal val="1"/>
            </c:dLbl>
            <c:dLbl>
              <c:idx val="4"/>
              <c:layout>
                <c:manualLayout>
                  <c:x val="4.8653597876097184E-3"/>
                  <c:y val="-9.299471775863289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Лист8!$A$2:$A$6</c:f>
              <c:strCache>
                <c:ptCount val="5"/>
                <c:pt idx="0">
                  <c:v>Налог на доходы физических лиц </c:v>
                </c:pt>
                <c:pt idx="1">
                  <c:v>Налоги на совокупный доход </c:v>
                </c:pt>
                <c:pt idx="2">
                  <c:v>Налоги на имущество </c:v>
                </c:pt>
                <c:pt idx="3">
                  <c:v>Акцизы по подакцизным товарам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Лист8!$D$2:$D$6</c:f>
              <c:numCache>
                <c:formatCode>#,##0.0</c:formatCode>
                <c:ptCount val="5"/>
                <c:pt idx="0">
                  <c:v>701393.6</c:v>
                </c:pt>
                <c:pt idx="1">
                  <c:v>149763.70000000001</c:v>
                </c:pt>
                <c:pt idx="2">
                  <c:v>49398.3</c:v>
                </c:pt>
                <c:pt idx="3">
                  <c:v>13382.5</c:v>
                </c:pt>
                <c:pt idx="4">
                  <c:v>6640</c:v>
                </c:pt>
              </c:numCache>
            </c:numRef>
          </c:val>
        </c:ser>
        <c:ser>
          <c:idx val="3"/>
          <c:order val="3"/>
          <c:tx>
            <c:strRef>
              <c:f>Лист8!$E$1</c:f>
              <c:strCache>
                <c:ptCount val="1"/>
                <c:pt idx="0">
                  <c:v>2023 год (план)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6490198407073578E-3"/>
                  <c:y val="0.28219086768136881"/>
                </c:manualLayout>
              </c:layout>
              <c:showVal val="1"/>
            </c:dLbl>
            <c:dLbl>
              <c:idx val="1"/>
              <c:layout>
                <c:manualLayout>
                  <c:x val="7.2980396814147129E-3"/>
                  <c:y val="-4.168728727111123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11544171859692358"/>
                </c:manualLayout>
              </c:layout>
              <c:showVal val="1"/>
            </c:dLbl>
            <c:dLbl>
              <c:idx val="3"/>
              <c:layout>
                <c:manualLayout>
                  <c:x val="1.2163399469023626E-3"/>
                  <c:y val="-9.620143216410302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299471775863289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Лист8!$A$2:$A$6</c:f>
              <c:strCache>
                <c:ptCount val="5"/>
                <c:pt idx="0">
                  <c:v>Налог на доходы физических лиц </c:v>
                </c:pt>
                <c:pt idx="1">
                  <c:v>Налоги на совокупный доход </c:v>
                </c:pt>
                <c:pt idx="2">
                  <c:v>Налоги на имущество </c:v>
                </c:pt>
                <c:pt idx="3">
                  <c:v>Акцизы по подакцизным товарам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Лист8!$E$2:$E$6</c:f>
              <c:numCache>
                <c:formatCode>#,##0.0</c:formatCode>
                <c:ptCount val="5"/>
                <c:pt idx="0">
                  <c:v>709664.3</c:v>
                </c:pt>
                <c:pt idx="1">
                  <c:v>151731.29999999999</c:v>
                </c:pt>
                <c:pt idx="2">
                  <c:v>50548.3</c:v>
                </c:pt>
                <c:pt idx="3">
                  <c:v>14114.4</c:v>
                </c:pt>
                <c:pt idx="4">
                  <c:v>6700</c:v>
                </c:pt>
              </c:numCache>
            </c:numRef>
          </c:val>
        </c:ser>
        <c:ser>
          <c:idx val="4"/>
          <c:order val="4"/>
          <c:tx>
            <c:strRef>
              <c:f>Лист8!$F$1</c:f>
              <c:strCache>
                <c:ptCount val="1"/>
                <c:pt idx="0">
                  <c:v>2024 год (план)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6.0816997345122621E-3"/>
                  <c:y val="0.26295058124854837"/>
                </c:manualLayout>
              </c:layout>
              <c:showVal val="1"/>
            </c:dLbl>
            <c:dLbl>
              <c:idx val="1"/>
              <c:layout>
                <c:manualLayout>
                  <c:x val="9.7307195752196155E-3"/>
                  <c:y val="-3.8480572865641251E-2"/>
                </c:manualLayout>
              </c:layout>
              <c:showVal val="1"/>
            </c:dLbl>
            <c:dLbl>
              <c:idx val="2"/>
              <c:layout>
                <c:manualLayout>
                  <c:x val="1.2163399469024515E-3"/>
                  <c:y val="-0.11223500419145349"/>
                </c:manualLayout>
              </c:layout>
              <c:showVal val="1"/>
            </c:dLbl>
            <c:dLbl>
              <c:idx val="3"/>
              <c:layout>
                <c:manualLayout>
                  <c:x val="3.6490198407073578E-3"/>
                  <c:y val="-9.94081465695731E-2"/>
                </c:manualLayout>
              </c:layout>
              <c:showVal val="1"/>
            </c:dLbl>
            <c:dLbl>
              <c:idx val="4"/>
              <c:layout>
                <c:manualLayout>
                  <c:x val="2.4326798938049021E-3"/>
                  <c:y val="-9.299471775863289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Лист8!$A$2:$A$6</c:f>
              <c:strCache>
                <c:ptCount val="5"/>
                <c:pt idx="0">
                  <c:v>Налог на доходы физических лиц </c:v>
                </c:pt>
                <c:pt idx="1">
                  <c:v>Налоги на совокупный доход </c:v>
                </c:pt>
                <c:pt idx="2">
                  <c:v>Налоги на имущество </c:v>
                </c:pt>
                <c:pt idx="3">
                  <c:v>Акцизы по подакцизным товарам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Лист8!$F$2:$F$6</c:f>
              <c:numCache>
                <c:formatCode>#,##0.0</c:formatCode>
                <c:ptCount val="5"/>
                <c:pt idx="0">
                  <c:v>721757</c:v>
                </c:pt>
                <c:pt idx="1">
                  <c:v>153723.1</c:v>
                </c:pt>
                <c:pt idx="2">
                  <c:v>51261.599999999999</c:v>
                </c:pt>
                <c:pt idx="3">
                  <c:v>14114.4</c:v>
                </c:pt>
                <c:pt idx="4">
                  <c:v>6760</c:v>
                </c:pt>
              </c:numCache>
            </c:numRef>
          </c:val>
        </c:ser>
        <c:shape val="box"/>
        <c:axId val="105569664"/>
        <c:axId val="105477248"/>
        <c:axId val="0"/>
      </c:bar3DChart>
      <c:catAx>
        <c:axId val="10556966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5477248"/>
        <c:crosses val="autoZero"/>
        <c:auto val="1"/>
        <c:lblAlgn val="ctr"/>
        <c:lblOffset val="100"/>
      </c:catAx>
      <c:valAx>
        <c:axId val="105477248"/>
        <c:scaling>
          <c:orientation val="minMax"/>
        </c:scaling>
        <c:delete val="1"/>
        <c:axPos val="l"/>
        <c:numFmt formatCode="#,##0.0" sourceLinked="1"/>
        <c:tickLblPos val="none"/>
        <c:crossAx val="10556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5920438324155"/>
          <c:y val="0.10966685519790732"/>
          <c:w val="0.14139485371135493"/>
          <c:h val="0.46403227924170048"/>
        </c:manualLayout>
      </c:layout>
      <c:txPr>
        <a:bodyPr/>
        <a:lstStyle/>
        <a:p>
          <a:pPr>
            <a:defRPr sz="11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Лист9!$B$1</c:f>
              <c:strCache>
                <c:ptCount val="1"/>
                <c:pt idx="0">
                  <c:v>2020 год (отчёт)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9782547135531312E-3"/>
                  <c:y val="0.17941014216811171"/>
                </c:manualLayout>
              </c:layout>
              <c:showVal val="1"/>
            </c:dLbl>
            <c:dLbl>
              <c:idx val="1"/>
              <c:layout>
                <c:manualLayout>
                  <c:x val="6.7007495800130001E-3"/>
                  <c:y val="-5.1694447743354174E-2"/>
                </c:manualLayout>
              </c:layout>
              <c:showVal val="1"/>
            </c:dLbl>
            <c:dLbl>
              <c:idx val="2"/>
              <c:layout>
                <c:manualLayout>
                  <c:x val="-2.6521698090354205E-3"/>
                  <c:y val="-8.5143796283171674E-2"/>
                </c:manualLayout>
              </c:layout>
              <c:showVal val="1"/>
            </c:dLbl>
            <c:dLbl>
              <c:idx val="3"/>
              <c:layout>
                <c:manualLayout>
                  <c:x val="-2.6622673238327053E-3"/>
                  <c:y val="-0.1064297453539645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Лист9!$A$2:$A$5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Лист9!$B$2:$B$5</c:f>
              <c:numCache>
                <c:formatCode>#,##0.0</c:formatCode>
                <c:ptCount val="4"/>
                <c:pt idx="0">
                  <c:v>116704.2</c:v>
                </c:pt>
                <c:pt idx="1">
                  <c:v>15497.5</c:v>
                </c:pt>
                <c:pt idx="2">
                  <c:v>0.2</c:v>
                </c:pt>
                <c:pt idx="3">
                  <c:v>6233.1</c:v>
                </c:pt>
              </c:numCache>
            </c:numRef>
          </c:val>
        </c:ser>
        <c:ser>
          <c:idx val="1"/>
          <c:order val="1"/>
          <c:tx>
            <c:strRef>
              <c:f>Лист9!$C$1</c:f>
              <c:strCache>
                <c:ptCount val="1"/>
                <c:pt idx="0">
                  <c:v>2021 год (план)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9782547135531181E-3"/>
                  <c:y val="0.16420589283183101"/>
                </c:manualLayout>
              </c:layout>
              <c:showVal val="1"/>
            </c:dLbl>
            <c:dLbl>
              <c:idx val="1"/>
              <c:layout>
                <c:manualLayout>
                  <c:x val="1.3260849045177111E-3"/>
                  <c:y val="-0.10338889548670824"/>
                </c:manualLayout>
              </c:layout>
              <c:showVal val="1"/>
            </c:dLbl>
            <c:dLbl>
              <c:idx val="2"/>
              <c:layout>
                <c:manualLayout>
                  <c:x val="-1.3260849045177111E-3"/>
                  <c:y val="-8.514379628317148E-2"/>
                </c:manualLayout>
              </c:layout>
              <c:showVal val="1"/>
            </c:dLbl>
            <c:dLbl>
              <c:idx val="3"/>
              <c:layout>
                <c:manualLayout>
                  <c:x val="-1.3261363215534983E-3"/>
                  <c:y val="-0.1094705952212206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Лист9!$A$2:$A$5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Лист9!$C$2:$C$5</c:f>
              <c:numCache>
                <c:formatCode>#,##0.0</c:formatCode>
                <c:ptCount val="4"/>
                <c:pt idx="0">
                  <c:v>110154.4</c:v>
                </c:pt>
                <c:pt idx="1">
                  <c:v>0</c:v>
                </c:pt>
                <c:pt idx="2">
                  <c:v>0</c:v>
                </c:pt>
                <c:pt idx="3">
                  <c:v>6000</c:v>
                </c:pt>
              </c:numCache>
            </c:numRef>
          </c:val>
        </c:ser>
        <c:ser>
          <c:idx val="2"/>
          <c:order val="2"/>
          <c:tx>
            <c:strRef>
              <c:f>Лист9!$D$1</c:f>
              <c:strCache>
                <c:ptCount val="1"/>
                <c:pt idx="0">
                  <c:v>2022 год (план)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3.9782547135531312E-3"/>
                  <c:y val="0.21894119044244142"/>
                </c:manualLayout>
              </c:layout>
              <c:showVal val="1"/>
            </c:dLbl>
            <c:dLbl>
              <c:idx val="1"/>
              <c:layout>
                <c:manualLayout>
                  <c:x val="-3.9782547135531312E-3"/>
                  <c:y val="-0.10338889548670824"/>
                </c:manualLayout>
              </c:layout>
              <c:showVal val="1"/>
            </c:dLbl>
            <c:dLbl>
              <c:idx val="2"/>
              <c:layout>
                <c:manualLayout>
                  <c:x val="-1.3260849045177111E-3"/>
                  <c:y val="-8.514379628317148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1094705952212206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Лист9!$A$2:$A$5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Лист9!$D$2:$D$5</c:f>
              <c:numCache>
                <c:formatCode>#,##0.0</c:formatCode>
                <c:ptCount val="4"/>
                <c:pt idx="0">
                  <c:v>143663.70000000001</c:v>
                </c:pt>
                <c:pt idx="1">
                  <c:v>0</c:v>
                </c:pt>
                <c:pt idx="2">
                  <c:v>0</c:v>
                </c:pt>
                <c:pt idx="3">
                  <c:v>6100</c:v>
                </c:pt>
              </c:numCache>
            </c:numRef>
          </c:val>
        </c:ser>
        <c:ser>
          <c:idx val="3"/>
          <c:order val="3"/>
          <c:tx>
            <c:strRef>
              <c:f>Лист9!$E$1</c:f>
              <c:strCache>
                <c:ptCount val="1"/>
                <c:pt idx="0">
                  <c:v>2023 год (план)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5.304339618070841E-3"/>
                  <c:y val="0.18549184190262394"/>
                </c:manualLayout>
              </c:layout>
              <c:showVal val="1"/>
            </c:dLbl>
            <c:dLbl>
              <c:idx val="1"/>
              <c:layout>
                <c:manualLayout>
                  <c:x val="-3.9782547135531797E-3"/>
                  <c:y val="-0.10338889548670824"/>
                </c:manualLayout>
              </c:layout>
              <c:showVal val="1"/>
            </c:dLbl>
            <c:dLbl>
              <c:idx val="2"/>
              <c:layout>
                <c:manualLayout>
                  <c:x val="-1.3260849045177111E-3"/>
                  <c:y val="-8.514379628317148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1094705952212206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Лист9!$A$2:$A$5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Лист9!$E$2:$E$5</c:f>
              <c:numCache>
                <c:formatCode>#,##0.0</c:formatCode>
                <c:ptCount val="4"/>
                <c:pt idx="0">
                  <c:v>145531.29999999999</c:v>
                </c:pt>
                <c:pt idx="1">
                  <c:v>0</c:v>
                </c:pt>
                <c:pt idx="2">
                  <c:v>0</c:v>
                </c:pt>
                <c:pt idx="3">
                  <c:v>6200</c:v>
                </c:pt>
              </c:numCache>
            </c:numRef>
          </c:val>
        </c:ser>
        <c:ser>
          <c:idx val="4"/>
          <c:order val="4"/>
          <c:tx>
            <c:strRef>
              <c:f>Лист9!$F$1</c:f>
              <c:strCache>
                <c:ptCount val="1"/>
                <c:pt idx="0">
                  <c:v>2024 год (план) 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5.304339618070841E-3"/>
                  <c:y val="0.17028759256634327"/>
                </c:manualLayout>
              </c:layout>
              <c:showVal val="1"/>
            </c:dLbl>
            <c:dLbl>
              <c:idx val="1"/>
              <c:layout>
                <c:manualLayout>
                  <c:x val="-2.6521698090354205E-3"/>
                  <c:y val="-0.10338889548670824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8.514379628317148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1064297453539645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Лист9!$A$2:$A$5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Лист9!$F$2:$F$5</c:f>
              <c:numCache>
                <c:formatCode>#,##0.0</c:formatCode>
                <c:ptCount val="4"/>
                <c:pt idx="0">
                  <c:v>147423.1</c:v>
                </c:pt>
                <c:pt idx="1">
                  <c:v>0</c:v>
                </c:pt>
                <c:pt idx="2">
                  <c:v>0</c:v>
                </c:pt>
                <c:pt idx="3">
                  <c:v>6300</c:v>
                </c:pt>
              </c:numCache>
            </c:numRef>
          </c:val>
        </c:ser>
        <c:shape val="cylinder"/>
        <c:axId val="108538112"/>
        <c:axId val="109268992"/>
        <c:axId val="0"/>
      </c:bar3DChart>
      <c:catAx>
        <c:axId val="1085381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268992"/>
        <c:crosses val="autoZero"/>
        <c:auto val="1"/>
        <c:lblAlgn val="ctr"/>
        <c:lblOffset val="100"/>
      </c:catAx>
      <c:valAx>
        <c:axId val="109268992"/>
        <c:scaling>
          <c:orientation val="minMax"/>
        </c:scaling>
        <c:delete val="1"/>
        <c:axPos val="l"/>
        <c:numFmt formatCode="#,##0.0" sourceLinked="1"/>
        <c:tickLblPos val="none"/>
        <c:crossAx val="10853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65407937129819"/>
          <c:y val="0.11960500557409333"/>
          <c:w val="0.15057871598226769"/>
          <c:h val="0.51774994349286863"/>
        </c:manualLayout>
      </c:layout>
      <c:txPr>
        <a:bodyPr/>
        <a:lstStyle/>
        <a:p>
          <a:pPr>
            <a:defRPr sz="105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5459532101823539E-2"/>
          <c:y val="2.9847111004760171E-2"/>
          <c:w val="0.83372437723648674"/>
          <c:h val="0.86906177091434289"/>
        </c:manualLayout>
      </c:layout>
      <c:bar3DChart>
        <c:barDir val="col"/>
        <c:grouping val="clustered"/>
        <c:ser>
          <c:idx val="0"/>
          <c:order val="0"/>
          <c:tx>
            <c:strRef>
              <c:f>Лист10!$B$1</c:f>
              <c:strCache>
                <c:ptCount val="1"/>
                <c:pt idx="0">
                  <c:v>2020 год (отчёт)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0.18953117978599404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947959347800493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500455173305785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Лист10!$A$2:$A$4</c:f>
              <c:strCache>
                <c:ptCount val="3"/>
                <c:pt idx="0">
                  <c:v>Налог на имущество с физических лиц</c:v>
                </c:pt>
                <c:pt idx="1">
                  <c:v>Земельный налог</c:v>
                </c:pt>
                <c:pt idx="2">
                  <c:v>Транспортный налог</c:v>
                </c:pt>
              </c:strCache>
            </c:strRef>
          </c:cat>
          <c:val>
            <c:numRef>
              <c:f>Лист10!$B$2:$B$4</c:f>
              <c:numCache>
                <c:formatCode>#,##0.0</c:formatCode>
                <c:ptCount val="3"/>
                <c:pt idx="0">
                  <c:v>15622.5</c:v>
                </c:pt>
                <c:pt idx="1">
                  <c:v>19480.400000000001</c:v>
                </c:pt>
                <c:pt idx="2">
                  <c:v>12947.3</c:v>
                </c:pt>
              </c:numCache>
            </c:numRef>
          </c:val>
        </c:ser>
        <c:ser>
          <c:idx val="1"/>
          <c:order val="1"/>
          <c:tx>
            <c:strRef>
              <c:f>Лист10!$C$1</c:f>
              <c:strCache>
                <c:ptCount val="1"/>
                <c:pt idx="0">
                  <c:v>2021 год (план)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0"/>
                  <c:y val="0.18689880228896624"/>
                </c:manualLayout>
              </c:layout>
              <c:showVal val="1"/>
            </c:dLbl>
            <c:dLbl>
              <c:idx val="1"/>
              <c:layout>
                <c:manualLayout>
                  <c:x val="5.0521869890730459E-17"/>
                  <c:y val="0.15794264982166178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868988022889662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Лист10!$A$2:$A$4</c:f>
              <c:strCache>
                <c:ptCount val="3"/>
                <c:pt idx="0">
                  <c:v>Налог на имущество с физических лиц</c:v>
                </c:pt>
                <c:pt idx="1">
                  <c:v>Земельный налог</c:v>
                </c:pt>
                <c:pt idx="2">
                  <c:v>Транспортный налог</c:v>
                </c:pt>
              </c:strCache>
            </c:strRef>
          </c:cat>
          <c:val>
            <c:numRef>
              <c:f>Лист10!$C$2:$C$4</c:f>
              <c:numCache>
                <c:formatCode>#,##0.0</c:formatCode>
                <c:ptCount val="3"/>
                <c:pt idx="0">
                  <c:v>14100</c:v>
                </c:pt>
                <c:pt idx="1">
                  <c:v>17400</c:v>
                </c:pt>
                <c:pt idx="2">
                  <c:v>16860</c:v>
                </c:pt>
              </c:numCache>
            </c:numRef>
          </c:val>
        </c:ser>
        <c:ser>
          <c:idx val="2"/>
          <c:order val="2"/>
          <c:tx>
            <c:strRef>
              <c:f>Лист10!$D$1</c:f>
              <c:strCache>
                <c:ptCount val="1"/>
                <c:pt idx="0">
                  <c:v>2022 год (план)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"/>
                  <c:y val="0.21585495475627095"/>
                </c:manualLayout>
              </c:layout>
              <c:showVal val="1"/>
            </c:dLbl>
            <c:dLbl>
              <c:idx val="1"/>
              <c:layout>
                <c:manualLayout>
                  <c:x val="5.5115403844017375E-3"/>
                  <c:y val="0.18689880228896624"/>
                </c:manualLayout>
              </c:layout>
              <c:showVal val="1"/>
            </c:dLbl>
            <c:dLbl>
              <c:idx val="2"/>
              <c:layout>
                <c:manualLayout>
                  <c:x val="-1.3778850961004337E-3"/>
                  <c:y val="0.160575027318689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Лист10!$A$2:$A$4</c:f>
              <c:strCache>
                <c:ptCount val="3"/>
                <c:pt idx="0">
                  <c:v>Налог на имущество с физических лиц</c:v>
                </c:pt>
                <c:pt idx="1">
                  <c:v>Земельный налог</c:v>
                </c:pt>
                <c:pt idx="2">
                  <c:v>Транспортный налог</c:v>
                </c:pt>
              </c:strCache>
            </c:strRef>
          </c:cat>
          <c:val>
            <c:numRef>
              <c:f>Лист10!$D$2:$D$4</c:f>
              <c:numCache>
                <c:formatCode>#,##0.0</c:formatCode>
                <c:ptCount val="3"/>
                <c:pt idx="0">
                  <c:v>16400</c:v>
                </c:pt>
                <c:pt idx="1">
                  <c:v>19675.2</c:v>
                </c:pt>
                <c:pt idx="2">
                  <c:v>13323.1</c:v>
                </c:pt>
              </c:numCache>
            </c:numRef>
          </c:val>
        </c:ser>
        <c:ser>
          <c:idx val="3"/>
          <c:order val="3"/>
          <c:tx>
            <c:strRef>
              <c:f>Лист10!$E$1</c:f>
              <c:strCache>
                <c:ptCount val="1"/>
                <c:pt idx="0">
                  <c:v>2023 год (план)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1.3778850961004337E-3"/>
                  <c:y val="0.21322257725924312"/>
                </c:manualLayout>
              </c:layout>
              <c:showVal val="1"/>
            </c:dLbl>
            <c:dLbl>
              <c:idx val="1"/>
              <c:layout>
                <c:manualLayout>
                  <c:x val="5.5115403844017375E-3"/>
                  <c:y val="0.20795782226518778"/>
                </c:manualLayout>
              </c:layout>
              <c:showVal val="1"/>
            </c:dLbl>
            <c:dLbl>
              <c:idx val="2"/>
              <c:layout>
                <c:manualLayout>
                  <c:x val="-1.3778850961004337E-3"/>
                  <c:y val="0.1816340472949108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Лист10!$A$2:$A$4</c:f>
              <c:strCache>
                <c:ptCount val="3"/>
                <c:pt idx="0">
                  <c:v>Налог на имущество с физических лиц</c:v>
                </c:pt>
                <c:pt idx="1">
                  <c:v>Земельный налог</c:v>
                </c:pt>
                <c:pt idx="2">
                  <c:v>Транспортный налог</c:v>
                </c:pt>
              </c:strCache>
            </c:strRef>
          </c:cat>
          <c:val>
            <c:numRef>
              <c:f>Лист10!$E$2:$E$4</c:f>
              <c:numCache>
                <c:formatCode>#,##0.0</c:formatCode>
                <c:ptCount val="3"/>
                <c:pt idx="0">
                  <c:v>17220</c:v>
                </c:pt>
                <c:pt idx="1">
                  <c:v>19872</c:v>
                </c:pt>
                <c:pt idx="2">
                  <c:v>13456.3</c:v>
                </c:pt>
              </c:numCache>
            </c:numRef>
          </c:val>
        </c:ser>
        <c:ser>
          <c:idx val="4"/>
          <c:order val="4"/>
          <c:tx>
            <c:strRef>
              <c:f>Лист10!$F$1</c:f>
              <c:strCache>
                <c:ptCount val="1"/>
                <c:pt idx="0">
                  <c:v>2024 год (план)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1.3778850961004337E-3"/>
                  <c:y val="0.19479593478004933"/>
                </c:manualLayout>
              </c:layout>
              <c:showVal val="1"/>
            </c:dLbl>
            <c:dLbl>
              <c:idx val="1"/>
              <c:layout>
                <c:manualLayout>
                  <c:x val="4.1336552883013012E-3"/>
                  <c:y val="0.18426642479193867"/>
                </c:manualLayout>
              </c:layout>
              <c:showVal val="1"/>
            </c:dLbl>
            <c:dLbl>
              <c:idx val="2"/>
              <c:layout>
                <c:manualLayout>
                  <c:x val="-2.7557701922008675E-3"/>
                  <c:y val="0.1711045373068000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Лист10!$A$2:$A$4</c:f>
              <c:strCache>
                <c:ptCount val="3"/>
                <c:pt idx="0">
                  <c:v>Налог на имущество с физических лиц</c:v>
                </c:pt>
                <c:pt idx="1">
                  <c:v>Земельный налог</c:v>
                </c:pt>
                <c:pt idx="2">
                  <c:v>Транспортный налог</c:v>
                </c:pt>
              </c:strCache>
            </c:strRef>
          </c:cat>
          <c:val>
            <c:numRef>
              <c:f>Лист10!$F$2:$F$4</c:f>
              <c:numCache>
                <c:formatCode>#,##0.0</c:formatCode>
                <c:ptCount val="3"/>
                <c:pt idx="0">
                  <c:v>17600</c:v>
                </c:pt>
                <c:pt idx="1">
                  <c:v>20070.7</c:v>
                </c:pt>
                <c:pt idx="2">
                  <c:v>13590.9</c:v>
                </c:pt>
              </c:numCache>
            </c:numRef>
          </c:val>
        </c:ser>
        <c:shape val="box"/>
        <c:axId val="115563136"/>
        <c:axId val="109379968"/>
        <c:axId val="0"/>
      </c:bar3DChart>
      <c:catAx>
        <c:axId val="115563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379968"/>
        <c:crosses val="autoZero"/>
        <c:auto val="1"/>
        <c:lblAlgn val="ctr"/>
        <c:lblOffset val="100"/>
      </c:catAx>
      <c:valAx>
        <c:axId val="109379968"/>
        <c:scaling>
          <c:orientation val="minMax"/>
        </c:scaling>
        <c:delete val="1"/>
        <c:axPos val="l"/>
        <c:numFmt formatCode="#,##0.0" sourceLinked="1"/>
        <c:tickLblPos val="none"/>
        <c:crossAx val="11556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05564811847466"/>
          <c:y val="0.20471724546945774"/>
          <c:w val="0.14207940777044559"/>
          <c:h val="0.42664581386381917"/>
        </c:manualLayout>
      </c:layout>
      <c:txPr>
        <a:bodyPr/>
        <a:lstStyle/>
        <a:p>
          <a:pPr>
            <a:defRPr sz="11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4265163347863315E-2"/>
          <c:y val="3.2882410428973073E-2"/>
          <c:w val="0.8387894604847832"/>
          <c:h val="0.82045686072545587"/>
        </c:manualLayout>
      </c:layout>
      <c:bar3DChart>
        <c:barDir val="col"/>
        <c:grouping val="clustered"/>
        <c:ser>
          <c:idx val="0"/>
          <c:order val="0"/>
          <c:tx>
            <c:strRef>
              <c:f>Лист7!$B$1</c:f>
              <c:strCache>
                <c:ptCount val="1"/>
                <c:pt idx="0">
                  <c:v>2020 год (отчёт)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6.5321960111427973E-3"/>
                  <c:y val="0.21821963284682136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8.6689991130928956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Лист7!$A$2:$A$3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Лист7!$B$2:$B$3</c:f>
              <c:numCache>
                <c:formatCode>#,##0.0</c:formatCode>
                <c:ptCount val="2"/>
                <c:pt idx="0">
                  <c:v>142480.4</c:v>
                </c:pt>
                <c:pt idx="1">
                  <c:v>12553.8</c:v>
                </c:pt>
              </c:numCache>
            </c:numRef>
          </c:val>
        </c:ser>
        <c:ser>
          <c:idx val="1"/>
          <c:order val="1"/>
          <c:tx>
            <c:strRef>
              <c:f>Лист7!$C$1</c:f>
              <c:strCache>
                <c:ptCount val="1"/>
                <c:pt idx="0">
                  <c:v>2021 год (план)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9193176066857011E-3"/>
                  <c:y val="0.19729446257383837"/>
                </c:manualLayout>
              </c:layout>
              <c:showVal val="1"/>
            </c:dLbl>
            <c:dLbl>
              <c:idx val="1"/>
              <c:layout>
                <c:manualLayout>
                  <c:x val="-6.5321960111427973E-3"/>
                  <c:y val="-0.1225617115988995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Лист7!$A$2:$A$3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Лист7!$C$2:$C$3</c:f>
              <c:numCache>
                <c:formatCode>#,##0.0</c:formatCode>
                <c:ptCount val="2"/>
                <c:pt idx="0">
                  <c:v>151183</c:v>
                </c:pt>
                <c:pt idx="1">
                  <c:v>6572</c:v>
                </c:pt>
              </c:numCache>
            </c:numRef>
          </c:val>
        </c:ser>
        <c:ser>
          <c:idx val="2"/>
          <c:order val="2"/>
          <c:tx>
            <c:strRef>
              <c:f>Лист7!$D$1</c:f>
              <c:strCache>
                <c:ptCount val="1"/>
                <c:pt idx="0">
                  <c:v>2022 год (план)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1.3064392022285589E-3"/>
                  <c:y val="0.17935860233985296"/>
                </c:manualLayout>
              </c:layout>
              <c:showVal val="1"/>
            </c:dLbl>
            <c:dLbl>
              <c:idx val="1"/>
              <c:layout>
                <c:manualLayout>
                  <c:x val="2.6128784044571179E-3"/>
                  <c:y val="-0.1195724015599020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Лист7!$A$2:$A$3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Лист7!$D$2:$D$3</c:f>
              <c:numCache>
                <c:formatCode>#,##0.0</c:formatCode>
                <c:ptCount val="2"/>
                <c:pt idx="0">
                  <c:v>154246.5</c:v>
                </c:pt>
                <c:pt idx="1">
                  <c:v>7517.7</c:v>
                </c:pt>
              </c:numCache>
            </c:numRef>
          </c:val>
        </c:ser>
        <c:ser>
          <c:idx val="3"/>
          <c:order val="3"/>
          <c:tx>
            <c:strRef>
              <c:f>Лист7!$E$1</c:f>
              <c:strCache>
                <c:ptCount val="1"/>
                <c:pt idx="0">
                  <c:v>2023 год (план)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3064392022285589E-3"/>
                  <c:y val="0.17636929230085546"/>
                </c:manualLayout>
              </c:layout>
              <c:showVal val="1"/>
            </c:dLbl>
            <c:dLbl>
              <c:idx val="1"/>
              <c:layout>
                <c:manualLayout>
                  <c:x val="-1.3064392022285589E-3"/>
                  <c:y val="-0.1195724015599020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Лист7!$A$2:$A$3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Лист7!$E$2:$E$3</c:f>
              <c:numCache>
                <c:formatCode>#,##0.0</c:formatCode>
                <c:ptCount val="2"/>
                <c:pt idx="0">
                  <c:v>137206</c:v>
                </c:pt>
                <c:pt idx="1">
                  <c:v>7296.5</c:v>
                </c:pt>
              </c:numCache>
            </c:numRef>
          </c:val>
        </c:ser>
        <c:ser>
          <c:idx val="4"/>
          <c:order val="4"/>
          <c:tx>
            <c:strRef>
              <c:f>Лист7!$F$1</c:f>
              <c:strCache>
                <c:ptCount val="1"/>
                <c:pt idx="0">
                  <c:v>2024 год (план) 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3.9193176066856291E-3"/>
                  <c:y val="0.20028377261283589"/>
                </c:manualLayout>
              </c:layout>
              <c:showVal val="1"/>
            </c:dLbl>
            <c:dLbl>
              <c:idx val="1"/>
              <c:layout>
                <c:manualLayout>
                  <c:x val="7.838635213371449E-3"/>
                  <c:y val="-0.1195724015599020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Лист7!$A$2:$A$3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Лист7!$F$2:$F$3</c:f>
              <c:numCache>
                <c:formatCode>#,##0.0</c:formatCode>
                <c:ptCount val="2"/>
                <c:pt idx="0">
                  <c:v>135118.29999999999</c:v>
                </c:pt>
                <c:pt idx="1">
                  <c:v>7087.5</c:v>
                </c:pt>
              </c:numCache>
            </c:numRef>
          </c:val>
        </c:ser>
        <c:shape val="box"/>
        <c:axId val="115751936"/>
        <c:axId val="115778304"/>
        <c:axId val="0"/>
      </c:bar3DChart>
      <c:catAx>
        <c:axId val="115751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5778304"/>
        <c:crosses val="autoZero"/>
        <c:auto val="1"/>
        <c:lblAlgn val="ctr"/>
        <c:lblOffset val="100"/>
      </c:catAx>
      <c:valAx>
        <c:axId val="115778304"/>
        <c:scaling>
          <c:orientation val="minMax"/>
        </c:scaling>
        <c:delete val="1"/>
        <c:axPos val="l"/>
        <c:numFmt formatCode="#,##0.0" sourceLinked="1"/>
        <c:tickLblPos val="none"/>
        <c:crossAx val="11575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32781542791542"/>
          <c:y val="0.17055614347934983"/>
          <c:w val="0.14893489200788396"/>
          <c:h val="0.49148611547869464"/>
        </c:manualLayout>
      </c:layout>
      <c:txPr>
        <a:bodyPr/>
        <a:lstStyle/>
        <a:p>
          <a:pPr>
            <a:defRPr sz="11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4CB0-1ADF-4F5C-A8F7-F577A6810826}" type="doc">
      <dgm:prSet loTypeId="urn:microsoft.com/office/officeart/2005/8/layout/vProcess5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628B418-D1C1-4583-8FA4-C45B408A495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 Российской Федерации  </a:t>
          </a:r>
        </a:p>
      </dgm:t>
    </dgm:pt>
    <dgm:pt modelId="{DC2AC831-5A95-43BC-B20B-A560799CA2DD}" type="par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7BA085A-FD5F-4A0B-BE04-984057E5095F}" type="sib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C226B9-9CF2-415E-B274-EBFF9B5E48F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</a:p>
      </dgm:t>
    </dgm:pt>
    <dgm:pt modelId="{F58302B8-927B-49A1-9CD1-78D2C95BE071}" type="par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185B-F047-4954-8196-3659845904EB}" type="sib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5C2E-8DA9-4509-AFF8-DE39E8479C2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Урай ХМАО-Югры на </a:t>
          </a:r>
          <a:r>
            <a:rPr lang="ru-RU" sz="1500" b="1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dirty="0" smtClean="0">
              <a:latin typeface="Arial" pitchFamily="34" charset="0"/>
              <a:cs typeface="Arial" pitchFamily="34" charset="0"/>
            </a:rPr>
            <a:t>2</a:t>
          </a:r>
          <a:r>
            <a:rPr lang="ru-RU" sz="15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1" dirty="0">
              <a:latin typeface="Arial" pitchFamily="34" charset="0"/>
              <a:cs typeface="Arial" pitchFamily="34" charset="0"/>
            </a:rPr>
            <a:t>год и на плановый период </a:t>
          </a:r>
          <a:r>
            <a:rPr lang="ru-RU" sz="1500" b="1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dirty="0" smtClean="0">
              <a:latin typeface="Arial" pitchFamily="34" charset="0"/>
              <a:cs typeface="Arial" pitchFamily="34" charset="0"/>
            </a:rPr>
            <a:t>3</a:t>
          </a:r>
          <a:r>
            <a:rPr lang="ru-RU" sz="15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1" dirty="0">
              <a:latin typeface="Arial" pitchFamily="34" charset="0"/>
              <a:cs typeface="Arial" pitchFamily="34" charset="0"/>
            </a:rPr>
            <a:t>и </a:t>
          </a:r>
          <a:r>
            <a:rPr lang="ru-RU" sz="1500" b="1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dirty="0" smtClean="0">
              <a:latin typeface="Arial" pitchFamily="34" charset="0"/>
              <a:cs typeface="Arial" pitchFamily="34" charset="0"/>
            </a:rPr>
            <a:t>4</a:t>
          </a:r>
          <a:r>
            <a:rPr lang="ru-RU" sz="15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1" dirty="0">
              <a:latin typeface="Arial" pitchFamily="34" charset="0"/>
              <a:cs typeface="Arial" pitchFamily="34" charset="0"/>
            </a:rPr>
            <a:t>годов</a:t>
          </a:r>
        </a:p>
      </dgm:t>
    </dgm:pt>
    <dgm:pt modelId="{B7BDB1F0-3110-403F-AF08-54A2CFF63476}" type="par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AD44EA-3EE9-400C-AEE1-4E7FCB4604B2}" type="sib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E061B4-24D2-4768-9D86-39CDE854AD8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500" b="1" kern="1200" baseline="0" dirty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образования город Урай на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2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год 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и плановый период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3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и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4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годов</a:t>
          </a:r>
          <a:endParaRPr lang="ru-RU" sz="1500" b="1" kern="1200" baseline="0" dirty="0">
            <a:latin typeface="Arial" pitchFamily="34" charset="0"/>
            <a:cs typeface="Arial" pitchFamily="34" charset="0"/>
          </a:endParaRPr>
        </a:p>
      </dgm:t>
    </dgm:pt>
    <dgm:pt modelId="{5D032EF5-44D8-4C26-8231-BA2EC7E9CEC2}" type="par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EE1C79-8B1A-47BD-B6A9-E9378AB99AC1}" type="sib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009E77-2E12-48BF-8310-48D30E152897}">
      <dgm:prSet custT="1"/>
      <dgm:spPr/>
      <dgm:t>
        <a:bodyPr/>
        <a:lstStyle/>
        <a:p>
          <a:endParaRPr lang="ru-RU" dirty="0"/>
        </a:p>
      </dgm:t>
    </dgm:pt>
    <dgm:pt modelId="{FBAE4F2E-239D-4F3A-8F6E-AEB362FCA70E}" type="par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E4DB9A0-D972-4F03-A469-82064ACACA6C}" type="sib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03C8D23-383A-46C7-ABDC-B7E38AA76F7A}">
      <dgm:prSet/>
      <dgm:spPr/>
      <dgm:t>
        <a:bodyPr/>
        <a:lstStyle/>
        <a:p>
          <a:endParaRPr lang="ru-RU" dirty="0"/>
        </a:p>
      </dgm:t>
    </dgm:pt>
    <dgm:pt modelId="{8C62807B-9544-4655-AEFD-F5AAA5B786DD}" type="parTrans" cxnId="{6EC9F813-12E1-4A77-9CCE-D94A79520CB9}">
      <dgm:prSet/>
      <dgm:spPr/>
      <dgm:t>
        <a:bodyPr/>
        <a:lstStyle/>
        <a:p>
          <a:endParaRPr lang="ru-RU"/>
        </a:p>
      </dgm:t>
    </dgm:pt>
    <dgm:pt modelId="{D6715637-7BBB-4BDF-AB25-9D5D7A728B1B}" type="sibTrans" cxnId="{6EC9F813-12E1-4A77-9CCE-D94A79520CB9}">
      <dgm:prSet/>
      <dgm:spPr/>
      <dgm:t>
        <a:bodyPr/>
        <a:lstStyle/>
        <a:p>
          <a:endParaRPr lang="ru-RU"/>
        </a:p>
      </dgm:t>
    </dgm:pt>
    <dgm:pt modelId="{74F026A6-02EB-47CD-AA38-90FC69DB759F}">
      <dgm:prSet custScaleX="112272" custScaleY="86324" custLinFactY="28611" custLinFactNeighborX="4204" custLinFactNeighborY="100000"/>
      <dgm:spPr/>
      <dgm:t>
        <a:bodyPr/>
        <a:lstStyle/>
        <a:p>
          <a:endParaRPr lang="ru-RU" dirty="0"/>
        </a:p>
      </dgm:t>
    </dgm:pt>
    <dgm:pt modelId="{1F238F7B-31DD-4253-BC7A-2881DF6E0C8D}" type="parTrans" cxnId="{EF3FDCB1-43E7-47BB-A0BE-4EB9FDA1DB58}">
      <dgm:prSet/>
      <dgm:spPr/>
      <dgm:t>
        <a:bodyPr/>
        <a:lstStyle/>
        <a:p>
          <a:endParaRPr lang="ru-RU"/>
        </a:p>
      </dgm:t>
    </dgm:pt>
    <dgm:pt modelId="{E0811E3F-4E3D-4206-A0E2-CCFA8DF81DC7}" type="sibTrans" cxnId="{EF3FDCB1-43E7-47BB-A0BE-4EB9FDA1DB58}">
      <dgm:prSet custLinFactNeighborX="-97891" custLinFactNeighborY="19413"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BC73C35-FB82-4C88-9B0F-F6BC7463412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Реализация национальных целей развития на период до 2030 года, определенных Указом Президента № 474 от 21.07.2020</a:t>
          </a:r>
        </a:p>
      </dgm:t>
    </dgm:pt>
    <dgm:pt modelId="{A3B599F3-DA40-4F16-93BC-697D0E6D5536}" type="parTrans" cxnId="{BCA693CC-C70B-4482-964F-977CDE6C85D7}">
      <dgm:prSet/>
      <dgm:spPr/>
      <dgm:t>
        <a:bodyPr/>
        <a:lstStyle/>
        <a:p>
          <a:endParaRPr lang="ru-RU"/>
        </a:p>
      </dgm:t>
    </dgm:pt>
    <dgm:pt modelId="{3BB11A63-07AD-458F-8570-09B0549040BA}" type="sibTrans" cxnId="{BCA693CC-C70B-4482-964F-977CDE6C85D7}">
      <dgm:prSet/>
      <dgm:spPr/>
      <dgm:t>
        <a:bodyPr/>
        <a:lstStyle/>
        <a:p>
          <a:endParaRPr lang="ru-RU"/>
        </a:p>
      </dgm:t>
    </dgm:pt>
    <dgm:pt modelId="{A5830318-8991-40C1-8A16-32B8EB8F20BB}">
      <dgm:prSet custT="1"/>
      <dgm:spPr/>
      <dgm:t>
        <a:bodyPr/>
        <a:lstStyle/>
        <a:p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1FDBA092-19FF-4D42-990D-986892B58D36}" type="parTrans" cxnId="{3FD89594-1AF9-48AC-A8FD-F30AE590C28F}">
      <dgm:prSet/>
      <dgm:spPr/>
      <dgm:t>
        <a:bodyPr/>
        <a:lstStyle/>
        <a:p>
          <a:endParaRPr lang="ru-RU"/>
        </a:p>
      </dgm:t>
    </dgm:pt>
    <dgm:pt modelId="{6D41B382-8C5C-4398-B205-4959E5B8EABC}" type="sibTrans" cxnId="{3FD89594-1AF9-48AC-A8FD-F30AE590C28F}">
      <dgm:prSet/>
      <dgm:spPr/>
      <dgm:t>
        <a:bodyPr/>
        <a:lstStyle/>
        <a:p>
          <a:endParaRPr lang="ru-RU"/>
        </a:p>
      </dgm:t>
    </dgm:pt>
    <dgm:pt modelId="{1B0987FB-5997-42CE-8251-C07DB01E1496}" type="pres">
      <dgm:prSet presAssocID="{46634CB0-1ADF-4F5C-A8F7-F577A68108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FA80A-AC76-4127-8937-C462E488B873}" type="pres">
      <dgm:prSet presAssocID="{46634CB0-1ADF-4F5C-A8F7-F577A6810826}" presName="dummyMaxCanvas" presStyleCnt="0">
        <dgm:presLayoutVars/>
      </dgm:prSet>
      <dgm:spPr/>
    </dgm:pt>
    <dgm:pt modelId="{AE3AD46F-DA00-41B3-83E6-2C9F5D1C2CA9}" type="pres">
      <dgm:prSet presAssocID="{46634CB0-1ADF-4F5C-A8F7-F577A6810826}" presName="FiveNodes_1" presStyleLbl="node1" presStyleIdx="0" presStyleCnt="5" custScaleX="91888" custScaleY="77340" custLinFactNeighborX="-9293" custLinFactNeighborY="-1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385BA-8FBB-4482-9D52-10AF9487BBC8}" type="pres">
      <dgm:prSet presAssocID="{46634CB0-1ADF-4F5C-A8F7-F577A6810826}" presName="FiveNodes_2" presStyleLbl="node1" presStyleIdx="1" presStyleCnt="5" custScaleX="87908" custScaleY="74610" custLinFactNeighborX="-9840" custLinFactNeighborY="-36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9F16-76A3-48DB-AC43-A95ED4DA82DE}" type="pres">
      <dgm:prSet presAssocID="{46634CB0-1ADF-4F5C-A8F7-F577A6810826}" presName="FiveNodes_3" presStyleLbl="node1" presStyleIdx="2" presStyleCnt="5" custScaleX="92138" custScaleY="72435" custLinFactNeighborX="8896" custLinFactNeighborY="50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0D634-ED4F-48A1-B853-9953D40101FE}" type="pres">
      <dgm:prSet presAssocID="{46634CB0-1ADF-4F5C-A8F7-F577A6810826}" presName="FiveNodes_4" presStyleLbl="node1" presStyleIdx="3" presStyleCnt="5" custScaleX="87066" custScaleY="90988" custLinFactY="-58673" custLinFactNeighborX="-127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0657-2F9B-437A-ABF4-31B1D7AD8216}" type="pres">
      <dgm:prSet presAssocID="{46634CB0-1ADF-4F5C-A8F7-F577A6810826}" presName="FiveNodes_5" presStyleLbl="node1" presStyleIdx="4" presStyleCnt="5" custScaleX="83774" custScaleY="70621" custLinFactNeighborX="9678" custLinFactNeighborY="-81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4E4D5-A05D-4D49-A818-8E4F19E5536B}" type="pres">
      <dgm:prSet presAssocID="{46634CB0-1ADF-4F5C-A8F7-F577A6810826}" presName="FiveConn_1-2" presStyleLbl="fgAccFollowNode1" presStyleIdx="0" presStyleCnt="4" custLinFactX="-66805" custLinFactNeighborX="-100000" custLinFactNeighborY="-4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613DF-D1D4-4284-8940-2B4429AA711E}" type="pres">
      <dgm:prSet presAssocID="{46634CB0-1ADF-4F5C-A8F7-F577A6810826}" presName="FiveConn_2-3" presStyleLbl="fgAccFollowNode1" presStyleIdx="1" presStyleCnt="4" custLinFactX="-57510" custLinFactNeighborX="-100000" custLinFactNeighborY="-73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C73E1-080C-4A13-BA36-3A186DF22057}" type="pres">
      <dgm:prSet presAssocID="{46634CB0-1ADF-4F5C-A8F7-F577A6810826}" presName="FiveConn_3-4" presStyleLbl="fgAccFollowNode1" presStyleIdx="2" presStyleCnt="4" custLinFactX="-58899" custLinFactNeighborX="-100000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8585-04B4-4687-B84E-63C21E766430}" type="pres">
      <dgm:prSet presAssocID="{46634CB0-1ADF-4F5C-A8F7-F577A6810826}" presName="FiveConn_4-5" presStyleLbl="fgAccFollowNode1" presStyleIdx="3" presStyleCnt="4" custLinFactY="-24359" custLinFactNeighborX="-4276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3BA1-0400-48D6-BA81-DC0575636D99}" type="pres">
      <dgm:prSet presAssocID="{46634CB0-1ADF-4F5C-A8F7-F577A681082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B9406-A2DE-4A96-A6BE-D8665DC4383F}" type="pres">
      <dgm:prSet presAssocID="{46634CB0-1ADF-4F5C-A8F7-F577A681082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FAC0-FC3D-498F-AB2C-27449EAF4B53}" type="pres">
      <dgm:prSet presAssocID="{46634CB0-1ADF-4F5C-A8F7-F577A681082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E1C59-605F-4698-90E8-C38B9301A477}" type="pres">
      <dgm:prSet presAssocID="{46634CB0-1ADF-4F5C-A8F7-F577A681082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8FBD-F577-4C65-A7A8-E617406E8643}" type="pres">
      <dgm:prSet presAssocID="{46634CB0-1ADF-4F5C-A8F7-F577A681082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3E59D-DD15-4780-BC89-D2863A5CD1E9}" srcId="{46634CB0-1ADF-4F5C-A8F7-F577A6810826}" destId="{4FE061B4-24D2-4768-9D86-39CDE854AD8C}" srcOrd="4" destOrd="0" parTransId="{5D032EF5-44D8-4C26-8231-BA2EC7E9CEC2}" sibTransId="{C9EE1C79-8B1A-47BD-B6A9-E9378AB99AC1}"/>
    <dgm:cxn modelId="{55CE9B6D-B087-4EE7-A617-72BFB4E13ECA}" type="presOf" srcId="{5BC73C35-FB82-4C88-9B0F-F6BC7463412A}" destId="{E53385BA-8FBB-4482-9D52-10AF9487BBC8}" srcOrd="0" destOrd="0" presId="urn:microsoft.com/office/officeart/2005/8/layout/vProcess5"/>
    <dgm:cxn modelId="{BCA693CC-C70B-4482-964F-977CDE6C85D7}" srcId="{46634CB0-1ADF-4F5C-A8F7-F577A6810826}" destId="{5BC73C35-FB82-4C88-9B0F-F6BC7463412A}" srcOrd="1" destOrd="0" parTransId="{A3B599F3-DA40-4F16-93BC-697D0E6D5536}" sibTransId="{3BB11A63-07AD-458F-8570-09B0549040BA}"/>
    <dgm:cxn modelId="{61171E9E-545C-4247-9C63-08901116B276}" type="presOf" srcId="{3BB11A63-07AD-458F-8570-09B0549040BA}" destId="{112613DF-D1D4-4284-8940-2B4429AA711E}" srcOrd="0" destOrd="0" presId="urn:microsoft.com/office/officeart/2005/8/layout/vProcess5"/>
    <dgm:cxn modelId="{6EC9F813-12E1-4A77-9CCE-D94A79520CB9}" srcId="{46634CB0-1ADF-4F5C-A8F7-F577A6810826}" destId="{103C8D23-383A-46C7-ABDC-B7E38AA76F7A}" srcOrd="7" destOrd="0" parTransId="{8C62807B-9544-4655-AEFD-F5AAA5B786DD}" sibTransId="{D6715637-7BBB-4BDF-AB25-9D5D7A728B1B}"/>
    <dgm:cxn modelId="{38331735-1922-4F9A-9DBF-13ED52994317}" type="presOf" srcId="{FCD35C2E-8DA9-4509-AFF8-DE39E8479C2D}" destId="{49BE1C59-605F-4698-90E8-C38B9301A477}" srcOrd="1" destOrd="0" presId="urn:microsoft.com/office/officeart/2005/8/layout/vProcess5"/>
    <dgm:cxn modelId="{C9835DE2-9E3F-4B0E-A5D9-81ACC46ACA8E}" type="presOf" srcId="{4FE061B4-24D2-4768-9D86-39CDE854AD8C}" destId="{95848FBD-F577-4C65-A7A8-E617406E8643}" srcOrd="1" destOrd="0" presId="urn:microsoft.com/office/officeart/2005/8/layout/vProcess5"/>
    <dgm:cxn modelId="{8844F25D-74B7-4F55-AB04-C086B6FBF53B}" type="presOf" srcId="{FCD3185B-F047-4954-8196-3659845904EB}" destId="{52EC73E1-080C-4A13-BA36-3A186DF22057}" srcOrd="0" destOrd="0" presId="urn:microsoft.com/office/officeart/2005/8/layout/vProcess5"/>
    <dgm:cxn modelId="{042E9038-CC2D-4450-9D65-A2FCE00B2C9A}" srcId="{46634CB0-1ADF-4F5C-A8F7-F577A6810826}" destId="{FCD35C2E-8DA9-4509-AFF8-DE39E8479C2D}" srcOrd="3" destOrd="0" parTransId="{B7BDB1F0-3110-403F-AF08-54A2CFF63476}" sibTransId="{F6AD44EA-3EE9-400C-AEE1-4E7FCB4604B2}"/>
    <dgm:cxn modelId="{217063A7-8F58-4054-B3E6-8B8E16AD04C0}" srcId="{46634CB0-1ADF-4F5C-A8F7-F577A6810826}" destId="{7628B418-D1C1-4583-8FA4-C45B408A4957}" srcOrd="0" destOrd="0" parTransId="{DC2AC831-5A95-43BC-B20B-A560799CA2DD}" sibTransId="{E7BA085A-FD5F-4A0B-BE04-984057E5095F}"/>
    <dgm:cxn modelId="{DDC886E7-CD0E-4E13-B0C8-E69F7D598E0D}" type="presOf" srcId="{4FE061B4-24D2-4768-9D86-39CDE854AD8C}" destId="{47140657-2F9B-437A-ABF4-31B1D7AD8216}" srcOrd="0" destOrd="0" presId="urn:microsoft.com/office/officeart/2005/8/layout/vProcess5"/>
    <dgm:cxn modelId="{3FD89594-1AF9-48AC-A8FD-F30AE590C28F}" srcId="{46634CB0-1ADF-4F5C-A8F7-F577A6810826}" destId="{A5830318-8991-40C1-8A16-32B8EB8F20BB}" srcOrd="6" destOrd="0" parTransId="{1FDBA092-19FF-4D42-990D-986892B58D36}" sibTransId="{6D41B382-8C5C-4398-B205-4959E5B8EABC}"/>
    <dgm:cxn modelId="{3C6FF780-37E4-4DC7-99DF-ED6F1BEF03DF}" type="presOf" srcId="{F6AD44EA-3EE9-400C-AEE1-4E7FCB4604B2}" destId="{E8078585-04B4-4687-B84E-63C21E766430}" srcOrd="0" destOrd="0" presId="urn:microsoft.com/office/officeart/2005/8/layout/vProcess5"/>
    <dgm:cxn modelId="{A605CC22-75C0-498C-B8BD-BC3B6518DF60}" srcId="{46634CB0-1ADF-4F5C-A8F7-F577A6810826}" destId="{09C226B9-9CF2-415E-B274-EBFF9B5E48FA}" srcOrd="2" destOrd="0" parTransId="{F58302B8-927B-49A1-9CD1-78D2C95BE071}" sibTransId="{FCD3185B-F047-4954-8196-3659845904EB}"/>
    <dgm:cxn modelId="{96A3C7F5-DC1E-43B0-A19D-116329966187}" type="presOf" srcId="{FCD35C2E-8DA9-4509-AFF8-DE39E8479C2D}" destId="{6AA0D634-ED4F-48A1-B853-9953D40101FE}" srcOrd="0" destOrd="0" presId="urn:microsoft.com/office/officeart/2005/8/layout/vProcess5"/>
    <dgm:cxn modelId="{085AEB6E-6D21-4522-A935-F309FA60B59D}" type="presOf" srcId="{09C226B9-9CF2-415E-B274-EBFF9B5E48FA}" destId="{21A4FAC0-FC3D-498F-AB2C-27449EAF4B53}" srcOrd="1" destOrd="0" presId="urn:microsoft.com/office/officeart/2005/8/layout/vProcess5"/>
    <dgm:cxn modelId="{5003942A-2F70-4BB9-8E3F-1E7E41CC31FD}" type="presOf" srcId="{E7BA085A-FD5F-4A0B-BE04-984057E5095F}" destId="{2DA4E4D5-A05D-4D49-A818-8E4F19E5536B}" srcOrd="0" destOrd="0" presId="urn:microsoft.com/office/officeart/2005/8/layout/vProcess5"/>
    <dgm:cxn modelId="{82B0CB31-4744-43AB-B70B-9DEB9FD288C2}" type="presOf" srcId="{7628B418-D1C1-4583-8FA4-C45B408A4957}" destId="{3DC63BA1-0400-48D6-BA81-DC0575636D99}" srcOrd="1" destOrd="0" presId="urn:microsoft.com/office/officeart/2005/8/layout/vProcess5"/>
    <dgm:cxn modelId="{1F061976-9DC3-4EAB-AFBB-45A2F1EB4B38}" srcId="{46634CB0-1ADF-4F5C-A8F7-F577A6810826}" destId="{44009E77-2E12-48BF-8310-48D30E152897}" srcOrd="5" destOrd="0" parTransId="{FBAE4F2E-239D-4F3A-8F6E-AEB362FCA70E}" sibTransId="{2E4DB9A0-D972-4F03-A469-82064ACACA6C}"/>
    <dgm:cxn modelId="{0CF68261-E208-4F6D-9843-4B2909246EAE}" type="presOf" srcId="{46634CB0-1ADF-4F5C-A8F7-F577A6810826}" destId="{1B0987FB-5997-42CE-8251-C07DB01E1496}" srcOrd="0" destOrd="0" presId="urn:microsoft.com/office/officeart/2005/8/layout/vProcess5"/>
    <dgm:cxn modelId="{7F69828D-D6AA-43F9-B1EF-37B64E64B7D2}" type="presOf" srcId="{09C226B9-9CF2-415E-B274-EBFF9B5E48FA}" destId="{0BF89F16-76A3-48DB-AC43-A95ED4DA82DE}" srcOrd="0" destOrd="0" presId="urn:microsoft.com/office/officeart/2005/8/layout/vProcess5"/>
    <dgm:cxn modelId="{0D21CA7A-0DDD-481F-BF68-BC1089B713FA}" type="presOf" srcId="{7628B418-D1C1-4583-8FA4-C45B408A4957}" destId="{AE3AD46F-DA00-41B3-83E6-2C9F5D1C2CA9}" srcOrd="0" destOrd="0" presId="urn:microsoft.com/office/officeart/2005/8/layout/vProcess5"/>
    <dgm:cxn modelId="{5289ED9E-E47F-4BAD-8C2E-984560934B69}" type="presOf" srcId="{5BC73C35-FB82-4C88-9B0F-F6BC7463412A}" destId="{348B9406-A2DE-4A96-A6BE-D8665DC4383F}" srcOrd="1" destOrd="0" presId="urn:microsoft.com/office/officeart/2005/8/layout/vProcess5"/>
    <dgm:cxn modelId="{EF3FDCB1-43E7-47BB-A0BE-4EB9FDA1DB58}" srcId="{46634CB0-1ADF-4F5C-A8F7-F577A6810826}" destId="{74F026A6-02EB-47CD-AA38-90FC69DB759F}" srcOrd="8" destOrd="0" parTransId="{1F238F7B-31DD-4253-BC7A-2881DF6E0C8D}" sibTransId="{E0811E3F-4E3D-4206-A0E2-CCFA8DF81DC7}"/>
    <dgm:cxn modelId="{91C5401F-CFBB-46BF-ABB3-4504D86A9BC9}" type="presParOf" srcId="{1B0987FB-5997-42CE-8251-C07DB01E1496}" destId="{B7CFA80A-AC76-4127-8937-C462E488B873}" srcOrd="0" destOrd="0" presId="urn:microsoft.com/office/officeart/2005/8/layout/vProcess5"/>
    <dgm:cxn modelId="{12EEBC02-58A5-47E9-A37C-0203C44C66BB}" type="presParOf" srcId="{1B0987FB-5997-42CE-8251-C07DB01E1496}" destId="{AE3AD46F-DA00-41B3-83E6-2C9F5D1C2CA9}" srcOrd="1" destOrd="0" presId="urn:microsoft.com/office/officeart/2005/8/layout/vProcess5"/>
    <dgm:cxn modelId="{56A124F6-B09B-4B55-9995-631D5DA4BBEF}" type="presParOf" srcId="{1B0987FB-5997-42CE-8251-C07DB01E1496}" destId="{E53385BA-8FBB-4482-9D52-10AF9487BBC8}" srcOrd="2" destOrd="0" presId="urn:microsoft.com/office/officeart/2005/8/layout/vProcess5"/>
    <dgm:cxn modelId="{6F7874F5-1709-4163-8AE4-23A7FB4BC8D6}" type="presParOf" srcId="{1B0987FB-5997-42CE-8251-C07DB01E1496}" destId="{0BF89F16-76A3-48DB-AC43-A95ED4DA82DE}" srcOrd="3" destOrd="0" presId="urn:microsoft.com/office/officeart/2005/8/layout/vProcess5"/>
    <dgm:cxn modelId="{9580FC18-2654-4251-B3CA-54EC781195D1}" type="presParOf" srcId="{1B0987FB-5997-42CE-8251-C07DB01E1496}" destId="{6AA0D634-ED4F-48A1-B853-9953D40101FE}" srcOrd="4" destOrd="0" presId="urn:microsoft.com/office/officeart/2005/8/layout/vProcess5"/>
    <dgm:cxn modelId="{60BAF949-06A9-464E-9E33-585DED40CFFE}" type="presParOf" srcId="{1B0987FB-5997-42CE-8251-C07DB01E1496}" destId="{47140657-2F9B-437A-ABF4-31B1D7AD8216}" srcOrd="5" destOrd="0" presId="urn:microsoft.com/office/officeart/2005/8/layout/vProcess5"/>
    <dgm:cxn modelId="{0428941E-96C3-4238-BC4C-3453ED5BCF8C}" type="presParOf" srcId="{1B0987FB-5997-42CE-8251-C07DB01E1496}" destId="{2DA4E4D5-A05D-4D49-A818-8E4F19E5536B}" srcOrd="6" destOrd="0" presId="urn:microsoft.com/office/officeart/2005/8/layout/vProcess5"/>
    <dgm:cxn modelId="{4A4018DC-B062-41B6-9BA8-1DD6881B2213}" type="presParOf" srcId="{1B0987FB-5997-42CE-8251-C07DB01E1496}" destId="{112613DF-D1D4-4284-8940-2B4429AA711E}" srcOrd="7" destOrd="0" presId="urn:microsoft.com/office/officeart/2005/8/layout/vProcess5"/>
    <dgm:cxn modelId="{1BA11432-CC18-47E4-8B11-F75358B274E1}" type="presParOf" srcId="{1B0987FB-5997-42CE-8251-C07DB01E1496}" destId="{52EC73E1-080C-4A13-BA36-3A186DF22057}" srcOrd="8" destOrd="0" presId="urn:microsoft.com/office/officeart/2005/8/layout/vProcess5"/>
    <dgm:cxn modelId="{5E2E9C43-BC43-459F-B075-333514958769}" type="presParOf" srcId="{1B0987FB-5997-42CE-8251-C07DB01E1496}" destId="{E8078585-04B4-4687-B84E-63C21E766430}" srcOrd="9" destOrd="0" presId="urn:microsoft.com/office/officeart/2005/8/layout/vProcess5"/>
    <dgm:cxn modelId="{229A2CC3-9842-4D99-8974-565782EAABF6}" type="presParOf" srcId="{1B0987FB-5997-42CE-8251-C07DB01E1496}" destId="{3DC63BA1-0400-48D6-BA81-DC0575636D99}" srcOrd="10" destOrd="0" presId="urn:microsoft.com/office/officeart/2005/8/layout/vProcess5"/>
    <dgm:cxn modelId="{1B876204-B944-43FD-BB1C-B59EF8BB601E}" type="presParOf" srcId="{1B0987FB-5997-42CE-8251-C07DB01E1496}" destId="{348B9406-A2DE-4A96-A6BE-D8665DC4383F}" srcOrd="11" destOrd="0" presId="urn:microsoft.com/office/officeart/2005/8/layout/vProcess5"/>
    <dgm:cxn modelId="{AFE6513A-9583-4A86-A4DA-39352642A8FC}" type="presParOf" srcId="{1B0987FB-5997-42CE-8251-C07DB01E1496}" destId="{21A4FAC0-FC3D-498F-AB2C-27449EAF4B53}" srcOrd="12" destOrd="0" presId="urn:microsoft.com/office/officeart/2005/8/layout/vProcess5"/>
    <dgm:cxn modelId="{11D13410-5790-4993-9EC3-876A94B9F6B2}" type="presParOf" srcId="{1B0987FB-5997-42CE-8251-C07DB01E1496}" destId="{49BE1C59-605F-4698-90E8-C38B9301A477}" srcOrd="13" destOrd="0" presId="urn:microsoft.com/office/officeart/2005/8/layout/vProcess5"/>
    <dgm:cxn modelId="{B8E9DCCB-CBB3-4C3F-9B78-85D71213F191}" type="presParOf" srcId="{1B0987FB-5997-42CE-8251-C07DB01E1496}" destId="{95848FBD-F577-4C65-A7A8-E617406E8643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164 564,2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166 830,4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2024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168 749,8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5121" custLinFactNeighborY="1062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Y="73393" custLinFactNeighborX="-5171" custLinFactNeighborY="-6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Y="73393" custLinFactNeighborX="-3155" custLinFactNeighborY="-6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Y="73393" custLinFactNeighborX="-8613" custLinFactNeighborY="-6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73BEE-D210-4F61-A6A6-E3589507E41A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86B6A6-82B5-42C9-A215-635A88B002B9}" type="presOf" srcId="{ECBE8840-6FEA-4CCE-8039-A6F6322D81CE}" destId="{091E2058-02AF-4088-9B65-BEF8758FB006}" srcOrd="1" destOrd="0" presId="urn:microsoft.com/office/officeart/2005/8/layout/process3"/>
    <dgm:cxn modelId="{45DDABE3-43FB-4E4D-A7D9-8271202CE28C}" type="presOf" srcId="{BC8F80B7-3392-4555-87BC-CACDA64975B9}" destId="{80BA55CA-056B-4BCF-B8AA-767682BBC287}" srcOrd="1" destOrd="0" presId="urn:microsoft.com/office/officeart/2005/8/layout/process3"/>
    <dgm:cxn modelId="{F6463B81-4D78-4BFB-9DDA-2876D14D030F}" type="presOf" srcId="{E84CC8A3-898B-4602-93E1-9C241AA02335}" destId="{780F94B2-0B9B-4587-A62A-4B214FDD42C5}" srcOrd="0" destOrd="0" presId="urn:microsoft.com/office/officeart/2005/8/layout/process3"/>
    <dgm:cxn modelId="{6AD8D48E-7987-4D6A-BA7F-6A9C57FF59B9}" type="presOf" srcId="{52B576D8-245D-436B-A80C-899E77B4B69E}" destId="{705997ED-CA94-40FC-BD2C-4B7E4C812304}" srcOrd="0" destOrd="0" presId="urn:microsoft.com/office/officeart/2005/8/layout/process3"/>
    <dgm:cxn modelId="{F0995A42-4B68-484C-BE53-CF2F2EEF7160}" type="presOf" srcId="{CFCE1214-F9B7-45DF-9E3A-B84C8C394C7C}" destId="{37098FC8-DA80-490C-8584-B4BA00C4298E}" srcOrd="0" destOrd="0" presId="urn:microsoft.com/office/officeart/2005/8/layout/process3"/>
    <dgm:cxn modelId="{7FCA5F7A-5CB2-4D6C-BBAE-AF502D1D8700}" type="presOf" srcId="{F2A60169-509F-4A25-B0C7-FACBA47F3AE7}" destId="{ED9C1277-E784-4504-A987-2EC29B2FD88B}" srcOrd="0" destOrd="0" presId="urn:microsoft.com/office/officeart/2005/8/layout/process3"/>
    <dgm:cxn modelId="{ACC13944-D4CC-45F6-B2C1-2C746CFD9EC2}" type="presOf" srcId="{F2A60169-509F-4A25-B0C7-FACBA47F3AE7}" destId="{0D1195A0-6A99-4107-A8F6-D85912CC4EBC}" srcOrd="1" destOrd="0" presId="urn:microsoft.com/office/officeart/2005/8/layout/process3"/>
    <dgm:cxn modelId="{3F19028C-E42E-4317-B52B-456A3DB15767}" type="presOf" srcId="{FC3C25CF-C3AD-45B3-8ED6-3A8BDBC50F1D}" destId="{DE089A33-C4CF-436B-868C-DBC56E81CCA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4200E647-8262-4C12-9C74-8AB72591F352}" type="presOf" srcId="{B0E9F480-AABF-4683-962F-DADD559D16B0}" destId="{292A6501-1DC9-4CC7-B5BC-B6ED0836D250}" srcOrd="0" destOrd="0" presId="urn:microsoft.com/office/officeart/2005/8/layout/process3"/>
    <dgm:cxn modelId="{8112484A-A7EB-4B97-8866-760AB0B69185}" type="presOf" srcId="{180DC6C2-BF81-4CD9-8301-7421D0446C26}" destId="{6453F1E3-4866-43DF-9451-C9818F57C999}" srcOrd="1" destOrd="0" presId="urn:microsoft.com/office/officeart/2005/8/layout/process3"/>
    <dgm:cxn modelId="{B49D6BE2-6471-4FD3-A4AB-618A878A6B19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A22D877A-05D6-4185-A45C-0C0783004FC7}" type="presOf" srcId="{BC8F80B7-3392-4555-87BC-CACDA64975B9}" destId="{E52CA826-C8AC-4E80-B5CF-C380F07E4E79}" srcOrd="0" destOrd="0" presId="urn:microsoft.com/office/officeart/2005/8/layout/process3"/>
    <dgm:cxn modelId="{CB0C1C6A-E48F-42AB-AE45-79AC662F6937}" type="presOf" srcId="{180DC6C2-BF81-4CD9-8301-7421D0446C26}" destId="{D850791D-A8B5-4B2F-836D-470865ED6C9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87EC05A-E749-4AAF-A9C6-98066C0BA5FA}" type="presParOf" srcId="{DE089A33-C4CF-436B-868C-DBC56E81CCA4}" destId="{568B3058-AD67-4897-B49E-ED8993113A37}" srcOrd="0" destOrd="0" presId="urn:microsoft.com/office/officeart/2005/8/layout/process3"/>
    <dgm:cxn modelId="{0A299198-5E6C-40ED-9049-2D15E74213CC}" type="presParOf" srcId="{568B3058-AD67-4897-B49E-ED8993113A37}" destId="{3239BA27-E704-43DE-8DEE-77F42BADD029}" srcOrd="0" destOrd="0" presId="urn:microsoft.com/office/officeart/2005/8/layout/process3"/>
    <dgm:cxn modelId="{1C398CEB-3040-44EB-A781-8AF3A047602B}" type="presParOf" srcId="{568B3058-AD67-4897-B49E-ED8993113A37}" destId="{091E2058-02AF-4088-9B65-BEF8758FB006}" srcOrd="1" destOrd="0" presId="urn:microsoft.com/office/officeart/2005/8/layout/process3"/>
    <dgm:cxn modelId="{E68DFD9D-48E9-4A4F-BC76-FAB8029BB619}" type="presParOf" srcId="{568B3058-AD67-4897-B49E-ED8993113A37}" destId="{37098FC8-DA80-490C-8584-B4BA00C4298E}" srcOrd="2" destOrd="0" presId="urn:microsoft.com/office/officeart/2005/8/layout/process3"/>
    <dgm:cxn modelId="{26719489-6961-4D28-9370-46CD57177389}" type="presParOf" srcId="{DE089A33-C4CF-436B-868C-DBC56E81CCA4}" destId="{E52CA826-C8AC-4E80-B5CF-C380F07E4E79}" srcOrd="1" destOrd="0" presId="urn:microsoft.com/office/officeart/2005/8/layout/process3"/>
    <dgm:cxn modelId="{368CC6DA-CB6A-4CA4-A259-D793DCE8679A}" type="presParOf" srcId="{E52CA826-C8AC-4E80-B5CF-C380F07E4E79}" destId="{80BA55CA-056B-4BCF-B8AA-767682BBC287}" srcOrd="0" destOrd="0" presId="urn:microsoft.com/office/officeart/2005/8/layout/process3"/>
    <dgm:cxn modelId="{247C16BA-7D1B-4B74-A199-467A9EC60B59}" type="presParOf" srcId="{DE089A33-C4CF-436B-868C-DBC56E81CCA4}" destId="{D512B6C3-675D-4355-9E47-14BDB7271FD3}" srcOrd="2" destOrd="0" presId="urn:microsoft.com/office/officeart/2005/8/layout/process3"/>
    <dgm:cxn modelId="{BB10825E-2418-49C7-B579-2774DEE41556}" type="presParOf" srcId="{D512B6C3-675D-4355-9E47-14BDB7271FD3}" destId="{D850791D-A8B5-4B2F-836D-470865ED6C99}" srcOrd="0" destOrd="0" presId="urn:microsoft.com/office/officeart/2005/8/layout/process3"/>
    <dgm:cxn modelId="{EED0A758-74B7-47A9-A786-E694363C286B}" type="presParOf" srcId="{D512B6C3-675D-4355-9E47-14BDB7271FD3}" destId="{6453F1E3-4866-43DF-9451-C9818F57C999}" srcOrd="1" destOrd="0" presId="urn:microsoft.com/office/officeart/2005/8/layout/process3"/>
    <dgm:cxn modelId="{9DBD8EFD-B4A8-46C7-95D6-7CC466181ABE}" type="presParOf" srcId="{D512B6C3-675D-4355-9E47-14BDB7271FD3}" destId="{705997ED-CA94-40FC-BD2C-4B7E4C812304}" srcOrd="2" destOrd="0" presId="urn:microsoft.com/office/officeart/2005/8/layout/process3"/>
    <dgm:cxn modelId="{496710D3-D03E-4660-8F65-2DC6D2C58BD4}" type="presParOf" srcId="{DE089A33-C4CF-436B-868C-DBC56E81CCA4}" destId="{780F94B2-0B9B-4587-A62A-4B214FDD42C5}" srcOrd="3" destOrd="0" presId="urn:microsoft.com/office/officeart/2005/8/layout/process3"/>
    <dgm:cxn modelId="{C1EBAB7D-BC6A-4621-9C6F-D83A228918BE}" type="presParOf" srcId="{780F94B2-0B9B-4587-A62A-4B214FDD42C5}" destId="{8B244423-6177-409E-A055-27B77BA03BA7}" srcOrd="0" destOrd="0" presId="urn:microsoft.com/office/officeart/2005/8/layout/process3"/>
    <dgm:cxn modelId="{B7944BD3-E4B1-4A3E-981A-6BFEF0943F84}" type="presParOf" srcId="{DE089A33-C4CF-436B-868C-DBC56E81CCA4}" destId="{07D123CD-5EF3-4A78-982F-27B0C38F46F9}" srcOrd="4" destOrd="0" presId="urn:microsoft.com/office/officeart/2005/8/layout/process3"/>
    <dgm:cxn modelId="{D2EF2136-EC64-42B8-862D-CAB45E52C9DF}" type="presParOf" srcId="{07D123CD-5EF3-4A78-982F-27B0C38F46F9}" destId="{ED9C1277-E784-4504-A987-2EC29B2FD88B}" srcOrd="0" destOrd="0" presId="urn:microsoft.com/office/officeart/2005/8/layout/process3"/>
    <dgm:cxn modelId="{5347172F-72FA-4300-9F0B-48CFB472D771}" type="presParOf" srcId="{07D123CD-5EF3-4A78-982F-27B0C38F46F9}" destId="{0D1195A0-6A99-4107-A8F6-D85912CC4EBC}" srcOrd="1" destOrd="0" presId="urn:microsoft.com/office/officeart/2005/8/layout/process3"/>
    <dgm:cxn modelId="{464B9B90-885A-458D-8D00-782A67B72202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254 918,7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265 321,2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913FCA9-6A44-420F-81CA-1D053B456A31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67532-1868-4DF6-BA77-BE061320E845}" type="parTrans" cxnId="{7A9987EC-64C6-4C2A-B722-C717426ABFD6}">
      <dgm:prSet/>
      <dgm:spPr/>
      <dgm:t>
        <a:bodyPr/>
        <a:lstStyle/>
        <a:p>
          <a:endParaRPr lang="ru-RU"/>
        </a:p>
      </dgm:t>
    </dgm:pt>
    <dgm:pt modelId="{F2A85784-F3B8-497B-AE6C-07D04DC2E5DA}" type="sibTrans" cxnId="{7A9987EC-64C6-4C2A-B722-C717426ABFD6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60077" custScaleY="79198" custLinFactNeighborX="9714" custLinFactNeighborY="2500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ScaleX="59840" custScaleY="61420" custLinFactNeighborX="1974" custLinFactNeighborY="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81345" custScaleY="58374" custLinFactNeighborX="18793" custLinFactNeighborY="-6356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64099" custScaleY="78242" custLinFactNeighborX="-18054" custLinFactNeighborY="24894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61142" custScaleY="62776" custLinFactNeighborX="-26563" custLinFactNeighborY="2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9F440-4E18-4145-BE74-A900FD5228D0}" type="presOf" srcId="{BC8F80B7-3392-4555-87BC-CACDA64975B9}" destId="{E52CA826-C8AC-4E80-B5CF-C380F07E4E79}" srcOrd="0" destOrd="0" presId="urn:microsoft.com/office/officeart/2005/8/layout/process3"/>
    <dgm:cxn modelId="{C21DBB98-890F-4879-8EBC-BF6B33884B81}" type="presOf" srcId="{D913FCA9-6A44-420F-81CA-1D053B456A31}" destId="{37098FC8-DA80-490C-8584-B4BA00C4298E}" srcOrd="0" destOrd="1" presId="urn:microsoft.com/office/officeart/2005/8/layout/process3"/>
    <dgm:cxn modelId="{1ACB85B6-2679-48BD-B22B-F8B5200FCD5E}" type="presOf" srcId="{CFCE1214-F9B7-45DF-9E3A-B84C8C394C7C}" destId="{37098FC8-DA80-490C-8584-B4BA00C4298E}" srcOrd="0" destOrd="0" presId="urn:microsoft.com/office/officeart/2005/8/layout/process3"/>
    <dgm:cxn modelId="{9B1CD147-2F3F-4F43-A270-DC31FD9A91C1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0E834D5-2BBC-4ABB-A856-53B7ED27D114}" type="presOf" srcId="{180DC6C2-BF81-4CD9-8301-7421D0446C26}" destId="{6453F1E3-4866-43DF-9451-C9818F57C999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156B4463-2540-46A1-8639-C9A3E1CBA652}" type="presOf" srcId="{ECBE8840-6FEA-4CCE-8039-A6F6322D81CE}" destId="{091E2058-02AF-4088-9B65-BEF8758FB006}" srcOrd="1" destOrd="0" presId="urn:microsoft.com/office/officeart/2005/8/layout/process3"/>
    <dgm:cxn modelId="{EF0C0990-0612-4ED9-8098-A3039CA1F4EC}" type="presOf" srcId="{180DC6C2-BF81-4CD9-8301-7421D0446C26}" destId="{D850791D-A8B5-4B2F-836D-470865ED6C99}" srcOrd="0" destOrd="0" presId="urn:microsoft.com/office/officeart/2005/8/layout/process3"/>
    <dgm:cxn modelId="{7B7B7349-0ADC-4D34-8D28-209222040698}" type="presOf" srcId="{ECBE8840-6FEA-4CCE-8039-A6F6322D81CE}" destId="{3239BA27-E704-43DE-8DEE-77F42BADD029}" srcOrd="0" destOrd="0" presId="urn:microsoft.com/office/officeart/2005/8/layout/process3"/>
    <dgm:cxn modelId="{140CC822-8F54-41DF-B17F-62E160723680}" type="presOf" srcId="{52B576D8-245D-436B-A80C-899E77B4B69E}" destId="{705997ED-CA94-40FC-BD2C-4B7E4C812304}" srcOrd="0" destOrd="0" presId="urn:microsoft.com/office/officeart/2005/8/layout/process3"/>
    <dgm:cxn modelId="{8462C66B-0ED8-4047-8FE9-218302AA77E8}" type="presOf" srcId="{BC8F80B7-3392-4555-87BC-CACDA64975B9}" destId="{80BA55CA-056B-4BCF-B8AA-767682BBC28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7A9987EC-64C6-4C2A-B722-C717426ABFD6}" srcId="{ECBE8840-6FEA-4CCE-8039-A6F6322D81CE}" destId="{D913FCA9-6A44-420F-81CA-1D053B456A31}" srcOrd="1" destOrd="0" parTransId="{0B767532-1868-4DF6-BA77-BE061320E845}" sibTransId="{F2A85784-F3B8-497B-AE6C-07D04DC2E5DA}"/>
    <dgm:cxn modelId="{2CF30CB4-855A-4133-B851-E208AF274A72}" type="presParOf" srcId="{DE089A33-C4CF-436B-868C-DBC56E81CCA4}" destId="{568B3058-AD67-4897-B49E-ED8993113A37}" srcOrd="0" destOrd="0" presId="urn:microsoft.com/office/officeart/2005/8/layout/process3"/>
    <dgm:cxn modelId="{235C2473-F131-4238-9E4C-1795044CE7E3}" type="presParOf" srcId="{568B3058-AD67-4897-B49E-ED8993113A37}" destId="{3239BA27-E704-43DE-8DEE-77F42BADD029}" srcOrd="0" destOrd="0" presId="urn:microsoft.com/office/officeart/2005/8/layout/process3"/>
    <dgm:cxn modelId="{57B1BC2B-9E1E-4136-BF70-607D6A1D57A3}" type="presParOf" srcId="{568B3058-AD67-4897-B49E-ED8993113A37}" destId="{091E2058-02AF-4088-9B65-BEF8758FB006}" srcOrd="1" destOrd="0" presId="urn:microsoft.com/office/officeart/2005/8/layout/process3"/>
    <dgm:cxn modelId="{94094FAF-DF3E-4640-A166-1230AF472918}" type="presParOf" srcId="{568B3058-AD67-4897-B49E-ED8993113A37}" destId="{37098FC8-DA80-490C-8584-B4BA00C4298E}" srcOrd="2" destOrd="0" presId="urn:microsoft.com/office/officeart/2005/8/layout/process3"/>
    <dgm:cxn modelId="{18A4A4AD-6854-4720-8597-3C4B79E3C1B0}" type="presParOf" srcId="{DE089A33-C4CF-436B-868C-DBC56E81CCA4}" destId="{E52CA826-C8AC-4E80-B5CF-C380F07E4E79}" srcOrd="1" destOrd="0" presId="urn:microsoft.com/office/officeart/2005/8/layout/process3"/>
    <dgm:cxn modelId="{46167271-A780-4D61-B573-4FAAA99CA677}" type="presParOf" srcId="{E52CA826-C8AC-4E80-B5CF-C380F07E4E79}" destId="{80BA55CA-056B-4BCF-B8AA-767682BBC287}" srcOrd="0" destOrd="0" presId="urn:microsoft.com/office/officeart/2005/8/layout/process3"/>
    <dgm:cxn modelId="{CE25DB0A-6B27-47AD-9B57-64202665160E}" type="presParOf" srcId="{DE089A33-C4CF-436B-868C-DBC56E81CCA4}" destId="{D512B6C3-675D-4355-9E47-14BDB7271FD3}" srcOrd="2" destOrd="0" presId="urn:microsoft.com/office/officeart/2005/8/layout/process3"/>
    <dgm:cxn modelId="{E3B2A973-007E-47C2-8797-4BFAC2AD4AD8}" type="presParOf" srcId="{D512B6C3-675D-4355-9E47-14BDB7271FD3}" destId="{D850791D-A8B5-4B2F-836D-470865ED6C99}" srcOrd="0" destOrd="0" presId="urn:microsoft.com/office/officeart/2005/8/layout/process3"/>
    <dgm:cxn modelId="{F3B8CAA4-7775-4935-A902-63E09771B7EC}" type="presParOf" srcId="{D512B6C3-675D-4355-9E47-14BDB7271FD3}" destId="{6453F1E3-4866-43DF-9451-C9818F57C999}" srcOrd="1" destOrd="0" presId="urn:microsoft.com/office/officeart/2005/8/layout/process3"/>
    <dgm:cxn modelId="{0F73770E-04E8-4C24-80CF-7AA63405F85E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258 064,0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2024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257 855,7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913FCA9-6A44-420F-81CA-1D053B456A31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67532-1868-4DF6-BA77-BE061320E845}" type="parTrans" cxnId="{7A9987EC-64C6-4C2A-B722-C717426ABFD6}">
      <dgm:prSet/>
      <dgm:spPr/>
      <dgm:t>
        <a:bodyPr/>
        <a:lstStyle/>
        <a:p>
          <a:endParaRPr lang="ru-RU"/>
        </a:p>
      </dgm:t>
    </dgm:pt>
    <dgm:pt modelId="{F2A85784-F3B8-497B-AE6C-07D04DC2E5DA}" type="sibTrans" cxnId="{7A9987EC-64C6-4C2A-B722-C717426ABFD6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65778" custScaleY="77323" custLinFactNeighborX="8804" custLinFactNeighborY="2196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ScaleX="59840" custScaleY="53335" custLinFactNeighborX="-2838" custLinFactNeighborY="-2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107627" custScaleY="58374" custLinFactNeighborX="15738" custLinFactNeighborY="172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64099" custScaleY="74006" custLinFactNeighborX="-23125" custLinFactNeighborY="20088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61142" custScaleY="53497" custLinFactNeighborX="-30324" custLinFactNeighborY="-1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1B1FB61-15B5-4AE8-BA5D-C61EBCDFAEC8}" type="presOf" srcId="{180DC6C2-BF81-4CD9-8301-7421D0446C26}" destId="{D850791D-A8B5-4B2F-836D-470865ED6C99}" srcOrd="0" destOrd="0" presId="urn:microsoft.com/office/officeart/2005/8/layout/process3"/>
    <dgm:cxn modelId="{AA23D918-FD10-404D-8B67-B4F825022E2F}" type="presOf" srcId="{CFCE1214-F9B7-45DF-9E3A-B84C8C394C7C}" destId="{37098FC8-DA80-490C-8584-B4BA00C4298E}" srcOrd="0" destOrd="0" presId="urn:microsoft.com/office/officeart/2005/8/layout/process3"/>
    <dgm:cxn modelId="{5C11C3BA-31D7-44A4-8006-F514A742ED8D}" type="presOf" srcId="{ECBE8840-6FEA-4CCE-8039-A6F6322D81CE}" destId="{3239BA27-E704-43DE-8DEE-77F42BADD029}" srcOrd="0" destOrd="0" presId="urn:microsoft.com/office/officeart/2005/8/layout/process3"/>
    <dgm:cxn modelId="{7A9987EC-64C6-4C2A-B722-C717426ABFD6}" srcId="{ECBE8840-6FEA-4CCE-8039-A6F6322D81CE}" destId="{D913FCA9-6A44-420F-81CA-1D053B456A31}" srcOrd="1" destOrd="0" parTransId="{0B767532-1868-4DF6-BA77-BE061320E845}" sibTransId="{F2A85784-F3B8-497B-AE6C-07D04DC2E5DA}"/>
    <dgm:cxn modelId="{E5A8FE39-C216-4348-B04B-BED5FB4F5A3C}" type="presOf" srcId="{180DC6C2-BF81-4CD9-8301-7421D0446C26}" destId="{6453F1E3-4866-43DF-9451-C9818F57C999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DAC8FD1-9814-46C2-98CA-90A6FC56F19F}" type="presOf" srcId="{FC3C25CF-C3AD-45B3-8ED6-3A8BDBC50F1D}" destId="{DE089A33-C4CF-436B-868C-DBC56E81CCA4}" srcOrd="0" destOrd="0" presId="urn:microsoft.com/office/officeart/2005/8/layout/process3"/>
    <dgm:cxn modelId="{E41B361A-BC11-47D4-9231-C7762BADC52F}" type="presOf" srcId="{BC8F80B7-3392-4555-87BC-CACDA64975B9}" destId="{80BA55CA-056B-4BCF-B8AA-767682BBC287}" srcOrd="1" destOrd="0" presId="urn:microsoft.com/office/officeart/2005/8/layout/process3"/>
    <dgm:cxn modelId="{A4D2FC01-FCC6-4581-8965-93BD7E88F8DC}" type="presOf" srcId="{ECBE8840-6FEA-4CCE-8039-A6F6322D81CE}" destId="{091E2058-02AF-4088-9B65-BEF8758FB006}" srcOrd="1" destOrd="0" presId="urn:microsoft.com/office/officeart/2005/8/layout/process3"/>
    <dgm:cxn modelId="{DE758417-1524-4749-ACBB-29BC733BBD81}" type="presOf" srcId="{52B576D8-245D-436B-A80C-899E77B4B69E}" destId="{705997ED-CA94-40FC-BD2C-4B7E4C812304}" srcOrd="0" destOrd="0" presId="urn:microsoft.com/office/officeart/2005/8/layout/process3"/>
    <dgm:cxn modelId="{E8377CA0-FBA4-4775-9ED4-A194EFFEE9C5}" type="presOf" srcId="{D913FCA9-6A44-420F-81CA-1D053B456A31}" destId="{37098FC8-DA80-490C-8584-B4BA00C4298E}" srcOrd="0" destOrd="1" presId="urn:microsoft.com/office/officeart/2005/8/layout/process3"/>
    <dgm:cxn modelId="{10C61AB6-CBDC-4429-B8A9-DB14EB99DFF5}" type="presOf" srcId="{BC8F80B7-3392-4555-87BC-CACDA64975B9}" destId="{E52CA826-C8AC-4E80-B5CF-C380F07E4E79}" srcOrd="0" destOrd="0" presId="urn:microsoft.com/office/officeart/2005/8/layout/process3"/>
    <dgm:cxn modelId="{45F14DBD-0BFA-4985-A1C9-0FE2E2DDE1F3}" type="presParOf" srcId="{DE089A33-C4CF-436B-868C-DBC56E81CCA4}" destId="{568B3058-AD67-4897-B49E-ED8993113A37}" srcOrd="0" destOrd="0" presId="urn:microsoft.com/office/officeart/2005/8/layout/process3"/>
    <dgm:cxn modelId="{B3BAE627-CADB-4C7B-B584-4E02B9A0B34F}" type="presParOf" srcId="{568B3058-AD67-4897-B49E-ED8993113A37}" destId="{3239BA27-E704-43DE-8DEE-77F42BADD029}" srcOrd="0" destOrd="0" presId="urn:microsoft.com/office/officeart/2005/8/layout/process3"/>
    <dgm:cxn modelId="{B06A4AEF-0B34-45E2-9FDE-42B379B8FFB5}" type="presParOf" srcId="{568B3058-AD67-4897-B49E-ED8993113A37}" destId="{091E2058-02AF-4088-9B65-BEF8758FB006}" srcOrd="1" destOrd="0" presId="urn:microsoft.com/office/officeart/2005/8/layout/process3"/>
    <dgm:cxn modelId="{3C4607AA-CA8A-4FC5-8D3C-D7208DE7AF81}" type="presParOf" srcId="{568B3058-AD67-4897-B49E-ED8993113A37}" destId="{37098FC8-DA80-490C-8584-B4BA00C4298E}" srcOrd="2" destOrd="0" presId="urn:microsoft.com/office/officeart/2005/8/layout/process3"/>
    <dgm:cxn modelId="{D73B2A96-C6A6-4ACE-9475-1F8B11408F3A}" type="presParOf" srcId="{DE089A33-C4CF-436B-868C-DBC56E81CCA4}" destId="{E52CA826-C8AC-4E80-B5CF-C380F07E4E79}" srcOrd="1" destOrd="0" presId="urn:microsoft.com/office/officeart/2005/8/layout/process3"/>
    <dgm:cxn modelId="{919E68B1-C3A7-4BD5-BDB3-EA31CC88640F}" type="presParOf" srcId="{E52CA826-C8AC-4E80-B5CF-C380F07E4E79}" destId="{80BA55CA-056B-4BCF-B8AA-767682BBC287}" srcOrd="0" destOrd="0" presId="urn:microsoft.com/office/officeart/2005/8/layout/process3"/>
    <dgm:cxn modelId="{B05DA69E-8476-44CD-9325-D1B3CCAFEBA5}" type="presParOf" srcId="{DE089A33-C4CF-436B-868C-DBC56E81CCA4}" destId="{D512B6C3-675D-4355-9E47-14BDB7271FD3}" srcOrd="2" destOrd="0" presId="urn:microsoft.com/office/officeart/2005/8/layout/process3"/>
    <dgm:cxn modelId="{1FFC2C7F-432F-4CD7-989F-55520A579991}" type="presParOf" srcId="{D512B6C3-675D-4355-9E47-14BDB7271FD3}" destId="{D850791D-A8B5-4B2F-836D-470865ED6C99}" srcOrd="0" destOrd="0" presId="urn:microsoft.com/office/officeart/2005/8/layout/process3"/>
    <dgm:cxn modelId="{A989F819-DFCF-4CC7-895A-473293531191}" type="presParOf" srcId="{D512B6C3-675D-4355-9E47-14BDB7271FD3}" destId="{6453F1E3-4866-43DF-9451-C9818F57C999}" srcOrd="1" destOrd="0" presId="urn:microsoft.com/office/officeart/2005/8/layout/process3"/>
    <dgm:cxn modelId="{579E8EFF-6B03-45BD-A493-B8103711CA77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18 768,7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18 507,4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12 417,4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15964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Y="81353" custLinFactNeighborX="-3345" custLinFactNeighborY="-9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28501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1624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Y="83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28753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16246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Y="83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88817-A019-4F41-979D-BFD05C12F504}" type="presOf" srcId="{ECBE8840-6FEA-4CCE-8039-A6F6322D81CE}" destId="{091E2058-02AF-4088-9B65-BEF8758FB006}" srcOrd="1" destOrd="0" presId="urn:microsoft.com/office/officeart/2005/8/layout/process3"/>
    <dgm:cxn modelId="{C36D276D-1ACE-4E3B-A651-FEBBD28080CF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C87296-AF07-49FB-A8E1-65E1BB12CAA0}" type="presOf" srcId="{180DC6C2-BF81-4CD9-8301-7421D0446C26}" destId="{6453F1E3-4866-43DF-9451-C9818F57C999}" srcOrd="1" destOrd="0" presId="urn:microsoft.com/office/officeart/2005/8/layout/process3"/>
    <dgm:cxn modelId="{F442CDD0-002A-45EC-A2D4-7E2B42B7913D}" type="presOf" srcId="{BC8F80B7-3392-4555-87BC-CACDA64975B9}" destId="{80BA55CA-056B-4BCF-B8AA-767682BBC287}" srcOrd="1" destOrd="0" presId="urn:microsoft.com/office/officeart/2005/8/layout/process3"/>
    <dgm:cxn modelId="{D81D78F7-463B-4ED1-9F91-4CC2B65CE1A5}" type="presOf" srcId="{E84CC8A3-898B-4602-93E1-9C241AA02335}" destId="{780F94B2-0B9B-4587-A62A-4B214FDD42C5}" srcOrd="0" destOrd="0" presId="urn:microsoft.com/office/officeart/2005/8/layout/process3"/>
    <dgm:cxn modelId="{E6900395-3E7B-4A6B-90C9-C6D0E3A3DB12}" type="presOf" srcId="{CFCE1214-F9B7-45DF-9E3A-B84C8C394C7C}" destId="{37098FC8-DA80-490C-8584-B4BA00C4298E}" srcOrd="0" destOrd="0" presId="urn:microsoft.com/office/officeart/2005/8/layout/process3"/>
    <dgm:cxn modelId="{E18F4E21-EC31-4118-80B6-08B140FCE59F}" type="presOf" srcId="{B0E9F480-AABF-4683-962F-DADD559D16B0}" destId="{292A6501-1DC9-4CC7-B5BC-B6ED0836D250}" srcOrd="0" destOrd="0" presId="urn:microsoft.com/office/officeart/2005/8/layout/process3"/>
    <dgm:cxn modelId="{FDCA1EEB-DFFA-4100-827A-6F175BFAD686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887DA10-D673-4B41-A1F6-1DC00244DFCE}" type="presOf" srcId="{52B576D8-245D-436B-A80C-899E77B4B69E}" destId="{705997ED-CA94-40FC-BD2C-4B7E4C812304}" srcOrd="0" destOrd="0" presId="urn:microsoft.com/office/officeart/2005/8/layout/process3"/>
    <dgm:cxn modelId="{DF6F8303-8006-4C58-8128-DCA2C0B4D2CF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1F3FAA92-7976-448A-8B55-3EBFEF8C8B7C}" type="presOf" srcId="{F2A60169-509F-4A25-B0C7-FACBA47F3AE7}" destId="{ED9C1277-E784-4504-A987-2EC29B2FD88B}" srcOrd="0" destOrd="0" presId="urn:microsoft.com/office/officeart/2005/8/layout/process3"/>
    <dgm:cxn modelId="{9F5300DA-4A5B-45DA-814E-641AAE671150}" type="presOf" srcId="{BC8F80B7-3392-4555-87BC-CACDA64975B9}" destId="{E52CA826-C8AC-4E80-B5CF-C380F07E4E79}" srcOrd="0" destOrd="0" presId="urn:microsoft.com/office/officeart/2005/8/layout/process3"/>
    <dgm:cxn modelId="{7D4EE8D8-FF2F-4D4C-A2EA-BB6659E43918}" type="presOf" srcId="{180DC6C2-BF81-4CD9-8301-7421D0446C26}" destId="{D850791D-A8B5-4B2F-836D-470865ED6C99}" srcOrd="0" destOrd="0" presId="urn:microsoft.com/office/officeart/2005/8/layout/process3"/>
    <dgm:cxn modelId="{E3D74E4F-0A3E-4F5A-B79A-B3CF9996B7BE}" type="presOf" srcId="{FC3C25CF-C3AD-45B3-8ED6-3A8BDBC50F1D}" destId="{DE089A33-C4CF-436B-868C-DBC56E81CCA4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F2F164F-6F2E-4BAD-BEC5-399AA80EEF5E}" type="presParOf" srcId="{DE089A33-C4CF-436B-868C-DBC56E81CCA4}" destId="{568B3058-AD67-4897-B49E-ED8993113A37}" srcOrd="0" destOrd="0" presId="urn:microsoft.com/office/officeart/2005/8/layout/process3"/>
    <dgm:cxn modelId="{B4865B40-378F-44FE-9186-C05B86AD26DC}" type="presParOf" srcId="{568B3058-AD67-4897-B49E-ED8993113A37}" destId="{3239BA27-E704-43DE-8DEE-77F42BADD029}" srcOrd="0" destOrd="0" presId="urn:microsoft.com/office/officeart/2005/8/layout/process3"/>
    <dgm:cxn modelId="{CF4D23B9-397B-4003-8591-44B3C25F9645}" type="presParOf" srcId="{568B3058-AD67-4897-B49E-ED8993113A37}" destId="{091E2058-02AF-4088-9B65-BEF8758FB006}" srcOrd="1" destOrd="0" presId="urn:microsoft.com/office/officeart/2005/8/layout/process3"/>
    <dgm:cxn modelId="{28FFFDE3-0EE1-4C53-B7CA-6786BE8A99E6}" type="presParOf" srcId="{568B3058-AD67-4897-B49E-ED8993113A37}" destId="{37098FC8-DA80-490C-8584-B4BA00C4298E}" srcOrd="2" destOrd="0" presId="urn:microsoft.com/office/officeart/2005/8/layout/process3"/>
    <dgm:cxn modelId="{95458D72-4B9A-4094-93EB-7CC2A2DC8C79}" type="presParOf" srcId="{DE089A33-C4CF-436B-868C-DBC56E81CCA4}" destId="{E52CA826-C8AC-4E80-B5CF-C380F07E4E79}" srcOrd="1" destOrd="0" presId="urn:microsoft.com/office/officeart/2005/8/layout/process3"/>
    <dgm:cxn modelId="{E5396697-A180-44C2-97EB-83FA50BC9BC2}" type="presParOf" srcId="{E52CA826-C8AC-4E80-B5CF-C380F07E4E79}" destId="{80BA55CA-056B-4BCF-B8AA-767682BBC287}" srcOrd="0" destOrd="0" presId="urn:microsoft.com/office/officeart/2005/8/layout/process3"/>
    <dgm:cxn modelId="{404B5071-A202-454D-B9FA-4515BF129E96}" type="presParOf" srcId="{DE089A33-C4CF-436B-868C-DBC56E81CCA4}" destId="{D512B6C3-675D-4355-9E47-14BDB7271FD3}" srcOrd="2" destOrd="0" presId="urn:microsoft.com/office/officeart/2005/8/layout/process3"/>
    <dgm:cxn modelId="{3BD108A1-2767-40BE-8C74-ADC20AB48035}" type="presParOf" srcId="{D512B6C3-675D-4355-9E47-14BDB7271FD3}" destId="{D850791D-A8B5-4B2F-836D-470865ED6C99}" srcOrd="0" destOrd="0" presId="urn:microsoft.com/office/officeart/2005/8/layout/process3"/>
    <dgm:cxn modelId="{BA28FD75-493C-4D78-ACBD-8EDF692EDD0F}" type="presParOf" srcId="{D512B6C3-675D-4355-9E47-14BDB7271FD3}" destId="{6453F1E3-4866-43DF-9451-C9818F57C999}" srcOrd="1" destOrd="0" presId="urn:microsoft.com/office/officeart/2005/8/layout/process3"/>
    <dgm:cxn modelId="{F9050FFA-8123-4C73-9E54-302C8F5FFE7D}" type="presParOf" srcId="{D512B6C3-675D-4355-9E47-14BDB7271FD3}" destId="{705997ED-CA94-40FC-BD2C-4B7E4C812304}" srcOrd="2" destOrd="0" presId="urn:microsoft.com/office/officeart/2005/8/layout/process3"/>
    <dgm:cxn modelId="{CBE47EB7-C2F1-4876-8737-B5F64763A81A}" type="presParOf" srcId="{DE089A33-C4CF-436B-868C-DBC56E81CCA4}" destId="{780F94B2-0B9B-4587-A62A-4B214FDD42C5}" srcOrd="3" destOrd="0" presId="urn:microsoft.com/office/officeart/2005/8/layout/process3"/>
    <dgm:cxn modelId="{D7559DA7-8FC4-4540-BF4D-3E5B5D3CBD32}" type="presParOf" srcId="{780F94B2-0B9B-4587-A62A-4B214FDD42C5}" destId="{8B244423-6177-409E-A055-27B77BA03BA7}" srcOrd="0" destOrd="0" presId="urn:microsoft.com/office/officeart/2005/8/layout/process3"/>
    <dgm:cxn modelId="{DDA12938-5C75-48C5-A3B9-1F77BDE81D8D}" type="presParOf" srcId="{DE089A33-C4CF-436B-868C-DBC56E81CCA4}" destId="{07D123CD-5EF3-4A78-982F-27B0C38F46F9}" srcOrd="4" destOrd="0" presId="urn:microsoft.com/office/officeart/2005/8/layout/process3"/>
    <dgm:cxn modelId="{99F3A33C-D371-44C5-B003-C2DABBAF82AA}" type="presParOf" srcId="{07D123CD-5EF3-4A78-982F-27B0C38F46F9}" destId="{ED9C1277-E784-4504-A987-2EC29B2FD88B}" srcOrd="0" destOrd="0" presId="urn:microsoft.com/office/officeart/2005/8/layout/process3"/>
    <dgm:cxn modelId="{702DE475-7DD5-48DC-98C9-6AAE0AEA1128}" type="presParOf" srcId="{07D123CD-5EF3-4A78-982F-27B0C38F46F9}" destId="{0D1195A0-6A99-4107-A8F6-D85912CC4EBC}" srcOrd="1" destOrd="0" presId="urn:microsoft.com/office/officeart/2005/8/layout/process3"/>
    <dgm:cxn modelId="{28005E4E-E294-43A6-8F36-6B0DE2A44E97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94 324,8 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105 757,4 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2024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98 545,6 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5310" custLinFactNeighborY="1250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05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4727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LinFactNeighborX="541" custLinFactNeighborY="12505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27468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99146" custLinFactNeighborX="-13392" custLinFactNeighborY="1250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5725" custLinFactNeighborX="-8688" custLinFactNeighborY="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4AF3539-CE19-4D03-A2CB-42E7A4F5B82D}" type="presOf" srcId="{F2A60169-509F-4A25-B0C7-FACBA47F3AE7}" destId="{0D1195A0-6A99-4107-A8F6-D85912CC4EBC}" srcOrd="1" destOrd="0" presId="urn:microsoft.com/office/officeart/2005/8/layout/process3"/>
    <dgm:cxn modelId="{93618D75-21CD-4BDD-8BBB-34FA9599A0E2}" type="presOf" srcId="{FC3C25CF-C3AD-45B3-8ED6-3A8BDBC50F1D}" destId="{DE089A33-C4CF-436B-868C-DBC56E81CCA4}" srcOrd="0" destOrd="0" presId="urn:microsoft.com/office/officeart/2005/8/layout/process3"/>
    <dgm:cxn modelId="{25187E15-370F-4F41-BF43-59B6046651F8}" type="presOf" srcId="{F2A60169-509F-4A25-B0C7-FACBA47F3AE7}" destId="{ED9C1277-E784-4504-A987-2EC29B2FD88B}" srcOrd="0" destOrd="0" presId="urn:microsoft.com/office/officeart/2005/8/layout/process3"/>
    <dgm:cxn modelId="{C374D4E2-00EC-44AE-B4A0-85CD330443F9}" type="presOf" srcId="{BC8F80B7-3392-4555-87BC-CACDA64975B9}" destId="{E52CA826-C8AC-4E80-B5CF-C380F07E4E79}" srcOrd="0" destOrd="0" presId="urn:microsoft.com/office/officeart/2005/8/layout/process3"/>
    <dgm:cxn modelId="{F5262A6F-B7F6-435E-AC76-D024D74A3147}" type="presOf" srcId="{180DC6C2-BF81-4CD9-8301-7421D0446C26}" destId="{D850791D-A8B5-4B2F-836D-470865ED6C99}" srcOrd="0" destOrd="0" presId="urn:microsoft.com/office/officeart/2005/8/layout/process3"/>
    <dgm:cxn modelId="{EF209D9A-F73E-40AF-AE58-EEBD8B97CDD0}" type="presOf" srcId="{ECBE8840-6FEA-4CCE-8039-A6F6322D81CE}" destId="{3239BA27-E704-43DE-8DEE-77F42BADD029}" srcOrd="0" destOrd="0" presId="urn:microsoft.com/office/officeart/2005/8/layout/process3"/>
    <dgm:cxn modelId="{8F9FD737-AAC0-4D2C-BE63-7CC2964BA5F4}" type="presOf" srcId="{52B576D8-245D-436B-A80C-899E77B4B69E}" destId="{705997ED-CA94-40FC-BD2C-4B7E4C81230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64F194C-E969-40AA-BC36-C1A7B435CA2D}" type="presOf" srcId="{ECBE8840-6FEA-4CCE-8039-A6F6322D81CE}" destId="{091E2058-02AF-4088-9B65-BEF8758FB006}" srcOrd="1" destOrd="0" presId="urn:microsoft.com/office/officeart/2005/8/layout/process3"/>
    <dgm:cxn modelId="{FDA44810-303A-477F-865B-DB383471C754}" type="presOf" srcId="{CFCE1214-F9B7-45DF-9E3A-B84C8C394C7C}" destId="{37098FC8-DA80-490C-8584-B4BA00C4298E}" srcOrd="0" destOrd="0" presId="urn:microsoft.com/office/officeart/2005/8/layout/process3"/>
    <dgm:cxn modelId="{B84364FA-EB93-4E88-AA6A-E44D8AD09A73}" type="presOf" srcId="{BC8F80B7-3392-4555-87BC-CACDA64975B9}" destId="{80BA55CA-056B-4BCF-B8AA-767682BBC287}" srcOrd="1" destOrd="0" presId="urn:microsoft.com/office/officeart/2005/8/layout/process3"/>
    <dgm:cxn modelId="{851F9CAC-475C-45CA-9D0D-05F6F08FEDDF}" type="presOf" srcId="{E84CC8A3-898B-4602-93E1-9C241AA02335}" destId="{8B244423-6177-409E-A055-27B77BA03BA7}" srcOrd="1" destOrd="0" presId="urn:microsoft.com/office/officeart/2005/8/layout/process3"/>
    <dgm:cxn modelId="{8AE67161-D4A7-483B-B4C0-FBD653FDD5C6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A69CF60-67B1-4686-A6D0-864055B2F5C5}" type="presOf" srcId="{B0E9F480-AABF-4683-962F-DADD559D16B0}" destId="{292A6501-1DC9-4CC7-B5BC-B6ED0836D250}" srcOrd="0" destOrd="0" presId="urn:microsoft.com/office/officeart/2005/8/layout/process3"/>
    <dgm:cxn modelId="{FDD3F9C2-76D6-4ADE-B868-682CEE9C51AC}" type="presOf" srcId="{E84CC8A3-898B-4602-93E1-9C241AA02335}" destId="{780F94B2-0B9B-4587-A62A-4B214FDD42C5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0061A11D-24D4-4569-9D83-D4603AC5ECC5}" type="presParOf" srcId="{DE089A33-C4CF-436B-868C-DBC56E81CCA4}" destId="{568B3058-AD67-4897-B49E-ED8993113A37}" srcOrd="0" destOrd="0" presId="urn:microsoft.com/office/officeart/2005/8/layout/process3"/>
    <dgm:cxn modelId="{EA1EB32E-C91D-4F99-81EE-DD40A32AB71D}" type="presParOf" srcId="{568B3058-AD67-4897-B49E-ED8993113A37}" destId="{3239BA27-E704-43DE-8DEE-77F42BADD029}" srcOrd="0" destOrd="0" presId="urn:microsoft.com/office/officeart/2005/8/layout/process3"/>
    <dgm:cxn modelId="{B6D392FB-F131-4111-BB23-F5E0422FAEEE}" type="presParOf" srcId="{568B3058-AD67-4897-B49E-ED8993113A37}" destId="{091E2058-02AF-4088-9B65-BEF8758FB006}" srcOrd="1" destOrd="0" presId="urn:microsoft.com/office/officeart/2005/8/layout/process3"/>
    <dgm:cxn modelId="{A2097996-D8D7-4644-9330-9DCA0540ED73}" type="presParOf" srcId="{568B3058-AD67-4897-B49E-ED8993113A37}" destId="{37098FC8-DA80-490C-8584-B4BA00C4298E}" srcOrd="2" destOrd="0" presId="urn:microsoft.com/office/officeart/2005/8/layout/process3"/>
    <dgm:cxn modelId="{76A74124-55CC-4CDB-83B5-32A31EEB8C9A}" type="presParOf" srcId="{DE089A33-C4CF-436B-868C-DBC56E81CCA4}" destId="{E52CA826-C8AC-4E80-B5CF-C380F07E4E79}" srcOrd="1" destOrd="0" presId="urn:microsoft.com/office/officeart/2005/8/layout/process3"/>
    <dgm:cxn modelId="{943810B3-0705-47E4-9D8A-13C7302F5EC6}" type="presParOf" srcId="{E52CA826-C8AC-4E80-B5CF-C380F07E4E79}" destId="{80BA55CA-056B-4BCF-B8AA-767682BBC287}" srcOrd="0" destOrd="0" presId="urn:microsoft.com/office/officeart/2005/8/layout/process3"/>
    <dgm:cxn modelId="{938852BB-3E92-4578-958C-507E4BAB290A}" type="presParOf" srcId="{DE089A33-C4CF-436B-868C-DBC56E81CCA4}" destId="{D512B6C3-675D-4355-9E47-14BDB7271FD3}" srcOrd="2" destOrd="0" presId="urn:microsoft.com/office/officeart/2005/8/layout/process3"/>
    <dgm:cxn modelId="{FF38A1D2-12B5-4475-BDAC-C4234358CCE3}" type="presParOf" srcId="{D512B6C3-675D-4355-9E47-14BDB7271FD3}" destId="{D850791D-A8B5-4B2F-836D-470865ED6C99}" srcOrd="0" destOrd="0" presId="urn:microsoft.com/office/officeart/2005/8/layout/process3"/>
    <dgm:cxn modelId="{F1CB61BB-6059-4C5E-B790-23C6AB09F248}" type="presParOf" srcId="{D512B6C3-675D-4355-9E47-14BDB7271FD3}" destId="{6453F1E3-4866-43DF-9451-C9818F57C999}" srcOrd="1" destOrd="0" presId="urn:microsoft.com/office/officeart/2005/8/layout/process3"/>
    <dgm:cxn modelId="{739F26FB-5BB8-4FE8-A23C-6335CF1CB871}" type="presParOf" srcId="{D512B6C3-675D-4355-9E47-14BDB7271FD3}" destId="{705997ED-CA94-40FC-BD2C-4B7E4C812304}" srcOrd="2" destOrd="0" presId="urn:microsoft.com/office/officeart/2005/8/layout/process3"/>
    <dgm:cxn modelId="{F84D884E-2A73-4642-8F88-5020776CE71C}" type="presParOf" srcId="{DE089A33-C4CF-436B-868C-DBC56E81CCA4}" destId="{780F94B2-0B9B-4587-A62A-4B214FDD42C5}" srcOrd="3" destOrd="0" presId="urn:microsoft.com/office/officeart/2005/8/layout/process3"/>
    <dgm:cxn modelId="{0D159B4C-7465-4351-9155-7C274ED5E67A}" type="presParOf" srcId="{780F94B2-0B9B-4587-A62A-4B214FDD42C5}" destId="{8B244423-6177-409E-A055-27B77BA03BA7}" srcOrd="0" destOrd="0" presId="urn:microsoft.com/office/officeart/2005/8/layout/process3"/>
    <dgm:cxn modelId="{36F43C46-5512-46A1-99AB-192BA4F5D9FF}" type="presParOf" srcId="{DE089A33-C4CF-436B-868C-DBC56E81CCA4}" destId="{07D123CD-5EF3-4A78-982F-27B0C38F46F9}" srcOrd="4" destOrd="0" presId="urn:microsoft.com/office/officeart/2005/8/layout/process3"/>
    <dgm:cxn modelId="{319FA3A3-6B63-429C-96F0-CF350E8077EF}" type="presParOf" srcId="{07D123CD-5EF3-4A78-982F-27B0C38F46F9}" destId="{ED9C1277-E784-4504-A987-2EC29B2FD88B}" srcOrd="0" destOrd="0" presId="urn:microsoft.com/office/officeart/2005/8/layout/process3"/>
    <dgm:cxn modelId="{E7377F7D-35E4-4A4A-A59D-FAB6D438F7E0}" type="presParOf" srcId="{07D123CD-5EF3-4A78-982F-27B0C38F46F9}" destId="{0D1195A0-6A99-4107-A8F6-D85912CC4EBC}" srcOrd="1" destOrd="0" presId="urn:microsoft.com/office/officeart/2005/8/layout/process3"/>
    <dgm:cxn modelId="{303A5F29-E315-40F4-BA33-1DCF351229BF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27 235,9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28 789,0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26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405,1 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11091" custLinFactNeighborX="8932" custLinFactNeighborY="-769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Y="84630" custLinFactNeighborX="7485" custLinFactNeighborY="-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3784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Y="84630" custLinFactNeighborX="970" custLinFactNeighborY="-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Y="84630" custLinFactNeighborX="-4831" custLinFactNeighborY="-4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24197-6105-420F-BF19-93919CE53806}" type="presOf" srcId="{CFCE1214-F9B7-45DF-9E3A-B84C8C394C7C}" destId="{37098FC8-DA80-490C-8584-B4BA00C4298E}" srcOrd="0" destOrd="0" presId="urn:microsoft.com/office/officeart/2005/8/layout/process3"/>
    <dgm:cxn modelId="{BAE84616-0CB6-47F1-BFAC-92E124A2C1D2}" type="presOf" srcId="{BC8F80B7-3392-4555-87BC-CACDA64975B9}" destId="{E52CA826-C8AC-4E80-B5CF-C380F07E4E79}" srcOrd="0" destOrd="0" presId="urn:microsoft.com/office/officeart/2005/8/layout/process3"/>
    <dgm:cxn modelId="{19846CF8-FE67-4038-B3C1-34FDAE6E44FC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608F33B8-342E-4578-9C39-B98291E1B3F8}" type="presOf" srcId="{180DC6C2-BF81-4CD9-8301-7421D0446C26}" destId="{D850791D-A8B5-4B2F-836D-470865ED6C99}" srcOrd="0" destOrd="0" presId="urn:microsoft.com/office/officeart/2005/8/layout/process3"/>
    <dgm:cxn modelId="{323B8DE6-8C0B-42A7-ABF9-81B29988AB44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6CCC5E9-4208-4F2D-8DF0-1B53D3235E20}" type="presOf" srcId="{BC8F80B7-3392-4555-87BC-CACDA64975B9}" destId="{80BA55CA-056B-4BCF-B8AA-767682BBC287}" srcOrd="1" destOrd="0" presId="urn:microsoft.com/office/officeart/2005/8/layout/process3"/>
    <dgm:cxn modelId="{8B509176-927F-47FD-87E5-7AD765E42456}" type="presOf" srcId="{F2A60169-509F-4A25-B0C7-FACBA47F3AE7}" destId="{ED9C1277-E784-4504-A987-2EC29B2FD88B}" srcOrd="0" destOrd="0" presId="urn:microsoft.com/office/officeart/2005/8/layout/process3"/>
    <dgm:cxn modelId="{D3A8F42A-1775-4BD3-A8E0-4DE85D8FBE7C}" type="presOf" srcId="{52B576D8-245D-436B-A80C-899E77B4B69E}" destId="{705997ED-CA94-40FC-BD2C-4B7E4C812304}" srcOrd="0" destOrd="0" presId="urn:microsoft.com/office/officeart/2005/8/layout/process3"/>
    <dgm:cxn modelId="{51A2AB08-5F9B-4CA8-B404-C82171178490}" type="presOf" srcId="{B0E9F480-AABF-4683-962F-DADD559D16B0}" destId="{292A6501-1DC9-4CC7-B5BC-B6ED0836D250}" srcOrd="0" destOrd="0" presId="urn:microsoft.com/office/officeart/2005/8/layout/process3"/>
    <dgm:cxn modelId="{A59FC22F-A29A-418C-A56F-24E095D7F9A4}" type="presOf" srcId="{E84CC8A3-898B-4602-93E1-9C241AA02335}" destId="{8B244423-6177-409E-A055-27B77BA03BA7}" srcOrd="1" destOrd="0" presId="urn:microsoft.com/office/officeart/2005/8/layout/process3"/>
    <dgm:cxn modelId="{A2240351-C75A-4CE1-9CFA-62D8C4D13C87}" type="presOf" srcId="{180DC6C2-BF81-4CD9-8301-7421D0446C26}" destId="{6453F1E3-4866-43DF-9451-C9818F57C999}" srcOrd="1" destOrd="0" presId="urn:microsoft.com/office/officeart/2005/8/layout/process3"/>
    <dgm:cxn modelId="{7EBCE812-242F-483B-A40A-A666EF73FBDD}" type="presOf" srcId="{E84CC8A3-898B-4602-93E1-9C241AA02335}" destId="{780F94B2-0B9B-4587-A62A-4B214FDD42C5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1104DA6-6490-4267-8DBB-BCAC4ABE4B4F}" type="presOf" srcId="{F2A60169-509F-4A25-B0C7-FACBA47F3AE7}" destId="{0D1195A0-6A99-4107-A8F6-D85912CC4EBC}" srcOrd="1" destOrd="0" presId="urn:microsoft.com/office/officeart/2005/8/layout/process3"/>
    <dgm:cxn modelId="{CF97EDA7-9D2D-493F-91DA-1B15DFAA07C7}" type="presOf" srcId="{ECBE8840-6FEA-4CCE-8039-A6F6322D81CE}" destId="{3239BA27-E704-43DE-8DEE-77F42BADD02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26892AA1-50FA-4089-A0FB-A8548B6C9FE7}" type="presParOf" srcId="{DE089A33-C4CF-436B-868C-DBC56E81CCA4}" destId="{568B3058-AD67-4897-B49E-ED8993113A37}" srcOrd="0" destOrd="0" presId="urn:microsoft.com/office/officeart/2005/8/layout/process3"/>
    <dgm:cxn modelId="{A12ADDC5-6A05-4AA1-9F81-0178BD45FB2D}" type="presParOf" srcId="{568B3058-AD67-4897-B49E-ED8993113A37}" destId="{3239BA27-E704-43DE-8DEE-77F42BADD029}" srcOrd="0" destOrd="0" presId="urn:microsoft.com/office/officeart/2005/8/layout/process3"/>
    <dgm:cxn modelId="{0B446667-D1AE-4E55-AC97-25A62B883EE3}" type="presParOf" srcId="{568B3058-AD67-4897-B49E-ED8993113A37}" destId="{091E2058-02AF-4088-9B65-BEF8758FB006}" srcOrd="1" destOrd="0" presId="urn:microsoft.com/office/officeart/2005/8/layout/process3"/>
    <dgm:cxn modelId="{EAB59547-C840-41D9-96F9-F4D8509F48AC}" type="presParOf" srcId="{568B3058-AD67-4897-B49E-ED8993113A37}" destId="{37098FC8-DA80-490C-8584-B4BA00C4298E}" srcOrd="2" destOrd="0" presId="urn:microsoft.com/office/officeart/2005/8/layout/process3"/>
    <dgm:cxn modelId="{DAD0E592-EF6F-4866-8696-1A1F62243504}" type="presParOf" srcId="{DE089A33-C4CF-436B-868C-DBC56E81CCA4}" destId="{E52CA826-C8AC-4E80-B5CF-C380F07E4E79}" srcOrd="1" destOrd="0" presId="urn:microsoft.com/office/officeart/2005/8/layout/process3"/>
    <dgm:cxn modelId="{258F2B68-170D-40AE-8AB5-43B146BB66BB}" type="presParOf" srcId="{E52CA826-C8AC-4E80-B5CF-C380F07E4E79}" destId="{80BA55CA-056B-4BCF-B8AA-767682BBC287}" srcOrd="0" destOrd="0" presId="urn:microsoft.com/office/officeart/2005/8/layout/process3"/>
    <dgm:cxn modelId="{C4B311F7-3C56-4264-B6CD-4701C37AFB10}" type="presParOf" srcId="{DE089A33-C4CF-436B-868C-DBC56E81CCA4}" destId="{D512B6C3-675D-4355-9E47-14BDB7271FD3}" srcOrd="2" destOrd="0" presId="urn:microsoft.com/office/officeart/2005/8/layout/process3"/>
    <dgm:cxn modelId="{AD37D087-E2B1-47A9-A3B7-3784AA7EFF70}" type="presParOf" srcId="{D512B6C3-675D-4355-9E47-14BDB7271FD3}" destId="{D850791D-A8B5-4B2F-836D-470865ED6C99}" srcOrd="0" destOrd="0" presId="urn:microsoft.com/office/officeart/2005/8/layout/process3"/>
    <dgm:cxn modelId="{93021FE7-B221-4309-9F5F-CF88909ADD2C}" type="presParOf" srcId="{D512B6C3-675D-4355-9E47-14BDB7271FD3}" destId="{6453F1E3-4866-43DF-9451-C9818F57C999}" srcOrd="1" destOrd="0" presId="urn:microsoft.com/office/officeart/2005/8/layout/process3"/>
    <dgm:cxn modelId="{7E857B4C-CF58-40AC-A5F7-26A820F804CD}" type="presParOf" srcId="{D512B6C3-675D-4355-9E47-14BDB7271FD3}" destId="{705997ED-CA94-40FC-BD2C-4B7E4C812304}" srcOrd="2" destOrd="0" presId="urn:microsoft.com/office/officeart/2005/8/layout/process3"/>
    <dgm:cxn modelId="{CE77066C-B619-4205-8F51-DAB0BEB8C010}" type="presParOf" srcId="{DE089A33-C4CF-436B-868C-DBC56E81CCA4}" destId="{780F94B2-0B9B-4587-A62A-4B214FDD42C5}" srcOrd="3" destOrd="0" presId="urn:microsoft.com/office/officeart/2005/8/layout/process3"/>
    <dgm:cxn modelId="{D4D04A51-6E7B-497C-BF3A-F6C4234A4B3F}" type="presParOf" srcId="{780F94B2-0B9B-4587-A62A-4B214FDD42C5}" destId="{8B244423-6177-409E-A055-27B77BA03BA7}" srcOrd="0" destOrd="0" presId="urn:microsoft.com/office/officeart/2005/8/layout/process3"/>
    <dgm:cxn modelId="{93C3CA9C-E3EE-44D6-AF31-5E57E04A6F99}" type="presParOf" srcId="{DE089A33-C4CF-436B-868C-DBC56E81CCA4}" destId="{07D123CD-5EF3-4A78-982F-27B0C38F46F9}" srcOrd="4" destOrd="0" presId="urn:microsoft.com/office/officeart/2005/8/layout/process3"/>
    <dgm:cxn modelId="{2C671711-0EC6-4FB3-B2F2-22DD6AB8B66A}" type="presParOf" srcId="{07D123CD-5EF3-4A78-982F-27B0C38F46F9}" destId="{ED9C1277-E784-4504-A987-2EC29B2FD88B}" srcOrd="0" destOrd="0" presId="urn:microsoft.com/office/officeart/2005/8/layout/process3"/>
    <dgm:cxn modelId="{2C3BF53A-ECC2-4AF6-AECF-082C89F7E35D}" type="presParOf" srcId="{07D123CD-5EF3-4A78-982F-27B0C38F46F9}" destId="{0D1195A0-6A99-4107-A8F6-D85912CC4EBC}" srcOrd="1" destOrd="0" presId="urn:microsoft.com/office/officeart/2005/8/layout/process3"/>
    <dgm:cxn modelId="{4A7BF404-65E8-4E50-8E33-B0D33D13CBD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700,0 </a:t>
          </a: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100,0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2024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100,0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9529" custScaleY="114089" custLinFactNeighborX="5137" custLinFactNeighborY="-3163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1931" custScaleY="82238" custLinFactNeighborX="1865" custLinFactNeighborY="-1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07550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31828" custScaleY="116435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4449" custScaleY="79282" custLinFactNeighborX="-6668" custLinFactNeighborY="-4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8910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8390" custScaleY="118022" custLinFactNeighborX="-3169" custLinFactNeighborY="-3824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9647" custScaleY="77616" custLinFactNeighborX="-11818" custLinFactNeighborY="-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B72F9-9625-4C3A-9C5C-63B339345BFF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C600911-CDCC-4F48-8804-B155E83ED833}" type="presOf" srcId="{180DC6C2-BF81-4CD9-8301-7421D0446C26}" destId="{6453F1E3-4866-43DF-9451-C9818F57C999}" srcOrd="1" destOrd="0" presId="urn:microsoft.com/office/officeart/2005/8/layout/process3"/>
    <dgm:cxn modelId="{C3076D46-6ED8-4C23-B9CF-4B46A9F9CBF0}" type="presOf" srcId="{B0E9F480-AABF-4683-962F-DADD559D16B0}" destId="{292A6501-1DC9-4CC7-B5BC-B6ED0836D250}" srcOrd="0" destOrd="0" presId="urn:microsoft.com/office/officeart/2005/8/layout/process3"/>
    <dgm:cxn modelId="{9A73107C-A040-448C-9741-BF4A71F66C8F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CB1C0E6D-F85B-480D-B3C5-E6D0F037F2F2}" type="presOf" srcId="{F2A60169-509F-4A25-B0C7-FACBA47F3AE7}" destId="{0D1195A0-6A99-4107-A8F6-D85912CC4EBC}" srcOrd="1" destOrd="0" presId="urn:microsoft.com/office/officeart/2005/8/layout/process3"/>
    <dgm:cxn modelId="{580516C5-2143-4A30-BAA7-7FC5CC8D3B3B}" type="presOf" srcId="{ECBE8840-6FEA-4CCE-8039-A6F6322D81CE}" destId="{3239BA27-E704-43DE-8DEE-77F42BADD029}" srcOrd="0" destOrd="0" presId="urn:microsoft.com/office/officeart/2005/8/layout/process3"/>
    <dgm:cxn modelId="{A6153F10-0455-44C5-A8B0-E007185A4B10}" type="presOf" srcId="{E84CC8A3-898B-4602-93E1-9C241AA02335}" destId="{780F94B2-0B9B-4587-A62A-4B214FDD42C5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646F3AF1-D945-4DED-8EFA-4C30ABCCE893}" type="presOf" srcId="{F2A60169-509F-4A25-B0C7-FACBA47F3AE7}" destId="{ED9C1277-E784-4504-A987-2EC29B2FD88B}" srcOrd="0" destOrd="0" presId="urn:microsoft.com/office/officeart/2005/8/layout/process3"/>
    <dgm:cxn modelId="{3A65C521-1BFF-4FF8-A3C3-2ADCDD5E329B}" type="presOf" srcId="{E84CC8A3-898B-4602-93E1-9C241AA02335}" destId="{8B244423-6177-409E-A055-27B77BA03BA7}" srcOrd="1" destOrd="0" presId="urn:microsoft.com/office/officeart/2005/8/layout/process3"/>
    <dgm:cxn modelId="{4D2D3743-1D2A-4C78-9EED-362BE64B8BF0}" type="presOf" srcId="{52B576D8-245D-436B-A80C-899E77B4B69E}" destId="{705997ED-CA94-40FC-BD2C-4B7E4C812304}" srcOrd="0" destOrd="0" presId="urn:microsoft.com/office/officeart/2005/8/layout/process3"/>
    <dgm:cxn modelId="{53CF85FC-FD2B-4A1F-B8FF-6D21E60E0994}" type="presOf" srcId="{BC8F80B7-3392-4555-87BC-CACDA64975B9}" destId="{80BA55CA-056B-4BCF-B8AA-767682BBC287}" srcOrd="1" destOrd="0" presId="urn:microsoft.com/office/officeart/2005/8/layout/process3"/>
    <dgm:cxn modelId="{0A0BB52C-94B3-4018-B9CE-E9F1C9D9EF4D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A18F836-E8C9-4570-84EC-0AA866058461}" type="presOf" srcId="{180DC6C2-BF81-4CD9-8301-7421D0446C26}" destId="{D850791D-A8B5-4B2F-836D-470865ED6C99}" srcOrd="0" destOrd="0" presId="urn:microsoft.com/office/officeart/2005/8/layout/process3"/>
    <dgm:cxn modelId="{DDCD6D2F-53F4-4929-9B05-C336565CC77D}" type="presOf" srcId="{CFCE1214-F9B7-45DF-9E3A-B84C8C394C7C}" destId="{37098FC8-DA80-490C-8584-B4BA00C4298E}" srcOrd="0" destOrd="0" presId="urn:microsoft.com/office/officeart/2005/8/layout/process3"/>
    <dgm:cxn modelId="{240C5326-2029-4D76-A58C-A3E2F3511BB6}" type="presParOf" srcId="{DE089A33-C4CF-436B-868C-DBC56E81CCA4}" destId="{568B3058-AD67-4897-B49E-ED8993113A37}" srcOrd="0" destOrd="0" presId="urn:microsoft.com/office/officeart/2005/8/layout/process3"/>
    <dgm:cxn modelId="{5F537FE2-2650-41C7-84DE-E41C8B75A26A}" type="presParOf" srcId="{568B3058-AD67-4897-B49E-ED8993113A37}" destId="{3239BA27-E704-43DE-8DEE-77F42BADD029}" srcOrd="0" destOrd="0" presId="urn:microsoft.com/office/officeart/2005/8/layout/process3"/>
    <dgm:cxn modelId="{A424C0D6-3665-4C39-830E-939B49384572}" type="presParOf" srcId="{568B3058-AD67-4897-B49E-ED8993113A37}" destId="{091E2058-02AF-4088-9B65-BEF8758FB006}" srcOrd="1" destOrd="0" presId="urn:microsoft.com/office/officeart/2005/8/layout/process3"/>
    <dgm:cxn modelId="{33987F1E-A324-40FC-8E21-AD7FB4208FDB}" type="presParOf" srcId="{568B3058-AD67-4897-B49E-ED8993113A37}" destId="{37098FC8-DA80-490C-8584-B4BA00C4298E}" srcOrd="2" destOrd="0" presId="urn:microsoft.com/office/officeart/2005/8/layout/process3"/>
    <dgm:cxn modelId="{ED1AF9EC-23D6-4F33-9B06-3F2FD1033F88}" type="presParOf" srcId="{DE089A33-C4CF-436B-868C-DBC56E81CCA4}" destId="{E52CA826-C8AC-4E80-B5CF-C380F07E4E79}" srcOrd="1" destOrd="0" presId="urn:microsoft.com/office/officeart/2005/8/layout/process3"/>
    <dgm:cxn modelId="{5DF5D42B-23A2-4B76-9E71-186C9C430613}" type="presParOf" srcId="{E52CA826-C8AC-4E80-B5CF-C380F07E4E79}" destId="{80BA55CA-056B-4BCF-B8AA-767682BBC287}" srcOrd="0" destOrd="0" presId="urn:microsoft.com/office/officeart/2005/8/layout/process3"/>
    <dgm:cxn modelId="{3FB7A149-578C-43C2-AB47-EAEFF68046C5}" type="presParOf" srcId="{DE089A33-C4CF-436B-868C-DBC56E81CCA4}" destId="{D512B6C3-675D-4355-9E47-14BDB7271FD3}" srcOrd="2" destOrd="0" presId="urn:microsoft.com/office/officeart/2005/8/layout/process3"/>
    <dgm:cxn modelId="{F3C4D418-0510-4A67-93BD-DC4DDDB4573E}" type="presParOf" srcId="{D512B6C3-675D-4355-9E47-14BDB7271FD3}" destId="{D850791D-A8B5-4B2F-836D-470865ED6C99}" srcOrd="0" destOrd="0" presId="urn:microsoft.com/office/officeart/2005/8/layout/process3"/>
    <dgm:cxn modelId="{CD1826C8-D61A-4E94-9DB1-875ED34D708B}" type="presParOf" srcId="{D512B6C3-675D-4355-9E47-14BDB7271FD3}" destId="{6453F1E3-4866-43DF-9451-C9818F57C999}" srcOrd="1" destOrd="0" presId="urn:microsoft.com/office/officeart/2005/8/layout/process3"/>
    <dgm:cxn modelId="{F0CBA925-55C6-4DD5-B18C-7C9D807A40DB}" type="presParOf" srcId="{D512B6C3-675D-4355-9E47-14BDB7271FD3}" destId="{705997ED-CA94-40FC-BD2C-4B7E4C812304}" srcOrd="2" destOrd="0" presId="urn:microsoft.com/office/officeart/2005/8/layout/process3"/>
    <dgm:cxn modelId="{18BDDCFC-BD46-482B-AE13-197769A1300C}" type="presParOf" srcId="{DE089A33-C4CF-436B-868C-DBC56E81CCA4}" destId="{780F94B2-0B9B-4587-A62A-4B214FDD42C5}" srcOrd="3" destOrd="0" presId="urn:microsoft.com/office/officeart/2005/8/layout/process3"/>
    <dgm:cxn modelId="{248F33AE-79F1-484B-8B04-F0D78B633F99}" type="presParOf" srcId="{780F94B2-0B9B-4587-A62A-4B214FDD42C5}" destId="{8B244423-6177-409E-A055-27B77BA03BA7}" srcOrd="0" destOrd="0" presId="urn:microsoft.com/office/officeart/2005/8/layout/process3"/>
    <dgm:cxn modelId="{C94C523A-4A55-4AA6-BB79-F2C199D2CF9A}" type="presParOf" srcId="{DE089A33-C4CF-436B-868C-DBC56E81CCA4}" destId="{07D123CD-5EF3-4A78-982F-27B0C38F46F9}" srcOrd="4" destOrd="0" presId="urn:microsoft.com/office/officeart/2005/8/layout/process3"/>
    <dgm:cxn modelId="{E9FB8961-EFBC-417A-8526-B8ADBE14403B}" type="presParOf" srcId="{07D123CD-5EF3-4A78-982F-27B0C38F46F9}" destId="{ED9C1277-E784-4504-A987-2EC29B2FD88B}" srcOrd="0" destOrd="0" presId="urn:microsoft.com/office/officeart/2005/8/layout/process3"/>
    <dgm:cxn modelId="{03B837E7-33E4-4F2B-8A04-8A639500155F}" type="presParOf" srcId="{07D123CD-5EF3-4A78-982F-27B0C38F46F9}" destId="{0D1195A0-6A99-4107-A8F6-D85912CC4EBC}" srcOrd="1" destOrd="0" presId="urn:microsoft.com/office/officeart/2005/8/layout/process3"/>
    <dgm:cxn modelId="{763E2873-B35F-4AF5-B9F9-F4BA6DFD7FAE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50 480,5 тыс.руб.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33 483,0 тыс.руб.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2024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33 483,0 тыс.руб.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76003" custLinFactNeighborX="23109" custLinFactNeighborY="-2731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1931" custScaleY="97491" custLinFactNeighborX="25193" custLinFactNeighborY="22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13619" custScaleY="186712" custLinFactNeighborX="-15805" custLinFactNeighborY="4940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2397" custScaleY="163222" custLinFactNeighborX="14007" custLinFactNeighborY="-1454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092" custScaleY="96169" custLinFactNeighborX="18008" custLinFactNeighborY="22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22284" custScaleY="209803" custLinFactNeighborX="-1373" custLinFactNeighborY="2858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1139" custScaleY="166785" custLinFactNeighborX="-2429" custLinFactNeighborY="2021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9647" custScaleY="99070" custLinFactNeighborX="-8567" custLinFactNeighborY="24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358DE-DA22-48BE-9A2D-5589AC3A5A5C}" type="presOf" srcId="{CFCE1214-F9B7-45DF-9E3A-B84C8C394C7C}" destId="{37098FC8-DA80-490C-8584-B4BA00C4298E}" srcOrd="0" destOrd="0" presId="urn:microsoft.com/office/officeart/2005/8/layout/process3"/>
    <dgm:cxn modelId="{E8893D17-E6E8-4196-A229-005D645FB38D}" type="presOf" srcId="{BC8F80B7-3392-4555-87BC-CACDA64975B9}" destId="{80BA55CA-056B-4BCF-B8AA-767682BBC28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F37C543-BF21-4CEC-A48B-172931F454AD}" type="presOf" srcId="{ECBE8840-6FEA-4CCE-8039-A6F6322D81CE}" destId="{3239BA27-E704-43DE-8DEE-77F42BADD029}" srcOrd="0" destOrd="0" presId="urn:microsoft.com/office/officeart/2005/8/layout/process3"/>
    <dgm:cxn modelId="{9194B470-B363-4A65-B6DE-0787FC621336}" type="presOf" srcId="{FC3C25CF-C3AD-45B3-8ED6-3A8BDBC50F1D}" destId="{DE089A33-C4CF-436B-868C-DBC56E81CCA4}" srcOrd="0" destOrd="0" presId="urn:microsoft.com/office/officeart/2005/8/layout/process3"/>
    <dgm:cxn modelId="{D723E00F-AD7F-4013-B5A6-81A0DECE0FC4}" type="presOf" srcId="{ECBE8840-6FEA-4CCE-8039-A6F6322D81CE}" destId="{091E2058-02AF-4088-9B65-BEF8758FB006}" srcOrd="1" destOrd="0" presId="urn:microsoft.com/office/officeart/2005/8/layout/process3"/>
    <dgm:cxn modelId="{6FA48C53-945B-4774-951C-C2FE0D34F81C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236DCB0-5442-4345-A42A-BC0334695EBD}" type="presOf" srcId="{E84CC8A3-898B-4602-93E1-9C241AA02335}" destId="{780F94B2-0B9B-4587-A62A-4B214FDD42C5}" srcOrd="0" destOrd="0" presId="urn:microsoft.com/office/officeart/2005/8/layout/process3"/>
    <dgm:cxn modelId="{FD12C3DE-5063-4189-BBC5-14D467DBDD62}" type="presOf" srcId="{B0E9F480-AABF-4683-962F-DADD559D16B0}" destId="{292A6501-1DC9-4CC7-B5BC-B6ED0836D250}" srcOrd="0" destOrd="0" presId="urn:microsoft.com/office/officeart/2005/8/layout/process3"/>
    <dgm:cxn modelId="{50C49D2E-D4AC-484E-942C-03C0C2884D36}" type="presOf" srcId="{180DC6C2-BF81-4CD9-8301-7421D0446C26}" destId="{6453F1E3-4866-43DF-9451-C9818F57C999}" srcOrd="1" destOrd="0" presId="urn:microsoft.com/office/officeart/2005/8/layout/process3"/>
    <dgm:cxn modelId="{73AED7A4-7DB8-4D6F-B7CA-E2E07674ECD1}" type="presOf" srcId="{180DC6C2-BF81-4CD9-8301-7421D0446C26}" destId="{D850791D-A8B5-4B2F-836D-470865ED6C99}" srcOrd="0" destOrd="0" presId="urn:microsoft.com/office/officeart/2005/8/layout/process3"/>
    <dgm:cxn modelId="{511F0775-D73C-4190-B76E-DBC5B2D8AA92}" type="presOf" srcId="{F2A60169-509F-4A25-B0C7-FACBA47F3AE7}" destId="{ED9C1277-E784-4504-A987-2EC29B2FD88B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AF02BDB-9944-482E-93F1-BA888E682711}" type="presOf" srcId="{BC8F80B7-3392-4555-87BC-CACDA64975B9}" destId="{E52CA826-C8AC-4E80-B5CF-C380F07E4E79}" srcOrd="0" destOrd="0" presId="urn:microsoft.com/office/officeart/2005/8/layout/process3"/>
    <dgm:cxn modelId="{FB3F4605-74F6-4758-95ED-8D0883B8CADF}" type="presOf" srcId="{52B576D8-245D-436B-A80C-899E77B4B69E}" destId="{705997ED-CA94-40FC-BD2C-4B7E4C812304}" srcOrd="0" destOrd="0" presId="urn:microsoft.com/office/officeart/2005/8/layout/process3"/>
    <dgm:cxn modelId="{76752681-F59E-4A28-A37C-B2494769C221}" type="presOf" srcId="{E84CC8A3-898B-4602-93E1-9C241AA02335}" destId="{8B244423-6177-409E-A055-27B77BA03BA7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EDC587A5-8DE6-4983-9F04-7E026F80A5F5}" type="presParOf" srcId="{DE089A33-C4CF-436B-868C-DBC56E81CCA4}" destId="{568B3058-AD67-4897-B49E-ED8993113A37}" srcOrd="0" destOrd="0" presId="urn:microsoft.com/office/officeart/2005/8/layout/process3"/>
    <dgm:cxn modelId="{F283D4A9-A80F-4F1E-8C00-F641CE592700}" type="presParOf" srcId="{568B3058-AD67-4897-B49E-ED8993113A37}" destId="{3239BA27-E704-43DE-8DEE-77F42BADD029}" srcOrd="0" destOrd="0" presId="urn:microsoft.com/office/officeart/2005/8/layout/process3"/>
    <dgm:cxn modelId="{7798B812-489C-41A0-9889-10E4817584CC}" type="presParOf" srcId="{568B3058-AD67-4897-B49E-ED8993113A37}" destId="{091E2058-02AF-4088-9B65-BEF8758FB006}" srcOrd="1" destOrd="0" presId="urn:microsoft.com/office/officeart/2005/8/layout/process3"/>
    <dgm:cxn modelId="{CA781948-A254-4942-8BE6-854A438A3C29}" type="presParOf" srcId="{568B3058-AD67-4897-B49E-ED8993113A37}" destId="{37098FC8-DA80-490C-8584-B4BA00C4298E}" srcOrd="2" destOrd="0" presId="urn:microsoft.com/office/officeart/2005/8/layout/process3"/>
    <dgm:cxn modelId="{584806B3-EF80-436B-BB15-2AC0256801B9}" type="presParOf" srcId="{DE089A33-C4CF-436B-868C-DBC56E81CCA4}" destId="{E52CA826-C8AC-4E80-B5CF-C380F07E4E79}" srcOrd="1" destOrd="0" presId="urn:microsoft.com/office/officeart/2005/8/layout/process3"/>
    <dgm:cxn modelId="{13305C90-23FA-430E-97AD-059A4902A718}" type="presParOf" srcId="{E52CA826-C8AC-4E80-B5CF-C380F07E4E79}" destId="{80BA55CA-056B-4BCF-B8AA-767682BBC287}" srcOrd="0" destOrd="0" presId="urn:microsoft.com/office/officeart/2005/8/layout/process3"/>
    <dgm:cxn modelId="{47047F36-EF4B-4DEE-891C-C761E4BFB79E}" type="presParOf" srcId="{DE089A33-C4CF-436B-868C-DBC56E81CCA4}" destId="{D512B6C3-675D-4355-9E47-14BDB7271FD3}" srcOrd="2" destOrd="0" presId="urn:microsoft.com/office/officeart/2005/8/layout/process3"/>
    <dgm:cxn modelId="{FC61923D-D084-4456-8F23-CF2821B1F91A}" type="presParOf" srcId="{D512B6C3-675D-4355-9E47-14BDB7271FD3}" destId="{D850791D-A8B5-4B2F-836D-470865ED6C99}" srcOrd="0" destOrd="0" presId="urn:microsoft.com/office/officeart/2005/8/layout/process3"/>
    <dgm:cxn modelId="{105D3949-5131-44E9-8BF3-746E3A724988}" type="presParOf" srcId="{D512B6C3-675D-4355-9E47-14BDB7271FD3}" destId="{6453F1E3-4866-43DF-9451-C9818F57C999}" srcOrd="1" destOrd="0" presId="urn:microsoft.com/office/officeart/2005/8/layout/process3"/>
    <dgm:cxn modelId="{55BB87E4-D41C-4632-9E99-FF769E7E1DA1}" type="presParOf" srcId="{D512B6C3-675D-4355-9E47-14BDB7271FD3}" destId="{705997ED-CA94-40FC-BD2C-4B7E4C812304}" srcOrd="2" destOrd="0" presId="urn:microsoft.com/office/officeart/2005/8/layout/process3"/>
    <dgm:cxn modelId="{8B2FF0FB-428E-4A4A-B91A-78E958AD7460}" type="presParOf" srcId="{DE089A33-C4CF-436B-868C-DBC56E81CCA4}" destId="{780F94B2-0B9B-4587-A62A-4B214FDD42C5}" srcOrd="3" destOrd="0" presId="urn:microsoft.com/office/officeart/2005/8/layout/process3"/>
    <dgm:cxn modelId="{D97C4749-840F-46D5-AC85-574A0867A2B1}" type="presParOf" srcId="{780F94B2-0B9B-4587-A62A-4B214FDD42C5}" destId="{8B244423-6177-409E-A055-27B77BA03BA7}" srcOrd="0" destOrd="0" presId="urn:microsoft.com/office/officeart/2005/8/layout/process3"/>
    <dgm:cxn modelId="{22B359BA-1E34-4AF4-AC04-80FFE59A40A7}" type="presParOf" srcId="{DE089A33-C4CF-436B-868C-DBC56E81CCA4}" destId="{07D123CD-5EF3-4A78-982F-27B0C38F46F9}" srcOrd="4" destOrd="0" presId="urn:microsoft.com/office/officeart/2005/8/layout/process3"/>
    <dgm:cxn modelId="{0EA6F8F6-B8F1-4C08-A56E-28F3B14D4B80}" type="presParOf" srcId="{07D123CD-5EF3-4A78-982F-27B0C38F46F9}" destId="{ED9C1277-E784-4504-A987-2EC29B2FD88B}" srcOrd="0" destOrd="0" presId="urn:microsoft.com/office/officeart/2005/8/layout/process3"/>
    <dgm:cxn modelId="{8B223E0F-6187-4A96-A48E-2467086D994E}" type="presParOf" srcId="{07D123CD-5EF3-4A78-982F-27B0C38F46F9}" destId="{0D1195A0-6A99-4107-A8F6-D85912CC4EBC}" srcOrd="1" destOrd="0" presId="urn:microsoft.com/office/officeart/2005/8/layout/process3"/>
    <dgm:cxn modelId="{F1E08003-C931-43A3-AF58-0C28153FACB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11 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601,7 </a:t>
          </a: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812,7 </a:t>
          </a: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2024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811,7 </a:t>
          </a: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12504" custScaleY="72846" custLinFactNeighborX="-283" custLinFactNeighborY="448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04816" custScaleY="43561" custLinFactNeighborX="-9591" custLinFactNeighborY="-23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88861" custScaleY="116601" custLinFactNeighborX="5787" custLinFactNeighborY="12269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5236" custScaleY="70077" custLinFactNeighborX="-9389" custLinFactNeighborY="-235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2613" custScaleY="42983" custLinFactNeighborX="-16158" custLinFactNeighborY="-25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Ang="20444" custScaleX="100175" custScaleY="118011" custLinFactNeighborX="22465" custLinFactNeighborY="12896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08273" custScaleY="68040" custLinFactNeighborX="-18759" custLinFactNeighborY="-1487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3027" custScaleY="42099" custLinFactNeighborX="-21840" custLinFactNeighborY="-21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EB75F-0184-426A-8C82-F6EA8711068A}" type="presOf" srcId="{F2A60169-509F-4A25-B0C7-FACBA47F3AE7}" destId="{ED9C1277-E784-4504-A987-2EC29B2FD88B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63C96A18-23AA-449F-9197-380E0E665B85}" type="presOf" srcId="{CFCE1214-F9B7-45DF-9E3A-B84C8C394C7C}" destId="{37098FC8-DA80-490C-8584-B4BA00C4298E}" srcOrd="0" destOrd="0" presId="urn:microsoft.com/office/officeart/2005/8/layout/process3"/>
    <dgm:cxn modelId="{8F6F6B97-711A-461C-81EE-97FCC8B6AD8E}" type="presOf" srcId="{ECBE8840-6FEA-4CCE-8039-A6F6322D81CE}" destId="{3239BA27-E704-43DE-8DEE-77F42BADD029}" srcOrd="0" destOrd="0" presId="urn:microsoft.com/office/officeart/2005/8/layout/process3"/>
    <dgm:cxn modelId="{E4E2970F-9C96-491E-B99C-5A9A442CE055}" type="presOf" srcId="{52B576D8-245D-436B-A80C-899E77B4B69E}" destId="{705997ED-CA94-40FC-BD2C-4B7E4C81230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290CD39-20A9-4E0D-8947-4DEC88A46275}" type="presOf" srcId="{BC8F80B7-3392-4555-87BC-CACDA64975B9}" destId="{80BA55CA-056B-4BCF-B8AA-767682BBC287}" srcOrd="1" destOrd="0" presId="urn:microsoft.com/office/officeart/2005/8/layout/process3"/>
    <dgm:cxn modelId="{9A0CDFEF-EEF4-4C54-98D5-4836F8F71223}" type="presOf" srcId="{ECBE8840-6FEA-4CCE-8039-A6F6322D81CE}" destId="{091E2058-02AF-4088-9B65-BEF8758FB006}" srcOrd="1" destOrd="0" presId="urn:microsoft.com/office/officeart/2005/8/layout/process3"/>
    <dgm:cxn modelId="{473BF36F-025E-46BB-81D4-271D147588D1}" type="presOf" srcId="{B0E9F480-AABF-4683-962F-DADD559D16B0}" destId="{292A6501-1DC9-4CC7-B5BC-B6ED0836D250}" srcOrd="0" destOrd="0" presId="urn:microsoft.com/office/officeart/2005/8/layout/process3"/>
    <dgm:cxn modelId="{BB30335B-1709-47D4-B898-DF8CAA9BBCB2}" type="presOf" srcId="{FC3C25CF-C3AD-45B3-8ED6-3A8BDBC50F1D}" destId="{DE089A33-C4CF-436B-868C-DBC56E81CCA4}" srcOrd="0" destOrd="0" presId="urn:microsoft.com/office/officeart/2005/8/layout/process3"/>
    <dgm:cxn modelId="{1A63AF3C-54EC-49F5-BCF6-452E1553D48E}" type="presOf" srcId="{180DC6C2-BF81-4CD9-8301-7421D0446C26}" destId="{D850791D-A8B5-4B2F-836D-470865ED6C99}" srcOrd="0" destOrd="0" presId="urn:microsoft.com/office/officeart/2005/8/layout/process3"/>
    <dgm:cxn modelId="{D9371DF1-0947-4122-A2D2-6DEB2BB81132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31365534-6CF2-4137-A78B-C5712C972F2B}" type="presOf" srcId="{BC8F80B7-3392-4555-87BC-CACDA64975B9}" destId="{E52CA826-C8AC-4E80-B5CF-C380F07E4E79}" srcOrd="0" destOrd="0" presId="urn:microsoft.com/office/officeart/2005/8/layout/process3"/>
    <dgm:cxn modelId="{5A118BDB-4CB9-4DA1-936F-691A7DB0C119}" type="presOf" srcId="{F2A60169-509F-4A25-B0C7-FACBA47F3AE7}" destId="{0D1195A0-6A99-4107-A8F6-D85912CC4EBC}" srcOrd="1" destOrd="0" presId="urn:microsoft.com/office/officeart/2005/8/layout/process3"/>
    <dgm:cxn modelId="{F9E3A855-C553-4DF0-969A-FD98904DB2E8}" type="presOf" srcId="{180DC6C2-BF81-4CD9-8301-7421D0446C26}" destId="{6453F1E3-4866-43DF-9451-C9818F57C999}" srcOrd="1" destOrd="0" presId="urn:microsoft.com/office/officeart/2005/8/layout/process3"/>
    <dgm:cxn modelId="{9F73CA2E-C971-40A3-B642-70AB3C801ACC}" type="presOf" srcId="{E84CC8A3-898B-4602-93E1-9C241AA02335}" destId="{780F94B2-0B9B-4587-A62A-4B214FDD42C5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20CBBBF6-D91E-4FCD-B2D1-89CE65602741}" type="presParOf" srcId="{DE089A33-C4CF-436B-868C-DBC56E81CCA4}" destId="{568B3058-AD67-4897-B49E-ED8993113A37}" srcOrd="0" destOrd="0" presId="urn:microsoft.com/office/officeart/2005/8/layout/process3"/>
    <dgm:cxn modelId="{DDF9DA6D-4555-4508-8AAE-1A1B428908D6}" type="presParOf" srcId="{568B3058-AD67-4897-B49E-ED8993113A37}" destId="{3239BA27-E704-43DE-8DEE-77F42BADD029}" srcOrd="0" destOrd="0" presId="urn:microsoft.com/office/officeart/2005/8/layout/process3"/>
    <dgm:cxn modelId="{98FEA192-5953-4446-98CC-5CE69C9F86EB}" type="presParOf" srcId="{568B3058-AD67-4897-B49E-ED8993113A37}" destId="{091E2058-02AF-4088-9B65-BEF8758FB006}" srcOrd="1" destOrd="0" presId="urn:microsoft.com/office/officeart/2005/8/layout/process3"/>
    <dgm:cxn modelId="{FF6F095E-28A8-4B8D-9975-4BCB771C66BB}" type="presParOf" srcId="{568B3058-AD67-4897-B49E-ED8993113A37}" destId="{37098FC8-DA80-490C-8584-B4BA00C4298E}" srcOrd="2" destOrd="0" presId="urn:microsoft.com/office/officeart/2005/8/layout/process3"/>
    <dgm:cxn modelId="{26FD2799-361A-46BB-BA15-A47BD53008ED}" type="presParOf" srcId="{DE089A33-C4CF-436B-868C-DBC56E81CCA4}" destId="{E52CA826-C8AC-4E80-B5CF-C380F07E4E79}" srcOrd="1" destOrd="0" presId="urn:microsoft.com/office/officeart/2005/8/layout/process3"/>
    <dgm:cxn modelId="{F29920D2-3C21-4E72-8AAE-D5F278764E32}" type="presParOf" srcId="{E52CA826-C8AC-4E80-B5CF-C380F07E4E79}" destId="{80BA55CA-056B-4BCF-B8AA-767682BBC287}" srcOrd="0" destOrd="0" presId="urn:microsoft.com/office/officeart/2005/8/layout/process3"/>
    <dgm:cxn modelId="{F345506B-FAB8-4920-955A-C10A313DE5D6}" type="presParOf" srcId="{DE089A33-C4CF-436B-868C-DBC56E81CCA4}" destId="{D512B6C3-675D-4355-9E47-14BDB7271FD3}" srcOrd="2" destOrd="0" presId="urn:microsoft.com/office/officeart/2005/8/layout/process3"/>
    <dgm:cxn modelId="{1DDB3958-FFB4-4886-BC93-D80585AEFD56}" type="presParOf" srcId="{D512B6C3-675D-4355-9E47-14BDB7271FD3}" destId="{D850791D-A8B5-4B2F-836D-470865ED6C99}" srcOrd="0" destOrd="0" presId="urn:microsoft.com/office/officeart/2005/8/layout/process3"/>
    <dgm:cxn modelId="{17DEDF6B-64BF-451F-B38C-87BB16E0A72E}" type="presParOf" srcId="{D512B6C3-675D-4355-9E47-14BDB7271FD3}" destId="{6453F1E3-4866-43DF-9451-C9818F57C999}" srcOrd="1" destOrd="0" presId="urn:microsoft.com/office/officeart/2005/8/layout/process3"/>
    <dgm:cxn modelId="{7F7A60F2-E405-4EDB-A0FB-98C310E84F10}" type="presParOf" srcId="{D512B6C3-675D-4355-9E47-14BDB7271FD3}" destId="{705997ED-CA94-40FC-BD2C-4B7E4C812304}" srcOrd="2" destOrd="0" presId="urn:microsoft.com/office/officeart/2005/8/layout/process3"/>
    <dgm:cxn modelId="{79AC0980-980E-4E6B-A5B3-A54822CE1DAA}" type="presParOf" srcId="{DE089A33-C4CF-436B-868C-DBC56E81CCA4}" destId="{780F94B2-0B9B-4587-A62A-4B214FDD42C5}" srcOrd="3" destOrd="0" presId="urn:microsoft.com/office/officeart/2005/8/layout/process3"/>
    <dgm:cxn modelId="{E9D72BE9-BF4A-4F9A-9C2F-71B37AE19D1F}" type="presParOf" srcId="{780F94B2-0B9B-4587-A62A-4B214FDD42C5}" destId="{8B244423-6177-409E-A055-27B77BA03BA7}" srcOrd="0" destOrd="0" presId="urn:microsoft.com/office/officeart/2005/8/layout/process3"/>
    <dgm:cxn modelId="{C8825DEB-43B2-48EF-9AF6-56073BCF12B8}" type="presParOf" srcId="{DE089A33-C4CF-436B-868C-DBC56E81CCA4}" destId="{07D123CD-5EF3-4A78-982F-27B0C38F46F9}" srcOrd="4" destOrd="0" presId="urn:microsoft.com/office/officeart/2005/8/layout/process3"/>
    <dgm:cxn modelId="{09A6BA40-3EE9-46C7-929C-325BDF511C0B}" type="presParOf" srcId="{07D123CD-5EF3-4A78-982F-27B0C38F46F9}" destId="{ED9C1277-E784-4504-A987-2EC29B2FD88B}" srcOrd="0" destOrd="0" presId="urn:microsoft.com/office/officeart/2005/8/layout/process3"/>
    <dgm:cxn modelId="{57055904-7B4F-4D75-B5E2-9F1CE421AE4F}" type="presParOf" srcId="{07D123CD-5EF3-4A78-982F-27B0C38F46F9}" destId="{0D1195A0-6A99-4107-A8F6-D85912CC4EBC}" srcOrd="1" destOrd="0" presId="urn:microsoft.com/office/officeart/2005/8/layout/process3"/>
    <dgm:cxn modelId="{2E17A736-4F65-4174-BF11-74D20C7BAF67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47 909,9 тыс.рублей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41 798,0 тыс.рублей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2024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45 886,3 тыс.рублей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96599" custLinFactNeighborX="23109" custLinFactNeighborY="-2731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1931" custScaleY="100121" custLinFactNeighborX="20005" custLinFactNeighborY="1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14259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7516" custScaleY="106230" custLinFactNeighborX="8919" custLinFactNeighborY="1432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092" custScaleY="98943" custLinFactNeighborX="9478" custLinFactNeighborY="13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9977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1139" custScaleY="103917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9647" custScaleY="99070" custLinFactNeighborX="-6760" custLinFactNeighborY="13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F6B4A-A7CC-4EFF-8DCA-B7256955B460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F8E0DA0-CC6D-47BD-AEF3-2F56C8A446C0}" type="presOf" srcId="{ECBE8840-6FEA-4CCE-8039-A6F6322D81CE}" destId="{3239BA27-E704-43DE-8DEE-77F42BADD029}" srcOrd="0" destOrd="0" presId="urn:microsoft.com/office/officeart/2005/8/layout/process3"/>
    <dgm:cxn modelId="{1F8BE8E6-B482-4374-AF5D-2E540D974982}" type="presOf" srcId="{ECBE8840-6FEA-4CCE-8039-A6F6322D81CE}" destId="{091E2058-02AF-4088-9B65-BEF8758FB006}" srcOrd="1" destOrd="0" presId="urn:microsoft.com/office/officeart/2005/8/layout/process3"/>
    <dgm:cxn modelId="{6F266732-8ECD-40EC-9215-B1B56704E829}" type="presOf" srcId="{B0E9F480-AABF-4683-962F-DADD559D16B0}" destId="{292A6501-1DC9-4CC7-B5BC-B6ED0836D250}" srcOrd="0" destOrd="0" presId="urn:microsoft.com/office/officeart/2005/8/layout/process3"/>
    <dgm:cxn modelId="{10D8B9AB-C8C8-4416-AC24-C2E6DF89307B}" type="presOf" srcId="{E84CC8A3-898B-4602-93E1-9C241AA02335}" destId="{780F94B2-0B9B-4587-A62A-4B214FDD42C5}" srcOrd="0" destOrd="0" presId="urn:microsoft.com/office/officeart/2005/8/layout/process3"/>
    <dgm:cxn modelId="{00D2276E-17CD-48F6-96FC-8CB982A766C5}" type="presOf" srcId="{180DC6C2-BF81-4CD9-8301-7421D0446C26}" destId="{D850791D-A8B5-4B2F-836D-470865ED6C99}" srcOrd="0" destOrd="0" presId="urn:microsoft.com/office/officeart/2005/8/layout/process3"/>
    <dgm:cxn modelId="{1871BC17-6801-49E0-8B1D-2C3E894BAFD2}" type="presOf" srcId="{F2A60169-509F-4A25-B0C7-FACBA47F3AE7}" destId="{ED9C1277-E784-4504-A987-2EC29B2FD88B}" srcOrd="0" destOrd="0" presId="urn:microsoft.com/office/officeart/2005/8/layout/process3"/>
    <dgm:cxn modelId="{8FDA650A-6FB3-41BE-82B6-40919E428EE9}" type="presOf" srcId="{CFCE1214-F9B7-45DF-9E3A-B84C8C394C7C}" destId="{37098FC8-DA80-490C-8584-B4BA00C4298E}" srcOrd="0" destOrd="0" presId="urn:microsoft.com/office/officeart/2005/8/layout/process3"/>
    <dgm:cxn modelId="{55AA3949-BCFA-44BC-AF7A-82AE60E13A7A}" type="presOf" srcId="{BC8F80B7-3392-4555-87BC-CACDA64975B9}" destId="{E52CA826-C8AC-4E80-B5CF-C380F07E4E79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AE4EA4B8-232A-47C0-BACD-FAC5D9507D14}" type="presOf" srcId="{BC8F80B7-3392-4555-87BC-CACDA64975B9}" destId="{80BA55CA-056B-4BCF-B8AA-767682BBC287}" srcOrd="1" destOrd="0" presId="urn:microsoft.com/office/officeart/2005/8/layout/process3"/>
    <dgm:cxn modelId="{5077DB21-53FB-4032-8975-1155775EB3E1}" type="presOf" srcId="{52B576D8-245D-436B-A80C-899E77B4B69E}" destId="{705997ED-CA94-40FC-BD2C-4B7E4C812304}" srcOrd="0" destOrd="0" presId="urn:microsoft.com/office/officeart/2005/8/layout/process3"/>
    <dgm:cxn modelId="{3B55D7A3-C617-44B4-A7C2-BF2800EF1FAA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05E69F6-9924-433A-AFB0-3DAA8E8247D8}" type="presOf" srcId="{180DC6C2-BF81-4CD9-8301-7421D0446C26}" destId="{6453F1E3-4866-43DF-9451-C9818F57C999}" srcOrd="1" destOrd="0" presId="urn:microsoft.com/office/officeart/2005/8/layout/process3"/>
    <dgm:cxn modelId="{9B5FFA98-1835-4202-8CE4-488B0A19F650}" type="presOf" srcId="{F2A60169-509F-4A25-B0C7-FACBA47F3AE7}" destId="{0D1195A0-6A99-4107-A8F6-D85912CC4EBC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FBFF3A52-6AA9-48D1-A70D-1076274541C6}" type="presParOf" srcId="{DE089A33-C4CF-436B-868C-DBC56E81CCA4}" destId="{568B3058-AD67-4897-B49E-ED8993113A37}" srcOrd="0" destOrd="0" presId="urn:microsoft.com/office/officeart/2005/8/layout/process3"/>
    <dgm:cxn modelId="{87E95084-18B8-4C33-A1A0-E3FEA88D6BFC}" type="presParOf" srcId="{568B3058-AD67-4897-B49E-ED8993113A37}" destId="{3239BA27-E704-43DE-8DEE-77F42BADD029}" srcOrd="0" destOrd="0" presId="urn:microsoft.com/office/officeart/2005/8/layout/process3"/>
    <dgm:cxn modelId="{B761682A-846F-4792-8780-A7A386A15BEB}" type="presParOf" srcId="{568B3058-AD67-4897-B49E-ED8993113A37}" destId="{091E2058-02AF-4088-9B65-BEF8758FB006}" srcOrd="1" destOrd="0" presId="urn:microsoft.com/office/officeart/2005/8/layout/process3"/>
    <dgm:cxn modelId="{53E03E07-12D8-412A-ADD5-10201C4D32A5}" type="presParOf" srcId="{568B3058-AD67-4897-B49E-ED8993113A37}" destId="{37098FC8-DA80-490C-8584-B4BA00C4298E}" srcOrd="2" destOrd="0" presId="urn:microsoft.com/office/officeart/2005/8/layout/process3"/>
    <dgm:cxn modelId="{AAEFE69A-BFCF-4087-BE2B-84E570F2E0D2}" type="presParOf" srcId="{DE089A33-C4CF-436B-868C-DBC56E81CCA4}" destId="{E52CA826-C8AC-4E80-B5CF-C380F07E4E79}" srcOrd="1" destOrd="0" presId="urn:microsoft.com/office/officeart/2005/8/layout/process3"/>
    <dgm:cxn modelId="{C32423D5-C1C6-4BB3-B888-AA0C9A0D1EBE}" type="presParOf" srcId="{E52CA826-C8AC-4E80-B5CF-C380F07E4E79}" destId="{80BA55CA-056B-4BCF-B8AA-767682BBC287}" srcOrd="0" destOrd="0" presId="urn:microsoft.com/office/officeart/2005/8/layout/process3"/>
    <dgm:cxn modelId="{8B0FD539-BA5E-4228-AAE7-DCB5CD53B26B}" type="presParOf" srcId="{DE089A33-C4CF-436B-868C-DBC56E81CCA4}" destId="{D512B6C3-675D-4355-9E47-14BDB7271FD3}" srcOrd="2" destOrd="0" presId="urn:microsoft.com/office/officeart/2005/8/layout/process3"/>
    <dgm:cxn modelId="{E794F23C-FAD8-4C3B-B834-DD5DDACE39C8}" type="presParOf" srcId="{D512B6C3-675D-4355-9E47-14BDB7271FD3}" destId="{D850791D-A8B5-4B2F-836D-470865ED6C99}" srcOrd="0" destOrd="0" presId="urn:microsoft.com/office/officeart/2005/8/layout/process3"/>
    <dgm:cxn modelId="{493E18C9-290E-44AD-A666-2244DC362F6E}" type="presParOf" srcId="{D512B6C3-675D-4355-9E47-14BDB7271FD3}" destId="{6453F1E3-4866-43DF-9451-C9818F57C999}" srcOrd="1" destOrd="0" presId="urn:microsoft.com/office/officeart/2005/8/layout/process3"/>
    <dgm:cxn modelId="{D3DA73D6-3D25-46CC-A7FC-F9BE5F185275}" type="presParOf" srcId="{D512B6C3-675D-4355-9E47-14BDB7271FD3}" destId="{705997ED-CA94-40FC-BD2C-4B7E4C812304}" srcOrd="2" destOrd="0" presId="urn:microsoft.com/office/officeart/2005/8/layout/process3"/>
    <dgm:cxn modelId="{DCAA1A72-61FA-4EC2-AA27-8357AE2465CB}" type="presParOf" srcId="{DE089A33-C4CF-436B-868C-DBC56E81CCA4}" destId="{780F94B2-0B9B-4587-A62A-4B214FDD42C5}" srcOrd="3" destOrd="0" presId="urn:microsoft.com/office/officeart/2005/8/layout/process3"/>
    <dgm:cxn modelId="{F49C0DF8-644A-4C10-872C-141E8D9BA53B}" type="presParOf" srcId="{780F94B2-0B9B-4587-A62A-4B214FDD42C5}" destId="{8B244423-6177-409E-A055-27B77BA03BA7}" srcOrd="0" destOrd="0" presId="urn:microsoft.com/office/officeart/2005/8/layout/process3"/>
    <dgm:cxn modelId="{345205AC-60C1-4AC7-8090-5DB2B5AEFA75}" type="presParOf" srcId="{DE089A33-C4CF-436B-868C-DBC56E81CCA4}" destId="{07D123CD-5EF3-4A78-982F-27B0C38F46F9}" srcOrd="4" destOrd="0" presId="urn:microsoft.com/office/officeart/2005/8/layout/process3"/>
    <dgm:cxn modelId="{9EB278DE-88BC-482E-AA0B-1B36DDF7D117}" type="presParOf" srcId="{07D123CD-5EF3-4A78-982F-27B0C38F46F9}" destId="{ED9C1277-E784-4504-A987-2EC29B2FD88B}" srcOrd="0" destOrd="0" presId="urn:microsoft.com/office/officeart/2005/8/layout/process3"/>
    <dgm:cxn modelId="{63E4DEE3-6AAE-474E-AAD1-A9991A095A46}" type="presParOf" srcId="{07D123CD-5EF3-4A78-982F-27B0C38F46F9}" destId="{0D1195A0-6A99-4107-A8F6-D85912CC4EBC}" srcOrd="1" destOrd="0" presId="urn:microsoft.com/office/officeart/2005/8/layout/process3"/>
    <dgm:cxn modelId="{B85AA62F-3C36-47C1-8194-2B14270C3B5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2A795-7C79-464F-8FB5-9B9E08FFE8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C331C-896C-4B1C-B883-6BA31CC5ACB1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E155F-1C65-4FED-83C1-C38B4346C9C8}" type="parTrans" cxnId="{DCAA448F-75AA-474A-942C-0050ACF196B1}">
      <dgm:prSet/>
      <dgm:spPr/>
      <dgm:t>
        <a:bodyPr/>
        <a:lstStyle/>
        <a:p>
          <a:endParaRPr lang="ru-RU"/>
        </a:p>
      </dgm:t>
    </dgm:pt>
    <dgm:pt modelId="{A3EBCF39-F7BA-49AA-825C-379E689AA81F}" type="sibTrans" cxnId="{DCAA448F-75AA-474A-942C-0050ACF196B1}">
      <dgm:prSet/>
      <dgm:spPr/>
      <dgm:t>
        <a:bodyPr/>
        <a:lstStyle/>
        <a:p>
          <a:endParaRPr lang="ru-RU"/>
        </a:p>
      </dgm:t>
    </dgm:pt>
    <dgm:pt modelId="{7A561F4F-1C1D-47E2-9183-FFB208D6330C}">
      <dgm:prSet custT="1"/>
      <dgm:spPr/>
      <dgm:t>
        <a:bodyPr anchor="b"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создание условий для обеспечения сбалансированности бюджета муниципального образования городского округа Урай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EFEC865-9608-4F13-B71B-3EF5985382AE}" type="parTrans" cxnId="{01D4A2B8-09D0-4904-8D76-9CD7731759C7}">
      <dgm:prSet/>
      <dgm:spPr/>
      <dgm:t>
        <a:bodyPr/>
        <a:lstStyle/>
        <a:p>
          <a:endParaRPr lang="ru-RU"/>
        </a:p>
      </dgm:t>
    </dgm:pt>
    <dgm:pt modelId="{804B6F7C-4C5F-4770-9684-AC8032BB84BB}" type="sibTrans" cxnId="{01D4A2B8-09D0-4904-8D76-9CD7731759C7}">
      <dgm:prSet/>
      <dgm:spPr/>
      <dgm:t>
        <a:bodyPr/>
        <a:lstStyle/>
        <a:p>
          <a:endParaRPr lang="ru-RU"/>
        </a:p>
      </dgm:t>
    </dgm:pt>
    <dgm:pt modelId="{FBE90938-784C-4739-B869-C5DC1A4670B3}">
      <dgm:prSet custT="1"/>
      <dgm:spPr/>
      <dgm:t>
        <a:bodyPr anchor="ctr"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формирование благоприятных условий для развития промышленности, бизнеса, предоставление социальных услуг на территории города путем предоставления налоговых льгот для предприятий промышленности ведущих отраслей экономики, субъектов малого и среднего предпринимательства, социально ориентированных некоммерческих организаций путём сохранения налоговых льгот по земельному налогу в размере 50%;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15826A1-409B-44C7-8873-4DA68C7800CE}" type="parTrans" cxnId="{EBBB6066-8661-4B20-81C0-66613C8F6648}">
      <dgm:prSet/>
      <dgm:spPr/>
      <dgm:t>
        <a:bodyPr/>
        <a:lstStyle/>
        <a:p>
          <a:endParaRPr lang="ru-RU"/>
        </a:p>
      </dgm:t>
    </dgm:pt>
    <dgm:pt modelId="{F6A292EA-C079-43EF-945D-F2107EB85158}" type="sibTrans" cxnId="{EBBB6066-8661-4B20-81C0-66613C8F6648}">
      <dgm:prSet/>
      <dgm:spPr/>
      <dgm:t>
        <a:bodyPr/>
        <a:lstStyle/>
        <a:p>
          <a:endParaRPr lang="ru-RU"/>
        </a:p>
      </dgm:t>
    </dgm:pt>
    <dgm:pt modelId="{4AB59BEA-B393-4122-A06A-08461F199076}">
      <dgm:prSet custT="1"/>
      <dgm:spPr/>
      <dgm:t>
        <a:bodyPr/>
        <a:lstStyle/>
        <a:p>
          <a:pPr algn="l"/>
          <a:r>
            <a:rPr lang="ru-RU" sz="2400" dirty="0" smtClean="0">
              <a:latin typeface="Arial" pitchFamily="34" charset="0"/>
              <a:cs typeface="Arial" pitchFamily="34" charset="0"/>
            </a:rPr>
            <a:t>Направления, способствующие достижению цели:</a:t>
          </a:r>
          <a:endParaRPr lang="ru-RU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0855670-0D66-436F-A9B8-35A8B9520EC9}" type="parTrans" cxnId="{2E78782C-4B6F-4047-9766-0B75BBC7B321}">
      <dgm:prSet/>
      <dgm:spPr/>
      <dgm:t>
        <a:bodyPr/>
        <a:lstStyle/>
        <a:p>
          <a:endParaRPr lang="ru-RU"/>
        </a:p>
      </dgm:t>
    </dgm:pt>
    <dgm:pt modelId="{9085AFD7-6E28-4AF8-9170-8B441E698494}" type="sibTrans" cxnId="{2E78782C-4B6F-4047-9766-0B75BBC7B321}">
      <dgm:prSet/>
      <dgm:spPr/>
      <dgm:t>
        <a:bodyPr/>
        <a:lstStyle/>
        <a:p>
          <a:endParaRPr lang="ru-RU"/>
        </a:p>
      </dgm:t>
    </dgm:pt>
    <dgm:pt modelId="{4349106E-BBA5-4532-8CBE-ABC08282C8BA}">
      <dgm:prSet custT="1"/>
      <dgm:spPr/>
      <dgm:t>
        <a:bodyPr anchor="ctr"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оптимизация перечня налоговых расходов по местным налогам и обеспечение оптимального выбора объектов для предоставления муниципальной поддержки в виде налоговых льгот.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3A92EA-867B-4B5F-9179-42604E0549CA}" type="sibTrans" cxnId="{05DF5366-D7D0-47D8-BE81-FEB489082CC7}">
      <dgm:prSet/>
      <dgm:spPr/>
      <dgm:t>
        <a:bodyPr/>
        <a:lstStyle/>
        <a:p>
          <a:endParaRPr lang="ru-RU"/>
        </a:p>
      </dgm:t>
    </dgm:pt>
    <dgm:pt modelId="{F22450EF-1E60-41AF-AB5D-B28E7D385AE4}" type="parTrans" cxnId="{05DF5366-D7D0-47D8-BE81-FEB489082CC7}">
      <dgm:prSet/>
      <dgm:spPr/>
      <dgm:t>
        <a:bodyPr/>
        <a:lstStyle/>
        <a:p>
          <a:endParaRPr lang="ru-RU"/>
        </a:p>
      </dgm:t>
    </dgm:pt>
    <dgm:pt modelId="{0DB67489-75F4-4774-AA55-F89ED472AB80}">
      <dgm:prSet custT="1"/>
      <dgm:spPr/>
      <dgm:t>
        <a:bodyPr anchor="ctr"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дальнейшее совершенствование системы эффективного управления муниципальным имуществом с целью увеличения поступления в бюджет города доходов от его использования;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E0FC55A-3001-4F2F-87BD-D52D6E272294}" type="sibTrans" cxnId="{B2130FE2-9F8B-4D33-97A6-0C054795D6E5}">
      <dgm:prSet/>
      <dgm:spPr/>
      <dgm:t>
        <a:bodyPr/>
        <a:lstStyle/>
        <a:p>
          <a:endParaRPr lang="ru-RU"/>
        </a:p>
      </dgm:t>
    </dgm:pt>
    <dgm:pt modelId="{6BFE8052-63DA-40F4-A9BF-B029D381752D}" type="parTrans" cxnId="{B2130FE2-9F8B-4D33-97A6-0C054795D6E5}">
      <dgm:prSet/>
      <dgm:spPr/>
      <dgm:t>
        <a:bodyPr/>
        <a:lstStyle/>
        <a:p>
          <a:endParaRPr lang="ru-RU"/>
        </a:p>
      </dgm:t>
    </dgm:pt>
    <dgm:pt modelId="{CEEC50EF-71A2-43F8-BA92-1C40FBC4AD8C}">
      <dgm:prSet custT="1"/>
      <dgm:spPr/>
      <dgm:t>
        <a:bodyPr anchor="ctr"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продолжение работы по вовлечению в налоговый оборот отдельных объектов недвижимости, в отношении которых налог на имущество физических лиц  исчисляется исходя из кадастровой стоимости;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767A64-705C-43CC-8B2A-56F6ED019B84}" type="sibTrans" cxnId="{7F820645-50A3-45FF-8A8A-7BCE1327A96D}">
      <dgm:prSet/>
      <dgm:spPr/>
      <dgm:t>
        <a:bodyPr/>
        <a:lstStyle/>
        <a:p>
          <a:endParaRPr lang="ru-RU"/>
        </a:p>
      </dgm:t>
    </dgm:pt>
    <dgm:pt modelId="{6230B969-8F57-4ECC-8A9D-70524D39E4F2}" type="parTrans" cxnId="{7F820645-50A3-45FF-8A8A-7BCE1327A96D}">
      <dgm:prSet/>
      <dgm:spPr/>
      <dgm:t>
        <a:bodyPr/>
        <a:lstStyle/>
        <a:p>
          <a:endParaRPr lang="ru-RU"/>
        </a:p>
      </dgm:t>
    </dgm:pt>
    <dgm:pt modelId="{D89D1926-0391-44D3-B041-8948C25AEC26}" type="pres">
      <dgm:prSet presAssocID="{A772A795-7C79-464F-8FB5-9B9E08FFE8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F5969-139E-4DD3-8931-41BCDF6F2FFA}" type="pres">
      <dgm:prSet presAssocID="{F10C331C-896C-4B1C-B883-6BA31CC5ACB1}" presName="parentLin" presStyleCnt="0"/>
      <dgm:spPr/>
    </dgm:pt>
    <dgm:pt modelId="{7C70C519-58B1-41A2-B06B-5EC2828CF06B}" type="pres">
      <dgm:prSet presAssocID="{F10C331C-896C-4B1C-B883-6BA31CC5ACB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4AA8905-6930-4616-BD78-6635ADAD17B7}" type="pres">
      <dgm:prSet presAssocID="{F10C331C-896C-4B1C-B883-6BA31CC5ACB1}" presName="parentText" presStyleLbl="node1" presStyleIdx="0" presStyleCnt="2" custScaleY="25121" custLinFactNeighborX="-1639" custLinFactNeighborY="-82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AF01C-4E3A-4543-9096-CA83F039177F}" type="pres">
      <dgm:prSet presAssocID="{F10C331C-896C-4B1C-B883-6BA31CC5ACB1}" presName="negativeSpace" presStyleCnt="0"/>
      <dgm:spPr/>
    </dgm:pt>
    <dgm:pt modelId="{7E9D2A3A-E7D2-4566-84FD-C205C893448B}" type="pres">
      <dgm:prSet presAssocID="{F10C331C-896C-4B1C-B883-6BA31CC5ACB1}" presName="childText" presStyleLbl="conFgAcc1" presStyleIdx="0" presStyleCnt="2" custScaleX="98361" custScaleY="36030" custLinFactNeighborX="833" custLinFactNeighborY="-8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AC615-BC8A-498A-A8DD-8D1B0A9AA91B}" type="pres">
      <dgm:prSet presAssocID="{A3EBCF39-F7BA-49AA-825C-379E689AA81F}" presName="spaceBetweenRectangles" presStyleCnt="0"/>
      <dgm:spPr/>
    </dgm:pt>
    <dgm:pt modelId="{C39723A5-B7AA-4D91-9637-8969A2F537D5}" type="pres">
      <dgm:prSet presAssocID="{4AB59BEA-B393-4122-A06A-08461F199076}" presName="parentLin" presStyleCnt="0"/>
      <dgm:spPr/>
    </dgm:pt>
    <dgm:pt modelId="{52DAB871-9207-4C27-BADF-FDA1C9E85E2D}" type="pres">
      <dgm:prSet presAssocID="{4AB59BEA-B393-4122-A06A-08461F19907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0FB953F-8E16-42CB-A05C-73FDF59E4542}" type="pres">
      <dgm:prSet presAssocID="{4AB59BEA-B393-4122-A06A-08461F199076}" presName="parentText" presStyleLbl="node1" presStyleIdx="1" presStyleCnt="2" custScaleY="42684" custLinFactNeighborX="-16667" custLinFactNeighborY="-261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C7FBD-BBF3-4E1E-A3CC-54AFD7A64FFC}" type="pres">
      <dgm:prSet presAssocID="{4AB59BEA-B393-4122-A06A-08461F199076}" presName="negativeSpace" presStyleCnt="0"/>
      <dgm:spPr/>
    </dgm:pt>
    <dgm:pt modelId="{2C2863D4-9E7A-45AE-B4BA-8ABB1026E0B6}" type="pres">
      <dgm:prSet presAssocID="{4AB59BEA-B393-4122-A06A-08461F199076}" presName="childText" presStyleLbl="conFgAcc1" presStyleIdx="1" presStyleCnt="2" custScaleX="100000" custScaleY="74925" custLinFactNeighborX="833" custLinFactNeighborY="3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CA79E-05D9-4DE8-BABB-6B01E134B4BA}" type="presOf" srcId="{4AB59BEA-B393-4122-A06A-08461F199076}" destId="{D0FB953F-8E16-42CB-A05C-73FDF59E4542}" srcOrd="1" destOrd="0" presId="urn:microsoft.com/office/officeart/2005/8/layout/list1"/>
    <dgm:cxn modelId="{66C44144-0738-4FB4-A3B7-F6055A820A25}" type="presOf" srcId="{FBE90938-784C-4739-B869-C5DC1A4670B3}" destId="{2C2863D4-9E7A-45AE-B4BA-8ABB1026E0B6}" srcOrd="0" destOrd="0" presId="urn:microsoft.com/office/officeart/2005/8/layout/list1"/>
    <dgm:cxn modelId="{D687EF89-3A5B-44E9-8E57-1E782EB3E8AC}" type="presOf" srcId="{7A561F4F-1C1D-47E2-9183-FFB208D6330C}" destId="{7E9D2A3A-E7D2-4566-84FD-C205C893448B}" srcOrd="0" destOrd="0" presId="urn:microsoft.com/office/officeart/2005/8/layout/list1"/>
    <dgm:cxn modelId="{3AF239BF-3A66-439E-940B-1B32B4D54150}" type="presOf" srcId="{A772A795-7C79-464F-8FB5-9B9E08FFE83D}" destId="{D89D1926-0391-44D3-B041-8948C25AEC26}" srcOrd="0" destOrd="0" presId="urn:microsoft.com/office/officeart/2005/8/layout/list1"/>
    <dgm:cxn modelId="{01D4A2B8-09D0-4904-8D76-9CD7731759C7}" srcId="{F10C331C-896C-4B1C-B883-6BA31CC5ACB1}" destId="{7A561F4F-1C1D-47E2-9183-FFB208D6330C}" srcOrd="0" destOrd="0" parTransId="{DEFEC865-9608-4F13-B71B-3EF5985382AE}" sibTransId="{804B6F7C-4C5F-4770-9684-AC8032BB84BB}"/>
    <dgm:cxn modelId="{393945DD-7ABF-46F2-AA8C-B389FB599A6C}" type="presOf" srcId="{0DB67489-75F4-4774-AA55-F89ED472AB80}" destId="{2C2863D4-9E7A-45AE-B4BA-8ABB1026E0B6}" srcOrd="0" destOrd="2" presId="urn:microsoft.com/office/officeart/2005/8/layout/list1"/>
    <dgm:cxn modelId="{5894CF99-051F-43E6-81B7-11FBD3D9A30E}" type="presOf" srcId="{F10C331C-896C-4B1C-B883-6BA31CC5ACB1}" destId="{7C70C519-58B1-41A2-B06B-5EC2828CF06B}" srcOrd="0" destOrd="0" presId="urn:microsoft.com/office/officeart/2005/8/layout/list1"/>
    <dgm:cxn modelId="{DCAA448F-75AA-474A-942C-0050ACF196B1}" srcId="{A772A795-7C79-464F-8FB5-9B9E08FFE83D}" destId="{F10C331C-896C-4B1C-B883-6BA31CC5ACB1}" srcOrd="0" destOrd="0" parTransId="{E8BE155F-1C65-4FED-83C1-C38B4346C9C8}" sibTransId="{A3EBCF39-F7BA-49AA-825C-379E689AA81F}"/>
    <dgm:cxn modelId="{05DF5366-D7D0-47D8-BE81-FEB489082CC7}" srcId="{4AB59BEA-B393-4122-A06A-08461F199076}" destId="{4349106E-BBA5-4532-8CBE-ABC08282C8BA}" srcOrd="3" destOrd="0" parTransId="{F22450EF-1E60-41AF-AB5D-B28E7D385AE4}" sibTransId="{713A92EA-867B-4B5F-9179-42604E0549CA}"/>
    <dgm:cxn modelId="{A102FEA5-0C87-4448-A63A-62E2AD4EEF7A}" type="presOf" srcId="{CEEC50EF-71A2-43F8-BA92-1C40FBC4AD8C}" destId="{2C2863D4-9E7A-45AE-B4BA-8ABB1026E0B6}" srcOrd="0" destOrd="1" presId="urn:microsoft.com/office/officeart/2005/8/layout/list1"/>
    <dgm:cxn modelId="{EBBB6066-8661-4B20-81C0-66613C8F6648}" srcId="{4AB59BEA-B393-4122-A06A-08461F199076}" destId="{FBE90938-784C-4739-B869-C5DC1A4670B3}" srcOrd="0" destOrd="0" parTransId="{515826A1-409B-44C7-8873-4DA68C7800CE}" sibTransId="{F6A292EA-C079-43EF-945D-F2107EB85158}"/>
    <dgm:cxn modelId="{FFFCED49-E1DD-4803-93EE-9DA539222B77}" type="presOf" srcId="{4349106E-BBA5-4532-8CBE-ABC08282C8BA}" destId="{2C2863D4-9E7A-45AE-B4BA-8ABB1026E0B6}" srcOrd="0" destOrd="3" presId="urn:microsoft.com/office/officeart/2005/8/layout/list1"/>
    <dgm:cxn modelId="{7F820645-50A3-45FF-8A8A-7BCE1327A96D}" srcId="{4AB59BEA-B393-4122-A06A-08461F199076}" destId="{CEEC50EF-71A2-43F8-BA92-1C40FBC4AD8C}" srcOrd="1" destOrd="0" parTransId="{6230B969-8F57-4ECC-8A9D-70524D39E4F2}" sibTransId="{C2767A64-705C-43CC-8B2A-56F6ED019B84}"/>
    <dgm:cxn modelId="{0945EB73-EF2E-4C16-BBFE-D7370730F509}" type="presOf" srcId="{F10C331C-896C-4B1C-B883-6BA31CC5ACB1}" destId="{B4AA8905-6930-4616-BD78-6635ADAD17B7}" srcOrd="1" destOrd="0" presId="urn:microsoft.com/office/officeart/2005/8/layout/list1"/>
    <dgm:cxn modelId="{7084CB72-C867-4E6A-B57B-114F79B52FCC}" type="presOf" srcId="{4AB59BEA-B393-4122-A06A-08461F199076}" destId="{52DAB871-9207-4C27-BADF-FDA1C9E85E2D}" srcOrd="0" destOrd="0" presId="urn:microsoft.com/office/officeart/2005/8/layout/list1"/>
    <dgm:cxn modelId="{B2130FE2-9F8B-4D33-97A6-0C054795D6E5}" srcId="{4AB59BEA-B393-4122-A06A-08461F199076}" destId="{0DB67489-75F4-4774-AA55-F89ED472AB80}" srcOrd="2" destOrd="0" parTransId="{6BFE8052-63DA-40F4-A9BF-B029D381752D}" sibTransId="{EE0FC55A-3001-4F2F-87BD-D52D6E272294}"/>
    <dgm:cxn modelId="{2E78782C-4B6F-4047-9766-0B75BBC7B321}" srcId="{A772A795-7C79-464F-8FB5-9B9E08FFE83D}" destId="{4AB59BEA-B393-4122-A06A-08461F199076}" srcOrd="1" destOrd="0" parTransId="{50855670-0D66-436F-A9B8-35A8B9520EC9}" sibTransId="{9085AFD7-6E28-4AF8-9170-8B441E698494}"/>
    <dgm:cxn modelId="{1DD09BA8-92F6-4790-94DA-E218355EF445}" type="presParOf" srcId="{D89D1926-0391-44D3-B041-8948C25AEC26}" destId="{FA3F5969-139E-4DD3-8931-41BCDF6F2FFA}" srcOrd="0" destOrd="0" presId="urn:microsoft.com/office/officeart/2005/8/layout/list1"/>
    <dgm:cxn modelId="{4D50C719-9653-4BA5-B66B-050FC1A97590}" type="presParOf" srcId="{FA3F5969-139E-4DD3-8931-41BCDF6F2FFA}" destId="{7C70C519-58B1-41A2-B06B-5EC2828CF06B}" srcOrd="0" destOrd="0" presId="urn:microsoft.com/office/officeart/2005/8/layout/list1"/>
    <dgm:cxn modelId="{C35F0888-70E2-4FEA-97FC-491EB3021C6D}" type="presParOf" srcId="{FA3F5969-139E-4DD3-8931-41BCDF6F2FFA}" destId="{B4AA8905-6930-4616-BD78-6635ADAD17B7}" srcOrd="1" destOrd="0" presId="urn:microsoft.com/office/officeart/2005/8/layout/list1"/>
    <dgm:cxn modelId="{B2DA3BAB-8A13-4E64-A98D-C139E67220F2}" type="presParOf" srcId="{D89D1926-0391-44D3-B041-8948C25AEC26}" destId="{F83AF01C-4E3A-4543-9096-CA83F039177F}" srcOrd="1" destOrd="0" presId="urn:microsoft.com/office/officeart/2005/8/layout/list1"/>
    <dgm:cxn modelId="{EF4D38ED-076B-40DD-8572-0BC4F50F144D}" type="presParOf" srcId="{D89D1926-0391-44D3-B041-8948C25AEC26}" destId="{7E9D2A3A-E7D2-4566-84FD-C205C893448B}" srcOrd="2" destOrd="0" presId="urn:microsoft.com/office/officeart/2005/8/layout/list1"/>
    <dgm:cxn modelId="{545D1827-F578-4E24-BFFD-F5CD703031AA}" type="presParOf" srcId="{D89D1926-0391-44D3-B041-8948C25AEC26}" destId="{736AC615-BC8A-498A-A8DD-8D1B0A9AA91B}" srcOrd="3" destOrd="0" presId="urn:microsoft.com/office/officeart/2005/8/layout/list1"/>
    <dgm:cxn modelId="{E7A1A420-C27C-4B71-87E9-4BE8CC712CC3}" type="presParOf" srcId="{D89D1926-0391-44D3-B041-8948C25AEC26}" destId="{C39723A5-B7AA-4D91-9637-8969A2F537D5}" srcOrd="4" destOrd="0" presId="urn:microsoft.com/office/officeart/2005/8/layout/list1"/>
    <dgm:cxn modelId="{C92B335B-EF11-4112-97E1-6072AC5A7BDD}" type="presParOf" srcId="{C39723A5-B7AA-4D91-9637-8969A2F537D5}" destId="{52DAB871-9207-4C27-BADF-FDA1C9E85E2D}" srcOrd="0" destOrd="0" presId="urn:microsoft.com/office/officeart/2005/8/layout/list1"/>
    <dgm:cxn modelId="{41FAA65E-1C00-41F4-81F0-6AB541F6C22D}" type="presParOf" srcId="{C39723A5-B7AA-4D91-9637-8969A2F537D5}" destId="{D0FB953F-8E16-42CB-A05C-73FDF59E4542}" srcOrd="1" destOrd="0" presId="urn:microsoft.com/office/officeart/2005/8/layout/list1"/>
    <dgm:cxn modelId="{36811468-A5C1-4590-85C5-FE7EE4743CFE}" type="presParOf" srcId="{D89D1926-0391-44D3-B041-8948C25AEC26}" destId="{156C7FBD-BBF3-4E1E-A3CC-54AFD7A64FFC}" srcOrd="5" destOrd="0" presId="urn:microsoft.com/office/officeart/2005/8/layout/list1"/>
    <dgm:cxn modelId="{3220A1F5-C792-4E68-8195-729299FB4450}" type="presParOf" srcId="{D89D1926-0391-44D3-B041-8948C25AEC26}" destId="{2C2863D4-9E7A-45AE-B4BA-8ABB1026E0B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15 606,2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17 521,0 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14 530,3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09765" custScaleY="138189" custLinFactNeighborX="15628" custLinFactNeighborY="-1576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5897" custLinFactNeighborY="4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20762" custScaleY="107537" custLinFactNeighborX="4595" custLinFactNeighborY="1653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43223" custLinFactNeighborX="1236" custLinFactNeighborY="-318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0051" custLinFactNeighborX="-6484" custLinFactNeighborY="6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6619" custLinFactNeighborX="8694" custLinFactNeighborY="13055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15207" custScaleY="140327" custLinFactNeighborX="-11196" custLinFactNeighborY="-1042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2837" custLinFactNeighborX="-17018" custLinFactNeighborY="7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7C91A-86F8-41FE-860C-741DDD0A284D}" type="presOf" srcId="{FC3C25CF-C3AD-45B3-8ED6-3A8BDBC50F1D}" destId="{DE089A33-C4CF-436B-868C-DBC56E81CCA4}" srcOrd="0" destOrd="0" presId="urn:microsoft.com/office/officeart/2005/8/layout/process3"/>
    <dgm:cxn modelId="{052EAF0A-59C8-4D2A-BE0A-6AE53B2BA637}" type="presOf" srcId="{E84CC8A3-898B-4602-93E1-9C241AA02335}" destId="{8B244423-6177-409E-A055-27B77BA03BA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67DF2ECC-396B-43BE-8DB8-74F765C23829}" type="presOf" srcId="{BC8F80B7-3392-4555-87BC-CACDA64975B9}" destId="{E52CA826-C8AC-4E80-B5CF-C380F07E4E79}" srcOrd="0" destOrd="0" presId="urn:microsoft.com/office/officeart/2005/8/layout/process3"/>
    <dgm:cxn modelId="{BE56EF5B-59F4-4FCD-8FB4-ADB2C7458B41}" type="presOf" srcId="{52B576D8-245D-436B-A80C-899E77B4B69E}" destId="{705997ED-CA94-40FC-BD2C-4B7E4C812304}" srcOrd="0" destOrd="0" presId="urn:microsoft.com/office/officeart/2005/8/layout/process3"/>
    <dgm:cxn modelId="{B785E618-C33C-4520-BFF3-50D664463B25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A026964C-6068-4E6B-A202-D5A7ED35B909}" type="presOf" srcId="{180DC6C2-BF81-4CD9-8301-7421D0446C26}" destId="{D850791D-A8B5-4B2F-836D-470865ED6C99}" srcOrd="0" destOrd="0" presId="urn:microsoft.com/office/officeart/2005/8/layout/process3"/>
    <dgm:cxn modelId="{31D1D429-E727-4F31-8582-01EC56E40C2B}" type="presOf" srcId="{CFCE1214-F9B7-45DF-9E3A-B84C8C394C7C}" destId="{37098FC8-DA80-490C-8584-B4BA00C4298E}" srcOrd="0" destOrd="0" presId="urn:microsoft.com/office/officeart/2005/8/layout/process3"/>
    <dgm:cxn modelId="{0EC4C7E3-0BEC-4E01-9684-78607CDB2003}" type="presOf" srcId="{F2A60169-509F-4A25-B0C7-FACBA47F3AE7}" destId="{0D1195A0-6A99-4107-A8F6-D85912CC4EBC}" srcOrd="1" destOrd="0" presId="urn:microsoft.com/office/officeart/2005/8/layout/process3"/>
    <dgm:cxn modelId="{3D7B7417-0E1E-4E0B-B672-7F6C6295DF84}" type="presOf" srcId="{ECBE8840-6FEA-4CCE-8039-A6F6322D81CE}" destId="{3239BA27-E704-43DE-8DEE-77F42BADD029}" srcOrd="0" destOrd="0" presId="urn:microsoft.com/office/officeart/2005/8/layout/process3"/>
    <dgm:cxn modelId="{B7E290CB-DCF2-41B5-AD34-E3592C881E13}" type="presOf" srcId="{B0E9F480-AABF-4683-962F-DADD559D16B0}" destId="{292A6501-1DC9-4CC7-B5BC-B6ED0836D250}" srcOrd="0" destOrd="0" presId="urn:microsoft.com/office/officeart/2005/8/layout/process3"/>
    <dgm:cxn modelId="{26C70DB2-F626-4C74-8764-28F678F16DC7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93DC98F-9ED7-47A1-A1BB-1928A5DCC899}" type="presOf" srcId="{E84CC8A3-898B-4602-93E1-9C241AA02335}" destId="{780F94B2-0B9B-4587-A62A-4B214FDD42C5}" srcOrd="0" destOrd="0" presId="urn:microsoft.com/office/officeart/2005/8/layout/process3"/>
    <dgm:cxn modelId="{7DE60C06-8B22-4FD1-A7C4-861567FAECCC}" type="presOf" srcId="{BC8F80B7-3392-4555-87BC-CACDA64975B9}" destId="{80BA55CA-056B-4BCF-B8AA-767682BBC287}" srcOrd="1" destOrd="0" presId="urn:microsoft.com/office/officeart/2005/8/layout/process3"/>
    <dgm:cxn modelId="{E8414DF9-CEE2-4DA8-BE7E-D2AA08E39D6E}" type="presOf" srcId="{ECBE8840-6FEA-4CCE-8039-A6F6322D81CE}" destId="{091E2058-02AF-4088-9B65-BEF8758FB006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B12DB010-B51C-43C7-B7B8-4033967891DD}" type="presParOf" srcId="{DE089A33-C4CF-436B-868C-DBC56E81CCA4}" destId="{568B3058-AD67-4897-B49E-ED8993113A37}" srcOrd="0" destOrd="0" presId="urn:microsoft.com/office/officeart/2005/8/layout/process3"/>
    <dgm:cxn modelId="{AD064CD7-E679-42C0-ADFA-FFCA34E9A426}" type="presParOf" srcId="{568B3058-AD67-4897-B49E-ED8993113A37}" destId="{3239BA27-E704-43DE-8DEE-77F42BADD029}" srcOrd="0" destOrd="0" presId="urn:microsoft.com/office/officeart/2005/8/layout/process3"/>
    <dgm:cxn modelId="{22D90480-211B-4B90-8273-E8CF8C8FED81}" type="presParOf" srcId="{568B3058-AD67-4897-B49E-ED8993113A37}" destId="{091E2058-02AF-4088-9B65-BEF8758FB006}" srcOrd="1" destOrd="0" presId="urn:microsoft.com/office/officeart/2005/8/layout/process3"/>
    <dgm:cxn modelId="{3B2F35EB-3D08-4A9F-A577-D451C6531C4B}" type="presParOf" srcId="{568B3058-AD67-4897-B49E-ED8993113A37}" destId="{37098FC8-DA80-490C-8584-B4BA00C4298E}" srcOrd="2" destOrd="0" presId="urn:microsoft.com/office/officeart/2005/8/layout/process3"/>
    <dgm:cxn modelId="{1083F46A-5813-4CD1-ABCB-4ED715CC0744}" type="presParOf" srcId="{DE089A33-C4CF-436B-868C-DBC56E81CCA4}" destId="{E52CA826-C8AC-4E80-B5CF-C380F07E4E79}" srcOrd="1" destOrd="0" presId="urn:microsoft.com/office/officeart/2005/8/layout/process3"/>
    <dgm:cxn modelId="{1E517FEC-0919-4428-8BD8-E45D6D781860}" type="presParOf" srcId="{E52CA826-C8AC-4E80-B5CF-C380F07E4E79}" destId="{80BA55CA-056B-4BCF-B8AA-767682BBC287}" srcOrd="0" destOrd="0" presId="urn:microsoft.com/office/officeart/2005/8/layout/process3"/>
    <dgm:cxn modelId="{D81B7F73-CDA9-47E0-B6EF-ED8C28F9E1B2}" type="presParOf" srcId="{DE089A33-C4CF-436B-868C-DBC56E81CCA4}" destId="{D512B6C3-675D-4355-9E47-14BDB7271FD3}" srcOrd="2" destOrd="0" presId="urn:microsoft.com/office/officeart/2005/8/layout/process3"/>
    <dgm:cxn modelId="{EC496B91-D865-4826-9591-184CF5677A6D}" type="presParOf" srcId="{D512B6C3-675D-4355-9E47-14BDB7271FD3}" destId="{D850791D-A8B5-4B2F-836D-470865ED6C99}" srcOrd="0" destOrd="0" presId="urn:microsoft.com/office/officeart/2005/8/layout/process3"/>
    <dgm:cxn modelId="{A5F0AB61-BB80-4E4E-B12F-E211DD077D30}" type="presParOf" srcId="{D512B6C3-675D-4355-9E47-14BDB7271FD3}" destId="{6453F1E3-4866-43DF-9451-C9818F57C999}" srcOrd="1" destOrd="0" presId="urn:microsoft.com/office/officeart/2005/8/layout/process3"/>
    <dgm:cxn modelId="{27C4A3E4-FDD8-4AD4-8210-1C90E605BD61}" type="presParOf" srcId="{D512B6C3-675D-4355-9E47-14BDB7271FD3}" destId="{705997ED-CA94-40FC-BD2C-4B7E4C812304}" srcOrd="2" destOrd="0" presId="urn:microsoft.com/office/officeart/2005/8/layout/process3"/>
    <dgm:cxn modelId="{837E8F24-88FC-4CF3-B136-B5DBDF78F991}" type="presParOf" srcId="{DE089A33-C4CF-436B-868C-DBC56E81CCA4}" destId="{780F94B2-0B9B-4587-A62A-4B214FDD42C5}" srcOrd="3" destOrd="0" presId="urn:microsoft.com/office/officeart/2005/8/layout/process3"/>
    <dgm:cxn modelId="{58DE86E8-6E0E-42CD-9F51-C3178FD279F0}" type="presParOf" srcId="{780F94B2-0B9B-4587-A62A-4B214FDD42C5}" destId="{8B244423-6177-409E-A055-27B77BA03BA7}" srcOrd="0" destOrd="0" presId="urn:microsoft.com/office/officeart/2005/8/layout/process3"/>
    <dgm:cxn modelId="{50F2F7B1-A9FC-46EA-A72B-6EA3A91D5345}" type="presParOf" srcId="{DE089A33-C4CF-436B-868C-DBC56E81CCA4}" destId="{07D123CD-5EF3-4A78-982F-27B0C38F46F9}" srcOrd="4" destOrd="0" presId="urn:microsoft.com/office/officeart/2005/8/layout/process3"/>
    <dgm:cxn modelId="{B33FF889-BD19-4E11-8DFA-2776E89A53D0}" type="presParOf" srcId="{07D123CD-5EF3-4A78-982F-27B0C38F46F9}" destId="{ED9C1277-E784-4504-A987-2EC29B2FD88B}" srcOrd="0" destOrd="0" presId="urn:microsoft.com/office/officeart/2005/8/layout/process3"/>
    <dgm:cxn modelId="{376239AC-3B0F-49E9-9697-84CB9C9C8DBD}" type="presParOf" srcId="{07D123CD-5EF3-4A78-982F-27B0C38F46F9}" destId="{0D1195A0-6A99-4107-A8F6-D85912CC4EBC}" srcOrd="1" destOrd="0" presId="urn:microsoft.com/office/officeart/2005/8/layout/process3"/>
    <dgm:cxn modelId="{3DEB82A2-83FF-4C0C-8659-00ABA9BAEC9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99 704,2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20 169,8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0" presStyleCnt="2" custScaleX="126095" custScaleY="86380" custLinFactNeighborX="12677" custLinFactNeighborY="-34188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0" presStyleCnt="2" custScaleX="94572" custScaleY="57383" custLinFactNeighborX="2801" custLinFactNeighborY="-21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0" presStyleCnt="1" custScaleX="113266" custScaleY="98421" custLinFactNeighborX="5267" custLinFactNeighborY="26935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0" presStyleCnt="1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1" presStyleCnt="2" custScaleX="126684" custScaleY="88898" custLinFactNeighborX="8224" custLinFactNeighborY="-29178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1" presStyleCnt="2" custScaleX="97045" custScaleY="57139" custLinFactNeighborX="-707" custLinFactNeighborY="-21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8345E4-0A4D-4EEF-95B1-1F63D3036BD1}" type="presOf" srcId="{FC3C25CF-C3AD-45B3-8ED6-3A8BDBC50F1D}" destId="{DE089A33-C4CF-436B-868C-DBC56E81CCA4}" srcOrd="0" destOrd="0" presId="urn:microsoft.com/office/officeart/2005/8/layout/process3"/>
    <dgm:cxn modelId="{879B7AB9-A65A-4D33-8A28-0A6A02405630}" type="presOf" srcId="{E84CC8A3-898B-4602-93E1-9C241AA02335}" destId="{780F94B2-0B9B-4587-A62A-4B214FDD42C5}" srcOrd="0" destOrd="0" presId="urn:microsoft.com/office/officeart/2005/8/layout/process3"/>
    <dgm:cxn modelId="{20997C39-AB73-42D2-B48E-138539260F58}" type="presOf" srcId="{180DC6C2-BF81-4CD9-8301-7421D0446C26}" destId="{D850791D-A8B5-4B2F-836D-470865ED6C99}" srcOrd="0" destOrd="0" presId="urn:microsoft.com/office/officeart/2005/8/layout/process3"/>
    <dgm:cxn modelId="{860A5375-A732-4F80-A30C-79B37EA0209A}" type="presOf" srcId="{52B576D8-245D-436B-A80C-899E77B4B69E}" destId="{705997ED-CA94-40FC-BD2C-4B7E4C812304}" srcOrd="0" destOrd="0" presId="urn:microsoft.com/office/officeart/2005/8/layout/process3"/>
    <dgm:cxn modelId="{BF60D4E1-5D4E-40CA-A0B0-11538B661EBA}" type="presOf" srcId="{180DC6C2-BF81-4CD9-8301-7421D0446C26}" destId="{6453F1E3-4866-43DF-9451-C9818F57C999}" srcOrd="1" destOrd="0" presId="urn:microsoft.com/office/officeart/2005/8/layout/process3"/>
    <dgm:cxn modelId="{A91B50CE-5F5D-44C7-BF59-0B391B929D4E}" type="presOf" srcId="{B0E9F480-AABF-4683-962F-DADD559D16B0}" destId="{292A6501-1DC9-4CC7-B5BC-B6ED0836D250}" srcOrd="0" destOrd="0" presId="urn:microsoft.com/office/officeart/2005/8/layout/process3"/>
    <dgm:cxn modelId="{01BD8069-A46D-42E6-9BE8-712C3A0940F7}" type="presOf" srcId="{E84CC8A3-898B-4602-93E1-9C241AA02335}" destId="{8B244423-6177-409E-A055-27B77BA03BA7}" srcOrd="1" destOrd="0" presId="urn:microsoft.com/office/officeart/2005/8/layout/process3"/>
    <dgm:cxn modelId="{9F8510C7-9DE1-4253-8169-68E30374F058}" type="presOf" srcId="{F2A60169-509F-4A25-B0C7-FACBA47F3AE7}" destId="{ED9C1277-E784-4504-A987-2EC29B2FD88B}" srcOrd="0" destOrd="0" presId="urn:microsoft.com/office/officeart/2005/8/layout/process3"/>
    <dgm:cxn modelId="{371EF7B8-70D2-40C6-BB2B-B9559A7DEA65}" type="presOf" srcId="{F2A60169-509F-4A25-B0C7-FACBA47F3AE7}" destId="{0D1195A0-6A99-4107-A8F6-D85912CC4EBC}" srcOrd="1" destOrd="0" presId="urn:microsoft.com/office/officeart/2005/8/layout/process3"/>
    <dgm:cxn modelId="{B68A9F62-E5FA-40D1-AEDA-7B21E30C96C9}" srcId="{FC3C25CF-C3AD-45B3-8ED6-3A8BDBC50F1D}" destId="{F2A60169-509F-4A25-B0C7-FACBA47F3AE7}" srcOrd="1" destOrd="0" parTransId="{D02A71F0-D38E-4071-8FBC-2054A740FD29}" sibTransId="{0EAE8178-8A05-4425-8343-BFB97821D0DE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FC6082F4-135C-4711-B953-654D51986AA5}" srcId="{FC3C25CF-C3AD-45B3-8ED6-3A8BDBC50F1D}" destId="{180DC6C2-BF81-4CD9-8301-7421D0446C26}" srcOrd="0" destOrd="0" parTransId="{7A74954F-6652-4C42-8B66-6221F6F6D2F5}" sibTransId="{E84CC8A3-898B-4602-93E1-9C241AA02335}"/>
    <dgm:cxn modelId="{F3779570-C21D-4CE6-BA21-A42B1D5D8561}" type="presParOf" srcId="{DE089A33-C4CF-436B-868C-DBC56E81CCA4}" destId="{D512B6C3-675D-4355-9E47-14BDB7271FD3}" srcOrd="0" destOrd="0" presId="urn:microsoft.com/office/officeart/2005/8/layout/process3"/>
    <dgm:cxn modelId="{D8558176-7D7C-4DDC-A936-54E5B30BC872}" type="presParOf" srcId="{D512B6C3-675D-4355-9E47-14BDB7271FD3}" destId="{D850791D-A8B5-4B2F-836D-470865ED6C99}" srcOrd="0" destOrd="0" presId="urn:microsoft.com/office/officeart/2005/8/layout/process3"/>
    <dgm:cxn modelId="{BE5A206C-56C0-47B5-9200-B15EE723F50C}" type="presParOf" srcId="{D512B6C3-675D-4355-9E47-14BDB7271FD3}" destId="{6453F1E3-4866-43DF-9451-C9818F57C999}" srcOrd="1" destOrd="0" presId="urn:microsoft.com/office/officeart/2005/8/layout/process3"/>
    <dgm:cxn modelId="{C66EFFDA-D175-4D36-9277-CB3F1EA33075}" type="presParOf" srcId="{D512B6C3-675D-4355-9E47-14BDB7271FD3}" destId="{705997ED-CA94-40FC-BD2C-4B7E4C812304}" srcOrd="2" destOrd="0" presId="urn:microsoft.com/office/officeart/2005/8/layout/process3"/>
    <dgm:cxn modelId="{7C0C0EE1-8C77-4183-98DE-A8B9FB047A57}" type="presParOf" srcId="{DE089A33-C4CF-436B-868C-DBC56E81CCA4}" destId="{780F94B2-0B9B-4587-A62A-4B214FDD42C5}" srcOrd="1" destOrd="0" presId="urn:microsoft.com/office/officeart/2005/8/layout/process3"/>
    <dgm:cxn modelId="{A4BBFFA5-DE56-4124-BBA0-FC73E6459D13}" type="presParOf" srcId="{780F94B2-0B9B-4587-A62A-4B214FDD42C5}" destId="{8B244423-6177-409E-A055-27B77BA03BA7}" srcOrd="0" destOrd="0" presId="urn:microsoft.com/office/officeart/2005/8/layout/process3"/>
    <dgm:cxn modelId="{763C674B-25EE-46C4-8315-31E7C1A5ACC6}" type="presParOf" srcId="{DE089A33-C4CF-436B-868C-DBC56E81CCA4}" destId="{07D123CD-5EF3-4A78-982F-27B0C38F46F9}" srcOrd="2" destOrd="0" presId="urn:microsoft.com/office/officeart/2005/8/layout/process3"/>
    <dgm:cxn modelId="{0A46FAC4-48AC-4DB8-8B83-9BA70279A2B8}" type="presParOf" srcId="{07D123CD-5EF3-4A78-982F-27B0C38F46F9}" destId="{ED9C1277-E784-4504-A987-2EC29B2FD88B}" srcOrd="0" destOrd="0" presId="urn:microsoft.com/office/officeart/2005/8/layout/process3"/>
    <dgm:cxn modelId="{DEEF0F89-0F76-473C-ABC8-5691FB75C0F0}" type="presParOf" srcId="{07D123CD-5EF3-4A78-982F-27B0C38F46F9}" destId="{0D1195A0-6A99-4107-A8F6-D85912CC4EBC}" srcOrd="1" destOrd="0" presId="urn:microsoft.com/office/officeart/2005/8/layout/process3"/>
    <dgm:cxn modelId="{3B6F0810-E4F6-4B4F-A2B5-F242DC45438B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45 911,8 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77 512,9 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47 348,9 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20867" custLinFactNeighborX="11683" custLinFactNeighborY="3082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15700" custScaleY="80428" custLinFactNeighborX="18090" custLinFactNeighborY="27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25063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20867" custLinFactNeighborX="4064" custLinFactNeighborY="32849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184" custScaleY="80428" custLinFactNeighborX="7204" custLinFactNeighborY="25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-6994" custLinFactNeighborY="613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27599" custLinFactNeighborX="-7306" custLinFactNeighborY="38709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2990" custScaleY="80428" custLinFactNeighborX="-8062" custLinFactNeighborY="25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6B738-6895-4A7D-B11C-72DEB356B3CE}" type="presOf" srcId="{ECBE8840-6FEA-4CCE-8039-A6F6322D81CE}" destId="{091E2058-02AF-4088-9B65-BEF8758FB006}" srcOrd="1" destOrd="0" presId="urn:microsoft.com/office/officeart/2005/8/layout/process3"/>
    <dgm:cxn modelId="{D6384E7B-D8C1-4ED8-B08B-3E5D589927C7}" type="presOf" srcId="{F2A60169-509F-4A25-B0C7-FACBA47F3AE7}" destId="{0D1195A0-6A99-4107-A8F6-D85912CC4EBC}" srcOrd="1" destOrd="0" presId="urn:microsoft.com/office/officeart/2005/8/layout/process3"/>
    <dgm:cxn modelId="{9F16D5B8-7E88-4A05-99BD-70738E4AE5A3}" type="presOf" srcId="{52B576D8-245D-436B-A80C-899E77B4B69E}" destId="{705997ED-CA94-40FC-BD2C-4B7E4C812304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3C86159D-DDF0-4236-82B8-F5AAC27F89B0}" type="presOf" srcId="{BC8F80B7-3392-4555-87BC-CACDA64975B9}" destId="{80BA55CA-056B-4BCF-B8AA-767682BBC287}" srcOrd="1" destOrd="0" presId="urn:microsoft.com/office/officeart/2005/8/layout/process3"/>
    <dgm:cxn modelId="{CABED97D-AC36-4725-9114-02976F0BC30E}" type="presOf" srcId="{FC3C25CF-C3AD-45B3-8ED6-3A8BDBC50F1D}" destId="{DE089A33-C4CF-436B-868C-DBC56E81CCA4}" srcOrd="0" destOrd="0" presId="urn:microsoft.com/office/officeart/2005/8/layout/process3"/>
    <dgm:cxn modelId="{C42867A8-50E6-439F-BA4B-9550375921C0}" type="presOf" srcId="{ECBE8840-6FEA-4CCE-8039-A6F6322D81CE}" destId="{3239BA27-E704-43DE-8DEE-77F42BADD029}" srcOrd="0" destOrd="0" presId="urn:microsoft.com/office/officeart/2005/8/layout/process3"/>
    <dgm:cxn modelId="{04668DBB-0AAA-4457-89B8-F4E60E55E182}" type="presOf" srcId="{180DC6C2-BF81-4CD9-8301-7421D0446C26}" destId="{D850791D-A8B5-4B2F-836D-470865ED6C99}" srcOrd="0" destOrd="0" presId="urn:microsoft.com/office/officeart/2005/8/layout/process3"/>
    <dgm:cxn modelId="{1BFCAD50-A92E-4BA9-9BF4-DB278D5A24D3}" type="presOf" srcId="{E84CC8A3-898B-4602-93E1-9C241AA02335}" destId="{780F94B2-0B9B-4587-A62A-4B214FDD42C5}" srcOrd="0" destOrd="0" presId="urn:microsoft.com/office/officeart/2005/8/layout/process3"/>
    <dgm:cxn modelId="{CBDE2E63-8B2C-48FA-B05D-1D45C974D3D4}" type="presOf" srcId="{BC8F80B7-3392-4555-87BC-CACDA64975B9}" destId="{E52CA826-C8AC-4E80-B5CF-C380F07E4E79}" srcOrd="0" destOrd="0" presId="urn:microsoft.com/office/officeart/2005/8/layout/process3"/>
    <dgm:cxn modelId="{285C4873-5E4C-4473-9525-BDB1B25355B3}" type="presOf" srcId="{180DC6C2-BF81-4CD9-8301-7421D0446C26}" destId="{6453F1E3-4866-43DF-9451-C9818F57C999}" srcOrd="1" destOrd="0" presId="urn:microsoft.com/office/officeart/2005/8/layout/process3"/>
    <dgm:cxn modelId="{E4E0EEA4-F1A7-4BBE-8516-25A674B505BE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34187812-F713-44E6-873A-91D6CE7EFAA8}" type="presOf" srcId="{E84CC8A3-898B-4602-93E1-9C241AA02335}" destId="{8B244423-6177-409E-A055-27B77BA03BA7}" srcOrd="1" destOrd="0" presId="urn:microsoft.com/office/officeart/2005/8/layout/process3"/>
    <dgm:cxn modelId="{65B85693-7638-4F71-B23E-48C660E01108}" type="presOf" srcId="{CFCE1214-F9B7-45DF-9E3A-B84C8C394C7C}" destId="{37098FC8-DA80-490C-8584-B4BA00C4298E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3CEA30F9-E4C3-40BB-AB11-5FA93F7038F8}" type="presOf" srcId="{B0E9F480-AABF-4683-962F-DADD559D16B0}" destId="{292A6501-1DC9-4CC7-B5BC-B6ED0836D250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B55FC1E-E15B-4B9D-8BF7-D2B86FDF5124}" type="presParOf" srcId="{DE089A33-C4CF-436B-868C-DBC56E81CCA4}" destId="{568B3058-AD67-4897-B49E-ED8993113A37}" srcOrd="0" destOrd="0" presId="urn:microsoft.com/office/officeart/2005/8/layout/process3"/>
    <dgm:cxn modelId="{2954F9CF-B120-41AA-A39C-7F5D78C9AC86}" type="presParOf" srcId="{568B3058-AD67-4897-B49E-ED8993113A37}" destId="{3239BA27-E704-43DE-8DEE-77F42BADD029}" srcOrd="0" destOrd="0" presId="urn:microsoft.com/office/officeart/2005/8/layout/process3"/>
    <dgm:cxn modelId="{01143492-E930-40DA-BCDA-B6110CCADE63}" type="presParOf" srcId="{568B3058-AD67-4897-B49E-ED8993113A37}" destId="{091E2058-02AF-4088-9B65-BEF8758FB006}" srcOrd="1" destOrd="0" presId="urn:microsoft.com/office/officeart/2005/8/layout/process3"/>
    <dgm:cxn modelId="{CBEF0920-1B2F-401E-BF6A-E0C9579E18FB}" type="presParOf" srcId="{568B3058-AD67-4897-B49E-ED8993113A37}" destId="{37098FC8-DA80-490C-8584-B4BA00C4298E}" srcOrd="2" destOrd="0" presId="urn:microsoft.com/office/officeart/2005/8/layout/process3"/>
    <dgm:cxn modelId="{8C889203-748F-4B74-97ED-AF53DE6352FC}" type="presParOf" srcId="{DE089A33-C4CF-436B-868C-DBC56E81CCA4}" destId="{E52CA826-C8AC-4E80-B5CF-C380F07E4E79}" srcOrd="1" destOrd="0" presId="urn:microsoft.com/office/officeart/2005/8/layout/process3"/>
    <dgm:cxn modelId="{EACAB20F-178C-41DE-B627-A9A477FCBF92}" type="presParOf" srcId="{E52CA826-C8AC-4E80-B5CF-C380F07E4E79}" destId="{80BA55CA-056B-4BCF-B8AA-767682BBC287}" srcOrd="0" destOrd="0" presId="urn:microsoft.com/office/officeart/2005/8/layout/process3"/>
    <dgm:cxn modelId="{BD80A4B5-ABB4-4B8D-84D3-1AAEE0B459B2}" type="presParOf" srcId="{DE089A33-C4CF-436B-868C-DBC56E81CCA4}" destId="{D512B6C3-675D-4355-9E47-14BDB7271FD3}" srcOrd="2" destOrd="0" presId="urn:microsoft.com/office/officeart/2005/8/layout/process3"/>
    <dgm:cxn modelId="{A7E34639-0933-4FB9-ABA6-3F9F57626FCF}" type="presParOf" srcId="{D512B6C3-675D-4355-9E47-14BDB7271FD3}" destId="{D850791D-A8B5-4B2F-836D-470865ED6C99}" srcOrd="0" destOrd="0" presId="urn:microsoft.com/office/officeart/2005/8/layout/process3"/>
    <dgm:cxn modelId="{723C80C2-A688-4C9A-8401-AB8515DCAB66}" type="presParOf" srcId="{D512B6C3-675D-4355-9E47-14BDB7271FD3}" destId="{6453F1E3-4866-43DF-9451-C9818F57C999}" srcOrd="1" destOrd="0" presId="urn:microsoft.com/office/officeart/2005/8/layout/process3"/>
    <dgm:cxn modelId="{6810EC93-9431-4A8C-928B-13137B4FA409}" type="presParOf" srcId="{D512B6C3-675D-4355-9E47-14BDB7271FD3}" destId="{705997ED-CA94-40FC-BD2C-4B7E4C812304}" srcOrd="2" destOrd="0" presId="urn:microsoft.com/office/officeart/2005/8/layout/process3"/>
    <dgm:cxn modelId="{D9F1450B-A33A-4607-ADFE-4CB4FBEBE5CA}" type="presParOf" srcId="{DE089A33-C4CF-436B-868C-DBC56E81CCA4}" destId="{780F94B2-0B9B-4587-A62A-4B214FDD42C5}" srcOrd="3" destOrd="0" presId="urn:microsoft.com/office/officeart/2005/8/layout/process3"/>
    <dgm:cxn modelId="{28D9F686-82D4-403C-97D1-552CDD860581}" type="presParOf" srcId="{780F94B2-0B9B-4587-A62A-4B214FDD42C5}" destId="{8B244423-6177-409E-A055-27B77BA03BA7}" srcOrd="0" destOrd="0" presId="urn:microsoft.com/office/officeart/2005/8/layout/process3"/>
    <dgm:cxn modelId="{41CB10F1-8729-4189-9282-6432A15A1F52}" type="presParOf" srcId="{DE089A33-C4CF-436B-868C-DBC56E81CCA4}" destId="{07D123CD-5EF3-4A78-982F-27B0C38F46F9}" srcOrd="4" destOrd="0" presId="urn:microsoft.com/office/officeart/2005/8/layout/process3"/>
    <dgm:cxn modelId="{6AE45234-9128-474A-AA37-3E785454FA3D}" type="presParOf" srcId="{07D123CD-5EF3-4A78-982F-27B0C38F46F9}" destId="{ED9C1277-E784-4504-A987-2EC29B2FD88B}" srcOrd="0" destOrd="0" presId="urn:microsoft.com/office/officeart/2005/8/layout/process3"/>
    <dgm:cxn modelId="{26C445A8-1204-4A65-B43A-A1D832CD5DEB}" type="presParOf" srcId="{07D123CD-5EF3-4A78-982F-27B0C38F46F9}" destId="{0D1195A0-6A99-4107-A8F6-D85912CC4EBC}" srcOrd="1" destOrd="0" presId="urn:microsoft.com/office/officeart/2005/8/layout/process3"/>
    <dgm:cxn modelId="{9F1848AA-58DC-4B87-9CD8-D744B174A2D9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10167-D1CE-483F-A344-E071C2DC11BA}" type="presOf" srcId="{FC3C25CF-C3AD-45B3-8ED6-3A8BDBC50F1D}" destId="{DE089A33-C4CF-436B-868C-DBC56E81CCA4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36 354,1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31 485,7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71 177,7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31921" custLinFactNeighborX="17592" custLinFactNeighborY="3802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15700" custLinFactNeighborX="18090" custLinFactNeighborY="-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1625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27343" custLinFactNeighborX="4064" custLinFactNeighborY="2658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184" custLinFactNeighborX="-228" custLinFactNeighborY="-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30856" custLinFactNeighborX="-13215" custLinFactNeighborY="3536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2990" custLinFactNeighborX="-8847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3AE6C-C132-4486-91DC-6E1369EE654C}" type="presOf" srcId="{BC8F80B7-3392-4555-87BC-CACDA64975B9}" destId="{E52CA826-C8AC-4E80-B5CF-C380F07E4E79}" srcOrd="0" destOrd="0" presId="urn:microsoft.com/office/officeart/2005/8/layout/process3"/>
    <dgm:cxn modelId="{866CFC4F-FB34-4075-8E3C-55BC0D5AF1A3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EFB7F05B-672A-4056-98F4-198BB7F9FFB1}" type="presOf" srcId="{B0E9F480-AABF-4683-962F-DADD559D16B0}" destId="{292A6501-1DC9-4CC7-B5BC-B6ED0836D250}" srcOrd="0" destOrd="0" presId="urn:microsoft.com/office/officeart/2005/8/layout/process3"/>
    <dgm:cxn modelId="{C859BC3C-C2DD-4265-9327-7EF98E9D32FD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04022392-8BA4-424C-9BA2-7D1B486B6FCD}" type="presOf" srcId="{E84CC8A3-898B-4602-93E1-9C241AA02335}" destId="{8B244423-6177-409E-A055-27B77BA03BA7}" srcOrd="1" destOrd="0" presId="urn:microsoft.com/office/officeart/2005/8/layout/process3"/>
    <dgm:cxn modelId="{3E4B778C-573A-4155-8945-4D8BA0F27D7D}" type="presOf" srcId="{180DC6C2-BF81-4CD9-8301-7421D0446C26}" destId="{D850791D-A8B5-4B2F-836D-470865ED6C99}" srcOrd="0" destOrd="0" presId="urn:microsoft.com/office/officeart/2005/8/layout/process3"/>
    <dgm:cxn modelId="{19D02820-2841-4910-9225-4A0F35F3E22C}" type="presOf" srcId="{E84CC8A3-898B-4602-93E1-9C241AA02335}" destId="{780F94B2-0B9B-4587-A62A-4B214FDD42C5}" srcOrd="0" destOrd="0" presId="urn:microsoft.com/office/officeart/2005/8/layout/process3"/>
    <dgm:cxn modelId="{459B96A6-EC30-4F94-9FA9-0B320D47B11A}" type="presOf" srcId="{FC3C25CF-C3AD-45B3-8ED6-3A8BDBC50F1D}" destId="{DE089A33-C4CF-436B-868C-DBC56E81CCA4}" srcOrd="0" destOrd="0" presId="urn:microsoft.com/office/officeart/2005/8/layout/process3"/>
    <dgm:cxn modelId="{E11934AD-DC8B-43B3-8D58-123CE73A01DD}" type="presOf" srcId="{CFCE1214-F9B7-45DF-9E3A-B84C8C394C7C}" destId="{37098FC8-DA80-490C-8584-B4BA00C4298E}" srcOrd="0" destOrd="0" presId="urn:microsoft.com/office/officeart/2005/8/layout/process3"/>
    <dgm:cxn modelId="{DC54515D-D3F3-4A1D-AFD7-5194D8DEA597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5463502D-86FD-4CE2-B510-1C79BB4EB162}" type="presOf" srcId="{F2A60169-509F-4A25-B0C7-FACBA47F3AE7}" destId="{0D1195A0-6A99-4107-A8F6-D85912CC4EBC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4E28A70A-A978-4FAE-93BE-E539A872D268}" type="presOf" srcId="{F2A60169-509F-4A25-B0C7-FACBA47F3AE7}" destId="{ED9C1277-E784-4504-A987-2EC29B2FD88B}" srcOrd="0" destOrd="0" presId="urn:microsoft.com/office/officeart/2005/8/layout/process3"/>
    <dgm:cxn modelId="{AE40A3D6-EA13-43A8-BD58-9117D68171BA}" type="presOf" srcId="{ECBE8840-6FEA-4CCE-8039-A6F6322D81CE}" destId="{091E2058-02AF-4088-9B65-BEF8758FB006}" srcOrd="1" destOrd="0" presId="urn:microsoft.com/office/officeart/2005/8/layout/process3"/>
    <dgm:cxn modelId="{2B5A2D1D-A81B-4D0F-8B88-3724100EBD20}" type="presOf" srcId="{52B576D8-245D-436B-A80C-899E77B4B69E}" destId="{705997ED-CA94-40FC-BD2C-4B7E4C812304}" srcOrd="0" destOrd="0" presId="urn:microsoft.com/office/officeart/2005/8/layout/process3"/>
    <dgm:cxn modelId="{EBA3E970-5AFC-47AD-ADEB-6BBDA8805497}" type="presParOf" srcId="{DE089A33-C4CF-436B-868C-DBC56E81CCA4}" destId="{568B3058-AD67-4897-B49E-ED8993113A37}" srcOrd="0" destOrd="0" presId="urn:microsoft.com/office/officeart/2005/8/layout/process3"/>
    <dgm:cxn modelId="{780C9F8F-2E25-4C45-9603-3EE910AB1688}" type="presParOf" srcId="{568B3058-AD67-4897-B49E-ED8993113A37}" destId="{3239BA27-E704-43DE-8DEE-77F42BADD029}" srcOrd="0" destOrd="0" presId="urn:microsoft.com/office/officeart/2005/8/layout/process3"/>
    <dgm:cxn modelId="{731D6C13-EAC3-4B86-8928-A6262754AC84}" type="presParOf" srcId="{568B3058-AD67-4897-B49E-ED8993113A37}" destId="{091E2058-02AF-4088-9B65-BEF8758FB006}" srcOrd="1" destOrd="0" presId="urn:microsoft.com/office/officeart/2005/8/layout/process3"/>
    <dgm:cxn modelId="{58133F50-9BE9-4AF3-AF41-062B95A7CBDF}" type="presParOf" srcId="{568B3058-AD67-4897-B49E-ED8993113A37}" destId="{37098FC8-DA80-490C-8584-B4BA00C4298E}" srcOrd="2" destOrd="0" presId="urn:microsoft.com/office/officeart/2005/8/layout/process3"/>
    <dgm:cxn modelId="{D2C12F18-E382-46FE-91C0-63A868CC2EF6}" type="presParOf" srcId="{DE089A33-C4CF-436B-868C-DBC56E81CCA4}" destId="{E52CA826-C8AC-4E80-B5CF-C380F07E4E79}" srcOrd="1" destOrd="0" presId="urn:microsoft.com/office/officeart/2005/8/layout/process3"/>
    <dgm:cxn modelId="{47645AD4-2641-44A3-A4D3-1A6EAAB4BB7C}" type="presParOf" srcId="{E52CA826-C8AC-4E80-B5CF-C380F07E4E79}" destId="{80BA55CA-056B-4BCF-B8AA-767682BBC287}" srcOrd="0" destOrd="0" presId="urn:microsoft.com/office/officeart/2005/8/layout/process3"/>
    <dgm:cxn modelId="{6F509363-3D92-495E-A1FD-36DD9D038DF8}" type="presParOf" srcId="{DE089A33-C4CF-436B-868C-DBC56E81CCA4}" destId="{D512B6C3-675D-4355-9E47-14BDB7271FD3}" srcOrd="2" destOrd="0" presId="urn:microsoft.com/office/officeart/2005/8/layout/process3"/>
    <dgm:cxn modelId="{BE99FD49-E234-40B9-9803-F942515175AD}" type="presParOf" srcId="{D512B6C3-675D-4355-9E47-14BDB7271FD3}" destId="{D850791D-A8B5-4B2F-836D-470865ED6C99}" srcOrd="0" destOrd="0" presId="urn:microsoft.com/office/officeart/2005/8/layout/process3"/>
    <dgm:cxn modelId="{3E2F5BC9-B97F-476E-A9C3-7B49C14E1F34}" type="presParOf" srcId="{D512B6C3-675D-4355-9E47-14BDB7271FD3}" destId="{6453F1E3-4866-43DF-9451-C9818F57C999}" srcOrd="1" destOrd="0" presId="urn:microsoft.com/office/officeart/2005/8/layout/process3"/>
    <dgm:cxn modelId="{5BC8DAA9-954C-442E-A5FE-40F2C77D5E43}" type="presParOf" srcId="{D512B6C3-675D-4355-9E47-14BDB7271FD3}" destId="{705997ED-CA94-40FC-BD2C-4B7E4C812304}" srcOrd="2" destOrd="0" presId="urn:microsoft.com/office/officeart/2005/8/layout/process3"/>
    <dgm:cxn modelId="{C9E3C211-CC17-4288-A8CA-62F3DDC86950}" type="presParOf" srcId="{DE089A33-C4CF-436B-868C-DBC56E81CCA4}" destId="{780F94B2-0B9B-4587-A62A-4B214FDD42C5}" srcOrd="3" destOrd="0" presId="urn:microsoft.com/office/officeart/2005/8/layout/process3"/>
    <dgm:cxn modelId="{D01371D1-5AFA-4FF9-A72E-82EB34B10278}" type="presParOf" srcId="{780F94B2-0B9B-4587-A62A-4B214FDD42C5}" destId="{8B244423-6177-409E-A055-27B77BA03BA7}" srcOrd="0" destOrd="0" presId="urn:microsoft.com/office/officeart/2005/8/layout/process3"/>
    <dgm:cxn modelId="{49D85845-CC12-4ADC-BEB0-F6A1B0D77301}" type="presParOf" srcId="{DE089A33-C4CF-436B-868C-DBC56E81CCA4}" destId="{07D123CD-5EF3-4A78-982F-27B0C38F46F9}" srcOrd="4" destOrd="0" presId="urn:microsoft.com/office/officeart/2005/8/layout/process3"/>
    <dgm:cxn modelId="{7E2FCA2D-B97D-45FA-B07E-4CC2BB2DC84D}" type="presParOf" srcId="{07D123CD-5EF3-4A78-982F-27B0C38F46F9}" destId="{ED9C1277-E784-4504-A987-2EC29B2FD88B}" srcOrd="0" destOrd="0" presId="urn:microsoft.com/office/officeart/2005/8/layout/process3"/>
    <dgm:cxn modelId="{B7BDCEF8-0A43-4A2B-90E5-8C92564C7DAB}" type="presParOf" srcId="{07D123CD-5EF3-4A78-982F-27B0C38F46F9}" destId="{0D1195A0-6A99-4107-A8F6-D85912CC4EBC}" srcOrd="1" destOrd="0" presId="urn:microsoft.com/office/officeart/2005/8/layout/process3"/>
    <dgm:cxn modelId="{D10E55EC-6DA5-4DB2-9A47-D394C5FF3876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454 476,2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464 699,4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466 401,9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22356" custLinFactNeighborX="22228" custLinFactNeighborY="-886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6981" custScaleY="77319" custLinFactNeighborX="15812" custLinFactNeighborY="-17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514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16454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184" custScaleY="81797" custLinFactNeighborX="-1425" custLinFactNeighborY="-12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27131" custLinFactNeighborX="-13215" custLinFactNeighborY="-6571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25025" custScaleY="77322" custLinFactNeighborX="-17915" custLinFactNeighborY="-17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F2BD3-7964-486A-91DC-211671551DB6}" type="presOf" srcId="{52B576D8-245D-436B-A80C-899E77B4B69E}" destId="{705997ED-CA94-40FC-BD2C-4B7E4C81230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351716E-C328-45A7-8FF2-6EFC9325D53B}" type="presOf" srcId="{E84CC8A3-898B-4602-93E1-9C241AA02335}" destId="{8B244423-6177-409E-A055-27B77BA03BA7}" srcOrd="1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9DBDF71C-645D-4D9B-B4E8-BA33B25CDAB9}" type="presOf" srcId="{FC3C25CF-C3AD-45B3-8ED6-3A8BDBC50F1D}" destId="{DE089A33-C4CF-436B-868C-DBC56E81CCA4}" srcOrd="0" destOrd="0" presId="urn:microsoft.com/office/officeart/2005/8/layout/process3"/>
    <dgm:cxn modelId="{7A22E084-BA34-4019-A5EF-BC19660C0BBE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E1C9C356-42AC-448D-8DDC-8E76C3F72F09}" type="presOf" srcId="{ECBE8840-6FEA-4CCE-8039-A6F6322D81CE}" destId="{3239BA27-E704-43DE-8DEE-77F42BADD029}" srcOrd="0" destOrd="0" presId="urn:microsoft.com/office/officeart/2005/8/layout/process3"/>
    <dgm:cxn modelId="{04ED0080-0F99-403C-BE38-62CC5AA9F32F}" type="presOf" srcId="{ECBE8840-6FEA-4CCE-8039-A6F6322D81CE}" destId="{091E2058-02AF-4088-9B65-BEF8758FB006}" srcOrd="1" destOrd="0" presId="urn:microsoft.com/office/officeart/2005/8/layout/process3"/>
    <dgm:cxn modelId="{23C07467-5B40-4F9E-AFE0-FD60F05956E2}" type="presOf" srcId="{180DC6C2-BF81-4CD9-8301-7421D0446C26}" destId="{6453F1E3-4866-43DF-9451-C9818F57C999}" srcOrd="1" destOrd="0" presId="urn:microsoft.com/office/officeart/2005/8/layout/process3"/>
    <dgm:cxn modelId="{673987E6-5E18-4445-83C2-BA78D4318500}" type="presOf" srcId="{B0E9F480-AABF-4683-962F-DADD559D16B0}" destId="{292A6501-1DC9-4CC7-B5BC-B6ED0836D250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E0AB4209-51BC-488E-9F34-BD5E2CECCE57}" type="presOf" srcId="{180DC6C2-BF81-4CD9-8301-7421D0446C26}" destId="{D850791D-A8B5-4B2F-836D-470865ED6C99}" srcOrd="0" destOrd="0" presId="urn:microsoft.com/office/officeart/2005/8/layout/process3"/>
    <dgm:cxn modelId="{A5EC4715-CC40-4E52-93F3-C3D4700DA7A8}" type="presOf" srcId="{F2A60169-509F-4A25-B0C7-FACBA47F3AE7}" destId="{0D1195A0-6A99-4107-A8F6-D85912CC4EBC}" srcOrd="1" destOrd="0" presId="urn:microsoft.com/office/officeart/2005/8/layout/process3"/>
    <dgm:cxn modelId="{67A3951E-8D37-49E6-A3E1-D31B597E80BD}" type="presOf" srcId="{CFCE1214-F9B7-45DF-9E3A-B84C8C394C7C}" destId="{37098FC8-DA80-490C-8584-B4BA00C4298E}" srcOrd="0" destOrd="0" presId="urn:microsoft.com/office/officeart/2005/8/layout/process3"/>
    <dgm:cxn modelId="{A348B820-C70C-4ECE-BE63-67942936D84D}" type="presOf" srcId="{BC8F80B7-3392-4555-87BC-CACDA64975B9}" destId="{80BA55CA-056B-4BCF-B8AA-767682BBC287}" srcOrd="1" destOrd="0" presId="urn:microsoft.com/office/officeart/2005/8/layout/process3"/>
    <dgm:cxn modelId="{8CCF2BF3-42EE-4996-B7C3-6DAB7C95BDB0}" type="presOf" srcId="{E84CC8A3-898B-4602-93E1-9C241AA02335}" destId="{780F94B2-0B9B-4587-A62A-4B214FDD42C5}" srcOrd="0" destOrd="0" presId="urn:microsoft.com/office/officeart/2005/8/layout/process3"/>
    <dgm:cxn modelId="{F3883847-093B-42D4-B317-54BD586DBCBF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FB9A421-E3F2-4E7A-B683-52B12EFE8E77}" type="presParOf" srcId="{DE089A33-C4CF-436B-868C-DBC56E81CCA4}" destId="{568B3058-AD67-4897-B49E-ED8993113A37}" srcOrd="0" destOrd="0" presId="urn:microsoft.com/office/officeart/2005/8/layout/process3"/>
    <dgm:cxn modelId="{4B780498-2D29-46AF-8563-586307FA7039}" type="presParOf" srcId="{568B3058-AD67-4897-B49E-ED8993113A37}" destId="{3239BA27-E704-43DE-8DEE-77F42BADD029}" srcOrd="0" destOrd="0" presId="urn:microsoft.com/office/officeart/2005/8/layout/process3"/>
    <dgm:cxn modelId="{FDAB7C23-347E-46C1-BCE3-507A55F1037C}" type="presParOf" srcId="{568B3058-AD67-4897-B49E-ED8993113A37}" destId="{091E2058-02AF-4088-9B65-BEF8758FB006}" srcOrd="1" destOrd="0" presId="urn:microsoft.com/office/officeart/2005/8/layout/process3"/>
    <dgm:cxn modelId="{13935843-DD66-4D9C-B323-45EFDA4F7C73}" type="presParOf" srcId="{568B3058-AD67-4897-B49E-ED8993113A37}" destId="{37098FC8-DA80-490C-8584-B4BA00C4298E}" srcOrd="2" destOrd="0" presId="urn:microsoft.com/office/officeart/2005/8/layout/process3"/>
    <dgm:cxn modelId="{694D4BA1-ABD9-48AA-B72E-51CD26902775}" type="presParOf" srcId="{DE089A33-C4CF-436B-868C-DBC56E81CCA4}" destId="{E52CA826-C8AC-4E80-B5CF-C380F07E4E79}" srcOrd="1" destOrd="0" presId="urn:microsoft.com/office/officeart/2005/8/layout/process3"/>
    <dgm:cxn modelId="{00A8AB19-A574-4DBE-B20A-578DE131465B}" type="presParOf" srcId="{E52CA826-C8AC-4E80-B5CF-C380F07E4E79}" destId="{80BA55CA-056B-4BCF-B8AA-767682BBC287}" srcOrd="0" destOrd="0" presId="urn:microsoft.com/office/officeart/2005/8/layout/process3"/>
    <dgm:cxn modelId="{5ADFFE4C-4071-4F46-86E6-983782596219}" type="presParOf" srcId="{DE089A33-C4CF-436B-868C-DBC56E81CCA4}" destId="{D512B6C3-675D-4355-9E47-14BDB7271FD3}" srcOrd="2" destOrd="0" presId="urn:microsoft.com/office/officeart/2005/8/layout/process3"/>
    <dgm:cxn modelId="{49FAC696-8B67-4BC4-B6EE-5105757E2F2B}" type="presParOf" srcId="{D512B6C3-675D-4355-9E47-14BDB7271FD3}" destId="{D850791D-A8B5-4B2F-836D-470865ED6C99}" srcOrd="0" destOrd="0" presId="urn:microsoft.com/office/officeart/2005/8/layout/process3"/>
    <dgm:cxn modelId="{98EFE778-4645-4D51-9B8C-22A77410235E}" type="presParOf" srcId="{D512B6C3-675D-4355-9E47-14BDB7271FD3}" destId="{6453F1E3-4866-43DF-9451-C9818F57C999}" srcOrd="1" destOrd="0" presId="urn:microsoft.com/office/officeart/2005/8/layout/process3"/>
    <dgm:cxn modelId="{44232156-028A-4A0F-B628-D9B631672C89}" type="presParOf" srcId="{D512B6C3-675D-4355-9E47-14BDB7271FD3}" destId="{705997ED-CA94-40FC-BD2C-4B7E4C812304}" srcOrd="2" destOrd="0" presId="urn:microsoft.com/office/officeart/2005/8/layout/process3"/>
    <dgm:cxn modelId="{7BBF2111-4927-428A-A287-7D0E7E1AA45F}" type="presParOf" srcId="{DE089A33-C4CF-436B-868C-DBC56E81CCA4}" destId="{780F94B2-0B9B-4587-A62A-4B214FDD42C5}" srcOrd="3" destOrd="0" presId="urn:microsoft.com/office/officeart/2005/8/layout/process3"/>
    <dgm:cxn modelId="{DBFFF311-11F3-4595-8B3C-BB46E805AC9C}" type="presParOf" srcId="{780F94B2-0B9B-4587-A62A-4B214FDD42C5}" destId="{8B244423-6177-409E-A055-27B77BA03BA7}" srcOrd="0" destOrd="0" presId="urn:microsoft.com/office/officeart/2005/8/layout/process3"/>
    <dgm:cxn modelId="{6424EDE7-FF52-43DE-A818-3E3708AF9A56}" type="presParOf" srcId="{DE089A33-C4CF-436B-868C-DBC56E81CCA4}" destId="{07D123CD-5EF3-4A78-982F-27B0C38F46F9}" srcOrd="4" destOrd="0" presId="urn:microsoft.com/office/officeart/2005/8/layout/process3"/>
    <dgm:cxn modelId="{2E3AE137-7A35-46FE-B850-B007488A7242}" type="presParOf" srcId="{07D123CD-5EF3-4A78-982F-27B0C38F46F9}" destId="{ED9C1277-E784-4504-A987-2EC29B2FD88B}" srcOrd="0" destOrd="0" presId="urn:microsoft.com/office/officeart/2005/8/layout/process3"/>
    <dgm:cxn modelId="{26A37B77-94C3-4819-9C9C-13B17ECBA4BD}" type="presParOf" srcId="{07D123CD-5EF3-4A78-982F-27B0C38F46F9}" destId="{0D1195A0-6A99-4107-A8F6-D85912CC4EBC}" srcOrd="1" destOrd="0" presId="urn:microsoft.com/office/officeart/2005/8/layout/process3"/>
    <dgm:cxn modelId="{1707651A-8A5B-4756-8A9B-19C3077B0154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261 364,2 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249 998,0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203 497,7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08541" custLinFactNeighborX="22228" custLinFactNeighborY="-886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4410" custScaleY="96034" custLinFactNeighborX="18090" custLinFactNeighborY="-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514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29186" custScaleY="101096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3540" custScaleY="88388" custLinFactNeighborX="-3137" custLinFactNeighborY="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12421" custLinFactNeighborX="-13215" custLinFactNeighborY="-6571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2365" custScaleY="90898" custLinFactNeighborX="-10401" custLinFactNeighborY="-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DE3FD-04D4-48C2-8DC4-B9A0A2014109}" type="presOf" srcId="{E84CC8A3-898B-4602-93E1-9C241AA02335}" destId="{8B244423-6177-409E-A055-27B77BA03BA7}" srcOrd="1" destOrd="0" presId="urn:microsoft.com/office/officeart/2005/8/layout/process3"/>
    <dgm:cxn modelId="{8998473E-6D81-441B-966E-BCB349D44636}" type="presOf" srcId="{52B576D8-245D-436B-A80C-899E77B4B69E}" destId="{705997ED-CA94-40FC-BD2C-4B7E4C81230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699BF41-2111-4CD9-9408-EBCD8D69F692}" type="presOf" srcId="{F2A60169-509F-4A25-B0C7-FACBA47F3AE7}" destId="{ED9C1277-E784-4504-A987-2EC29B2FD88B}" srcOrd="0" destOrd="0" presId="urn:microsoft.com/office/officeart/2005/8/layout/process3"/>
    <dgm:cxn modelId="{8FBFA6A7-0B3E-4498-99AF-BA82F64D3EA1}" type="presOf" srcId="{B0E9F480-AABF-4683-962F-DADD559D16B0}" destId="{292A6501-1DC9-4CC7-B5BC-B6ED0836D250}" srcOrd="0" destOrd="0" presId="urn:microsoft.com/office/officeart/2005/8/layout/process3"/>
    <dgm:cxn modelId="{2515211A-26FB-4E3E-B6EF-A6ADE62F3E35}" type="presOf" srcId="{ECBE8840-6FEA-4CCE-8039-A6F6322D81CE}" destId="{3239BA27-E704-43DE-8DEE-77F42BADD029}" srcOrd="0" destOrd="0" presId="urn:microsoft.com/office/officeart/2005/8/layout/process3"/>
    <dgm:cxn modelId="{745783CA-67E1-4962-AB91-DE228F516C4F}" type="presOf" srcId="{E84CC8A3-898B-4602-93E1-9C241AA02335}" destId="{780F94B2-0B9B-4587-A62A-4B214FDD42C5}" srcOrd="0" destOrd="0" presId="urn:microsoft.com/office/officeart/2005/8/layout/process3"/>
    <dgm:cxn modelId="{F2330FCC-A0A1-49FE-924D-BDDC92076361}" type="presOf" srcId="{180DC6C2-BF81-4CD9-8301-7421D0446C26}" destId="{6453F1E3-4866-43DF-9451-C9818F57C999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27E983A-AB42-4DD2-8CC1-1262D1206B4A}" type="presOf" srcId="{F2A60169-509F-4A25-B0C7-FACBA47F3AE7}" destId="{0D1195A0-6A99-4107-A8F6-D85912CC4EBC}" srcOrd="1" destOrd="0" presId="urn:microsoft.com/office/officeart/2005/8/layout/process3"/>
    <dgm:cxn modelId="{D9BF701D-EF93-41F9-94DB-D0DB21246600}" type="presOf" srcId="{CFCE1214-F9B7-45DF-9E3A-B84C8C394C7C}" destId="{37098FC8-DA80-490C-8584-B4BA00C4298E}" srcOrd="0" destOrd="0" presId="urn:microsoft.com/office/officeart/2005/8/layout/process3"/>
    <dgm:cxn modelId="{7ACAEF51-71BA-407B-B02E-FFD02509A1C0}" type="presOf" srcId="{ECBE8840-6FEA-4CCE-8039-A6F6322D81CE}" destId="{091E2058-02AF-4088-9B65-BEF8758FB006}" srcOrd="1" destOrd="0" presId="urn:microsoft.com/office/officeart/2005/8/layout/process3"/>
    <dgm:cxn modelId="{5DA6346F-B2B2-4D09-9D9A-5018DC9FE542}" type="presOf" srcId="{BC8F80B7-3392-4555-87BC-CACDA64975B9}" destId="{80BA55CA-056B-4BCF-B8AA-767682BBC287}" srcOrd="1" destOrd="0" presId="urn:microsoft.com/office/officeart/2005/8/layout/process3"/>
    <dgm:cxn modelId="{C7E2DC04-77BC-4ADD-8209-9BADC9D61D50}" type="presOf" srcId="{BC8F80B7-3392-4555-87BC-CACDA64975B9}" destId="{E52CA826-C8AC-4E80-B5CF-C380F07E4E79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9FE2712D-6019-4165-893B-25924C2610F4}" type="presOf" srcId="{180DC6C2-BF81-4CD9-8301-7421D0446C26}" destId="{D850791D-A8B5-4B2F-836D-470865ED6C99}" srcOrd="0" destOrd="0" presId="urn:microsoft.com/office/officeart/2005/8/layout/process3"/>
    <dgm:cxn modelId="{8147AC14-3119-41A8-96E3-630063D94292}" type="presOf" srcId="{FC3C25CF-C3AD-45B3-8ED6-3A8BDBC50F1D}" destId="{DE089A33-C4CF-436B-868C-DBC56E81CCA4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B4A442C0-F7EF-4EC0-905E-EFD06EF3BD4A}" type="presParOf" srcId="{DE089A33-C4CF-436B-868C-DBC56E81CCA4}" destId="{568B3058-AD67-4897-B49E-ED8993113A37}" srcOrd="0" destOrd="0" presId="urn:microsoft.com/office/officeart/2005/8/layout/process3"/>
    <dgm:cxn modelId="{3D263C08-FC84-4A91-BC2F-E91C6F584B2D}" type="presParOf" srcId="{568B3058-AD67-4897-B49E-ED8993113A37}" destId="{3239BA27-E704-43DE-8DEE-77F42BADD029}" srcOrd="0" destOrd="0" presId="urn:microsoft.com/office/officeart/2005/8/layout/process3"/>
    <dgm:cxn modelId="{0C5C1461-AD11-43AE-93A5-D070957BA000}" type="presParOf" srcId="{568B3058-AD67-4897-B49E-ED8993113A37}" destId="{091E2058-02AF-4088-9B65-BEF8758FB006}" srcOrd="1" destOrd="0" presId="urn:microsoft.com/office/officeart/2005/8/layout/process3"/>
    <dgm:cxn modelId="{AB23BAA8-48A7-4535-A345-6D2273674F87}" type="presParOf" srcId="{568B3058-AD67-4897-B49E-ED8993113A37}" destId="{37098FC8-DA80-490C-8584-B4BA00C4298E}" srcOrd="2" destOrd="0" presId="urn:microsoft.com/office/officeart/2005/8/layout/process3"/>
    <dgm:cxn modelId="{2D8B4442-9E16-449B-BD6E-4514F951EB93}" type="presParOf" srcId="{DE089A33-C4CF-436B-868C-DBC56E81CCA4}" destId="{E52CA826-C8AC-4E80-B5CF-C380F07E4E79}" srcOrd="1" destOrd="0" presId="urn:microsoft.com/office/officeart/2005/8/layout/process3"/>
    <dgm:cxn modelId="{36B8791A-BD9F-4FD2-BD31-BEAA50314E71}" type="presParOf" srcId="{E52CA826-C8AC-4E80-B5CF-C380F07E4E79}" destId="{80BA55CA-056B-4BCF-B8AA-767682BBC287}" srcOrd="0" destOrd="0" presId="urn:microsoft.com/office/officeart/2005/8/layout/process3"/>
    <dgm:cxn modelId="{919028B7-C8D8-497B-A544-919B8869013F}" type="presParOf" srcId="{DE089A33-C4CF-436B-868C-DBC56E81CCA4}" destId="{D512B6C3-675D-4355-9E47-14BDB7271FD3}" srcOrd="2" destOrd="0" presId="urn:microsoft.com/office/officeart/2005/8/layout/process3"/>
    <dgm:cxn modelId="{840BDBEB-E5DB-4AE4-B17C-45A01DF43A6D}" type="presParOf" srcId="{D512B6C3-675D-4355-9E47-14BDB7271FD3}" destId="{D850791D-A8B5-4B2F-836D-470865ED6C99}" srcOrd="0" destOrd="0" presId="urn:microsoft.com/office/officeart/2005/8/layout/process3"/>
    <dgm:cxn modelId="{BB2F0D4D-A1BC-4FE5-AFF6-460CACAE71C8}" type="presParOf" srcId="{D512B6C3-675D-4355-9E47-14BDB7271FD3}" destId="{6453F1E3-4866-43DF-9451-C9818F57C999}" srcOrd="1" destOrd="0" presId="urn:microsoft.com/office/officeart/2005/8/layout/process3"/>
    <dgm:cxn modelId="{826DF8BC-06CA-4D99-81E0-9BBB389DA845}" type="presParOf" srcId="{D512B6C3-675D-4355-9E47-14BDB7271FD3}" destId="{705997ED-CA94-40FC-BD2C-4B7E4C812304}" srcOrd="2" destOrd="0" presId="urn:microsoft.com/office/officeart/2005/8/layout/process3"/>
    <dgm:cxn modelId="{8A2FC4A9-C2DF-489B-A0F5-E14A260503D1}" type="presParOf" srcId="{DE089A33-C4CF-436B-868C-DBC56E81CCA4}" destId="{780F94B2-0B9B-4587-A62A-4B214FDD42C5}" srcOrd="3" destOrd="0" presId="urn:microsoft.com/office/officeart/2005/8/layout/process3"/>
    <dgm:cxn modelId="{344EAB8F-B6A3-4D03-9F33-1680170B92BF}" type="presParOf" srcId="{780F94B2-0B9B-4587-A62A-4B214FDD42C5}" destId="{8B244423-6177-409E-A055-27B77BA03BA7}" srcOrd="0" destOrd="0" presId="urn:microsoft.com/office/officeart/2005/8/layout/process3"/>
    <dgm:cxn modelId="{F49A61DB-5FDE-448F-BEC6-9C84DE11CFB7}" type="presParOf" srcId="{DE089A33-C4CF-436B-868C-DBC56E81CCA4}" destId="{07D123CD-5EF3-4A78-982F-27B0C38F46F9}" srcOrd="4" destOrd="0" presId="urn:microsoft.com/office/officeart/2005/8/layout/process3"/>
    <dgm:cxn modelId="{06567372-9E27-4554-AD78-6C1BB043FCF4}" type="presParOf" srcId="{07D123CD-5EF3-4A78-982F-27B0C38F46F9}" destId="{ED9C1277-E784-4504-A987-2EC29B2FD88B}" srcOrd="0" destOrd="0" presId="urn:microsoft.com/office/officeart/2005/8/layout/process3"/>
    <dgm:cxn modelId="{EAB3498D-8B41-4791-A677-660F7792ADAF}" type="presParOf" srcId="{07D123CD-5EF3-4A78-982F-27B0C38F46F9}" destId="{0D1195A0-6A99-4107-A8F6-D85912CC4EBC}" srcOrd="1" destOrd="0" presId="urn:microsoft.com/office/officeart/2005/8/layout/process3"/>
    <dgm:cxn modelId="{C8B27691-F743-45E6-9120-D5E2CAB74426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19E4F-EC0B-4FF9-974F-CC116257A24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F8B92-45C9-4390-A5F0-25F88C247DE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</a:t>
          </a: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</a:t>
          </a:r>
          <a:r>
            <a:rPr lang="ru-RU" sz="1200" b="1" dirty="0" smtClean="0">
              <a:solidFill>
                <a:schemeClr val="tx1"/>
              </a:solidFill>
            </a:rPr>
            <a:t>еализация портфелей проектов через систему муниципальных программ и расширение практики осуществления бюджетных расходов на принципах проектного управления деятельностью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B1964E-66EE-42D7-8436-C4DB80B7B970}" type="parTrans" cxnId="{8AE8CACC-71D5-4869-AE4F-D299DFA92D5A}">
      <dgm:prSet/>
      <dgm:spPr/>
      <dgm:t>
        <a:bodyPr/>
        <a:lstStyle/>
        <a:p>
          <a:endParaRPr lang="ru-RU"/>
        </a:p>
      </dgm:t>
    </dgm:pt>
    <dgm:pt modelId="{0EC9504B-A5F7-400A-B843-7F12BB53DDED}" type="sibTrans" cxnId="{8AE8CACC-71D5-4869-AE4F-D299DFA92D5A}">
      <dgm:prSet/>
      <dgm:spPr>
        <a:solidFill>
          <a:srgbClr val="0066FF"/>
        </a:solidFill>
      </dgm:spPr>
      <dgm:t>
        <a:bodyPr/>
        <a:lstStyle/>
        <a:p>
          <a:endParaRPr lang="ru-RU"/>
        </a:p>
      </dgm:t>
    </dgm:pt>
    <dgm:pt modelId="{5D74912C-0C61-4275-B24F-5995C8477C1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</a:t>
          </a:r>
          <a:r>
            <a:rPr lang="ru-RU" sz="1200" b="1" dirty="0" err="1" smtClean="0">
              <a:solidFill>
                <a:schemeClr val="tx1"/>
              </a:solidFill>
            </a:rPr>
            <a:t>Неустановление</a:t>
          </a:r>
          <a:r>
            <a:rPr lang="ru-RU" sz="1200" b="1" dirty="0" smtClean="0">
              <a:solidFill>
                <a:schemeClr val="tx1"/>
              </a:solidFill>
            </a:rPr>
            <a:t> новых расходных обязательств без учета оценки финансовых возможностей местного бюджета, оценки ожидаемого экономического эффекта от их принятия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1F7E9AD-159C-40A0-AD7D-99FA59FACA2F}" type="parTrans" cxnId="{9D29649C-E8AE-496E-B750-CB6548F4F570}">
      <dgm:prSet/>
      <dgm:spPr/>
      <dgm:t>
        <a:bodyPr/>
        <a:lstStyle/>
        <a:p>
          <a:endParaRPr lang="ru-RU"/>
        </a:p>
      </dgm:t>
    </dgm:pt>
    <dgm:pt modelId="{9D82DA77-433B-4F9E-8C1F-44BC6DF7DBD0}" type="sibTrans" cxnId="{9D29649C-E8AE-496E-B750-CB6548F4F570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9EC1A932-456A-41C1-B4C3-009C2F27FED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</a:t>
          </a:r>
          <a:r>
            <a: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ru-RU" sz="1200" b="1" dirty="0" smtClean="0">
              <a:solidFill>
                <a:schemeClr val="tx1"/>
              </a:solidFill>
            </a:rPr>
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A9536F-A97D-42C2-8748-3401256C34C9}" type="parTrans" cxnId="{F5DD4821-5D20-4D1B-985B-B063FBC3FD7E}">
      <dgm:prSet/>
      <dgm:spPr/>
      <dgm:t>
        <a:bodyPr/>
        <a:lstStyle/>
        <a:p>
          <a:endParaRPr lang="ru-RU"/>
        </a:p>
      </dgm:t>
    </dgm:pt>
    <dgm:pt modelId="{92609CE2-AFDF-4BD5-9747-541384CDD5CD}" type="sibTrans" cxnId="{F5DD4821-5D20-4D1B-985B-B063FBC3FD7E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28553161-7ABF-41D5-B662-C70A668C4DE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ru-RU" sz="1200" b="1" dirty="0" smtClean="0">
              <a:solidFill>
                <a:schemeClr val="tx1"/>
              </a:solidFill>
            </a:rPr>
            <a:t>Совершенствование технологий и процедур планирования, исполнения расходов бюджета городского округа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97C10-A98E-4FAB-86CE-B15F85F115AF}" type="parTrans" cxnId="{E9B46D9F-0E6B-46C8-AAF9-DC56EDF5C0C6}">
      <dgm:prSet/>
      <dgm:spPr/>
      <dgm:t>
        <a:bodyPr/>
        <a:lstStyle/>
        <a:p>
          <a:endParaRPr lang="ru-RU"/>
        </a:p>
      </dgm:t>
    </dgm:pt>
    <dgm:pt modelId="{2F1A66F9-AE78-41D6-AA87-DF1CF28D6B12}" type="sibTrans" cxnId="{E9B46D9F-0E6B-46C8-AAF9-DC56EDF5C0C6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F7677E06-1D99-44AD-A8C0-6FA825837E3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ru-RU" sz="1200" b="1" dirty="0" smtClean="0">
              <a:solidFill>
                <a:schemeClr val="tx1"/>
              </a:solidFill>
            </a:rPr>
            <a:t>Обеспечение открытости бюджетного процесса и вовлечение в него граждан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6C553-DB9F-4EDD-9D5C-348B369AA2FA}" type="parTrans" cxnId="{694ADCF5-77A5-49CD-BD8C-53D8EB9C0657}">
      <dgm:prSet/>
      <dgm:spPr/>
      <dgm:t>
        <a:bodyPr/>
        <a:lstStyle/>
        <a:p>
          <a:endParaRPr lang="ru-RU"/>
        </a:p>
      </dgm:t>
    </dgm:pt>
    <dgm:pt modelId="{B1B71B4F-9011-4F29-BF9D-4CE3FEB37333}" type="sibTrans" cxnId="{694ADCF5-77A5-49CD-BD8C-53D8EB9C0657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693BA52B-BAB4-4123-A373-08D356C5C36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Реализация инициативных проектов</a:t>
          </a:r>
        </a:p>
      </dgm:t>
    </dgm:pt>
    <dgm:pt modelId="{0E966F74-6DE3-47A5-AD4D-81A6705460D5}" type="parTrans" cxnId="{FD8A91A9-FD5D-4F81-B1A8-0755EDEFA756}">
      <dgm:prSet/>
      <dgm:spPr/>
      <dgm:t>
        <a:bodyPr/>
        <a:lstStyle/>
        <a:p>
          <a:endParaRPr lang="ru-RU"/>
        </a:p>
      </dgm:t>
    </dgm:pt>
    <dgm:pt modelId="{95DBC72C-57D4-40B5-999E-30B94FF8511E}" type="sibTrans" cxnId="{FD8A91A9-FD5D-4F81-B1A8-0755EDEFA756}">
      <dgm:prSet/>
      <dgm:spPr/>
      <dgm:t>
        <a:bodyPr/>
        <a:lstStyle/>
        <a:p>
          <a:endParaRPr lang="ru-RU"/>
        </a:p>
      </dgm:t>
    </dgm:pt>
    <dgm:pt modelId="{855ED38A-FB68-4B7A-9897-8039F7483F7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</a:t>
          </a:r>
          <a:r>
            <a:rPr lang="ru-RU" sz="1200" b="1" dirty="0" smtClean="0">
              <a:solidFill>
                <a:schemeClr val="tx1"/>
              </a:solidFill>
            </a:rPr>
            <a:t>Развитие конкурентной модели оказания муниципальных услуг, обеспечивающих повышение качества их предоставления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57B6696-F764-4A02-804B-D7FF539DE7C4}" type="sibTrans" cxnId="{C85C750D-D817-47F6-B339-A853A85A213E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42D4175D-53B6-4434-8148-2A0FE4FC12F1}" type="parTrans" cxnId="{C85C750D-D817-47F6-B339-A853A85A213E}">
      <dgm:prSet/>
      <dgm:spPr/>
      <dgm:t>
        <a:bodyPr/>
        <a:lstStyle/>
        <a:p>
          <a:endParaRPr lang="ru-RU"/>
        </a:p>
      </dgm:t>
    </dgm:pt>
    <dgm:pt modelId="{D7E2B8F8-F32F-43A6-9D17-1DB999ABC00F}" type="pres">
      <dgm:prSet presAssocID="{CB519E4F-EC0B-4FF9-974F-CC116257A24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3E68DA-D5E1-4591-A0EF-DC1C4418DDF2}" type="pres">
      <dgm:prSet presAssocID="{CE6F8B92-45C9-4390-A5F0-25F88C247DE4}" presName="firstNode" presStyleLbl="node1" presStyleIdx="0" presStyleCnt="7" custScaleX="327921" custScaleY="207032" custLinFactNeighborX="25591" custLinFactNeighborY="-12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6A457-DE8B-47AE-A4BD-617C8CF3F6FF}" type="pres">
      <dgm:prSet presAssocID="{0EC9504B-A5F7-400A-B843-7F12BB53DDED}" presName="sibTrans" presStyleLbl="sibTrans2D1" presStyleIdx="0" presStyleCnt="6" custAng="21357692" custScaleX="148010" custLinFactNeighborX="18899" custLinFactNeighborY="-3052"/>
      <dgm:spPr/>
      <dgm:t>
        <a:bodyPr/>
        <a:lstStyle/>
        <a:p>
          <a:endParaRPr lang="ru-RU"/>
        </a:p>
      </dgm:t>
    </dgm:pt>
    <dgm:pt modelId="{FE6A8D56-D0BC-4F8C-8917-F0EFA046D9B6}" type="pres">
      <dgm:prSet presAssocID="{5D74912C-0C61-4275-B24F-5995C8477C10}" presName="middleNode" presStyleCnt="0"/>
      <dgm:spPr/>
    </dgm:pt>
    <dgm:pt modelId="{3479CD3E-F0C3-407C-BFD1-91BE4D411614}" type="pres">
      <dgm:prSet presAssocID="{5D74912C-0C61-4275-B24F-5995C8477C10}" presName="padding" presStyleLbl="node1" presStyleIdx="0" presStyleCnt="7"/>
      <dgm:spPr/>
    </dgm:pt>
    <dgm:pt modelId="{40D9D890-6572-4035-9438-14AF9D08A194}" type="pres">
      <dgm:prSet presAssocID="{5D74912C-0C61-4275-B24F-5995C8477C10}" presName="shape" presStyleLbl="node1" presStyleIdx="1" presStyleCnt="7" custScaleX="490761" custScaleY="315815" custLinFactNeighborX="11321" custLinFactNeighborY="-2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62474-D6FE-45AB-ABFA-952E59E5F955}" type="pres">
      <dgm:prSet presAssocID="{9D82DA77-433B-4F9E-8C1F-44BC6DF7DBD0}" presName="sibTrans" presStyleLbl="sibTrans2D1" presStyleIdx="1" presStyleCnt="6" custScaleX="187485" custLinFactNeighborX="-8707" custLinFactNeighborY="5754"/>
      <dgm:spPr/>
      <dgm:t>
        <a:bodyPr/>
        <a:lstStyle/>
        <a:p>
          <a:endParaRPr lang="ru-RU"/>
        </a:p>
      </dgm:t>
    </dgm:pt>
    <dgm:pt modelId="{EBAF3507-956A-4308-9BC3-9A74D1A76726}" type="pres">
      <dgm:prSet presAssocID="{9EC1A932-456A-41C1-B4C3-009C2F27FED3}" presName="middleNode" presStyleCnt="0"/>
      <dgm:spPr/>
    </dgm:pt>
    <dgm:pt modelId="{7393076C-5C70-474B-AC51-8D95FE61FCFF}" type="pres">
      <dgm:prSet presAssocID="{9EC1A932-456A-41C1-B4C3-009C2F27FED3}" presName="padding" presStyleLbl="node1" presStyleIdx="1" presStyleCnt="7"/>
      <dgm:spPr/>
    </dgm:pt>
    <dgm:pt modelId="{0B285290-9B68-42CA-BA18-1118A32DA9EF}" type="pres">
      <dgm:prSet presAssocID="{9EC1A932-456A-41C1-B4C3-009C2F27FED3}" presName="shape" presStyleLbl="node1" presStyleIdx="2" presStyleCnt="7" custScaleX="481891" custScaleY="320009" custLinFactNeighborX="1250" custLinFactNeighborY="-19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C0E50-5F4C-4580-B40F-2D17203CD0E8}" type="pres">
      <dgm:prSet presAssocID="{92609CE2-AFDF-4BD5-9747-541384CDD5CD}" presName="sibTrans" presStyleLbl="sibTrans2D1" presStyleIdx="2" presStyleCnt="6" custAng="150322" custScaleX="125624"/>
      <dgm:spPr/>
      <dgm:t>
        <a:bodyPr/>
        <a:lstStyle/>
        <a:p>
          <a:endParaRPr lang="ru-RU"/>
        </a:p>
      </dgm:t>
    </dgm:pt>
    <dgm:pt modelId="{737CB981-50AC-4F99-81C6-E0AAACF4AD6A}" type="pres">
      <dgm:prSet presAssocID="{855ED38A-FB68-4B7A-9897-8039F7483F78}" presName="middleNode" presStyleCnt="0"/>
      <dgm:spPr/>
    </dgm:pt>
    <dgm:pt modelId="{6D56471A-E788-4581-A5D2-95B53C8F5082}" type="pres">
      <dgm:prSet presAssocID="{855ED38A-FB68-4B7A-9897-8039F7483F78}" presName="padding" presStyleLbl="node1" presStyleIdx="2" presStyleCnt="7"/>
      <dgm:spPr/>
    </dgm:pt>
    <dgm:pt modelId="{0CE30C9A-E8D4-45B0-BB50-7A0DDED23CA6}" type="pres">
      <dgm:prSet presAssocID="{855ED38A-FB68-4B7A-9897-8039F7483F78}" presName="shape" presStyleLbl="node1" presStyleIdx="3" presStyleCnt="7" custScaleX="475429" custScaleY="308514" custLinFactNeighborX="-14337" custLinFactNeighborY="-16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102C3-548C-4B39-BFF7-B8116F08A5A1}" type="pres">
      <dgm:prSet presAssocID="{057B6696-F764-4A02-804B-D7FF539DE7C4}" presName="sibTrans" presStyleLbl="sibTrans2D1" presStyleIdx="3" presStyleCnt="6" custScaleX="156074" custLinFactNeighborX="-71659" custLinFactNeighborY="-9667"/>
      <dgm:spPr/>
      <dgm:t>
        <a:bodyPr/>
        <a:lstStyle/>
        <a:p>
          <a:endParaRPr lang="ru-RU"/>
        </a:p>
      </dgm:t>
    </dgm:pt>
    <dgm:pt modelId="{D8636C4B-7F5D-47A2-9F46-7356A6CBE566}" type="pres">
      <dgm:prSet presAssocID="{28553161-7ABF-41D5-B662-C70A668C4DE8}" presName="middleNode" presStyleCnt="0"/>
      <dgm:spPr/>
    </dgm:pt>
    <dgm:pt modelId="{DDA1EED4-0BC7-4C9A-AF37-4B452C1C5A84}" type="pres">
      <dgm:prSet presAssocID="{28553161-7ABF-41D5-B662-C70A668C4DE8}" presName="padding" presStyleLbl="node1" presStyleIdx="3" presStyleCnt="7"/>
      <dgm:spPr/>
    </dgm:pt>
    <dgm:pt modelId="{C55B1114-E8C3-461A-9AA0-CF8BDB04A428}" type="pres">
      <dgm:prSet presAssocID="{28553161-7ABF-41D5-B662-C70A668C4DE8}" presName="shape" presStyleLbl="node1" presStyleIdx="4" presStyleCnt="7" custScaleX="424896" custScaleY="283391" custLinFactNeighborX="-15763" custLinFactNeighborY="4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A9C13-18B9-4D07-9385-725E3F4B245E}" type="pres">
      <dgm:prSet presAssocID="{2F1A66F9-AE78-41D6-AA87-DF1CF28D6B12}" presName="sibTrans" presStyleLbl="sibTrans2D1" presStyleIdx="4" presStyleCnt="6" custAng="21427341" custScaleX="155611" custLinFactNeighborX="37262" custLinFactNeighborY="3719"/>
      <dgm:spPr/>
      <dgm:t>
        <a:bodyPr/>
        <a:lstStyle/>
        <a:p>
          <a:endParaRPr lang="ru-RU"/>
        </a:p>
      </dgm:t>
    </dgm:pt>
    <dgm:pt modelId="{7D13BE12-2968-4F7E-9498-82F9F89B0038}" type="pres">
      <dgm:prSet presAssocID="{F7677E06-1D99-44AD-A8C0-6FA825837E3B}" presName="middleNode" presStyleCnt="0"/>
      <dgm:spPr/>
    </dgm:pt>
    <dgm:pt modelId="{D67FBE57-134B-4BEB-AED9-2BFA95DB2C9C}" type="pres">
      <dgm:prSet presAssocID="{F7677E06-1D99-44AD-A8C0-6FA825837E3B}" presName="padding" presStyleLbl="node1" presStyleIdx="4" presStyleCnt="7"/>
      <dgm:spPr/>
    </dgm:pt>
    <dgm:pt modelId="{83635DA9-84AD-4A00-BE85-C83F0B8EB903}" type="pres">
      <dgm:prSet presAssocID="{F7677E06-1D99-44AD-A8C0-6FA825837E3B}" presName="shape" presStyleLbl="node1" presStyleIdx="5" presStyleCnt="7" custScaleX="455157" custScaleY="261182" custLinFactNeighborX="-32700" custLinFactNeighborY="1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D169-73E1-4777-A7DB-D223EF533F97}" type="pres">
      <dgm:prSet presAssocID="{B1B71B4F-9011-4F29-BF9D-4CE3FEB37333}" presName="sibTrans" presStyleLbl="sibTrans2D1" presStyleIdx="5" presStyleCnt="6" custAng="144793" custScaleX="158976" custScaleY="158424" custLinFactY="100000" custLinFactNeighborX="18359" custLinFactNeighborY="109753"/>
      <dgm:spPr/>
      <dgm:t>
        <a:bodyPr/>
        <a:lstStyle/>
        <a:p>
          <a:endParaRPr lang="ru-RU"/>
        </a:p>
      </dgm:t>
    </dgm:pt>
    <dgm:pt modelId="{FF3438E8-7B2E-4EAF-AA68-4AAD8C88E9CE}" type="pres">
      <dgm:prSet presAssocID="{693BA52B-BAB4-4123-A373-08D356C5C363}" presName="lastNode" presStyleLbl="node1" presStyleIdx="6" presStyleCnt="7" custScaleX="315163" custScaleY="125703" custLinFactNeighborX="-16024" custLinFactNeighborY="-10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D4821-5D20-4D1B-985B-B063FBC3FD7E}" srcId="{CB519E4F-EC0B-4FF9-974F-CC116257A244}" destId="{9EC1A932-456A-41C1-B4C3-009C2F27FED3}" srcOrd="2" destOrd="0" parTransId="{E8A9536F-A97D-42C2-8748-3401256C34C9}" sibTransId="{92609CE2-AFDF-4BD5-9747-541384CDD5CD}"/>
    <dgm:cxn modelId="{694ADCF5-77A5-49CD-BD8C-53D8EB9C0657}" srcId="{CB519E4F-EC0B-4FF9-974F-CC116257A244}" destId="{F7677E06-1D99-44AD-A8C0-6FA825837E3B}" srcOrd="5" destOrd="0" parTransId="{8006C553-DB9F-4EDD-9D5C-348B369AA2FA}" sibTransId="{B1B71B4F-9011-4F29-BF9D-4CE3FEB37333}"/>
    <dgm:cxn modelId="{C85C750D-D817-47F6-B339-A853A85A213E}" srcId="{CB519E4F-EC0B-4FF9-974F-CC116257A244}" destId="{855ED38A-FB68-4B7A-9897-8039F7483F78}" srcOrd="3" destOrd="0" parTransId="{42D4175D-53B6-4434-8148-2A0FE4FC12F1}" sibTransId="{057B6696-F764-4A02-804B-D7FF539DE7C4}"/>
    <dgm:cxn modelId="{AF409EB5-BE12-4348-8F1B-05AB8F6B5435}" type="presOf" srcId="{2F1A66F9-AE78-41D6-AA87-DF1CF28D6B12}" destId="{1ABA9C13-18B9-4D07-9385-725E3F4B245E}" srcOrd="0" destOrd="0" presId="urn:microsoft.com/office/officeart/2005/8/layout/bProcess2"/>
    <dgm:cxn modelId="{0BBD0361-BF33-4D75-902B-CBB3F549C324}" type="presOf" srcId="{CB519E4F-EC0B-4FF9-974F-CC116257A244}" destId="{D7E2B8F8-F32F-43A6-9D17-1DB999ABC00F}" srcOrd="0" destOrd="0" presId="urn:microsoft.com/office/officeart/2005/8/layout/bProcess2"/>
    <dgm:cxn modelId="{224A2BA9-E120-41CA-9FE5-2772D5250C7A}" type="presOf" srcId="{9EC1A932-456A-41C1-B4C3-009C2F27FED3}" destId="{0B285290-9B68-42CA-BA18-1118A32DA9EF}" srcOrd="0" destOrd="0" presId="urn:microsoft.com/office/officeart/2005/8/layout/bProcess2"/>
    <dgm:cxn modelId="{07946220-E994-4654-A967-3BB77533A076}" type="presOf" srcId="{B1B71B4F-9011-4F29-BF9D-4CE3FEB37333}" destId="{675ED169-73E1-4777-A7DB-D223EF533F97}" srcOrd="0" destOrd="0" presId="urn:microsoft.com/office/officeart/2005/8/layout/bProcess2"/>
    <dgm:cxn modelId="{E9B46D9F-0E6B-46C8-AAF9-DC56EDF5C0C6}" srcId="{CB519E4F-EC0B-4FF9-974F-CC116257A244}" destId="{28553161-7ABF-41D5-B662-C70A668C4DE8}" srcOrd="4" destOrd="0" parTransId="{12197C10-A98E-4FAB-86CE-B15F85F115AF}" sibTransId="{2F1A66F9-AE78-41D6-AA87-DF1CF28D6B12}"/>
    <dgm:cxn modelId="{9D29649C-E8AE-496E-B750-CB6548F4F570}" srcId="{CB519E4F-EC0B-4FF9-974F-CC116257A244}" destId="{5D74912C-0C61-4275-B24F-5995C8477C10}" srcOrd="1" destOrd="0" parTransId="{31F7E9AD-159C-40A0-AD7D-99FA59FACA2F}" sibTransId="{9D82DA77-433B-4F9E-8C1F-44BC6DF7DBD0}"/>
    <dgm:cxn modelId="{91F1E866-F84A-43BD-94DD-A93B34FEE914}" type="presOf" srcId="{5D74912C-0C61-4275-B24F-5995C8477C10}" destId="{40D9D890-6572-4035-9438-14AF9D08A194}" srcOrd="0" destOrd="0" presId="urn:microsoft.com/office/officeart/2005/8/layout/bProcess2"/>
    <dgm:cxn modelId="{21B07BB3-A83A-47F1-8EF4-EB1B7239EA94}" type="presOf" srcId="{057B6696-F764-4A02-804B-D7FF539DE7C4}" destId="{BB4102C3-548C-4B39-BFF7-B8116F08A5A1}" srcOrd="0" destOrd="0" presId="urn:microsoft.com/office/officeart/2005/8/layout/bProcess2"/>
    <dgm:cxn modelId="{304C738B-5527-4D25-8E67-3DB144979C86}" type="presOf" srcId="{28553161-7ABF-41D5-B662-C70A668C4DE8}" destId="{C55B1114-E8C3-461A-9AA0-CF8BDB04A428}" srcOrd="0" destOrd="0" presId="urn:microsoft.com/office/officeart/2005/8/layout/bProcess2"/>
    <dgm:cxn modelId="{AD3938B3-3B7E-4C65-8F19-01C80699D159}" type="presOf" srcId="{F7677E06-1D99-44AD-A8C0-6FA825837E3B}" destId="{83635DA9-84AD-4A00-BE85-C83F0B8EB903}" srcOrd="0" destOrd="0" presId="urn:microsoft.com/office/officeart/2005/8/layout/bProcess2"/>
    <dgm:cxn modelId="{D38EC270-38BF-4DE0-BE41-48AF78388C27}" type="presOf" srcId="{0EC9504B-A5F7-400A-B843-7F12BB53DDED}" destId="{8E16A457-DE8B-47AE-A4BD-617C8CF3F6FF}" srcOrd="0" destOrd="0" presId="urn:microsoft.com/office/officeart/2005/8/layout/bProcess2"/>
    <dgm:cxn modelId="{4D049CF3-207B-44D2-A30E-649C920648F0}" type="presOf" srcId="{9D82DA77-433B-4F9E-8C1F-44BC6DF7DBD0}" destId="{78862474-D6FE-45AB-ABFA-952E59E5F955}" srcOrd="0" destOrd="0" presId="urn:microsoft.com/office/officeart/2005/8/layout/bProcess2"/>
    <dgm:cxn modelId="{FD8A91A9-FD5D-4F81-B1A8-0755EDEFA756}" srcId="{CB519E4F-EC0B-4FF9-974F-CC116257A244}" destId="{693BA52B-BAB4-4123-A373-08D356C5C363}" srcOrd="6" destOrd="0" parTransId="{0E966F74-6DE3-47A5-AD4D-81A6705460D5}" sibTransId="{95DBC72C-57D4-40B5-999E-30B94FF8511E}"/>
    <dgm:cxn modelId="{3EB34227-0C74-44DA-9E3E-5350041B9614}" type="presOf" srcId="{92609CE2-AFDF-4BD5-9747-541384CDD5CD}" destId="{B7EC0E50-5F4C-4580-B40F-2D17203CD0E8}" srcOrd="0" destOrd="0" presId="urn:microsoft.com/office/officeart/2005/8/layout/bProcess2"/>
    <dgm:cxn modelId="{F8CC8488-85AE-44FD-A8B9-AB548DF0C755}" type="presOf" srcId="{855ED38A-FB68-4B7A-9897-8039F7483F78}" destId="{0CE30C9A-E8D4-45B0-BB50-7A0DDED23CA6}" srcOrd="0" destOrd="0" presId="urn:microsoft.com/office/officeart/2005/8/layout/bProcess2"/>
    <dgm:cxn modelId="{237889D3-5D01-4D38-B71F-530D562DD0D1}" type="presOf" srcId="{693BA52B-BAB4-4123-A373-08D356C5C363}" destId="{FF3438E8-7B2E-4EAF-AA68-4AAD8C88E9CE}" srcOrd="0" destOrd="0" presId="urn:microsoft.com/office/officeart/2005/8/layout/bProcess2"/>
    <dgm:cxn modelId="{8AE8CACC-71D5-4869-AE4F-D299DFA92D5A}" srcId="{CB519E4F-EC0B-4FF9-974F-CC116257A244}" destId="{CE6F8B92-45C9-4390-A5F0-25F88C247DE4}" srcOrd="0" destOrd="0" parTransId="{C7B1964E-66EE-42D7-8436-C4DB80B7B970}" sibTransId="{0EC9504B-A5F7-400A-B843-7F12BB53DDED}"/>
    <dgm:cxn modelId="{154BFB6B-1329-4A74-AFF9-D034081C853D}" type="presOf" srcId="{CE6F8B92-45C9-4390-A5F0-25F88C247DE4}" destId="{163E68DA-D5E1-4591-A0EF-DC1C4418DDF2}" srcOrd="0" destOrd="0" presId="urn:microsoft.com/office/officeart/2005/8/layout/bProcess2"/>
    <dgm:cxn modelId="{D74443D1-798E-4CB3-BECC-9D9B48DD44C1}" type="presParOf" srcId="{D7E2B8F8-F32F-43A6-9D17-1DB999ABC00F}" destId="{163E68DA-D5E1-4591-A0EF-DC1C4418DDF2}" srcOrd="0" destOrd="0" presId="urn:microsoft.com/office/officeart/2005/8/layout/bProcess2"/>
    <dgm:cxn modelId="{63F2D952-0A10-4172-A798-B919B2E4D8B3}" type="presParOf" srcId="{D7E2B8F8-F32F-43A6-9D17-1DB999ABC00F}" destId="{8E16A457-DE8B-47AE-A4BD-617C8CF3F6FF}" srcOrd="1" destOrd="0" presId="urn:microsoft.com/office/officeart/2005/8/layout/bProcess2"/>
    <dgm:cxn modelId="{05B4A5C6-C479-4D6A-8844-9B22E8EB39D3}" type="presParOf" srcId="{D7E2B8F8-F32F-43A6-9D17-1DB999ABC00F}" destId="{FE6A8D56-D0BC-4F8C-8917-F0EFA046D9B6}" srcOrd="2" destOrd="0" presId="urn:microsoft.com/office/officeart/2005/8/layout/bProcess2"/>
    <dgm:cxn modelId="{CCB50844-7CE5-4B4C-9B93-C77DBBFDDB06}" type="presParOf" srcId="{FE6A8D56-D0BC-4F8C-8917-F0EFA046D9B6}" destId="{3479CD3E-F0C3-407C-BFD1-91BE4D411614}" srcOrd="0" destOrd="0" presId="urn:microsoft.com/office/officeart/2005/8/layout/bProcess2"/>
    <dgm:cxn modelId="{F33B5727-218F-410E-B1DF-C2191DAE289F}" type="presParOf" srcId="{FE6A8D56-D0BC-4F8C-8917-F0EFA046D9B6}" destId="{40D9D890-6572-4035-9438-14AF9D08A194}" srcOrd="1" destOrd="0" presId="urn:microsoft.com/office/officeart/2005/8/layout/bProcess2"/>
    <dgm:cxn modelId="{EE110D83-2ACD-4C78-B366-D17E64FA21D3}" type="presParOf" srcId="{D7E2B8F8-F32F-43A6-9D17-1DB999ABC00F}" destId="{78862474-D6FE-45AB-ABFA-952E59E5F955}" srcOrd="3" destOrd="0" presId="urn:microsoft.com/office/officeart/2005/8/layout/bProcess2"/>
    <dgm:cxn modelId="{840DA2D6-2F38-4974-8ED3-719A1AE782B6}" type="presParOf" srcId="{D7E2B8F8-F32F-43A6-9D17-1DB999ABC00F}" destId="{EBAF3507-956A-4308-9BC3-9A74D1A76726}" srcOrd="4" destOrd="0" presId="urn:microsoft.com/office/officeart/2005/8/layout/bProcess2"/>
    <dgm:cxn modelId="{1433EF35-367C-4053-BCCF-D134280E156B}" type="presParOf" srcId="{EBAF3507-956A-4308-9BC3-9A74D1A76726}" destId="{7393076C-5C70-474B-AC51-8D95FE61FCFF}" srcOrd="0" destOrd="0" presId="urn:microsoft.com/office/officeart/2005/8/layout/bProcess2"/>
    <dgm:cxn modelId="{F84E0CEB-ECF5-40B9-8221-C59887853AAB}" type="presParOf" srcId="{EBAF3507-956A-4308-9BC3-9A74D1A76726}" destId="{0B285290-9B68-42CA-BA18-1118A32DA9EF}" srcOrd="1" destOrd="0" presId="urn:microsoft.com/office/officeart/2005/8/layout/bProcess2"/>
    <dgm:cxn modelId="{BA77AFAD-D5C1-44E4-9241-4E78AB8E4FF1}" type="presParOf" srcId="{D7E2B8F8-F32F-43A6-9D17-1DB999ABC00F}" destId="{B7EC0E50-5F4C-4580-B40F-2D17203CD0E8}" srcOrd="5" destOrd="0" presId="urn:microsoft.com/office/officeart/2005/8/layout/bProcess2"/>
    <dgm:cxn modelId="{B7CA3DE4-E43B-49C7-8C8D-10B15BE854C0}" type="presParOf" srcId="{D7E2B8F8-F32F-43A6-9D17-1DB999ABC00F}" destId="{737CB981-50AC-4F99-81C6-E0AAACF4AD6A}" srcOrd="6" destOrd="0" presId="urn:microsoft.com/office/officeart/2005/8/layout/bProcess2"/>
    <dgm:cxn modelId="{F7BBA956-C4AF-4CC7-9653-076A4DC901A8}" type="presParOf" srcId="{737CB981-50AC-4F99-81C6-E0AAACF4AD6A}" destId="{6D56471A-E788-4581-A5D2-95B53C8F5082}" srcOrd="0" destOrd="0" presId="urn:microsoft.com/office/officeart/2005/8/layout/bProcess2"/>
    <dgm:cxn modelId="{31B8696E-4399-44D9-94D4-C0BBE6711F21}" type="presParOf" srcId="{737CB981-50AC-4F99-81C6-E0AAACF4AD6A}" destId="{0CE30C9A-E8D4-45B0-BB50-7A0DDED23CA6}" srcOrd="1" destOrd="0" presId="urn:microsoft.com/office/officeart/2005/8/layout/bProcess2"/>
    <dgm:cxn modelId="{6183F40F-1737-4A20-907D-8931680E28C5}" type="presParOf" srcId="{D7E2B8F8-F32F-43A6-9D17-1DB999ABC00F}" destId="{BB4102C3-548C-4B39-BFF7-B8116F08A5A1}" srcOrd="7" destOrd="0" presId="urn:microsoft.com/office/officeart/2005/8/layout/bProcess2"/>
    <dgm:cxn modelId="{8EEC641C-C693-438F-8405-EA87DD527518}" type="presParOf" srcId="{D7E2B8F8-F32F-43A6-9D17-1DB999ABC00F}" destId="{D8636C4B-7F5D-47A2-9F46-7356A6CBE566}" srcOrd="8" destOrd="0" presId="urn:microsoft.com/office/officeart/2005/8/layout/bProcess2"/>
    <dgm:cxn modelId="{0D0BDF87-15A5-4DEC-808B-4C203AA84F6A}" type="presParOf" srcId="{D8636C4B-7F5D-47A2-9F46-7356A6CBE566}" destId="{DDA1EED4-0BC7-4C9A-AF37-4B452C1C5A84}" srcOrd="0" destOrd="0" presId="urn:microsoft.com/office/officeart/2005/8/layout/bProcess2"/>
    <dgm:cxn modelId="{716DDFF5-A809-4A51-AAFC-3E4766C79128}" type="presParOf" srcId="{D8636C4B-7F5D-47A2-9F46-7356A6CBE566}" destId="{C55B1114-E8C3-461A-9AA0-CF8BDB04A428}" srcOrd="1" destOrd="0" presId="urn:microsoft.com/office/officeart/2005/8/layout/bProcess2"/>
    <dgm:cxn modelId="{5883A111-FE61-4D35-B47E-3A18ED0BC32A}" type="presParOf" srcId="{D7E2B8F8-F32F-43A6-9D17-1DB999ABC00F}" destId="{1ABA9C13-18B9-4D07-9385-725E3F4B245E}" srcOrd="9" destOrd="0" presId="urn:microsoft.com/office/officeart/2005/8/layout/bProcess2"/>
    <dgm:cxn modelId="{CCA8C07A-1B21-4DE7-9255-60F4A0E76BAD}" type="presParOf" srcId="{D7E2B8F8-F32F-43A6-9D17-1DB999ABC00F}" destId="{7D13BE12-2968-4F7E-9498-82F9F89B0038}" srcOrd="10" destOrd="0" presId="urn:microsoft.com/office/officeart/2005/8/layout/bProcess2"/>
    <dgm:cxn modelId="{3EF565AD-09C0-458E-ACD8-D7580804B095}" type="presParOf" srcId="{7D13BE12-2968-4F7E-9498-82F9F89B0038}" destId="{D67FBE57-134B-4BEB-AED9-2BFA95DB2C9C}" srcOrd="0" destOrd="0" presId="urn:microsoft.com/office/officeart/2005/8/layout/bProcess2"/>
    <dgm:cxn modelId="{2C3359DB-7804-4282-AC00-A69B13548A2D}" type="presParOf" srcId="{7D13BE12-2968-4F7E-9498-82F9F89B0038}" destId="{83635DA9-84AD-4A00-BE85-C83F0B8EB903}" srcOrd="1" destOrd="0" presId="urn:microsoft.com/office/officeart/2005/8/layout/bProcess2"/>
    <dgm:cxn modelId="{C20A811A-F941-44DB-B86A-14E51205D5B7}" type="presParOf" srcId="{D7E2B8F8-F32F-43A6-9D17-1DB999ABC00F}" destId="{675ED169-73E1-4777-A7DB-D223EF533F97}" srcOrd="11" destOrd="0" presId="urn:microsoft.com/office/officeart/2005/8/layout/bProcess2"/>
    <dgm:cxn modelId="{38EC16C9-5392-4890-B663-749679DDF570}" type="presParOf" srcId="{D7E2B8F8-F32F-43A6-9D17-1DB999ABC00F}" destId="{FF3438E8-7B2E-4EAF-AA68-4AAD8C88E9CE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1C310-D92E-4D4B-B2D6-D4EF22AE79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3E558-BFD1-4CD0-83C8-F13F4C5D27C0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36888-47E1-4AF9-8D0E-134237546560}" type="parTrans" cxnId="{6C68D936-3FF7-4A4D-9F54-EF867CB74F6B}">
      <dgm:prSet/>
      <dgm:spPr/>
      <dgm:t>
        <a:bodyPr/>
        <a:lstStyle/>
        <a:p>
          <a:endParaRPr lang="ru-RU"/>
        </a:p>
      </dgm:t>
    </dgm:pt>
    <dgm:pt modelId="{5E0E12E5-6E6F-4BE4-B445-1BB6B8418F41}" type="sibTrans" cxnId="{6C68D936-3FF7-4A4D-9F54-EF867CB74F6B}">
      <dgm:prSet/>
      <dgm:spPr/>
      <dgm:t>
        <a:bodyPr/>
        <a:lstStyle/>
        <a:p>
          <a:endParaRPr lang="ru-RU"/>
        </a:p>
      </dgm:t>
    </dgm:pt>
    <dgm:pt modelId="{E60B8DD4-F1B3-41BD-BB6D-F5548BBA044A}">
      <dgm:prSet phldrT="[Текст]" custT="1"/>
      <dgm:spPr/>
      <dgm:t>
        <a:bodyPr/>
        <a:lstStyle/>
        <a:p>
          <a:endParaRPr lang="ru-RU" sz="1400" dirty="0"/>
        </a:p>
      </dgm:t>
    </dgm:pt>
    <dgm:pt modelId="{FC3FE90D-C8C0-41D8-A5FA-816B59ECEEF2}" type="parTrans" cxnId="{7FB41652-50E0-45E6-B05C-51DDAE296BF3}">
      <dgm:prSet/>
      <dgm:spPr/>
      <dgm:t>
        <a:bodyPr/>
        <a:lstStyle/>
        <a:p>
          <a:endParaRPr lang="ru-RU"/>
        </a:p>
      </dgm:t>
    </dgm:pt>
    <dgm:pt modelId="{69AD559F-4564-4D75-BD81-60FE643105C7}" type="sibTrans" cxnId="{7FB41652-50E0-45E6-B05C-51DDAE296BF3}">
      <dgm:prSet/>
      <dgm:spPr/>
      <dgm:t>
        <a:bodyPr/>
        <a:lstStyle/>
        <a:p>
          <a:endParaRPr lang="ru-RU"/>
        </a:p>
      </dgm:t>
    </dgm:pt>
    <dgm:pt modelId="{FA7212D8-9FC6-4401-ABE8-2F486527DE80}">
      <dgm:prSet phldrT="[Текст]" custT="1"/>
      <dgm:spPr/>
      <dgm:t>
        <a:bodyPr/>
        <a:lstStyle/>
        <a:p>
          <a:r>
            <a:rPr lang="ru-RU" sz="1500" b="0" dirty="0" smtClean="0"/>
            <a:t>эффективность осуществления муниципальных заимствований;</a:t>
          </a:r>
        </a:p>
        <a:p>
          <a:r>
            <a:rPr lang="ru-RU" sz="1500" b="0" dirty="0" smtClean="0"/>
            <a:t>привлечение необходимого объема муниципальных заимствований, способных обеспечить решение социально-экономических задач развития города, не допустив при этом необоснованного роста муниципального долга и повышения рисков неисполнения долговых обязательств; </a:t>
          </a:r>
        </a:p>
        <a:p>
          <a:r>
            <a:rPr lang="ru-RU" sz="1500" b="0" dirty="0" smtClean="0"/>
            <a:t>взаимосвязь принятия решения о заимствованиях с реальными потребностями бюджета города в заемных средствах;</a:t>
          </a:r>
        </a:p>
        <a:p>
          <a:r>
            <a:rPr lang="ru-RU" sz="1500" b="0" dirty="0" smtClean="0"/>
            <a:t>контроль за объемом заимствований, прогнозируемом при среднесрочном планировании;</a:t>
          </a:r>
        </a:p>
        <a:p>
          <a:r>
            <a:rPr lang="ru-RU" sz="1500" b="0" dirty="0" smtClean="0"/>
            <a:t>прозрачность процессов управления муниципальным долгом города;</a:t>
          </a:r>
        </a:p>
        <a:p>
          <a:r>
            <a:rPr lang="ru-RU" sz="1500" b="0" dirty="0" smtClean="0"/>
            <a:t>гибкое реагирование на изменяющиеся условия финансовых рынков и использование наиболее благоприятных форм заимствований;</a:t>
          </a:r>
        </a:p>
        <a:p>
          <a:r>
            <a:rPr lang="ru-RU" sz="1500" b="0" dirty="0" smtClean="0"/>
            <a:t>раскрытие информации о долговых обязательствах и проводимой заемной политике;</a:t>
          </a:r>
        </a:p>
        <a:p>
          <a:r>
            <a:rPr lang="ru-RU" sz="1500" b="0" dirty="0" smtClean="0"/>
            <a:t>оперативное управление долговыми обязательствами (корректировка сроков привлечения заимствований, сокращение объема заимствований с учетом результатов исполнения бюджета города)</a:t>
          </a:r>
          <a:endParaRPr lang="ru-RU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5C3AA-A1D8-4097-BD65-770457E334F6}" type="parTrans" cxnId="{1F3D63EF-07AE-45BC-A6FB-8F4F8B53CDFE}">
      <dgm:prSet/>
      <dgm:spPr/>
      <dgm:t>
        <a:bodyPr/>
        <a:lstStyle/>
        <a:p>
          <a:endParaRPr lang="ru-RU"/>
        </a:p>
      </dgm:t>
    </dgm:pt>
    <dgm:pt modelId="{BA4425DC-A3B6-4D13-A51E-06F1DA627913}" type="sibTrans" cxnId="{1F3D63EF-07AE-45BC-A6FB-8F4F8B53CDFE}">
      <dgm:prSet/>
      <dgm:spPr/>
      <dgm:t>
        <a:bodyPr/>
        <a:lstStyle/>
        <a:p>
          <a:endParaRPr lang="ru-RU"/>
        </a:p>
      </dgm:t>
    </dgm:pt>
    <dgm:pt modelId="{406D3531-7E94-4376-BFCF-46D0339FA53B}" type="pres">
      <dgm:prSet presAssocID="{9691C310-D92E-4D4B-B2D6-D4EF22AE79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F555D4-0FC9-4D3A-AF3F-1D80400A6AA1}" type="pres">
      <dgm:prSet presAssocID="{B9F3E558-BFD1-4CD0-83C8-F13F4C5D27C0}" presName="thickLine" presStyleLbl="alignNode1" presStyleIdx="0" presStyleCnt="1"/>
      <dgm:spPr/>
    </dgm:pt>
    <dgm:pt modelId="{30B83E16-5B2B-4C4E-8431-99FCD1A4E6AF}" type="pres">
      <dgm:prSet presAssocID="{B9F3E558-BFD1-4CD0-83C8-F13F4C5D27C0}" presName="horz1" presStyleCnt="0"/>
      <dgm:spPr/>
    </dgm:pt>
    <dgm:pt modelId="{735BCE2C-F88C-446E-BB3E-2612AF5209B0}" type="pres">
      <dgm:prSet presAssocID="{B9F3E558-BFD1-4CD0-83C8-F13F4C5D27C0}" presName="tx1" presStyleLbl="revTx" presStyleIdx="0" presStyleCnt="3" custScaleX="194643"/>
      <dgm:spPr/>
      <dgm:t>
        <a:bodyPr/>
        <a:lstStyle/>
        <a:p>
          <a:endParaRPr lang="ru-RU"/>
        </a:p>
      </dgm:t>
    </dgm:pt>
    <dgm:pt modelId="{3DA55683-D13E-4E8F-944F-B8AFED24162D}" type="pres">
      <dgm:prSet presAssocID="{B9F3E558-BFD1-4CD0-83C8-F13F4C5D27C0}" presName="vert1" presStyleCnt="0"/>
      <dgm:spPr/>
    </dgm:pt>
    <dgm:pt modelId="{8FA126E9-F609-49AC-848D-C5227C90BDC4}" type="pres">
      <dgm:prSet presAssocID="{E60B8DD4-F1B3-41BD-BB6D-F5548BBA044A}" presName="vertSpace2a" presStyleCnt="0"/>
      <dgm:spPr/>
    </dgm:pt>
    <dgm:pt modelId="{1B106AF3-4B38-4EEC-AD36-8B623AA2062B}" type="pres">
      <dgm:prSet presAssocID="{E60B8DD4-F1B3-41BD-BB6D-F5548BBA044A}" presName="horz2" presStyleCnt="0"/>
      <dgm:spPr/>
    </dgm:pt>
    <dgm:pt modelId="{2F947477-F0FD-48C7-95DE-40B424008123}" type="pres">
      <dgm:prSet presAssocID="{E60B8DD4-F1B3-41BD-BB6D-F5548BBA044A}" presName="horzSpace2" presStyleCnt="0"/>
      <dgm:spPr/>
    </dgm:pt>
    <dgm:pt modelId="{817EF5D7-66D2-4D63-A681-838E988E626F}" type="pres">
      <dgm:prSet presAssocID="{E60B8DD4-F1B3-41BD-BB6D-F5548BBA044A}" presName="tx2" presStyleLbl="revTx" presStyleIdx="1" presStyleCnt="3" custScaleY="50697"/>
      <dgm:spPr/>
      <dgm:t>
        <a:bodyPr/>
        <a:lstStyle/>
        <a:p>
          <a:endParaRPr lang="ru-RU"/>
        </a:p>
      </dgm:t>
    </dgm:pt>
    <dgm:pt modelId="{BFCF6E7E-8C48-46EC-BC87-5EFF6ABC118E}" type="pres">
      <dgm:prSet presAssocID="{E60B8DD4-F1B3-41BD-BB6D-F5548BBA044A}" presName="vert2" presStyleCnt="0"/>
      <dgm:spPr/>
    </dgm:pt>
    <dgm:pt modelId="{0E609039-7591-45B6-9FE8-0BEF28ACCF56}" type="pres">
      <dgm:prSet presAssocID="{E60B8DD4-F1B3-41BD-BB6D-F5548BBA044A}" presName="thinLine2b" presStyleLbl="callout" presStyleIdx="0" presStyleCnt="2" custLinFactY="-100000" custLinFactNeighborX="452" custLinFactNeighborY="-124173"/>
      <dgm:spPr/>
    </dgm:pt>
    <dgm:pt modelId="{C1709876-DA69-4CEF-82A5-22A21451D193}" type="pres">
      <dgm:prSet presAssocID="{E60B8DD4-F1B3-41BD-BB6D-F5548BBA044A}" presName="vertSpace2b" presStyleCnt="0"/>
      <dgm:spPr/>
    </dgm:pt>
    <dgm:pt modelId="{5E9E8800-CFAC-4928-BCF6-924F615F808F}" type="pres">
      <dgm:prSet presAssocID="{FA7212D8-9FC6-4401-ABE8-2F486527DE80}" presName="horz2" presStyleCnt="0"/>
      <dgm:spPr/>
    </dgm:pt>
    <dgm:pt modelId="{8207E588-07E3-4ACA-B62E-1A8FA99A9560}" type="pres">
      <dgm:prSet presAssocID="{FA7212D8-9FC6-4401-ABE8-2F486527DE80}" presName="horzSpace2" presStyleCnt="0"/>
      <dgm:spPr/>
    </dgm:pt>
    <dgm:pt modelId="{07FE0387-A252-43E1-9A91-6F37584AB079}" type="pres">
      <dgm:prSet presAssocID="{FA7212D8-9FC6-4401-ABE8-2F486527DE80}" presName="tx2" presStyleLbl="revTx" presStyleIdx="2" presStyleCnt="3" custScaleX="196555" custScaleY="354645" custLinFactNeighborX="-94" custLinFactNeighborY="-42054"/>
      <dgm:spPr/>
      <dgm:t>
        <a:bodyPr/>
        <a:lstStyle/>
        <a:p>
          <a:endParaRPr lang="ru-RU"/>
        </a:p>
      </dgm:t>
    </dgm:pt>
    <dgm:pt modelId="{45D074BB-EC94-46DE-8E9F-F2D3C5A252F8}" type="pres">
      <dgm:prSet presAssocID="{FA7212D8-9FC6-4401-ABE8-2F486527DE80}" presName="vert2" presStyleCnt="0"/>
      <dgm:spPr/>
    </dgm:pt>
    <dgm:pt modelId="{05B32665-3197-4710-AF2E-C35C062EB3C5}" type="pres">
      <dgm:prSet presAssocID="{FA7212D8-9FC6-4401-ABE8-2F486527DE80}" presName="thinLine2b" presStyleLbl="callout" presStyleIdx="1" presStyleCnt="2"/>
      <dgm:spPr/>
    </dgm:pt>
    <dgm:pt modelId="{4D6BB6EA-5ADD-47CF-B0AC-DC0C34F68EBF}" type="pres">
      <dgm:prSet presAssocID="{FA7212D8-9FC6-4401-ABE8-2F486527DE80}" presName="vertSpace2b" presStyleCnt="0"/>
      <dgm:spPr/>
    </dgm:pt>
  </dgm:ptLst>
  <dgm:cxnLst>
    <dgm:cxn modelId="{60A4D32D-8B53-472B-841F-5990235C59DC}" type="presOf" srcId="{9691C310-D92E-4D4B-B2D6-D4EF22AE79F1}" destId="{406D3531-7E94-4376-BFCF-46D0339FA53B}" srcOrd="0" destOrd="0" presId="urn:microsoft.com/office/officeart/2008/layout/LinedList"/>
    <dgm:cxn modelId="{6C68D936-3FF7-4A4D-9F54-EF867CB74F6B}" srcId="{9691C310-D92E-4D4B-B2D6-D4EF22AE79F1}" destId="{B9F3E558-BFD1-4CD0-83C8-F13F4C5D27C0}" srcOrd="0" destOrd="0" parTransId="{5C736888-47E1-4AF9-8D0E-134237546560}" sibTransId="{5E0E12E5-6E6F-4BE4-B445-1BB6B8418F41}"/>
    <dgm:cxn modelId="{33AED323-7EF6-4B96-8663-9A189770E8BB}" type="presOf" srcId="{E60B8DD4-F1B3-41BD-BB6D-F5548BBA044A}" destId="{817EF5D7-66D2-4D63-A681-838E988E626F}" srcOrd="0" destOrd="0" presId="urn:microsoft.com/office/officeart/2008/layout/LinedList"/>
    <dgm:cxn modelId="{1F3D63EF-07AE-45BC-A6FB-8F4F8B53CDFE}" srcId="{B9F3E558-BFD1-4CD0-83C8-F13F4C5D27C0}" destId="{FA7212D8-9FC6-4401-ABE8-2F486527DE80}" srcOrd="1" destOrd="0" parTransId="{C585C3AA-A1D8-4097-BD65-770457E334F6}" sibTransId="{BA4425DC-A3B6-4D13-A51E-06F1DA627913}"/>
    <dgm:cxn modelId="{82206328-783B-4A97-B62B-6DF05972972C}" type="presOf" srcId="{B9F3E558-BFD1-4CD0-83C8-F13F4C5D27C0}" destId="{735BCE2C-F88C-446E-BB3E-2612AF5209B0}" srcOrd="0" destOrd="0" presId="urn:microsoft.com/office/officeart/2008/layout/LinedList"/>
    <dgm:cxn modelId="{25E24608-05CE-42F0-9745-975367EC21B5}" type="presOf" srcId="{FA7212D8-9FC6-4401-ABE8-2F486527DE80}" destId="{07FE0387-A252-43E1-9A91-6F37584AB079}" srcOrd="0" destOrd="0" presId="urn:microsoft.com/office/officeart/2008/layout/LinedList"/>
    <dgm:cxn modelId="{7FB41652-50E0-45E6-B05C-51DDAE296BF3}" srcId="{B9F3E558-BFD1-4CD0-83C8-F13F4C5D27C0}" destId="{E60B8DD4-F1B3-41BD-BB6D-F5548BBA044A}" srcOrd="0" destOrd="0" parTransId="{FC3FE90D-C8C0-41D8-A5FA-816B59ECEEF2}" sibTransId="{69AD559F-4564-4D75-BD81-60FE643105C7}"/>
    <dgm:cxn modelId="{C814AADB-6BFF-4C92-A4B4-787AA3722BCA}" type="presParOf" srcId="{406D3531-7E94-4376-BFCF-46D0339FA53B}" destId="{01F555D4-0FC9-4D3A-AF3F-1D80400A6AA1}" srcOrd="0" destOrd="0" presId="urn:microsoft.com/office/officeart/2008/layout/LinedList"/>
    <dgm:cxn modelId="{D0462E67-14DC-4101-A2F6-E3B6B0FAA76D}" type="presParOf" srcId="{406D3531-7E94-4376-BFCF-46D0339FA53B}" destId="{30B83E16-5B2B-4C4E-8431-99FCD1A4E6AF}" srcOrd="1" destOrd="0" presId="urn:microsoft.com/office/officeart/2008/layout/LinedList"/>
    <dgm:cxn modelId="{6F936D49-5382-4EF4-975D-4CFA4E1C0445}" type="presParOf" srcId="{30B83E16-5B2B-4C4E-8431-99FCD1A4E6AF}" destId="{735BCE2C-F88C-446E-BB3E-2612AF5209B0}" srcOrd="0" destOrd="0" presId="urn:microsoft.com/office/officeart/2008/layout/LinedList"/>
    <dgm:cxn modelId="{B9DD793A-1A19-496B-9AC1-621CCCAA38A4}" type="presParOf" srcId="{30B83E16-5B2B-4C4E-8431-99FCD1A4E6AF}" destId="{3DA55683-D13E-4E8F-944F-B8AFED24162D}" srcOrd="1" destOrd="0" presId="urn:microsoft.com/office/officeart/2008/layout/LinedList"/>
    <dgm:cxn modelId="{9367D61C-6ADA-45E6-B0E1-9F2F7A66EC7F}" type="presParOf" srcId="{3DA55683-D13E-4E8F-944F-B8AFED24162D}" destId="{8FA126E9-F609-49AC-848D-C5227C90BDC4}" srcOrd="0" destOrd="0" presId="urn:microsoft.com/office/officeart/2008/layout/LinedList"/>
    <dgm:cxn modelId="{1A758B61-C33B-4698-BB10-CFD15D5DF9A3}" type="presParOf" srcId="{3DA55683-D13E-4E8F-944F-B8AFED24162D}" destId="{1B106AF3-4B38-4EEC-AD36-8B623AA2062B}" srcOrd="1" destOrd="0" presId="urn:microsoft.com/office/officeart/2008/layout/LinedList"/>
    <dgm:cxn modelId="{14C88671-7CC3-4714-9116-682507CB2885}" type="presParOf" srcId="{1B106AF3-4B38-4EEC-AD36-8B623AA2062B}" destId="{2F947477-F0FD-48C7-95DE-40B424008123}" srcOrd="0" destOrd="0" presId="urn:microsoft.com/office/officeart/2008/layout/LinedList"/>
    <dgm:cxn modelId="{35BEBE92-061B-4C72-B8B1-DC3AE7F6B3DA}" type="presParOf" srcId="{1B106AF3-4B38-4EEC-AD36-8B623AA2062B}" destId="{817EF5D7-66D2-4D63-A681-838E988E626F}" srcOrd="1" destOrd="0" presId="urn:microsoft.com/office/officeart/2008/layout/LinedList"/>
    <dgm:cxn modelId="{96ADBADD-7FA4-44E7-A939-047E985FB9C5}" type="presParOf" srcId="{1B106AF3-4B38-4EEC-AD36-8B623AA2062B}" destId="{BFCF6E7E-8C48-46EC-BC87-5EFF6ABC118E}" srcOrd="2" destOrd="0" presId="urn:microsoft.com/office/officeart/2008/layout/LinedList"/>
    <dgm:cxn modelId="{510FB766-63E0-4E44-BC85-8099340D1631}" type="presParOf" srcId="{3DA55683-D13E-4E8F-944F-B8AFED24162D}" destId="{0E609039-7591-45B6-9FE8-0BEF28ACCF56}" srcOrd="2" destOrd="0" presId="urn:microsoft.com/office/officeart/2008/layout/LinedList"/>
    <dgm:cxn modelId="{7B97F7CC-E608-4794-9415-5A0A6B65C4C7}" type="presParOf" srcId="{3DA55683-D13E-4E8F-944F-B8AFED24162D}" destId="{C1709876-DA69-4CEF-82A5-22A21451D193}" srcOrd="3" destOrd="0" presId="urn:microsoft.com/office/officeart/2008/layout/LinedList"/>
    <dgm:cxn modelId="{D164BC85-757A-4581-B4FF-05B98AA69654}" type="presParOf" srcId="{3DA55683-D13E-4E8F-944F-B8AFED24162D}" destId="{5E9E8800-CFAC-4928-BCF6-924F615F808F}" srcOrd="4" destOrd="0" presId="urn:microsoft.com/office/officeart/2008/layout/LinedList"/>
    <dgm:cxn modelId="{E5BF2042-221D-4C52-B055-BFB3CB90F7FB}" type="presParOf" srcId="{5E9E8800-CFAC-4928-BCF6-924F615F808F}" destId="{8207E588-07E3-4ACA-B62E-1A8FA99A9560}" srcOrd="0" destOrd="0" presId="urn:microsoft.com/office/officeart/2008/layout/LinedList"/>
    <dgm:cxn modelId="{2BDC2F72-6A17-45C0-8E7D-815EC6DD206C}" type="presParOf" srcId="{5E9E8800-CFAC-4928-BCF6-924F615F808F}" destId="{07FE0387-A252-43E1-9A91-6F37584AB079}" srcOrd="1" destOrd="0" presId="urn:microsoft.com/office/officeart/2008/layout/LinedList"/>
    <dgm:cxn modelId="{91DA3C43-37EA-48DF-B8DE-37993804FB9B}" type="presParOf" srcId="{5E9E8800-CFAC-4928-BCF6-924F615F808F}" destId="{45D074BB-EC94-46DE-8E9F-F2D3C5A252F8}" srcOrd="2" destOrd="0" presId="urn:microsoft.com/office/officeart/2008/layout/LinedList"/>
    <dgm:cxn modelId="{8AEA7320-96DE-488E-92EF-19C6765AECB4}" type="presParOf" srcId="{3DA55683-D13E-4E8F-944F-B8AFED24162D}" destId="{05B32665-3197-4710-AF2E-C35C062EB3C5}" srcOrd="5" destOrd="0" presId="urn:microsoft.com/office/officeart/2008/layout/LinedList"/>
    <dgm:cxn modelId="{3FBC6074-01CC-4E31-BF5C-C5744E3743B5}" type="presParOf" srcId="{3DA55683-D13E-4E8F-944F-B8AFED24162D}" destId="{4D6BB6EA-5ADD-47CF-B0AC-DC0C34F68EB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2A795-7C79-464F-8FB5-9B9E08FFE8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C331C-896C-4B1C-B883-6BA31CC5ACB1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Главная цель</a:t>
          </a:r>
          <a:endParaRPr lang="ru-RU" sz="24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8BE155F-1C65-4FED-83C1-C38B4346C9C8}" type="parTrans" cxnId="{DCAA448F-75AA-474A-942C-0050ACF196B1}">
      <dgm:prSet/>
      <dgm:spPr/>
      <dgm:t>
        <a:bodyPr/>
        <a:lstStyle/>
        <a:p>
          <a:endParaRPr lang="ru-RU"/>
        </a:p>
      </dgm:t>
    </dgm:pt>
    <dgm:pt modelId="{A3EBCF39-F7BA-49AA-825C-379E689AA81F}" type="sibTrans" cxnId="{DCAA448F-75AA-474A-942C-0050ACF196B1}">
      <dgm:prSet/>
      <dgm:spPr/>
      <dgm:t>
        <a:bodyPr/>
        <a:lstStyle/>
        <a:p>
          <a:endParaRPr lang="ru-RU"/>
        </a:p>
      </dgm:t>
    </dgm:pt>
    <dgm:pt modelId="{7A561F4F-1C1D-47E2-9183-FFB208D6330C}">
      <dgm:prSet custT="1"/>
      <dgm:spPr/>
      <dgm:t>
        <a:bodyPr anchor="ctr"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переход к устойчивому развитию и реализация такой социально-экономической политики, которая обеспечивает сбалансированное решение социально-экономических задач и проблем сохранения благоприятной окружающей среды и природно-ресурсного потенциала в целях удовлетворения потребностей нынешнего и будущего поколения людей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EFEC865-9608-4F13-B71B-3EF5985382AE}" type="parTrans" cxnId="{01D4A2B8-09D0-4904-8D76-9CD7731759C7}">
      <dgm:prSet/>
      <dgm:spPr/>
      <dgm:t>
        <a:bodyPr/>
        <a:lstStyle/>
        <a:p>
          <a:endParaRPr lang="ru-RU"/>
        </a:p>
      </dgm:t>
    </dgm:pt>
    <dgm:pt modelId="{804B6F7C-4C5F-4770-9684-AC8032BB84BB}" type="sibTrans" cxnId="{01D4A2B8-09D0-4904-8D76-9CD7731759C7}">
      <dgm:prSet/>
      <dgm:spPr/>
      <dgm:t>
        <a:bodyPr/>
        <a:lstStyle/>
        <a:p>
          <a:endParaRPr lang="ru-RU"/>
        </a:p>
      </dgm:t>
    </dgm:pt>
    <dgm:pt modelId="{FBE90938-784C-4739-B869-C5DC1A4670B3}">
      <dgm:prSet custT="1"/>
      <dgm:spPr/>
      <dgm:t>
        <a:bodyPr anchor="ctr"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создание  благоприятных социальных, экономических и экологических условий жизни населения на территории города  на среднесрочную перспективу;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15826A1-409B-44C7-8873-4DA68C7800CE}" type="parTrans" cxnId="{EBBB6066-8661-4B20-81C0-66613C8F6648}">
      <dgm:prSet/>
      <dgm:spPr/>
      <dgm:t>
        <a:bodyPr/>
        <a:lstStyle/>
        <a:p>
          <a:endParaRPr lang="ru-RU"/>
        </a:p>
      </dgm:t>
    </dgm:pt>
    <dgm:pt modelId="{F6A292EA-C079-43EF-945D-F2107EB85158}" type="sibTrans" cxnId="{EBBB6066-8661-4B20-81C0-66613C8F6648}">
      <dgm:prSet/>
      <dgm:spPr/>
      <dgm:t>
        <a:bodyPr/>
        <a:lstStyle/>
        <a:p>
          <a:endParaRPr lang="ru-RU"/>
        </a:p>
      </dgm:t>
    </dgm:pt>
    <dgm:pt modelId="{4AB59BEA-B393-4122-A06A-08461F19907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400" dirty="0" smtClean="0">
              <a:latin typeface="Arial" pitchFamily="34" charset="0"/>
              <a:cs typeface="Arial" pitchFamily="34" charset="0"/>
            </a:rPr>
            <a:t>Задачи, способствующие достижению цели:</a:t>
          </a:r>
          <a:endParaRPr lang="ru-RU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0855670-0D66-436F-A9B8-35A8B9520EC9}" type="parTrans" cxnId="{2E78782C-4B6F-4047-9766-0B75BBC7B321}">
      <dgm:prSet/>
      <dgm:spPr/>
      <dgm:t>
        <a:bodyPr/>
        <a:lstStyle/>
        <a:p>
          <a:endParaRPr lang="ru-RU"/>
        </a:p>
      </dgm:t>
    </dgm:pt>
    <dgm:pt modelId="{9085AFD7-6E28-4AF8-9170-8B441E698494}" type="sibTrans" cxnId="{2E78782C-4B6F-4047-9766-0B75BBC7B321}">
      <dgm:prSet/>
      <dgm:spPr/>
      <dgm:t>
        <a:bodyPr/>
        <a:lstStyle/>
        <a:p>
          <a:endParaRPr lang="ru-RU"/>
        </a:p>
      </dgm:t>
    </dgm:pt>
    <dgm:pt modelId="{4349106E-BBA5-4532-8CBE-ABC08282C8BA}">
      <dgm:prSet custT="1"/>
      <dgm:spPr/>
      <dgm:t>
        <a:bodyPr anchor="ctr"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развитие гражданских инициатив и поощрение форм территориального общественного самоуправления;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3A92EA-867B-4B5F-9179-42604E0549CA}" type="sibTrans" cxnId="{05DF5366-D7D0-47D8-BE81-FEB489082CC7}">
      <dgm:prSet/>
      <dgm:spPr/>
      <dgm:t>
        <a:bodyPr/>
        <a:lstStyle/>
        <a:p>
          <a:endParaRPr lang="ru-RU"/>
        </a:p>
      </dgm:t>
    </dgm:pt>
    <dgm:pt modelId="{F22450EF-1E60-41AF-AB5D-B28E7D385AE4}" type="parTrans" cxnId="{05DF5366-D7D0-47D8-BE81-FEB489082CC7}">
      <dgm:prSet/>
      <dgm:spPr/>
      <dgm:t>
        <a:bodyPr/>
        <a:lstStyle/>
        <a:p>
          <a:endParaRPr lang="ru-RU"/>
        </a:p>
      </dgm:t>
    </dgm:pt>
    <dgm:pt modelId="{0DB67489-75F4-4774-AA55-F89ED472AB80}">
      <dgm:prSet custT="1"/>
      <dgm:spPr/>
      <dgm:t>
        <a:bodyPr anchor="ctr"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создание благоприятного инвестиционного климата в городе с целью привлечения в город перспективных проектов и программ;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E0FC55A-3001-4F2F-87BD-D52D6E272294}" type="sibTrans" cxnId="{B2130FE2-9F8B-4D33-97A6-0C054795D6E5}">
      <dgm:prSet/>
      <dgm:spPr/>
      <dgm:t>
        <a:bodyPr/>
        <a:lstStyle/>
        <a:p>
          <a:endParaRPr lang="ru-RU"/>
        </a:p>
      </dgm:t>
    </dgm:pt>
    <dgm:pt modelId="{6BFE8052-63DA-40F4-A9BF-B029D381752D}" type="parTrans" cxnId="{B2130FE2-9F8B-4D33-97A6-0C054795D6E5}">
      <dgm:prSet/>
      <dgm:spPr/>
      <dgm:t>
        <a:bodyPr/>
        <a:lstStyle/>
        <a:p>
          <a:endParaRPr lang="ru-RU"/>
        </a:p>
      </dgm:t>
    </dgm:pt>
    <dgm:pt modelId="{CEEC50EF-71A2-43F8-BA92-1C40FBC4AD8C}">
      <dgm:prSet custT="1"/>
      <dgm:spPr/>
      <dgm:t>
        <a:bodyPr anchor="ctr"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усиление интеграционных процессов с предприятиями и учреждениями других регионов с целью расширения производственного разнообразия;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767A64-705C-43CC-8B2A-56F6ED019B84}" type="sibTrans" cxnId="{7F820645-50A3-45FF-8A8A-7BCE1327A96D}">
      <dgm:prSet/>
      <dgm:spPr/>
      <dgm:t>
        <a:bodyPr/>
        <a:lstStyle/>
        <a:p>
          <a:endParaRPr lang="ru-RU"/>
        </a:p>
      </dgm:t>
    </dgm:pt>
    <dgm:pt modelId="{6230B969-8F57-4ECC-8A9D-70524D39E4F2}" type="parTrans" cxnId="{7F820645-50A3-45FF-8A8A-7BCE1327A96D}">
      <dgm:prSet/>
      <dgm:spPr/>
      <dgm:t>
        <a:bodyPr/>
        <a:lstStyle/>
        <a:p>
          <a:endParaRPr lang="ru-RU"/>
        </a:p>
      </dgm:t>
    </dgm:pt>
    <dgm:pt modelId="{068E0BC9-01C7-4E69-A6AE-8594D55BB4F6}">
      <dgm:prSet custT="1"/>
      <dgm:spPr/>
      <dgm:t>
        <a:bodyPr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улучшение качества городской среды в сочетании с совершенствованием  хозяйственной инфраструктуры города и созданием благоприятного архитектурного облика.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E8F585-523D-4D70-A5B8-1ABFF9FBF85D}" type="parTrans" cxnId="{8C13322B-AC5A-4E4C-9CB5-305763F71588}">
      <dgm:prSet/>
      <dgm:spPr/>
      <dgm:t>
        <a:bodyPr/>
        <a:lstStyle/>
        <a:p>
          <a:endParaRPr lang="ru-RU"/>
        </a:p>
      </dgm:t>
    </dgm:pt>
    <dgm:pt modelId="{8759165F-A171-43A9-9888-0AD2C861F12B}" type="sibTrans" cxnId="{8C13322B-AC5A-4E4C-9CB5-305763F71588}">
      <dgm:prSet/>
      <dgm:spPr/>
      <dgm:t>
        <a:bodyPr/>
        <a:lstStyle/>
        <a:p>
          <a:endParaRPr lang="ru-RU"/>
        </a:p>
      </dgm:t>
    </dgm:pt>
    <dgm:pt modelId="{D89D1926-0391-44D3-B041-8948C25AEC26}" type="pres">
      <dgm:prSet presAssocID="{A772A795-7C79-464F-8FB5-9B9E08FFE8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F5969-139E-4DD3-8931-41BCDF6F2FFA}" type="pres">
      <dgm:prSet presAssocID="{F10C331C-896C-4B1C-B883-6BA31CC5ACB1}" presName="parentLin" presStyleCnt="0"/>
      <dgm:spPr/>
    </dgm:pt>
    <dgm:pt modelId="{7C70C519-58B1-41A2-B06B-5EC2828CF06B}" type="pres">
      <dgm:prSet presAssocID="{F10C331C-896C-4B1C-B883-6BA31CC5ACB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4AA8905-6930-4616-BD78-6635ADAD17B7}" type="pres">
      <dgm:prSet presAssocID="{F10C331C-896C-4B1C-B883-6BA31CC5ACB1}" presName="parentText" presStyleLbl="node1" presStyleIdx="0" presStyleCnt="2" custScaleX="80952" custScaleY="28238" custLinFactNeighborY="-45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AF01C-4E3A-4543-9096-CA83F039177F}" type="pres">
      <dgm:prSet presAssocID="{F10C331C-896C-4B1C-B883-6BA31CC5ACB1}" presName="negativeSpace" presStyleCnt="0"/>
      <dgm:spPr/>
    </dgm:pt>
    <dgm:pt modelId="{7E9D2A3A-E7D2-4566-84FD-C205C893448B}" type="pres">
      <dgm:prSet presAssocID="{F10C331C-896C-4B1C-B883-6BA31CC5ACB1}" presName="childText" presStyleLbl="conFgAcc1" presStyleIdx="0" presStyleCnt="2" custScaleX="98361" custScaleY="61052" custLinFactNeighborX="1667" custLinFactNeighborY="-87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AC615-BC8A-498A-A8DD-8D1B0A9AA91B}" type="pres">
      <dgm:prSet presAssocID="{A3EBCF39-F7BA-49AA-825C-379E689AA81F}" presName="spaceBetweenRectangles" presStyleCnt="0"/>
      <dgm:spPr/>
    </dgm:pt>
    <dgm:pt modelId="{C39723A5-B7AA-4D91-9637-8969A2F537D5}" type="pres">
      <dgm:prSet presAssocID="{4AB59BEA-B393-4122-A06A-08461F199076}" presName="parentLin" presStyleCnt="0"/>
      <dgm:spPr/>
    </dgm:pt>
    <dgm:pt modelId="{52DAB871-9207-4C27-BADF-FDA1C9E85E2D}" type="pres">
      <dgm:prSet presAssocID="{4AB59BEA-B393-4122-A06A-08461F19907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0FB953F-8E16-42CB-A05C-73FDF59E4542}" type="pres">
      <dgm:prSet presAssocID="{4AB59BEA-B393-4122-A06A-08461F199076}" presName="parentText" presStyleLbl="node1" presStyleIdx="1" presStyleCnt="2" custScaleX="123810" custScaleY="34901" custLinFactNeighborX="-16667" custLinFactNeighborY="-26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C7FBD-BBF3-4E1E-A3CC-54AFD7A64FFC}" type="pres">
      <dgm:prSet presAssocID="{4AB59BEA-B393-4122-A06A-08461F199076}" presName="negativeSpace" presStyleCnt="0"/>
      <dgm:spPr/>
    </dgm:pt>
    <dgm:pt modelId="{2C2863D4-9E7A-45AE-B4BA-8ABB1026E0B6}" type="pres">
      <dgm:prSet presAssocID="{4AB59BEA-B393-4122-A06A-08461F199076}" presName="childText" presStyleLbl="conFgAcc1" presStyleIdx="1" presStyleCnt="2" custScaleX="100000" custScaleY="74925" custLinFactNeighborY="18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1CE26-EDCE-4308-9951-B9AF425BB75C}" type="presOf" srcId="{0DB67489-75F4-4774-AA55-F89ED472AB80}" destId="{2C2863D4-9E7A-45AE-B4BA-8ABB1026E0B6}" srcOrd="0" destOrd="2" presId="urn:microsoft.com/office/officeart/2005/8/layout/list1"/>
    <dgm:cxn modelId="{56E04A2E-7D97-4ED9-9594-C1B32BA85680}" type="presOf" srcId="{CEEC50EF-71A2-43F8-BA92-1C40FBC4AD8C}" destId="{2C2863D4-9E7A-45AE-B4BA-8ABB1026E0B6}" srcOrd="0" destOrd="1" presId="urn:microsoft.com/office/officeart/2005/8/layout/list1"/>
    <dgm:cxn modelId="{72154B07-4CB1-46B7-A181-C67CD5DC2777}" type="presOf" srcId="{4AB59BEA-B393-4122-A06A-08461F199076}" destId="{D0FB953F-8E16-42CB-A05C-73FDF59E4542}" srcOrd="1" destOrd="0" presId="urn:microsoft.com/office/officeart/2005/8/layout/list1"/>
    <dgm:cxn modelId="{8C13322B-AC5A-4E4C-9CB5-305763F71588}" srcId="{4AB59BEA-B393-4122-A06A-08461F199076}" destId="{068E0BC9-01C7-4E69-A6AE-8594D55BB4F6}" srcOrd="4" destOrd="0" parTransId="{BAE8F585-523D-4D70-A5B8-1ABFF9FBF85D}" sibTransId="{8759165F-A171-43A9-9888-0AD2C861F12B}"/>
    <dgm:cxn modelId="{01D4A2B8-09D0-4904-8D76-9CD7731759C7}" srcId="{F10C331C-896C-4B1C-B883-6BA31CC5ACB1}" destId="{7A561F4F-1C1D-47E2-9183-FFB208D6330C}" srcOrd="0" destOrd="0" parTransId="{DEFEC865-9608-4F13-B71B-3EF5985382AE}" sibTransId="{804B6F7C-4C5F-4770-9684-AC8032BB84BB}"/>
    <dgm:cxn modelId="{C7860A92-2252-4285-AE21-B5A07E25A323}" type="presOf" srcId="{068E0BC9-01C7-4E69-A6AE-8594D55BB4F6}" destId="{2C2863D4-9E7A-45AE-B4BA-8ABB1026E0B6}" srcOrd="0" destOrd="4" presId="urn:microsoft.com/office/officeart/2005/8/layout/list1"/>
    <dgm:cxn modelId="{50698EE4-6925-4400-9A01-D001C4740382}" type="presOf" srcId="{FBE90938-784C-4739-B869-C5DC1A4670B3}" destId="{2C2863D4-9E7A-45AE-B4BA-8ABB1026E0B6}" srcOrd="0" destOrd="0" presId="urn:microsoft.com/office/officeart/2005/8/layout/list1"/>
    <dgm:cxn modelId="{0F3B338A-6740-4E7B-95B6-34E00E9A0F49}" type="presOf" srcId="{F10C331C-896C-4B1C-B883-6BA31CC5ACB1}" destId="{7C70C519-58B1-41A2-B06B-5EC2828CF06B}" srcOrd="0" destOrd="0" presId="urn:microsoft.com/office/officeart/2005/8/layout/list1"/>
    <dgm:cxn modelId="{DCAA448F-75AA-474A-942C-0050ACF196B1}" srcId="{A772A795-7C79-464F-8FB5-9B9E08FFE83D}" destId="{F10C331C-896C-4B1C-B883-6BA31CC5ACB1}" srcOrd="0" destOrd="0" parTransId="{E8BE155F-1C65-4FED-83C1-C38B4346C9C8}" sibTransId="{A3EBCF39-F7BA-49AA-825C-379E689AA81F}"/>
    <dgm:cxn modelId="{05DF5366-D7D0-47D8-BE81-FEB489082CC7}" srcId="{4AB59BEA-B393-4122-A06A-08461F199076}" destId="{4349106E-BBA5-4532-8CBE-ABC08282C8BA}" srcOrd="3" destOrd="0" parTransId="{F22450EF-1E60-41AF-AB5D-B28E7D385AE4}" sibTransId="{713A92EA-867B-4B5F-9179-42604E0549CA}"/>
    <dgm:cxn modelId="{EAC79141-42E3-415C-B94A-410DA6934C4B}" type="presOf" srcId="{4349106E-BBA5-4532-8CBE-ABC08282C8BA}" destId="{2C2863D4-9E7A-45AE-B4BA-8ABB1026E0B6}" srcOrd="0" destOrd="3" presId="urn:microsoft.com/office/officeart/2005/8/layout/list1"/>
    <dgm:cxn modelId="{2AA63165-D899-4F67-8D5F-90A3E4349F9B}" type="presOf" srcId="{F10C331C-896C-4B1C-B883-6BA31CC5ACB1}" destId="{B4AA8905-6930-4616-BD78-6635ADAD17B7}" srcOrd="1" destOrd="0" presId="urn:microsoft.com/office/officeart/2005/8/layout/list1"/>
    <dgm:cxn modelId="{EBBB6066-8661-4B20-81C0-66613C8F6648}" srcId="{4AB59BEA-B393-4122-A06A-08461F199076}" destId="{FBE90938-784C-4739-B869-C5DC1A4670B3}" srcOrd="0" destOrd="0" parTransId="{515826A1-409B-44C7-8873-4DA68C7800CE}" sibTransId="{F6A292EA-C079-43EF-945D-F2107EB85158}"/>
    <dgm:cxn modelId="{EDA33AE4-CFBA-4465-9B29-38CE4D05ABEE}" type="presOf" srcId="{7A561F4F-1C1D-47E2-9183-FFB208D6330C}" destId="{7E9D2A3A-E7D2-4566-84FD-C205C893448B}" srcOrd="0" destOrd="0" presId="urn:microsoft.com/office/officeart/2005/8/layout/list1"/>
    <dgm:cxn modelId="{7F820645-50A3-45FF-8A8A-7BCE1327A96D}" srcId="{4AB59BEA-B393-4122-A06A-08461F199076}" destId="{CEEC50EF-71A2-43F8-BA92-1C40FBC4AD8C}" srcOrd="1" destOrd="0" parTransId="{6230B969-8F57-4ECC-8A9D-70524D39E4F2}" sibTransId="{C2767A64-705C-43CC-8B2A-56F6ED019B84}"/>
    <dgm:cxn modelId="{A865AB0B-4FA8-4E15-A87B-83C669BBBCBA}" type="presOf" srcId="{4AB59BEA-B393-4122-A06A-08461F199076}" destId="{52DAB871-9207-4C27-BADF-FDA1C9E85E2D}" srcOrd="0" destOrd="0" presId="urn:microsoft.com/office/officeart/2005/8/layout/list1"/>
    <dgm:cxn modelId="{B2130FE2-9F8B-4D33-97A6-0C054795D6E5}" srcId="{4AB59BEA-B393-4122-A06A-08461F199076}" destId="{0DB67489-75F4-4774-AA55-F89ED472AB80}" srcOrd="2" destOrd="0" parTransId="{6BFE8052-63DA-40F4-A9BF-B029D381752D}" sibTransId="{EE0FC55A-3001-4F2F-87BD-D52D6E272294}"/>
    <dgm:cxn modelId="{F745FF7F-BC8F-46C7-B378-7B645EB065AD}" type="presOf" srcId="{A772A795-7C79-464F-8FB5-9B9E08FFE83D}" destId="{D89D1926-0391-44D3-B041-8948C25AEC26}" srcOrd="0" destOrd="0" presId="urn:microsoft.com/office/officeart/2005/8/layout/list1"/>
    <dgm:cxn modelId="{2E78782C-4B6F-4047-9766-0B75BBC7B321}" srcId="{A772A795-7C79-464F-8FB5-9B9E08FFE83D}" destId="{4AB59BEA-B393-4122-A06A-08461F199076}" srcOrd="1" destOrd="0" parTransId="{50855670-0D66-436F-A9B8-35A8B9520EC9}" sibTransId="{9085AFD7-6E28-4AF8-9170-8B441E698494}"/>
    <dgm:cxn modelId="{41193C5F-2F98-4ED8-869C-2F04D98D7E17}" type="presParOf" srcId="{D89D1926-0391-44D3-B041-8948C25AEC26}" destId="{FA3F5969-139E-4DD3-8931-41BCDF6F2FFA}" srcOrd="0" destOrd="0" presId="urn:microsoft.com/office/officeart/2005/8/layout/list1"/>
    <dgm:cxn modelId="{0D9E598B-C0A4-41C8-9DFF-0619F009A885}" type="presParOf" srcId="{FA3F5969-139E-4DD3-8931-41BCDF6F2FFA}" destId="{7C70C519-58B1-41A2-B06B-5EC2828CF06B}" srcOrd="0" destOrd="0" presId="urn:microsoft.com/office/officeart/2005/8/layout/list1"/>
    <dgm:cxn modelId="{AB3F6239-C352-4F38-B915-0C1F30132CA1}" type="presParOf" srcId="{FA3F5969-139E-4DD3-8931-41BCDF6F2FFA}" destId="{B4AA8905-6930-4616-BD78-6635ADAD17B7}" srcOrd="1" destOrd="0" presId="urn:microsoft.com/office/officeart/2005/8/layout/list1"/>
    <dgm:cxn modelId="{DD93397F-D064-47D6-A6A4-60C046F69F52}" type="presParOf" srcId="{D89D1926-0391-44D3-B041-8948C25AEC26}" destId="{F83AF01C-4E3A-4543-9096-CA83F039177F}" srcOrd="1" destOrd="0" presId="urn:microsoft.com/office/officeart/2005/8/layout/list1"/>
    <dgm:cxn modelId="{D610F7AA-4BB0-4859-B1AB-1A7466E89797}" type="presParOf" srcId="{D89D1926-0391-44D3-B041-8948C25AEC26}" destId="{7E9D2A3A-E7D2-4566-84FD-C205C893448B}" srcOrd="2" destOrd="0" presId="urn:microsoft.com/office/officeart/2005/8/layout/list1"/>
    <dgm:cxn modelId="{68F926BA-C457-4828-AF1F-495E36793469}" type="presParOf" srcId="{D89D1926-0391-44D3-B041-8948C25AEC26}" destId="{736AC615-BC8A-498A-A8DD-8D1B0A9AA91B}" srcOrd="3" destOrd="0" presId="urn:microsoft.com/office/officeart/2005/8/layout/list1"/>
    <dgm:cxn modelId="{61672224-47A5-4881-B01E-A46FD250DD47}" type="presParOf" srcId="{D89D1926-0391-44D3-B041-8948C25AEC26}" destId="{C39723A5-B7AA-4D91-9637-8969A2F537D5}" srcOrd="4" destOrd="0" presId="urn:microsoft.com/office/officeart/2005/8/layout/list1"/>
    <dgm:cxn modelId="{B396AA51-21A1-4296-92BF-30BE649FFFE9}" type="presParOf" srcId="{C39723A5-B7AA-4D91-9637-8969A2F537D5}" destId="{52DAB871-9207-4C27-BADF-FDA1C9E85E2D}" srcOrd="0" destOrd="0" presId="urn:microsoft.com/office/officeart/2005/8/layout/list1"/>
    <dgm:cxn modelId="{788D1DFC-A0E5-493E-9D4E-190C0731360D}" type="presParOf" srcId="{C39723A5-B7AA-4D91-9637-8969A2F537D5}" destId="{D0FB953F-8E16-42CB-A05C-73FDF59E4542}" srcOrd="1" destOrd="0" presId="urn:microsoft.com/office/officeart/2005/8/layout/list1"/>
    <dgm:cxn modelId="{19EC47FB-61E0-457A-985A-C28181C89AC1}" type="presParOf" srcId="{D89D1926-0391-44D3-B041-8948C25AEC26}" destId="{156C7FBD-BBF3-4E1E-A3CC-54AFD7A64FFC}" srcOrd="5" destOrd="0" presId="urn:microsoft.com/office/officeart/2005/8/layout/list1"/>
    <dgm:cxn modelId="{B6A3125E-C871-41D6-BA7E-1D81D8909D32}" type="presParOf" srcId="{D89D1926-0391-44D3-B041-8948C25AEC26}" destId="{2C2863D4-9E7A-45AE-B4BA-8ABB1026E0B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D2A68E-1F2A-40A8-8667-83160EF8202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F4239B-9EC8-4A9A-B10A-78ADB627AE56}" type="pres">
      <dgm:prSet presAssocID="{3BD2A68E-1F2A-40A8-8667-83160EF8202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0A609-0409-4A30-AE4F-0E5516EC1BCE}" type="presOf" srcId="{3BD2A68E-1F2A-40A8-8667-83160EF8202A}" destId="{7DF4239B-9EC8-4A9A-B10A-78ADB627AE56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297EB2-CE34-4EFF-8F5C-6C1C2911206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9C964-C5BE-44AF-BD65-F46A771B26C7}" type="pres">
      <dgm:prSet presAssocID="{F7297EB2-CE34-4EFF-8F5C-6C1C2911206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03B56-0E7B-48C8-9920-1C03D8F1EE56}" type="presOf" srcId="{F7297EB2-CE34-4EFF-8F5C-6C1C29112062}" destId="{5B89C964-C5BE-44AF-BD65-F46A771B26C7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CF4AB9-DCA6-4C22-8238-785023DCAB8E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DAFA87-E247-4D91-B88D-0EC900EEC54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180000" rIns="180000"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80B722-13E1-46C7-B60C-D655171F3EFB}" type="parTrans" cxnId="{B437DC0A-4CC1-4191-95E8-B974E289DAED}">
      <dgm:prSet/>
      <dgm:spPr/>
      <dgm:t>
        <a:bodyPr/>
        <a:lstStyle/>
        <a:p>
          <a:endParaRPr lang="ru-RU"/>
        </a:p>
      </dgm:t>
    </dgm:pt>
    <dgm:pt modelId="{CD510122-9DEB-4421-993B-C1E264B4A565}" type="sibTrans" cxnId="{B437DC0A-4CC1-4191-95E8-B974E289DAED}">
      <dgm:prSet/>
      <dgm:spPr/>
      <dgm:t>
        <a:bodyPr/>
        <a:lstStyle/>
        <a:p>
          <a:endParaRPr lang="ru-RU"/>
        </a:p>
      </dgm:t>
    </dgm:pt>
    <dgm:pt modelId="{5C56074C-A65A-4CF2-B2CE-F7EBE6062E49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 lIns="180000" rIns="180000"/>
        <a:lstStyle/>
        <a:p>
          <a:pPr algn="ctr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Муниципальный дорожный фонд города Урай создан в соответствии с решением Думы города Урай от 27.09.2012 № 80 (ред. от 22.04.2021)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DE1EEA-3415-40F5-9AA8-4BFBAB558166}" type="parTrans" cxnId="{3A8284A1-4C48-4E1D-B621-1618CC191516}">
      <dgm:prSet/>
      <dgm:spPr/>
      <dgm:t>
        <a:bodyPr/>
        <a:lstStyle/>
        <a:p>
          <a:endParaRPr lang="ru-RU"/>
        </a:p>
      </dgm:t>
    </dgm:pt>
    <dgm:pt modelId="{038FFFE1-B130-4EA4-88D2-8D769591A875}" type="sibTrans" cxnId="{3A8284A1-4C48-4E1D-B621-1618CC191516}">
      <dgm:prSet/>
      <dgm:spPr/>
      <dgm:t>
        <a:bodyPr/>
        <a:lstStyle/>
        <a:p>
          <a:endParaRPr lang="ru-RU"/>
        </a:p>
      </dgm:t>
    </dgm:pt>
    <dgm:pt modelId="{6B3B1FFC-4CB3-4CA8-8AF7-EB8DA81DF7BA}" type="pres">
      <dgm:prSet presAssocID="{5ACF4AB9-DCA6-4C22-8238-785023DCAB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04F2A-8767-4AB9-A236-742801D12F3F}" type="pres">
      <dgm:prSet presAssocID="{5ACF4AB9-DCA6-4C22-8238-785023DCAB8E}" presName="dummyMaxCanvas" presStyleCnt="0">
        <dgm:presLayoutVars/>
      </dgm:prSet>
      <dgm:spPr/>
    </dgm:pt>
    <dgm:pt modelId="{26F8EAD8-784E-4CBC-930E-754056E672BA}" type="pres">
      <dgm:prSet presAssocID="{5ACF4AB9-DCA6-4C22-8238-785023DCAB8E}" presName="TwoNodes_1" presStyleLbl="node1" presStyleIdx="0" presStyleCnt="2" custScaleX="87506" custScaleY="92593" custLinFactNeighborX="-3124" custLinFactNeighborY="3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2BB4-20F6-4903-B04F-13B7A004B5F0}" type="pres">
      <dgm:prSet presAssocID="{5ACF4AB9-DCA6-4C22-8238-785023DCAB8E}" presName="TwoNodes_2" presStyleLbl="node1" presStyleIdx="1" presStyleCnt="2" custScaleX="76990" custScaleY="103680" custLinFactNeighborX="-1042" custLinFactNeighborY="-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2E059-3261-4907-A4E3-4F74B9EED3BE}" type="pres">
      <dgm:prSet presAssocID="{5ACF4AB9-DCA6-4C22-8238-785023DCAB8E}" presName="TwoConn_1-2" presStyleLbl="fgAccFollowNode1" presStyleIdx="0" presStyleCnt="1" custAng="5400000" custScaleX="111128" custScaleY="97049" custLinFactNeighborX="12580" custLinFactNeighborY="-37987">
        <dgm:presLayoutVars>
          <dgm:bulletEnabled val="1"/>
        </dgm:presLayoutVars>
      </dgm:prSet>
      <dgm:spPr>
        <a:prstGeom prst="bentArrow">
          <a:avLst/>
        </a:prstGeom>
      </dgm:spPr>
      <dgm:t>
        <a:bodyPr/>
        <a:lstStyle/>
        <a:p>
          <a:endParaRPr lang="ru-RU"/>
        </a:p>
      </dgm:t>
    </dgm:pt>
    <dgm:pt modelId="{A6DE7991-A19E-4108-B350-966DE3EABFF9}" type="pres">
      <dgm:prSet presAssocID="{5ACF4AB9-DCA6-4C22-8238-785023DCAB8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5A928-852E-4DD1-A56D-9BAFABC72640}" type="pres">
      <dgm:prSet presAssocID="{5ACF4AB9-DCA6-4C22-8238-785023DCAB8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30DA6-9AF6-47D4-9B45-45B7B935EA4F}" type="presOf" srcId="{5C56074C-A65A-4CF2-B2CE-F7EBE6062E49}" destId="{CC65A928-852E-4DD1-A56D-9BAFABC72640}" srcOrd="1" destOrd="0" presId="urn:microsoft.com/office/officeart/2005/8/layout/vProcess5"/>
    <dgm:cxn modelId="{FDD6BE69-C895-46C3-B164-144581F3A621}" type="presOf" srcId="{CD510122-9DEB-4421-993B-C1E264B4A565}" destId="{EE12E059-3261-4907-A4E3-4F74B9EED3BE}" srcOrd="0" destOrd="0" presId="urn:microsoft.com/office/officeart/2005/8/layout/vProcess5"/>
    <dgm:cxn modelId="{0FCD76A0-F334-410B-ADBF-CE61E2E70082}" type="presOf" srcId="{5ACF4AB9-DCA6-4C22-8238-785023DCAB8E}" destId="{6B3B1FFC-4CB3-4CA8-8AF7-EB8DA81DF7BA}" srcOrd="0" destOrd="0" presId="urn:microsoft.com/office/officeart/2005/8/layout/vProcess5"/>
    <dgm:cxn modelId="{3A8284A1-4C48-4E1D-B621-1618CC191516}" srcId="{5ACF4AB9-DCA6-4C22-8238-785023DCAB8E}" destId="{5C56074C-A65A-4CF2-B2CE-F7EBE6062E49}" srcOrd="1" destOrd="0" parTransId="{89DE1EEA-3415-40F5-9AA8-4BFBAB558166}" sibTransId="{038FFFE1-B130-4EA4-88D2-8D769591A875}"/>
    <dgm:cxn modelId="{C4267BE0-1C9C-4A15-900F-483D798D1E29}" type="presOf" srcId="{5C56074C-A65A-4CF2-B2CE-F7EBE6062E49}" destId="{C0C62BB4-20F6-4903-B04F-13B7A004B5F0}" srcOrd="0" destOrd="0" presId="urn:microsoft.com/office/officeart/2005/8/layout/vProcess5"/>
    <dgm:cxn modelId="{8039D54F-E018-4D56-AE65-3017B69EE255}" type="presOf" srcId="{58DAFA87-E247-4D91-B88D-0EC900EEC543}" destId="{A6DE7991-A19E-4108-B350-966DE3EABFF9}" srcOrd="1" destOrd="0" presId="urn:microsoft.com/office/officeart/2005/8/layout/vProcess5"/>
    <dgm:cxn modelId="{6C47EF60-8D6C-4252-8DA0-EF009C64885D}" type="presOf" srcId="{58DAFA87-E247-4D91-B88D-0EC900EEC543}" destId="{26F8EAD8-784E-4CBC-930E-754056E672BA}" srcOrd="0" destOrd="0" presId="urn:microsoft.com/office/officeart/2005/8/layout/vProcess5"/>
    <dgm:cxn modelId="{B437DC0A-4CC1-4191-95E8-B974E289DAED}" srcId="{5ACF4AB9-DCA6-4C22-8238-785023DCAB8E}" destId="{58DAFA87-E247-4D91-B88D-0EC900EEC543}" srcOrd="0" destOrd="0" parTransId="{1C80B722-13E1-46C7-B60C-D655171F3EFB}" sibTransId="{CD510122-9DEB-4421-993B-C1E264B4A565}"/>
    <dgm:cxn modelId="{DD2596E7-E083-44E5-AB84-4A334B060EFB}" type="presParOf" srcId="{6B3B1FFC-4CB3-4CA8-8AF7-EB8DA81DF7BA}" destId="{79404F2A-8767-4AB9-A236-742801D12F3F}" srcOrd="0" destOrd="0" presId="urn:microsoft.com/office/officeart/2005/8/layout/vProcess5"/>
    <dgm:cxn modelId="{2D4AC432-6B34-4C7B-9259-5031A2EEAB7C}" type="presParOf" srcId="{6B3B1FFC-4CB3-4CA8-8AF7-EB8DA81DF7BA}" destId="{26F8EAD8-784E-4CBC-930E-754056E672BA}" srcOrd="1" destOrd="0" presId="urn:microsoft.com/office/officeart/2005/8/layout/vProcess5"/>
    <dgm:cxn modelId="{9F86B453-28C8-413F-99C4-F28028D463EB}" type="presParOf" srcId="{6B3B1FFC-4CB3-4CA8-8AF7-EB8DA81DF7BA}" destId="{C0C62BB4-20F6-4903-B04F-13B7A004B5F0}" srcOrd="2" destOrd="0" presId="urn:microsoft.com/office/officeart/2005/8/layout/vProcess5"/>
    <dgm:cxn modelId="{06D705FB-52EB-489F-8743-48575A1849A7}" type="presParOf" srcId="{6B3B1FFC-4CB3-4CA8-8AF7-EB8DA81DF7BA}" destId="{EE12E059-3261-4907-A4E3-4F74B9EED3BE}" srcOrd="3" destOrd="0" presId="urn:microsoft.com/office/officeart/2005/8/layout/vProcess5"/>
    <dgm:cxn modelId="{F92F172A-A215-405F-B9FD-2C96D9425DEC}" type="presParOf" srcId="{6B3B1FFC-4CB3-4CA8-8AF7-EB8DA81DF7BA}" destId="{A6DE7991-A19E-4108-B350-966DE3EABFF9}" srcOrd="4" destOrd="0" presId="urn:microsoft.com/office/officeart/2005/8/layout/vProcess5"/>
    <dgm:cxn modelId="{4C6C1597-8F7A-4B38-8650-351B51613D16}" type="presParOf" srcId="{6B3B1FFC-4CB3-4CA8-8AF7-EB8DA81DF7BA}" destId="{CC65A928-852E-4DD1-A56D-9BAFABC7264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984 424,2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839 280,8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2024 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840 825,1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3660" custLinFactNeighborY="-4891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A3839-2E59-408E-AEAE-0A6D7414BD2B}" type="presOf" srcId="{F2A60169-509F-4A25-B0C7-FACBA47F3AE7}" destId="{0D1195A0-6A99-4107-A8F6-D85912CC4EBC}" srcOrd="1" destOrd="0" presId="urn:microsoft.com/office/officeart/2005/8/layout/process3"/>
    <dgm:cxn modelId="{39ACAC11-2A05-4465-9091-D17A34FE8CA0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2B88DB0A-2870-4BD6-BF73-CD739C830EF1}" type="presOf" srcId="{FC3C25CF-C3AD-45B3-8ED6-3A8BDBC50F1D}" destId="{DE089A33-C4CF-436B-868C-DBC56E81CCA4}" srcOrd="0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9CF7BDEC-4B3F-4997-9223-4B7CC9318B26}" type="presOf" srcId="{E84CC8A3-898B-4602-93E1-9C241AA02335}" destId="{8B244423-6177-409E-A055-27B77BA03BA7}" srcOrd="1" destOrd="0" presId="urn:microsoft.com/office/officeart/2005/8/layout/process3"/>
    <dgm:cxn modelId="{082E4100-973B-455C-B4C4-2EF7369D5E09}" type="presOf" srcId="{BC8F80B7-3392-4555-87BC-CACDA64975B9}" destId="{E52CA826-C8AC-4E80-B5CF-C380F07E4E79}" srcOrd="0" destOrd="0" presId="urn:microsoft.com/office/officeart/2005/8/layout/process3"/>
    <dgm:cxn modelId="{86DFFE55-8FEA-4F09-A69A-AB12F9D8A492}" type="presOf" srcId="{CFCE1214-F9B7-45DF-9E3A-B84C8C394C7C}" destId="{37098FC8-DA80-490C-8584-B4BA00C4298E}" srcOrd="0" destOrd="0" presId="urn:microsoft.com/office/officeart/2005/8/layout/process3"/>
    <dgm:cxn modelId="{66325692-4218-41A2-9437-85FEC12BFEB0}" type="presOf" srcId="{52B576D8-245D-436B-A80C-899E77B4B69E}" destId="{705997ED-CA94-40FC-BD2C-4B7E4C812304}" srcOrd="0" destOrd="0" presId="urn:microsoft.com/office/officeart/2005/8/layout/process3"/>
    <dgm:cxn modelId="{986EE5A0-3286-454D-A961-36BC5CF7E391}" type="presOf" srcId="{BC8F80B7-3392-4555-87BC-CACDA64975B9}" destId="{80BA55CA-056B-4BCF-B8AA-767682BBC287}" srcOrd="1" destOrd="0" presId="urn:microsoft.com/office/officeart/2005/8/layout/process3"/>
    <dgm:cxn modelId="{BD218CA5-C2A6-4591-8DC2-A18754A0EF54}" type="presOf" srcId="{180DC6C2-BF81-4CD9-8301-7421D0446C26}" destId="{6453F1E3-4866-43DF-9451-C9818F57C999}" srcOrd="1" destOrd="0" presId="urn:microsoft.com/office/officeart/2005/8/layout/process3"/>
    <dgm:cxn modelId="{66A23638-57B9-4B3C-B786-16AAD1B22E40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55A82A89-BB3C-4717-AB12-082F1D24679A}" type="presOf" srcId="{F2A60169-509F-4A25-B0C7-FACBA47F3AE7}" destId="{ED9C1277-E784-4504-A987-2EC29B2FD88B}" srcOrd="0" destOrd="0" presId="urn:microsoft.com/office/officeart/2005/8/layout/process3"/>
    <dgm:cxn modelId="{7EA9F3F6-4536-479D-9FC8-E7F7ED5E49EC}" type="presOf" srcId="{E84CC8A3-898B-4602-93E1-9C241AA02335}" destId="{780F94B2-0B9B-4587-A62A-4B214FDD42C5}" srcOrd="0" destOrd="0" presId="urn:microsoft.com/office/officeart/2005/8/layout/process3"/>
    <dgm:cxn modelId="{31CD00E6-4709-4A91-B509-D62233AF85B0}" type="presOf" srcId="{B0E9F480-AABF-4683-962F-DADD559D16B0}" destId="{292A6501-1DC9-4CC7-B5BC-B6ED0836D250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89441CB-97A1-4EB7-9150-F00D78EF6044}" type="presOf" srcId="{180DC6C2-BF81-4CD9-8301-7421D0446C26}" destId="{D850791D-A8B5-4B2F-836D-470865ED6C9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BE1241DB-048C-4102-A07E-D8936CD6E368}" type="presParOf" srcId="{DE089A33-C4CF-436B-868C-DBC56E81CCA4}" destId="{568B3058-AD67-4897-B49E-ED8993113A37}" srcOrd="0" destOrd="0" presId="urn:microsoft.com/office/officeart/2005/8/layout/process3"/>
    <dgm:cxn modelId="{FBB5FCAA-801D-4E00-B535-A6202C9E772E}" type="presParOf" srcId="{568B3058-AD67-4897-B49E-ED8993113A37}" destId="{3239BA27-E704-43DE-8DEE-77F42BADD029}" srcOrd="0" destOrd="0" presId="urn:microsoft.com/office/officeart/2005/8/layout/process3"/>
    <dgm:cxn modelId="{DFFC49F7-9E43-40E6-A895-C4345720795A}" type="presParOf" srcId="{568B3058-AD67-4897-B49E-ED8993113A37}" destId="{091E2058-02AF-4088-9B65-BEF8758FB006}" srcOrd="1" destOrd="0" presId="urn:microsoft.com/office/officeart/2005/8/layout/process3"/>
    <dgm:cxn modelId="{E7742538-D5A0-4847-A7CA-535492590BEE}" type="presParOf" srcId="{568B3058-AD67-4897-B49E-ED8993113A37}" destId="{37098FC8-DA80-490C-8584-B4BA00C4298E}" srcOrd="2" destOrd="0" presId="urn:microsoft.com/office/officeart/2005/8/layout/process3"/>
    <dgm:cxn modelId="{80267938-38A9-4709-8A03-67D787DA4F24}" type="presParOf" srcId="{DE089A33-C4CF-436B-868C-DBC56E81CCA4}" destId="{E52CA826-C8AC-4E80-B5CF-C380F07E4E79}" srcOrd="1" destOrd="0" presId="urn:microsoft.com/office/officeart/2005/8/layout/process3"/>
    <dgm:cxn modelId="{882D25A6-69A6-4161-91C9-F8D0DF33C0D3}" type="presParOf" srcId="{E52CA826-C8AC-4E80-B5CF-C380F07E4E79}" destId="{80BA55CA-056B-4BCF-B8AA-767682BBC287}" srcOrd="0" destOrd="0" presId="urn:microsoft.com/office/officeart/2005/8/layout/process3"/>
    <dgm:cxn modelId="{988E48D1-5A98-43BA-B9F9-1C70ABD10B3C}" type="presParOf" srcId="{DE089A33-C4CF-436B-868C-DBC56E81CCA4}" destId="{D512B6C3-675D-4355-9E47-14BDB7271FD3}" srcOrd="2" destOrd="0" presId="urn:microsoft.com/office/officeart/2005/8/layout/process3"/>
    <dgm:cxn modelId="{E7F0B984-2780-4573-B2EA-AB49BD5C5BB8}" type="presParOf" srcId="{D512B6C3-675D-4355-9E47-14BDB7271FD3}" destId="{D850791D-A8B5-4B2F-836D-470865ED6C99}" srcOrd="0" destOrd="0" presId="urn:microsoft.com/office/officeart/2005/8/layout/process3"/>
    <dgm:cxn modelId="{93AD848B-63E1-4E7B-96D7-2BD52AB17298}" type="presParOf" srcId="{D512B6C3-675D-4355-9E47-14BDB7271FD3}" destId="{6453F1E3-4866-43DF-9451-C9818F57C999}" srcOrd="1" destOrd="0" presId="urn:microsoft.com/office/officeart/2005/8/layout/process3"/>
    <dgm:cxn modelId="{EFA01CED-AD8C-456D-9C70-8AF84425C188}" type="presParOf" srcId="{D512B6C3-675D-4355-9E47-14BDB7271FD3}" destId="{705997ED-CA94-40FC-BD2C-4B7E4C812304}" srcOrd="2" destOrd="0" presId="urn:microsoft.com/office/officeart/2005/8/layout/process3"/>
    <dgm:cxn modelId="{A4859DF5-A5E3-4CFD-AC3C-8A46F11D5EF6}" type="presParOf" srcId="{DE089A33-C4CF-436B-868C-DBC56E81CCA4}" destId="{780F94B2-0B9B-4587-A62A-4B214FDD42C5}" srcOrd="3" destOrd="0" presId="urn:microsoft.com/office/officeart/2005/8/layout/process3"/>
    <dgm:cxn modelId="{66233FB8-0954-42C1-82BF-6F9A87D4A536}" type="presParOf" srcId="{780F94B2-0B9B-4587-A62A-4B214FDD42C5}" destId="{8B244423-6177-409E-A055-27B77BA03BA7}" srcOrd="0" destOrd="0" presId="urn:microsoft.com/office/officeart/2005/8/layout/process3"/>
    <dgm:cxn modelId="{ACF47FBA-97BE-4B59-8467-DB4526046210}" type="presParOf" srcId="{DE089A33-C4CF-436B-868C-DBC56E81CCA4}" destId="{07D123CD-5EF3-4A78-982F-27B0C38F46F9}" srcOrd="4" destOrd="0" presId="urn:microsoft.com/office/officeart/2005/8/layout/process3"/>
    <dgm:cxn modelId="{F058355C-4CCC-4B1E-BE89-C4FCED78854A}" type="presParOf" srcId="{07D123CD-5EF3-4A78-982F-27B0C38F46F9}" destId="{ED9C1277-E784-4504-A987-2EC29B2FD88B}" srcOrd="0" destOrd="0" presId="urn:microsoft.com/office/officeart/2005/8/layout/process3"/>
    <dgm:cxn modelId="{62903D31-4D56-4FAE-A037-039701106E99}" type="presParOf" srcId="{07D123CD-5EF3-4A78-982F-27B0C38F46F9}" destId="{0D1195A0-6A99-4107-A8F6-D85912CC4EBC}" srcOrd="1" destOrd="0" presId="urn:microsoft.com/office/officeart/2005/8/layout/process3"/>
    <dgm:cxn modelId="{9F1D0801-64B3-44D4-B115-C954A50BF56C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AD46F-DA00-41B3-83E6-2C9F5D1C2CA9}">
      <dsp:nvSpPr>
        <dsp:cNvPr id="0" name=""/>
        <dsp:cNvSpPr/>
      </dsp:nvSpPr>
      <dsp:spPr>
        <a:xfrm>
          <a:off x="0" y="0"/>
          <a:ext cx="6317597" cy="80195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 Российской Федерации  </a:t>
          </a:r>
        </a:p>
      </dsp:txBody>
      <dsp:txXfrm>
        <a:off x="0" y="0"/>
        <a:ext cx="5233786" cy="801950"/>
      </dsp:txXfrm>
    </dsp:sp>
    <dsp:sp modelId="{E53385BA-8FBB-4482-9D52-10AF9487BBC8}">
      <dsp:nvSpPr>
        <dsp:cNvPr id="0" name=""/>
        <dsp:cNvSpPr/>
      </dsp:nvSpPr>
      <dsp:spPr>
        <a:xfrm>
          <a:off x="252567" y="936105"/>
          <a:ext cx="6043959" cy="77364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Реализация национальных целей развития на период до 2030 года, определенных Указом Президента № 474 от 21.07.2020</a:t>
          </a:r>
        </a:p>
      </dsp:txBody>
      <dsp:txXfrm>
        <a:off x="252567" y="936105"/>
        <a:ext cx="5000129" cy="773642"/>
      </dsp:txXfrm>
    </dsp:sp>
    <dsp:sp modelId="{0BF89F16-76A3-48DB-AC43-A95ED4DA82DE}">
      <dsp:nvSpPr>
        <dsp:cNvPr id="0" name=""/>
        <dsp:cNvSpPr/>
      </dsp:nvSpPr>
      <dsp:spPr>
        <a:xfrm>
          <a:off x="1908731" y="3024331"/>
          <a:ext cx="6334785" cy="75108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</a:p>
      </dsp:txBody>
      <dsp:txXfrm>
        <a:off x="1908731" y="3024331"/>
        <a:ext cx="5240728" cy="751089"/>
      </dsp:txXfrm>
    </dsp:sp>
    <dsp:sp modelId="{6AA0D634-ED4F-48A1-B853-9953D40101FE}">
      <dsp:nvSpPr>
        <dsp:cNvPr id="0" name=""/>
        <dsp:cNvSpPr/>
      </dsp:nvSpPr>
      <dsp:spPr>
        <a:xfrm>
          <a:off x="1107243" y="1944212"/>
          <a:ext cx="5986069" cy="94346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Урай ХМАО-Югры на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2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год и на плановый период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3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и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4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годов</a:t>
          </a:r>
        </a:p>
      </dsp:txBody>
      <dsp:txXfrm>
        <a:off x="1107243" y="1944212"/>
        <a:ext cx="4952237" cy="943468"/>
      </dsp:txXfrm>
    </dsp:sp>
    <dsp:sp modelId="{47140657-2F9B-437A-ABF4-31B1D7AD8216}">
      <dsp:nvSpPr>
        <dsp:cNvPr id="0" name=""/>
        <dsp:cNvSpPr/>
      </dsp:nvSpPr>
      <dsp:spPr>
        <a:xfrm>
          <a:off x="3169258" y="4032449"/>
          <a:ext cx="5759733" cy="73227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500" b="1" kern="1200" baseline="0" dirty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образования город Урай на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2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год 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и плановый период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3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и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202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4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годов</a:t>
          </a:r>
          <a:endParaRPr lang="ru-RU" sz="1500" b="1" kern="1200" baseline="0" dirty="0">
            <a:latin typeface="Arial" pitchFamily="34" charset="0"/>
            <a:cs typeface="Arial" pitchFamily="34" charset="0"/>
          </a:endParaRPr>
        </a:p>
      </dsp:txBody>
      <dsp:txXfrm>
        <a:off x="3169258" y="4032449"/>
        <a:ext cx="4764991" cy="732279"/>
      </dsp:txXfrm>
    </dsp:sp>
    <dsp:sp modelId="{2DA4E4D5-A05D-4D49-A818-8E4F19E5536B}">
      <dsp:nvSpPr>
        <dsp:cNvPr id="0" name=""/>
        <dsp:cNvSpPr/>
      </dsp:nvSpPr>
      <dsp:spPr>
        <a:xfrm>
          <a:off x="5077071" y="432045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itchFamily="34" charset="0"/>
            <a:cs typeface="Arial" pitchFamily="34" charset="0"/>
          </a:endParaRPr>
        </a:p>
      </dsp:txBody>
      <dsp:txXfrm>
        <a:off x="5077071" y="432045"/>
        <a:ext cx="673994" cy="673994"/>
      </dsp:txXfrm>
    </dsp:sp>
    <dsp:sp modelId="{112613DF-D1D4-4284-8940-2B4429AA711E}">
      <dsp:nvSpPr>
        <dsp:cNvPr id="0" name=""/>
        <dsp:cNvSpPr/>
      </dsp:nvSpPr>
      <dsp:spPr>
        <a:xfrm>
          <a:off x="5653136" y="1440157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653136" y="1440157"/>
        <a:ext cx="673994" cy="673994"/>
      </dsp:txXfrm>
    </dsp:sp>
    <dsp:sp modelId="{52EC73E1-080C-4A13-BA36-3A186DF22057}">
      <dsp:nvSpPr>
        <dsp:cNvPr id="0" name=""/>
        <dsp:cNvSpPr/>
      </dsp:nvSpPr>
      <dsp:spPr>
        <a:xfrm>
          <a:off x="6157191" y="2448275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itchFamily="34" charset="0"/>
            <a:cs typeface="Arial" pitchFamily="34" charset="0"/>
          </a:endParaRPr>
        </a:p>
      </dsp:txBody>
      <dsp:txXfrm>
        <a:off x="6157191" y="2448275"/>
        <a:ext cx="673994" cy="673994"/>
      </dsp:txXfrm>
    </dsp:sp>
    <dsp:sp modelId="{E8078585-04B4-4687-B84E-63C21E766430}">
      <dsp:nvSpPr>
        <dsp:cNvPr id="0" name=""/>
        <dsp:cNvSpPr/>
      </dsp:nvSpPr>
      <dsp:spPr>
        <a:xfrm>
          <a:off x="7453339" y="3456383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itchFamily="34" charset="0"/>
            <a:cs typeface="Arial" pitchFamily="34" charset="0"/>
          </a:endParaRPr>
        </a:p>
      </dsp:txBody>
      <dsp:txXfrm>
        <a:off x="7453339" y="3456383"/>
        <a:ext cx="673994" cy="67399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D2A3A-E7D2-4566-84FD-C205C893448B}">
      <dsp:nvSpPr>
        <dsp:cNvPr id="0" name=""/>
        <dsp:cNvSpPr/>
      </dsp:nvSpPr>
      <dsp:spPr>
        <a:xfrm>
          <a:off x="71979" y="432046"/>
          <a:ext cx="8499334" cy="6537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249936" rIns="670635" bIns="99568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создание условий для обеспечения сбалансированности бюджета муниципального образования городского округа Урай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1979" y="432046"/>
        <a:ext cx="8499334" cy="653728"/>
      </dsp:txXfrm>
    </dsp:sp>
    <dsp:sp modelId="{B4AA8905-6930-4616-BD78-6635ADAD17B7}">
      <dsp:nvSpPr>
        <dsp:cNvPr id="0" name=""/>
        <dsp:cNvSpPr/>
      </dsp:nvSpPr>
      <dsp:spPr>
        <a:xfrm>
          <a:off x="424966" y="0"/>
          <a:ext cx="6048672" cy="474606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966" y="0"/>
        <a:ext cx="6048672" cy="474606"/>
      </dsp:txXfrm>
    </dsp:sp>
    <dsp:sp modelId="{2C2863D4-9E7A-45AE-B4BA-8ABB1026E0B6}">
      <dsp:nvSpPr>
        <dsp:cNvPr id="0" name=""/>
        <dsp:cNvSpPr/>
      </dsp:nvSpPr>
      <dsp:spPr>
        <a:xfrm>
          <a:off x="0" y="1872209"/>
          <a:ext cx="8640960" cy="32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249936" rIns="670635" bIns="99568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формирование благоприятных условий для развития промышленности, бизнеса, предоставление социальных услуг на территории города путем предоставления налоговых льгот для предприятий промышленности ведущих отраслей экономики, субъектов малого и среднего предпринимательства, социально ориентированных некоммерческих организаций путём сохранения налоговых льгот по земельному налогу в размере 50%;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продолжение работы по вовлечению в налоговый оборот отдельных объектов недвижимости, в отношении которых налог на имущество физических лиц  исчисляется исходя из кадастровой стоимости;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дальнейшее совершенствование системы эффективного управления муниципальным имуществом с целью увеличения поступления в бюджет города доходов от его использования;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оптимизация перечня налоговых расходов по местным налогам и обеспечение оптимального выбора объектов для предоставления муниципальной поддержки в виде налоговых льгот.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872209"/>
        <a:ext cx="8640960" cy="3247549"/>
      </dsp:txXfrm>
    </dsp:sp>
    <dsp:sp modelId="{D0FB953F-8E16-42CB-A05C-73FDF59E4542}">
      <dsp:nvSpPr>
        <dsp:cNvPr id="0" name=""/>
        <dsp:cNvSpPr/>
      </dsp:nvSpPr>
      <dsp:spPr>
        <a:xfrm>
          <a:off x="360038" y="1224129"/>
          <a:ext cx="6048672" cy="806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Направления, способствующие достижению цели:</a:t>
          </a:r>
          <a:endParaRPr lang="ru-RU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0038" y="1224129"/>
        <a:ext cx="6048672" cy="80642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E68DA-D5E1-4591-A0EF-DC1C4418DDF2}">
      <dsp:nvSpPr>
        <dsp:cNvPr id="0" name=""/>
        <dsp:cNvSpPr/>
      </dsp:nvSpPr>
      <dsp:spPr>
        <a:xfrm>
          <a:off x="216020" y="0"/>
          <a:ext cx="2726820" cy="172157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</a:t>
          </a: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</a:t>
          </a:r>
          <a:r>
            <a:rPr lang="ru-RU" sz="1200" b="1" kern="1200" dirty="0" smtClean="0">
              <a:solidFill>
                <a:schemeClr val="tx1"/>
              </a:solidFill>
            </a:rPr>
            <a:t>еализация портфелей проектов через систему муниципальных программ и расширение практики осуществления бюджетных расходов на принципах проектного управления деятельностью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6020" y="0"/>
        <a:ext cx="2726820" cy="1721570"/>
      </dsp:txXfrm>
    </dsp:sp>
    <dsp:sp modelId="{8E16A457-DE8B-47AE-A4BD-617C8CF3F6FF}">
      <dsp:nvSpPr>
        <dsp:cNvPr id="0" name=""/>
        <dsp:cNvSpPr/>
      </dsp:nvSpPr>
      <dsp:spPr>
        <a:xfrm rot="10828242">
          <a:off x="1371125" y="1751174"/>
          <a:ext cx="291041" cy="92167"/>
        </a:xfrm>
        <a:prstGeom prst="triangle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9D890-6572-4035-9438-14AF9D08A194}">
      <dsp:nvSpPr>
        <dsp:cNvPr id="0" name=""/>
        <dsp:cNvSpPr/>
      </dsp:nvSpPr>
      <dsp:spPr>
        <a:xfrm>
          <a:off x="68436" y="1887135"/>
          <a:ext cx="2721969" cy="175164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</a:t>
          </a:r>
          <a:r>
            <a:rPr lang="ru-RU" sz="1200" b="1" kern="1200" dirty="0" err="1" smtClean="0">
              <a:solidFill>
                <a:schemeClr val="tx1"/>
              </a:solidFill>
            </a:rPr>
            <a:t>Неустановление</a:t>
          </a:r>
          <a:r>
            <a:rPr lang="ru-RU" sz="1200" b="1" kern="1200" dirty="0" smtClean="0">
              <a:solidFill>
                <a:schemeClr val="tx1"/>
              </a:solidFill>
            </a:rPr>
            <a:t> новых расходных обязательств без учета оценки финансовых возможностей местного бюджета, оценки ожидаемого экономического эффекта от их принятия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436" y="1887135"/>
        <a:ext cx="2721969" cy="1751644"/>
      </dsp:txXfrm>
    </dsp:sp>
    <dsp:sp modelId="{78862474-D6FE-45AB-ABFA-952E59E5F955}">
      <dsp:nvSpPr>
        <dsp:cNvPr id="0" name=""/>
        <dsp:cNvSpPr/>
      </dsp:nvSpPr>
      <dsp:spPr>
        <a:xfrm rot="5436460">
          <a:off x="2822388" y="2737705"/>
          <a:ext cx="291041" cy="116749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85290-9B68-42CA-BA18-1118A32DA9EF}">
      <dsp:nvSpPr>
        <dsp:cNvPr id="0" name=""/>
        <dsp:cNvSpPr/>
      </dsp:nvSpPr>
      <dsp:spPr>
        <a:xfrm>
          <a:off x="3152747" y="1907956"/>
          <a:ext cx="2672772" cy="177490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</a:t>
          </a:r>
          <a:r>
            <a:rPr lang="ru-RU" sz="1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ru-RU" sz="1200" b="1" kern="1200" dirty="0" smtClean="0">
              <a:solidFill>
                <a:schemeClr val="tx1"/>
              </a:solidFill>
            </a:rPr>
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52747" y="1907956"/>
        <a:ext cx="2672772" cy="1774906"/>
      </dsp:txXfrm>
    </dsp:sp>
    <dsp:sp modelId="{B7EC0E50-5F4C-4580-B40F-2D17203CD0E8}">
      <dsp:nvSpPr>
        <dsp:cNvPr id="0" name=""/>
        <dsp:cNvSpPr/>
      </dsp:nvSpPr>
      <dsp:spPr>
        <a:xfrm rot="21597214">
          <a:off x="4299598" y="1768694"/>
          <a:ext cx="291041" cy="78227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30C9A-E8D4-45B0-BB50-7A0DDED23CA6}">
      <dsp:nvSpPr>
        <dsp:cNvPr id="0" name=""/>
        <dsp:cNvSpPr/>
      </dsp:nvSpPr>
      <dsp:spPr>
        <a:xfrm>
          <a:off x="3084215" y="0"/>
          <a:ext cx="2636931" cy="17111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</a:t>
          </a:r>
          <a:r>
            <a:rPr lang="ru-RU" sz="1200" b="1" kern="1200" dirty="0" smtClean="0">
              <a:solidFill>
                <a:schemeClr val="tx1"/>
              </a:solidFill>
            </a:rPr>
            <a:t>Развитие конкурентной модели оказания муниципальных услуг, обеспечивающих повышение качества их предоставления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84215" y="0"/>
        <a:ext cx="2636931" cy="1711149"/>
      </dsp:txXfrm>
    </dsp:sp>
    <dsp:sp modelId="{BB4102C3-548C-4B39-BFF7-B8116F08A5A1}">
      <dsp:nvSpPr>
        <dsp:cNvPr id="0" name=""/>
        <dsp:cNvSpPr/>
      </dsp:nvSpPr>
      <dsp:spPr>
        <a:xfrm rot="5365740">
          <a:off x="5811665" y="762908"/>
          <a:ext cx="291041" cy="97189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B1114-E8C3-461A-9AA0-CF8BDB04A428}">
      <dsp:nvSpPr>
        <dsp:cNvPr id="0" name=""/>
        <dsp:cNvSpPr/>
      </dsp:nvSpPr>
      <dsp:spPr>
        <a:xfrm>
          <a:off x="6278971" y="39228"/>
          <a:ext cx="2356654" cy="157180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ru-RU" sz="1200" b="1" kern="1200" dirty="0" smtClean="0">
              <a:solidFill>
                <a:schemeClr val="tx1"/>
              </a:solidFill>
            </a:rPr>
            <a:t>Совершенствование технологий и процедур планирования, исполнения расходов бюджета городского округа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8971" y="39228"/>
        <a:ext cx="2356654" cy="1571807"/>
      </dsp:txXfrm>
    </dsp:sp>
    <dsp:sp modelId="{1ABA9C13-18B9-4D07-9385-725E3F4B245E}">
      <dsp:nvSpPr>
        <dsp:cNvPr id="0" name=""/>
        <dsp:cNvSpPr/>
      </dsp:nvSpPr>
      <dsp:spPr>
        <a:xfrm rot="10800000">
          <a:off x="7286378" y="1754403"/>
          <a:ext cx="291041" cy="96900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35DA9-84AD-4A00-BE85-C83F0B8EB903}">
      <dsp:nvSpPr>
        <dsp:cNvPr id="0" name=""/>
        <dsp:cNvSpPr/>
      </dsp:nvSpPr>
      <dsp:spPr>
        <a:xfrm>
          <a:off x="6101111" y="1969644"/>
          <a:ext cx="2524494" cy="144862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ru-RU" sz="1200" b="1" kern="1200" dirty="0" smtClean="0">
              <a:solidFill>
                <a:schemeClr val="tx1"/>
              </a:solidFill>
            </a:rPr>
            <a:t>Обеспечение открытости бюджетного процесса и вовлечение в него граждан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1111" y="1969644"/>
        <a:ext cx="2524494" cy="1448626"/>
      </dsp:txXfrm>
    </dsp:sp>
    <dsp:sp modelId="{675ED169-73E1-4777-A7DB-D223EF533F97}">
      <dsp:nvSpPr>
        <dsp:cNvPr id="0" name=""/>
        <dsp:cNvSpPr/>
      </dsp:nvSpPr>
      <dsp:spPr>
        <a:xfrm rot="10823578">
          <a:off x="7171928" y="4039564"/>
          <a:ext cx="461080" cy="98996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38E8-7B2E-4EAF-AA68-4AAD8C88E9CE}">
      <dsp:nvSpPr>
        <dsp:cNvPr id="0" name=""/>
        <dsp:cNvSpPr/>
      </dsp:nvSpPr>
      <dsp:spPr>
        <a:xfrm>
          <a:off x="6101113" y="3535490"/>
          <a:ext cx="2620731" cy="104528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Реализация инициативных проектов</a:t>
          </a:r>
        </a:p>
      </dsp:txBody>
      <dsp:txXfrm>
        <a:off x="6101113" y="3535490"/>
        <a:ext cx="2620731" cy="10452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555D4-0FC9-4D3A-AF3F-1D80400A6AA1}">
      <dsp:nvSpPr>
        <dsp:cNvPr id="0" name=""/>
        <dsp:cNvSpPr/>
      </dsp:nvSpPr>
      <dsp:spPr>
        <a:xfrm>
          <a:off x="0" y="2355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BCE2C-F88C-446E-BB3E-2612AF5209B0}">
      <dsp:nvSpPr>
        <dsp:cNvPr id="0" name=""/>
        <dsp:cNvSpPr/>
      </dsp:nvSpPr>
      <dsp:spPr>
        <a:xfrm>
          <a:off x="0" y="2355"/>
          <a:ext cx="1667120" cy="48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55"/>
        <a:ext cx="1667120" cy="4819824"/>
      </dsp:txXfrm>
    </dsp:sp>
    <dsp:sp modelId="{817EF5D7-66D2-4D63-A681-838E988E626F}">
      <dsp:nvSpPr>
        <dsp:cNvPr id="0" name=""/>
        <dsp:cNvSpPr/>
      </dsp:nvSpPr>
      <dsp:spPr>
        <a:xfrm>
          <a:off x="1731357" y="59661"/>
          <a:ext cx="3361768" cy="58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731357" y="59661"/>
        <a:ext cx="3361768" cy="581048"/>
      </dsp:txXfrm>
    </dsp:sp>
    <dsp:sp modelId="{0E609039-7591-45B6-9FE8-0BEF28ACCF56}">
      <dsp:nvSpPr>
        <dsp:cNvPr id="0" name=""/>
        <dsp:cNvSpPr/>
      </dsp:nvSpPr>
      <dsp:spPr>
        <a:xfrm>
          <a:off x="1682605" y="533551"/>
          <a:ext cx="3426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E0387-A252-43E1-9A91-6F37584AB079}">
      <dsp:nvSpPr>
        <dsp:cNvPr id="0" name=""/>
        <dsp:cNvSpPr/>
      </dsp:nvSpPr>
      <dsp:spPr>
        <a:xfrm>
          <a:off x="1728197" y="216026"/>
          <a:ext cx="6607723" cy="4064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эффективность осуществления муниципальных заимствований;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привлечение необходимого объема муниципальных заимствований, способных обеспечить решение социально-экономических задач развития города, не допустив при этом необоснованного роста муниципального долга и повышения рисков неисполнения долговых обязательств;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взаимосвязь принятия решения о заимствованиях с реальными потребностями бюджета города в заемных средствах;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контроль за объемом заимствований, прогнозируемом при среднесрочном планировании;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прозрачность процессов управления муниципальным долгом города;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гибкое реагирование на изменяющиеся условия финансовых рынков и использование наиболее благоприятных форм заимствований;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раскрытие информации о долговых обязательствах и проводимой заемной политике;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оперативное управление долговыми обязательствами (корректировка сроков привлечения заимствований, сокращение объема заимствований с учетом результатов исполнения бюджета города)</a:t>
          </a:r>
          <a:endParaRPr lang="ru-RU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8197" y="216026"/>
        <a:ext cx="6607723" cy="4064658"/>
      </dsp:txXfrm>
    </dsp:sp>
    <dsp:sp modelId="{05B32665-3197-4710-AF2E-C35C062EB3C5}">
      <dsp:nvSpPr>
        <dsp:cNvPr id="0" name=""/>
        <dsp:cNvSpPr/>
      </dsp:nvSpPr>
      <dsp:spPr>
        <a:xfrm>
          <a:off x="1667120" y="4762675"/>
          <a:ext cx="3426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D2A3A-E7D2-4566-84FD-C205C893448B}">
      <dsp:nvSpPr>
        <dsp:cNvPr id="0" name=""/>
        <dsp:cNvSpPr/>
      </dsp:nvSpPr>
      <dsp:spPr>
        <a:xfrm>
          <a:off x="141625" y="538301"/>
          <a:ext cx="8499334" cy="1446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416560" rIns="670635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переход к устойчивому развитию и реализация такой социально-экономической политики, которая обеспечивает сбалансированное решение социально-экономических задач и проблем сохранения благоприятной окружающей среды и природно-ресурсного потенциала в целях удовлетворения потребностей нынешнего и будущего поколения людей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41625" y="538301"/>
        <a:ext cx="8499334" cy="1446199"/>
      </dsp:txXfrm>
    </dsp:sp>
    <dsp:sp modelId="{B4AA8905-6930-4616-BD78-6635ADAD17B7}">
      <dsp:nvSpPr>
        <dsp:cNvPr id="0" name=""/>
        <dsp:cNvSpPr/>
      </dsp:nvSpPr>
      <dsp:spPr>
        <a:xfrm>
          <a:off x="432048" y="388233"/>
          <a:ext cx="4896520" cy="53349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Главная цель</a:t>
          </a:r>
          <a:endParaRPr lang="ru-RU" sz="24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2048" y="388233"/>
        <a:ext cx="4896520" cy="533494"/>
      </dsp:txXfrm>
    </dsp:sp>
    <dsp:sp modelId="{2C2863D4-9E7A-45AE-B4BA-8ABB1026E0B6}">
      <dsp:nvSpPr>
        <dsp:cNvPr id="0" name=""/>
        <dsp:cNvSpPr/>
      </dsp:nvSpPr>
      <dsp:spPr>
        <a:xfrm>
          <a:off x="0" y="2520282"/>
          <a:ext cx="8640960" cy="27188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416560" rIns="670635" bIns="99568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создание  благоприятных социальных, экономических и экологических условий жизни населения на территории города  на среднесрочную перспективу;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усиление интеграционных процессов с предприятиями и учреждениями других регионов с целью расширения производственного разнообразия;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создание благоприятного инвестиционного климата в городе с целью привлечения в город перспективных проектов и программ;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развитие гражданских инициатив и поощрение форм территориального общественного самоуправления;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улучшение качества городской среды в сочетании с совершенствованием  хозяйственной инфраструктуры города и созданием благоприятного архитектурного облика.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520282"/>
        <a:ext cx="8640960" cy="2718878"/>
      </dsp:txXfrm>
    </dsp:sp>
    <dsp:sp modelId="{D0FB953F-8E16-42CB-A05C-73FDF59E4542}">
      <dsp:nvSpPr>
        <dsp:cNvPr id="0" name=""/>
        <dsp:cNvSpPr/>
      </dsp:nvSpPr>
      <dsp:spPr>
        <a:xfrm>
          <a:off x="360038" y="2122485"/>
          <a:ext cx="7488860" cy="65937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Задачи, способствующие достижению цели:</a:t>
          </a:r>
          <a:endParaRPr lang="ru-RU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0038" y="2122485"/>
        <a:ext cx="7488860" cy="65937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0.04098</cdr:x>
      <cdr:y>1.91234E-7</cdr:y>
    </cdr:from>
    <cdr:to>
      <cdr:x>1</cdr:x>
      <cdr:y>0.16001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414" y="1"/>
          <a:ext cx="8528066" cy="836712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lvl="0" algn="ctr"/>
          <a:endParaRPr lang="ru-RU" sz="1600" b="1" dirty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Основные характеристики бюджета городского округа Урай </a:t>
          </a: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за 20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20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год, первоначальный план на 202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1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год, план</a:t>
          </a: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на 2022 год и на плановый период 2023 и 2024 годов,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тыс.рублей</a:t>
          </a:r>
        </a:p>
        <a:p xmlns:a="http://schemas.openxmlformats.org/drawingml/2006/main">
          <a:pPr algn="ctr"/>
          <a:endParaRPr lang="ru-RU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F852E-3AD0-4940-BB67-66C26ADCEAA6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31B93-5C92-4B78-9FCA-CC77A3FE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8E591-8824-4D4B-8765-0908EAF77A20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C0B2A-2B3F-4D10-847E-D54676C5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13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6279" defTabSz="913157"/>
            <a:r>
              <a:rPr lang="ru-RU" dirty="0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 по большинству показателей входит в группу лидеров. </a:t>
            </a:r>
          </a:p>
          <a:p>
            <a:pPr indent="176279" defTabSz="913157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4079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18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983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			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54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05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4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92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48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46064-F40E-493E-8C75-D9490FD11FE3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66B09-ABB6-41C2-B4BB-7D2422308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AE487-24B4-432C-8934-541216E35B07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0FA01-8F4E-4BEF-A5CC-E6F646954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F4AD-70A7-4B9B-B1A4-64226ED684EB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95AF-0D00-4B6D-89CA-14761CB5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118763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8E3DD-19C7-4AC3-8C08-33450C006793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CAD6A-3120-4F03-921D-576D754A8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02198-6C5E-48BA-BD5F-C7248F08A43F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8074-6591-471B-A565-EEDE610FD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87F7-4EAA-44CD-9E41-D7EDEE2AB215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B830B-444C-4216-A010-19579D0D5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B198E-6987-4AF7-9348-570D8DFEF8B7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30CB9-586C-437C-B515-FA33F087B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41843-90A6-4C7C-ACA3-602414BCA7C9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C253-07C1-4DEB-8174-D7F43014D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ABAF0-6C14-4B6B-A70F-F4793418317F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AA9D-64A8-4515-9E17-2BBFD5AC4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1E3C6-0AD0-4DB6-9F03-9155A8F304EC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3A8A7-3505-4D14-AFCA-83EBA5260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256EBA-E6E2-4148-B62B-19B31DBD1C1C}" type="datetime1">
              <a:rPr lang="ru-RU" smtClean="0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69DE68-B6A4-4C5D-AB46-311C66660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hyperlink" Target="http://uray.ru/investicionnye-predlozhenija/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13.xml"/><Relationship Id="rId9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5.png"/><Relationship Id="rId9" Type="http://schemas.microsoft.com/office/2007/relationships/diagramDrawing" Target="../diagrams/drawing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5.png"/><Relationship Id="rId9" Type="http://schemas.microsoft.com/office/2007/relationships/diagramDrawing" Target="../diagrams/drawing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1.xml"/><Relationship Id="rId9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13" Type="http://schemas.openxmlformats.org/officeDocument/2006/relationships/diagramColors" Target="../diagrams/colors24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23.xml"/><Relationship Id="rId12" Type="http://schemas.openxmlformats.org/officeDocument/2006/relationships/diagramQuickStyle" Target="../diagrams/quickStyle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11" Type="http://schemas.openxmlformats.org/officeDocument/2006/relationships/diagramLayout" Target="../diagrams/layout24.xml"/><Relationship Id="rId5" Type="http://schemas.openxmlformats.org/officeDocument/2006/relationships/diagramLayout" Target="../diagrams/layout23.xml"/><Relationship Id="rId10" Type="http://schemas.openxmlformats.org/officeDocument/2006/relationships/diagramData" Target="../diagrams/data24.xml"/><Relationship Id="rId4" Type="http://schemas.openxmlformats.org/officeDocument/2006/relationships/diagramData" Target="../diagrams/data23.xml"/><Relationship Id="rId9" Type="http://schemas.openxmlformats.org/officeDocument/2006/relationships/image" Target="../media/image5.png"/><Relationship Id="rId14" Type="http://schemas.microsoft.com/office/2007/relationships/diagramDrawing" Target="../diagrams/drawing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://www.uray.ru/document/846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628800"/>
            <a:ext cx="892899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Брошюра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граждан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«О бюджете городского округа Урай 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Ханты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–Мансийского автономного округа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</a:p>
          <a:p>
            <a:pPr algn="ctr"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годов» 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решение Думы города Урай от 03.12.2021 №29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«О бюджете городского округа Урай </a:t>
            </a:r>
          </a:p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Ханты –Мансийского автономного округа –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год и на плановый период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672"/>
            <a:ext cx="642942" cy="8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32632" y="4941168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9" y="92734"/>
            <a:ext cx="539899" cy="70944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5536" y="908720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рынка труда города Урай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6056" y="881333"/>
            <a:ext cx="3816424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Урай активно действуют программы по содействию занятости населения города Урай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085184"/>
            <a:ext cx="3528392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Работниками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Урайского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 занятости населения проводится информационно-разъяснительная работа по вопросам высвобождения рабочих мест, в том числе выездные консультации 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1728194"/>
            <a:ext cx="3816424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Продолжена практика заключения договоров «О совместной деятельности по организации общественных работ для временного трудоустройства незанятых трудовой деятельностью и безработных граждан» с предприятиями города</a:t>
            </a:r>
            <a:endPara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6247" y="299695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численности трудовых ресурсов города Урай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92732"/>
            <a:ext cx="8460432" cy="59996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рынка труда города Урай</a:t>
            </a:r>
          </a:p>
          <a:p>
            <a:pPr algn="ctr"/>
            <a:endParaRPr lang="ru-RU" sz="16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980728"/>
          <a:ext cx="56521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139952" y="3356992"/>
          <a:ext cx="5616624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817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закладка урай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2"/>
            <a:ext cx="504055" cy="6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899592" y="764704"/>
            <a:ext cx="7776864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Инвестиционный паспорт муниципального образования городской округ город Урай по состоянию на 01.01.2020 (постановление администрации города Урай от 13.04.2020 №967)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508104" y="4509120"/>
            <a:ext cx="3528392" cy="1080120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инвестиционных предложений и кадастр инвестиционных площадок размещены на официальном сайте органов местного самоуправления </a:t>
            </a:r>
            <a:r>
              <a:rPr 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г.Урай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http://uray.ru/investicionnye-predlozhenija/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1441499"/>
              </p:ext>
            </p:extLst>
          </p:nvPr>
        </p:nvGraphicFramePr>
        <p:xfrm>
          <a:off x="5364089" y="1700809"/>
          <a:ext cx="3636911" cy="2520279"/>
        </p:xfrm>
        <a:graphic>
          <a:graphicData uri="http://schemas.openxmlformats.org/drawingml/2006/table">
            <a:tbl>
              <a:tblPr/>
              <a:tblGrid>
                <a:gridCol w="1056753"/>
                <a:gridCol w="743446"/>
                <a:gridCol w="648072"/>
                <a:gridCol w="659825"/>
                <a:gridCol w="528815"/>
              </a:tblGrid>
              <a:tr h="68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1" i="0" u="none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 год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</a:t>
                      </a:r>
                      <a:r>
                        <a:rPr lang="ru-RU" sz="1100" b="1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роста, %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8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в основной капитал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4 376</a:t>
                      </a:r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5 168,49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предыдущему году</a:t>
                      </a:r>
                      <a:b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99,91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100,55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44016"/>
            <a:ext cx="8460432" cy="504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Инвестиционный потенциал города Урай</a:t>
            </a:r>
          </a:p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-108520" y="1196752"/>
          <a:ext cx="64807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055396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гнутая вверх стрелка 8"/>
          <p:cNvSpPr/>
          <p:nvPr/>
        </p:nvSpPr>
        <p:spPr>
          <a:xfrm>
            <a:off x="4427984" y="1268760"/>
            <a:ext cx="1944197" cy="576049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6084168" y="1268760"/>
            <a:ext cx="1944197" cy="576049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Выгнутая вверх стрелка 24"/>
          <p:cNvSpPr/>
          <p:nvPr/>
        </p:nvSpPr>
        <p:spPr>
          <a:xfrm>
            <a:off x="5652120" y="1124744"/>
            <a:ext cx="1944197" cy="792088"/>
          </a:xfrm>
          <a:prstGeom prst="curved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4067944" y="1052736"/>
            <a:ext cx="1944197" cy="792088"/>
          </a:xfrm>
          <a:prstGeom prst="curved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80509936"/>
              </p:ext>
            </p:extLst>
          </p:nvPr>
        </p:nvGraphicFramePr>
        <p:xfrm>
          <a:off x="-108520" y="0"/>
          <a:ext cx="925252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3812088"/>
              </p:ext>
            </p:extLst>
          </p:nvPr>
        </p:nvGraphicFramePr>
        <p:xfrm>
          <a:off x="215006" y="5373217"/>
          <a:ext cx="8821490" cy="1080119"/>
        </p:xfrm>
        <a:graphic>
          <a:graphicData uri="http://schemas.openxmlformats.org/drawingml/2006/table">
            <a:tbl>
              <a:tblPr/>
              <a:tblGrid>
                <a:gridCol w="1686352"/>
                <a:gridCol w="1405292"/>
                <a:gridCol w="1475556"/>
                <a:gridCol w="1408647"/>
                <a:gridCol w="1422821"/>
                <a:gridCol w="1422822"/>
              </a:tblGrid>
              <a:tr h="330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год (отчёт)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(план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8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Доходы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3 724 037,4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3 205 364,5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3 478 177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3 251 201,0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3 294 251,2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Расходы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3 751 795,6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3 290 869,2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3 567 536,0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3 343 281,5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3 386 705,0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Дефицит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профицит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- 27 758,2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- 85 504,7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- 89 358,8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- 92 080,5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- 92 453,8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гнутая вверх стрелка 7"/>
          <p:cNvSpPr/>
          <p:nvPr/>
        </p:nvSpPr>
        <p:spPr>
          <a:xfrm>
            <a:off x="2915816" y="1340768"/>
            <a:ext cx="1944197" cy="50405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TextBox 1"/>
          <p:cNvSpPr txBox="1"/>
          <p:nvPr/>
        </p:nvSpPr>
        <p:spPr>
          <a:xfrm>
            <a:off x="2843808" y="1484784"/>
            <a:ext cx="1440160" cy="288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276 666,8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44008" y="1412776"/>
            <a:ext cx="1224136" cy="4320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- 224 254,5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092280" y="908720"/>
            <a:ext cx="1152128" cy="504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+ 43 050,2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2339752" y="1124744"/>
            <a:ext cx="1944197" cy="792088"/>
          </a:xfrm>
          <a:prstGeom prst="curved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48480" y="908720"/>
            <a:ext cx="1159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Times New Roman" pitchFamily="18" charset="0"/>
                <a:cs typeface="Times New Roman" pitchFamily="18" charset="0"/>
              </a:rPr>
              <a:t>+ 272 812,7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836712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- 226 976,2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1412776"/>
            <a:ext cx="108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+ 43 423,5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3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6470414"/>
              </p:ext>
            </p:extLst>
          </p:nvPr>
        </p:nvGraphicFramePr>
        <p:xfrm>
          <a:off x="179513" y="4869159"/>
          <a:ext cx="8784976" cy="1868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n>
                          <a:solidFill>
                            <a:srgbClr val="FF00FF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(план)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 год (план)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(всего)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3 251 201,0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3 294 251,2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29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 Налоговые +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1 077 260,8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1 089 821,9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2 173 940,2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2 204 429,3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РАСХОДЫ (всего)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3 343 281,5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3 386 705,0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127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 (-), ПРОФИЦИТ (+)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- 92 080,5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- 92 453,8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Выноска со стрелками влево/вправо 4"/>
          <p:cNvSpPr/>
          <p:nvPr/>
        </p:nvSpPr>
        <p:spPr>
          <a:xfrm>
            <a:off x="2987824" y="1988840"/>
            <a:ext cx="2160240" cy="1368152"/>
          </a:xfrm>
          <a:prstGeom prst="leftRightArrowCallout">
            <a:avLst>
              <a:gd name="adj1" fmla="val 25000"/>
              <a:gd name="adj2" fmla="val 20128"/>
              <a:gd name="adj3" fmla="val 19587"/>
              <a:gd name="adj4" fmla="val 6057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</a:t>
            </a:r>
          </a:p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456" y="836712"/>
            <a:ext cx="626368" cy="3810313"/>
          </a:xfrm>
          <a:prstGeom prst="rect">
            <a:avLst/>
          </a:prstGeom>
          <a:solidFill>
            <a:srgbClr val="F89D52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3 478 177,2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836712"/>
            <a:ext cx="576064" cy="3816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3 567 536,0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79512" y="996038"/>
            <a:ext cx="2232248" cy="1008112"/>
          </a:xfrm>
          <a:prstGeom prst="homePlate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</a:gradFill>
          <a:ln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Налоговые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920 578,1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79512" y="2204864"/>
            <a:ext cx="2232248" cy="100811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Неналоговые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161 764,2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79512" y="3429000"/>
            <a:ext cx="2232248" cy="108012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Безвозмездные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поступления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2 395 834,9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5796136" y="836712"/>
            <a:ext cx="3168352" cy="50405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2 031 218,5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96136" y="134076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ЖКХ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312 961,8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5796136" y="2204864"/>
            <a:ext cx="3168351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политика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224 192,1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796136" y="2636912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CC3D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Культура 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кинематография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187 812,5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796136" y="1772816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4B7C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экономика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308 482,5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5724128" y="3501008"/>
            <a:ext cx="3240360" cy="759712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41A7C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безопасность и правоохранительная </a:t>
            </a:r>
            <a:r>
              <a:rPr lang="ru-RU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деятельность  </a:t>
            </a:r>
            <a:r>
              <a:rPr lang="ru-RU" sz="13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38 574,0</a:t>
            </a:r>
            <a:endParaRPr lang="ru-RU" sz="13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796136" y="4293096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Прочие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299 730,4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754760" y="3310136"/>
            <a:ext cx="626368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Дефицит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- 89 358,8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лево 25"/>
          <p:cNvSpPr/>
          <p:nvPr/>
        </p:nvSpPr>
        <p:spPr>
          <a:xfrm>
            <a:off x="5796136" y="3068960"/>
            <a:ext cx="3168351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Физическая культура 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спорт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164 564,2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3778" y="0"/>
            <a:ext cx="8430222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Основные параметры бюджета городского округа Урай </a:t>
            </a: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2023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годов,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11668817"/>
      </p:ext>
    </p:extLst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748548" y="116632"/>
            <a:ext cx="8395452" cy="8171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 структура доходов бюджета городского округа Урай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2020 год, первоначальный план на 2021 год, план на 2022 год и на плановый период 2023 и 2024 годов,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3812088"/>
              </p:ext>
            </p:extLst>
          </p:nvPr>
        </p:nvGraphicFramePr>
        <p:xfrm>
          <a:off x="107504" y="5373216"/>
          <a:ext cx="8928992" cy="1296144"/>
        </p:xfrm>
        <a:graphic>
          <a:graphicData uri="http://schemas.openxmlformats.org/drawingml/2006/table">
            <a:tbl>
              <a:tblPr/>
              <a:tblGrid>
                <a:gridCol w="1859097"/>
                <a:gridCol w="1384825"/>
                <a:gridCol w="1384825"/>
                <a:gridCol w="1457710"/>
                <a:gridCol w="1457710"/>
                <a:gridCol w="1384825"/>
              </a:tblGrid>
              <a:tr h="288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год (отчёт)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(план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3 724 037,4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3 205 364,5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3 478 177,2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3 251 201,0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3 294 251,2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Безвозмездные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2 669 560,6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2 173 986,8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2 395 834,9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2 173 940,2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2 204 429,3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Налоговые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899 442,6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873 622,7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920 578,1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932 758,3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947 616,1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155 034,2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157 755,0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161 764,2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144 502,5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142 205,8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1187624" y="1124744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71,7%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483768" y="1556792"/>
            <a:ext cx="725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67,8%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139952" y="134076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68,9%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436096" y="1628800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66,9%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04248" y="1628800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66,9%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96336" y="4365104"/>
            <a:ext cx="1440160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удельный вес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объеме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доходов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-108520" y="836712"/>
          <a:ext cx="97210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авая фигурная скобка 21"/>
          <p:cNvSpPr/>
          <p:nvPr/>
        </p:nvSpPr>
        <p:spPr>
          <a:xfrm>
            <a:off x="2771800" y="3789040"/>
            <a:ext cx="288032" cy="93610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4139952" y="3789040"/>
            <a:ext cx="288032" cy="93610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1403648" y="3789040"/>
            <a:ext cx="288032" cy="93610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5508104" y="3789040"/>
            <a:ext cx="288032" cy="93610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6876256" y="3789040"/>
            <a:ext cx="288032" cy="93610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547664" y="4293096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28,3%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843808" y="4293096"/>
            <a:ext cx="783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32,2%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652120" y="4293096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33,1%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020272" y="4293096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33,1%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211960" y="4293096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31,1%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4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73609"/>
            <a:ext cx="89644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1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Основой формирования собственной доходной базы бюджета города являются налоговые поступления, удельный вес которых в собственных доходах составляет  около 86%. </a:t>
            </a:r>
            <a:r>
              <a:rPr lang="ru-RU" sz="1100" b="1" dirty="0" smtClean="0">
                <a:solidFill>
                  <a:srgbClr val="3333FF"/>
                </a:solidFill>
              </a:rPr>
              <a:t>Основная часть налоговых поступлений формируется за счет налога на доходы физических лиц и налогов на совокупный доход  </a:t>
            </a:r>
            <a:endParaRPr lang="ru-RU" sz="11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7191092" y="2873815"/>
            <a:ext cx="773982" cy="3491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077085"/>
              </p:ext>
            </p:extLst>
          </p:nvPr>
        </p:nvGraphicFramePr>
        <p:xfrm>
          <a:off x="80713" y="5517231"/>
          <a:ext cx="8955784" cy="1253408"/>
        </p:xfrm>
        <a:graphic>
          <a:graphicData uri="http://schemas.openxmlformats.org/drawingml/2006/table">
            <a:tbl>
              <a:tblPr/>
              <a:tblGrid>
                <a:gridCol w="2475063"/>
                <a:gridCol w="1296144"/>
                <a:gridCol w="1296144"/>
                <a:gridCol w="1296144"/>
                <a:gridCol w="1296144"/>
                <a:gridCol w="1296145"/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Налоговые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899 442,6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873 622,7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920 578,1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932 758,3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947 616,1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9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 на доходы физических лиц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693 934,3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688 969,4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701 393,6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709 664,3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721 757,0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Налоги на совокупный доход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138 435,0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116 154,4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149 763,7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151 731,3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153 723,1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Налоги на имущество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48 050,2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48 360,0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49 398,3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50 548,3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51 261,6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Акцизы по подакцизным товарам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12 204,6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13 818,9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13 382,5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14 114,4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14 114,4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6 818,5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6 320,0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6 640,0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6 700,0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6 760,0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556119" cy="73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47778" y="0"/>
            <a:ext cx="8396221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 в бюджет городского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округа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город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 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год, план на 2021 год, план на 2022 год и на плановый период  2023 и 2024 годов,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76256" y="4869160"/>
            <a:ext cx="216024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удельный вес налогов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в общем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объеме налоговых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доходов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Диаграмма 46"/>
          <p:cNvGraphicFramePr/>
          <p:nvPr/>
        </p:nvGraphicFramePr>
        <p:xfrm>
          <a:off x="-252536" y="980728"/>
          <a:ext cx="1058517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7504" y="3861048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77,2%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3645024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78,9%</a:t>
            </a:r>
            <a:endParaRPr lang="ru-RU" sz="1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5576" y="3861048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76,2%</a:t>
            </a:r>
            <a:endParaRPr lang="ru-RU" sz="1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71600" y="3645024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76,1%</a:t>
            </a:r>
            <a:endParaRPr lang="ru-RU" sz="1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59632" y="378904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76,2%</a:t>
            </a:r>
            <a:endParaRPr lang="ru-RU" sz="1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4005064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15,4%</a:t>
            </a:r>
            <a:endParaRPr lang="ru-RU" sz="1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195736" y="414908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13,3%</a:t>
            </a:r>
            <a:endParaRPr lang="ru-RU" sz="1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11760" y="3933056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16,2%</a:t>
            </a:r>
            <a:endParaRPr lang="ru-RU" sz="1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407707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16,3%</a:t>
            </a:r>
            <a:endParaRPr lang="ru-RU" sz="1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59832" y="3933056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16,2%</a:t>
            </a:r>
            <a:endParaRPr lang="ru-RU" sz="1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563888" y="407707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5,3%</a:t>
            </a:r>
            <a:endParaRPr lang="ru-RU" sz="1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851920" y="414908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5,5%</a:t>
            </a:r>
            <a:endParaRPr lang="ru-RU" sz="10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139952" y="4005064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5,4%</a:t>
            </a:r>
            <a:endParaRPr lang="ru-RU" sz="1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292080" y="414908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1,4%</a:t>
            </a:r>
            <a:endParaRPr lang="ru-RU" sz="1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788024" y="407707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5,4%</a:t>
            </a:r>
            <a:endParaRPr lang="ru-RU" sz="10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355976" y="414908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5,4%</a:t>
            </a:r>
            <a:endParaRPr lang="ru-RU" sz="1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652120" y="4077072"/>
            <a:ext cx="5760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1,6%</a:t>
            </a:r>
            <a:endParaRPr lang="ru-RU" sz="1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868144" y="414908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1,5%</a:t>
            </a:r>
            <a:endParaRPr lang="ru-RU" sz="10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56176" y="407707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1,5%</a:t>
            </a:r>
            <a:endParaRPr lang="ru-RU" sz="1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414908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1,5%</a:t>
            </a:r>
            <a:endParaRPr lang="ru-RU" sz="10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020272" y="407707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0,7%</a:t>
            </a:r>
            <a:endParaRPr lang="ru-RU" sz="10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596336" y="407707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0,7%</a:t>
            </a:r>
            <a:endParaRPr lang="ru-RU" sz="10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308304" y="4221088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0,7%</a:t>
            </a:r>
            <a:endParaRPr lang="ru-RU" sz="10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812360" y="4221088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0,7%</a:t>
            </a:r>
            <a:endParaRPr lang="ru-RU" sz="10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244408" y="414908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0,7%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xmlns="" val="38337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9430538"/>
              </p:ext>
            </p:extLst>
          </p:nvPr>
        </p:nvGraphicFramePr>
        <p:xfrm>
          <a:off x="107504" y="5301208"/>
          <a:ext cx="8928991" cy="1368152"/>
        </p:xfrm>
        <a:graphic>
          <a:graphicData uri="http://schemas.openxmlformats.org/drawingml/2006/table">
            <a:tbl>
              <a:tblPr/>
              <a:tblGrid>
                <a:gridCol w="3000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1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51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42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1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5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(отчёт)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Налоги на совокупный доход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138 435,0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116 154,4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149 763,7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151 731,3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153 723,1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Упрощенная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116 704,2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110 154,4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143 663,7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145 531,3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147 423,1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ЕН на вмененный доход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15 497,5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Сельскохозяйственный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Патентная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6 233,1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6 100,0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6 200,0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442961705"/>
              </p:ext>
            </p:extLst>
          </p:nvPr>
        </p:nvGraphicFramePr>
        <p:xfrm>
          <a:off x="6084168" y="1340768"/>
          <a:ext cx="33123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194" y="129534"/>
            <a:ext cx="597354" cy="78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48548" y="123778"/>
            <a:ext cx="8395452" cy="78494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поступлений совокупных доходов в бюджет городского округа Урай за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год,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 год,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 на 2022 год и на плановый период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2023 и 2024 годов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-252536" y="620688"/>
          <a:ext cx="95050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3284984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84,3%</a:t>
            </a:r>
            <a:endParaRPr lang="ru-RU" sz="1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01008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94,8%</a:t>
            </a:r>
            <a:endParaRPr lang="ru-RU" sz="1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284984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95,9%</a:t>
            </a:r>
            <a:endParaRPr lang="ru-RU" sz="1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3429000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95,9%</a:t>
            </a:r>
            <a:endParaRPr lang="ru-RU" sz="1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3284984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95,9%</a:t>
            </a:r>
            <a:endParaRPr lang="ru-RU" sz="1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3789040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11,2%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3861048"/>
            <a:ext cx="474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4,5%</a:t>
            </a:r>
            <a:endParaRPr lang="ru-RU" sz="1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3789040"/>
            <a:ext cx="474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5,2%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3789040"/>
            <a:ext cx="474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4,1%</a:t>
            </a:r>
            <a:endParaRPr lang="ru-RU" sz="1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3789040"/>
            <a:ext cx="474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4,1%</a:t>
            </a:r>
            <a:endParaRPr lang="ru-RU" sz="1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64288" y="3861048"/>
            <a:ext cx="474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4,1%</a:t>
            </a:r>
            <a:endParaRPr lang="ru-RU" sz="1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6296" y="4293096"/>
            <a:ext cx="1800200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удельный вес налогов в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общем объеме совокупных налоговых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доходов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98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211587"/>
              </p:ext>
            </p:extLst>
          </p:nvPr>
        </p:nvGraphicFramePr>
        <p:xfrm>
          <a:off x="107504" y="5291351"/>
          <a:ext cx="8893652" cy="1342033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87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(отчёт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Налоги на имущество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48 050,2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48 360,0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49 398,3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50 548,3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51 261,6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c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15 622,5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16 400,0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17 220,0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19 480,4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19 675,2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19 872,0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20 070,7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12 947,3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13 323,1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13 456,3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13 590,9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78459" cy="7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48548" y="0"/>
            <a:ext cx="8395452" cy="9087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поступлений налогов на имущество в бюджет городского округа Урай за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год,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 год,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 на 2022 год и на плановый период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2023 и 2024 годов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-180528" y="260648"/>
          <a:ext cx="92170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452320" y="4221088"/>
            <a:ext cx="158417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удельный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вес налогов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общем объеме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налогов на имущество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717032"/>
            <a:ext cx="5453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29,2%</a:t>
            </a:r>
            <a:endParaRPr lang="ru-RU" sz="1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573016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32,5%</a:t>
            </a:r>
            <a:endParaRPr lang="ru-RU" sz="1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3573016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33,2%</a:t>
            </a:r>
            <a:endParaRPr lang="ru-RU" sz="1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3573016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34,3%</a:t>
            </a:r>
            <a:endParaRPr lang="ru-RU" sz="1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3717032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34,1%</a:t>
            </a:r>
            <a:endParaRPr lang="ru-RU" sz="1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3789040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40,6%</a:t>
            </a:r>
            <a:endParaRPr lang="ru-RU" sz="1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3645024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36,0%</a:t>
            </a:r>
            <a:endParaRPr lang="ru-RU" sz="1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3429000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39,8%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3717032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39,3%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3501008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39,2%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3645024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26,9%</a:t>
            </a:r>
            <a:endParaRPr lang="ru-RU" sz="1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3429000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34,8%</a:t>
            </a:r>
            <a:endParaRPr lang="ru-RU" sz="1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96136" y="3717032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27,0%</a:t>
            </a:r>
            <a:endParaRPr lang="ru-RU" sz="1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3861048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26,6%</a:t>
            </a:r>
            <a:endParaRPr lang="ru-RU" sz="1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3717032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26,5%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xmlns="" val="363575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75856" y="980728"/>
            <a:ext cx="586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2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долю неналоговых доходов в сумме налоговых и неналоговых поступлений приходится  более 13%. </a:t>
            </a:r>
            <a:endParaRPr lang="ru-RU" sz="12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8208192"/>
              </p:ext>
            </p:extLst>
          </p:nvPr>
        </p:nvGraphicFramePr>
        <p:xfrm>
          <a:off x="100684" y="5301208"/>
          <a:ext cx="8935812" cy="1368153"/>
        </p:xfrm>
        <a:graphic>
          <a:graphicData uri="http://schemas.openxmlformats.org/drawingml/2006/table">
            <a:tbl>
              <a:tblPr/>
              <a:tblGrid>
                <a:gridCol w="3175172"/>
                <a:gridCol w="1152128"/>
                <a:gridCol w="1152128"/>
                <a:gridCol w="1152128"/>
                <a:gridCol w="1152128"/>
                <a:gridCol w="1152128"/>
              </a:tblGrid>
              <a:tr h="409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155 034,2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157 755,0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161 764,2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144 502,5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142 205,8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27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использования и продажи имущества, находящегося в муниципальной собственности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142 480,4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151 183,0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154 246,5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137 206,0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135 118,3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12 553,8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6 572,0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7 517,7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7 296,5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7 087,5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76612" cy="7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48548" y="116632"/>
            <a:ext cx="8395452" cy="79208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неналоговых доходов в бюджет городского округа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год, план на 2021 год, план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 и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плановый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 2023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годов,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36296" y="4437112"/>
            <a:ext cx="1800200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удельный вес налогов в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общем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объеме неналоговых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доходов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-324544" y="836712"/>
          <a:ext cx="97930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7544" y="2708920"/>
            <a:ext cx="648072" cy="2880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ru-RU" sz="1100" b="1" dirty="0" smtClean="0"/>
              <a:t>91,9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852936"/>
            <a:ext cx="720080" cy="2769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ru-RU" sz="1100" b="1" dirty="0" smtClean="0"/>
              <a:t>95,8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2708920"/>
            <a:ext cx="729372" cy="2616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ru-RU" sz="1100" b="1" dirty="0" smtClean="0"/>
              <a:t>95,3%</a:t>
            </a:r>
            <a:endParaRPr lang="ru-RU" sz="11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2780928"/>
            <a:ext cx="729372" cy="2769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ru-RU" sz="1100" b="1" dirty="0" smtClean="0"/>
              <a:t>95,0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2996952"/>
            <a:ext cx="792088" cy="2769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ru-RU" sz="1100" b="1" dirty="0" smtClean="0"/>
              <a:t>95,0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386104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8,1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386104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4,2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386104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4,7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386104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5,0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386104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5,0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7488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278066638"/>
              </p:ext>
            </p:extLst>
          </p:nvPr>
        </p:nvGraphicFramePr>
        <p:xfrm>
          <a:off x="5940152" y="836712"/>
          <a:ext cx="313184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6338850"/>
              </p:ext>
            </p:extLst>
          </p:nvPr>
        </p:nvGraphicFramePr>
        <p:xfrm>
          <a:off x="107504" y="5229199"/>
          <a:ext cx="8928992" cy="1548301"/>
        </p:xfrm>
        <a:graphic>
          <a:graphicData uri="http://schemas.openxmlformats.org/drawingml/2006/table">
            <a:tbl>
              <a:tblPr/>
              <a:tblGrid>
                <a:gridCol w="2736304"/>
                <a:gridCol w="1152128"/>
                <a:gridCol w="1224136"/>
                <a:gridCol w="1296144"/>
                <a:gridCol w="1296144"/>
                <a:gridCol w="1224136"/>
              </a:tblGrid>
              <a:tr h="358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(отчет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МБТ, в том числе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2 669 560,6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2 173 986,8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2 395 834,9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2 173 940,2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2 204 429,3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1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505 602,6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453 421,6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477 037,3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383 046,8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404 660,8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538 439,6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161 956,8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250 809,4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126 041,6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150 356,4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трансферты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27 938,5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73 098,9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42 336,6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43 156,6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39 070,8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на реализацию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гос.полномочий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1 426 994,8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1 485 509,5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1 625 651,6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1 621 695,2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1 610 341,3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0"/>
            <a:ext cx="582839" cy="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3568" y="0"/>
            <a:ext cx="8460432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безвозмездных поступлений в бюджет городского округа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2020 год, план на 2021 год, план на 2022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 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плановый период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годов,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96336" y="4293096"/>
            <a:ext cx="147667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% -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удельный вес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в общем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объеме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МБТ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36296" y="90872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73,0%</a:t>
            </a:r>
            <a:endParaRPr lang="ru-RU" sz="1000" b="1" dirty="0"/>
          </a:p>
        </p:txBody>
      </p:sp>
      <p:graphicFrame>
        <p:nvGraphicFramePr>
          <p:cNvPr id="39" name="Диаграмма 38"/>
          <p:cNvGraphicFramePr/>
          <p:nvPr/>
        </p:nvGraphicFramePr>
        <p:xfrm>
          <a:off x="-252536" y="476672"/>
          <a:ext cx="92890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0" y="3645024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18,9%</a:t>
            </a:r>
            <a:endParaRPr lang="ru-RU" sz="1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378904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20,9%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3645024"/>
            <a:ext cx="792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19,9%</a:t>
            </a:r>
            <a:endParaRPr lang="ru-RU" sz="1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3861048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17,6%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59632" y="371703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18,4%</a:t>
            </a:r>
            <a:endParaRPr lang="ru-RU" sz="1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07704" y="3501008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20,2%</a:t>
            </a:r>
            <a:endParaRPr lang="ru-RU" sz="1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23728" y="407707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7,4%</a:t>
            </a:r>
            <a:endParaRPr lang="ru-RU" sz="1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55776" y="3933056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10,4%</a:t>
            </a:r>
            <a:endParaRPr lang="ru-RU" sz="1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414908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5,8%</a:t>
            </a:r>
            <a:endParaRPr lang="ru-RU" sz="1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4005064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6,8%</a:t>
            </a:r>
            <a:endParaRPr lang="ru-RU" sz="1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414908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1,0%</a:t>
            </a:r>
            <a:endParaRPr lang="ru-RU" sz="1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139952" y="407707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3,4%</a:t>
            </a:r>
            <a:endParaRPr lang="ru-RU" sz="1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27984" y="4221088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1,8%</a:t>
            </a:r>
            <a:endParaRPr lang="ru-RU" sz="1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88024" y="407707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2,0%</a:t>
            </a:r>
            <a:endParaRPr lang="ru-RU" sz="1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148064" y="407707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1,8%</a:t>
            </a:r>
            <a:endParaRPr lang="ru-RU" sz="1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436096" y="1412776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53,5%</a:t>
            </a:r>
            <a:endParaRPr lang="ru-RU" sz="10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940152" y="119675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68,3%</a:t>
            </a:r>
            <a:endParaRPr lang="ru-RU" sz="1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084168" y="90872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67,9%</a:t>
            </a:r>
            <a:endParaRPr lang="ru-RU" sz="1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660232" y="836712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74,6%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1212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1770" y="87111"/>
            <a:ext cx="8502230" cy="6272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032"/>
            <a:ext cx="8429652" cy="8382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Ключевые приоритеты, положенные в основу формирования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бюджета города Урай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6560628"/>
              </p:ext>
            </p:extLst>
          </p:nvPr>
        </p:nvGraphicFramePr>
        <p:xfrm>
          <a:off x="215008" y="836712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836712"/>
            <a:ext cx="2376772" cy="1754088"/>
          </a:xfrm>
          <a:prstGeom prst="rect">
            <a:avLst/>
          </a:prstGeom>
        </p:spPr>
      </p:pic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87111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8"/>
          <p:cNvGrpSpPr/>
          <p:nvPr/>
        </p:nvGrpSpPr>
        <p:grpSpPr>
          <a:xfrm rot="16200000">
            <a:off x="2699792" y="4941168"/>
            <a:ext cx="640295" cy="640295"/>
            <a:chOff x="6635071" y="3071299"/>
            <a:chExt cx="640295" cy="6402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трелка вниз 9"/>
            <p:cNvSpPr/>
            <p:nvPr/>
          </p:nvSpPr>
          <p:spPr>
            <a:xfrm>
              <a:off x="6635071" y="3071299"/>
              <a:ext cx="640295" cy="640295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низ 4"/>
            <p:cNvSpPr/>
            <p:nvPr/>
          </p:nvSpPr>
          <p:spPr>
            <a:xfrm>
              <a:off x="6779137" y="3071299"/>
              <a:ext cx="352163" cy="481822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755576" y="4869160"/>
            <a:ext cx="183569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Базовый вариант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15816" y="5949280"/>
            <a:ext cx="594015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Муниципальные программы муниципального образования городской округ </a:t>
            </a:r>
            <a:r>
              <a:rPr lang="ru-RU" b="1" dirty="0" smtClean="0">
                <a:solidFill>
                  <a:schemeClr val="tx1"/>
                </a:solidFill>
              </a:rPr>
              <a:t>Урай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8" name="Группа 13"/>
          <p:cNvGrpSpPr/>
          <p:nvPr/>
        </p:nvGrpSpPr>
        <p:grpSpPr>
          <a:xfrm>
            <a:off x="8316416" y="5445224"/>
            <a:ext cx="673994" cy="673994"/>
            <a:chOff x="6733255" y="2880319"/>
            <a:chExt cx="673994" cy="6739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Стрелка вниз 14"/>
            <p:cNvSpPr/>
            <p:nvPr/>
          </p:nvSpPr>
          <p:spPr>
            <a:xfrm>
              <a:off x="6733255" y="2880319"/>
              <a:ext cx="673994" cy="673994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трелка вниз 4"/>
            <p:cNvSpPr/>
            <p:nvPr/>
          </p:nvSpPr>
          <p:spPr>
            <a:xfrm>
              <a:off x="6884904" y="2880319"/>
              <a:ext cx="370696" cy="507180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9853771"/>
      </p:ext>
    </p:extLst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9271911"/>
              </p:ext>
            </p:extLst>
          </p:nvPr>
        </p:nvGraphicFramePr>
        <p:xfrm>
          <a:off x="179512" y="1052733"/>
          <a:ext cx="8784976" cy="5177652"/>
        </p:xfrm>
        <a:graphic>
          <a:graphicData uri="http://schemas.openxmlformats.org/drawingml/2006/table">
            <a:tbl>
              <a:tblPr/>
              <a:tblGrid>
                <a:gridCol w="5030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1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14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НАЛОГОВЫЕ И НЕНАЛОГОВЫЕ ДОХОДЫ, в том числе: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1 082 342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1 077 260,8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1 089 821,9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Налог на доходы физических лиц 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701 393,6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709 664,3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721 757,0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9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 Акцизы по подакцизным товарам (продукции), производимым на территории Российской Федерации (акцизы на нефтепродукты)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13 382,5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14 114,4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14 114,4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Налоги на совокупный доход всего, в том числе: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149 763,7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151 731,3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153 723,1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 Упрощенная система налогообложения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143 663,7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145 531,3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147 423,1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 Патентная система налогообложения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6 100,0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6 200,0 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6 300,0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Налоги на имущество, в том числе: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49 398,3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50 548,3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51 261,6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 Налог на имущество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физических лиц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16 400,0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17 220,0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17 600,0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Транспортный налог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13 323,1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13 456,3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13 590,9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Земельный налог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19 675,2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19 872,0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20 070,7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Государственная пошлина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6 640,0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6 700,0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6 760,0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Прочие отмененные налоги</a:t>
                      </a: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920 578,1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932 758,3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947 616,1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631" cy="7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0020" y="17562"/>
            <a:ext cx="8603980" cy="8191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Урай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2022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2023-2024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видам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доходов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7141463"/>
              </p:ext>
            </p:extLst>
          </p:nvPr>
        </p:nvGraphicFramePr>
        <p:xfrm>
          <a:off x="323528" y="1052736"/>
          <a:ext cx="8568951" cy="5045152"/>
        </p:xfrm>
        <a:graphic>
          <a:graphicData uri="http://schemas.openxmlformats.org/drawingml/2006/table">
            <a:tbl>
              <a:tblPr/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1.  Доходы от использования муниципального имущества, в том числе: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99 631,9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99 086,9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98 402,9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1. Доходы, получаемые в виде арендной платы за земельные участки 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71 456,1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72 410,7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73 590,8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1.2. Доходы от сдачи в аренду муниципального имущества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27 999,2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26 499,6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24 635,5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1.3. Прочие доходы от использования муниципального имущества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Плата за негативное воздействие на окружающую среду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1 337,4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1 337,4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1 337,4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Доходы от оказания услуг и компенсации затрат государства всего, в том числе: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3 249,5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3 032,5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2 820,6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Доходы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от оказания платных услуг (работ)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238,8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238,8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238,8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Доходы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от компенсации затрат государства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3 010,7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2 793,7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2 581,8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Доходы от продажи материальных и нематериальных активов всего, в том числе: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54 614,6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38 119,1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36 715,4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Доходы от реализации муниципального имущества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33 503,0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33 504,0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33 505,0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Доходы от приватизации муниципального имущества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17 901,2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1 404,7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9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 Доходы от продажи земельных участков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3 210,4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3 210,4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3 210,4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Штрафные санкции, возмещения ущерба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2 930,8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2 926,6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2 929,5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Прочие неналоговые доходы</a:t>
                      </a: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0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14" marR="4514" marT="4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161 764,2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144 502,5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142 205,8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8195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1952" y="116632"/>
            <a:ext cx="8562048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Урай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видам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доходов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4777068"/>
              </p:ext>
            </p:extLst>
          </p:nvPr>
        </p:nvGraphicFramePr>
        <p:xfrm>
          <a:off x="179512" y="1124744"/>
          <a:ext cx="8784976" cy="3602376"/>
        </p:xfrm>
        <a:graphic>
          <a:graphicData uri="http://schemas.openxmlformats.org/drawingml/2006/table">
            <a:tbl>
              <a:tblPr/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59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 ВСЕГО,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2 395 834,9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2 173 940,2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2 204 429,3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477 037,3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383 046,8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404 660,8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250 809,4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126 041,6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150 356,4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на реализацию гос. полномочий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1 626 651,6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1 621 695,2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1 610 341,3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42 336,6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43 156,6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39 070,8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поступления, в том числе: 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2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 (в рамках соглашения о сотрудничестве между ПАО "Нефтяная компания "ЛУКОЙЛ" и Правительством ХМАО-Югры)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ДОХОДЫ 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23" marR="7023" marT="7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3 478 177,2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3 251 201,0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3 294 251,2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0021" y="116632"/>
            <a:ext cx="8603979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Урай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2022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видам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доходов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456"/>
            <a:ext cx="9144000" cy="72843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Муниципальный дорожный фонд, тыс.руб.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908720"/>
          <a:ext cx="81369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79512" y="3501008"/>
            <a:ext cx="8712968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Бюджетные ассигнования будут направлены на ремонт и содержание </a:t>
            </a:r>
          </a:p>
          <a:p>
            <a:pPr algn="ct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автомобильных дорог общего пользования и искусственных сооружений на них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588224" y="4221088"/>
            <a:ext cx="24482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формирования муниципального дорожного фонда города Урай: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 algn="ctr"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</a:p>
          <a:p>
            <a:pPr algn="ctr"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сумм в возмещение вреда, причиняемого автомобильным дорогам общего пользования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-108520" y="3933056"/>
          <a:ext cx="70567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07845237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116632"/>
            <a:ext cx="8460432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Источники формирования и направления расходования средств муниципального дорожного фонда города Урай в 2021-2024 годах, тыс.рублей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02704" y="476672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hangingPunct="0"/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1473347"/>
              </p:ext>
            </p:extLst>
          </p:nvPr>
        </p:nvGraphicFramePr>
        <p:xfrm>
          <a:off x="107504" y="980727"/>
          <a:ext cx="8928993" cy="4824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2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31 584,0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27 700,7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28 575,8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28 720,4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Акцизы на автомобильный бензин, прямогонный бензин, дизельное топливо, моторные масла для дизельных и карбюраторных (</a:t>
                      </a:r>
                      <a:r>
                        <a:rPr lang="ru-RU" sz="11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инжекторных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двигателей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13 382,5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14 114,4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14 114,4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1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2.Транспортный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подлежащий зачислению в местный бюджет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13 323,1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13 456,3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13 590,9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Государственная пошлина за выдачу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1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Поступления сумм в возмещение вреда, причиняемого автомобильным дорогам общего пользования местного значения города Урай транспортными средствами, осуществляющими перевозки тяжеловесных и (или) крупногабаритных грузов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31 584,0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27 700,0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28 575,8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28 720,4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1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Субсидии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строительство (реконструкцию), капитальный ремонт и ремонт автомобильных дорог общего пользования местного значения в рамках муниципальной программы " Развитие транспортной системы города Урай"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14 860,0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14 860,0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1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Содержание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автомобильных дорог общего пользования и искусственных сооружений на них в рамках муниципальной программы "Развитие жилищно-коммунального комплекса и повышение энергетической эффективности в городе Урай на 2019-2030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14 724,0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10 840,7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13 715,8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13 860,4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3263595"/>
              </p:ext>
            </p:extLst>
          </p:nvPr>
        </p:nvGraphicFramePr>
        <p:xfrm>
          <a:off x="395536" y="1052736"/>
          <a:ext cx="8496944" cy="4248474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3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08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индексация с 1 октября 2022 года на 4% фонда оплаты труда работников муниципальных учреждений, не подпадающих под действие указов Президента Российской Федерации от 2012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35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участие в реализации региональных проектов, в том числе направленных на достижение результатов реализации федеральных (национальных) проектов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908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 минимального размера оплаты труда, устанавливаемого Федеральным законом (с 01.01.2021 – 12 792 ( в ХМАО – 28 142,40 руб.), с 01.01.2022 -  13 617 (в ХМАО – 29 957,40 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56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достижение уровня целевых показателей оплаты труда отдельных категорий работников учреждений культуры и дополнительного образования, установленного Указами Президента РФ от 2012 года, не ниже уровня 2021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5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 тарифов на коммунальные услуги (увеличение в среднем на 4,7%)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58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 2022 году обеспечение доли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софинансирования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за счет средств местного бюджета (10%) субсидии из бюджета автономного округа на проведение капитального ремонта СОШ №6 в сумме                  15 380,4 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29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предусмотрена доля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софинансирования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из средств местного бюджета, начиная с 2023 года по строительству школы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2023 год - 31 352,8 тыс.рублей, на 2024 год - 32 352,8 тыс.рублей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39817" y="142852"/>
            <a:ext cx="8404183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Особенности, учтённые в проекте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бюджета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2022-2024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472" y="0"/>
            <a:ext cx="8590528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9064" y="1"/>
            <a:ext cx="8424936" cy="836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бюджета городского округа Урай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отраслевым направлениям за 2020 год, план на 2021 год, по бюджету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2022-2024 годы,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092280" y="3429000"/>
            <a:ext cx="194421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муниципальных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Штриховая стрелка вправо 60"/>
          <p:cNvSpPr/>
          <p:nvPr/>
        </p:nvSpPr>
        <p:spPr>
          <a:xfrm rot="5400000">
            <a:off x="7942693" y="4090755"/>
            <a:ext cx="315398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236296" y="4581128"/>
            <a:ext cx="17281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98% от общего объёма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179512" y="6093296"/>
          <a:ext cx="8821490" cy="576064"/>
        </p:xfrm>
        <a:graphic>
          <a:graphicData uri="http://schemas.openxmlformats.org/drawingml/2006/table">
            <a:tbl>
              <a:tblPr/>
              <a:tblGrid>
                <a:gridCol w="1686352"/>
                <a:gridCol w="1405292"/>
                <a:gridCol w="1475556"/>
                <a:gridCol w="1408647"/>
                <a:gridCol w="1422821"/>
                <a:gridCol w="1422822"/>
              </a:tblGrid>
              <a:tr h="310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год (отчёт)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(план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Расходы,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3 751 795,6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3 290 869,2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3 567 536,0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3 343 281,5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3 386 705,0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6012160" y="1268760"/>
            <a:ext cx="14756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3333FF"/>
                </a:solidFill>
              </a:rPr>
              <a:t>Образование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3333FF"/>
                </a:solidFill>
              </a:rPr>
              <a:t>Культура, кинематография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3333FF"/>
                </a:solidFill>
              </a:rPr>
              <a:t>Физкультура и спорт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3333FF"/>
                </a:solidFill>
              </a:rPr>
              <a:t>Социальная политика</a:t>
            </a:r>
            <a:endParaRPr lang="ru-RU" sz="900" dirty="0">
              <a:solidFill>
                <a:srgbClr val="3333FF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32240" y="537321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% -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удельный вес отрасли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в общем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объеме расходов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Диаграмма 33"/>
          <p:cNvGraphicFramePr/>
          <p:nvPr/>
        </p:nvGraphicFramePr>
        <p:xfrm>
          <a:off x="-108520" y="836712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0" y="134076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61,5%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1412776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69,8%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1412776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73,1%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1412776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73,1%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1412776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71,5%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005064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21,6%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293096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12,3%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4365104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8,8%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19872" y="4365104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7,8%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4365104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8,5%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869160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9,8%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530120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7,1%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869160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10,3%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530120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7,6%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7744" y="4797152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9,5%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7744" y="530120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8,6%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9872" y="4797152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11,1%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19872" y="530120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8,0%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4725144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12,2%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44008" y="5301208"/>
            <a:ext cx="7200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7,8%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1232382"/>
              </p:ext>
            </p:extLst>
          </p:nvPr>
        </p:nvGraphicFramePr>
        <p:xfrm>
          <a:off x="107504" y="908721"/>
          <a:ext cx="8928991" cy="5664303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2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7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83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7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(отчёт)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первоначальный план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РАСХОДОВ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3 751 795,6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3 290 869,2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3 567 536,0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3 343 281,5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3 386 705,0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Общегосударственные вопросы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311 142,9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286 871,6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284 410,2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321 306,3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361 651,8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25 848,0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23 327,3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23 676,0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24 662,2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24 493,2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16 703,0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18 531,5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13 304,5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13 633,7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13 517,5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179 574,8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177 379,0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184 326,5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188 453,6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188 789,0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8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Судебная система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4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37 934,5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44 246,2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40 208,7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41 477,4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41 431,9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4 729,5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8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11 110,5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50 430,6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11 537,3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11 776,5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48 073,7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88 388,9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2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Национальная безопасность и правоохранительная деятельность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41 015,9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36 532,7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38 574,0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34 545,4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35 690,3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6 608,7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6 334,0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6 487,4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6 564,9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6 564,9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31 141,5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25 287,0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26 682,4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25 501,3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25 501,3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97" y="11234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13062"/>
            <a:ext cx="8501090" cy="57963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городского округа Урай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0250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733842"/>
              </p:ext>
            </p:extLst>
          </p:nvPr>
        </p:nvGraphicFramePr>
        <p:xfrm>
          <a:off x="179512" y="836711"/>
          <a:ext cx="8784975" cy="5628648"/>
        </p:xfrm>
        <a:graphic>
          <a:graphicData uri="http://schemas.openxmlformats.org/drawingml/2006/table">
            <a:tbl>
              <a:tblPr/>
              <a:tblGrid>
                <a:gridCol w="3236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1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6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1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36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27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26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7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(отчёт)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первоначальный план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3 265,7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4 911,7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5 404,2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267 978,9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249 547,5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308 482,5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267 594,1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264 686,0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6 787,7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9 778,9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13 927,6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14 764,6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7 739,6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41 882,6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25 055,9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46 148,6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43 044,2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47 161,1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13 189,7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123 134,3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114 154,9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131 150,1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108 938,1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108 938,1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9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дорожный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43 027,5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31 584,0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27 700,7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28 575,8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28 720,4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5 956,0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3 683,8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5 326,1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77 028,6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83 304,0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96 360,1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83 073,3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83 073,3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809 887,1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406 395,4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312 961,8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260 697,6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288 187,6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404 821,2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57 669,4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32 129,6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50 489,9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52 599,8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63 837,9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33 411,1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36 330,4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9 677,2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26 774,2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241 907,6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210 510,4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137 202,5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92 854,4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100 778,7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5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99 320,4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104 804,5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107 299,3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107 676,1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108 034,9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8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Охрана окружающей среды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1 858 437,4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1 753 074,4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2 031 218,5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1 886 237,1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1 887 860,8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673 588,3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686 405,6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686 166,1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687 233,2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686 014,4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812 983,5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818 348,4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1 110 935,4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1 001 996,9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1 012 414,3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5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314 139,6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167 982,7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156 590,4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118 183,8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110 676,4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6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6 837,5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29 204,4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26 050,4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26 050,4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26 050,4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50 888,5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51 133,3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51 476,2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52 772,8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52 705,3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2910" y="57722"/>
            <a:ext cx="8501090" cy="6349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бюджета городского округа Урай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8" y="47477"/>
            <a:ext cx="558152" cy="7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502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6344955"/>
              </p:ext>
            </p:extLst>
          </p:nvPr>
        </p:nvGraphicFramePr>
        <p:xfrm>
          <a:off x="179512" y="908720"/>
          <a:ext cx="8856984" cy="4752529"/>
        </p:xfrm>
        <a:graphic>
          <a:graphicData uri="http://schemas.openxmlformats.org/drawingml/2006/table">
            <a:tbl>
              <a:tblPr/>
              <a:tblGrid>
                <a:gridCol w="3262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1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1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45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96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(отчёт)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первоначальный план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2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Культура, кинематография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206 200,0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174 429,6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187 812,5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180 419,3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180 135,4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205 905,2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174 107,1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187 467,9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180 048,7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179 761,0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Здравоохранение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Социальная политика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216 277,5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214 636,7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224 192,1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210 800,6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184 892,6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4 390,4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5 227,7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5 487,5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5 436,3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20 468,8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30 445,0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13 282,2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1 030,3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1 030,3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7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174 586,6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160 345,7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175 192,5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173 295,3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159 855,9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16 831,7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18 998,7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30 489,7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30 987,5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18 570,1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8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Физическая культура и спорт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26 233,7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153 457,7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164 564,2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166 830,4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168 749,8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149 194,8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160 335,7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161 325,4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162 005,1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4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26 233,7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4 262,9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5 505,0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6 744,7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Средства массовой информации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12 903,2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11 822,4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12 094,9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12 226,4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12 226,4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12 903,2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11 822,4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12 094,9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12 226,4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12 226,4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5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Обслуживание государственного и муниципального долга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17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0162" y="104868"/>
            <a:ext cx="8501090" cy="65983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бюджета городского округа Урай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 </a:t>
            </a:r>
          </a:p>
          <a:p>
            <a:pPr algn="ctr"/>
            <a:endParaRPr lang="ru-RU" dirty="0"/>
          </a:p>
        </p:txBody>
      </p:sp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4" y="11306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978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008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" dirty="0">
                <a:latin typeface="Times New Roman" pitchFamily="18" charset="0"/>
                <a:cs typeface="Times New Roman" pitchFamily="18" charset="0"/>
              </a:rPr>
              <a:t>Цель бюджетной политики </a:t>
            </a:r>
            <a:r>
              <a:rPr lang="ru-RU" sz="4000" b="1" spc="-10" dirty="0">
                <a:latin typeface="Arial" pitchFamily="34" charset="0"/>
                <a:cs typeface="Arial" pitchFamily="34" charset="0"/>
              </a:rPr>
              <a:t>-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492896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повышение уровня жизни граждан, создание комфортных условий для их проживания, обеспечение достойного эффективного труда людей и успешное предпринимательство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42942" cy="8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80" name="Picture 36" descr="Звёзды Югры, спортивный комплекс, Парковая ул., 1, Урай, Россия —  Яндекс.Кар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589240"/>
            <a:ext cx="1629752" cy="115212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6990371"/>
              </p:ext>
            </p:extLst>
          </p:nvPr>
        </p:nvGraphicFramePr>
        <p:xfrm>
          <a:off x="179511" y="836711"/>
          <a:ext cx="8784977" cy="4641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2288"/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средств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Всего на реализацию проектов: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19 996,9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17 622,3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18 923,7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Национальный проект «Культура»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Техническое оснащение Музея истории города Урай (интерактивный стол, разработка программного обеспечения)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«Культурная среда»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318,6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 бюджет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260,6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Национальный проект «Жилье и городская среда»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17 031,3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17 031,3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18 923,7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Благоустроительные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работы на объекте «Рекреационная зона в районе ДС «Звезды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Югры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 (2022 год). 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Объекты будут определены по итогам рейтингового голосования (2023-2024гг)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«Формирование комфортной городской среды»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17 031,3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17 031,3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18 923,7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1 703,1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1 703,1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1 892,4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9 350,2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9 350,2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10 389,1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7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 бюджет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5 978,0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5 978,0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6 642,2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4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Национальный проект «Малое и среднее предпринимательство и поддержка индивидуальной предпринимательской инициативы»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2 965,6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Финансовая поддержка впервые зарегистрированным и действующим менее одного года субъектам МСП, финансовая поддержка субъектам МСП (приобретение оборудования, компенсация затрат за аренду нежилых помещений, находящихся в коммерческой собственности)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7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«Создание условий для легкого старта и комфортного ведения бизнеса»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79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4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288,9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«Акселерация субъектов малого и среднего предпринимательства»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2 661,5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4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133,1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8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2 528,4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6879" y="142852"/>
            <a:ext cx="8377121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городского округа Урай на реализацию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региональных (национальных) проектов на 2022-2024 годы,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sp>
        <p:nvSpPr>
          <p:cNvPr id="57348" name="AutoShape 4" descr="Национальный проект &amp;quot;Демография&amp;quot; — УКЦ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Национальный проект &quot;Демография&quot; — УКЦ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Национальный проект &quot;Демография&quot; — УКЦ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70" name="AutoShape 26" descr="До 2024 года на выполнение национальных проектов выделят свыше 25  триллионов рублей: Экономика: Обл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72" name="AutoShape 28" descr="Нацпрое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78" name="Picture 34" descr="Интерактивный стол для музе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507805"/>
            <a:ext cx="2359815" cy="1350195"/>
          </a:xfrm>
          <a:prstGeom prst="rect">
            <a:avLst/>
          </a:prstGeom>
          <a:noFill/>
        </p:spPr>
      </p:pic>
      <p:pic>
        <p:nvPicPr>
          <p:cNvPr id="57382" name="Picture 38" descr="Легко ли быть самозанятым: плюсы и минусы статуса | Решения на РБК+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517232"/>
            <a:ext cx="2160240" cy="1237229"/>
          </a:xfrm>
          <a:prstGeom prst="rect">
            <a:avLst/>
          </a:prstGeom>
          <a:noFill/>
        </p:spPr>
      </p:pic>
      <p:pic>
        <p:nvPicPr>
          <p:cNvPr id="57386" name="Picture 42" descr="Горожане продегустировали новые продукты урайской «Агроники» – мягкий сыр  «Югорский» и сыворотку молочную пастеризованную — Урай.р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561856"/>
            <a:ext cx="1728192" cy="1192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277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188640"/>
            <a:ext cx="8467684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Поддержка местных инициатив и участия населения в осуществлении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местного самоуправления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тыс.рублей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196752"/>
          <a:ext cx="8208912" cy="2808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96"/>
                <a:gridCol w="1944216"/>
              </a:tblGrid>
              <a:tr h="62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3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на реализацию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мероприятий: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18 857,4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субсидий ТОС города Урай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6 000,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реализацию инициативных проектов (инициативное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бюджетирование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в рамках муниципальных программ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350,0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субсидий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(грантов в форме субсидий) на оказание финансовой поддержки СОНКО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12 507,4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5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5831755"/>
              </p:ext>
            </p:extLst>
          </p:nvPr>
        </p:nvGraphicFramePr>
        <p:xfrm>
          <a:off x="323528" y="1107531"/>
          <a:ext cx="8568952" cy="2825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на реализацию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мероприятий: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350,0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50,0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50,0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1. Муниципальная программа «Культура города Урай»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3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II «Поддержка творческих 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социокультурных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гражданских инициатив, способствующих самореализации населения. Вовлечение граждан в культурную деятельность»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7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2.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программа «Развитие жилищно-коммунального комплекса и повышение энергетической эффективности в городе Урай» на 2019-2030 годы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I «Создание условий для обеспечения содержания объектов жилищно-коммунального комплекса города Урай»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1111" y="116632"/>
            <a:ext cx="8600141" cy="79208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городского округа Урай на проведение мероприятий,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реализация которых будет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осуществляться через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инициативные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проекты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5" y="11306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GamuzovaOI\AppData\Local\Microsoft\Windows\Temporary Internet Files\Content.Outlook\INX8VJ46\image-25-12-20-15-2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GamuzovaOI\Documents\2020\ИБ\ОТБОР\реализация проектов\юбилейное соцветие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149080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Урай встречает праздник &amp;quot;Сабантуй&amp;quot; | Информационно-аналитический интернет  портал ugra-news.ru - Новости Юг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81128"/>
            <a:ext cx="2736304" cy="1815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5761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0"/>
            <a:ext cx="8429652" cy="5486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8092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2022- 2024 годах,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858404"/>
              </p:ext>
            </p:extLst>
          </p:nvPr>
        </p:nvGraphicFramePr>
        <p:xfrm>
          <a:off x="107505" y="548678"/>
          <a:ext cx="8928991" cy="6164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3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/>
              </a:tblGrid>
              <a:tr h="37823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на реализацию муниципальных программ: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3 528 009,7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3 296 905,3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3 338 598,1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1. Муниципальная программа «Развитие образования и молодежной политики в городе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1 984 424,2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1 839 280,8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1 840 825,1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2. Муниципальная программа «Развитие физической культуры, спорта и туризма в городе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164 564,2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166 830,4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168 749,8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9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3. Муниципальная программа «Культура города Урай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265 321,2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258 064,0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257 855,7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4. 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0" spc="-10" dirty="0" smtClean="0">
                          <a:latin typeface="Arial" pitchFamily="34" charset="0"/>
                          <a:cs typeface="Arial" pitchFamily="34" charset="0"/>
                        </a:rPr>
                        <a:t>Развитие гражданского общества на территории города Урай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18 507,4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12 417,4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зарезервированы в условно утвержденных расходах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5. Муниципальная программа «Улучшение жилищных условий жителей, проживающих на территории муниципального образования город Урай»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2019-2030г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94 324,8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105 757,4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98 545,6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8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6. 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28 789,0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26 405,1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27 551,0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7. Муниципальная программа «Охрана окружающей среды в границах города Урай»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8. Муниципальная программа «Развитие транспортной системы города Урай»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50 480,5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33 483,0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33 483,0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9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Муниципальная программа «Профилактика правонарушений на территории города Урай» на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11 601,7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9 812,7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9 811,7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 Муниципальная программа «Развитие малого и среднего предпринимательства, потребительского рынка и сельскохозяйственных товаропроизводителей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города Урай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47 909,9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41 798,0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45 886,3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2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Муниципальная программа «Информационное общество – Урай» на 2019-2030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17 521,0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14 530,3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14 530,3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25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 Муниципальная программа «Формирование современной городской среды муниципального образования город Урай» на 2018-2022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20 169,8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перенесены в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непрограммные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направления деятельности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 Муниципальная программа «Обеспечение градостроительной деятельности на территории города Урай» на 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77 512,9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47 348,9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47 348,9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 Муниципальная программа «Управление муниципальными финансами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городе Урай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31 485,7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71 177,7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111 714,8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 Муниципальная программа «Совершенствование и развитие муниципального управления в городе Урай» на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464 699,4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466 401,9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460 236,4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 Муниципальная программа «Развитие жилищно-коммунального комплекса и повышение энергетической эффективности в городе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249 998,0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203 497,7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221 959,5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2513493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1770" y="116632"/>
            <a:ext cx="8502230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99392"/>
            <a:ext cx="8229600" cy="100811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 бюджета городского округа Урай на поддержку семьи и детства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на плановый период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годов,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2880319" cy="1423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22г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.- 1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806 288,6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.- 1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754 886,6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.- 1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755 881,1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196752"/>
            <a:ext cx="2736304" cy="1423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культуры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81 232,8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81 043,4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81 120,3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1196752"/>
            <a:ext cx="2880320" cy="1482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физической культуры и спорта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164 564,2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166 830,4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168 749,7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6176" y="5085184"/>
            <a:ext cx="2736304" cy="15121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соц.защиты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76 838,3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75 335,7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75 335,7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5085184"/>
            <a:ext cx="2808312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градостроительной деятельности</a:t>
            </a:r>
            <a:r>
              <a:rPr lang="en-US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15 966,4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5085184"/>
            <a:ext cx="2827188" cy="1495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улучшения жилищных условий</a:t>
            </a:r>
            <a:r>
              <a:rPr lang="en-US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67 575,4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67 243,0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53 803,6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3198301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год –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2 212 465,7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2 145 339,1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год –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2 134 890,4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</p:txBody>
      </p:sp>
      <p:pic>
        <p:nvPicPr>
          <p:cNvPr id="53252" name="Picture 4" descr="Действующих мер поддержки семей пока недостаточно | Аналитический центр при  Правительстве Российской Федер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3168353" cy="219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1280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2130204"/>
              </p:ext>
            </p:extLst>
          </p:nvPr>
        </p:nvGraphicFramePr>
        <p:xfrm>
          <a:off x="185335" y="1052736"/>
          <a:ext cx="8779153" cy="4045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4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Всего, в 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2 212 465,7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2 145 339,1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2 134 890,4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местный бюджет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568 694,5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504 780,6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506 392,5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 автономного округа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1 593 181,0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1 590 624,0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1 576 680,3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50 590,2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49 934,5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51 817,6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Муниципальная программа «Развитие образования и молодежной политики в городе Урай» на 2019–2030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1 806 288,6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1 754 886,6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1 755 881,1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 Муниципальная программа «Культура города Урай</a:t>
                      </a:r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81 232,8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81 043,4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81 120,3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 Муниципальная программа «Развитие физической культуры, спорта и туризма в городе Урай» на 2019-2030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164 564,2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166 830,4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168 749,7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«Улучшение жилищных условий жителей, проживающих на территории муниципального образования город Урай» на 2019-2030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67 575,4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67 243,0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53 803,6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3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</a:t>
                      </a:r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градостроительной деятельности на территории города Урай» на  2018-2030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15 966,4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«Совершенствование и развитие муниципального управления в городе Урай» на 2018-2030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76 838,3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75 335,7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75 335,7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средств, направляемых на поддержку семьи и детства в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2022-2024 годах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разрезе муниципальных программ,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533811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4677" y="116632"/>
            <a:ext cx="8429652" cy="5593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8037"/>
            <a:ext cx="810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образования и молодежной политики в городе </a:t>
            </a:r>
            <a:r>
              <a:rPr lang="ru-RU" sz="1600" b="1" spc="-10" dirty="0" err="1"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latin typeface="Arial" pitchFamily="34" charset="0"/>
                <a:cs typeface="Arial" pitchFamily="34" charset="0"/>
              </a:rPr>
              <a:t>» 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3671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16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600" dirty="0">
                <a:solidFill>
                  <a:srgbClr val="3333FF"/>
                </a:solidFill>
              </a:rPr>
              <a:t>и молодежной политики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87849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Цели </a:t>
            </a:r>
            <a:r>
              <a:rPr lang="ru-RU" sz="1600" b="1" i="1" dirty="0"/>
              <a:t>муниципальной </a:t>
            </a:r>
            <a:r>
              <a:rPr lang="ru-RU" sz="1600" b="1" i="1" dirty="0" smtClean="0"/>
              <a:t>программы -</a:t>
            </a:r>
            <a:endParaRPr lang="ru-RU" sz="1600" i="1" dirty="0"/>
          </a:p>
          <a:p>
            <a:pPr algn="ctr"/>
            <a:r>
              <a:rPr lang="ru-RU" sz="1400" dirty="0" smtClean="0"/>
              <a:t>обеспечение доступности качественного образования, соответствующего требованиям инновационного развития экономики и современным потребностям общества, а также всестороннего развития и самореализации подростков и молодежи</a:t>
            </a:r>
            <a:r>
              <a:rPr lang="ru-RU" sz="1400" dirty="0"/>
              <a:t>	</a:t>
            </a:r>
          </a:p>
          <a:p>
            <a:pPr algn="ctr"/>
            <a:r>
              <a:rPr lang="ru-RU" sz="1600" b="1" dirty="0"/>
              <a:t>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32678127"/>
              </p:ext>
            </p:extLst>
          </p:nvPr>
        </p:nvGraphicFramePr>
        <p:xfrm>
          <a:off x="2216223" y="4293096"/>
          <a:ext cx="6532239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8"/>
          <p:cNvGrpSpPr/>
          <p:nvPr/>
        </p:nvGrpSpPr>
        <p:grpSpPr>
          <a:xfrm>
            <a:off x="179512" y="5013177"/>
            <a:ext cx="1606749" cy="648072"/>
            <a:chOff x="149357" y="288033"/>
            <a:chExt cx="1606749" cy="78255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49357" y="288033"/>
              <a:ext cx="1606749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49357" y="360040"/>
              <a:ext cx="1529400" cy="66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(план)</a:t>
              </a:r>
            </a:p>
          </p:txBody>
        </p:sp>
      </p:grpSp>
      <p:grpSp>
        <p:nvGrpSpPr>
          <p:cNvPr id="7" name="Группа 11"/>
          <p:cNvGrpSpPr/>
          <p:nvPr/>
        </p:nvGrpSpPr>
        <p:grpSpPr>
          <a:xfrm>
            <a:off x="539552" y="5445224"/>
            <a:ext cx="1387207" cy="806400"/>
            <a:chOff x="430648" y="1032091"/>
            <a:chExt cx="1387207" cy="8064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30648" y="1032091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54267" y="1055710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689 931,3 </a:t>
              </a:r>
              <a:r>
                <a:rPr lang="ru-RU" sz="1400" b="1" kern="1200" dirty="0" smtClean="0">
                  <a:latin typeface="Arial" pitchFamily="34" charset="0"/>
                  <a:cs typeface="Arial" pitchFamily="34" charset="0"/>
                </a:rPr>
                <a:t>тыс.рублей</a:t>
              </a:r>
              <a:endParaRPr lang="ru-RU" sz="14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1835696" y="5085184"/>
            <a:ext cx="368963" cy="345374"/>
            <a:chOff x="1852795" y="595460"/>
            <a:chExt cx="368963" cy="345374"/>
          </a:xfrm>
        </p:grpSpPr>
        <p:sp>
          <p:nvSpPr>
            <p:cNvPr id="16" name="Стрелка вправо 15"/>
            <p:cNvSpPr/>
            <p:nvPr/>
          </p:nvSpPr>
          <p:spPr>
            <a:xfrm rot="9294">
              <a:off x="1852795" y="595460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9294">
              <a:off x="1852795" y="664395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411" y="517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251520" y="2420888"/>
          <a:ext cx="8712968" cy="234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2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«Дошкольное образования»    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717 225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718 292,2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717 073,4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«Развитие современной инфраструктуры»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156 177,8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46 472,3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54 353,0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«Общее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дополнительное образование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885 800,5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848 103,9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842 986,3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5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4 «Развитие муниципальной методической службы»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51 141,6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52 438,2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52 438,2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 «</a:t>
                      </a:r>
                      <a:r>
                        <a:rPr lang="ru-RU" sz="12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Здоровьесбережение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2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здоровьесозидание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147 263,6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147 158,6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147 158,6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1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6 «Молодежная политика»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0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7 «Каникулярный отдых»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26 050,4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26 050,4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26 050,4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s://avatars.mds.yandex.net/get-zen_doc/195447/pub_5d599584c49f2900adeff929_5d599628d4f07a00ae93855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005064"/>
            <a:ext cx="2895600" cy="2171700"/>
          </a:xfrm>
          <a:prstGeom prst="rect">
            <a:avLst/>
          </a:prstGeom>
          <a:noFill/>
        </p:spPr>
      </p:pic>
      <p:pic>
        <p:nvPicPr>
          <p:cNvPr id="60418" name="Picture 2" descr="https://avatars.mds.yandex.net/get-zen_doc/1576786/pub_5dcfa64d43ca9b53a9704994_5dcfac53aa9fe536eeed57a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01008"/>
            <a:ext cx="2624328" cy="188815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348" y="188640"/>
            <a:ext cx="8429652" cy="504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251521" y="836711"/>
          <a:ext cx="8712968" cy="2429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717 225,1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718 292,2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717 073,4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686 166,1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687 233,2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686 014,4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 на выплату компенсации части родительской платы за присмотр и уход за детьми в образовательных организациях, реализующих образовательные программы дошкольного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31 059,0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31 059,0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31 059,0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дошкольных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воспитанников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0648"/>
            <a:ext cx="8604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Детские сады города Урай присоединились к шахматной онлайн-школ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3456384" cy="2401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3196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Шахматные рекреации в школах Урая! | Алексей Ратушный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365104"/>
            <a:ext cx="1853183" cy="23122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11560" y="116632"/>
            <a:ext cx="8532440" cy="50120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7300185"/>
              </p:ext>
            </p:extLst>
          </p:nvPr>
        </p:nvGraphicFramePr>
        <p:xfrm>
          <a:off x="395537" y="836711"/>
          <a:ext cx="8424934" cy="3069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8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5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54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96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156 177,8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46 472,3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54 420,5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софинансирования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средств местного бюджета по строительству школы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31 352,8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32 352,8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средства бюджета для включения в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гос.программу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капитальных ремонтов образовательных организаций (на 2022 год - ПСД СОШ №12, на 2023 год - ПСД СОШ №4, доля МБ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кап.ремонт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СОШ №12, на 2024 год - ПСД СОШ №2, доля МБ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кап.ремонт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СОШ №4)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2 153,4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14 899,0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21 847,2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средства субсидии автономного округа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кап.ремонт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оснащение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немонтируемыми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средствами обучения и воспитания объектов муниципальных общеобразовательных организаций с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(10%) на проведение капитального ремонта СОШ №6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153 803,9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188640"/>
            <a:ext cx="867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РАЗВИТИЕ СОВРЕМЕННОЙ ИНФРАСТРУКТУРЫ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43608" y="836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250 миллионов на капремонт: в Урае началась масштабная реконструкция школ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4104456" cy="2366924"/>
          </a:xfrm>
          <a:prstGeom prst="rect">
            <a:avLst/>
          </a:prstGeom>
          <a:noFill/>
        </p:spPr>
      </p:pic>
      <p:pic>
        <p:nvPicPr>
          <p:cNvPr id="1030" name="Picture 6" descr="58,8 млн рублей планируют потратить на капремонт школы в Белгородской  обла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509120"/>
            <a:ext cx="25908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7626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5" y="3933054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14348" y="116632"/>
            <a:ext cx="8429652" cy="504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251521" y="836711"/>
          <a:ext cx="8712968" cy="2799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2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885 800,5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848 103,9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842 986,3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29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772 541,4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773 413,4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774 320,2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(средства федерального бюджета)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34 060,0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34 060,0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35 622,7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общеобразовательных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учащихся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учреждений дополнительного образования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МБУ «Центр молодежи и дополнительного образования»)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188640"/>
            <a:ext cx="8604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ОБЩЕЕ  И ДОПОЛНИТЕЛЬНОЕ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Z:\Влад\сайт\2016\Ноябрь\Новая папка\K800_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1872208" cy="280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sp-land.ru/wp-content/uploads/2019/07/SHA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17032"/>
            <a:ext cx="2438400" cy="1626108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zen_doc/1872259/pub_5d3be2d66c300400ac632059_5d3beb7c7cccba00ac251bb0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373216"/>
            <a:ext cx="1988820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319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5298" y="209894"/>
            <a:ext cx="8429652" cy="62681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2070"/>
            <a:ext cx="8229600" cy="604642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Приоритеты налоговой политики городского округа Урай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0068731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304" y="20612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3137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1560" y="116632"/>
            <a:ext cx="8532440" cy="50120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8640"/>
            <a:ext cx="867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РАЗВИТИЕ МУНИЦИПАЛЬНОЙ МЕТОДИЧЕСКОЙ СЛУЖБЫ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43608" y="836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1" y="764703"/>
          <a:ext cx="8712966" cy="1872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8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1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51 141,6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52 438,2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52 438,2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3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оказание муниципальных услуг (выполнение работ) МАУ "Ресурсный центр системы образования"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18 527,9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18 966,9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18 966,9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обеспечение деятельности Управления образования администрации города Урай (в т.ч. средства  субвенции на администрирование выплаты компенсации части родительской платы)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32 346,0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33 203,6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33 203,6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8130" name="AutoShape 2" descr="Балахтинский район, Красноярский край, Сайт газеты Сельская новь, Питание  детей – под контро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Балахтинский район, Красноярский край, Сайт газеты Сельская новь, Питание  детей – под контро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780928"/>
            <a:ext cx="8820472" cy="43204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ЗДОРОВЬЕСБЕРЕЖЕНИЕ И ЗДОРОВЬЕСОЗИДАНИЕ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20" y="3284984"/>
          <a:ext cx="8712966" cy="3198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0"/>
                <a:gridCol w="1152128"/>
                <a:gridCol w="1152128"/>
                <a:gridCol w="1080120"/>
              </a:tblGrid>
              <a:tr h="4990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147 263,6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147 158,6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147 158,6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86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субвенции на социальную поддержку отдельных категорий обучающихся в муниципальных общеобразовательных организациях,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89 516,0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89 516,0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89 516,0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расчета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 рублей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день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34 876,8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34 876,8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34 876,8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3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связи с планируемым изменением нормы питания с 01.01.2022 года со 134 рублей на 140 рублей, средства местного бюджета на питание обучающихся 5 -11 классов запланированы в бюджете из расчета 97,6 рублей (+6 руб./день) и (средства родителей – 42,40 рублей)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22 659,8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22 659,8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7626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bs.twimg.com/media/C7h5B4ZWsAANAO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25144"/>
            <a:ext cx="2731008" cy="181996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11560" y="116632"/>
            <a:ext cx="8532440" cy="50120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7300185"/>
              </p:ext>
            </p:extLst>
          </p:nvPr>
        </p:nvGraphicFramePr>
        <p:xfrm>
          <a:off x="323526" y="678110"/>
          <a:ext cx="8568953" cy="2523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26 815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26 815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26 815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субвенции на организацию и обеспечение отдыха и оздоровления детей, в том числе в этнической среде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10 591,7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10 591,7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10 591,7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организацию питания детей в возрасте от 6 до 17 лет (включительно) в лагерях с дневным пребыванием детей, в возрасте от 8 до 17 лет (включительно) – в палаточных лагерях, в возрасте от 14 до 17 лет (включительно) – в лагерях труда и отдыха с дневным пребыванием детей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(15%)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выездного отдыха детей, работы лагерей с дневным пребыванием детей и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досуговых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площадок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188640"/>
            <a:ext cx="867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МОЛОДЕЖНАЯ ПОЛИТИКА И КАНИКУЛЯРНЫЙ ОТДЫХ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43608" y="836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79513" y="3356992"/>
            <a:ext cx="2952328" cy="144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Каникулярный отдых в черте города Урай  – 2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540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детей (открытие смен лагерей с дневным пребыванием детей в период весенних и осенних каникул, в летний период)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5857" y="3501008"/>
            <a:ext cx="2520280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путевками в загородные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лагеря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68144" y="3429000"/>
            <a:ext cx="3096344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 подростков по системе круглогодичной работы (с января по декабрь) с приемом в муниципальные учреждения города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education.peopleandcountries.com/wp-content/uploads/2018/06/%D0%9A%D0%B0%D0%BA-%D1%81%D0%B4%D0%B5%D0%BB%D0%B0%D1%82%D1%8C-%D1%87%D1%82%D0%BE%D0%B1%D1%8B-%D0%BA%D0%B0%D0%BD%D0%B8%D0%BA%D1%83%D0%BB%D1%8B-%D0%BF%D1%80%D0%B8%D0%BD%D0%B5%D1%81%D0%BB%D0%B8-%D0%BC%D0%B0%D0%BA%D1%81%D0%B8%D0%BC%D1%83%D0%BC-%D0%BF%D0%BE%D0%BB%D1%8C%D0%B7%D1%8B-%D1%80%D0%B5%D0%B1%D0%B5%D0%BD%D0%BA%D1%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2593070" cy="1825720"/>
          </a:xfrm>
          <a:prstGeom prst="rect">
            <a:avLst/>
          </a:prstGeom>
          <a:noFill/>
        </p:spPr>
      </p:pic>
      <p:pic>
        <p:nvPicPr>
          <p:cNvPr id="1034" name="Picture 10" descr="https://nao24.ru/uploads/posts/2019-06/1559553785_1530198821_tay_982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97152"/>
            <a:ext cx="2880320" cy="1876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7626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8271351"/>
              </p:ext>
            </p:extLst>
          </p:nvPr>
        </p:nvGraphicFramePr>
        <p:xfrm>
          <a:off x="107505" y="836709"/>
          <a:ext cx="8928993" cy="5846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3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9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9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Численность воспитанников в возрасте до трех лет, посещающих муниципальные организации, осуществляющие образовательную деятельность по образовательным программам дошкольного образования, присмотр и </a:t>
                      </a:r>
                      <a:r>
                        <a:rPr lang="ru-RU" sz="10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уход</a:t>
                      </a:r>
                      <a:endParaRPr lang="ru-RU" sz="11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413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2 месяцев до 7 лет, стоящих на учете для определения в муниципальные дошкольные образовательные организации, в общей численности детей в возрасте от 2 месяцев до 7 </a:t>
                      </a:r>
                      <a:r>
                        <a:rPr lang="ru-RU" sz="10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лет</a:t>
                      </a:r>
                      <a:endParaRPr lang="ru-RU" sz="11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20,1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19,9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19,7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1 до 6 лет, получающих дошкольную образовательную услугу и (или) услугу по их содержанию в муниципальных образовательных организациях, в общей численности детей в возрасте от 1 до 6 </a:t>
                      </a:r>
                      <a:r>
                        <a:rPr lang="ru-RU" sz="10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лет</a:t>
                      </a:r>
                      <a:endParaRPr lang="ru-RU" sz="11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66,9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67,1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1 до 6 лет, стоящих на учете для определения в муниципальные дошкольные образовательные организации, в общей численности детей в возрасте от 1 до 6 </a:t>
                      </a:r>
                      <a:r>
                        <a:rPr lang="ru-RU" sz="10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лет</a:t>
                      </a:r>
                      <a:endParaRPr lang="ru-RU" sz="11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Доступность дошкольного образования для детей в возрасте от полутора до трех </a:t>
                      </a:r>
                      <a:r>
                        <a:rPr lang="ru-RU" sz="10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лет</a:t>
                      </a:r>
                      <a:endParaRPr lang="ru-RU" sz="11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образовательных организаций, соответствующих современным требованиям обучения, в общем количестве муниципальных образовательных организаций</a:t>
                      </a:r>
                      <a:endParaRPr lang="ru-RU" sz="11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обучающихся в муниципальных общеобразовательных организациях, занимающихся во вторую (третью) смену, в общей численности обучающихся в муниципальных общеобразовательных </a:t>
                      </a:r>
                      <a:r>
                        <a:rPr lang="ru-RU" sz="10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организациях</a:t>
                      </a:r>
                      <a:endParaRPr lang="ru-RU" sz="11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общеобразовательных организаций, имеющих современную и безопасную цифровую образовательную среду, в общем количестве муниципальных общеобразовательных </a:t>
                      </a:r>
                      <a:r>
                        <a:rPr lang="ru-RU" sz="10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организаций</a:t>
                      </a:r>
                      <a:endParaRPr lang="ru-RU" sz="11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общеобразовательных организаций, здания которых находятся в аварийном состоянии или требуют капитального ремонта, в общем числе муниципальных общеобразовательных </a:t>
                      </a:r>
                      <a:r>
                        <a:rPr lang="ru-RU" sz="10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организаций</a:t>
                      </a:r>
                      <a:endParaRPr lang="ru-RU" sz="11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5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дошкольных образовательных организаций, здания которых находятся в аварийном состоянии или требуют капитального ремонта, в общем числе муниципальных дошкольных образовательных организаций</a:t>
                      </a:r>
                      <a:endParaRPr lang="ru-RU" sz="11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граждан, получивших услуги в негосударственных, в том числе некоммерческих организациях, в общем числе граждан, получивших услуги в сфере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образования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5 до 18 лет, обучающихся по дополнительным общеобразовательным программам естественнонаучной и технической направленности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обучающихся, воспитанников, ставших победителями и призерами в мероприятиях на региональном, всероссийском уровне, от общего количества участников от города Урай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образовательных организаций, реализующих инновационные программы, обеспечивающих отработку новых технологий содержания обучения и воспитания по итогам конкурса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116632"/>
            <a:ext cx="8429652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образования и молодежной политики в городе Урай» на 2019 - 2030 годы (1)</a:t>
            </a: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3652718"/>
              </p:ext>
            </p:extLst>
          </p:nvPr>
        </p:nvGraphicFramePr>
        <p:xfrm>
          <a:off x="107504" y="660329"/>
          <a:ext cx="8928994" cy="61121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0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9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9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0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выпускников муниципальных общеобразовательных организаций, сдавших единый государственный экзамен по русскому языку и математике, в общей численности выпускников муниципальных общеобразовательных организаций, сдававших единый государственный экзамен по данным предметам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обучающихся, участвующих в мероприятиях и проектах различного уровня, направленных на развитие и  воспитание детей и подростков, в общей численности обучающихся в муниципальных общеобразовательных организациях    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5 до 18 лет, охваченных дополнительным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образованием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118,4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 профессионального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образования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0,010282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0,012737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0,015327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повышения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педагогических работников, повысивших уровень квалификации через участие в курсах повышения квалификации, стажировках, семинарах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детей, получивших психолого-педагогическую, диагностическую помощь, от общего числа детей, обучающихся в муниципальных образовательных организациях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первой и второй групп здоровья в общей численности обучающихся в муниципальных общеобразовательных организациях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9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и молодежи (14-35 лет), задействованной в мероприятиях по вовлечению в творческую деятельность, от общей численности указанной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категории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и молодежи в возрасте от 14 до 35 лет, вовлеченных в мероприятия, направленные на пропаганду здорового образа жизни, по отношению к общей численности указанной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категории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5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волонтерства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 в добровольческую (волонтерскую)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деятельность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0,005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784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0,005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786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0,005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788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оздоровлении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5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обучающихся по программам основного и среднего общего образования, охваченных мероприятиями, направленным на раннюю профессиональную ориентацию, в том числе в рамках программы «Билет в будущее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Охват детей деятельностью региональных центров выявления, поддержки и развития способностей и талантов у детей, молодежи, технопарков «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Кванториум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», «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IT-куб»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37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4266" y="16737"/>
            <a:ext cx="8609734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образования и молодежной политики в городе Урай» на 2019 - 2030 годы (2)</a:t>
            </a:r>
          </a:p>
        </p:txBody>
      </p:sp>
    </p:spTree>
    <p:extLst>
      <p:ext uri="{BB962C8B-B14F-4D97-AF65-F5344CB8AC3E}">
        <p14:creationId xmlns:p14="http://schemas.microsoft.com/office/powerpoint/2010/main" xmlns="" val="3212555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142851"/>
            <a:ext cx="8429652" cy="62011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1663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физической культуры, спорта и туризма в городе Урай» на 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Управление по физической культуре, спорту и туризму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en-US" sz="1400" b="1" i="1" dirty="0" smtClean="0"/>
              <a:t>-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 </a:t>
            </a:r>
            <a:endParaRPr lang="ru-RU" sz="1600" b="1" i="1" dirty="0"/>
          </a:p>
          <a:p>
            <a:pPr algn="ctr"/>
            <a:r>
              <a:rPr lang="ru-RU" sz="1200" dirty="0" smtClean="0"/>
              <a:t>создание условий для обеспечения жителей возможностью систематически заниматься физической культурой и спортом, массовым спортом, в том числе повышения уровня обеспеченности населения объектами спорта, а также создание условий для развития детско-юношеского спорта, системы отбора и подготовки спортивного резерва;</a:t>
            </a:r>
            <a:r>
              <a:rPr lang="en-US" sz="1200" dirty="0" smtClean="0"/>
              <a:t> </a:t>
            </a:r>
            <a:r>
              <a:rPr lang="ru-RU" sz="1200" dirty="0" smtClean="0"/>
              <a:t>создание условий для развития внутреннего и въездного туризма на территории города Урай</a:t>
            </a:r>
            <a:endParaRPr lang="ru-RU" sz="1200" dirty="0">
              <a:solidFill>
                <a:srgbClr val="0000FF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054319090"/>
              </p:ext>
            </p:extLst>
          </p:nvPr>
        </p:nvGraphicFramePr>
        <p:xfrm>
          <a:off x="2411760" y="5373216"/>
          <a:ext cx="6552728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9512" y="5589240"/>
            <a:ext cx="1678757" cy="576065"/>
            <a:chOff x="0" y="306452"/>
            <a:chExt cx="1678757" cy="57606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06453"/>
              <a:ext cx="1678757" cy="57606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(план)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9552" y="6021288"/>
            <a:ext cx="1387207" cy="576064"/>
            <a:chOff x="430648" y="834485"/>
            <a:chExt cx="1387207" cy="806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152 914,9 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51720" y="5589240"/>
            <a:ext cx="288032" cy="345374"/>
            <a:chOff x="1852795" y="397855"/>
            <a:chExt cx="368963" cy="345374"/>
          </a:xfrm>
        </p:grpSpPr>
        <p:sp>
          <p:nvSpPr>
            <p:cNvPr id="17" name="Стрелка вправо 16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20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82" y="122861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79512" y="2492897"/>
          <a:ext cx="8784976" cy="2808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48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 «Развитие физической культуры и спорта в городе Урай»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164 564,2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166 830,4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168 749,8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7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оказание муниципальных услуг (выполнение работ) для МАУ "Спортивная школа "Старт"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160 335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161 325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162 005,1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расходов муниципальных образований по развитию сети спортивных объектов шаговой доступности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1 056,2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1 056,2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1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2022 года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расходов муниципальных образований по обеспечению физкультурно-спортивных организаций, осуществляющих подготовку спортивного резерва, спортивным оборудованием, экипировкой и инвентарем, медицинским сопровождением тренировочного процесса, тренировочными сборами и обеспечению их участия в соревнованиях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2 589,0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3 865,5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5 746,6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организацию и проведение городских физкультурных, спортивно-массовых информационных мероприятий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2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326" y="59063"/>
            <a:ext cx="8642350" cy="55033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6632"/>
            <a:ext cx="8083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«Развитие физической культуры, спорта и туризма в городе Урай» на 2019-2030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6421444"/>
              </p:ext>
            </p:extLst>
          </p:nvPr>
        </p:nvGraphicFramePr>
        <p:xfrm>
          <a:off x="44315" y="836712"/>
          <a:ext cx="8992181" cy="49340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2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систематически занимающегося физической культурой и спортом, в общей численности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населения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детей и молодежи (возраст 3 - 29 лет), систематически занимающихся физической культурой и спортом, в общей численности детей и 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молодежи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граждан среднего возраста (женщины: 30 - 54 года; мужчины: 30 - 59 лет), систематически занимающихся физической культурой и спортом, в общей численности граждан среднего 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возраста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граждан старшего возраста (женщины: 55 - 79 лет; мужчины: 60 - 79 лет), систематически занимающихся физической культурой и спортом, в общей численности граждан старшего 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возраста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граждан, занимающихся физической культурой и спортом по месту работы, в общей численности населения, занятого в экономике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4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населения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спорта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туристов, размещенных в коллективных средствах размещения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330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360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390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туристических маршрутов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6" y="123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14348" y="142852"/>
            <a:ext cx="8429652" cy="47783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8640"/>
            <a:ext cx="8322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«Культура города Урай</a:t>
            </a:r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62068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 smtClean="0">
                <a:solidFill>
                  <a:srgbClr val="0000FF"/>
                </a:solidFill>
              </a:rPr>
              <a:t>Управление по культуре и социальным вопросам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8760"/>
            <a:ext cx="61926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-</a:t>
            </a:r>
            <a:r>
              <a:rPr lang="ru-RU" sz="1600" b="1" i="1" dirty="0" smtClean="0"/>
              <a:t>  </a:t>
            </a:r>
          </a:p>
          <a:p>
            <a:pPr algn="ctr"/>
            <a:r>
              <a:rPr lang="ru-RU" sz="1300" dirty="0" smtClean="0"/>
              <a:t>укрепление единого культурного пространства, создание комфортных условий и равных возможностей доступа населения к культурным ценностям, цифровым ресурсам,  самореализации и раскрытия таланта каждого жителя города Урай</a:t>
            </a:r>
            <a:endParaRPr lang="ru-RU" sz="13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943137901"/>
              </p:ext>
            </p:extLst>
          </p:nvPr>
        </p:nvGraphicFramePr>
        <p:xfrm>
          <a:off x="0" y="5229200"/>
          <a:ext cx="52200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4"/>
          <p:cNvSpPr/>
          <p:nvPr/>
        </p:nvSpPr>
        <p:spPr>
          <a:xfrm>
            <a:off x="179512" y="5589240"/>
            <a:ext cx="2007169" cy="5217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660232" y="1196752"/>
            <a:ext cx="2304256" cy="1292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Участие в региональном проекте </a:t>
            </a:r>
            <a:endParaRPr lang="ru-RU" sz="1300" b="1" dirty="0"/>
          </a:p>
          <a:p>
            <a:pPr algn="ctr"/>
            <a:r>
              <a:rPr lang="ru-RU" sz="1300" b="1" dirty="0"/>
              <a:t> «Культурная среда» </a:t>
            </a:r>
            <a:r>
              <a:rPr lang="ru-RU" sz="1300" b="1" dirty="0" smtClean="0"/>
              <a:t>национального </a:t>
            </a:r>
            <a:r>
              <a:rPr lang="ru-RU" sz="1300" b="1" dirty="0"/>
              <a:t>проекта «Культура»</a:t>
            </a:r>
          </a:p>
          <a:p>
            <a:pPr algn="ctr"/>
            <a:r>
              <a:rPr lang="ru-RU" sz="1300" b="1" dirty="0" smtClean="0"/>
              <a:t>2023 </a:t>
            </a:r>
            <a:r>
              <a:rPr lang="ru-RU" sz="1300" b="1" dirty="0"/>
              <a:t>год – </a:t>
            </a:r>
            <a:r>
              <a:rPr lang="ru-RU" sz="1300" b="1" dirty="0" smtClean="0"/>
              <a:t>591,0 тыс.руб.</a:t>
            </a:r>
            <a:endParaRPr lang="ru-RU" sz="1300" b="1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943137901"/>
              </p:ext>
            </p:extLst>
          </p:nvPr>
        </p:nvGraphicFramePr>
        <p:xfrm>
          <a:off x="4644008" y="5229200"/>
          <a:ext cx="50405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4427984" y="5517232"/>
            <a:ext cx="384583" cy="354486"/>
            <a:chOff x="1974441" y="327089"/>
            <a:chExt cx="384583" cy="354486"/>
          </a:xfrm>
        </p:grpSpPr>
        <p:sp>
          <p:nvSpPr>
            <p:cNvPr id="16" name="Стрелка вправо 15"/>
            <p:cNvSpPr/>
            <p:nvPr/>
          </p:nvSpPr>
          <p:spPr>
            <a:xfrm rot="21599992">
              <a:off x="1974441" y="327089"/>
              <a:ext cx="384583" cy="35448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21599992">
              <a:off x="1974441" y="397986"/>
              <a:ext cx="278237" cy="212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79512" y="2564904"/>
          <a:ext cx="8784976" cy="2712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 «Усовершенствование организационных, экономических механизмов развития учреждений культуры и организаций дополнительного образования в области искусств»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262 118,7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255 161,5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254 953,2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9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оказание муниципальных услуг (выполнение работ) для МАУ «Культура», МАУ «Детская школа искусств»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256 242,6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253 918,4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254 303,6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субсидии ОБ и доля МБ на развитие сферы культуры, Государственную поддержку отрасли культуры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963,6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652,1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649,6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ремонт здания под кафе, расположенного по адресу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мкр.Западный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дом 15А ("Паровозик")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4 912,5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II «Поддержка творческих и 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социокультурных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гражданских  инициатив, способствующих самореализации населения. Вовлечение граждан в культурную деятельность»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3 202,5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2 902,5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2 902,5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1239766"/>
              </p:ext>
            </p:extLst>
          </p:nvPr>
        </p:nvGraphicFramePr>
        <p:xfrm>
          <a:off x="323528" y="1052736"/>
          <a:ext cx="8496942" cy="25911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9482"/>
                <a:gridCol w="1132764"/>
              </a:tblGrid>
              <a:tr h="42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поступлений новых книг в библиотечный фонд общедоступных библиотек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4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специалистов сферы культуры, повысивших квалификацию на базе Центров непрерывного образования и повышения квалификации творческих и управленческих кадров в сфере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культуры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человек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удовлетворенности жителей города Урай качеством услуг, предоставляемых в сфере культуры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посещений культурных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мероприятий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142852"/>
            <a:ext cx="8429652" cy="63175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«Культура города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365104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Представители СОНКО включены в новую кредитную программу по поддержке  занят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09120"/>
            <a:ext cx="2296391" cy="122238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14348" y="178019"/>
            <a:ext cx="8429652" cy="60490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958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«Развитие гражданского общества на территории города Урай»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6" y="836712"/>
            <a:ext cx="8749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 smtClean="0">
                <a:solidFill>
                  <a:srgbClr val="0000FF"/>
                </a:solidFill>
              </a:rPr>
              <a:t>Управление по развитию местного самоуправления 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386" y="148478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- </a:t>
            </a:r>
            <a:endParaRPr lang="ru-RU" sz="1400" b="1" i="1" dirty="0"/>
          </a:p>
          <a:p>
            <a:pPr algn="ctr"/>
            <a:r>
              <a:rPr lang="ru-RU" sz="1400" dirty="0" smtClean="0"/>
              <a:t>создание условий для развития гражданского общества и реализации гражданских инициатив</a:t>
            </a:r>
            <a:endParaRPr lang="ru-RU" sz="1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221195360"/>
              </p:ext>
            </p:extLst>
          </p:nvPr>
        </p:nvGraphicFramePr>
        <p:xfrm>
          <a:off x="107504" y="4509120"/>
          <a:ext cx="662473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79512" y="2204864"/>
          <a:ext cx="8784976" cy="215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Оказание финансовой поддержки социально ориентированным некоммерческим организациям посредством предоставления на конкурсной основе грантов в форме субсидий на развитие гражданского общества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12 507,4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12 417,4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зарезервированы в условно утвержденных расходах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6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Предоставление субсидий ТОС и некоммерческим организациям, оказывающим поддержку деятельности ТОС, на финансовое обеспечение затрат на осуществление ТОС самостоятельно и под свою ответственность собственных инициатив по вопросам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6866" name="AutoShape 2" descr="Гражданское общество Магаданской области :: Понятие СОНКО :: - Статья  Понятие СОНКО (Гражданское обществ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Гражданское общество Магаданской области :: Понятие СОНКО :: - Статья  Понятие СОНКО (Гражданское обществ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Гражданское общество Магаданской области :: Понятие СОНКО :: - Статья  Понятие СОНКО (Гражданское обществ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Гражданское общество Магаданской области :: Понятие СОНКО :: - Статья  Понятие СОНКО (Гражданское обществ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6" name="Picture 12" descr="Участие граждан в местном самоуправлении (ТОС) - Местное самоуправление -  Официальный сайт органов местного самоуправления Амурского муниципального  района Хабаровского кра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5714776"/>
            <a:ext cx="1872208" cy="1143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1414"/>
            <a:ext cx="8429652" cy="62128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663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r>
              <a:rPr lang="ru-RU" sz="1400" b="1" dirty="0"/>
              <a:t> </a:t>
            </a:r>
            <a:r>
              <a:rPr lang="ru-RU" sz="1400" b="1" dirty="0" smtClean="0"/>
              <a:t>«</a:t>
            </a:r>
            <a:r>
              <a:rPr lang="ru-RU" sz="1400" b="1" spc="-10" dirty="0" smtClean="0">
                <a:latin typeface="Arial" pitchFamily="34" charset="0"/>
                <a:cs typeface="Arial" pitchFamily="34" charset="0"/>
              </a:rPr>
              <a:t>Развитие гражданского общества на территории города Урай»</a:t>
            </a:r>
            <a:endParaRPr lang="ru-RU" sz="1600" b="1" dirty="0"/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3744745"/>
              </p:ext>
            </p:extLst>
          </p:nvPr>
        </p:nvGraphicFramePr>
        <p:xfrm>
          <a:off x="323528" y="836713"/>
          <a:ext cx="8640960" cy="4868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2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5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6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 бюджета города Урай, выделяемых негосударственным (немуниципальным) организациям, в том числе социально ориентированным некоммерческим организациям, в общем объеме средств бюджета города  Урай, выделяемых, через конкурентные процедуры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публикаций о деятельности социально ориентированных некоммерческих организаций, территориальных общественных самоуправлений,   благотворительной деятельности и добровольчестве на официальном сайте органов местного самоуправления города Урай в информационно – телекоммуникационной сети «Интернет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 города Урай, ежегодно участвующего в мероприятиях, проводимых социально ориентированными некоммерческими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организациями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некоммерческих организаций, оказывающих услуги в социальной сфере, от общего количества учреждений, оказывающих услуги в социальной сфере всех форм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собственности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размер предоставляемой льготы социально ориентированным некоммерческим организациям при предоставлении недвижимого имущества во владение и (или) пользование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5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 непосредственного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осуществления населением местного самоуправления и участия населения в осуществлении местного самоуправления и случаев их применения в городе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0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ТОС,  созданных на территории города Урай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82" y="714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политики городского округа Урай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расходов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14400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/>
              <a:t>Ключевыми приоритетами бюджетной политики в области расходов остается обеспечение выполнения национальных целей и стратегических задач развития, обозначенных Президентом Российской Федерации в Указе №474, реализация мер повышения эффективности бюджетных расходов по направлениям, обозначенным в предыдущем бюджетном цикле и Плане мероприятий по реализации Концепции повышения эффективности бюджетных расходов в 2019 – 2024 годах</a:t>
            </a:r>
          </a:p>
          <a:p>
            <a:pPr algn="ctr"/>
            <a:endParaRPr lang="ru-RU" sz="1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249275124"/>
              </p:ext>
            </p:extLst>
          </p:nvPr>
        </p:nvGraphicFramePr>
        <p:xfrm>
          <a:off x="107504" y="1988840"/>
          <a:ext cx="88583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3125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90872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Управление по учёту и распределению муниципального жилого фонда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12776"/>
            <a:ext cx="8750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– </a:t>
            </a:r>
          </a:p>
          <a:p>
            <a:pPr algn="ctr"/>
            <a:r>
              <a:rPr lang="ru-RU" sz="1300" dirty="0" smtClean="0"/>
              <a:t>создание условий, способствующих улучшению жилищных условий и качества жилищного обеспечения жителей, проживающих на территории города Урай</a:t>
            </a:r>
            <a:endParaRPr lang="ru-RU" sz="13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49947102"/>
              </p:ext>
            </p:extLst>
          </p:nvPr>
        </p:nvGraphicFramePr>
        <p:xfrm>
          <a:off x="2699792" y="5373216"/>
          <a:ext cx="6336704" cy="137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23528" y="5517232"/>
            <a:ext cx="1678757" cy="792088"/>
            <a:chOff x="0" y="378460"/>
            <a:chExt cx="1678757" cy="79208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378460"/>
              <a:ext cx="1678757" cy="79208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0" y="378460"/>
              <a:ext cx="1678757" cy="449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(план)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83568" y="5949280"/>
            <a:ext cx="1512168" cy="720080"/>
            <a:chOff x="430648" y="834485"/>
            <a:chExt cx="1387207" cy="8064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54267" y="858104"/>
              <a:ext cx="1237478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128 107,1 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40189" y="158212"/>
            <a:ext cx="8403811" cy="75050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«Улучшение жилищных условий жителей, проживающих на территории муниципального образования город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2019-2030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195736" y="5589240"/>
            <a:ext cx="492296" cy="345374"/>
            <a:chOff x="4116216" y="400947"/>
            <a:chExt cx="492296" cy="345374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4116216" y="400947"/>
              <a:ext cx="492296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4116216" y="470022"/>
              <a:ext cx="388684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79512" y="2204864"/>
          <a:ext cx="8784976" cy="3176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 жилых помещений у застройщиков и у лиц, не являющихся застройщиками, в многоквартирных домах, введенных в эксплуатацию не ранее 5 лет, предшествующих текущему году, а также в жилых домах, указанных в пункте 2 части 2 статьи 49 Градостроительного кодекса Российской Федерации, в строящихся многоквартирных домах или в многоквартирных домах, в которых жилые помещения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13 467,2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37 484,1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43 711,7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Выплата возмещений за жилые помещения в рамках соглашений, заключенных с собственниками изымаемых жилых помещений (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расчетно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 квартир - 0,4 тыс.м2)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12 251,9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жилых помещений для обеспечения жилыми помещениями специализированного жилищного фонда по договорам найма специализированных жилых помещений детей-сирот и детей, оставшихся без попечения родителей, лиц из числа детей-сирот и детей, оставшихся без попечения родителей (2022-2023гг- 23 чел. в год, 2024г-16 чел.)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43 880,9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43 880,9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30 525,8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Предоставление молодым семьям социальных выплат в виде субсидий (20 семей в год)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23 694,5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23 362,1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23 277,8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Улучшение жилищных условий ветеранов Великой Отечественной войны и вставших на учет в качестве нуждающихся в жилых помещениях до 01.01.2005 ветеранов боевых действий, инвалидов и семей, имеющих детей-инвалидов (1 получатель)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1 030,3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1 030,3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1 030,3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676797"/>
              </p:ext>
            </p:extLst>
          </p:nvPr>
        </p:nvGraphicFramePr>
        <p:xfrm>
          <a:off x="179511" y="1412777"/>
          <a:ext cx="8856986" cy="33123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0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73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квадратных метров расселенного аварийного жилищного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фонда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нуждающихся в жилых помещениях (2)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помещениями, в общем количестве включенных на начало года в список 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 специализированного жилищного фонда по договорам найма специализированных жилых помещений за весь период реализации программы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77148" y="188640"/>
            <a:ext cx="8466851" cy="79208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«Улучшение жилищных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жителей, проживающих на территории муниципального образования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 Урай» на 2019-2030 годы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80729"/>
            <a:ext cx="8388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Отдел гражданской защиты населения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885698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-</a:t>
            </a:r>
            <a:endParaRPr lang="ru-RU" sz="1400" b="1" i="1" dirty="0"/>
          </a:p>
          <a:p>
            <a:pPr lvl="0" algn="ctr"/>
            <a:r>
              <a:rPr lang="ru-RU" sz="1300" dirty="0" smtClean="0"/>
              <a:t>создание условий для повышения эффективности мер защиты населения и территории города Урай от чрезвычайных ситуаций; обеспечение первичных мер пожарной безопасности в границах городского округа город Урай </a:t>
            </a:r>
            <a:endParaRPr lang="ru-RU" sz="13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097130672"/>
              </p:ext>
            </p:extLst>
          </p:nvPr>
        </p:nvGraphicFramePr>
        <p:xfrm>
          <a:off x="0" y="4869160"/>
          <a:ext cx="6832109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7164288" y="5157192"/>
            <a:ext cx="1728192" cy="576064"/>
            <a:chOff x="0" y="23877"/>
            <a:chExt cx="1831188" cy="51839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3877"/>
              <a:ext cx="1831188" cy="5183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23877"/>
              <a:ext cx="1669869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</a:t>
              </a:r>
              <a:r>
                <a:rPr lang="ru-RU" sz="13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</a:t>
              </a: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524328" y="5589240"/>
            <a:ext cx="1440160" cy="648072"/>
            <a:chOff x="395137" y="316103"/>
            <a:chExt cx="1567534" cy="6912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95137" y="316103"/>
              <a:ext cx="1513166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89996" y="393915"/>
              <a:ext cx="1472675" cy="498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27 551,0 тыс.рублей</a:t>
              </a:r>
              <a:endParaRPr lang="ru-RU" sz="13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32240" y="5229200"/>
            <a:ext cx="403940" cy="361229"/>
            <a:chOff x="4360652" y="20256"/>
            <a:chExt cx="403940" cy="361229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4360652" y="20256"/>
              <a:ext cx="403940" cy="3612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4360652" y="92502"/>
              <a:ext cx="295571" cy="216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38329" y="169970"/>
            <a:ext cx="8394658" cy="73087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79512" y="2420888"/>
          <a:ext cx="8784976" cy="2262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8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3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 «Обеспечение защиты населения и территории муниципального образования город Урай от чрезвычайных ситуаций»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27 586,2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26 405,1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26 405,1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обеспечение выполнения функций МКУ "Единая дежурно-диспетчерская служба города Урай"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24 934,1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25 473,2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25 473,2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осуществление отдельных государственных полномочий по организации осуществления мероприятий по проведению дезинсекции и дератизации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развитие муниципальной автоматизированной системы централизованного оповещения (МАСЦО)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1 720,2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5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II «Укрепление пожарной безопасности в городе Урай»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1 202,8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1 145,9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676797"/>
              </p:ext>
            </p:extLst>
          </p:nvPr>
        </p:nvGraphicFramePr>
        <p:xfrm>
          <a:off x="179512" y="1196752"/>
          <a:ext cx="8784976" cy="35009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2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оснащенности нештатных аварийно - спасательных формирований снаряжением, средствами индивидуальной защиты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время, затраченное на обработку и регистрацию вызова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эффективности проведения дезинсекции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пожаров в жилых домах  в общем количестве пожаров на территории города Урай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созданных минерализованных полос и противопожарных разрывов в городских лесах города Урай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188641"/>
            <a:ext cx="8460431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Лучшее муниципальное образование Ханты-Мансийского автономного округа Югры  в сфере отношений, связанных с охраной окружающей среды - PDF Fre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68760"/>
            <a:ext cx="2755310" cy="165857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51520" y="2708920"/>
            <a:ext cx="1440160" cy="648071"/>
            <a:chOff x="69725" y="88548"/>
            <a:chExt cx="1597427" cy="78345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9725" y="88548"/>
              <a:ext cx="1512167" cy="78345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9725" y="88548"/>
              <a:ext cx="1597427" cy="522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(план)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14348" y="142852"/>
            <a:ext cx="8429652" cy="54984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«Охрана окружающей среды в границах города Урай»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58" y="764704"/>
            <a:ext cx="845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-</a:t>
            </a:r>
            <a:endParaRPr lang="ru-RU" sz="1400" b="1" i="1" dirty="0"/>
          </a:p>
          <a:p>
            <a:pPr algn="ctr"/>
            <a:r>
              <a:rPr lang="ru-RU" sz="1400" dirty="0" smtClean="0"/>
              <a:t>повышение уровня благоприятной окружающей среды для  жителей города Урай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060848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программы: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анитарная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очистка и ликвидация несанкционированных свалок на территории города  Урай</a:t>
            </a:r>
          </a:p>
          <a:p>
            <a:pPr lvl="0"/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9947102"/>
              </p:ext>
            </p:extLst>
          </p:nvPr>
        </p:nvGraphicFramePr>
        <p:xfrm>
          <a:off x="2123728" y="2636912"/>
          <a:ext cx="56886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467544" y="2852936"/>
            <a:ext cx="4636251" cy="936104"/>
            <a:chOff x="-2889448" y="655875"/>
            <a:chExt cx="4636251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889448" y="943907"/>
              <a:ext cx="1320105" cy="6480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95180" y="655875"/>
              <a:ext cx="1351623" cy="65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39553" y="3212976"/>
            <a:ext cx="12241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750,0 тыс.рублей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763688" y="2852936"/>
            <a:ext cx="296058" cy="279133"/>
            <a:chOff x="3520258" y="469844"/>
            <a:chExt cx="296058" cy="279133"/>
          </a:xfrm>
        </p:grpSpPr>
        <p:sp>
          <p:nvSpPr>
            <p:cNvPr id="22" name="Стрелка вправо 21"/>
            <p:cNvSpPr/>
            <p:nvPr/>
          </p:nvSpPr>
          <p:spPr>
            <a:xfrm rot="21590459">
              <a:off x="3520258" y="469844"/>
              <a:ext cx="296058" cy="2791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 rot="21590459">
              <a:off x="3520258" y="525787"/>
              <a:ext cx="212318" cy="167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07502" y="4149083"/>
          <a:ext cx="8928993" cy="22288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4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3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3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8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ликвидированных  мест несанкционированного размещения отходов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очищенной прибрежной полосы водных объектов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населения, вовлеченного в мероприятия по очистке берегов водных объектов (нарастающим итогом)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вовлеченного в эколого-просветительские и природоохранные мероприятия, от общей численности населения города Урай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61483"/>
            <a:ext cx="8429652" cy="45920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8640"/>
            <a:ext cx="814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транспортной системы города Урай»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5" y="620688"/>
            <a:ext cx="8064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Отдел дорожного хозяйства и транспорта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– </a:t>
            </a:r>
          </a:p>
          <a:p>
            <a:pPr algn="ctr"/>
            <a:r>
              <a:rPr lang="ru-RU" sz="1300" dirty="0" smtClean="0"/>
              <a:t>совершенствование сети автомобильных дорог общего пользования местного значения, повышение пропускной способности транспортных потоков на улично-дорожной сети; обеспечение доступности и повышение качества транспортных услуг населению города Урай; повышение безопасности дорожного движения в городе Урай</a:t>
            </a:r>
            <a:endParaRPr lang="ru-RU" sz="13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9968" y="4941168"/>
            <a:ext cx="275403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49947102"/>
              </p:ext>
            </p:extLst>
          </p:nvPr>
        </p:nvGraphicFramePr>
        <p:xfrm>
          <a:off x="1907704" y="4869160"/>
          <a:ext cx="475252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395536" y="5229200"/>
            <a:ext cx="1296144" cy="648072"/>
            <a:chOff x="58524" y="168419"/>
            <a:chExt cx="1333261" cy="96367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8524" y="275494"/>
              <a:ext cx="1333261" cy="85660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8524" y="168419"/>
              <a:ext cx="1333261" cy="73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(план)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11559" y="5805264"/>
            <a:ext cx="1182429" cy="648072"/>
            <a:chOff x="448932" y="1224135"/>
            <a:chExt cx="1182429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48932" y="1224135"/>
              <a:ext cx="1182429" cy="6480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48933" y="1296143"/>
              <a:ext cx="1093536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114300" lvl="1" indent="-11430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36 528,3 тыс.руб.</a:t>
              </a:r>
              <a:endParaRPr lang="ru-RU" sz="13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63688" y="5373216"/>
            <a:ext cx="293093" cy="360040"/>
            <a:chOff x="1587173" y="386359"/>
            <a:chExt cx="293093" cy="274294"/>
          </a:xfrm>
        </p:grpSpPr>
        <p:sp>
          <p:nvSpPr>
            <p:cNvPr id="23" name="Стрелка вправо 22"/>
            <p:cNvSpPr/>
            <p:nvPr/>
          </p:nvSpPr>
          <p:spPr>
            <a:xfrm rot="25104">
              <a:off x="1587173" y="386359"/>
              <a:ext cx="293093" cy="2742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 rot="25104">
              <a:off x="1587174" y="440918"/>
              <a:ext cx="210805" cy="164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07504" y="2132856"/>
          <a:ext cx="8928992" cy="2880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84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5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57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«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Дорожное хозяйство»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34 455,5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17 458,0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17 458,0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ремонт автомобильных дорог общего пользования и искусственных сооружений на них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14 860,0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14 860,0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2022 году на разработку ПСД по объездной автомобильной дороге, на содержание объекта «Реконструкция объездной автомобильной дороги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9 078,4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2 598,0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2 598,0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7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соответствии с Планом мероприятий (дорожной картой) реализации мероприятий по строительству проезда к инфекционному отделению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Урайской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городской клинической больницы от 24.08.2021 года на строительство проезда (дороги протяженностью 0,12 км)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8 517,1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 «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Транспорт»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 частичное возмещение затрат по транспортному обслуживанию населения и юр.лиц при переправлении через грузовую и пассажирскую переправы, организованные через реку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Конда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летний и зимний периоды, на городских и дачных (сезонных) автобусных маршрутах)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15 570,0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15 570,0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15 570,0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5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III «Формирование законопослушного поведения участников дорожного движения»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(обслуживание видеокамер, фиксирующих нарушения правил дорожного движения)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455,0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455,0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455,0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55673"/>
            <a:ext cx="8429652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7896"/>
            <a:ext cx="82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«Развитие транспортной системы города Урай»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1682803"/>
              </p:ext>
            </p:extLst>
          </p:nvPr>
        </p:nvGraphicFramePr>
        <p:xfrm>
          <a:off x="179513" y="1160015"/>
          <a:ext cx="8712967" cy="27958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8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сети автомобильных дорог общего пользования с твердым и переходным типами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покрытия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км.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63,0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63,2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5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дорог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км.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обеспеченности населения в транспортном </a:t>
                      </a:r>
                      <a:r>
                        <a:rPr lang="ru-RU" sz="1200" b="0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обслуживании</a:t>
                      </a:r>
                      <a:endParaRPr lang="ru-RU" sz="1100" b="0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зарегистрированных ДТП на 1000 человек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723" y="83671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 smtClean="0">
                <a:solidFill>
                  <a:srgbClr val="0000FF"/>
                </a:solidFill>
              </a:rPr>
              <a:t>Управление внутренней политики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91440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i="1" dirty="0" smtClean="0"/>
              <a:t>Цели </a:t>
            </a:r>
            <a:r>
              <a:rPr lang="ru-RU" sz="1300" b="1" i="1" dirty="0"/>
              <a:t>муниципальной программы </a:t>
            </a:r>
            <a:r>
              <a:rPr lang="ru-RU" sz="1300" b="1" i="1" dirty="0" smtClean="0"/>
              <a:t>- </a:t>
            </a:r>
            <a:r>
              <a:rPr lang="ru-RU" sz="1200" dirty="0" smtClean="0"/>
              <a:t>снижение уровня преступности; совершенствование системы профилактики немедицинского потребления наркотиков; профилактика терроризма на территории муниципального образования город Урай; профилактика экстремизма на территории муниципального образования город Урай; укрепление единства народов Российской Федерации, проживающих на территории муниципального образования город Урай</a:t>
            </a:r>
            <a:endParaRPr lang="ru-RU" sz="1200" dirty="0"/>
          </a:p>
        </p:txBody>
      </p: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8548" y="142852"/>
            <a:ext cx="8395452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«Профилактика правонарушений на территории города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062418829"/>
              </p:ext>
            </p:extLst>
          </p:nvPr>
        </p:nvGraphicFramePr>
        <p:xfrm>
          <a:off x="2267744" y="5805264"/>
          <a:ext cx="6696744" cy="132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07504" y="5877272"/>
            <a:ext cx="1512167" cy="648072"/>
            <a:chOff x="-66151" y="-497826"/>
            <a:chExt cx="1762695" cy="78334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66151" y="-497826"/>
              <a:ext cx="1678757" cy="78334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7787" y="-426613"/>
              <a:ext cx="1678757" cy="66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(план)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467544" y="6237312"/>
            <a:ext cx="1440160" cy="50405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4"/>
          <p:cNvSpPr/>
          <p:nvPr/>
        </p:nvSpPr>
        <p:spPr>
          <a:xfrm>
            <a:off x="539552" y="6237312"/>
            <a:ext cx="1368152" cy="504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kern="120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13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544,2 </a:t>
            </a:r>
            <a:r>
              <a:rPr lang="ru-RU" sz="1300" b="1" kern="1200" dirty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835696" y="5445224"/>
            <a:ext cx="288032" cy="288032"/>
            <a:chOff x="1803003" y="290774"/>
            <a:chExt cx="260682" cy="266347"/>
          </a:xfrm>
        </p:grpSpPr>
        <p:sp>
          <p:nvSpPr>
            <p:cNvPr id="23" name="Стрелка вправо 22"/>
            <p:cNvSpPr/>
            <p:nvPr/>
          </p:nvSpPr>
          <p:spPr>
            <a:xfrm rot="73156">
              <a:off x="1803003" y="290774"/>
              <a:ext cx="260682" cy="266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 rot="73156">
              <a:off x="1803012" y="343211"/>
              <a:ext cx="182477" cy="159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07504" y="2204865"/>
          <a:ext cx="8928992" cy="36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1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 «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Профилактика правонарушений»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703,5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294,7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293,7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осуществление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гос.полномочий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 созданию административных комиссий, полномочий по созданию и осуществлению деятельности муниципальных комиссий по делам несовершеннолетних и защите их прав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7 475,6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7 408,8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7 408,8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содержание камер видеонаблюдения, оказание услуг по предоставлению облачного видеонаблюдения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II «Профилактика незаконного оборота и потребления наркотических средств и психотропных веществ»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253,0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253,0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253,0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III «Участие в профилактике терроризма, а также минимизации и (или) ликвидации последствий проявлений терроризма»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115,0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115,0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115,0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0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IV «Участие в профилактике экстремизма, а также минимизации и (или) ликвидации последствий проявлений экстремизма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(в т.ч. программное обеспечение для мониторинга социальных сетей,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микроблогов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форумов, сайтов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информагенств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 др.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интернет-площадок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 целью предотвращения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экстримизма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 2022г – 1 380,0 тыс.руб.)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420,2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40,0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40,0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0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V 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города Урай, обеспечение социальной и культурной адаптации мигрантов, профилактика межнациональных (межэтнических), межконфессиональных конфликтов»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110,0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110,0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110,0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1763688" y="5877272"/>
            <a:ext cx="360040" cy="360040"/>
            <a:chOff x="1872682" y="230248"/>
            <a:chExt cx="318423" cy="281602"/>
          </a:xfrm>
        </p:grpSpPr>
        <p:sp>
          <p:nvSpPr>
            <p:cNvPr id="18" name="Стрелка вправо 17"/>
            <p:cNvSpPr/>
            <p:nvPr/>
          </p:nvSpPr>
          <p:spPr>
            <a:xfrm rot="21588470">
              <a:off x="1872682" y="230248"/>
              <a:ext cx="318423" cy="281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 rot="21588470">
              <a:off x="1872682" y="286710"/>
              <a:ext cx="233942" cy="16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6583527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7793305"/>
              </p:ext>
            </p:extLst>
          </p:nvPr>
        </p:nvGraphicFramePr>
        <p:xfrm>
          <a:off x="112570" y="764704"/>
          <a:ext cx="8923926" cy="5655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2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КоАП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РФ), в общем количестве таких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правонарушений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административных правонарушений, предусмотренных ст.ст.12.9, 12.12, 12.19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КоАП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РФ, выявленных с помощью технических средств фото-,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видеофиксации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работающих в автоматическом режиме, в общем количестве таких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правонарушений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раскрытых преступлений с использованием системы видеонаблюдения в общем количестве преступлений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рассмотренных дел об административных правонарушениях, составленных должностными лицами администрации города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преступлений, совершенных несовершеннолетними, в общем количестве зарегистрированных преступлений на территории города Урай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преступности (число зарегистрированных преступлений на 100 тыс. человек населения)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6-11 классов образовательных организаций, охваченных мероприятиями, направленными на формирование стойкой негативной установки по отношению к употреблению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психоактивных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веществ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первичной заболеваемости пагубным употреблением ненаркотических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психоактивных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веществ среди несовершеннолетних  (на 100 тыс. человек населения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b="0" spc="-15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заболеваемость наркоманией и обращаемость лиц, употребляющих наркотики с вредными последствиями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100 тыс. человек населения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b="0" spc="-15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терроризма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экстремизма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положительно оценивающих состояние межнациональных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отношений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положительно оценивающих состояние межконфессиональных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3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участников мероприятий, направленных на укрепление общероссийского гражданского единства, проживающих на территории города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Урай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тысяч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участников мероприятий, направленных на этнокультурное развитие народов России, проживающих на территории города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Урай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тысяч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0" spc="-1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1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44435"/>
            <a:ext cx="8604448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«Профилактика правонарушений на территории города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В Урае команде Югры рассказали, как удешевить молочные продукты местного  производства | Общество | Региональный информационный цен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65104"/>
            <a:ext cx="1944216" cy="10944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908721"/>
            <a:ext cx="8413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 smtClean="0">
                <a:solidFill>
                  <a:srgbClr val="0000FF"/>
                </a:solidFill>
              </a:rPr>
              <a:t>Управление экономического развития администрации города Урай 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84784"/>
            <a:ext cx="64087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–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создание условий для устойчивого развития малого и среднего предпринимательства на территории города Урай; создание условий для развития потребительского рынка, расширения предложений товаров и услуг на территории города Урай; создание условий для устойчивого развития агропромышленного комплекса и повышение конкурентоспособности сельскохозяйственной продукции, произведенной на территории г. Урай</a:t>
            </a:r>
            <a:endParaRPr lang="ru-RU" sz="1200" dirty="0"/>
          </a:p>
        </p:txBody>
      </p:sp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87" y="2668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4416" y="1"/>
            <a:ext cx="8589584" cy="9087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малого и среднего предпринимательства, потребительского рынка и сельскохозяйственных товаропроизводителей</a:t>
            </a: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города Урай»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9947102"/>
              </p:ext>
            </p:extLst>
          </p:nvPr>
        </p:nvGraphicFramePr>
        <p:xfrm>
          <a:off x="2267744" y="5085184"/>
          <a:ext cx="626469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88224" y="1268760"/>
            <a:ext cx="2448272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региональных проектах: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 fontAlgn="b">
              <a:buFont typeface="Wingdings" pitchFamily="2" charset="2"/>
              <a:buChar char="Ø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«Создание условий для легкого старта и комфортного ведения бизнеса», </a:t>
            </a:r>
          </a:p>
          <a:p>
            <a:pPr algn="ctr" fontAlgn="b">
              <a:buFont typeface="Wingdings" pitchFamily="2" charset="2"/>
              <a:buChar char="Ø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«Акселерация субъектов малого и среднего предпринимательства» национального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проекта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 fontAlgn="b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Малое и среднее предпринимательство и поддержка индивидуальной предпринимательской инициативы»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 fontAlgn="b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2022 году –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965,6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123728" y="5445224"/>
            <a:ext cx="340922" cy="298813"/>
            <a:chOff x="1872193" y="285028"/>
            <a:chExt cx="340922" cy="298813"/>
          </a:xfrm>
        </p:grpSpPr>
        <p:sp>
          <p:nvSpPr>
            <p:cNvPr id="14" name="Стрелка вправо 13"/>
            <p:cNvSpPr/>
            <p:nvPr/>
          </p:nvSpPr>
          <p:spPr>
            <a:xfrm rot="27885">
              <a:off x="1872193" y="285028"/>
              <a:ext cx="340922" cy="29881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27885">
              <a:off x="1872194" y="344427"/>
              <a:ext cx="251278" cy="179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7544" y="5373216"/>
            <a:ext cx="1452436" cy="576064"/>
            <a:chOff x="277983" y="114434"/>
            <a:chExt cx="1452436" cy="80991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77983" y="114434"/>
              <a:ext cx="1452436" cy="809917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77983" y="114434"/>
              <a:ext cx="1452436" cy="539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г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(план)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83568" y="5795276"/>
            <a:ext cx="1463405" cy="658061"/>
            <a:chOff x="486468" y="666852"/>
            <a:chExt cx="1463405" cy="76404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86468" y="666852"/>
              <a:ext cx="1463405" cy="764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06737" y="762054"/>
              <a:ext cx="1422867" cy="648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114300" lvl="1" indent="-11430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26 817,6 тыс.рублей</a:t>
              </a:r>
              <a:endParaRPr lang="ru-RU" sz="13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79512" y="2996952"/>
          <a:ext cx="6264696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9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7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6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 «Развитие малого и среднего предпринимательства»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2 965,6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9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II «Развитие потребительского рынка»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 реализацию мероприятия по организации выставочно-ярмарочных мероприятий)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49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III «Развитие сельскохозяйственных товаропроизводителей»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(средства субвенции ОБ на поддержку и развитие животноводства, на поддержку и развитие малых форм хозяйствования)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44 816,2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41 669,9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45 58,2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929618" cy="70204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цель долговой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политики городского округа Урай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Поддержание </a:t>
            </a:r>
            <a:r>
              <a:rPr lang="ru-RU" sz="1500" b="1" dirty="0" smtClean="0"/>
              <a:t>долговой нагрузки на бюджет города на уровне, относящем город к муниципальным образованиям с высокой долговой устойчивостью</a:t>
            </a:r>
            <a:endParaRPr lang="ru-RU" sz="15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62070700"/>
              </p:ext>
            </p:extLst>
          </p:nvPr>
        </p:nvGraphicFramePr>
        <p:xfrm>
          <a:off x="467544" y="1556792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58344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8009611"/>
              </p:ext>
            </p:extLst>
          </p:nvPr>
        </p:nvGraphicFramePr>
        <p:xfrm>
          <a:off x="222304" y="1196753"/>
          <a:ext cx="8670176" cy="46085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4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9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субъектов малого и среднего предпринимательства в расчете на 10 тыс. человек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346,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346,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346,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занятых в сфере малого и среднего предпринимательства, включая индивидуальных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предпринимателей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торговыми площадями на 1000 жителей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В. 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731, 0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731, 0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производства молока (в базисной жирности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поголовья животных и птицы сельскохозяйственных товаропроизводителей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племенного  маточного поголовья сельскохозяйственных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3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сданных в аренду субъектам малого и среднего предпринимательства, организациям, образующим инфраструктуру поддержки субъектов малого и среднего предпринимательства, и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самозанятым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гражданам объектов недвижимого имущества, включенных в перечень муниципального имущества, предназначенный для поддержки субъектов малого и среднего предпринимательства и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самозанятых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граждан, в общем количестве объектов недвижимого имущества, включенных в указанный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перечень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8548" y="980728"/>
            <a:ext cx="7999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endParaRPr lang="ru-RU" b="1" dirty="0"/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188640"/>
            <a:ext cx="8388424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малого и среднего предпринимательства, потребительского рынка и сельскохозяйственных товаропроизводителей города Урай»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005064"/>
            <a:ext cx="7272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142851"/>
            <a:ext cx="8429652" cy="6235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087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«Информационное общество - Урай» </a:t>
            </a:r>
          </a:p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764705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 smtClean="0">
                <a:solidFill>
                  <a:srgbClr val="0000FF"/>
                </a:solidFill>
              </a:rPr>
              <a:t>Управление по информационным технологиям и связи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1"/>
            <a:ext cx="885698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-</a:t>
            </a:r>
            <a:r>
              <a:rPr lang="ru-RU" sz="1400" b="1" dirty="0" smtClean="0"/>
              <a:t> </a:t>
            </a:r>
            <a:r>
              <a:rPr lang="ru-RU" sz="1300" dirty="0" smtClean="0"/>
              <a:t>формирование информационного пространства на основе использования информационных и телекоммуникационных технологий для повышения качества жизни граждан, улучшения условий деятельности организаций города Урай и обеспечения условий для реализации эффективной системы управления в органах местного самоуправления города</a:t>
            </a:r>
            <a:endParaRPr lang="ru-RU" sz="1300" dirty="0"/>
          </a:p>
        </p:txBody>
      </p:sp>
      <p:pic>
        <p:nvPicPr>
          <p:cNvPr id="8" name="Picture 1" descr="C:\Users\ZorinaLV\AppData\Local\Microsoft\Windows\Temporary Internet Files\Content.Outlook\YTXKKFRX\Фото знамё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8959" y="2420888"/>
            <a:ext cx="264504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8404539"/>
              </p:ext>
            </p:extLst>
          </p:nvPr>
        </p:nvGraphicFramePr>
        <p:xfrm>
          <a:off x="35497" y="5229201"/>
          <a:ext cx="6408712" cy="129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6732240" y="5301208"/>
            <a:ext cx="1656184" cy="720080"/>
            <a:chOff x="4492515" y="0"/>
            <a:chExt cx="1775160" cy="57599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4523" y="0"/>
              <a:ext cx="1703152" cy="5759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492515" y="0"/>
              <a:ext cx="1703152" cy="575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64288" y="5805264"/>
            <a:ext cx="1341649" cy="648072"/>
            <a:chOff x="4774983" y="-23742"/>
            <a:chExt cx="1409720" cy="6912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774984" y="-23742"/>
              <a:ext cx="1409719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774983" y="53058"/>
              <a:ext cx="1369229" cy="573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14 530,3 </a:t>
              </a: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28184" y="5445224"/>
            <a:ext cx="381814" cy="350979"/>
            <a:chOff x="4032791" y="33360"/>
            <a:chExt cx="381814" cy="350979"/>
          </a:xfrm>
        </p:grpSpPr>
        <p:sp>
          <p:nvSpPr>
            <p:cNvPr id="19" name="Стрелка вправо 18"/>
            <p:cNvSpPr/>
            <p:nvPr/>
          </p:nvSpPr>
          <p:spPr>
            <a:xfrm rot="21554309">
              <a:off x="4032791" y="33360"/>
              <a:ext cx="381814" cy="3509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 rot="21554309">
              <a:off x="4032796" y="104256"/>
              <a:ext cx="276520" cy="210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79512" y="2204865"/>
          <a:ext cx="6336704" cy="2774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05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7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Развитие информационных систем, инфраструктуры информационного общества и цифровой экономики на территории  муниципального образования города Урай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1 078,0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Формирование муниципальной телекоммуникационной инфраструктуры и развитие сервисов на ее основе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229,6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информационной безопасности в администрации, органах администрации, муниципальных казенных, бюджетных и автономных учреждениях города Урай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3 650,2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1 386,3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1 408,0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52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Информирование населения через средства массовой информации (проведение информационно-рекламных мероприятий (услуги ТРК "Спектр"))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2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деятельности муниципального бюджетного учреждения газета «Знамя»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12 094,9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12 226,4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12 226,4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16632"/>
            <a:ext cx="8429652" cy="58143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66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«Информационное общество - Урай» на 2019-2030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1919236"/>
              </p:ext>
            </p:extLst>
          </p:nvPr>
        </p:nvGraphicFramePr>
        <p:xfrm>
          <a:off x="179512" y="883536"/>
          <a:ext cx="8760949" cy="49289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20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8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ОМСУ и муниципальных казенных учреждений, использующих в своей деятельности систему электронного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документооборота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расходов на закупки и/или аренду отечественного программного обеспечения и платформ от общих расходов на закупку или аренду программного обеспечения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ОМСУ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информационных систем обработки персональных данных, защищенных в соответствии с требованиями действующего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законодательства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ОМСУ и муниципальных казенных учреждений, подключенных к корпоративной сети передачи данных ОМСУ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срок простоя государственных и муниципальных систем в результате компьютерных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атак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информационных материалов о деятельности ОМСУ в теле- и радио эфире ТРК «Спектр»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0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публикаций о деятельности ОМСУ и социально-экономических преобразованиях в муниципальном образовании на страницах газеты «Знамя»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3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просмотров официального сайта ОМСУ города Урай в информационно-телекоммуникационной сети «Интернет»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5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Доверие к печатному источнику информации о деятельности ОМСУ, процентов от числа опрошенных респондентов, ответивших «доверяю» и «скорее доверяю»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В Урае состоялось открытие елки и снежного городка на площади  Первооткрывателей — Урай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157192"/>
            <a:ext cx="1752600" cy="15567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836712"/>
            <a:ext cx="878497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500" dirty="0" smtClean="0">
                <a:solidFill>
                  <a:srgbClr val="0000FF"/>
                </a:solidFill>
              </a:rPr>
              <a:t>Муниципальное казенное учреждение «Управление  градостроительства, землепользования и природопользования города Урай»</a:t>
            </a:r>
            <a:endParaRPr lang="ru-RU" sz="15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950" y="1412776"/>
            <a:ext cx="8148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- </a:t>
            </a:r>
            <a:r>
              <a:rPr lang="ru-RU" sz="1400" dirty="0" smtClean="0"/>
              <a:t>повышение качества и комфорта городской среды на территории муниципального образования город Урай</a:t>
            </a:r>
            <a:endParaRPr lang="ru-RU" sz="14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015193591"/>
              </p:ext>
            </p:extLst>
          </p:nvPr>
        </p:nvGraphicFramePr>
        <p:xfrm>
          <a:off x="179512" y="4149080"/>
          <a:ext cx="453650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4"/>
          <p:cNvSpPr/>
          <p:nvPr/>
        </p:nvSpPr>
        <p:spPr>
          <a:xfrm>
            <a:off x="6876256" y="4869160"/>
            <a:ext cx="1224136" cy="8160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41910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7164288" y="5733256"/>
            <a:ext cx="1296144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marL="514350" lvl="2" indent="-57150" algn="ctr" defTabSz="488950">
              <a:lnSpc>
                <a:spcPct val="90000"/>
              </a:lnSpc>
              <a:spcAft>
                <a:spcPct val="15000"/>
              </a:spcAft>
            </a:pPr>
            <a:endParaRPr lang="ru-RU" sz="1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156195"/>
            <a:ext cx="8429652" cy="62865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8152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муниципального образования город Урай» на 2018-2022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1916832"/>
            <a:ext cx="1944216" cy="2292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в региональном проекте</a:t>
            </a:r>
          </a:p>
          <a:p>
            <a:pPr algn="ctr" fontAlgn="b"/>
            <a:r>
              <a:rPr lang="ru-RU" sz="13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300" b="1" dirty="0"/>
              <a:t>Формирование комфортной городской среды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» национального проекта</a:t>
            </a:r>
            <a:r>
              <a:rPr lang="ru-RU" sz="1300" b="1" dirty="0"/>
              <a:t> «Жилье и городская среда</a:t>
            </a:r>
            <a:r>
              <a:rPr lang="ru-RU" sz="1300" b="1" dirty="0" smtClean="0"/>
              <a:t>» в</a:t>
            </a:r>
            <a:endParaRPr lang="ru-RU" sz="1300" b="1" dirty="0"/>
          </a:p>
          <a:p>
            <a:pPr algn="ctr"/>
            <a:r>
              <a:rPr lang="ru-RU" sz="1300" b="1" dirty="0" smtClean="0"/>
              <a:t>2022 году – 17 031,3 </a:t>
            </a:r>
            <a:r>
              <a:rPr lang="ru-RU" sz="1300" b="1" dirty="0"/>
              <a:t>тыс.руб.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5661248"/>
            <a:ext cx="432048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связи с окончанием срока действия в 2022 году муниципальной программы, ее мероприятия в 2023 </a:t>
            </a:r>
            <a:r>
              <a:rPr lang="ru-RU" sz="1400" dirty="0" smtClean="0"/>
              <a:t>-2024 годах </a:t>
            </a:r>
            <a:r>
              <a:rPr lang="ru-RU" sz="1400" dirty="0"/>
              <a:t>формируются по </a:t>
            </a:r>
            <a:r>
              <a:rPr lang="ru-RU" sz="1400" dirty="0" err="1"/>
              <a:t>непрограммным</a:t>
            </a:r>
            <a:r>
              <a:rPr lang="ru-RU" sz="1400" dirty="0"/>
              <a:t> направлениям деятельности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79512" y="2132857"/>
          <a:ext cx="6696744" cy="173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9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7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Региональный проект «Формирование комфортной городской среды»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благоустроительные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работы на объекте «Рекреационная зона в районе ДС «Звезды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Югры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17 031,3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Благоустройство территорий муниципального образования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(обслуживание снежных городков, монтаж и демонтаж новогодней иллюминации)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3 138,5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9458" name="Picture 2" descr="http://uray.ru/wp-content/uploads/2018/12/dsc_8531-1024x9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581128"/>
            <a:ext cx="1948974" cy="1656184"/>
          </a:xfrm>
          <a:prstGeom prst="rect">
            <a:avLst/>
          </a:prstGeom>
          <a:noFill/>
        </p:spPr>
      </p:pic>
      <p:pic>
        <p:nvPicPr>
          <p:cNvPr id="17" name="Picture 36" descr="Звёзды Югры, спортивный комплекс, Парковая ул., 1, Урай, Россия —  Яндекс.Карт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4077072"/>
            <a:ext cx="2123795" cy="1348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045505"/>
              </p:ext>
            </p:extLst>
          </p:nvPr>
        </p:nvGraphicFramePr>
        <p:xfrm>
          <a:off x="251521" y="1052524"/>
          <a:ext cx="8640961" cy="35160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4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1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8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площади благоустроенных дворовых  территорий от общей площади дворовых территорий (нарастающим итогом)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100,00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благоустроенных дворовых территорий (нарастающим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итогом)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муниципальном образовании, на территории которого реализуется проект по созданию комфортной городской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площади благоустроенных общественных  территорий от общей площади общественных территорий (нарастающим итогом)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благоустроенных общественных территорий (нарастающим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итогом)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установленных объектов внешнего благоустройства на общественных территориях (нарастающим итогом)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82" y="144787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1448" y="144787"/>
            <a:ext cx="84296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современной городской среды муниципального образования город Урай» на 2018-2022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120321"/>
            <a:ext cx="8429652" cy="60006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6633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«Обеспечение градостроительной деятельности на территории города Урай» на  2018-2030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6470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</a:t>
            </a:r>
            <a:r>
              <a:rPr lang="ru-RU" sz="1400" dirty="0" smtClean="0">
                <a:solidFill>
                  <a:srgbClr val="0000FF"/>
                </a:solidFill>
              </a:rPr>
              <a:t>Муниципальное казенное учреждение «Управление градостроительства, землепользования и природопользования города Урай»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300" b="1" i="1" dirty="0" smtClean="0"/>
              <a:t>– </a:t>
            </a:r>
            <a:r>
              <a:rPr lang="ru-RU" sz="1200" dirty="0" smtClean="0"/>
              <a:t>создание условий для устойчивого развития территорий города, рационального использования природных ресурсов на основе документов </a:t>
            </a:r>
            <a:r>
              <a:rPr lang="ru-RU" sz="1200" dirty="0" err="1" smtClean="0"/>
              <a:t>градорегулирования</a:t>
            </a:r>
            <a:r>
              <a:rPr lang="ru-RU" sz="1200" dirty="0" smtClean="0"/>
              <a:t>, способствующих дальнейшему развитию жилищной, инженерной, транспортной и социальной инфраструктур города, с учетом интересов граждан, организаций и предпринимателей по созданию благоприятных условий жизнедеятельности. Вовлечение в оборот земель, находящихся в муниципальной собственности. Мониторинг и обновление электронной базы градостроительных данных, обеспечение информационного и электронного взаимодействия. Содействие развитию жилищного строительства</a:t>
            </a:r>
            <a:endParaRPr lang="ru-RU" sz="12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393077764"/>
              </p:ext>
            </p:extLst>
          </p:nvPr>
        </p:nvGraphicFramePr>
        <p:xfrm>
          <a:off x="107504" y="5517231"/>
          <a:ext cx="6013176" cy="122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372200" y="5805265"/>
            <a:ext cx="1512168" cy="648072"/>
            <a:chOff x="4181772" y="358528"/>
            <a:chExt cx="1585347" cy="73089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81772" y="358528"/>
              <a:ext cx="1585347" cy="73089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358528"/>
              <a:ext cx="1585347" cy="48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76256" y="6165304"/>
            <a:ext cx="1312210" cy="576064"/>
            <a:chOff x="4808175" y="885370"/>
            <a:chExt cx="1312210" cy="7488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885370"/>
              <a:ext cx="1312210" cy="748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907302"/>
              <a:ext cx="1268346" cy="70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47 348,9 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082" y="10553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5940152" y="5877272"/>
            <a:ext cx="360040" cy="326702"/>
            <a:chOff x="3752737" y="758140"/>
            <a:chExt cx="363141" cy="326702"/>
          </a:xfrm>
        </p:grpSpPr>
        <p:sp>
          <p:nvSpPr>
            <p:cNvPr id="18" name="Стрелка вправо 17"/>
            <p:cNvSpPr/>
            <p:nvPr/>
          </p:nvSpPr>
          <p:spPr>
            <a:xfrm rot="14556">
              <a:off x="3752737" y="758140"/>
              <a:ext cx="363141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14556">
              <a:off x="3752737" y="823273"/>
              <a:ext cx="265130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07504" y="2406611"/>
          <a:ext cx="8928992" cy="3278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7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 по подготовке документов 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градорегулирования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 выполнение комплекса планировочных работ территории в районе Проезда 9 и территории, ограниченной линиями регулирования застройки в квартале улиц Ветеранов, Ленина, Северная)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10 756,9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МКУ «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УГЗиП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реализации функций и полномочий администрации города Урай в сфере градостроительства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22 628,4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23 226,9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23 226,9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реализации МКУ «УКС 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функций и полномочий администрации города Урай в сфере капитального строительства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23 453,9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24 122,0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24 122,0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0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Работы и мероприятия по землеустройству, подготовке и предоставлению земельных участков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 выполнение кадастровых работ для подготовки и формированию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зем.участков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(ИЖС, МЖД), снос объектов недвижимости в соответствии с Планом мероприятий (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дор.картой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реализации мероприятий по строительству проезда к инфекционному отделению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Урайской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городской клинической больницы)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2 243,1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13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систем инженерной инфраструктуры в целях обеспечения инженерной подготовки земельных участков для жилищного строительства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 вынос сетей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тепло-и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водоснабжения д.39 мкр.1А за границы земельного участка, определенного под строительство школы, на подготовку земельных участков льготным категориям граждан в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мкр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Южный (район Орбиты) и на строительство сетей водоснабжения по ул. Спокойная, Южная)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18 430,6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8501090" cy="649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684" y="18864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«Обеспечение градостроительной деятельности на территории города Урай» на  2018-2030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1005896"/>
              </p:ext>
            </p:extLst>
          </p:nvPr>
        </p:nvGraphicFramePr>
        <p:xfrm>
          <a:off x="101813" y="908717"/>
          <a:ext cx="8934682" cy="55280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4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9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3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территорий муниципального образования с утвержденными документами территориального планирования и градостроительного зонирования, отвечающие установленным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территории, на которую проведен комплекс планировочных работ или проведение данных работ не требуется, от общей площади в границах населенного пункта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строительство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количества объектов, в отношении которых осуществляется строительный контроль, к базовому количеству 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введенного индивидуального жилья на территории города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земельных участков, поставленных на государственный кадастровый учет (в том числе под многоквартирные жилые дома), для проведения торгов, для предоставления гражданам льготной категории, под муниципальное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имущество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предоставленных земельных участков в аренду, собственность, постоянное (бессрочное)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пользование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Площадь земельных участков, предоставленных для строительства, в расчете на 10 тыс. человек населения – всего 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зарегистрированных документов в информационной системе обеспечения градостроительной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деятельности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38153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38153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38153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764705"/>
            <a:ext cx="9036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Комитет по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финансам</a:t>
            </a: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администрации города Урай</a:t>
            </a:r>
            <a:endParaRPr lang="ru-RU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– </a:t>
            </a:r>
          </a:p>
          <a:p>
            <a:pPr algn="ctr"/>
            <a:r>
              <a:rPr lang="ru-RU" sz="1400" dirty="0" smtClean="0"/>
              <a:t>повышение </a:t>
            </a:r>
            <a:r>
              <a:rPr lang="ru-RU" sz="1400" dirty="0"/>
              <a:t>качества управления муниципальными финансами муниципального образования</a:t>
            </a:r>
          </a:p>
        </p:txBody>
      </p:sp>
      <p:pic>
        <p:nvPicPr>
          <p:cNvPr id="8" name="Picture 2" descr="http://test.verge.ru/upload/resize_cache/iblock/fb2/900_900_1/image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720" y="2060848"/>
            <a:ext cx="2520280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63009499"/>
              </p:ext>
            </p:extLst>
          </p:nvPr>
        </p:nvGraphicFramePr>
        <p:xfrm>
          <a:off x="7981" y="5157192"/>
          <a:ext cx="171531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78212" y="116631"/>
            <a:ext cx="8465788" cy="64807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«Управление муниципальными финансами в городе Урай»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393077764"/>
              </p:ext>
            </p:extLst>
          </p:nvPr>
        </p:nvGraphicFramePr>
        <p:xfrm>
          <a:off x="107504" y="5229200"/>
          <a:ext cx="60131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6444208" y="5373216"/>
            <a:ext cx="1472119" cy="720080"/>
            <a:chOff x="4176470" y="576065"/>
            <a:chExt cx="1472119" cy="79208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176470" y="576065"/>
              <a:ext cx="1472119" cy="79208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176470" y="576065"/>
              <a:ext cx="1472119" cy="564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876256" y="5805264"/>
            <a:ext cx="1376772" cy="691200"/>
            <a:chOff x="4526938" y="1137609"/>
            <a:chExt cx="1376772" cy="6912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526938" y="1137609"/>
              <a:ext cx="1376772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547183" y="1157854"/>
              <a:ext cx="1336282" cy="65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111 </a:t>
              </a: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714,8 </a:t>
              </a: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012160" y="5517232"/>
            <a:ext cx="370035" cy="303368"/>
            <a:chOff x="3710693" y="757419"/>
            <a:chExt cx="370035" cy="303368"/>
          </a:xfrm>
        </p:grpSpPr>
        <p:sp>
          <p:nvSpPr>
            <p:cNvPr id="22" name="Стрелка вправо 21"/>
            <p:cNvSpPr/>
            <p:nvPr/>
          </p:nvSpPr>
          <p:spPr>
            <a:xfrm rot="21569652">
              <a:off x="3710693" y="757419"/>
              <a:ext cx="370035" cy="3033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 rot="21569652">
              <a:off x="3710695" y="818495"/>
              <a:ext cx="279025" cy="182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79512" y="1897050"/>
          <a:ext cx="6552729" cy="2449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6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9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9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5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Соблюдение норм Бюджетного кодекса Российской Федерации (статьи 111, 184.1)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1 601,8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40 411,5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80 948,6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8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исполнение обязательств по обслуживанию муниципального долга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1 601,8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1 601,8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1 601,8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0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 на первый и второй годы планового периода (соответственно 2,5% и 5% к общему объему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38 809,7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79 346,8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деятельности Комитета по финансам администрации города Урай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29 883,9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30 766,2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30 766,2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07504" y="4437112"/>
            <a:ext cx="885698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В условно утвержденных расходах частично учтены расходы муниципальных программ: «Развитие образования и молодежной политики в городе Урай» на 2019-2030 годы, «Развитие гражданского общества на территории  города Урай», «Улучшение жилищных условий жителей, проживающих на территории муниципального образования город Урай» на 2019-2030 годы, «Развитие жилищно-коммунального комплекса и повышение энергетической эффективности в городе Урай» на 2019-2030 годы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4629901"/>
              </p:ext>
            </p:extLst>
          </p:nvPr>
        </p:nvGraphicFramePr>
        <p:xfrm>
          <a:off x="251519" y="1124745"/>
          <a:ext cx="8640961" cy="40324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5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4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19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51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3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Исполнение плана по налоговым и неналоговым доходам, утвержденного решением Думы города Урай о бюджете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городского округа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город Урай на очередной финансовый год и плановый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период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7589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расходных обязательств городского округа за отчетный финансовый год от бюджетных ассигнований, утвержденных решением о бюджете города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41,3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Отношение объема муниципального долга к общему объему доходов бюджета городского округа (без учета объемов безвозмездных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поступлений)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Исполнение плана по налоговым и неналоговым доходам, утвержденного решением Думы города Урай о бюджете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городского округа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город Урай на очередной финансовый год и плановый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период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9442" y="188641"/>
            <a:ext cx="8584557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муниципальными финансами в городе Урай»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64704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Ответственные исполнители муниципальной программы </a:t>
            </a:r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Сводно-аналитический </a:t>
            </a:r>
            <a:r>
              <a:rPr lang="ru-RU" sz="15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отдел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- </a:t>
            </a:r>
            <a:r>
              <a:rPr lang="ru-RU" sz="1200" dirty="0" smtClean="0"/>
              <a:t>совершенствование муниципального управления,  повышение его эффективности, совершенствование организации муниципальной службы, повышение ее эффективности, привлечение жителей города Урай к осуществлению местного самоуправления в формах, основанных на принципе широкого общественного участия граждан в осуществлении собственных инициатив по вопросам местного значения</a:t>
            </a:r>
            <a:endParaRPr lang="ru-RU" sz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5589240"/>
            <a:ext cx="1512168" cy="648072"/>
            <a:chOff x="3824599" y="297620"/>
            <a:chExt cx="1585347" cy="5980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824599" y="297620"/>
              <a:ext cx="1585347" cy="59800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896662" y="297620"/>
              <a:ext cx="1441224" cy="548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16216" y="5949280"/>
            <a:ext cx="1368152" cy="720079"/>
            <a:chOff x="4808175" y="677612"/>
            <a:chExt cx="1368152" cy="10387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677612"/>
              <a:ext cx="1312210" cy="8310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677612"/>
              <a:ext cx="1346220" cy="1038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460 236,4 </a:t>
              </a: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796136" y="5661248"/>
            <a:ext cx="360040" cy="326702"/>
            <a:chOff x="3826723" y="412471"/>
            <a:chExt cx="224545" cy="326702"/>
          </a:xfrm>
        </p:grpSpPr>
        <p:sp>
          <p:nvSpPr>
            <p:cNvPr id="16" name="Стрелка вправо 15"/>
            <p:cNvSpPr/>
            <p:nvPr/>
          </p:nvSpPr>
          <p:spPr>
            <a:xfrm rot="22614">
              <a:off x="3826723" y="412471"/>
              <a:ext cx="224545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22614">
              <a:off x="3826724" y="477589"/>
              <a:ext cx="157182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19" y="3857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63484" y="116632"/>
            <a:ext cx="8480515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pc="-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«Совершенствование и развитие муниципального управления в городе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3393077764"/>
              </p:ext>
            </p:extLst>
          </p:nvPr>
        </p:nvGraphicFramePr>
        <p:xfrm>
          <a:off x="0" y="5445224"/>
          <a:ext cx="597666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07503" y="2132856"/>
          <a:ext cx="8928993" cy="3299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0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3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1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 «Создание условий для совершенствования системы муниципального управления»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464 124,1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465 826,6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459 661,1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обеспечение деятельности исполнительно-распорядительного органа (администрация города Урай)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208 002,5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213 115,8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213 282,2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обеспечение выполнения функций казенного учреждения МКУ «УМТО города Урай», </a:t>
                      </a:r>
                    </a:p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МКУ «Центр бухгалтерского учета города Урай»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121 812,3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121 425,1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121 783,9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обеспечение исполнения гарантий, предоставляемых  муниципальным служащим по выплате пенсии за выслугу лет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5 227,7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5 487,5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5 436,3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содержание муниципального имущества и имущества в период простоя, страхование муниципального имущества, кадастровые работы, оценку объектов оценки, выкуп 4-х гаражей, находящихся на территории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Урайской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городской клинической больницы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12 085,9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8 857,2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9 213,3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3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осуществление муниципальным образованием переданных 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гос.полномочий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103 035,1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102 143,4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102 172,8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3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реализацию мероприятий по содействию трудоустройству граждан (не занятых трудовой деятельностью и безработных граждан, граждан с инвалидностью)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13 927,6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14 764,6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7 739,6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5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III «Развитие муниципальной службы и резерва управленческих кадров»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575,3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575,3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575,3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16632"/>
            <a:ext cx="8429652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92888" cy="43204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Основные цели социально-экономического развития на среднесрочную перспективу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0068731"/>
              </p:ext>
            </p:extLst>
          </p:nvPr>
        </p:nvGraphicFramePr>
        <p:xfrm>
          <a:off x="251520" y="692696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31379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9732415"/>
              </p:ext>
            </p:extLst>
          </p:nvPr>
        </p:nvGraphicFramePr>
        <p:xfrm>
          <a:off x="107505" y="802904"/>
          <a:ext cx="8928992" cy="56567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4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2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5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Ед.Изм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деятельностью местного самоуправления городского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6 855,9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6 855,9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6 481,2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граждан, ежегодно трудоустраиваемых на временные и общественные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служащих, которым предоставляются гарантии по выплате пенсии за выслугу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неиспользуемого недвижимого имущества в общем количестве недвижимого имущества муниципального образования город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жителей города Урай качеством предоставления государственных и муниципальных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использующих механизм получения государственных и муниципальных услуг в электронной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форме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70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70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70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ожидания в очереди при обращении заявителя в орган местного самоуправления для получения муниципальных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время ожидания в очереди для подачи (получения) документов в МАУ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МФЦ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кадров, замещаемых на основе назначения из резерва кадров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0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участников конкурса «Лучший работник органов местного самоуправления города Урай» от общего числа работников органов местного самоуправления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4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служащих, повысивших профессиональный уровень в соответствии с потребностями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от общего количества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мун-ых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служащих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граждан, получивших свидетельство установленного образца «О прохождении  подготовки лиц, желающих принять на воспитание в свою семью ребенка, оставшегося без попечения родителей, на территории Российской Федерации»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форм непосредственного осуществления населением местного самоуправления и участия населения в осуществлении местного самоуправления и случаев их применения в городе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ТОС,  созданных на территории муниципального образования город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1898" y="116632"/>
            <a:ext cx="8512102" cy="5077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и развитие муниципального управления в городе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2018-2030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138411"/>
            <a:ext cx="8429652" cy="55428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6633"/>
            <a:ext cx="834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жилищно-коммунального комплекса и повышение энергетической эффективности в городе Урай на 2019 - 2030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89277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</a:t>
            </a:r>
            <a:r>
              <a:rPr lang="ru-RU" sz="1500" dirty="0" smtClean="0">
                <a:solidFill>
                  <a:srgbClr val="0000FF"/>
                </a:solidFill>
              </a:rPr>
              <a:t>Муниципальное казенное учреждение «Управление жилищно-коммунального хозяйства города Урай» </a:t>
            </a:r>
            <a:endParaRPr lang="ru-RU" sz="15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9675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/>
              <a:t>Цели </a:t>
            </a:r>
            <a:r>
              <a:rPr lang="ru-RU" sz="1400" b="1" i="1" dirty="0"/>
              <a:t>муниципальной программы </a:t>
            </a:r>
            <a:r>
              <a:rPr lang="ru-RU" sz="1400" b="1" i="1" dirty="0" smtClean="0"/>
              <a:t>- </a:t>
            </a:r>
            <a:r>
              <a:rPr lang="ru-RU" sz="1300" dirty="0" smtClean="0"/>
              <a:t>формирование благоприятных и комфортных условий для проживания населения на территории города Урай, повышение надежности и качества предоставления жилищно-коммунальных услуг. Повышение энергосбережения и энергетической эффективности</a:t>
            </a:r>
            <a:endParaRPr lang="ru-RU" sz="1300" dirty="0"/>
          </a:p>
        </p:txBody>
      </p:sp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/>
          <p:nvPr/>
        </p:nvGrpSpPr>
        <p:grpSpPr>
          <a:xfrm>
            <a:off x="6516216" y="5589240"/>
            <a:ext cx="1584176" cy="576063"/>
            <a:chOff x="8219" y="295174"/>
            <a:chExt cx="1484916" cy="9699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2647" y="295174"/>
              <a:ext cx="1352992" cy="96990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8219" y="295174"/>
              <a:ext cx="1484916" cy="969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3429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</a:t>
              </a: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6948264" y="5949280"/>
            <a:ext cx="1344148" cy="648072"/>
            <a:chOff x="3280979" y="986769"/>
            <a:chExt cx="1250666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280979" y="986769"/>
              <a:ext cx="1250666" cy="6480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280981" y="1058777"/>
              <a:ext cx="1200639" cy="504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marL="57150" lvl="1" indent="-571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221 959,5 </a:t>
              </a: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</a:p>
          </p:txBody>
        </p:sp>
      </p:grp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393077764"/>
              </p:ext>
            </p:extLst>
          </p:nvPr>
        </p:nvGraphicFramePr>
        <p:xfrm>
          <a:off x="107504" y="5373216"/>
          <a:ext cx="6192688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Группа 22"/>
          <p:cNvGrpSpPr/>
          <p:nvPr/>
        </p:nvGrpSpPr>
        <p:grpSpPr>
          <a:xfrm>
            <a:off x="6156176" y="5661248"/>
            <a:ext cx="325843" cy="303368"/>
            <a:chOff x="1800175" y="515679"/>
            <a:chExt cx="325843" cy="303368"/>
          </a:xfrm>
        </p:grpSpPr>
        <p:sp>
          <p:nvSpPr>
            <p:cNvPr id="24" name="Стрелка вправо 23"/>
            <p:cNvSpPr/>
            <p:nvPr/>
          </p:nvSpPr>
          <p:spPr>
            <a:xfrm rot="19956">
              <a:off x="1800175" y="515679"/>
              <a:ext cx="325843" cy="3033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 rot="19956">
              <a:off x="1800176" y="576089"/>
              <a:ext cx="234833" cy="182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604723"/>
              </p:ext>
            </p:extLst>
          </p:nvPr>
        </p:nvGraphicFramePr>
        <p:xfrm>
          <a:off x="179512" y="1916834"/>
          <a:ext cx="8856984" cy="3555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2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I «Создание условий для обеспечения содержания объектов жилищно-коммунального комплекса города Урай»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249 998,0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203 497,7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221 959,5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содержания дорожного хозяйства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91 453,1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91 025,1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91 025,1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организации электроснабжения уличного освещения, ТО сетей УО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40 769,8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25 482,8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31 514,8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9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оплату взносов на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кап.ремонт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общего имущества в многоквартирных домах (за жилые помещения, являющиеся муниципальной собственностью в многоквартирных домах)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5 295,5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5 295,5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организации содержания мест массового отдыха населения, объектов благоустройства, в т.ч. площадей, улиц, детских городков, парков, новых объектов: Набережной и общественной территории возле Мечети, иных общественных и дворовых территорий, прилегающих к МКД, ремонт муниципального жилищного фонда, обслуживание «Мемориала памяти»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47 048,3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45 416,5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46 016,3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организации содержания мест захоронения (в т.ч. содержание кладбища 2А/1 по ул.Спокойная)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4 923,8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4 923,8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4 923,8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по приему поверхностных сточных вод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19 234,9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снос аварийных многоквартирных домов, признанных непригодными для проживания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3 929,5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9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обеспечение выполнения функций казенного учреждения МКУ "Управление жилищно-коммунального хозяйства города Урай"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19 843,3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20 299,9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20 299,9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осуществление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гос.полномочий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(сжиженный газ, обращение с животными без владельцев)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3 975,8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4 014,4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4 152,0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реализацию полномочий в сфере жилищно-коммунального комплекса  (ОЗП)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13 124,0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7 039,7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24 027,6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556823"/>
              </p:ext>
            </p:extLst>
          </p:nvPr>
        </p:nvGraphicFramePr>
        <p:xfrm>
          <a:off x="142845" y="764706"/>
          <a:ext cx="8929749" cy="58535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0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8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0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4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24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граждан качеством жилищно-коммунальных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аварийных многоквартирных жилых домов в общем количестве многоквартирных жилых домов на конец отчетного периода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7,8</a:t>
                      </a: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Фактический уровень оплаты взносов на капитальный ремонт общего имущества в многоквартирных домах (за жилые помещения, являющиеся муниципальной собственностью в многоквартирных домах)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благоустроенностью общественных мест пребывания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тепловая энергия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 на 1 кв.м. общей площади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холодная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проживающего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горячая вода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электрическая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энергия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кВт/ч  на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проживающего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1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природный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тепловая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энергия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  на 1 кв.м. общей площади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холодная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одного  человека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горячая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электрическая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энергия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кВт/ ч  на одного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142,98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природный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водоотведения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3,4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1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использования труб из композитных материалов в общем объеме замены при капитальном ремонте инженерных сетей жилищно-коммунального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комплекса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на объектах коммунальной инфраструктуры в сфере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водо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теплоснабжения и водоотведения при производстве, транспортировке и распределении коммунальных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ресурсов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заемных средств в общем объеме капитальных вложений в системы теплоснабжения, водоснабжения, водоотведения  и очистки сточных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1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вложений частных инвесторов на развитие жилищно-коммунального комплекса муниципального образования на 10 тыс.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населения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4353,74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4695,29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5747,14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реализованных мероприятий инвестиционных программ организаций, оказывающих услуги по теплоснабжению на территории муниципального образования, на 10 тыс.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тыс.руб./ 10 тыс.чел.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1359,50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1359,70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2130,18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82" y="-639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19843"/>
            <a:ext cx="8429652" cy="67579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жилищно-коммунального комплекса и повышение энергетической эффективности в городе Урай на 2019-2030 годы»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19" y="3857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63484" y="116632"/>
            <a:ext cx="8480515" cy="43204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pc="-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-1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Непрограммные</a:t>
            </a:r>
            <a:r>
              <a:rPr lang="ru-RU" sz="1600" b="1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направления деятельности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323527" y="836712"/>
          <a:ext cx="8496945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4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8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по 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непрограммным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направлениям деятельности: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39 526,3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29 344,9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29 183,2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7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Думы города Урай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13 304,5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13 633,7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13 517,5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Контрольно-счетной палаты города Урай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10 324,8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10 711,2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10 665,7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Резервный фонд администрации города Урай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11 110,5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5 000,0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мероприятия муниципальных учреждений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4 786,5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-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323528" y="836712"/>
          <a:ext cx="8496945" cy="309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3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по </a:t>
                      </a:r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непрограммным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направлениям деятельности: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39 526,3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46 376,2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48 106,9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7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Думы города Урай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13 304,5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13 633,7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13 517,5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Контрольно-счетной палаты города Урай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10 324,8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10 711,2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10 665,7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Резервный фонд администрации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 (в том числе на реализацию наказов избирателей депутатам Думы города Урай – 4 000,0 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11 110,5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5 000,0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мероприятия муниципальных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учреждений (на выполнение работ по установке боковых ограждений для автомобилей на мостовом сооружении через реку Колосья (исполнение решения суда))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4 786,5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-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Региональный проект «Формирование комфортной городской среды» (средства субсидии окружного и федерального бюджета с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(10%)).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Объекты будут определены по итогам рейтингового голосования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031,3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923,7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9170801"/>
              </p:ext>
            </p:extLst>
          </p:nvPr>
        </p:nvGraphicFramePr>
        <p:xfrm>
          <a:off x="179511" y="1340768"/>
          <a:ext cx="8784977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9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9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94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4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Публичное нормативное обязательство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519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автономного округа от 09.06.2009 № 86-оз «О дополнительных гарантиях и дополнительных мерах социальной поддержки детей-сирот и детей, оставшихся без попечения родителей, лиц из числа детей-сирот и детей, оставшихся без попечения родителей, усыновителей, приемных родителей, патронатных воспитателей и воспитателей детских домов семейного типа в Ханты-Мансийском автономном округе – Югре»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Иные виды дополнительных мер социальной поддержки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72 960,7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72 960,8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72 960,8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604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Закон автономного округа от 21.02.2007 № 2-оз "О компенсации части родительской платы за содержание детей (присмотр и уход за детьми) в образовательных организациях, реализующих общеобразовательные программы дошкольного образования"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Субвенция на компенсацию части родительской платы за присмотр и уход за детьми в образовательных организациях, реализующих образовательные программы дошкольного образования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31 059,0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31 059,0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31 059,0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закон от 02.03.2007 №25-ФЗ «О муниципальной службе в Российской Федерации»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Пенсии муниципальным служащим за выслугу лет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5 227,7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5 487,5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5 436,3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Итого: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109 247,4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109 507,3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109 456,1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68162" y="122870"/>
            <a:ext cx="8475838" cy="78584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Средства на исполнение публичных нормативных обязательств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 счет средств бюджета городского округа Урай 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годов,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621976" cy="8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19223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26672"/>
            <a:ext cx="8429652" cy="6380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Объем муниципального долга 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2022-2024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годы,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тыс.рублей </a:t>
            </a: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916832"/>
            <a:ext cx="2699791" cy="2088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22920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будет направлена на проведение взвешенной долговой политики, итогом реализации которой должно стать  отсутствие долговых обязательств муниципального образования на конец отчетного года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5138280"/>
              </p:ext>
            </p:extLst>
          </p:nvPr>
        </p:nvGraphicFramePr>
        <p:xfrm>
          <a:off x="251520" y="1093996"/>
          <a:ext cx="6264697" cy="3703157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муниципального образования на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01.01.2022,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01.01.2023,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89 358,</a:t>
                      </a:r>
                      <a:r>
                        <a:rPr lang="en-US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181 439,3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Привлечение кредитов от кредитных организаций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89 358,</a:t>
                      </a:r>
                      <a:r>
                        <a:rPr lang="en-US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181 439,3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273 893,1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Погашение кредитов, полученных от кредитных организаций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89 358,</a:t>
                      </a:r>
                      <a:r>
                        <a:rPr lang="en-US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181 439,3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7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Верхний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предел муниципального долга на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01.01.2023,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01.01.2024,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89 358,</a:t>
                      </a: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181 439,3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273 893,1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12351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219573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04664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980728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Контактная информация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9826" y="2276873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Югра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628285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9012" y="398314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Председатель комитета –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Хусаинова Ирина Валериевна,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тел.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8 (34676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 2-33-56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Начальник бюджетного управления –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Зорина Лариса Васильевна,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тел.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8 (34676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 2-05-82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71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E-mail: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komfin@uray.ru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4938" y="1559470"/>
            <a:ext cx="604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Комитет по финансам администрации города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Урай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8284019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49" y="109771"/>
            <a:ext cx="594323" cy="780958"/>
          </a:xfrm>
          <a:prstGeom prst="rect">
            <a:avLst/>
          </a:prstGeom>
          <a:noFill/>
        </p:spPr>
      </p:pic>
      <p:sp>
        <p:nvSpPr>
          <p:cNvPr id="14" name="AutoShape 76"/>
          <p:cNvSpPr>
            <a:spLocks noChangeArrowheads="1"/>
          </p:cNvSpPr>
          <p:nvPr/>
        </p:nvSpPr>
        <p:spPr bwMode="auto">
          <a:xfrm>
            <a:off x="755576" y="764704"/>
            <a:ext cx="8064896" cy="1423870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r>
              <a:rPr lang="ru-RU" sz="1200" dirty="0" smtClean="0"/>
              <a:t>За  прогнозный период с 2022 по 2024 годы объем отгруженных товаров собственного производства, выполненных работ и услуг собственными силами  возрастет на 33,1% и составит 8 562,40 млн.рублей (в сравнении с 202</a:t>
            </a:r>
            <a:r>
              <a:rPr lang="en-US" sz="1200" dirty="0" smtClean="0"/>
              <a:t>1</a:t>
            </a:r>
            <a:r>
              <a:rPr lang="ru-RU" sz="1200" dirty="0" smtClean="0"/>
              <a:t> годом). </a:t>
            </a:r>
          </a:p>
          <a:p>
            <a:r>
              <a:rPr lang="ru-RU" sz="1200" dirty="0" smtClean="0"/>
              <a:t>В среднесрочной перспективе в структуре промышленного производства не ожидается существенных изменений. В основном, реальный сектор городской экономики сейчас и в будущем будет представлен малыми обрабатывающими производствами.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5818423"/>
              </p:ext>
            </p:extLst>
          </p:nvPr>
        </p:nvGraphicFramePr>
        <p:xfrm>
          <a:off x="323528" y="2348881"/>
          <a:ext cx="8640959" cy="2849673"/>
        </p:xfrm>
        <a:graphic>
          <a:graphicData uri="http://schemas.openxmlformats.org/drawingml/2006/table">
            <a:tbl>
              <a:tblPr/>
              <a:tblGrid>
                <a:gridCol w="3899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6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8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350"/>
              </a:tblGrid>
              <a:tr h="41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Промышленное производство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r>
                        <a:rPr lang="ru-RU" sz="14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r>
                        <a:rPr lang="ru-RU" sz="14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4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4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r>
                        <a:rPr lang="ru-RU" sz="12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млн.рублей),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</a:t>
                      </a:r>
                      <a:r>
                        <a:rPr lang="en-US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,68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</a:t>
                      </a:r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8 082,19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8 562,4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Раздел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В: Добыча полезных ископаемых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900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3 067,25 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3 276,62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3 513,22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2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Раздел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С: Обрабатывающие производства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2 290,57 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2 389,54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2 495,57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2 614,84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Раздел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Обеспечение электрической энергией, газом и паром, кондиционирование воздуха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1 825,3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1 935,32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2 034,49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2 142,35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Раздел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E: Водоснабжение, водоотведение, организация сбора и утилизации отходов, деятельность по ликвидации загрязнений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,57 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260,35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275,51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291,99</a:t>
                      </a:r>
                      <a:endParaRPr lang="ru-RU" sz="12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0372" y="109771"/>
            <a:ext cx="8429652" cy="58292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основных показателей экономического развития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18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AutoShape 76"/>
          <p:cNvSpPr>
            <a:spLocks noChangeArrowheads="1"/>
          </p:cNvSpPr>
          <p:nvPr/>
        </p:nvSpPr>
        <p:spPr bwMode="auto">
          <a:xfrm>
            <a:off x="5364088" y="764704"/>
            <a:ext cx="3672408" cy="2214385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r>
              <a:rPr lang="ru-RU" sz="1100" dirty="0" smtClean="0"/>
              <a:t>Сельскохозяйственное производство в муниципальном образовании город Урай осуществляет сельскохозяйственное предприятие - АО «</a:t>
            </a:r>
            <a:r>
              <a:rPr lang="ru-RU" sz="1100" dirty="0" err="1" smtClean="0"/>
              <a:t>Агроника</a:t>
            </a:r>
            <a:r>
              <a:rPr lang="ru-RU" sz="1100" dirty="0" smtClean="0"/>
              <a:t>» (33,3% в общем объеме валовой сельскохозяйственной продукции), крестьянские (фермерские) хозяйства (далее КФХ) (1,4%) и хозяйства населения (65,3%). </a:t>
            </a:r>
          </a:p>
          <a:p>
            <a:r>
              <a:rPr lang="ru-RU" sz="1100" dirty="0" smtClean="0"/>
              <a:t>В среднесрочной перспективе будет продолжен рост индекса производства продукции сельского хозяйства, который к 2024 году составит 102,58% (увеличение производства продукции на 61,63 млн.руб. относительно оценки 2021 года).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372" y="109771"/>
            <a:ext cx="8429652" cy="43890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Агропромышленный комплекс</a:t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594323" cy="78095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412777"/>
          <a:ext cx="4968552" cy="1467368"/>
        </p:xfrm>
        <a:graphic>
          <a:graphicData uri="http://schemas.openxmlformats.org/drawingml/2006/table">
            <a:tbl>
              <a:tblPr/>
              <a:tblGrid>
                <a:gridCol w="223606"/>
                <a:gridCol w="1144546"/>
                <a:gridCol w="1296144"/>
                <a:gridCol w="432048"/>
                <a:gridCol w="648072"/>
                <a:gridCol w="648072"/>
                <a:gridCol w="576064"/>
              </a:tblGrid>
              <a:tr h="36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варианта прогноза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Продукция сельского хозяйства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Консервативный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349,31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367,00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388,22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Базовый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351,61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372,50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397,40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48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Индекс производства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Консервативный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100,71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101,08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101,46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Базовый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101,58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102,08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102,58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83671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Прогноз развития основных показателей  сельского хозяйства </a:t>
            </a:r>
          </a:p>
          <a:p>
            <a:pPr lvl="0" algn="ctr" eaLnBrk="0" hangingPunct="0"/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территории города Урай на период 2022-2024 годы</a:t>
            </a:r>
            <a:r>
              <a:rPr lang="ru-RU" sz="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068960"/>
            <a:ext cx="8892480" cy="43890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малого и среднего предпринимательства </a:t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6"/>
          <p:cNvSpPr>
            <a:spLocks noChangeArrowheads="1"/>
          </p:cNvSpPr>
          <p:nvPr/>
        </p:nvSpPr>
        <p:spPr bwMode="auto">
          <a:xfrm>
            <a:off x="179512" y="3573017"/>
            <a:ext cx="8856984" cy="2391848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r>
              <a:rPr lang="ru-RU" sz="1100" dirty="0" smtClean="0"/>
              <a:t>На территории города Урай по состоянию на 01.01.2021 осуществляли предпринимательскую деятельность 1 среднее предприятие со среднесписочной  численностью работников 106 человек и  234 малых предприятия со среднесписочной численностью  работников 2 112 человек. К 2024 году  планируется незначительное увеличение числа предприятий малого и среднего бизнеса до 239 единиц по базовому показателю и среднесписочной численности работников до 2 289 человек соответственно.</a:t>
            </a:r>
          </a:p>
          <a:p>
            <a:r>
              <a:rPr lang="ru-RU" sz="1100" dirty="0" smtClean="0"/>
              <a:t>В сфере малого предпринимательства планируется незначительная положительная динамика основных экономических показателей, в том числе рост оборота малых и средних предприятий, включая </a:t>
            </a:r>
            <a:r>
              <a:rPr lang="ru-RU" sz="1100" dirty="0" err="1" smtClean="0"/>
              <a:t>микропредприятия</a:t>
            </a:r>
            <a:r>
              <a:rPr lang="ru-RU" sz="1100" dirty="0" smtClean="0"/>
              <a:t>. В 2024 году оборот средних и малых предприятий  по прогнозу составит 4,146 млрд. руб. по базовому варианту (темп роста к 2021 году составит 21,6%). </a:t>
            </a:r>
          </a:p>
          <a:p>
            <a:r>
              <a:rPr lang="ru-RU" sz="1100" dirty="0" smtClean="0"/>
              <a:t>На территории города Урай действует муниципальная программа «Развитие малого и среднего предпринимательства, потребительского рынка  и сельскохозяйственных товаропроизводителей города Урай». Мероприятия Программы реализуются в рамках национального проекта «Малое и среднее предпринимательство и поддержка индивидуальной предпринимательской инициативы» и направлены на поддержку и развитие бизнеса.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229189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31419</TotalTime>
  <Words>15995</Words>
  <Application>Microsoft Office PowerPoint</Application>
  <PresentationFormat>Экран (4:3)</PresentationFormat>
  <Paragraphs>3508</Paragraphs>
  <Slides>76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Тема Office</vt:lpstr>
      <vt:lpstr>Слайд 1</vt:lpstr>
      <vt:lpstr>Ключевые приоритеты, положенные в основу формирования  проекта бюджета города Урай</vt:lpstr>
      <vt:lpstr>Слайд 3</vt:lpstr>
      <vt:lpstr>Приоритеты налоговой политики городского округа Урай</vt:lpstr>
      <vt:lpstr>Слайд 5</vt:lpstr>
      <vt:lpstr>Основная цель долговой политики городского округа Урай</vt:lpstr>
      <vt:lpstr>Основные цели социально-экономического развития на среднесрочную перспективу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Муниципальный дорожный фонд, тыс.руб.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Муниципальные программы, планируемые к реализации  в городе Урай в 2022- 2024 годах, тыс.рублей </vt:lpstr>
      <vt:lpstr>Расходы бюджета городского округа Урай на поддержку семьи и детства на 2022 и на плановый период 2023 и 2024 годов, тыс.рублей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Зорина</cp:lastModifiedBy>
  <cp:revision>3375</cp:revision>
  <dcterms:created xsi:type="dcterms:W3CDTF">2011-03-01T09:21:01Z</dcterms:created>
  <dcterms:modified xsi:type="dcterms:W3CDTF">2021-12-11T09:15:17Z</dcterms:modified>
</cp:coreProperties>
</file>