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66" r:id="rId2"/>
    <p:sldId id="401" r:id="rId3"/>
    <p:sldId id="413" r:id="rId4"/>
    <p:sldId id="404" r:id="rId5"/>
    <p:sldId id="409" r:id="rId6"/>
    <p:sldId id="407" r:id="rId7"/>
    <p:sldId id="389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7241" autoAdjust="0"/>
  </p:normalViewPr>
  <p:slideViewPr>
    <p:cSldViewPr>
      <p:cViewPr varScale="1">
        <p:scale>
          <a:sx n="101" d="100"/>
          <a:sy n="101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8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465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46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7079980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29.04.2021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бюджет городского округа </a:t>
            </a:r>
            <a:r>
              <a:rPr lang="ru-RU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Урай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Ханты-Мансийского автономного </a:t>
            </a:r>
            <a:r>
              <a:rPr lang="ru-RU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округа-Югры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на 2021год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и на плановый период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годов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188493" y="5291717"/>
            <a:ext cx="3667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400" dirty="0">
                <a:latin typeface="Times New Roman"/>
              </a:rPr>
              <a:t>Докладчик – </a:t>
            </a:r>
            <a:r>
              <a:rPr lang="ru-RU" sz="1400" dirty="0" smtClean="0">
                <a:latin typeface="Times New Roman"/>
              </a:rPr>
              <a:t>Новосёлова Светлана  Петровна</a:t>
            </a:r>
            <a:endParaRPr lang="ru-RU" sz="1400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107504" y="188640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Урай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на плановый период 2022 и 2023 годов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доходам вносятся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следующие изменения:</a:t>
            </a:r>
          </a:p>
        </p:txBody>
      </p:sp>
      <p:sp>
        <p:nvSpPr>
          <p:cNvPr id="847" name="Прямоугольник 846"/>
          <p:cNvSpPr/>
          <p:nvPr/>
        </p:nvSpPr>
        <p:spPr>
          <a:xfrm>
            <a:off x="1979712" y="811142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7415807" y="836712"/>
            <a:ext cx="17281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таблица 1</a:t>
            </a:r>
            <a:r>
              <a:rPr lang="ru-RU" sz="1200" dirty="0" smtClean="0">
                <a:latin typeface="Times New Roman"/>
              </a:rPr>
              <a:t> </a:t>
            </a:r>
            <a:endParaRPr lang="ru-RU" sz="1200" dirty="0"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0137842"/>
              </p:ext>
            </p:extLst>
          </p:nvPr>
        </p:nvGraphicFramePr>
        <p:xfrm>
          <a:off x="107504" y="1196752"/>
          <a:ext cx="8856984" cy="5295629"/>
        </p:xfrm>
        <a:graphic>
          <a:graphicData uri="http://schemas.openxmlformats.org/drawingml/2006/table">
            <a:tbl>
              <a:tblPr/>
              <a:tblGrid>
                <a:gridCol w="2518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2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2675"/>
                <a:gridCol w="2112675"/>
              </a:tblGrid>
              <a:tr h="216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корректировки,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тыс.руб.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15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ДОХОДАМ, в том числе</a:t>
                      </a:r>
                      <a:r>
                        <a:rPr lang="en-US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+39 165,6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+17,2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+107,4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+1 606,9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+29 550,2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-9,6</a:t>
                      </a:r>
                    </a:p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+6 860,5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поступления в рамках Соглашений об инвестировании строительства объекта  «Набережная реки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имени Александра Петрова»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+1 300,0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субвенций, иных межбюджетных трансфертов прошлых лет, имеющих целевое назначение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уточненный план по доходам составит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3 273 673,1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3 016 995,4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3 050 089,3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3252551"/>
              </p:ext>
            </p:extLst>
          </p:nvPr>
        </p:nvGraphicFramePr>
        <p:xfrm>
          <a:off x="395536" y="1837963"/>
          <a:ext cx="8208912" cy="2782460"/>
        </p:xfrm>
        <a:graphic>
          <a:graphicData uri="http://schemas.openxmlformats.org/drawingml/2006/table">
            <a:tbl>
              <a:tblPr/>
              <a:tblGrid>
                <a:gridCol w="3078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2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5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3 273 673,1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3 016 995,4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3 050 089,3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3 501 138,8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3 103 561,1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3 137 846,6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(-), который покрывается за счет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-227 465,7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-86 565,7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-87 757,3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9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остатка средств на счете по учету средств МБ на 01.01.2021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141 961,0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предельный размер дефицита бюджета города на 2021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85 504,7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7812360" y="1412776"/>
            <a:ext cx="9406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аблица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1259632" y="645949"/>
            <a:ext cx="7128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внесённых изменений уточненные показатели бюджета на 2021-2023 годы составят:</a:t>
            </a:r>
          </a:p>
        </p:txBody>
      </p:sp>
    </p:spTree>
    <p:extLst>
      <p:ext uri="{BB962C8B-B14F-4D97-AF65-F5344CB8AC3E}">
        <p14:creationId xmlns:p14="http://schemas.microsoft.com/office/powerpoint/2010/main" xmlns="" val="331739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8971796"/>
              </p:ext>
            </p:extLst>
          </p:nvPr>
        </p:nvGraphicFramePr>
        <p:xfrm>
          <a:off x="215008" y="764704"/>
          <a:ext cx="8928992" cy="5125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4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69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09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759">
                <a:tc>
                  <a:txBody>
                    <a:bodyPr/>
                    <a:lstStyle/>
                    <a:p>
                      <a:pPr algn="ctr" fontAlgn="b"/>
                      <a:endParaRPr lang="ru-RU" sz="1100" b="1" i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lang="ru-RU" sz="11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</a:t>
                      </a:r>
                      <a:r>
                        <a:rPr lang="en-US" sz="11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+39</a:t>
                      </a:r>
                      <a:r>
                        <a:rPr lang="ru-RU" sz="1100" b="1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165,6</a:t>
                      </a:r>
                      <a:endParaRPr lang="ru-RU" sz="1100" b="1" i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100" b="1" i="1" u="none" strike="noStrik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497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образования и молодежной политики в городе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на 2019-2030 годы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+1 800,0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1 398,0 т.руб.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(ОБ,МБ)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реализацию ИП «Клуб IT –компетенций «Территория равных»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l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402,0 т.руб. (ОБ)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наказы избирателей депутатам Думы ХМАО 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(приобретение и установку дверей МБДОУ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/сад №12, замена оконных блоков МБОУ СОШ №2).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497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физической культуры, спорта и туризма в городе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на 2019-2030 годы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2 785,9 т.руб.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(ОБ,МБ)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реализацию ИП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1)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 трибуны городского стадиона «Нефтяник» на 500 мест»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950,2 т.руб., 2)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и популяризация биатлона и лыжных гонок в городе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«+»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1835,7 т.руб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600,0 т.руб. (ОБ)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наказы избирателей депутатам Думы ХМАО (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станка для заточки коньков и комплектующих к нему для МАУ "Спортивная школа "Старт»)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628,4 т.руб. (МБ)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бюджетных ассигнований в связи с передачей штатной единицы водителя и спец.техники в МАУ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«Старт»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МКУ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«УМТО»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«Культура города </a:t>
                      </a:r>
                      <a:r>
                        <a:rPr lang="ru-RU" sz="12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» на 2017-2021 годы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уточнение МП по реализации ИП «Обустройство в районе Управления социальной защиты населения места отдыха с установкой беседки»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МАУ «Культура» на МКУ УЖКХ (МБ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19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"Улучшение жилищных условий жителей, проживающих на территории муниципального образования город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«+»0,1 т.руб. (ФБ)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бюджетных ассигнований на приобретение жилья ветерану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935,3 т.руб. (МБ)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ассигнований (доля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местного бюджета на приобретение квартир в муниципальную собственность)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19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«Защита населения и территории от чрезвычайных ситуаций, совершенствование гражданской обороны и обеспечение первичных мер пожарной безопасности»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трансляционных усилителей мощности для ремонта оборудования муниципальной автоматизированной системы централизованного оповещения населения (2 шт.)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16632"/>
            <a:ext cx="78488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 по муниципальным программам  и </a:t>
            </a:r>
            <a:r>
              <a:rPr lang="ru-RU" sz="1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непрограммным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направлениям деятельности на 2021 </a:t>
            </a:r>
            <a:r>
              <a:rPr lang="ru-RU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06911" y="404664"/>
            <a:ext cx="8370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3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8971796"/>
              </p:ext>
            </p:extLst>
          </p:nvPr>
        </p:nvGraphicFramePr>
        <p:xfrm>
          <a:off x="1" y="260648"/>
          <a:ext cx="9143999" cy="5925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6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4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941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09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"Формирование современной городской среды муниципального образования город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 на 2018-2022 годы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26 154,8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25 411,1 т.руб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ОБ,МБ)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территорий МО 1)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набережной реки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Конда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имени Александра Петрова» 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7 615,0 т.руб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.; 2) «Благоустройство дворовой территории микрорайон 3 жилые дома №12-16»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17 796,0 т.руб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743,7 т.руб.(ОБ,МБ)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реализацию ИП с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учетом инициативных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платежей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«Изготовление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установка на набережной реки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Конда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им. Александра Петрова «Берег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арт-объекта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символизирующего птицу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Сури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«+» 24,7т.руб., 2)«Обустройство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районе Управления социальной защиты населения места отдыха с установкой беседки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«+»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719,0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633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Муниципальная программа «Обеспечение градостроительной деятельности на территории города </a:t>
                      </a:r>
                      <a:r>
                        <a:rPr lang="ru-RU" sz="1100" b="0" i="0" u="none" strike="noStrike" dirty="0" err="1">
                          <a:latin typeface="Times New Roman"/>
                        </a:rPr>
                        <a:t>Урай</a:t>
                      </a:r>
                      <a:r>
                        <a:rPr lang="ru-RU" sz="1100" b="0" i="0" u="none" strike="noStrike" dirty="0">
                          <a:latin typeface="Times New Roman"/>
                        </a:rPr>
                        <a:t>» на  2018-2030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 кадастровых работ (по определению точных координат самовольно занятых земель и установлению их на местности)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51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Муниципальная программа "Совершенствование и развитие муниципального управления в городе </a:t>
                      </a:r>
                      <a:r>
                        <a:rPr lang="ru-RU" sz="1100" b="0" i="0" u="none" strike="noStrike" dirty="0" err="1">
                          <a:latin typeface="Times New Roman"/>
                        </a:rPr>
                        <a:t>Урай</a:t>
                      </a:r>
                      <a:r>
                        <a:rPr lang="ru-RU" sz="1100" b="0" i="0" u="none" strike="noStrike" dirty="0">
                          <a:latin typeface="Times New Roman"/>
                        </a:rPr>
                        <a:t>" на 2018-2030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+5 230,1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«+»5 858,5 т.руб.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(ОБ)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бюджетных ассигнований на реализацию мероприятий по содействию трудоустройству граждан, в том числена сопровождение инвалидов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b="0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«-»628,4 т.руб. (МБ)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перераспределение средств в связи с передачей штатной единицы водителя и спец.техники в МАУ «Старт» из МКУ «УМТО»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51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</a:t>
                      </a:r>
                      <a:r>
                        <a:rPr lang="ru-RU" sz="1100" b="0" i="0" u="none" strike="noStrike" dirty="0" err="1">
                          <a:latin typeface="Times New Roman"/>
                        </a:rPr>
                        <a:t>Урай</a:t>
                      </a:r>
                      <a:r>
                        <a:rPr lang="ru-RU" sz="1100" b="0" i="0" u="none" strike="noStrike" dirty="0">
                          <a:latin typeface="Times New Roman"/>
                        </a:rPr>
                        <a:t>" на 2019-2030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+2 733,5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12,4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т.руб. (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ОБ,МБ)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бюджетных ассигнований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сжиженному газу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1 775,0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т.руб. (ОБ,МБ)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реализацию ИП с учетом инициативных платежей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для работы в городе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городских центров временного содержания бездомных собак и кошек»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«Пусть наш двор станет лучше»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918,8 т.руб. (МБ)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доли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для подготовки объектов жилищно-коммунального комплекса к ОЗП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;</a:t>
                      </a: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«+» 52,1 т.руб. (МБ)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выполнение работ по восстановлению светофора на перекрестке улиц Яковлева 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Узбекистанской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 за счет страхового возмещения, поступившего в доход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бюджета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51971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направления деятельности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бюджетных ассигнований на реализацию мероприятий, связанных с обеспечением санитарно-эпидемиологической безопасности на территории МО (за счет возврата остатков иных МБТ из бюджета АО на основании распоряжения Правительства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ХМАО-Югры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19.02.2021 №80-рп "Об остатках межбюджетных трансфертов, подлежащих возврату из бюджета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ХМАО-Югры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бюджеты муниципальных районов и городских округов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ХМАО-Югры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 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01113" y="0"/>
            <a:ext cx="9428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3.1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3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908720"/>
          <a:ext cx="8784976" cy="5760797"/>
        </p:xfrm>
        <a:graphic>
          <a:graphicData uri="http://schemas.openxmlformats.org/drawingml/2006/table">
            <a:tbl>
              <a:tblPr/>
              <a:tblGrid>
                <a:gridCol w="313749"/>
                <a:gridCol w="2091661"/>
                <a:gridCol w="1122983"/>
                <a:gridCol w="1656184"/>
                <a:gridCol w="1944216"/>
                <a:gridCol w="1656183"/>
              </a:tblGrid>
              <a:tr h="9489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инициативного проекта 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</a:rPr>
                        <a:t>Объем финансирования (руб.)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субсидия АО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МО 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инициативные платежи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общий объем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и популяризация биатлона и лыжных гонок в городе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Урай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1 285 500,00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212,00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551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448,00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1 837 160,00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Обустройство в районе Управления социальной защиты населения места  отдыха с установкой беседки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500 000,00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44 000,00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175 000,00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719 000,00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работы в городе Урай городских центров временного содержания бездомных собак и кошек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1 390 500,00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462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503,00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145 000,00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1 998 003,00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Клуб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–компетенций «ТЕРРИТОРИЯ РАВНЫХ»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1 338 000,00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600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000,00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000,00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1 998 000,00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Ремонт трибуны городского стадиона  «Нефтяник» на 500 мест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2 190 000,00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(ожидается получение)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840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206,00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000,00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8910" algn="l"/>
                          <a:tab pos="606425" algn="ctr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3 140 206,00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«Пусть наш двор станет лучше» Обустройство придомовых территорий в микрорайонах 2 и 2А новыми детскими площадками для игр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1 535 000,00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(ожидается получение)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652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450,00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404,00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2 229 854,00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Изготовление и установка на набережной реки Конда им. Александра Петрова «Берег Сури» арт-объекта,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символизирующего птицу Сури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1 200 000,00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(ожидается получение)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516 508,00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34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800,00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751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308,00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775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9 439 000,00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3 115 879,00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1 118 652,00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673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531,00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0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Сводная информация о реализации инициативных проектов</a:t>
            </a:r>
          </a:p>
          <a:p>
            <a:pPr lvl="0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городе 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Урай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2021 год</a:t>
            </a:r>
            <a:endParaRPr lang="ru-RU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72400" y="332656"/>
            <a:ext cx="8306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Таблица 4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Югра, 628285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(34676) 2-33-56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751265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19343</TotalTime>
  <Words>1327</Words>
  <Application>Microsoft Office PowerPoint</Application>
  <PresentationFormat>Экран (4:3)</PresentationFormat>
  <Paragraphs>196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Зорина</cp:lastModifiedBy>
  <cp:revision>2103</cp:revision>
  <dcterms:created xsi:type="dcterms:W3CDTF">2011-03-01T09:21:01Z</dcterms:created>
  <dcterms:modified xsi:type="dcterms:W3CDTF">2021-04-29T06:57:13Z</dcterms:modified>
</cp:coreProperties>
</file>