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80"/>
  </p:notesMasterIdLst>
  <p:handoutMasterIdLst>
    <p:handoutMasterId r:id="rId81"/>
  </p:handoutMasterIdLst>
  <p:sldIdLst>
    <p:sldId id="291" r:id="rId2"/>
    <p:sldId id="487" r:id="rId3"/>
    <p:sldId id="475" r:id="rId4"/>
    <p:sldId id="476" r:id="rId5"/>
    <p:sldId id="477" r:id="rId6"/>
    <p:sldId id="432" r:id="rId7"/>
    <p:sldId id="506" r:id="rId8"/>
    <p:sldId id="507" r:id="rId9"/>
    <p:sldId id="508" r:id="rId10"/>
    <p:sldId id="509" r:id="rId11"/>
    <p:sldId id="484" r:id="rId12"/>
    <p:sldId id="503" r:id="rId13"/>
    <p:sldId id="504" r:id="rId14"/>
    <p:sldId id="505" r:id="rId15"/>
    <p:sldId id="359" r:id="rId16"/>
    <p:sldId id="458" r:id="rId17"/>
    <p:sldId id="488" r:id="rId18"/>
    <p:sldId id="517" r:id="rId19"/>
    <p:sldId id="518" r:id="rId20"/>
    <p:sldId id="519" r:id="rId21"/>
    <p:sldId id="510" r:id="rId22"/>
    <p:sldId id="511" r:id="rId23"/>
    <p:sldId id="512" r:id="rId24"/>
    <p:sldId id="513" r:id="rId25"/>
    <p:sldId id="514" r:id="rId26"/>
    <p:sldId id="515" r:id="rId27"/>
    <p:sldId id="516" r:id="rId28"/>
    <p:sldId id="437" r:id="rId29"/>
    <p:sldId id="492" r:id="rId30"/>
    <p:sldId id="463" r:id="rId31"/>
    <p:sldId id="464" r:id="rId32"/>
    <p:sldId id="466" r:id="rId33"/>
    <p:sldId id="465" r:id="rId34"/>
    <p:sldId id="467" r:id="rId35"/>
    <p:sldId id="489" r:id="rId36"/>
    <p:sldId id="490" r:id="rId37"/>
    <p:sldId id="424" r:id="rId38"/>
    <p:sldId id="413" r:id="rId39"/>
    <p:sldId id="447" r:id="rId40"/>
    <p:sldId id="448" r:id="rId41"/>
    <p:sldId id="494" r:id="rId42"/>
    <p:sldId id="452" r:id="rId43"/>
    <p:sldId id="449" r:id="rId44"/>
    <p:sldId id="450" r:id="rId45"/>
    <p:sldId id="501" r:id="rId46"/>
    <p:sldId id="502" r:id="rId47"/>
    <p:sldId id="451" r:id="rId48"/>
    <p:sldId id="376" r:id="rId49"/>
    <p:sldId id="405" r:id="rId50"/>
    <p:sldId id="491" r:id="rId51"/>
    <p:sldId id="378" r:id="rId52"/>
    <p:sldId id="377" r:id="rId53"/>
    <p:sldId id="380" r:id="rId54"/>
    <p:sldId id="468" r:id="rId55"/>
    <p:sldId id="381" r:id="rId56"/>
    <p:sldId id="384" r:id="rId57"/>
    <p:sldId id="382" r:id="rId58"/>
    <p:sldId id="387" r:id="rId59"/>
    <p:sldId id="389" r:id="rId60"/>
    <p:sldId id="442" r:id="rId61"/>
    <p:sldId id="383" r:id="rId62"/>
    <p:sldId id="386" r:id="rId63"/>
    <p:sldId id="385" r:id="rId64"/>
    <p:sldId id="495" r:id="rId65"/>
    <p:sldId id="390" r:id="rId66"/>
    <p:sldId id="388" r:id="rId67"/>
    <p:sldId id="391" r:id="rId68"/>
    <p:sldId id="395" r:id="rId69"/>
    <p:sldId id="497" r:id="rId70"/>
    <p:sldId id="397" r:id="rId71"/>
    <p:sldId id="470" r:id="rId72"/>
    <p:sldId id="426" r:id="rId73"/>
    <p:sldId id="428" r:id="rId74"/>
    <p:sldId id="498" r:id="rId75"/>
    <p:sldId id="336" r:id="rId76"/>
    <p:sldId id="354" r:id="rId77"/>
    <p:sldId id="472" r:id="rId78"/>
    <p:sldId id="362" r:id="rId79"/>
  </p:sldIdLst>
  <p:sldSz cx="9144000" cy="6858000" type="screen4x3"/>
  <p:notesSz cx="6858000" cy="99456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82303" autoAdjust="0"/>
  </p:normalViewPr>
  <p:slideViewPr>
    <p:cSldViewPr>
      <p:cViewPr varScale="1">
        <p:scale>
          <a:sx n="78" d="100"/>
          <a:sy n="78" d="100"/>
        </p:scale>
        <p:origin x="-90"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dms4\home1$\ZorinaLV\Desktop\&#1056;&#1072;&#1073;&#1086;&#1095;&#1072;&#1103;%202021%20&#1075;&#1086;&#1076;\&#1043;&#1086;&#1076;&#1086;&#1074;&#1086;&#1081;%20&#1086;&#1090;&#1095;&#1077;&#1090;%20&#1074;%20&#1044;&#1091;&#1084;&#1091;\&#1044;&#1083;&#1103;%20&#1088;&#1072;&#1079;&#1084;&#1077;&#1097;&#1077;&#1085;&#1080;&#1103;%20&#1085;&#1072;%20&#1089;&#1072;&#1081;&#1090;&#1077;\&#1048;&#1085;&#1092;&#1086;&#1088;&#1084;&#1072;&#1094;&#1080;&#1103;%20&#1082;%20&#1089;&#1083;&#1072;&#1081;&#1076;&#1072;&#108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adms4\home1$\ZorinaLV\Desktop\&#1056;&#1072;&#1073;&#1086;&#1095;&#1072;&#1103;%202021%20&#1075;&#1086;&#1076;\&#1043;&#1086;&#1076;&#1086;&#1074;&#1086;&#1081;%20&#1086;&#1090;&#1095;&#1077;&#1090;%20&#1074;%20&#1044;&#1091;&#1084;&#1091;\&#1044;&#1083;&#1103;%20&#1088;&#1072;&#1079;&#1084;&#1077;&#1097;&#1077;&#1085;&#1080;&#1103;%20&#1085;&#1072;%20&#1089;&#1072;&#1081;&#1090;&#1077;\&#1048;&#1085;&#1092;&#1086;&#1088;&#1084;&#1072;&#1094;&#1080;&#1103;%20&#1082;%20&#1089;&#1083;&#1072;&#1081;&#1076;&#1072;&#108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1.xlsx"/></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_____Microsoft_Office_Excel3.xlsx"/><Relationship Id="rId1" Type="http://schemas.openxmlformats.org/officeDocument/2006/relationships/themeOverride" Target="../theme/themeOverride2.xml"/><Relationship Id="rId5" Type="http://schemas.microsoft.com/office/2011/relationships/chartStyle" Target="style1.xml"/><Relationship Id="rId4" Type="http://schemas.microsoft.com/office/2011/relationships/chartColorStyle" Target="colors1.xml"/></Relationships>
</file>

<file path=ppt/charts/_rels/chart6.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1%20&#1075;&#1086;&#1076;\&#1043;&#1086;&#1076;&#1086;&#1074;&#1086;&#1081;%20&#1086;&#1090;&#1095;&#1077;&#1090;%20&#1074;%20&#1044;&#1091;&#1084;&#1091;\&#1044;&#1083;&#1103;%20&#1088;&#1072;&#1079;&#1084;&#1077;&#1097;&#1077;&#1085;&#1080;&#1103;%20&#1085;&#1072;%20&#1089;&#1072;&#1081;&#1090;&#1077;\&#1048;&#1085;&#1092;&#1086;&#1088;&#1084;&#1072;&#1094;&#1080;&#1103;%20&#1082;%20&#1089;&#1083;&#1072;&#1081;&#1076;&#1072;&#108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ZorinaLV\Desktop\&#1088;&#1072;&#1073;&#1086;&#1095;&#1072;&#1103;%202016%20&#1075;&#1086;&#1076;\&#1088;&#1077;&#1096;&#1077;&#1085;&#1080;&#1103;%20&#1044;&#1091;&#1084;&#1099;\&#1075;&#1086;&#1076;&#1086;&#1074;&#1086;&#1081;%20&#1086;&#1090;&#1095;&#1077;&#1090;%20&#1079;&#1072;%202015%20&#1075;&#1086;&#1076;\&#1087;&#1088;&#1080;&#1083;&#1086;&#1078;&#1077;&#1085;&#1080;&#110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1%20&#1075;&#1086;&#1076;\&#1043;&#1086;&#1076;&#1086;&#1074;&#1086;&#1081;%20&#1086;&#1090;&#1095;&#1077;&#1090;%20&#1074;%20&#1044;&#1091;&#1084;&#1091;\&#1044;&#1083;&#1103;%20&#1088;&#1072;&#1079;&#1084;&#1077;&#1097;&#1077;&#1085;&#1080;&#1103;%20&#1085;&#1072;%20&#1089;&#1072;&#1081;&#1090;&#1077;\&#1048;&#1085;&#1092;&#1086;&#1088;&#1084;&#1072;&#1094;&#1080;&#1103;%20&#1082;%20&#1089;&#1083;&#1072;&#1081;&#1076;&#1072;&#108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dms4\home1$\ZorinaLV\Desktop\&#1056;&#1072;&#1073;&#1086;&#1095;&#1072;&#1103;%202021%20&#1075;&#1086;&#1076;\&#1043;&#1086;&#1076;&#1086;&#1074;&#1086;&#1081;%20&#1086;&#1090;&#1095;&#1077;&#1090;%20&#1074;%20&#1044;&#1091;&#1084;&#1091;\&#1044;&#1083;&#1103;%20&#1088;&#1072;&#1079;&#1084;&#1077;&#1097;&#1077;&#1085;&#1080;&#1103;%20&#1085;&#1072;%20&#1089;&#1072;&#1081;&#1090;&#1077;\&#1048;&#1085;&#1092;&#1086;&#1088;&#1084;&#1072;&#1094;&#1080;&#1103;%20&#1082;%20&#1089;&#1083;&#1072;&#1081;&#1076;&#1072;&#10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rotX val="20"/>
      <c:rotY val="30"/>
      <c:depthPercent val="60"/>
      <c:rAngAx val="1"/>
    </c:view3D>
    <c:floor>
      <c:spPr>
        <a:solidFill>
          <a:schemeClr val="bg1">
            <a:lumMod val="95000"/>
          </a:schemeClr>
        </a:solidFill>
      </c:spPr>
    </c:floor>
    <c:sideWall>
      <c:spPr>
        <a:noFill/>
        <a:ln w="25400">
          <a:noFill/>
        </a:ln>
      </c:spPr>
    </c:sideWall>
    <c:backWall>
      <c:spPr>
        <a:noFill/>
        <a:ln w="25400">
          <a:noFill/>
        </a:ln>
      </c:spPr>
    </c:backWall>
    <c:plotArea>
      <c:layout>
        <c:manualLayout>
          <c:layoutTarget val="inner"/>
          <c:xMode val="edge"/>
          <c:yMode val="edge"/>
          <c:x val="0"/>
          <c:y val="2.8956152467304649E-2"/>
          <c:w val="0.85441200977669107"/>
          <c:h val="0.8625111306040627"/>
        </c:manualLayout>
      </c:layout>
      <c:bar3DChart>
        <c:barDir val="col"/>
        <c:grouping val="stacked"/>
        <c:ser>
          <c:idx val="0"/>
          <c:order val="0"/>
          <c:tx>
            <c:strRef>
              <c:f>'динамика доходов за 2018-2020'!$A$2</c:f>
              <c:strCache>
                <c:ptCount val="1"/>
                <c:pt idx="0">
                  <c:v>налоговые доходы</c:v>
                </c:pt>
              </c:strCache>
            </c:strRef>
          </c:tx>
          <c:spPr>
            <a:solidFill>
              <a:schemeClr val="accent1">
                <a:lumMod val="60000"/>
                <a:lumOff val="40000"/>
              </a:schemeClr>
            </a:solidFill>
            <a:scene3d>
              <a:camera prst="orthographicFront"/>
              <a:lightRig rig="threePt" dir="t"/>
            </a:scene3d>
            <a:sp3d prstMaterial="dkEdge">
              <a:bevelT w="88900"/>
              <a:bevelB w="19050"/>
            </a:sp3d>
          </c:spPr>
          <c:dLbls>
            <c:spPr>
              <a:scene3d>
                <a:camera prst="orthographicFront"/>
                <a:lightRig rig="threePt" dir="t"/>
              </a:scene3d>
              <a:sp3d prstMaterial="dkEdge"/>
            </c:spPr>
            <c:txPr>
              <a:bodyPr/>
              <a:lstStyle/>
              <a:p>
                <a:pPr>
                  <a:defRPr sz="1800" b="1">
                    <a:latin typeface="Times New Roman" pitchFamily="18" charset="0"/>
                    <a:cs typeface="Times New Roman"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'динамика доходов за 2018-2020'!$B$1:$E$1</c:f>
              <c:strCache>
                <c:ptCount val="4"/>
                <c:pt idx="0">
                  <c:v>факт 2018 год</c:v>
                </c:pt>
                <c:pt idx="1">
                  <c:v>факт 2019 год</c:v>
                </c:pt>
                <c:pt idx="2">
                  <c:v>уточненный план на 2020 год</c:v>
                </c:pt>
                <c:pt idx="3">
                  <c:v>факт 2020 год</c:v>
                </c:pt>
              </c:strCache>
            </c:strRef>
          </c:cat>
          <c:val>
            <c:numRef>
              <c:f>'динамика доходов за 2018-2020'!$B$2:$E$2</c:f>
              <c:numCache>
                <c:formatCode>#,##0.0</c:formatCode>
                <c:ptCount val="4"/>
                <c:pt idx="0">
                  <c:v>656500.30000000005</c:v>
                </c:pt>
                <c:pt idx="1">
                  <c:v>738423.9</c:v>
                </c:pt>
                <c:pt idx="2">
                  <c:v>875280</c:v>
                </c:pt>
                <c:pt idx="3">
                  <c:v>899442.6</c:v>
                </c:pt>
              </c:numCache>
            </c:numRef>
          </c:val>
          <c:extLst xmlns:c16r2="http://schemas.microsoft.com/office/drawing/2015/06/chart">
            <c:ext xmlns:c16="http://schemas.microsoft.com/office/drawing/2014/chart" uri="{C3380CC4-5D6E-409C-BE32-E72D297353CC}">
              <c16:uniqueId val="{00000000-D8BD-42EE-AEC2-03A00CE2E55C}"/>
            </c:ext>
          </c:extLst>
        </c:ser>
        <c:ser>
          <c:idx val="1"/>
          <c:order val="1"/>
          <c:tx>
            <c:strRef>
              <c:f>'динамика доходов за 2018-2020'!$A$3</c:f>
              <c:strCache>
                <c:ptCount val="1"/>
                <c:pt idx="0">
                  <c:v>неналоговые доходы</c:v>
                </c:pt>
              </c:strCache>
            </c:strRef>
          </c:tx>
          <c:spPr>
            <a:solidFill>
              <a:schemeClr val="accent4">
                <a:lumMod val="60000"/>
                <a:lumOff val="40000"/>
              </a:schemeClr>
            </a:solidFill>
            <a:scene3d>
              <a:camera prst="orthographicFront"/>
              <a:lightRig rig="threePt" dir="t"/>
            </a:scene3d>
            <a:sp3d>
              <a:bevelT/>
            </a:sp3d>
          </c:spPr>
          <c:dLbls>
            <c:spPr>
              <a:noFill/>
              <a:ln>
                <a:noFill/>
              </a:ln>
              <a:effectLst/>
            </c:spPr>
            <c:txPr>
              <a:bodyPr/>
              <a:lstStyle/>
              <a:p>
                <a:pPr>
                  <a:defRPr sz="1600" b="1">
                    <a:latin typeface="Times New Roman" pitchFamily="18" charset="0"/>
                    <a:cs typeface="Times New Roman"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'динамика доходов за 2018-2020'!$B$1:$E$1</c:f>
              <c:strCache>
                <c:ptCount val="4"/>
                <c:pt idx="0">
                  <c:v>факт 2018 год</c:v>
                </c:pt>
                <c:pt idx="1">
                  <c:v>факт 2019 год</c:v>
                </c:pt>
                <c:pt idx="2">
                  <c:v>уточненный план на 2020 год</c:v>
                </c:pt>
                <c:pt idx="3">
                  <c:v>факт 2020 год</c:v>
                </c:pt>
              </c:strCache>
            </c:strRef>
          </c:cat>
          <c:val>
            <c:numRef>
              <c:f>'динамика доходов за 2018-2020'!$B$3:$E$3</c:f>
              <c:numCache>
                <c:formatCode>#,##0.0</c:formatCode>
                <c:ptCount val="4"/>
                <c:pt idx="0">
                  <c:v>155221.29999999999</c:v>
                </c:pt>
                <c:pt idx="1">
                  <c:v>169550.9</c:v>
                </c:pt>
                <c:pt idx="2">
                  <c:v>152591.6</c:v>
                </c:pt>
                <c:pt idx="3">
                  <c:v>155034.20000000001</c:v>
                </c:pt>
              </c:numCache>
            </c:numRef>
          </c:val>
          <c:extLst xmlns:c16r2="http://schemas.microsoft.com/office/drawing/2015/06/chart">
            <c:ext xmlns:c16="http://schemas.microsoft.com/office/drawing/2014/chart" uri="{C3380CC4-5D6E-409C-BE32-E72D297353CC}">
              <c16:uniqueId val="{00000001-D8BD-42EE-AEC2-03A00CE2E55C}"/>
            </c:ext>
          </c:extLst>
        </c:ser>
        <c:ser>
          <c:idx val="2"/>
          <c:order val="2"/>
          <c:tx>
            <c:strRef>
              <c:f>'динамика доходов за 2018-2020'!$A$4</c:f>
              <c:strCache>
                <c:ptCount val="1"/>
                <c:pt idx="0">
                  <c:v>безвозмездные поступления</c:v>
                </c:pt>
              </c:strCache>
            </c:strRef>
          </c:tx>
          <c:spPr>
            <a:solidFill>
              <a:srgbClr val="FFFF00"/>
            </a:solidFill>
            <a:ln>
              <a:solidFill>
                <a:srgbClr val="FFFF00"/>
              </a:solidFill>
            </a:ln>
            <a:scene3d>
              <a:camera prst="orthographicFront"/>
              <a:lightRig rig="threePt" dir="t"/>
            </a:scene3d>
            <a:sp3d prstMaterial="matte">
              <a:bevelT/>
            </a:sp3d>
          </c:spPr>
          <c:dLbls>
            <c:spPr>
              <a:noFill/>
              <a:ln>
                <a:noFill/>
              </a:ln>
              <a:effectLst/>
            </c:spPr>
            <c:txPr>
              <a:bodyPr rot="-5400000" vert="horz"/>
              <a:lstStyle/>
              <a:p>
                <a:pPr>
                  <a:defRPr sz="2000" b="1">
                    <a:latin typeface="Times New Roman" pitchFamily="18" charset="0"/>
                    <a:cs typeface="Times New Roman"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'динамика доходов за 2018-2020'!$B$1:$E$1</c:f>
              <c:strCache>
                <c:ptCount val="4"/>
                <c:pt idx="0">
                  <c:v>факт 2018 год</c:v>
                </c:pt>
                <c:pt idx="1">
                  <c:v>факт 2019 год</c:v>
                </c:pt>
                <c:pt idx="2">
                  <c:v>уточненный план на 2020 год</c:v>
                </c:pt>
                <c:pt idx="3">
                  <c:v>факт 2020 год</c:v>
                </c:pt>
              </c:strCache>
            </c:strRef>
          </c:cat>
          <c:val>
            <c:numRef>
              <c:f>'динамика доходов за 2018-2020'!$B$4:$E$4</c:f>
              <c:numCache>
                <c:formatCode>#,##0.0</c:formatCode>
                <c:ptCount val="4"/>
                <c:pt idx="0">
                  <c:v>2594785.7000000002</c:v>
                </c:pt>
                <c:pt idx="1">
                  <c:v>2716345.7</c:v>
                </c:pt>
                <c:pt idx="2">
                  <c:v>2677996.7999999998</c:v>
                </c:pt>
                <c:pt idx="3">
                  <c:v>2669560.6</c:v>
                </c:pt>
              </c:numCache>
            </c:numRef>
          </c:val>
          <c:extLst xmlns:c16r2="http://schemas.microsoft.com/office/drawing/2015/06/chart">
            <c:ext xmlns:c16="http://schemas.microsoft.com/office/drawing/2014/chart" uri="{C3380CC4-5D6E-409C-BE32-E72D297353CC}">
              <c16:uniqueId val="{00000002-D8BD-42EE-AEC2-03A00CE2E55C}"/>
            </c:ext>
          </c:extLst>
        </c:ser>
        <c:dLbls/>
        <c:shape val="box"/>
        <c:axId val="76499200"/>
        <c:axId val="76513280"/>
        <c:axId val="0"/>
      </c:bar3DChart>
      <c:catAx>
        <c:axId val="76499200"/>
        <c:scaling>
          <c:orientation val="minMax"/>
        </c:scaling>
        <c:axPos val="b"/>
        <c:numFmt formatCode="General" sourceLinked="0"/>
        <c:tickLblPos val="nextTo"/>
        <c:txPr>
          <a:bodyPr/>
          <a:lstStyle/>
          <a:p>
            <a:pPr>
              <a:defRPr sz="1200" b="1">
                <a:latin typeface="Times New Roman" pitchFamily="18" charset="0"/>
                <a:cs typeface="Times New Roman" pitchFamily="18" charset="0"/>
              </a:defRPr>
            </a:pPr>
            <a:endParaRPr lang="ru-RU"/>
          </a:p>
        </c:txPr>
        <c:crossAx val="76513280"/>
        <c:crosses val="autoZero"/>
        <c:auto val="1"/>
        <c:lblAlgn val="ctr"/>
        <c:lblOffset val="100"/>
      </c:catAx>
      <c:valAx>
        <c:axId val="76513280"/>
        <c:scaling>
          <c:orientation val="minMax"/>
        </c:scaling>
        <c:delete val="1"/>
        <c:axPos val="l"/>
        <c:numFmt formatCode="#,##0.0" sourceLinked="1"/>
        <c:tickLblPos val="none"/>
        <c:crossAx val="76499200"/>
        <c:crosses val="autoZero"/>
        <c:crossBetween val="between"/>
      </c:valAx>
    </c:plotArea>
    <c:legend>
      <c:legendPos val="r"/>
      <c:layout>
        <c:manualLayout>
          <c:xMode val="edge"/>
          <c:yMode val="edge"/>
          <c:x val="0.81255654133667632"/>
          <c:y val="2.249329199112558E-3"/>
          <c:w val="0.16959645577299207"/>
          <c:h val="0.65035661020829394"/>
        </c:manualLayout>
      </c:layout>
      <c:txPr>
        <a:bodyPr/>
        <a:lstStyle/>
        <a:p>
          <a:pPr>
            <a:defRPr sz="1600">
              <a:latin typeface="Times New Roman" pitchFamily="18" charset="0"/>
              <a:cs typeface="Times New Roman" pitchFamily="18" charset="0"/>
            </a:defRPr>
          </a:pPr>
          <a:endParaRPr lang="ru-RU"/>
        </a:p>
      </c:txPr>
    </c:legend>
    <c:plotVisOnly val="1"/>
    <c:dispBlanksAs val="gap"/>
  </c:chart>
  <c:spPr>
    <a:scene3d>
      <a:camera prst="orthographicFront"/>
      <a:lightRig rig="threePt" dir="t"/>
    </a:scene3d>
    <a:sp3d prstMaterial="matte"/>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5.5555555555555558E-3"/>
          <c:y val="2.791882551770342E-2"/>
          <c:w val="0.7995445100612425"/>
          <c:h val="0.89669473453566884"/>
        </c:manualLayout>
      </c:layout>
      <c:barChart>
        <c:barDir val="col"/>
        <c:grouping val="stacked"/>
        <c:ser>
          <c:idx val="0"/>
          <c:order val="0"/>
          <c:tx>
            <c:strRef>
              <c:f>Лист2!$A$2</c:f>
              <c:strCache>
                <c:ptCount val="1"/>
                <c:pt idx="0">
                  <c:v>налог на доходы физических  лиц </c:v>
                </c:pt>
              </c:strCache>
            </c:strRef>
          </c:tx>
          <c:spPr>
            <a:scene3d>
              <a:camera prst="orthographicFront"/>
              <a:lightRig rig="threePt" dir="t"/>
            </a:scene3d>
            <a:sp3d>
              <a:bevelT/>
            </a:sp3d>
          </c:spPr>
          <c:dLbls>
            <c:txPr>
              <a:bodyPr/>
              <a:lstStyle/>
              <a:p>
                <a:pPr>
                  <a:defRPr sz="1200" b="1">
                    <a:latin typeface="Times New Roman Cyr" pitchFamily="18" charset="0"/>
                    <a:cs typeface="Times New Roman Cyr" pitchFamily="18" charset="0"/>
                  </a:defRPr>
                </a:pPr>
                <a:endParaRPr lang="ru-RU"/>
              </a:p>
            </c:txPr>
            <c:showVal val="1"/>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Лист2!$B$2:$E$2</c:f>
              <c:numCache>
                <c:formatCode>#,##0.0</c:formatCode>
                <c:ptCount val="4"/>
                <c:pt idx="0">
                  <c:v>481467.9</c:v>
                </c:pt>
                <c:pt idx="1">
                  <c:v>535517.5</c:v>
                </c:pt>
                <c:pt idx="2">
                  <c:v>677555.19999999995</c:v>
                </c:pt>
                <c:pt idx="3">
                  <c:v>693934.3</c:v>
                </c:pt>
              </c:numCache>
            </c:numRef>
          </c:val>
        </c:ser>
        <c:ser>
          <c:idx val="1"/>
          <c:order val="1"/>
          <c:tx>
            <c:strRef>
              <c:f>Лист2!$A$3</c:f>
              <c:strCache>
                <c:ptCount val="1"/>
                <c:pt idx="0">
                  <c:v>акцизы на нефтепродукты</c:v>
                </c:pt>
              </c:strCache>
            </c:strRef>
          </c:tx>
          <c:spPr>
            <a:scene3d>
              <a:camera prst="orthographicFront"/>
              <a:lightRig rig="threePt" dir="t"/>
            </a:scene3d>
            <a:sp3d>
              <a:bevelT/>
            </a:sp3d>
          </c:spPr>
          <c:dLbls>
            <c:dLbl>
              <c:idx val="0"/>
              <c:layout>
                <c:manualLayout>
                  <c:x val="-6.6666666666666666E-2"/>
                  <c:y val="7.6350312928193165E-2"/>
                </c:manualLayout>
              </c:layout>
              <c:showVal val="1"/>
            </c:dLbl>
            <c:dLbl>
              <c:idx val="1"/>
              <c:layout>
                <c:manualLayout>
                  <c:x val="-9.7222222222222224E-2"/>
                  <c:y val="8.0625962194676784E-2"/>
                </c:manualLayout>
              </c:layout>
              <c:showVal val="1"/>
            </c:dLbl>
            <c:dLbl>
              <c:idx val="2"/>
              <c:layout>
                <c:manualLayout>
                  <c:x val="-9.166666666666666E-2"/>
                  <c:y val="5.2910787690256637E-2"/>
                </c:manualLayout>
              </c:layout>
              <c:showVal val="1"/>
            </c:dLbl>
            <c:dLbl>
              <c:idx val="3"/>
              <c:layout>
                <c:manualLayout>
                  <c:x val="-8.3333333333333329E-2"/>
                  <c:y val="6.550859428317489E-2"/>
                </c:manualLayout>
              </c:layout>
              <c:showVal val="1"/>
            </c:dLbl>
            <c:txPr>
              <a:bodyPr/>
              <a:lstStyle/>
              <a:p>
                <a:pPr>
                  <a:defRPr sz="1200" b="1" u="sng">
                    <a:solidFill>
                      <a:schemeClr val="accent2">
                        <a:lumMod val="75000"/>
                      </a:schemeClr>
                    </a:solidFill>
                    <a:latin typeface="Times New Roman Cyr" pitchFamily="18" charset="0"/>
                    <a:cs typeface="Times New Roman Cyr" pitchFamily="18" charset="0"/>
                  </a:defRPr>
                </a:pPr>
                <a:endParaRPr lang="ru-RU"/>
              </a:p>
            </c:txPr>
            <c:showVal val="1"/>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Лист2!$B$3:$E$3</c:f>
              <c:numCache>
                <c:formatCode>#,##0.0</c:formatCode>
                <c:ptCount val="4"/>
                <c:pt idx="0">
                  <c:v>11757.7</c:v>
                </c:pt>
                <c:pt idx="1">
                  <c:v>13303.7</c:v>
                </c:pt>
                <c:pt idx="2">
                  <c:v>12415.6</c:v>
                </c:pt>
                <c:pt idx="3">
                  <c:v>12204.6</c:v>
                </c:pt>
              </c:numCache>
            </c:numRef>
          </c:val>
        </c:ser>
        <c:ser>
          <c:idx val="2"/>
          <c:order val="2"/>
          <c:tx>
            <c:strRef>
              <c:f>Лист2!$A$4</c:f>
              <c:strCache>
                <c:ptCount val="1"/>
                <c:pt idx="0">
                  <c:v>налоги на совокупный доход</c:v>
                </c:pt>
              </c:strCache>
            </c:strRef>
          </c:tx>
          <c:spPr>
            <a:solidFill>
              <a:srgbClr val="FFFF00"/>
            </a:solidFill>
            <a:scene3d>
              <a:camera prst="orthographicFront"/>
              <a:lightRig rig="threePt" dir="t"/>
            </a:scene3d>
            <a:sp3d>
              <a:bevelT/>
            </a:sp3d>
          </c:spPr>
          <c:dLbls>
            <c:txPr>
              <a:bodyPr/>
              <a:lstStyle/>
              <a:p>
                <a:pPr>
                  <a:defRPr sz="1200" b="1">
                    <a:latin typeface="Times New Roman Cyr" pitchFamily="18" charset="0"/>
                    <a:cs typeface="Times New Roman Cyr" pitchFamily="18" charset="0"/>
                  </a:defRPr>
                </a:pPr>
                <a:endParaRPr lang="ru-RU"/>
              </a:p>
            </c:txPr>
            <c:showVal val="1"/>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Лист2!$B$4:$E$4</c:f>
              <c:numCache>
                <c:formatCode>#,##0.0</c:formatCode>
                <c:ptCount val="4"/>
                <c:pt idx="0">
                  <c:v>130273.3</c:v>
                </c:pt>
                <c:pt idx="1">
                  <c:v>152030.20000000001</c:v>
                </c:pt>
                <c:pt idx="2">
                  <c:v>132445.20000000001</c:v>
                </c:pt>
                <c:pt idx="3">
                  <c:v>138435</c:v>
                </c:pt>
              </c:numCache>
            </c:numRef>
          </c:val>
        </c:ser>
        <c:ser>
          <c:idx val="3"/>
          <c:order val="3"/>
          <c:tx>
            <c:strRef>
              <c:f>Лист2!$A$5</c:f>
              <c:strCache>
                <c:ptCount val="1"/>
                <c:pt idx="0">
                  <c:v>налог на имущество физических лиц </c:v>
                </c:pt>
              </c:strCache>
            </c:strRef>
          </c:tx>
          <c:spPr>
            <a:solidFill>
              <a:schemeClr val="bg2">
                <a:lumMod val="50000"/>
              </a:schemeClr>
            </a:solidFill>
          </c:spPr>
          <c:dLbls>
            <c:dLbl>
              <c:idx val="0"/>
              <c:layout>
                <c:manualLayout>
                  <c:x val="-6.9444444444444448E-2"/>
                  <c:y val="8.7802744139540048E-2"/>
                </c:manualLayout>
              </c:layout>
              <c:showVal val="1"/>
            </c:dLbl>
            <c:dLbl>
              <c:idx val="1"/>
              <c:layout>
                <c:manualLayout>
                  <c:x val="-9.7222222222222224E-2"/>
                  <c:y val="7.8564502934017427E-2"/>
                </c:manualLayout>
              </c:layout>
              <c:showVal val="1"/>
            </c:dLbl>
            <c:dLbl>
              <c:idx val="2"/>
              <c:layout>
                <c:manualLayout>
                  <c:x val="-9.1666776027996499E-2"/>
                  <c:y val="8.2152698521713072E-2"/>
                </c:manualLayout>
              </c:layout>
              <c:showVal val="1"/>
            </c:dLbl>
            <c:dLbl>
              <c:idx val="3"/>
              <c:layout>
                <c:manualLayout>
                  <c:x val="-9.8611111111111108E-2"/>
                  <c:y val="8.8184646150427731E-2"/>
                </c:manualLayout>
              </c:layout>
              <c:showVal val="1"/>
            </c:dLbl>
            <c:txPr>
              <a:bodyPr/>
              <a:lstStyle/>
              <a:p>
                <a:pPr>
                  <a:defRPr sz="1200" b="1" u="sng">
                    <a:solidFill>
                      <a:srgbClr val="0070C0"/>
                    </a:solidFill>
                    <a:latin typeface="Times New Roman Cyr" pitchFamily="18" charset="0"/>
                    <a:cs typeface="Times New Roman Cyr" pitchFamily="18" charset="0"/>
                  </a:defRPr>
                </a:pPr>
                <a:endParaRPr lang="ru-RU"/>
              </a:p>
            </c:txPr>
            <c:showVal val="1"/>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Лист2!$B$5:$E$5</c:f>
              <c:numCache>
                <c:formatCode>#,##0.0</c:formatCode>
                <c:ptCount val="4"/>
                <c:pt idx="0">
                  <c:v>9441.2999999999993</c:v>
                </c:pt>
                <c:pt idx="1">
                  <c:v>13912.3</c:v>
                </c:pt>
                <c:pt idx="2">
                  <c:v>13900</c:v>
                </c:pt>
                <c:pt idx="3">
                  <c:v>15622.5</c:v>
                </c:pt>
              </c:numCache>
            </c:numRef>
          </c:val>
        </c:ser>
        <c:ser>
          <c:idx val="4"/>
          <c:order val="4"/>
          <c:tx>
            <c:strRef>
              <c:f>Лист2!$A$6</c:f>
              <c:strCache>
                <c:ptCount val="1"/>
                <c:pt idx="0">
                  <c:v>транспортный налог</c:v>
                </c:pt>
              </c:strCache>
            </c:strRef>
          </c:tx>
          <c:spPr>
            <a:solidFill>
              <a:schemeClr val="tx1"/>
            </a:solidFill>
          </c:spPr>
          <c:dLbls>
            <c:dLbl>
              <c:idx val="0"/>
              <c:delete val="1"/>
            </c:dLbl>
            <c:dLbl>
              <c:idx val="1"/>
              <c:delete val="1"/>
            </c:dLbl>
            <c:dLbl>
              <c:idx val="2"/>
              <c:layout>
                <c:manualLayout>
                  <c:x val="-9.0277777777777776E-2"/>
                  <c:y val="-8.8184646150427745E-2"/>
                </c:manualLayout>
              </c:layout>
              <c:showVal val="1"/>
            </c:dLbl>
            <c:dLbl>
              <c:idx val="3"/>
              <c:layout>
                <c:manualLayout>
                  <c:x val="-8.3333333333333329E-2"/>
                  <c:y val="-0.11086069801768056"/>
                </c:manualLayout>
              </c:layout>
              <c:showVal val="1"/>
            </c:dLbl>
            <c:txPr>
              <a:bodyPr/>
              <a:lstStyle/>
              <a:p>
                <a:pPr>
                  <a:defRPr sz="1200" b="1" u="sng">
                    <a:latin typeface="Times New Roman Cyr" pitchFamily="18" charset="0"/>
                    <a:cs typeface="Times New Roman Cyr" pitchFamily="18" charset="0"/>
                  </a:defRPr>
                </a:pPr>
                <a:endParaRPr lang="ru-RU"/>
              </a:p>
            </c:txPr>
            <c:showVal val="1"/>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Лист2!$B$6:$E$6</c:f>
              <c:numCache>
                <c:formatCode>#,##0.0</c:formatCode>
                <c:ptCount val="4"/>
                <c:pt idx="0">
                  <c:v>0</c:v>
                </c:pt>
                <c:pt idx="1">
                  <c:v>0</c:v>
                </c:pt>
                <c:pt idx="2">
                  <c:v>13860</c:v>
                </c:pt>
                <c:pt idx="3">
                  <c:v>12947.3</c:v>
                </c:pt>
              </c:numCache>
            </c:numRef>
          </c:val>
        </c:ser>
        <c:ser>
          <c:idx val="5"/>
          <c:order val="5"/>
          <c:tx>
            <c:strRef>
              <c:f>Лист2!$A$7</c:f>
              <c:strCache>
                <c:ptCount val="1"/>
                <c:pt idx="0">
                  <c:v>земельный налог </c:v>
                </c:pt>
              </c:strCache>
            </c:strRef>
          </c:tx>
          <c:spPr>
            <a:solidFill>
              <a:schemeClr val="accent3">
                <a:lumMod val="75000"/>
              </a:schemeClr>
            </a:solidFill>
            <a:scene3d>
              <a:camera prst="orthographicFront"/>
              <a:lightRig rig="threePt" dir="t"/>
            </a:scene3d>
            <a:sp3d>
              <a:bevelT/>
            </a:sp3d>
          </c:spPr>
          <c:dLbls>
            <c:dLbl>
              <c:idx val="0"/>
              <c:layout>
                <c:manualLayout>
                  <c:x val="-6.1111111111111109E-2"/>
                  <c:y val="-9.5743330106178678E-2"/>
                </c:manualLayout>
              </c:layout>
              <c:showVal val="1"/>
            </c:dLbl>
            <c:dLbl>
              <c:idx val="1"/>
              <c:layout>
                <c:manualLayout>
                  <c:x val="-9.7222222222222196E-2"/>
                  <c:y val="-5.6117502095726739E-2"/>
                </c:manualLayout>
              </c:layout>
              <c:showVal val="1"/>
            </c:dLbl>
            <c:dLbl>
              <c:idx val="2"/>
              <c:layout>
                <c:manualLayout>
                  <c:x val="-0.11527788713910761"/>
                  <c:y val="-8.4748580124093947E-3"/>
                </c:manualLayout>
              </c:layout>
              <c:showVal val="1"/>
            </c:dLbl>
            <c:dLbl>
              <c:idx val="3"/>
              <c:layout>
                <c:manualLayout>
                  <c:x val="-0.10277777777777777"/>
                  <c:y val="-3.2067144054700979E-2"/>
                </c:manualLayout>
              </c:layout>
              <c:showVal val="1"/>
            </c:dLbl>
            <c:txPr>
              <a:bodyPr/>
              <a:lstStyle/>
              <a:p>
                <a:pPr>
                  <a:defRPr sz="1200" b="1" u="sng">
                    <a:solidFill>
                      <a:schemeClr val="accent3">
                        <a:lumMod val="50000"/>
                      </a:schemeClr>
                    </a:solidFill>
                    <a:latin typeface="Times New Roman Cyr" pitchFamily="18" charset="0"/>
                    <a:cs typeface="Times New Roman Cyr" pitchFamily="18" charset="0"/>
                  </a:defRPr>
                </a:pPr>
                <a:endParaRPr lang="ru-RU"/>
              </a:p>
            </c:txPr>
            <c:showVal val="1"/>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Лист2!$B$7:$E$7</c:f>
              <c:numCache>
                <c:formatCode>#,##0.0</c:formatCode>
                <c:ptCount val="4"/>
                <c:pt idx="0">
                  <c:v>17944.2</c:v>
                </c:pt>
                <c:pt idx="1">
                  <c:v>17291.8</c:v>
                </c:pt>
                <c:pt idx="2">
                  <c:v>18600</c:v>
                </c:pt>
                <c:pt idx="3">
                  <c:v>19480.400000000001</c:v>
                </c:pt>
              </c:numCache>
            </c:numRef>
          </c:val>
        </c:ser>
        <c:ser>
          <c:idx val="6"/>
          <c:order val="6"/>
          <c:tx>
            <c:strRef>
              <c:f>Лист2!$A$8</c:f>
              <c:strCache>
                <c:ptCount val="1"/>
                <c:pt idx="0">
                  <c:v>государственная пошлина</c:v>
                </c:pt>
              </c:strCache>
            </c:strRef>
          </c:tx>
          <c:spPr>
            <a:solidFill>
              <a:srgbClr val="7030A0"/>
            </a:solidFill>
          </c:spPr>
          <c:dLbls>
            <c:dLbl>
              <c:idx val="0"/>
              <c:layout>
                <c:manualLayout>
                  <c:x val="-1.9444444444444438E-2"/>
                  <c:y val="-0.16407688707988674"/>
                </c:manualLayout>
              </c:layout>
              <c:showVal val="1"/>
            </c:dLbl>
            <c:dLbl>
              <c:idx val="1"/>
              <c:layout>
                <c:manualLayout>
                  <c:x val="-6.9444444444444441E-3"/>
                  <c:y val="-0.11910650500112782"/>
                </c:manualLayout>
              </c:layout>
              <c:showVal val="1"/>
            </c:dLbl>
            <c:dLbl>
              <c:idx val="2"/>
              <c:layout>
                <c:manualLayout>
                  <c:x val="-8.3333333333333332E-3"/>
                  <c:y val="-9.5743330106178678E-2"/>
                </c:manualLayout>
              </c:layout>
              <c:showVal val="1"/>
            </c:dLbl>
            <c:dLbl>
              <c:idx val="3"/>
              <c:layout>
                <c:manualLayout>
                  <c:x val="5.5555555555555558E-3"/>
                  <c:y val="-8.8184646150427731E-2"/>
                </c:manualLayout>
              </c:layout>
              <c:showVal val="1"/>
            </c:dLbl>
            <c:txPr>
              <a:bodyPr/>
              <a:lstStyle/>
              <a:p>
                <a:pPr>
                  <a:defRPr sz="1200" b="1" u="sng">
                    <a:solidFill>
                      <a:srgbClr val="7030A0"/>
                    </a:solidFill>
                    <a:latin typeface="Times New Roman Cyr" pitchFamily="18" charset="0"/>
                    <a:cs typeface="Times New Roman Cyr" pitchFamily="18" charset="0"/>
                  </a:defRPr>
                </a:pPr>
                <a:endParaRPr lang="ru-RU"/>
              </a:p>
            </c:txPr>
            <c:showVal val="1"/>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Лист2!$B$8:$E$8</c:f>
              <c:numCache>
                <c:formatCode>#,##0.0</c:formatCode>
                <c:ptCount val="4"/>
                <c:pt idx="0">
                  <c:v>5615.9</c:v>
                </c:pt>
                <c:pt idx="1">
                  <c:v>6368.4</c:v>
                </c:pt>
                <c:pt idx="2">
                  <c:v>6504</c:v>
                </c:pt>
                <c:pt idx="3">
                  <c:v>6818.5</c:v>
                </c:pt>
              </c:numCache>
            </c:numRef>
          </c:val>
        </c:ser>
        <c:overlap val="100"/>
        <c:axId val="89236608"/>
        <c:axId val="89243648"/>
      </c:barChart>
      <c:catAx>
        <c:axId val="89236608"/>
        <c:scaling>
          <c:orientation val="minMax"/>
        </c:scaling>
        <c:axPos val="b"/>
        <c:tickLblPos val="nextTo"/>
        <c:txPr>
          <a:bodyPr/>
          <a:lstStyle/>
          <a:p>
            <a:pPr>
              <a:defRPr sz="1200" b="1">
                <a:latin typeface="Times New Roman Cyr" pitchFamily="18" charset="0"/>
                <a:cs typeface="Times New Roman Cyr" pitchFamily="18" charset="0"/>
              </a:defRPr>
            </a:pPr>
            <a:endParaRPr lang="ru-RU"/>
          </a:p>
        </c:txPr>
        <c:crossAx val="89243648"/>
        <c:crosses val="autoZero"/>
        <c:auto val="1"/>
        <c:lblAlgn val="ctr"/>
        <c:lblOffset val="100"/>
      </c:catAx>
      <c:valAx>
        <c:axId val="89243648"/>
        <c:scaling>
          <c:orientation val="minMax"/>
        </c:scaling>
        <c:delete val="1"/>
        <c:axPos val="l"/>
        <c:numFmt formatCode="#,##0.0" sourceLinked="1"/>
        <c:tickLblPos val="none"/>
        <c:crossAx val="89236608"/>
        <c:crosses val="autoZero"/>
        <c:crossBetween val="between"/>
      </c:valAx>
      <c:spPr>
        <a:noFill/>
        <a:ln w="25400">
          <a:noFill/>
        </a:ln>
      </c:spPr>
    </c:plotArea>
    <c:legend>
      <c:legendPos val="r"/>
      <c:layout>
        <c:manualLayout>
          <c:xMode val="edge"/>
          <c:yMode val="edge"/>
          <c:x val="0.80555555555555558"/>
          <c:y val="2.9535607154760588E-2"/>
          <c:w val="0.18611111111111112"/>
          <c:h val="0.94092878569047889"/>
        </c:manualLayout>
      </c:layout>
      <c:txPr>
        <a:bodyPr/>
        <a:lstStyle/>
        <a:p>
          <a:pPr>
            <a:defRPr sz="1400">
              <a:latin typeface="Times New Roman Cyr" pitchFamily="18" charset="0"/>
              <a:cs typeface="Times New Roman Cyr" pitchFamily="18" charset="0"/>
            </a:defRPr>
          </a:pPr>
          <a:endParaRPr lang="ru-RU"/>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
          <c:y val="3.2399951719266809E-2"/>
          <c:w val="0.72778672556129931"/>
          <c:h val="0.84453007288463144"/>
        </c:manualLayout>
      </c:layout>
      <c:barChart>
        <c:barDir val="col"/>
        <c:grouping val="stacked"/>
        <c:ser>
          <c:idx val="0"/>
          <c:order val="0"/>
          <c:tx>
            <c:strRef>
              <c:f>'неналоговые доходы'!$A$2</c:f>
              <c:strCache>
                <c:ptCount val="1"/>
                <c:pt idx="0">
                  <c:v>доходы от использования муниципального имущества</c:v>
                </c:pt>
              </c:strCache>
            </c:strRef>
          </c:tx>
          <c:spPr>
            <a:solidFill>
              <a:schemeClr val="accent1"/>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'неналоговые доходы'!$B$1:$E$1</c:f>
              <c:strCache>
                <c:ptCount val="4"/>
                <c:pt idx="0">
                  <c:v>факт 2018 год</c:v>
                </c:pt>
                <c:pt idx="1">
                  <c:v>факт 2019 год</c:v>
                </c:pt>
                <c:pt idx="2">
                  <c:v>уточненный план на 2020 год</c:v>
                </c:pt>
                <c:pt idx="3">
                  <c:v>факт 2020 год</c:v>
                </c:pt>
              </c:strCache>
            </c:strRef>
          </c:cat>
          <c:val>
            <c:numRef>
              <c:f>'неналоговые доходы'!$B$2:$E$2</c:f>
              <c:numCache>
                <c:formatCode>#,##0.0</c:formatCode>
                <c:ptCount val="4"/>
                <c:pt idx="0">
                  <c:v>102089.60000000001</c:v>
                </c:pt>
                <c:pt idx="1">
                  <c:v>102098.8</c:v>
                </c:pt>
                <c:pt idx="2">
                  <c:v>96350.7</c:v>
                </c:pt>
                <c:pt idx="3">
                  <c:v>97933.5</c:v>
                </c:pt>
              </c:numCache>
            </c:numRef>
          </c:val>
          <c:extLst xmlns:c16r2="http://schemas.microsoft.com/office/drawing/2015/06/chart">
            <c:ext xmlns:c16="http://schemas.microsoft.com/office/drawing/2014/chart" uri="{C3380CC4-5D6E-409C-BE32-E72D297353CC}">
              <c16:uniqueId val="{00000000-F2FA-46C2-A244-E598665228B2}"/>
            </c:ext>
          </c:extLst>
        </c:ser>
        <c:ser>
          <c:idx val="1"/>
          <c:order val="1"/>
          <c:tx>
            <c:strRef>
              <c:f>'неналоговые доходы'!$A$3</c:f>
              <c:strCache>
                <c:ptCount val="1"/>
                <c:pt idx="0">
                  <c:v>плата за негативное воздействие на окружающую среду</c:v>
                </c:pt>
              </c:strCache>
            </c:strRef>
          </c:tx>
          <c:spPr>
            <a:solidFill>
              <a:srgbClr val="FF0000"/>
            </a:solidFill>
            <a:ln>
              <a:noFill/>
            </a:ln>
            <a:effectLst/>
          </c:spPr>
          <c:dLbls>
            <c:dLbl>
              <c:idx val="0"/>
              <c:layout>
                <c:manualLayout>
                  <c:x val="9.5650900364607341E-2"/>
                  <c:y val="-1.45714189992028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2FA-46C2-A244-E598665228B2}"/>
                </c:ext>
              </c:extLst>
            </c:dLbl>
            <c:dLbl>
              <c:idx val="1"/>
              <c:layout>
                <c:manualLayout>
                  <c:x val="9.2726546118108044E-2"/>
                  <c:y val="-2.331427039872450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2FA-46C2-A244-E598665228B2}"/>
                </c:ext>
              </c:extLst>
            </c:dLbl>
            <c:dLbl>
              <c:idx val="2"/>
              <c:layout>
                <c:manualLayout>
                  <c:x val="0.10518285306089356"/>
                  <c:y val="-4.371425699760853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F2FA-46C2-A244-E598665228B2}"/>
                </c:ext>
              </c:extLst>
            </c:dLbl>
            <c:dLbl>
              <c:idx val="3"/>
              <c:layout>
                <c:manualLayout>
                  <c:x val="0.11579022033981083"/>
                  <c:y val="-4.079997319776788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2FA-46C2-A244-E598665228B2}"/>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'неналоговые доходы'!$B$1:$E$1</c:f>
              <c:strCache>
                <c:ptCount val="4"/>
                <c:pt idx="0">
                  <c:v>факт 2018 год</c:v>
                </c:pt>
                <c:pt idx="1">
                  <c:v>факт 2019 год</c:v>
                </c:pt>
                <c:pt idx="2">
                  <c:v>уточненный план на 2020 год</c:v>
                </c:pt>
                <c:pt idx="3">
                  <c:v>факт 2020 год</c:v>
                </c:pt>
              </c:strCache>
            </c:strRef>
          </c:cat>
          <c:val>
            <c:numRef>
              <c:f>'неналоговые доходы'!$B$3:$E$3</c:f>
              <c:numCache>
                <c:formatCode>#,##0.0</c:formatCode>
                <c:ptCount val="4"/>
                <c:pt idx="0">
                  <c:v>2880.3</c:v>
                </c:pt>
                <c:pt idx="1">
                  <c:v>1365.2</c:v>
                </c:pt>
                <c:pt idx="2">
                  <c:v>1350</c:v>
                </c:pt>
                <c:pt idx="3">
                  <c:v>1310.2</c:v>
                </c:pt>
              </c:numCache>
            </c:numRef>
          </c:val>
          <c:extLst xmlns:c16r2="http://schemas.microsoft.com/office/drawing/2015/06/chart">
            <c:ext xmlns:c16="http://schemas.microsoft.com/office/drawing/2014/chart" uri="{C3380CC4-5D6E-409C-BE32-E72D297353CC}">
              <c16:uniqueId val="{00000001-F2FA-46C2-A244-E598665228B2}"/>
            </c:ext>
          </c:extLst>
        </c:ser>
        <c:ser>
          <c:idx val="2"/>
          <c:order val="2"/>
          <c:tx>
            <c:strRef>
              <c:f>'неналоговые доходы'!$A$4</c:f>
              <c:strCache>
                <c:ptCount val="1"/>
                <c:pt idx="0">
                  <c:v>доходы от оказания платных услуг и компенсации затрат</c:v>
                </c:pt>
              </c:strCache>
            </c:strRef>
          </c:tx>
          <c:spPr>
            <a:solidFill>
              <a:srgbClr val="7030A0"/>
            </a:solidFill>
            <a:ln>
              <a:noFill/>
            </a:ln>
            <a:effectLst/>
            <a:scene3d>
              <a:camera prst="orthographicFront"/>
              <a:lightRig rig="threePt" dir="t"/>
            </a:scene3d>
            <a:sp3d>
              <a:bevelT/>
            </a:sp3d>
          </c:spPr>
          <c:dLbls>
            <c:dLbl>
              <c:idx val="0"/>
              <c:layout>
                <c:manualLayout>
                  <c:x val="9.1405005063005293E-2"/>
                  <c:y val="-4.954282459728957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2FA-46C2-A244-E598665228B2}"/>
                </c:ext>
              </c:extLst>
            </c:dLbl>
            <c:dLbl>
              <c:idx val="1"/>
              <c:layout>
                <c:manualLayout>
                  <c:x val="0.10243433395922542"/>
                  <c:y val="-0.1078285005941008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2FA-46C2-A244-E598665228B2}"/>
                </c:ext>
              </c:extLst>
            </c:dLbl>
            <c:dLbl>
              <c:idx val="2"/>
              <c:layout>
                <c:manualLayout>
                  <c:x val="8.8445505152685677E-2"/>
                  <c:y val="-0.1311427709928253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2FA-46C2-A244-E598665228B2}"/>
                </c:ext>
              </c:extLst>
            </c:dLbl>
            <c:dLbl>
              <c:idx val="3"/>
              <c:layout>
                <c:manualLayout>
                  <c:x val="9.8329128138633592E-2"/>
                  <c:y val="-0.1398856223923470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2FA-46C2-A244-E598665228B2}"/>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'неналоговые доходы'!$B$1:$E$1</c:f>
              <c:strCache>
                <c:ptCount val="4"/>
                <c:pt idx="0">
                  <c:v>факт 2018 год</c:v>
                </c:pt>
                <c:pt idx="1">
                  <c:v>факт 2019 год</c:v>
                </c:pt>
                <c:pt idx="2">
                  <c:v>уточненный план на 2020 год</c:v>
                </c:pt>
                <c:pt idx="3">
                  <c:v>факт 2020 год</c:v>
                </c:pt>
              </c:strCache>
            </c:strRef>
          </c:cat>
          <c:val>
            <c:numRef>
              <c:f>'неналоговые доходы'!$B$4:$E$4</c:f>
              <c:numCache>
                <c:formatCode>#,##0.0</c:formatCode>
                <c:ptCount val="4"/>
                <c:pt idx="0">
                  <c:v>3679.7</c:v>
                </c:pt>
                <c:pt idx="1">
                  <c:v>1003.7</c:v>
                </c:pt>
                <c:pt idx="2">
                  <c:v>3354.7</c:v>
                </c:pt>
                <c:pt idx="3">
                  <c:v>3161.4</c:v>
                </c:pt>
              </c:numCache>
            </c:numRef>
          </c:val>
          <c:extLst xmlns:c16r2="http://schemas.microsoft.com/office/drawing/2015/06/chart">
            <c:ext xmlns:c16="http://schemas.microsoft.com/office/drawing/2014/chart" uri="{C3380CC4-5D6E-409C-BE32-E72D297353CC}">
              <c16:uniqueId val="{00000002-F2FA-46C2-A244-E598665228B2}"/>
            </c:ext>
          </c:extLst>
        </c:ser>
        <c:ser>
          <c:idx val="3"/>
          <c:order val="3"/>
          <c:tx>
            <c:strRef>
              <c:f>'неналоговые доходы'!$A$5</c:f>
              <c:strCache>
                <c:ptCount val="1"/>
                <c:pt idx="0">
                  <c:v>доходы от продажи имущества</c:v>
                </c:pt>
              </c:strCache>
            </c:strRef>
          </c:tx>
          <c:spPr>
            <a:solidFill>
              <a:schemeClr val="bg2">
                <a:lumMod val="90000"/>
              </a:schemeClr>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'неналоговые доходы'!$B$1:$E$1</c:f>
              <c:strCache>
                <c:ptCount val="4"/>
                <c:pt idx="0">
                  <c:v>факт 2018 год</c:v>
                </c:pt>
                <c:pt idx="1">
                  <c:v>факт 2019 год</c:v>
                </c:pt>
                <c:pt idx="2">
                  <c:v>уточненный план на 2020 год</c:v>
                </c:pt>
                <c:pt idx="3">
                  <c:v>факт 2020 год</c:v>
                </c:pt>
              </c:strCache>
            </c:strRef>
          </c:cat>
          <c:val>
            <c:numRef>
              <c:f>'неналоговые доходы'!$B$5:$E$5</c:f>
              <c:numCache>
                <c:formatCode>#,##0.0</c:formatCode>
                <c:ptCount val="4"/>
                <c:pt idx="0">
                  <c:v>34530</c:v>
                </c:pt>
                <c:pt idx="1">
                  <c:v>54523.3</c:v>
                </c:pt>
                <c:pt idx="2">
                  <c:v>43740.6</c:v>
                </c:pt>
                <c:pt idx="3">
                  <c:v>44546.9</c:v>
                </c:pt>
              </c:numCache>
            </c:numRef>
          </c:val>
          <c:extLst xmlns:c16r2="http://schemas.microsoft.com/office/drawing/2015/06/chart">
            <c:ext xmlns:c16="http://schemas.microsoft.com/office/drawing/2014/chart" uri="{C3380CC4-5D6E-409C-BE32-E72D297353CC}">
              <c16:uniqueId val="{00000003-F2FA-46C2-A244-E598665228B2}"/>
            </c:ext>
          </c:extLst>
        </c:ser>
        <c:ser>
          <c:idx val="4"/>
          <c:order val="4"/>
          <c:tx>
            <c:strRef>
              <c:f>'неналоговые доходы'!$A$6</c:f>
              <c:strCache>
                <c:ptCount val="1"/>
                <c:pt idx="0">
                  <c:v>штрафные санкции, возмещение ущерба</c:v>
                </c:pt>
              </c:strCache>
            </c:strRef>
          </c:tx>
          <c:spPr>
            <a:solidFill>
              <a:schemeClr val="accent3">
                <a:lumMod val="60000"/>
                <a:lumOff val="40000"/>
              </a:schemeClr>
            </a:solidFill>
            <a:ln>
              <a:noFill/>
            </a:ln>
            <a:effectLst/>
          </c:spPr>
          <c:dLbls>
            <c:dLbl>
              <c:idx val="0"/>
              <c:layout>
                <c:manualLayout>
                  <c:x val="3.5016404692597633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F2FA-46C2-A244-E598665228B2}"/>
                </c:ext>
              </c:extLst>
            </c:dLbl>
            <c:dLbl>
              <c:idx val="1"/>
              <c:layout>
                <c:manualLayout>
                  <c:x val="-1.0050164292625173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2FA-46C2-A244-E598665228B2}"/>
                </c:ext>
              </c:extLst>
            </c:dLbl>
            <c:dLbl>
              <c:idx val="2"/>
              <c:layout>
                <c:manualLayout>
                  <c:x val="-3.0504086030602767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F2FA-46C2-A244-E598665228B2}"/>
                </c:ext>
              </c:extLst>
            </c:dLbl>
            <c:dLbl>
              <c:idx val="3"/>
              <c:layout>
                <c:manualLayout>
                  <c:x val="-7.7940049616276731E-4"/>
                  <c:y val="-5.828567599681134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2FA-46C2-A244-E598665228B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'неналоговые доходы'!$B$1:$E$1</c:f>
              <c:strCache>
                <c:ptCount val="4"/>
                <c:pt idx="0">
                  <c:v>факт 2018 год</c:v>
                </c:pt>
                <c:pt idx="1">
                  <c:v>факт 2019 год</c:v>
                </c:pt>
                <c:pt idx="2">
                  <c:v>уточненный план на 2020 год</c:v>
                </c:pt>
                <c:pt idx="3">
                  <c:v>факт 2020 год</c:v>
                </c:pt>
              </c:strCache>
            </c:strRef>
          </c:cat>
          <c:val>
            <c:numRef>
              <c:f>'неналоговые доходы'!$B$6:$E$6</c:f>
              <c:numCache>
                <c:formatCode>#,##0.0</c:formatCode>
                <c:ptCount val="4"/>
                <c:pt idx="0">
                  <c:v>11958.9</c:v>
                </c:pt>
                <c:pt idx="1">
                  <c:v>10426.200000000001</c:v>
                </c:pt>
                <c:pt idx="2">
                  <c:v>7714.6</c:v>
                </c:pt>
                <c:pt idx="3">
                  <c:v>8003.4</c:v>
                </c:pt>
              </c:numCache>
            </c:numRef>
          </c:val>
          <c:extLst xmlns:c16r2="http://schemas.microsoft.com/office/drawing/2015/06/chart">
            <c:ext xmlns:c16="http://schemas.microsoft.com/office/drawing/2014/chart" uri="{C3380CC4-5D6E-409C-BE32-E72D297353CC}">
              <c16:uniqueId val="{00000004-F2FA-46C2-A244-E598665228B2}"/>
            </c:ext>
          </c:extLst>
        </c:ser>
        <c:ser>
          <c:idx val="5"/>
          <c:order val="5"/>
          <c:tx>
            <c:strRef>
              <c:f>'неналоговые доходы'!$A$7</c:f>
              <c:strCache>
                <c:ptCount val="1"/>
                <c:pt idx="0">
                  <c:v>прочие неналоговые доходы</c:v>
                </c:pt>
              </c:strCache>
            </c:strRef>
          </c:tx>
          <c:spPr>
            <a:solidFill>
              <a:schemeClr val="accent6"/>
            </a:solidFill>
            <a:ln>
              <a:noFill/>
            </a:ln>
            <a:effectLst/>
            <a:scene3d>
              <a:camera prst="orthographicFront"/>
              <a:lightRig rig="threePt" dir="t"/>
            </a:scene3d>
            <a:sp3d>
              <a:bevelT/>
            </a:sp3d>
          </c:spPr>
          <c:cat>
            <c:strRef>
              <c:f>'неналоговые доходы'!$B$1:$E$1</c:f>
              <c:strCache>
                <c:ptCount val="4"/>
                <c:pt idx="0">
                  <c:v>факт 2018 год</c:v>
                </c:pt>
                <c:pt idx="1">
                  <c:v>факт 2019 год</c:v>
                </c:pt>
                <c:pt idx="2">
                  <c:v>уточненный план на 2020 год</c:v>
                </c:pt>
                <c:pt idx="3">
                  <c:v>факт 2020 год</c:v>
                </c:pt>
              </c:strCache>
            </c:strRef>
          </c:cat>
          <c:val>
            <c:numRef>
              <c:f>'неналоговые доходы'!$B$7:$E$7</c:f>
              <c:numCache>
                <c:formatCode>#,##0.0</c:formatCode>
                <c:ptCount val="4"/>
                <c:pt idx="0">
                  <c:v>82.8</c:v>
                </c:pt>
                <c:pt idx="1">
                  <c:v>133.69999999999999</c:v>
                </c:pt>
                <c:pt idx="2">
                  <c:v>81</c:v>
                </c:pt>
                <c:pt idx="3">
                  <c:v>78.8</c:v>
                </c:pt>
              </c:numCache>
            </c:numRef>
          </c:val>
          <c:extLst xmlns:c16r2="http://schemas.microsoft.com/office/drawing/2015/06/chart">
            <c:ext xmlns:c16="http://schemas.microsoft.com/office/drawing/2014/chart" uri="{C3380CC4-5D6E-409C-BE32-E72D297353CC}">
              <c16:uniqueId val="{00000005-F2FA-46C2-A244-E598665228B2}"/>
            </c:ext>
          </c:extLst>
        </c:ser>
        <c:dLbls/>
        <c:overlap val="100"/>
        <c:axId val="148062592"/>
        <c:axId val="148064128"/>
      </c:barChart>
      <c:catAx>
        <c:axId val="1480625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8064128"/>
        <c:crosses val="autoZero"/>
        <c:auto val="1"/>
        <c:lblAlgn val="ctr"/>
        <c:lblOffset val="100"/>
      </c:catAx>
      <c:valAx>
        <c:axId val="148064128"/>
        <c:scaling>
          <c:orientation val="minMax"/>
        </c:scaling>
        <c:delete val="1"/>
        <c:axPos val="l"/>
        <c:numFmt formatCode="#,##0.0" sourceLinked="1"/>
        <c:majorTickMark val="none"/>
        <c:tickLblPos val="none"/>
        <c:crossAx val="148062592"/>
        <c:crosses val="autoZero"/>
        <c:crossBetween val="between"/>
      </c:valAx>
      <c:spPr>
        <a:noFill/>
        <a:ln w="25400">
          <a:noFill/>
        </a:ln>
        <a:effectLst/>
      </c:spPr>
    </c:plotArea>
    <c:legend>
      <c:legendPos val="r"/>
      <c:layout>
        <c:manualLayout>
          <c:xMode val="edge"/>
          <c:yMode val="edge"/>
          <c:x val="0.79720411233701094"/>
          <c:y val="0"/>
          <c:w val="0.20279588766298942"/>
          <c:h val="0.9662755407143806"/>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859977041197183E-3"/>
          <c:y val="0"/>
          <c:w val="0.70556772417863856"/>
          <c:h val="0.88062090323297415"/>
        </c:manualLayout>
      </c:layout>
      <c:barChart>
        <c:barDir val="col"/>
        <c:grouping val="stacked"/>
        <c:ser>
          <c:idx val="0"/>
          <c:order val="0"/>
          <c:tx>
            <c:strRef>
              <c:f>Лист2!$A$2</c:f>
              <c:strCache>
                <c:ptCount val="1"/>
                <c:pt idx="0">
                  <c:v>Дотации</c:v>
                </c:pt>
              </c:strCache>
            </c:strRef>
          </c:tx>
          <c:spPr>
            <a:solidFill>
              <a:srgbClr val="D6ECFF">
                <a:lumMod val="90000"/>
              </a:srgbClr>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Лист2!$B$2:$E$2</c:f>
              <c:numCache>
                <c:formatCode>#,##0.0</c:formatCode>
                <c:ptCount val="4"/>
                <c:pt idx="0">
                  <c:v>499768.5</c:v>
                </c:pt>
                <c:pt idx="1">
                  <c:v>661041.4</c:v>
                </c:pt>
                <c:pt idx="2">
                  <c:v>505602.6</c:v>
                </c:pt>
                <c:pt idx="3">
                  <c:v>505602.6</c:v>
                </c:pt>
              </c:numCache>
            </c:numRef>
          </c:val>
          <c:extLst xmlns:c16r2="http://schemas.microsoft.com/office/drawing/2015/06/chart">
            <c:ext xmlns:c16="http://schemas.microsoft.com/office/drawing/2014/chart" uri="{C3380CC4-5D6E-409C-BE32-E72D297353CC}">
              <c16:uniqueId val="{00000000-8108-4AAF-A2F2-148364E01568}"/>
            </c:ext>
          </c:extLst>
        </c:ser>
        <c:ser>
          <c:idx val="1"/>
          <c:order val="1"/>
          <c:tx>
            <c:strRef>
              <c:f>Лист2!$A$3</c:f>
              <c:strCache>
                <c:ptCount val="1"/>
                <c:pt idx="0">
                  <c:v>Субсидии</c:v>
                </c:pt>
              </c:strCache>
            </c:strRef>
          </c:tx>
          <c:spPr>
            <a:solidFill>
              <a:srgbClr val="FFFF00"/>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Лист2!$B$3:$E$3</c:f>
              <c:numCache>
                <c:formatCode>#,##0.0</c:formatCode>
                <c:ptCount val="4"/>
                <c:pt idx="0">
                  <c:v>736132.9</c:v>
                </c:pt>
                <c:pt idx="1">
                  <c:v>605419.5</c:v>
                </c:pt>
                <c:pt idx="2">
                  <c:v>539841.19999999844</c:v>
                </c:pt>
                <c:pt idx="3">
                  <c:v>538439.6</c:v>
                </c:pt>
              </c:numCache>
            </c:numRef>
          </c:val>
          <c:extLst xmlns:c16r2="http://schemas.microsoft.com/office/drawing/2015/06/chart">
            <c:ext xmlns:c16="http://schemas.microsoft.com/office/drawing/2014/chart" uri="{C3380CC4-5D6E-409C-BE32-E72D297353CC}">
              <c16:uniqueId val="{00000001-8108-4AAF-A2F2-148364E01568}"/>
            </c:ext>
          </c:extLst>
        </c:ser>
        <c:ser>
          <c:idx val="2"/>
          <c:order val="2"/>
          <c:tx>
            <c:strRef>
              <c:f>Лист2!$A$4</c:f>
              <c:strCache>
                <c:ptCount val="1"/>
                <c:pt idx="0">
                  <c:v>Субвенции</c:v>
                </c:pt>
              </c:strCache>
            </c:strRef>
          </c:tx>
          <c:spPr>
            <a:solidFill>
              <a:srgbClr val="738AC8">
                <a:lumMod val="40000"/>
                <a:lumOff val="60000"/>
              </a:srgbClr>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Лист2!$B$4:$E$4</c:f>
              <c:numCache>
                <c:formatCode>#,##0.0</c:formatCode>
                <c:ptCount val="4"/>
                <c:pt idx="0">
                  <c:v>1263999</c:v>
                </c:pt>
                <c:pt idx="1">
                  <c:v>1346884.8</c:v>
                </c:pt>
                <c:pt idx="2">
                  <c:v>1433185.5</c:v>
                </c:pt>
                <c:pt idx="3">
                  <c:v>1426994.8</c:v>
                </c:pt>
              </c:numCache>
            </c:numRef>
          </c:val>
          <c:extLst xmlns:c16r2="http://schemas.microsoft.com/office/drawing/2015/06/chart">
            <c:ext xmlns:c16="http://schemas.microsoft.com/office/drawing/2014/chart" uri="{C3380CC4-5D6E-409C-BE32-E72D297353CC}">
              <c16:uniqueId val="{00000002-8108-4AAF-A2F2-148364E01568}"/>
            </c:ext>
          </c:extLst>
        </c:ser>
        <c:ser>
          <c:idx val="3"/>
          <c:order val="3"/>
          <c:tx>
            <c:strRef>
              <c:f>Лист2!$A$5</c:f>
              <c:strCache>
                <c:ptCount val="1"/>
                <c:pt idx="0">
                  <c:v> Иные МБТ</c:v>
                </c:pt>
              </c:strCache>
            </c:strRef>
          </c:tx>
          <c:spPr>
            <a:solidFill>
              <a:srgbClr val="FF0000"/>
            </a:solidFill>
            <a:ln>
              <a:noFill/>
            </a:ln>
            <a:effectLst/>
            <a:scene3d>
              <a:camera prst="orthographicFront"/>
              <a:lightRig rig="threePt" dir="t"/>
            </a:scene3d>
            <a:sp3d>
              <a:bevelT/>
            </a:sp3d>
          </c:spPr>
          <c:dLbls>
            <c:dLbl>
              <c:idx val="0"/>
              <c:layout>
                <c:manualLayout>
                  <c:x val="5.7203860613641813E-2"/>
                  <c:y val="-9.70033422212347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108-4AAF-A2F2-148364E01568}"/>
                </c:ext>
              </c:extLst>
            </c:dLbl>
            <c:dLbl>
              <c:idx val="1"/>
              <c:layout>
                <c:manualLayout>
                  <c:x val="0.10351194183769959"/>
                  <c:y val="2.939488205014257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108-4AAF-A2F2-148364E01568}"/>
                </c:ext>
              </c:extLst>
            </c:dLbl>
            <c:dLbl>
              <c:idx val="2"/>
              <c:layout>
                <c:manualLayout>
                  <c:x val="0.10214994260299289"/>
                  <c:y val="3.821334666518540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108-4AAF-A2F2-148364E01568}"/>
                </c:ext>
              </c:extLst>
            </c:dLbl>
            <c:dLbl>
              <c:idx val="3"/>
              <c:layout>
                <c:manualLayout>
                  <c:x val="0.10214994260299289"/>
                  <c:y val="1.763692923008560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108-4AAF-A2F2-148364E01568}"/>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Лист2!$B$5:$E$5</c:f>
              <c:numCache>
                <c:formatCode>#,##0.0</c:formatCode>
                <c:ptCount val="4"/>
                <c:pt idx="0">
                  <c:v>42791.199999999997</c:v>
                </c:pt>
                <c:pt idx="1">
                  <c:v>22662</c:v>
                </c:pt>
                <c:pt idx="2">
                  <c:v>28790.9</c:v>
                </c:pt>
                <c:pt idx="3">
                  <c:v>27938.5</c:v>
                </c:pt>
              </c:numCache>
            </c:numRef>
          </c:val>
          <c:extLst xmlns:c16r2="http://schemas.microsoft.com/office/drawing/2015/06/chart">
            <c:ext xmlns:c16="http://schemas.microsoft.com/office/drawing/2014/chart" uri="{C3380CC4-5D6E-409C-BE32-E72D297353CC}">
              <c16:uniqueId val="{00000003-8108-4AAF-A2F2-148364E01568}"/>
            </c:ext>
          </c:extLst>
        </c:ser>
        <c:ser>
          <c:idx val="4"/>
          <c:order val="4"/>
          <c:tx>
            <c:strRef>
              <c:f>Лист2!$A$6</c:f>
              <c:strCache>
                <c:ptCount val="1"/>
                <c:pt idx="0">
                  <c:v>Прочие безвозмездные</c:v>
                </c:pt>
              </c:strCache>
            </c:strRef>
          </c:tx>
          <c:spPr>
            <a:solidFill>
              <a:srgbClr val="EA157A">
                <a:lumMod val="40000"/>
                <a:lumOff val="60000"/>
              </a:srgbClr>
            </a:solidFill>
            <a:ln>
              <a:noFill/>
            </a:ln>
            <a:effectLst/>
            <a:scene3d>
              <a:camera prst="orthographicFront"/>
              <a:lightRig rig="threePt" dir="t"/>
            </a:scene3d>
            <a:sp3d>
              <a:bevelT/>
            </a:sp3d>
          </c:spPr>
          <c:dLbls>
            <c:dLbl>
              <c:idx val="0"/>
              <c:layout>
                <c:manualLayout>
                  <c:x val="-2.8601983928838014E-2"/>
                  <c:y val="-8.524515794541351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108-4AAF-A2F2-148364E01568}"/>
                </c:ext>
              </c:extLst>
            </c:dLbl>
            <c:dLbl>
              <c:idx val="1"/>
              <c:layout>
                <c:manualLayout>
                  <c:x val="-4.2221976275903725E-2"/>
                  <c:y val="-6.76082287153279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108-4AAF-A2F2-148364E01568}"/>
                </c:ext>
              </c:extLst>
            </c:dLbl>
            <c:dLbl>
              <c:idx val="2"/>
              <c:layout>
                <c:manualLayout>
                  <c:x val="7.7633956378274596E-2"/>
                  <c:y val="-5.878976410028516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108-4AAF-A2F2-148364E01568}"/>
                </c:ext>
              </c:extLst>
            </c:dLbl>
            <c:dLbl>
              <c:idx val="3"/>
              <c:layout>
                <c:manualLayout>
                  <c:x val="7.8995955612981159E-2"/>
                  <c:y val="-9.70031107654705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108-4AAF-A2F2-148364E01568}"/>
                </c:ext>
              </c:extLst>
            </c:dLbl>
            <c:spPr>
              <a:solidFill>
                <a:srgbClr val="EA157A">
                  <a:lumMod val="20000"/>
                  <a:lumOff val="80000"/>
                </a:srgbClr>
              </a:solid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Лист2!$B$1:$E$1</c:f>
              <c:strCache>
                <c:ptCount val="4"/>
                <c:pt idx="0">
                  <c:v>факт 2018 год</c:v>
                </c:pt>
                <c:pt idx="1">
                  <c:v>факт 2019 год</c:v>
                </c:pt>
                <c:pt idx="2">
                  <c:v>уточненный план на 2020 год</c:v>
                </c:pt>
                <c:pt idx="3">
                  <c:v>факт 2020 год</c:v>
                </c:pt>
              </c:strCache>
            </c:strRef>
          </c:cat>
          <c:val>
            <c:numRef>
              <c:f>Лист2!$B$6:$E$6</c:f>
              <c:numCache>
                <c:formatCode>#,##0.0</c:formatCode>
                <c:ptCount val="4"/>
                <c:pt idx="0">
                  <c:v>55188.1</c:v>
                </c:pt>
                <c:pt idx="1">
                  <c:v>81009.399999999994</c:v>
                </c:pt>
                <c:pt idx="2">
                  <c:v>172647.1</c:v>
                </c:pt>
                <c:pt idx="3">
                  <c:v>172647.1</c:v>
                </c:pt>
              </c:numCache>
            </c:numRef>
          </c:val>
          <c:extLst xmlns:c16r2="http://schemas.microsoft.com/office/drawing/2015/06/chart">
            <c:ext xmlns:c16="http://schemas.microsoft.com/office/drawing/2014/chart" uri="{C3380CC4-5D6E-409C-BE32-E72D297353CC}">
              <c16:uniqueId val="{00000004-8108-4AAF-A2F2-148364E01568}"/>
            </c:ext>
          </c:extLst>
        </c:ser>
        <c:dLbls/>
        <c:overlap val="100"/>
        <c:axId val="148449536"/>
        <c:axId val="148508672"/>
      </c:barChart>
      <c:catAx>
        <c:axId val="1484495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8508672"/>
        <c:crosses val="autoZero"/>
        <c:auto val="1"/>
        <c:lblAlgn val="ctr"/>
        <c:lblOffset val="100"/>
      </c:catAx>
      <c:valAx>
        <c:axId val="148508672"/>
        <c:scaling>
          <c:orientation val="minMax"/>
        </c:scaling>
        <c:delete val="1"/>
        <c:axPos val="l"/>
        <c:numFmt formatCode="#,##0.0" sourceLinked="1"/>
        <c:majorTickMark val="none"/>
        <c:tickLblPos val="none"/>
        <c:crossAx val="148449536"/>
        <c:crosses val="autoZero"/>
        <c:crossBetween val="between"/>
      </c:valAx>
      <c:spPr>
        <a:noFill/>
        <a:ln w="25400">
          <a:noFill/>
        </a:ln>
        <a:effectLst/>
      </c:spPr>
    </c:plotArea>
    <c:legend>
      <c:legendPos val="r"/>
      <c:layout>
        <c:manualLayout>
          <c:xMode val="edge"/>
          <c:yMode val="edge"/>
          <c:x val="0.7788052113737054"/>
          <c:y val="6.1373967707291803E-2"/>
          <c:w val="0.21302279321805867"/>
          <c:h val="0.8772520645854166"/>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20"/>
      <c:rotY val="0"/>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manualLayout>
          <c:layoutTarget val="inner"/>
          <c:xMode val="edge"/>
          <c:yMode val="edge"/>
          <c:x val="0"/>
          <c:y val="0.12037037037037036"/>
          <c:w val="0.8343940048220515"/>
          <c:h val="0.67023184601924901"/>
        </c:manualLayout>
      </c:layout>
      <c:bar3DChart>
        <c:barDir val="col"/>
        <c:grouping val="clustered"/>
        <c:ser>
          <c:idx val="0"/>
          <c:order val="0"/>
          <c:tx>
            <c:strRef>
              <c:f>'расходы на реализацию мун.прогр'!$B$1</c:f>
              <c:strCache>
                <c:ptCount val="1"/>
                <c:pt idx="0">
                  <c:v>факт 2018 год</c:v>
                </c:pt>
              </c:strCache>
            </c:strRef>
          </c:tx>
          <c:spPr>
            <a:solidFill>
              <a:srgbClr val="EA157A">
                <a:lumMod val="60000"/>
                <a:lumOff val="40000"/>
              </a:srgbClr>
            </a:solidFill>
            <a:ln>
              <a:noFill/>
            </a:ln>
            <a:effectLst>
              <a:outerShdw blurRad="50800" dir="5400000" algn="ctr" rotWithShape="0">
                <a:srgbClr val="000000">
                  <a:alpha val="43137"/>
                </a:srgbClr>
              </a:outerShdw>
            </a:effectLst>
            <a:sp3d/>
          </c:spPr>
          <c:dPt>
            <c:idx val="0"/>
            <c:spPr>
              <a:solidFill>
                <a:srgbClr val="FEB80A">
                  <a:lumMod val="60000"/>
                  <a:lumOff val="40000"/>
                </a:srgbClr>
              </a:solidFill>
              <a:ln>
                <a:noFill/>
              </a:ln>
              <a:effectLst>
                <a:outerShdw blurRad="50800" dir="5400000" algn="ctr" rotWithShape="0">
                  <a:srgbClr val="000000">
                    <a:alpha val="43137"/>
                  </a:srgbClr>
                </a:outerShdw>
              </a:effectLst>
              <a:sp3d/>
            </c:spPr>
            <c:extLst xmlns:c16r2="http://schemas.microsoft.com/office/drawing/2015/06/chart">
              <c:ext xmlns:c16="http://schemas.microsoft.com/office/drawing/2014/chart" uri="{C3380CC4-5D6E-409C-BE32-E72D297353CC}">
                <c16:uniqueId val="{00000004-AE29-435A-B906-BFE905381C05}"/>
              </c:ext>
            </c:extLst>
          </c:dPt>
          <c:dLbls>
            <c:dLbl>
              <c:idx val="0"/>
              <c:layout>
                <c:manualLayout>
                  <c:x val="1.4281730181006881E-3"/>
                  <c:y val="0.35185185185185275"/>
                </c:manualLayout>
              </c:layout>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E29-435A-B906-BFE905381C05}"/>
                </c:ext>
              </c:extLst>
            </c:dLbl>
            <c:dLbl>
              <c:idx val="1"/>
              <c:layout>
                <c:manualLayout>
                  <c:x val="4.2845190543020113E-3"/>
                  <c:y val="-0.12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E29-435A-B906-BFE905381C0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'расходы на реализацию мун.прогр'!$A$2:$A$3</c:f>
              <c:strCache>
                <c:ptCount val="2"/>
                <c:pt idx="0">
                  <c:v>Расходы в рамках реализации муниципальных программ</c:v>
                </c:pt>
                <c:pt idx="1">
                  <c:v>Расходы по непрограммным направлениям деятельности</c:v>
                </c:pt>
              </c:strCache>
            </c:strRef>
          </c:cat>
          <c:val>
            <c:numRef>
              <c:f>'расходы на реализацию мун.прогр'!$B$2:$B$3</c:f>
              <c:numCache>
                <c:formatCode>#,##0.0</c:formatCode>
                <c:ptCount val="2"/>
                <c:pt idx="0">
                  <c:v>3398618.4</c:v>
                </c:pt>
                <c:pt idx="1">
                  <c:v>28474</c:v>
                </c:pt>
              </c:numCache>
            </c:numRef>
          </c:val>
          <c:shape val="cylinder"/>
          <c:extLst xmlns:c16r2="http://schemas.microsoft.com/office/drawing/2015/06/chart">
            <c:ext xmlns:c16="http://schemas.microsoft.com/office/drawing/2014/chart" uri="{C3380CC4-5D6E-409C-BE32-E72D297353CC}">
              <c16:uniqueId val="{00000000-AE29-435A-B906-BFE905381C05}"/>
            </c:ext>
          </c:extLst>
        </c:ser>
        <c:ser>
          <c:idx val="1"/>
          <c:order val="1"/>
          <c:tx>
            <c:strRef>
              <c:f>'расходы на реализацию мун.прогр'!$C$1</c:f>
              <c:strCache>
                <c:ptCount val="1"/>
                <c:pt idx="0">
                  <c:v>факт 2019 год</c:v>
                </c:pt>
              </c:strCache>
            </c:strRef>
          </c:tx>
          <c:spPr>
            <a:solidFill>
              <a:srgbClr val="738AC8">
                <a:lumMod val="60000"/>
                <a:lumOff val="40000"/>
              </a:srgbClr>
            </a:solidFill>
            <a:ln>
              <a:noFill/>
            </a:ln>
            <a:effectLst/>
            <a:sp3d/>
          </c:spPr>
          <c:dLbls>
            <c:dLbl>
              <c:idx val="0"/>
              <c:layout>
                <c:manualLayout>
                  <c:x val="-5.7126920724027896E-3"/>
                  <c:y val="0.3148148148148166"/>
                </c:manualLayout>
              </c:layout>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E29-435A-B906-BFE905381C05}"/>
                </c:ext>
              </c:extLst>
            </c:dLbl>
            <c:dLbl>
              <c:idx val="1"/>
              <c:layout>
                <c:manualLayout>
                  <c:x val="7.1408650905033511E-3"/>
                  <c:y val="-0.1666666666666665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E29-435A-B906-BFE905381C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'расходы на реализацию мун.прогр'!$A$2:$A$3</c:f>
              <c:strCache>
                <c:ptCount val="2"/>
                <c:pt idx="0">
                  <c:v>Расходы в рамках реализации муниципальных программ</c:v>
                </c:pt>
                <c:pt idx="1">
                  <c:v>Расходы по непрограммным направлениям деятельности</c:v>
                </c:pt>
              </c:strCache>
            </c:strRef>
          </c:cat>
          <c:val>
            <c:numRef>
              <c:f>'расходы на реализацию мун.прогр'!$C$2:$C$3</c:f>
              <c:numCache>
                <c:formatCode>#,##0.0</c:formatCode>
                <c:ptCount val="2"/>
                <c:pt idx="0">
                  <c:v>3580279.7</c:v>
                </c:pt>
                <c:pt idx="1">
                  <c:v>27944.3</c:v>
                </c:pt>
              </c:numCache>
            </c:numRef>
          </c:val>
          <c:shape val="cylinder"/>
          <c:extLst xmlns:c16r2="http://schemas.microsoft.com/office/drawing/2015/06/chart">
            <c:ext xmlns:c16="http://schemas.microsoft.com/office/drawing/2014/chart" uri="{C3380CC4-5D6E-409C-BE32-E72D297353CC}">
              <c16:uniqueId val="{00000001-AE29-435A-B906-BFE905381C05}"/>
            </c:ext>
          </c:extLst>
        </c:ser>
        <c:ser>
          <c:idx val="2"/>
          <c:order val="2"/>
          <c:tx>
            <c:strRef>
              <c:f>'расходы на реализацию мун.прогр'!$D$1</c:f>
              <c:strCache>
                <c:ptCount val="1"/>
                <c:pt idx="0">
                  <c:v>уточненный план на 2020 год</c:v>
                </c:pt>
              </c:strCache>
            </c:strRef>
          </c:tx>
          <c:spPr>
            <a:solidFill>
              <a:srgbClr val="7FD13B">
                <a:lumMod val="40000"/>
                <a:lumOff val="60000"/>
              </a:srgbClr>
            </a:solidFill>
            <a:ln>
              <a:noFill/>
            </a:ln>
            <a:effectLst/>
            <a:sp3d/>
          </c:spPr>
          <c:dLbls>
            <c:dLbl>
              <c:idx val="0"/>
              <c:layout>
                <c:manualLayout>
                  <c:x val="0"/>
                  <c:y val="0.27777777777777851"/>
                </c:manualLayout>
              </c:layout>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E29-435A-B906-BFE905381C05}"/>
                </c:ext>
              </c:extLst>
            </c:dLbl>
            <c:dLbl>
              <c:idx val="1"/>
              <c:layout>
                <c:manualLayout>
                  <c:x val="7.1408650905034499E-3"/>
                  <c:y val="-0.2314814814814821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E29-435A-B906-BFE905381C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'расходы на реализацию мун.прогр'!$A$2:$A$3</c:f>
              <c:strCache>
                <c:ptCount val="2"/>
                <c:pt idx="0">
                  <c:v>Расходы в рамках реализации муниципальных программ</c:v>
                </c:pt>
                <c:pt idx="1">
                  <c:v>Расходы по непрограммным направлениям деятельности</c:v>
                </c:pt>
              </c:strCache>
            </c:strRef>
          </c:cat>
          <c:val>
            <c:numRef>
              <c:f>'расходы на реализацию мун.прогр'!$D$2:$D$3</c:f>
              <c:numCache>
                <c:formatCode>#,##0.0</c:formatCode>
                <c:ptCount val="2"/>
                <c:pt idx="0">
                  <c:v>3792954</c:v>
                </c:pt>
                <c:pt idx="1">
                  <c:v>46749.2</c:v>
                </c:pt>
              </c:numCache>
            </c:numRef>
          </c:val>
          <c:shape val="cylinder"/>
          <c:extLst xmlns:c16r2="http://schemas.microsoft.com/office/drawing/2015/06/chart">
            <c:ext xmlns:c16="http://schemas.microsoft.com/office/drawing/2014/chart" uri="{C3380CC4-5D6E-409C-BE32-E72D297353CC}">
              <c16:uniqueId val="{00000002-AE29-435A-B906-BFE905381C05}"/>
            </c:ext>
          </c:extLst>
        </c:ser>
        <c:ser>
          <c:idx val="3"/>
          <c:order val="3"/>
          <c:tx>
            <c:strRef>
              <c:f>'расходы на реализацию мун.прогр'!$E$1</c:f>
              <c:strCache>
                <c:ptCount val="1"/>
                <c:pt idx="0">
                  <c:v>факт 2020 год</c:v>
                </c:pt>
              </c:strCache>
            </c:strRef>
          </c:tx>
          <c:spPr>
            <a:solidFill>
              <a:srgbClr val="D6ECFF">
                <a:lumMod val="75000"/>
              </a:srgbClr>
            </a:solidFill>
            <a:ln>
              <a:noFill/>
            </a:ln>
            <a:effectLst/>
            <a:sp3d/>
          </c:spPr>
          <c:dLbls>
            <c:dLbl>
              <c:idx val="0"/>
              <c:layout>
                <c:manualLayout>
                  <c:x val="1.2853557162906143E-2"/>
                  <c:y val="0.28703703703703703"/>
                </c:manualLayout>
              </c:layout>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E29-435A-B906-BFE905381C05}"/>
                </c:ext>
              </c:extLst>
            </c:dLbl>
            <c:dLbl>
              <c:idx val="1"/>
              <c:layout>
                <c:manualLayout>
                  <c:x val="1.713807621720826E-2"/>
                  <c:y val="-0.1203703703703704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E29-435A-B906-BFE905381C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'расходы на реализацию мун.прогр'!$A$2:$A$3</c:f>
              <c:strCache>
                <c:ptCount val="2"/>
                <c:pt idx="0">
                  <c:v>Расходы в рамках реализации муниципальных программ</c:v>
                </c:pt>
                <c:pt idx="1">
                  <c:v>Расходы по непрограммным направлениям деятельности</c:v>
                </c:pt>
              </c:strCache>
            </c:strRef>
          </c:cat>
          <c:val>
            <c:numRef>
              <c:f>'расходы на реализацию мун.прогр'!$E$2:$E$3</c:f>
              <c:numCache>
                <c:formatCode>#,##0.0</c:formatCode>
                <c:ptCount val="2"/>
                <c:pt idx="0">
                  <c:v>3715190.6</c:v>
                </c:pt>
                <c:pt idx="1">
                  <c:v>36605</c:v>
                </c:pt>
              </c:numCache>
            </c:numRef>
          </c:val>
          <c:shape val="cylinder"/>
          <c:extLst xmlns:c16r2="http://schemas.microsoft.com/office/drawing/2015/06/chart">
            <c:ext xmlns:c16="http://schemas.microsoft.com/office/drawing/2014/chart" uri="{C3380CC4-5D6E-409C-BE32-E72D297353CC}">
              <c16:uniqueId val="{00000003-AE29-435A-B906-BFE905381C05}"/>
            </c:ext>
          </c:extLst>
        </c:ser>
        <c:dLbls/>
        <c:gapWidth val="92"/>
        <c:gapDepth val="0"/>
        <c:shape val="box"/>
        <c:axId val="151358464"/>
        <c:axId val="151425792"/>
        <c:axId val="0"/>
      </c:bar3DChart>
      <c:catAx>
        <c:axId val="1513584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crossAx val="151425792"/>
        <c:crosses val="autoZero"/>
        <c:auto val="1"/>
        <c:lblAlgn val="ctr"/>
        <c:lblOffset val="100"/>
      </c:catAx>
      <c:valAx>
        <c:axId val="151425792"/>
        <c:scaling>
          <c:orientation val="minMax"/>
        </c:scaling>
        <c:delete val="1"/>
        <c:axPos val="l"/>
        <c:numFmt formatCode="#,##0.0" sourceLinked="1"/>
        <c:majorTickMark val="none"/>
        <c:tickLblPos val="none"/>
        <c:crossAx val="151358464"/>
        <c:crosses val="autoZero"/>
        <c:crossBetween val="between"/>
      </c:valAx>
      <c:spPr>
        <a:noFill/>
        <a:ln>
          <a:noFill/>
        </a:ln>
        <a:effectLst/>
      </c:spPr>
    </c:plotArea>
    <c:legend>
      <c:legendPos val="r"/>
      <c:layout>
        <c:manualLayout>
          <c:xMode val="edge"/>
          <c:yMode val="edge"/>
          <c:x val="0.8002904884685339"/>
          <c:y val="9.2592592592593038E-3"/>
          <c:w val="0.16584091277124041"/>
          <c:h val="0.9380941965587650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Cyr" panose="02020603050405020304" pitchFamily="18" charset="0"/>
              <a:ea typeface="+mn-ea"/>
              <a:cs typeface="Times New Roman Cyr" panose="02020603050405020304" pitchFamily="18" charset="0"/>
            </a:defRPr>
          </a:pPr>
          <a:endParaRPr lang="ru-RU"/>
        </a:p>
      </c:txPr>
    </c:legend>
    <c:plotVisOnly val="1"/>
    <c:dispBlanksAs val="gap"/>
  </c:chart>
  <c:spPr>
    <a:noFill/>
    <a:ln>
      <a:noFill/>
    </a:ln>
    <a:effectLst/>
  </c:spPr>
  <c:txPr>
    <a:bodyPr/>
    <a:lstStyle/>
    <a:p>
      <a:pPr>
        <a:defRPr/>
      </a:pPr>
      <a:endParaRPr lang="ru-RU"/>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1.6033572027350503E-2"/>
          <c:y val="3.5807235410057349E-2"/>
          <c:w val="0.51361901019262324"/>
          <c:h val="0.76725802757169681"/>
        </c:manualLayout>
      </c:layout>
      <c:pieChart>
        <c:varyColors val="1"/>
        <c:ser>
          <c:idx val="0"/>
          <c:order val="0"/>
          <c:dPt>
            <c:idx val="5"/>
            <c:spPr>
              <a:solidFill>
                <a:srgbClr val="FFFF00"/>
              </a:solidFill>
            </c:spPr>
            <c:extLst xmlns:c16r2="http://schemas.microsoft.com/office/drawing/2015/06/chart">
              <c:ext xmlns:c16="http://schemas.microsoft.com/office/drawing/2014/chart" uri="{C3380CC4-5D6E-409C-BE32-E72D297353CC}">
                <c16:uniqueId val="{00000000-182A-4F13-9037-5B15E59FB458}"/>
              </c:ext>
            </c:extLst>
          </c:dPt>
          <c:dPt>
            <c:idx val="6"/>
            <c:spPr>
              <a:solidFill>
                <a:schemeClr val="accent1">
                  <a:lumMod val="60000"/>
                  <a:lumOff val="40000"/>
                </a:schemeClr>
              </a:solidFill>
            </c:spPr>
            <c:extLst xmlns:c16r2="http://schemas.microsoft.com/office/drawing/2015/06/chart">
              <c:ext xmlns:c16="http://schemas.microsoft.com/office/drawing/2014/chart" uri="{C3380CC4-5D6E-409C-BE32-E72D297353CC}">
                <c16:uniqueId val="{00000001-182A-4F13-9037-5B15E59FB458}"/>
              </c:ext>
            </c:extLst>
          </c:dPt>
          <c:dPt>
            <c:idx val="8"/>
            <c:spPr>
              <a:solidFill>
                <a:schemeClr val="bg2">
                  <a:lumMod val="90000"/>
                </a:schemeClr>
              </a:solidFill>
            </c:spPr>
            <c:extLst xmlns:c16r2="http://schemas.microsoft.com/office/drawing/2015/06/chart">
              <c:ext xmlns:c16="http://schemas.microsoft.com/office/drawing/2014/chart" uri="{C3380CC4-5D6E-409C-BE32-E72D297353CC}">
                <c16:uniqueId val="{00000002-182A-4F13-9037-5B15E59FB458}"/>
              </c:ext>
            </c:extLst>
          </c:dPt>
          <c:dPt>
            <c:idx val="9"/>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03-182A-4F13-9037-5B15E59FB458}"/>
              </c:ext>
            </c:extLst>
          </c:dPt>
          <c:dLbls>
            <c:spPr>
              <a:noFill/>
              <a:ln>
                <a:noFill/>
              </a:ln>
              <a:effectLst/>
            </c:spPr>
            <c:txPr>
              <a:bodyPr/>
              <a:lstStyle/>
              <a:p>
                <a:pPr>
                  <a:defRPr sz="1200" b="1">
                    <a:latin typeface="Times New Roman" pitchFamily="18" charset="0"/>
                    <a:cs typeface="Times New Roman" pitchFamily="18" charset="0"/>
                  </a:defRPr>
                </a:pPr>
                <a:endParaRPr lang="ru-RU"/>
              </a:p>
            </c:txPr>
            <c:showVal val="1"/>
            <c:showLeaderLines val="1"/>
            <c:extLst xmlns:c16r2="http://schemas.microsoft.com/office/drawing/2015/06/chart">
              <c:ext xmlns:c15="http://schemas.microsoft.com/office/drawing/2012/chart" uri="{CE6537A1-D6FC-4f65-9D91-7224C49458BB}"/>
            </c:extLst>
          </c:dLbls>
          <c:cat>
            <c:strRef>
              <c:f>Лист3!$A$6:$A$16</c:f>
              <c:strCache>
                <c:ptCount val="11"/>
                <c:pt idx="0">
                  <c:v>Общегосударственные вопросы 311 142,9</c:v>
                </c:pt>
                <c:pt idx="1">
                  <c:v>Национальнальная безопасность и правоохранительная деятельность 41 015,9</c:v>
                </c:pt>
                <c:pt idx="2">
                  <c:v>Национальная экономика 267 978,9</c:v>
                </c:pt>
                <c:pt idx="3">
                  <c:v>Жилищно-коммунальное хозяйство 809 887,1</c:v>
                </c:pt>
                <c:pt idx="4">
                  <c:v>Охрана окружающей среды 1 018,8</c:v>
                </c:pt>
                <c:pt idx="5">
                  <c:v>Образование 1 858 437,4</c:v>
                </c:pt>
                <c:pt idx="6">
                  <c:v>Культура, кинематография 206 200,0</c:v>
                </c:pt>
                <c:pt idx="7">
                  <c:v>Здравоохранение 700,2</c:v>
                </c:pt>
                <c:pt idx="8">
                  <c:v>Социальная политика 216 277,5</c:v>
                </c:pt>
                <c:pt idx="9">
                  <c:v>Физическая культура и спорт 26 233,7</c:v>
                </c:pt>
                <c:pt idx="10">
                  <c:v>Средства массовой информации 12 903,2</c:v>
                </c:pt>
              </c:strCache>
            </c:strRef>
          </c:cat>
          <c:val>
            <c:numRef>
              <c:f>Лист3!$B$6:$B$16</c:f>
              <c:numCache>
                <c:formatCode>0.00%</c:formatCode>
                <c:ptCount val="11"/>
                <c:pt idx="0">
                  <c:v>8.2931730076126739E-2</c:v>
                </c:pt>
                <c:pt idx="1">
                  <c:v>1.0932338638064401E-2</c:v>
                </c:pt>
                <c:pt idx="2">
                  <c:v>7.1426838924807098E-2</c:v>
                </c:pt>
                <c:pt idx="3">
                  <c:v>0.21586653068200198</c:v>
                </c:pt>
                <c:pt idx="4">
                  <c:v>2.7154997463081415E-4</c:v>
                </c:pt>
                <c:pt idx="5">
                  <c:v>0.4953461217343505</c:v>
                </c:pt>
                <c:pt idx="6">
                  <c:v>5.4960350185388564E-2</c:v>
                </c:pt>
                <c:pt idx="7">
                  <c:v>1.8663063627453487E-4</c:v>
                </c:pt>
                <c:pt idx="8">
                  <c:v>5.7646397367703071E-2</c:v>
                </c:pt>
                <c:pt idx="9">
                  <c:v>6.992305231127198E-3</c:v>
                </c:pt>
                <c:pt idx="10">
                  <c:v>3.4392065495252458E-3</c:v>
                </c:pt>
              </c:numCache>
            </c:numRef>
          </c:val>
          <c:extLst xmlns:c16r2="http://schemas.microsoft.com/office/drawing/2015/06/chart">
            <c:ext xmlns:c16="http://schemas.microsoft.com/office/drawing/2014/chart" uri="{C3380CC4-5D6E-409C-BE32-E72D297353CC}">
              <c16:uniqueId val="{00000004-182A-4F13-9037-5B15E59FB458}"/>
            </c:ext>
          </c:extLst>
        </c:ser>
        <c:dLbls/>
        <c:firstSliceAng val="0"/>
      </c:pieChart>
    </c:plotArea>
    <c:legend>
      <c:legendPos val="r"/>
      <c:layout>
        <c:manualLayout>
          <c:xMode val="edge"/>
          <c:yMode val="edge"/>
          <c:x val="0.57775329830202526"/>
          <c:y val="0"/>
          <c:w val="0.41350111695578362"/>
          <c:h val="1"/>
        </c:manualLayout>
      </c:layout>
      <c:txPr>
        <a:bodyPr/>
        <a:lstStyle/>
        <a:p>
          <a:pPr>
            <a:defRPr sz="1300" b="1">
              <a:latin typeface="Times New Roman" pitchFamily="18" charset="0"/>
              <a:cs typeface="Times New Roman" pitchFamily="18" charset="0"/>
            </a:defRPr>
          </a:pPr>
          <a:endParaRPr lang="ru-RU"/>
        </a:p>
      </c:txPr>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pie3DChart>
        <c:varyColors val="1"/>
        <c:dLbls/>
      </c:pie3DChart>
    </c:plotArea>
    <c:plotVisOnly val="1"/>
    <c:dispBlanksAs val="zero"/>
  </c:chart>
  <c:txPr>
    <a:bodyPr/>
    <a:lstStyle/>
    <a:p>
      <a:pPr>
        <a:defRPr>
          <a:latin typeface="Arial" pitchFamily="34" charset="0"/>
          <a:cs typeface="Arial" pitchFamily="34" charset="0"/>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view3D>
      <c:rAngAx val="1"/>
    </c:view3D>
    <c:floor>
      <c:spPr>
        <a:solidFill>
          <a:schemeClr val="bg1">
            <a:lumMod val="95000"/>
          </a:schemeClr>
        </a:solidFill>
      </c:spPr>
    </c:floor>
    <c:sideWall>
      <c:spPr>
        <a:noFill/>
        <a:ln w="25400">
          <a:noFill/>
        </a:ln>
      </c:spPr>
    </c:sideWall>
    <c:backWall>
      <c:spPr>
        <a:noFill/>
        <a:ln w="25400">
          <a:noFill/>
        </a:ln>
      </c:spPr>
    </c:backWall>
    <c:plotArea>
      <c:layout>
        <c:manualLayout>
          <c:layoutTarget val="inner"/>
          <c:xMode val="edge"/>
          <c:yMode val="edge"/>
          <c:x val="0"/>
          <c:y val="5.0925925925925923E-2"/>
          <c:w val="0.76057573033666603"/>
          <c:h val="0.83309419655876382"/>
        </c:manualLayout>
      </c:layout>
      <c:bar3DChart>
        <c:barDir val="col"/>
        <c:grouping val="clustered"/>
        <c:ser>
          <c:idx val="0"/>
          <c:order val="0"/>
          <c:tx>
            <c:strRef>
              <c:f>Лист1!$B$2</c:f>
              <c:strCache>
                <c:ptCount val="1"/>
                <c:pt idx="0">
                  <c:v>2018 год</c:v>
                </c:pt>
              </c:strCache>
            </c:strRef>
          </c:tx>
          <c:spPr>
            <a:solidFill>
              <a:schemeClr val="bg2">
                <a:lumMod val="90000"/>
              </a:schemeClr>
            </a:solidFill>
          </c:spPr>
          <c:dLbls>
            <c:dLbl>
              <c:idx val="0"/>
              <c:layout>
                <c:manualLayout>
                  <c:x val="8.2032228977142116E-3"/>
                  <c:y val="0.3740384837495093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63C-4377-9B3F-9E844C8EB765}"/>
                </c:ext>
              </c:extLst>
            </c:dLbl>
            <c:dLbl>
              <c:idx val="1"/>
              <c:layout>
                <c:manualLayout>
                  <c:x val="9.5704267139999182E-3"/>
                  <c:y val="0.3667043958328523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63C-4377-9B3F-9E844C8EB765}"/>
                </c:ext>
              </c:extLst>
            </c:dLbl>
            <c:spPr>
              <a:noFill/>
              <a:ln>
                <a:noFill/>
              </a:ln>
              <a:effectLst/>
            </c:spPr>
            <c:txPr>
              <a:bodyPr rot="-5400000" vert="horz"/>
              <a:lstStyle/>
              <a:p>
                <a:pPr>
                  <a:defRPr sz="2000" b="1">
                    <a:latin typeface="Times New Roman" pitchFamily="18" charset="0"/>
                    <a:cs typeface="Times New Roman"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Лист1!$A$3:$A$4</c:f>
              <c:strCache>
                <c:ptCount val="2"/>
                <c:pt idx="0">
                  <c:v>социальная сфера</c:v>
                </c:pt>
                <c:pt idx="1">
                  <c:v>остальные расходы</c:v>
                </c:pt>
              </c:strCache>
            </c:strRef>
          </c:cat>
          <c:val>
            <c:numRef>
              <c:f>Лист1!$B$3:$B$4</c:f>
              <c:numCache>
                <c:formatCode>#,##0.0</c:formatCode>
                <c:ptCount val="2"/>
                <c:pt idx="0">
                  <c:v>1963851.1</c:v>
                </c:pt>
                <c:pt idx="1">
                  <c:v>1463241.3</c:v>
                </c:pt>
              </c:numCache>
            </c:numRef>
          </c:val>
          <c:shape val="cylinder"/>
          <c:extLst xmlns:c16r2="http://schemas.microsoft.com/office/drawing/2015/06/chart">
            <c:ext xmlns:c16="http://schemas.microsoft.com/office/drawing/2014/chart" uri="{C3380CC4-5D6E-409C-BE32-E72D297353CC}">
              <c16:uniqueId val="{00000002-763C-4377-9B3F-9E844C8EB765}"/>
            </c:ext>
          </c:extLst>
        </c:ser>
        <c:ser>
          <c:idx val="1"/>
          <c:order val="1"/>
          <c:tx>
            <c:strRef>
              <c:f>Лист1!$C$2</c:f>
              <c:strCache>
                <c:ptCount val="1"/>
                <c:pt idx="0">
                  <c:v>2019 год</c:v>
                </c:pt>
              </c:strCache>
            </c:strRef>
          </c:tx>
          <c:spPr>
            <a:solidFill>
              <a:schemeClr val="accent2">
                <a:lumMod val="40000"/>
                <a:lumOff val="60000"/>
              </a:schemeClr>
            </a:solidFill>
          </c:spPr>
          <c:dLbls>
            <c:dLbl>
              <c:idx val="0"/>
              <c:layout>
                <c:manualLayout>
                  <c:x val="9.5704267139999182E-3"/>
                  <c:y val="0.34470213208288097"/>
                </c:manualLayout>
              </c:layout>
              <c:spPr/>
              <c:txPr>
                <a:bodyPr rot="-5400000" vert="horz"/>
                <a:lstStyle/>
                <a:p>
                  <a:pPr>
                    <a:defRPr sz="2000" b="1">
                      <a:latin typeface="Times New Roman" pitchFamily="18" charset="0"/>
                      <a:cs typeface="Times New Roman" pitchFamily="18" charset="0"/>
                    </a:defRPr>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63C-4377-9B3F-9E844C8EB765}"/>
                </c:ext>
              </c:extLst>
            </c:dLbl>
            <c:dLbl>
              <c:idx val="1"/>
              <c:layout>
                <c:manualLayout>
                  <c:x val="2.7344076325714036E-3"/>
                  <c:y val="0.3300339562495668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63C-4377-9B3F-9E844C8EB765}"/>
                </c:ext>
              </c:extLst>
            </c:dLbl>
            <c:spPr>
              <a:noFill/>
              <a:ln>
                <a:noFill/>
              </a:ln>
              <a:effectLst/>
            </c:spPr>
            <c:txPr>
              <a:bodyPr rot="-5400000" vert="horz"/>
              <a:lstStyle/>
              <a:p>
                <a:pPr>
                  <a:defRPr sz="1600" b="1">
                    <a:latin typeface="Times New Roman" pitchFamily="18" charset="0"/>
                    <a:cs typeface="Times New Roman"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Лист1!$A$3:$A$4</c:f>
              <c:strCache>
                <c:ptCount val="2"/>
                <c:pt idx="0">
                  <c:v>социальная сфера</c:v>
                </c:pt>
                <c:pt idx="1">
                  <c:v>остальные расходы</c:v>
                </c:pt>
              </c:strCache>
            </c:strRef>
          </c:cat>
          <c:val>
            <c:numRef>
              <c:f>Лист1!$C$3:$C$4</c:f>
              <c:numCache>
                <c:formatCode>#,##0.0</c:formatCode>
                <c:ptCount val="2"/>
                <c:pt idx="0">
                  <c:v>2058478.1000000003</c:v>
                </c:pt>
                <c:pt idx="1">
                  <c:v>1549745.9</c:v>
                </c:pt>
              </c:numCache>
            </c:numRef>
          </c:val>
          <c:shape val="cylinder"/>
          <c:extLst xmlns:c16r2="http://schemas.microsoft.com/office/drawing/2015/06/chart">
            <c:ext xmlns:c16="http://schemas.microsoft.com/office/drawing/2014/chart" uri="{C3380CC4-5D6E-409C-BE32-E72D297353CC}">
              <c16:uniqueId val="{00000005-763C-4377-9B3F-9E844C8EB765}"/>
            </c:ext>
          </c:extLst>
        </c:ser>
        <c:ser>
          <c:idx val="2"/>
          <c:order val="2"/>
          <c:tx>
            <c:strRef>
              <c:f>Лист1!$D$2</c:f>
              <c:strCache>
                <c:ptCount val="1"/>
                <c:pt idx="0">
                  <c:v>2020 год</c:v>
                </c:pt>
              </c:strCache>
            </c:strRef>
          </c:tx>
          <c:spPr>
            <a:solidFill>
              <a:schemeClr val="accent3">
                <a:lumMod val="40000"/>
                <a:lumOff val="60000"/>
              </a:schemeClr>
            </a:solidFill>
          </c:spPr>
          <c:dLbls>
            <c:dLbl>
              <c:idx val="0"/>
              <c:layout>
                <c:manualLayout>
                  <c:x val="1.3672038162857019E-2"/>
                  <c:y val="0.2970305606246103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63C-4377-9B3F-9E844C8EB765}"/>
                </c:ext>
              </c:extLst>
            </c:dLbl>
            <c:dLbl>
              <c:idx val="1"/>
              <c:layout>
                <c:manualLayout>
                  <c:x val="1.5039241979142708E-2"/>
                  <c:y val="0.2750282968746393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63C-4377-9B3F-9E844C8EB765}"/>
                </c:ext>
              </c:extLst>
            </c:dLbl>
            <c:spPr>
              <a:noFill/>
              <a:ln>
                <a:noFill/>
              </a:ln>
              <a:effectLst/>
            </c:spPr>
            <c:txPr>
              <a:bodyPr rot="-5400000" vert="horz"/>
              <a:lstStyle/>
              <a:p>
                <a:pPr>
                  <a:defRPr sz="2000" b="1">
                    <a:latin typeface="Times New Roman" pitchFamily="18" charset="0"/>
                    <a:cs typeface="Times New Roman" pitchFamily="18" charset="0"/>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Лист1!$A$3:$A$4</c:f>
              <c:strCache>
                <c:ptCount val="2"/>
                <c:pt idx="0">
                  <c:v>социальная сфера</c:v>
                </c:pt>
                <c:pt idx="1">
                  <c:v>остальные расходы</c:v>
                </c:pt>
              </c:strCache>
            </c:strRef>
          </c:cat>
          <c:val>
            <c:numRef>
              <c:f>Лист1!$D$3:$D$4</c:f>
              <c:numCache>
                <c:formatCode>#,##0.0</c:formatCode>
                <c:ptCount val="2"/>
                <c:pt idx="0">
                  <c:v>2320752</c:v>
                </c:pt>
                <c:pt idx="1">
                  <c:v>1431043.6</c:v>
                </c:pt>
              </c:numCache>
            </c:numRef>
          </c:val>
          <c:shape val="cylinder"/>
          <c:extLst xmlns:c16r2="http://schemas.microsoft.com/office/drawing/2015/06/chart">
            <c:ext xmlns:c16="http://schemas.microsoft.com/office/drawing/2014/chart" uri="{C3380CC4-5D6E-409C-BE32-E72D297353CC}">
              <c16:uniqueId val="{00000008-763C-4377-9B3F-9E844C8EB765}"/>
            </c:ext>
          </c:extLst>
        </c:ser>
        <c:dLbls/>
        <c:shape val="box"/>
        <c:axId val="77362688"/>
        <c:axId val="77364224"/>
        <c:axId val="0"/>
      </c:bar3DChart>
      <c:catAx>
        <c:axId val="77362688"/>
        <c:scaling>
          <c:orientation val="minMax"/>
        </c:scaling>
        <c:axPos val="b"/>
        <c:numFmt formatCode="General" sourceLinked="0"/>
        <c:tickLblPos val="nextTo"/>
        <c:txPr>
          <a:bodyPr/>
          <a:lstStyle/>
          <a:p>
            <a:pPr>
              <a:defRPr sz="1400" b="1">
                <a:latin typeface="Times New Roman" pitchFamily="18" charset="0"/>
                <a:cs typeface="Times New Roman" pitchFamily="18" charset="0"/>
              </a:defRPr>
            </a:pPr>
            <a:endParaRPr lang="ru-RU"/>
          </a:p>
        </c:txPr>
        <c:crossAx val="77364224"/>
        <c:crosses val="autoZero"/>
        <c:auto val="1"/>
        <c:lblAlgn val="ctr"/>
        <c:lblOffset val="100"/>
      </c:catAx>
      <c:valAx>
        <c:axId val="77364224"/>
        <c:scaling>
          <c:orientation val="minMax"/>
        </c:scaling>
        <c:delete val="1"/>
        <c:axPos val="l"/>
        <c:numFmt formatCode="#,##0.0" sourceLinked="1"/>
        <c:tickLblPos val="none"/>
        <c:crossAx val="77362688"/>
        <c:crosses val="autoZero"/>
        <c:crossBetween val="between"/>
      </c:valAx>
    </c:plotArea>
    <c:legend>
      <c:legendPos val="r"/>
      <c:layout>
        <c:manualLayout>
          <c:xMode val="edge"/>
          <c:yMode val="edge"/>
          <c:x val="0.84381849475811921"/>
          <c:y val="5.1223046699658041E-2"/>
          <c:w val="0.14743592227909222"/>
          <c:h val="0.82277598904965887"/>
        </c:manualLayout>
      </c:layout>
      <c:txPr>
        <a:bodyPr/>
        <a:lstStyle/>
        <a:p>
          <a:pPr>
            <a:defRPr sz="1600" b="1">
              <a:latin typeface="Times New Roman" pitchFamily="18" charset="0"/>
              <a:cs typeface="Times New Roman" pitchFamily="18" charset="0"/>
            </a:defRPr>
          </a:pPr>
          <a:endParaRPr lang="ru-RU"/>
        </a:p>
      </c:txP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view3D>
      <c:rAngAx val="1"/>
    </c:view3D>
    <c:floor>
      <c:spPr>
        <a:solidFill>
          <a:schemeClr val="bg1">
            <a:lumMod val="85000"/>
          </a:schemeClr>
        </a:solidFill>
      </c:spPr>
    </c:floor>
    <c:plotArea>
      <c:layout>
        <c:manualLayout>
          <c:layoutTarget val="inner"/>
          <c:xMode val="edge"/>
          <c:yMode val="edge"/>
          <c:x val="0"/>
          <c:y val="0.12962962962962962"/>
          <c:w val="0.67634339427751267"/>
          <c:h val="0.74337999416739564"/>
        </c:manualLayout>
      </c:layout>
      <c:bar3DChart>
        <c:barDir val="col"/>
        <c:grouping val="clustered"/>
        <c:ser>
          <c:idx val="0"/>
          <c:order val="0"/>
          <c:tx>
            <c:strRef>
              <c:f>Лист4!$A$3</c:f>
              <c:strCache>
                <c:ptCount val="1"/>
                <c:pt idx="0">
                  <c:v>средняя оценка по городским округам</c:v>
                </c:pt>
              </c:strCache>
            </c:strRef>
          </c:tx>
          <c:spPr>
            <a:solidFill>
              <a:schemeClr val="accent6">
                <a:lumMod val="20000"/>
                <a:lumOff val="80000"/>
              </a:schemeClr>
            </a:solidFill>
          </c:spPr>
          <c:dLbls>
            <c:txPr>
              <a:bodyPr/>
              <a:lstStyle/>
              <a:p>
                <a:pPr>
                  <a:defRPr sz="1400" b="1">
                    <a:latin typeface="Times New Roman Cyr" pitchFamily="18" charset="0"/>
                    <a:cs typeface="Times New Roman Cyr" pitchFamily="18" charset="0"/>
                  </a:defRPr>
                </a:pPr>
                <a:endParaRPr lang="ru-RU"/>
              </a:p>
            </c:txPr>
            <c:showVal val="1"/>
          </c:dLbls>
          <c:cat>
            <c:strRef>
              <c:f>Лист4!$B$2:$D$2</c:f>
              <c:strCache>
                <c:ptCount val="3"/>
                <c:pt idx="0">
                  <c:v>2017 год</c:v>
                </c:pt>
                <c:pt idx="1">
                  <c:v>2018 год</c:v>
                </c:pt>
                <c:pt idx="2">
                  <c:v>2019 год</c:v>
                </c:pt>
              </c:strCache>
            </c:strRef>
          </c:cat>
          <c:val>
            <c:numRef>
              <c:f>Лист4!$B$3:$D$3</c:f>
              <c:numCache>
                <c:formatCode>General</c:formatCode>
                <c:ptCount val="3"/>
                <c:pt idx="0">
                  <c:v>90.5</c:v>
                </c:pt>
                <c:pt idx="1">
                  <c:v>91.5</c:v>
                </c:pt>
                <c:pt idx="2">
                  <c:v>90.7</c:v>
                </c:pt>
              </c:numCache>
            </c:numRef>
          </c:val>
        </c:ser>
        <c:ser>
          <c:idx val="1"/>
          <c:order val="1"/>
          <c:tx>
            <c:strRef>
              <c:f>Лист4!$A$4</c:f>
              <c:strCache>
                <c:ptCount val="1"/>
                <c:pt idx="0">
                  <c:v>средняя оценка муниципального образования</c:v>
                </c:pt>
              </c:strCache>
            </c:strRef>
          </c:tx>
          <c:spPr>
            <a:solidFill>
              <a:schemeClr val="accent2">
                <a:lumMod val="20000"/>
                <a:lumOff val="80000"/>
              </a:schemeClr>
            </a:solidFill>
          </c:spPr>
          <c:dLbls>
            <c:txPr>
              <a:bodyPr/>
              <a:lstStyle/>
              <a:p>
                <a:pPr>
                  <a:defRPr sz="1400" b="1">
                    <a:latin typeface="Times New Roman Cyr" pitchFamily="18" charset="0"/>
                    <a:cs typeface="Times New Roman Cyr" pitchFamily="18" charset="0"/>
                  </a:defRPr>
                </a:pPr>
                <a:endParaRPr lang="ru-RU"/>
              </a:p>
            </c:txPr>
            <c:showVal val="1"/>
          </c:dLbls>
          <c:cat>
            <c:strRef>
              <c:f>Лист4!$B$2:$D$2</c:f>
              <c:strCache>
                <c:ptCount val="3"/>
                <c:pt idx="0">
                  <c:v>2017 год</c:v>
                </c:pt>
                <c:pt idx="1">
                  <c:v>2018 год</c:v>
                </c:pt>
                <c:pt idx="2">
                  <c:v>2019 год</c:v>
                </c:pt>
              </c:strCache>
            </c:strRef>
          </c:cat>
          <c:val>
            <c:numRef>
              <c:f>Лист4!$B$4:$D$4</c:f>
              <c:numCache>
                <c:formatCode>General</c:formatCode>
                <c:ptCount val="3"/>
                <c:pt idx="0">
                  <c:v>92.3</c:v>
                </c:pt>
                <c:pt idx="1">
                  <c:v>96.8</c:v>
                </c:pt>
                <c:pt idx="2">
                  <c:v>91.2</c:v>
                </c:pt>
              </c:numCache>
            </c:numRef>
          </c:val>
        </c:ser>
        <c:shape val="cylinder"/>
        <c:axId val="167981824"/>
        <c:axId val="167984128"/>
        <c:axId val="0"/>
      </c:bar3DChart>
      <c:catAx>
        <c:axId val="167981824"/>
        <c:scaling>
          <c:orientation val="minMax"/>
        </c:scaling>
        <c:axPos val="b"/>
        <c:tickLblPos val="nextTo"/>
        <c:txPr>
          <a:bodyPr/>
          <a:lstStyle/>
          <a:p>
            <a:pPr>
              <a:defRPr sz="1200" b="1">
                <a:latin typeface="Times New Roman Cyr" pitchFamily="18" charset="0"/>
                <a:cs typeface="Times New Roman Cyr" pitchFamily="18" charset="0"/>
              </a:defRPr>
            </a:pPr>
            <a:endParaRPr lang="ru-RU"/>
          </a:p>
        </c:txPr>
        <c:crossAx val="167984128"/>
        <c:crosses val="autoZero"/>
        <c:auto val="1"/>
        <c:lblAlgn val="ctr"/>
        <c:lblOffset val="100"/>
      </c:catAx>
      <c:valAx>
        <c:axId val="167984128"/>
        <c:scaling>
          <c:orientation val="minMax"/>
        </c:scaling>
        <c:delete val="1"/>
        <c:axPos val="l"/>
        <c:numFmt formatCode="General" sourceLinked="1"/>
        <c:tickLblPos val="none"/>
        <c:crossAx val="167981824"/>
        <c:crosses val="autoZero"/>
        <c:crossBetween val="between"/>
      </c:valAx>
    </c:plotArea>
    <c:legend>
      <c:legendPos val="r"/>
      <c:layout/>
      <c:txPr>
        <a:bodyPr/>
        <a:lstStyle/>
        <a:p>
          <a:pPr>
            <a:defRPr sz="1400" b="0">
              <a:latin typeface="Times New Roman Cyr" pitchFamily="18" charset="0"/>
              <a:cs typeface="Times New Roman Cyr" pitchFamily="18" charset="0"/>
            </a:defRPr>
          </a:pPr>
          <a:endParaRPr lang="ru-RU"/>
        </a:p>
      </c:txPr>
    </c:legend>
    <c:plotVisOnly val="1"/>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0.18532</cdr:x>
      <cdr:y>0.68182</cdr:y>
    </cdr:from>
    <cdr:to>
      <cdr:x>0.2162</cdr:x>
      <cdr:y>0.83333</cdr:y>
    </cdr:to>
    <cdr:sp macro="" textlink="">
      <cdr:nvSpPr>
        <cdr:cNvPr id="2" name="Правая фигурная скобка 1"/>
        <cdr:cNvSpPr/>
      </cdr:nvSpPr>
      <cdr:spPr>
        <a:xfrm xmlns:a="http://schemas.openxmlformats.org/drawingml/2006/main">
          <a:off x="1728192" y="3240360"/>
          <a:ext cx="288032" cy="720080"/>
        </a:xfrm>
        <a:prstGeom xmlns:a="http://schemas.openxmlformats.org/drawingml/2006/main" prst="rightBrace">
          <a:avLst/>
        </a:prstGeom>
        <a:ln xmlns:a="http://schemas.openxmlformats.org/drawingml/2006/main" w="127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0.05901</cdr:x>
      <cdr:y>0.48485</cdr:y>
    </cdr:from>
    <cdr:to>
      <cdr:x>0.10338</cdr:x>
      <cdr:y>0.56061</cdr:y>
    </cdr:to>
    <cdr:sp macro="" textlink="">
      <cdr:nvSpPr>
        <cdr:cNvPr id="5" name="Прямая со стрелкой 4"/>
        <cdr:cNvSpPr/>
      </cdr:nvSpPr>
      <cdr:spPr>
        <a:xfrm xmlns:a="http://schemas.openxmlformats.org/drawingml/2006/main" flipH="1">
          <a:off x="539551" y="2304256"/>
          <a:ext cx="405759" cy="360040"/>
        </a:xfrm>
        <a:prstGeom xmlns:a="http://schemas.openxmlformats.org/drawingml/2006/main" prst="straightConnector1">
          <a:avLst/>
        </a:prstGeom>
        <a:ln xmlns:a="http://schemas.openxmlformats.org/drawingml/2006/main">
          <a:solidFill>
            <a:schemeClr val="accent2">
              <a:lumMod val="7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0.11126</cdr:x>
      <cdr:y>0.19697</cdr:y>
    </cdr:from>
    <cdr:to>
      <cdr:x>0.12201</cdr:x>
      <cdr:y>0.33333</cdr:y>
    </cdr:to>
    <cdr:sp macro="" textlink="">
      <cdr:nvSpPr>
        <cdr:cNvPr id="7" name="Прямая со стрелкой 6"/>
        <cdr:cNvSpPr/>
      </cdr:nvSpPr>
      <cdr:spPr>
        <a:xfrm xmlns:a="http://schemas.openxmlformats.org/drawingml/2006/main" flipH="1" flipV="1">
          <a:off x="1017319" y="936104"/>
          <a:ext cx="98297" cy="648072"/>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0.12308</cdr:x>
      <cdr:y>0.3372</cdr:y>
    </cdr:from>
    <cdr:to>
      <cdr:x>0.15385</cdr:x>
      <cdr:y>0.37024</cdr:y>
    </cdr:to>
    <cdr:sp macro="" textlink="">
      <cdr:nvSpPr>
        <cdr:cNvPr id="3" name="Прямая со стрелкой 2"/>
        <cdr:cNvSpPr/>
      </cdr:nvSpPr>
      <cdr:spPr>
        <a:xfrm xmlns:a="http://schemas.openxmlformats.org/drawingml/2006/main" flipV="1">
          <a:off x="1152129" y="1469453"/>
          <a:ext cx="288040" cy="143983"/>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0.30769</cdr:x>
      <cdr:y>0.30415</cdr:y>
    </cdr:from>
    <cdr:to>
      <cdr:x>0.35385</cdr:x>
      <cdr:y>0.38677</cdr:y>
    </cdr:to>
    <cdr:sp macro="" textlink="">
      <cdr:nvSpPr>
        <cdr:cNvPr id="5" name="Прямая со стрелкой 4"/>
        <cdr:cNvSpPr/>
      </cdr:nvSpPr>
      <cdr:spPr>
        <a:xfrm xmlns:a="http://schemas.openxmlformats.org/drawingml/2006/main" flipV="1">
          <a:off x="2880321" y="1325439"/>
          <a:ext cx="432083" cy="360038"/>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0.30769</cdr:x>
      <cdr:y>0.38677</cdr:y>
    </cdr:from>
    <cdr:to>
      <cdr:x>0.34615</cdr:x>
      <cdr:y>0.39726</cdr:y>
    </cdr:to>
    <cdr:sp macro="" textlink="">
      <cdr:nvSpPr>
        <cdr:cNvPr id="7" name="Прямая со стрелкой 6"/>
        <cdr:cNvSpPr/>
      </cdr:nvSpPr>
      <cdr:spPr>
        <a:xfrm xmlns:a="http://schemas.openxmlformats.org/drawingml/2006/main" flipV="1">
          <a:off x="2880321" y="1685477"/>
          <a:ext cx="360040" cy="4571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0.49231</cdr:x>
      <cdr:y>0.30415</cdr:y>
    </cdr:from>
    <cdr:to>
      <cdr:x>0.52308</cdr:x>
      <cdr:y>0.40329</cdr:y>
    </cdr:to>
    <cdr:sp macro="" textlink="">
      <cdr:nvSpPr>
        <cdr:cNvPr id="9" name="Прямая со стрелкой 8"/>
        <cdr:cNvSpPr/>
      </cdr:nvSpPr>
      <cdr:spPr>
        <a:xfrm xmlns:a="http://schemas.openxmlformats.org/drawingml/2006/main" flipV="1">
          <a:off x="4608514" y="1325438"/>
          <a:ext cx="288060" cy="432046"/>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0.66923</cdr:x>
      <cdr:y>0.28763</cdr:y>
    </cdr:from>
    <cdr:to>
      <cdr:x>0.70769</cdr:x>
      <cdr:y>0.40329</cdr:y>
    </cdr:to>
    <cdr:sp macro="" textlink="">
      <cdr:nvSpPr>
        <cdr:cNvPr id="11" name="Прямая со стрелкой 10"/>
        <cdr:cNvSpPr/>
      </cdr:nvSpPr>
      <cdr:spPr>
        <a:xfrm xmlns:a="http://schemas.openxmlformats.org/drawingml/2006/main" flipV="1">
          <a:off x="6264697" y="1253446"/>
          <a:ext cx="360018" cy="504038"/>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0.66923</cdr:x>
      <cdr:y>0.37024</cdr:y>
    </cdr:from>
    <cdr:to>
      <cdr:x>0.73077</cdr:x>
      <cdr:y>0.41982</cdr:y>
    </cdr:to>
    <cdr:sp macro="" textlink="">
      <cdr:nvSpPr>
        <cdr:cNvPr id="13" name="Прямая со стрелкой 12"/>
        <cdr:cNvSpPr/>
      </cdr:nvSpPr>
      <cdr:spPr>
        <a:xfrm xmlns:a="http://schemas.openxmlformats.org/drawingml/2006/main" flipV="1">
          <a:off x="6264697" y="1613448"/>
          <a:ext cx="576071" cy="216044"/>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0.49231</cdr:x>
      <cdr:y>0.38677</cdr:y>
    </cdr:from>
    <cdr:to>
      <cdr:x>0.53077</cdr:x>
      <cdr:y>0.41982</cdr:y>
    </cdr:to>
    <cdr:sp macro="" textlink="">
      <cdr:nvSpPr>
        <cdr:cNvPr id="15" name="Прямая со стрелкой 14"/>
        <cdr:cNvSpPr/>
      </cdr:nvSpPr>
      <cdr:spPr>
        <a:xfrm xmlns:a="http://schemas.openxmlformats.org/drawingml/2006/main" flipV="1">
          <a:off x="4608514" y="1685476"/>
          <a:ext cx="360040" cy="144015"/>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0.48289</cdr:x>
      <cdr:y>0.62607</cdr:y>
    </cdr:from>
    <cdr:to>
      <cdr:x>0.48289</cdr:x>
      <cdr:y>0.70482</cdr:y>
    </cdr:to>
    <cdr:sp macro="" textlink="">
      <cdr:nvSpPr>
        <cdr:cNvPr id="3" name="Прямая со стрелкой 2"/>
        <cdr:cNvSpPr/>
      </cdr:nvSpPr>
      <cdr:spPr>
        <a:xfrm xmlns:a="http://schemas.openxmlformats.org/drawingml/2006/main" flipV="1">
          <a:off x="4605688" y="1717448"/>
          <a:ext cx="0" cy="21602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b="1" dirty="0">
            <a:ln>
              <a:solidFill>
                <a:schemeClr val="tx1"/>
              </a:solidFill>
            </a:ln>
          </a:endParaRPr>
        </a:p>
      </cdr:txBody>
    </cdr:sp>
  </cdr:relSizeAnchor>
  <cdr:relSizeAnchor xmlns:cdr="http://schemas.openxmlformats.org/drawingml/2006/chartDrawing">
    <cdr:from>
      <cdr:x>0.55839</cdr:x>
      <cdr:y>0.57358</cdr:y>
    </cdr:from>
    <cdr:to>
      <cdr:x>0.55839</cdr:x>
      <cdr:y>0.70482</cdr:y>
    </cdr:to>
    <cdr:sp macro="" textlink="">
      <cdr:nvSpPr>
        <cdr:cNvPr id="7" name="Прямая со стрелкой 6"/>
        <cdr:cNvSpPr/>
      </cdr:nvSpPr>
      <cdr:spPr>
        <a:xfrm xmlns:a="http://schemas.openxmlformats.org/drawingml/2006/main" flipV="1">
          <a:off x="5325768" y="1573432"/>
          <a:ext cx="0" cy="36004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547" cy="497842"/>
          </a:xfrm>
          <a:prstGeom prst="rect">
            <a:avLst/>
          </a:prstGeom>
        </p:spPr>
        <p:txBody>
          <a:bodyPr vert="horz" lIns="91859" tIns="45928" rIns="91859" bIns="45928"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3852" y="0"/>
            <a:ext cx="2972547" cy="497842"/>
          </a:xfrm>
          <a:prstGeom prst="rect">
            <a:avLst/>
          </a:prstGeom>
        </p:spPr>
        <p:txBody>
          <a:bodyPr vert="horz" lIns="91859" tIns="45928" rIns="91859" bIns="45928" rtlCol="0"/>
          <a:lstStyle>
            <a:lvl1pPr algn="r" fontAlgn="auto">
              <a:spcBef>
                <a:spcPts val="0"/>
              </a:spcBef>
              <a:spcAft>
                <a:spcPts val="0"/>
              </a:spcAft>
              <a:defRPr sz="1200">
                <a:latin typeface="+mn-lt"/>
              </a:defRPr>
            </a:lvl1pPr>
          </a:lstStyle>
          <a:p>
            <a:pPr>
              <a:defRPr/>
            </a:pPr>
            <a:fld id="{E68545BF-EFFE-4AD4-B16D-AAE714ED9C65}" type="datetimeFigureOut">
              <a:rPr lang="ru-RU"/>
              <a:pPr>
                <a:defRPr/>
              </a:pPr>
              <a:t>11.04.2021</a:t>
            </a:fld>
            <a:endParaRPr lang="ru-RU"/>
          </a:p>
        </p:txBody>
      </p:sp>
      <p:sp>
        <p:nvSpPr>
          <p:cNvPr id="4" name="Нижний колонтитул 3"/>
          <p:cNvSpPr>
            <a:spLocks noGrp="1"/>
          </p:cNvSpPr>
          <p:nvPr>
            <p:ph type="ftr" sz="quarter" idx="2"/>
          </p:nvPr>
        </p:nvSpPr>
        <p:spPr>
          <a:xfrm>
            <a:off x="0" y="9446259"/>
            <a:ext cx="2972547" cy="497841"/>
          </a:xfrm>
          <a:prstGeom prst="rect">
            <a:avLst/>
          </a:prstGeom>
        </p:spPr>
        <p:txBody>
          <a:bodyPr vert="horz" lIns="91859" tIns="45928" rIns="91859" bIns="45928"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3852" y="9446259"/>
            <a:ext cx="2972547" cy="497841"/>
          </a:xfrm>
          <a:prstGeom prst="rect">
            <a:avLst/>
          </a:prstGeom>
        </p:spPr>
        <p:txBody>
          <a:bodyPr vert="horz" lIns="91859" tIns="45928" rIns="91859" bIns="45928" rtlCol="0" anchor="b"/>
          <a:lstStyle>
            <a:lvl1pPr algn="r" fontAlgn="auto">
              <a:spcBef>
                <a:spcPts val="0"/>
              </a:spcBef>
              <a:spcAft>
                <a:spcPts val="0"/>
              </a:spcAft>
              <a:defRPr sz="1200">
                <a:latin typeface="+mn-lt"/>
              </a:defRPr>
            </a:lvl1pPr>
          </a:lstStyle>
          <a:p>
            <a:pPr>
              <a:defRPr/>
            </a:pPr>
            <a:fld id="{29E67C86-EE41-4368-8B0B-81A81063EF6F}" type="slidenum">
              <a:rPr lang="ru-RU"/>
              <a:pPr>
                <a:defRPr/>
              </a:pPr>
              <a:t>‹#›</a:t>
            </a:fld>
            <a:endParaRPr lang="ru-RU"/>
          </a:p>
        </p:txBody>
      </p:sp>
    </p:spTree>
    <p:extLst>
      <p:ext uri="{BB962C8B-B14F-4D97-AF65-F5344CB8AC3E}">
        <p14:creationId xmlns:p14="http://schemas.microsoft.com/office/powerpoint/2010/main" xmlns="" val="500314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547" cy="497842"/>
          </a:xfrm>
          <a:prstGeom prst="rect">
            <a:avLst/>
          </a:prstGeom>
        </p:spPr>
        <p:txBody>
          <a:bodyPr vert="horz" lIns="91859" tIns="45928" rIns="91859" bIns="45928"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3852" y="0"/>
            <a:ext cx="2972547" cy="497842"/>
          </a:xfrm>
          <a:prstGeom prst="rect">
            <a:avLst/>
          </a:prstGeom>
        </p:spPr>
        <p:txBody>
          <a:bodyPr vert="horz" lIns="91859" tIns="45928" rIns="91859" bIns="45928" rtlCol="0"/>
          <a:lstStyle>
            <a:lvl1pPr algn="r" fontAlgn="auto">
              <a:spcBef>
                <a:spcPts val="0"/>
              </a:spcBef>
              <a:spcAft>
                <a:spcPts val="0"/>
              </a:spcAft>
              <a:defRPr sz="1200">
                <a:latin typeface="+mn-lt"/>
              </a:defRPr>
            </a:lvl1pPr>
          </a:lstStyle>
          <a:p>
            <a:pPr>
              <a:defRPr/>
            </a:pPr>
            <a:fld id="{5E7FC92D-36D3-4DD6-823A-6F221FAF6D28}" type="datetimeFigureOut">
              <a:rPr lang="ru-RU"/>
              <a:pPr>
                <a:defRPr/>
              </a:pPr>
              <a:t>11.04.2021</a:t>
            </a:fld>
            <a:endParaRPr lang="ru-RU"/>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59" tIns="45928" rIns="91859" bIns="45928" rtlCol="0" anchor="ctr"/>
          <a:lstStyle/>
          <a:p>
            <a:pPr lvl="0"/>
            <a:endParaRPr lang="ru-RU" noProof="0"/>
          </a:p>
        </p:txBody>
      </p:sp>
      <p:sp>
        <p:nvSpPr>
          <p:cNvPr id="5" name="Заметки 4"/>
          <p:cNvSpPr>
            <a:spLocks noGrp="1"/>
          </p:cNvSpPr>
          <p:nvPr>
            <p:ph type="body" sz="quarter" idx="3"/>
          </p:nvPr>
        </p:nvSpPr>
        <p:spPr>
          <a:xfrm>
            <a:off x="685482" y="4723925"/>
            <a:ext cx="5487041" cy="4475798"/>
          </a:xfrm>
          <a:prstGeom prst="rect">
            <a:avLst/>
          </a:prstGeom>
        </p:spPr>
        <p:txBody>
          <a:bodyPr vert="horz" lIns="91859" tIns="45928" rIns="91859" bIns="45928"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46259"/>
            <a:ext cx="2972547" cy="497841"/>
          </a:xfrm>
          <a:prstGeom prst="rect">
            <a:avLst/>
          </a:prstGeom>
        </p:spPr>
        <p:txBody>
          <a:bodyPr vert="horz" lIns="91859" tIns="45928" rIns="91859" bIns="45928"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3852" y="9446259"/>
            <a:ext cx="2972547" cy="497841"/>
          </a:xfrm>
          <a:prstGeom prst="rect">
            <a:avLst/>
          </a:prstGeom>
        </p:spPr>
        <p:txBody>
          <a:bodyPr vert="horz" lIns="91859" tIns="45928" rIns="91859" bIns="45928" rtlCol="0" anchor="b"/>
          <a:lstStyle>
            <a:lvl1pPr algn="r" fontAlgn="auto">
              <a:spcBef>
                <a:spcPts val="0"/>
              </a:spcBef>
              <a:spcAft>
                <a:spcPts val="0"/>
              </a:spcAft>
              <a:defRPr sz="1200">
                <a:latin typeface="+mn-lt"/>
              </a:defRPr>
            </a:lvl1pPr>
          </a:lstStyle>
          <a:p>
            <a:pPr>
              <a:defRPr/>
            </a:pPr>
            <a:fld id="{567C0301-A95E-4A2B-B107-C9BCADA4C6A9}" type="slidenum">
              <a:rPr lang="ru-RU"/>
              <a:pPr>
                <a:defRPr/>
              </a:pPr>
              <a:t>‹#›</a:t>
            </a:fld>
            <a:endParaRPr lang="ru-RU"/>
          </a:p>
        </p:txBody>
      </p:sp>
    </p:spTree>
    <p:extLst>
      <p:ext uri="{BB962C8B-B14F-4D97-AF65-F5344CB8AC3E}">
        <p14:creationId xmlns:p14="http://schemas.microsoft.com/office/powerpoint/2010/main" xmlns="" val="18850498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1</a:t>
            </a:fld>
            <a:endParaRPr lang="ru-RU"/>
          </a:p>
        </p:txBody>
      </p:sp>
    </p:spTree>
    <p:extLst>
      <p:ext uri="{BB962C8B-B14F-4D97-AF65-F5344CB8AC3E}">
        <p14:creationId xmlns:p14="http://schemas.microsoft.com/office/powerpoint/2010/main" xmlns="" val="418559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53</a:t>
            </a:fld>
            <a:endParaRPr lang="ru-RU"/>
          </a:p>
        </p:txBody>
      </p:sp>
    </p:spTree>
    <p:extLst>
      <p:ext uri="{BB962C8B-B14F-4D97-AF65-F5344CB8AC3E}">
        <p14:creationId xmlns:p14="http://schemas.microsoft.com/office/powerpoint/2010/main" xmlns="" val="429343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67C0301-A95E-4A2B-B107-C9BCADA4C6A9}" type="slidenum">
              <a:rPr lang="ru-RU" smtClean="0"/>
              <a:pPr>
                <a:defRPr/>
              </a:pPr>
              <a:t>54</a:t>
            </a:fld>
            <a:endParaRPr lang="ru-RU"/>
          </a:p>
        </p:txBody>
      </p:sp>
    </p:spTree>
    <p:extLst>
      <p:ext uri="{BB962C8B-B14F-4D97-AF65-F5344CB8AC3E}">
        <p14:creationId xmlns:p14="http://schemas.microsoft.com/office/powerpoint/2010/main" xmlns="" val="1461964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55</a:t>
            </a:fld>
            <a:endParaRPr lang="ru-RU"/>
          </a:p>
        </p:txBody>
      </p:sp>
    </p:spTree>
    <p:extLst>
      <p:ext uri="{BB962C8B-B14F-4D97-AF65-F5344CB8AC3E}">
        <p14:creationId xmlns:p14="http://schemas.microsoft.com/office/powerpoint/2010/main" xmlns="" val="40233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57</a:t>
            </a:fld>
            <a:endParaRPr lang="ru-RU"/>
          </a:p>
        </p:txBody>
      </p:sp>
    </p:spTree>
    <p:extLst>
      <p:ext uri="{BB962C8B-B14F-4D97-AF65-F5344CB8AC3E}">
        <p14:creationId xmlns:p14="http://schemas.microsoft.com/office/powerpoint/2010/main" xmlns="" val="381658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59</a:t>
            </a:fld>
            <a:endParaRPr lang="ru-RU"/>
          </a:p>
        </p:txBody>
      </p:sp>
    </p:spTree>
    <p:extLst>
      <p:ext uri="{BB962C8B-B14F-4D97-AF65-F5344CB8AC3E}">
        <p14:creationId xmlns:p14="http://schemas.microsoft.com/office/powerpoint/2010/main" xmlns="" val="198125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noTextEdit="1"/>
          </p:cNvSpPr>
          <p:nvPr>
            <p:ph type="sldImg"/>
          </p:nvPr>
        </p:nvSpPr>
        <p:spPr bwMode="auto">
          <a:xfrm>
            <a:off x="942975" y="746125"/>
            <a:ext cx="4972050" cy="3729038"/>
          </a:xfrm>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15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086495-FBC2-48FD-8963-3F20781B8026}" type="slidenum">
              <a:rPr lang="ru-RU"/>
              <a:pPr fontAlgn="base">
                <a:spcBef>
                  <a:spcPct val="0"/>
                </a:spcBef>
                <a:spcAft>
                  <a:spcPct val="0"/>
                </a:spcAft>
                <a:defRPr/>
              </a:pPr>
              <a:t>60</a:t>
            </a:fld>
            <a:endParaRPr lang="ru-RU"/>
          </a:p>
        </p:txBody>
      </p:sp>
    </p:spTree>
    <p:extLst>
      <p:ext uri="{BB962C8B-B14F-4D97-AF65-F5344CB8AC3E}">
        <p14:creationId xmlns:p14="http://schemas.microsoft.com/office/powerpoint/2010/main" xmlns="" val="292308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8698">
              <a:defRPr/>
            </a:pPr>
            <a:r>
              <a:rPr lang="ru-RU" dirty="0"/>
              <a:t>* - по данным социологического исследования состояния межнациональных и межконфессиональных отношений в Ханты-Мансийском автономном округе – Югре.</a:t>
            </a:r>
          </a:p>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61</a:t>
            </a:fld>
            <a:endParaRPr lang="ru-RU"/>
          </a:p>
        </p:txBody>
      </p:sp>
    </p:spTree>
    <p:extLst>
      <p:ext uri="{BB962C8B-B14F-4D97-AF65-F5344CB8AC3E}">
        <p14:creationId xmlns:p14="http://schemas.microsoft.com/office/powerpoint/2010/main" xmlns="" val="4023775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65</a:t>
            </a:fld>
            <a:endParaRPr lang="ru-RU"/>
          </a:p>
        </p:txBody>
      </p:sp>
    </p:spTree>
    <p:extLst>
      <p:ext uri="{BB962C8B-B14F-4D97-AF65-F5344CB8AC3E}">
        <p14:creationId xmlns:p14="http://schemas.microsoft.com/office/powerpoint/2010/main" xmlns="" val="3514779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66</a:t>
            </a:fld>
            <a:endParaRPr lang="ru-RU"/>
          </a:p>
        </p:txBody>
      </p:sp>
    </p:spTree>
    <p:extLst>
      <p:ext uri="{BB962C8B-B14F-4D97-AF65-F5344CB8AC3E}">
        <p14:creationId xmlns:p14="http://schemas.microsoft.com/office/powerpoint/2010/main" xmlns="" val="1530096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67C0301-A95E-4A2B-B107-C9BCADA4C6A9}" type="slidenum">
              <a:rPr lang="ru-RU" smtClean="0"/>
              <a:pPr>
                <a:defRPr/>
              </a:pPr>
              <a:t>3</a:t>
            </a:fld>
            <a:endParaRPr lang="ru-RU"/>
          </a:p>
        </p:txBody>
      </p:sp>
    </p:spTree>
    <p:extLst>
      <p:ext uri="{BB962C8B-B14F-4D97-AF65-F5344CB8AC3E}">
        <p14:creationId xmlns:p14="http://schemas.microsoft.com/office/powerpoint/2010/main" xmlns="" val="226129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71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67C0301-A95E-4A2B-B107-C9BCADA4C6A9}" type="slidenum">
              <a:rPr lang="ru-RU" smtClean="0"/>
              <a:pPr>
                <a:defRPr/>
              </a:pPr>
              <a:t>74</a:t>
            </a:fld>
            <a:endParaRPr lang="ru-RU"/>
          </a:p>
        </p:txBody>
      </p:sp>
    </p:spTree>
    <p:extLst>
      <p:ext uri="{BB962C8B-B14F-4D97-AF65-F5344CB8AC3E}">
        <p14:creationId xmlns:p14="http://schemas.microsoft.com/office/powerpoint/2010/main" xmlns="" val="757304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noTextEdit="1"/>
          </p:cNvSpPr>
          <p:nvPr>
            <p:ph type="sldImg"/>
          </p:nvPr>
        </p:nvSpPr>
        <p:spPr bwMode="auto">
          <a:xfrm>
            <a:off x="942975" y="746125"/>
            <a:ext cx="4972050" cy="3729038"/>
          </a:xfrm>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215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086495-FBC2-48FD-8963-3F20781B8026}" type="slidenum">
              <a:rPr lang="ru-RU"/>
              <a:pPr fontAlgn="base">
                <a:spcBef>
                  <a:spcPct val="0"/>
                </a:spcBef>
                <a:spcAft>
                  <a:spcPct val="0"/>
                </a:spcAft>
                <a:defRPr/>
              </a:pPr>
              <a:t>75</a:t>
            </a:fld>
            <a:endParaRPr lang="ru-RU"/>
          </a:p>
        </p:txBody>
      </p:sp>
    </p:spTree>
    <p:extLst>
      <p:ext uri="{BB962C8B-B14F-4D97-AF65-F5344CB8AC3E}">
        <p14:creationId xmlns:p14="http://schemas.microsoft.com/office/powerpoint/2010/main" xmlns="" val="92308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normAutofit/>
          </a:bodyPr>
          <a:lstStyle/>
          <a:p>
            <a:pPr indent="177958" defTabSz="921856"/>
            <a:endParaRPr lang="ru-RU" dirty="0"/>
          </a:p>
        </p:txBody>
      </p:sp>
    </p:spTree>
    <p:extLst>
      <p:ext uri="{BB962C8B-B14F-4D97-AF65-F5344CB8AC3E}">
        <p14:creationId xmlns:p14="http://schemas.microsoft.com/office/powerpoint/2010/main" xmlns="" val="16718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a:t>
            </a:fld>
            <a:endParaRPr lang="ru-RU"/>
          </a:p>
        </p:txBody>
      </p:sp>
    </p:spTree>
    <p:extLst>
      <p:ext uri="{BB962C8B-B14F-4D97-AF65-F5344CB8AC3E}">
        <p14:creationId xmlns:p14="http://schemas.microsoft.com/office/powerpoint/2010/main" xmlns="" val="38413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67C0301-A95E-4A2B-B107-C9BCADA4C6A9}" type="slidenum">
              <a:rPr lang="ru-RU" smtClean="0"/>
              <a:pPr>
                <a:defRPr/>
              </a:pPr>
              <a:t>10</a:t>
            </a:fld>
            <a:endParaRPr lang="ru-RU"/>
          </a:p>
        </p:txBody>
      </p:sp>
    </p:spTree>
    <p:extLst>
      <p:ext uri="{BB962C8B-B14F-4D97-AF65-F5344CB8AC3E}">
        <p14:creationId xmlns:p14="http://schemas.microsoft.com/office/powerpoint/2010/main" xmlns="" val="314694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15</a:t>
            </a:fld>
            <a:endParaRPr lang="ru-RU"/>
          </a:p>
        </p:txBody>
      </p:sp>
    </p:spTree>
    <p:extLst>
      <p:ext uri="{BB962C8B-B14F-4D97-AF65-F5344CB8AC3E}">
        <p14:creationId xmlns:p14="http://schemas.microsoft.com/office/powerpoint/2010/main" xmlns="" val="97201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28</a:t>
            </a:fld>
            <a:endParaRPr lang="ru-RU"/>
          </a:p>
        </p:txBody>
      </p:sp>
    </p:spTree>
    <p:extLst>
      <p:ext uri="{BB962C8B-B14F-4D97-AF65-F5344CB8AC3E}">
        <p14:creationId xmlns:p14="http://schemas.microsoft.com/office/powerpoint/2010/main" xmlns="" val="224860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2331" algn="just">
              <a:spcAft>
                <a:spcPts val="0"/>
              </a:spcAft>
              <a:tabLst>
                <a:tab pos="452331" algn="l"/>
              </a:tabLst>
            </a:pPr>
            <a:r>
              <a:rPr lang="ru-RU" dirty="0">
                <a:solidFill>
                  <a:srgbClr val="000000"/>
                </a:solidFill>
                <a:latin typeface="Times New Roman" panose="02020603050405020304" pitchFamily="18" charset="0"/>
                <a:ea typeface="Times New Roman" panose="02020603050405020304" pitchFamily="18" charset="0"/>
              </a:rPr>
              <a:t>Для достижения показателей средней заработной платы отдельных категорий работников, оказывающих муниципальные услуги и выполняющих работы в сферах образования и культуры, в  </a:t>
            </a:r>
            <a:r>
              <a:rPr lang="ru-RU" dirty="0">
                <a:latin typeface="Times New Roman" panose="02020603050405020304" pitchFamily="18" charset="0"/>
                <a:ea typeface="Times New Roman" panose="02020603050405020304" pitchFamily="18" charset="0"/>
              </a:rPr>
              <a:t>рамках исполнения</a:t>
            </a:r>
            <a:r>
              <a:rPr lang="ru-RU" dirty="0">
                <a:solidFill>
                  <a:srgbClr val="000000"/>
                </a:solidFill>
                <a:latin typeface="Times New Roman" panose="02020603050405020304" pitchFamily="18" charset="0"/>
                <a:ea typeface="Times New Roman" panose="02020603050405020304" pitchFamily="18" charset="0"/>
              </a:rPr>
              <a:t> указов Президента Российской Федерации от 07.05.2012 № 597 «О мероприятиях по реализации государственной социальной политики», от 01.06.2012 № 761 «О национальной стратегии действий в интересах детей на 2012-2017 годы», в отчетном периоде продолжен процесс поэтапного доведения среднего уровня оплаты труда отдельным категориям работников, оказывающих муниципальные услуги и выполняющих работы в сфере образования и культуры, до уровней, установленных Указом.</a:t>
            </a:r>
            <a:endParaRPr lang="ru-RU" dirty="0">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38</a:t>
            </a:fld>
            <a:endParaRPr lang="ru-RU"/>
          </a:p>
        </p:txBody>
      </p:sp>
    </p:spTree>
    <p:extLst>
      <p:ext uri="{BB962C8B-B14F-4D97-AF65-F5344CB8AC3E}">
        <p14:creationId xmlns:p14="http://schemas.microsoft.com/office/powerpoint/2010/main" xmlns="" val="284426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51</a:t>
            </a:fld>
            <a:endParaRPr lang="ru-RU"/>
          </a:p>
        </p:txBody>
      </p:sp>
    </p:spTree>
    <p:extLst>
      <p:ext uri="{BB962C8B-B14F-4D97-AF65-F5344CB8AC3E}">
        <p14:creationId xmlns:p14="http://schemas.microsoft.com/office/powerpoint/2010/main" xmlns="" val="157949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52</a:t>
            </a:fld>
            <a:endParaRPr lang="ru-RU"/>
          </a:p>
        </p:txBody>
      </p:sp>
    </p:spTree>
    <p:extLst>
      <p:ext uri="{BB962C8B-B14F-4D97-AF65-F5344CB8AC3E}">
        <p14:creationId xmlns:p14="http://schemas.microsoft.com/office/powerpoint/2010/main" xmlns="" val="392372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pPr>
              <a:defRPr/>
            </a:pPr>
            <a:fld id="{318CF57B-A161-4567-BBFF-59C8F29A2D81}" type="datetime1">
              <a:rPr lang="ru-RU" smtClean="0"/>
              <a:pPr>
                <a:defRPr/>
              </a:pPr>
              <a:t>11.04.2021</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38C1D280-BC16-443F-9A9E-620B0ECD2B27}"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729755B8-D878-4B5C-A2A6-E7FBA861F51A}" type="datetime1">
              <a:rPr lang="ru-RU" smtClean="0"/>
              <a:pPr>
                <a:defRPr/>
              </a:pPr>
              <a:t>11.04.2021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D3B31F1-D8B4-4300-8542-46910E40C1FF}"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FFD77677-0084-4B04-AAB2-EAEEFFA724FE}" type="datetime1">
              <a:rPr lang="ru-RU" smtClean="0"/>
              <a:pPr>
                <a:defRPr/>
              </a:pPr>
              <a:t>11.04.2021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6E3BD2A-74BF-476A-BAE8-16FBEA062B40}"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07998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48C3E7FA-D9C6-439B-A833-E964BF898C87}" type="datetime1">
              <a:rPr lang="ru-RU" smtClean="0"/>
              <a:pPr>
                <a:defRPr/>
              </a:pPr>
              <a:t>11.04.2021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F12884A-AB6A-497A-AE61-AF939ACEF030}"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pPr>
              <a:defRPr/>
            </a:pPr>
            <a:fld id="{3F1697ED-D22D-4347-8145-E5A32BA0B043}" type="datetime1">
              <a:rPr lang="ru-RU" smtClean="0"/>
              <a:pPr>
                <a:defRPr/>
              </a:pPr>
              <a:t>11.04.2021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44CF81C-58F0-4B9C-A036-2295621AC7C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fld id="{5BD62CD5-03EC-4844-96BD-EC141EEB73FA}" type="datetime1">
              <a:rPr lang="ru-RU" smtClean="0"/>
              <a:pPr>
                <a:defRPr/>
              </a:pPr>
              <a:t>11.04.2021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64C3ADC-F276-4C39-9AF1-7395DF61005C}"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pPr>
              <a:defRPr/>
            </a:pPr>
            <a:fld id="{5B9343A5-D46D-4A56-B24B-A1FB51035061}" type="datetime1">
              <a:rPr lang="ru-RU" smtClean="0"/>
              <a:pPr>
                <a:defRPr/>
              </a:pPr>
              <a:t>11.04.2021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CE6FB0D-87F3-4D58-B675-C6B20766A479}"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pPr>
              <a:defRPr/>
            </a:pPr>
            <a:fld id="{8D978B59-42A5-4815-B476-7CE2969DBDD6}" type="datetime1">
              <a:rPr lang="ru-RU" smtClean="0"/>
              <a:pPr>
                <a:defRPr/>
              </a:pPr>
              <a:t>11.04.2021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528BCBED-1CEB-47CB-865A-96D3079D3039}"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87C4F58-B7FF-460D-98CE-FC01B095B207}" type="datetime1">
              <a:rPr lang="ru-RU" smtClean="0"/>
              <a:pPr>
                <a:defRPr/>
              </a:pPr>
              <a:t>11.04.2021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8EFAEADA-03E1-450E-BB7A-2CD8A256C4E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fld id="{D346DEF0-7AAC-41E2-AADA-95EFC4E64A27}" type="datetime1">
              <a:rPr lang="ru-RU" smtClean="0"/>
              <a:pPr>
                <a:defRPr/>
              </a:pPr>
              <a:t>11.04.2021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2B9EB8D-49C8-4E13-A403-EB8831AC6C84}"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pPr>
              <a:defRPr/>
            </a:pPr>
            <a:fld id="{6612AB02-5C44-4F6C-AFCC-483861398608}" type="datetime1">
              <a:rPr lang="ru-RU" smtClean="0"/>
              <a:pPr>
                <a:defRPr/>
              </a:pPr>
              <a:t>11.04.2021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C6639286-635E-4497-A0E9-0D4965DB9E14}"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535C79B-C2D0-4B21-A467-D7E328D472E1}" type="datetime1">
              <a:rPr lang="ru-RU" smtClean="0"/>
              <a:pPr>
                <a:defRPr/>
              </a:pPr>
              <a:t>11.04.2021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C5CB616-3E48-45E4-9D67-8CDD9FE56C0E}"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consultantplus://offline/ref=88FDECEE9E0404A2CF5D600419CAE5B0DFF7938B99E2AC64D8D5611728E53BC6629CDF494A385478FD4B07892CC86F537B2909AFDB37D9AF9632A295yCZBJ" TargetMode="External"/><Relationship Id="rId2" Type="http://schemas.openxmlformats.org/officeDocument/2006/relationships/hyperlink" Target="consultantplus://offline/ref=A1E622EB10DB937A80B5BC36B6438A6C69A8C41E484ECAEA036D5F744496C05F2FE6B2BD74395145F31A0A1465F2B95792A1F58BD816613B44DEE8D5P6b4J"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www.uray.ru/document/846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8" name="Picture 4" descr="закладка урай"/>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4" name="Rectangle 6"/>
          <p:cNvSpPr>
            <a:spLocks noChangeArrowheads="1"/>
          </p:cNvSpPr>
          <p:nvPr/>
        </p:nvSpPr>
        <p:spPr bwMode="auto">
          <a:xfrm>
            <a:off x="0" y="293771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hangingPunct="0"/>
            <a:endParaRPr lang="ru-RU" sz="3600" dirty="0">
              <a:solidFill>
                <a:srgbClr val="0000FF"/>
              </a:solidFill>
              <a:latin typeface="Times New Roman" pitchFamily="18" charset="0"/>
              <a:cs typeface="Times New Roman" pitchFamily="18" charset="0"/>
            </a:endParaRPr>
          </a:p>
        </p:txBody>
      </p:sp>
      <p:sp>
        <p:nvSpPr>
          <p:cNvPr id="2" name="Прямоугольник 1"/>
          <p:cNvSpPr/>
          <p:nvPr/>
        </p:nvSpPr>
        <p:spPr>
          <a:xfrm>
            <a:off x="0" y="1124744"/>
            <a:ext cx="9144000" cy="2308324"/>
          </a:xfrm>
          <a:prstGeom prst="rect">
            <a:avLst/>
          </a:prstGeom>
        </p:spPr>
        <p:txBody>
          <a:bodyPr wrap="square">
            <a:spAutoFit/>
          </a:bodyPr>
          <a:lstStyle/>
          <a:p>
            <a:pPr algn="ctr">
              <a:defRPr/>
            </a:pPr>
            <a:r>
              <a:rPr lang="ru-RU" sz="7200" b="1" i="1" dirty="0">
                <a:solidFill>
                  <a:srgbClr val="0000FF"/>
                </a:solidFill>
                <a:effectLst>
                  <a:outerShdw blurRad="38100" dist="38100" dir="2700000" algn="tl">
                    <a:srgbClr val="C0C0C0"/>
                  </a:outerShdw>
                </a:effectLst>
                <a:latin typeface="Arial" pitchFamily="34" charset="0"/>
                <a:cs typeface="Arial" pitchFamily="34" charset="0"/>
              </a:rPr>
              <a:t>Бюджет для граждан</a:t>
            </a:r>
          </a:p>
        </p:txBody>
      </p:sp>
      <p:sp>
        <p:nvSpPr>
          <p:cNvPr id="3" name="Прямоугольник 2"/>
          <p:cNvSpPr/>
          <p:nvPr/>
        </p:nvSpPr>
        <p:spPr>
          <a:xfrm>
            <a:off x="4067944" y="4869160"/>
            <a:ext cx="4968551" cy="738664"/>
          </a:xfrm>
          <a:prstGeom prst="rect">
            <a:avLst/>
          </a:prstGeom>
        </p:spPr>
        <p:txBody>
          <a:bodyPr wrap="square">
            <a:spAutoFit/>
          </a:bodyPr>
          <a:lstStyle/>
          <a:p>
            <a:pPr algn="r">
              <a:defRPr/>
            </a:pPr>
            <a:r>
              <a:rPr lang="ru-RU" sz="1400" b="1" dirty="0">
                <a:solidFill>
                  <a:srgbClr val="0000FF"/>
                </a:solidFill>
                <a:effectLst>
                  <a:outerShdw blurRad="38100" dist="38100" dir="2700000" algn="tl">
                    <a:srgbClr val="C0C0C0"/>
                  </a:outerShdw>
                </a:effectLst>
                <a:latin typeface="Arial" pitchFamily="34" charset="0"/>
                <a:cs typeface="Arial" pitchFamily="34" charset="0"/>
              </a:rPr>
              <a:t>к  проекту решения Думы города Урай</a:t>
            </a:r>
            <a:r>
              <a:rPr lang="ru-RU" sz="1400" b="1" dirty="0">
                <a:solidFill>
                  <a:srgbClr val="0000FF"/>
                </a:solidFill>
                <a:latin typeface="Arial" pitchFamily="34" charset="0"/>
                <a:cs typeface="Arial" pitchFamily="34" charset="0"/>
              </a:rPr>
              <a:t> </a:t>
            </a:r>
          </a:p>
          <a:p>
            <a:pPr algn="r">
              <a:defRPr/>
            </a:pPr>
            <a:r>
              <a:rPr lang="ru-RU" sz="1400" b="1" dirty="0">
                <a:solidFill>
                  <a:srgbClr val="0000FF"/>
                </a:solidFill>
                <a:latin typeface="Arial" pitchFamily="34" charset="0"/>
                <a:cs typeface="Arial" pitchFamily="34" charset="0"/>
              </a:rPr>
              <a:t>«Об исполнении бюджета городского округа </a:t>
            </a:r>
            <a:r>
              <a:rPr lang="ru-RU" sz="1400" b="1" dirty="0" err="1">
                <a:solidFill>
                  <a:srgbClr val="0000FF"/>
                </a:solidFill>
                <a:latin typeface="Arial" pitchFamily="34" charset="0"/>
                <a:cs typeface="Arial" pitchFamily="34" charset="0"/>
              </a:rPr>
              <a:t>Урай</a:t>
            </a:r>
            <a:endParaRPr lang="ru-RU" sz="1400" b="1" dirty="0">
              <a:solidFill>
                <a:srgbClr val="0000FF"/>
              </a:solidFill>
            </a:endParaRPr>
          </a:p>
          <a:p>
            <a:pPr algn="r">
              <a:defRPr/>
            </a:pPr>
            <a:r>
              <a:rPr lang="ru-RU" sz="1400" b="1" dirty="0">
                <a:solidFill>
                  <a:srgbClr val="0000FF"/>
                </a:solidFill>
                <a:latin typeface="Arial" pitchFamily="34" charset="0"/>
                <a:cs typeface="Arial" pitchFamily="34" charset="0"/>
              </a:rPr>
              <a:t>за 2020 год»</a:t>
            </a:r>
          </a:p>
        </p:txBody>
      </p:sp>
    </p:spTree>
    <p:extLst>
      <p:ext uri="{BB962C8B-B14F-4D97-AF65-F5344CB8AC3E}">
        <p14:creationId xmlns:p14="http://schemas.microsoft.com/office/powerpoint/2010/main" xmlns="" val="36728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380312" y="116632"/>
            <a:ext cx="1907704" cy="276999"/>
          </a:xfrm>
          <a:prstGeom prst="rect">
            <a:avLst/>
          </a:prstGeom>
        </p:spPr>
        <p:txBody>
          <a:bodyPr wrap="square">
            <a:spAutoFit/>
          </a:bodyPr>
          <a:lstStyle/>
          <a:p>
            <a:r>
              <a:rPr lang="ru-RU" sz="1200" b="1" i="1" dirty="0">
                <a:latin typeface="Times New Roman" panose="02020603050405020304" pitchFamily="18" charset="0"/>
                <a:cs typeface="Times New Roman" panose="02020603050405020304" pitchFamily="18" charset="0"/>
              </a:rPr>
              <a:t>продолжение слайда</a:t>
            </a:r>
            <a:endParaRPr lang="ru-RU" sz="1200" dirty="0"/>
          </a:p>
        </p:txBody>
      </p:sp>
      <p:graphicFrame>
        <p:nvGraphicFramePr>
          <p:cNvPr id="2" name="Таблица 1">
            <a:extLst>
              <a:ext uri="{FF2B5EF4-FFF2-40B4-BE49-F238E27FC236}">
                <a16:creationId xmlns:a16="http://schemas.microsoft.com/office/drawing/2014/main" xmlns="" id="{89D7A86D-F4E7-4291-A5BC-F5E8C6B4B243}"/>
              </a:ext>
            </a:extLst>
          </p:cNvPr>
          <p:cNvGraphicFramePr>
            <a:graphicFrameLocks noGrp="1"/>
          </p:cNvGraphicFramePr>
          <p:nvPr>
            <p:extLst>
              <p:ext uri="{D42A27DB-BD31-4B8C-83A1-F6EECF244321}">
                <p14:modId xmlns:p14="http://schemas.microsoft.com/office/powerpoint/2010/main" xmlns="" val="1612672302"/>
              </p:ext>
            </p:extLst>
          </p:nvPr>
        </p:nvGraphicFramePr>
        <p:xfrm>
          <a:off x="0" y="404664"/>
          <a:ext cx="9036496" cy="6332640"/>
        </p:xfrm>
        <a:graphic>
          <a:graphicData uri="http://schemas.openxmlformats.org/drawingml/2006/table">
            <a:tbl>
              <a:tblPr/>
              <a:tblGrid>
                <a:gridCol w="1931325">
                  <a:extLst>
                    <a:ext uri="{9D8B030D-6E8A-4147-A177-3AD203B41FA5}">
                      <a16:colId xmlns:a16="http://schemas.microsoft.com/office/drawing/2014/main" xmlns="" val="1704013676"/>
                    </a:ext>
                  </a:extLst>
                </a:gridCol>
                <a:gridCol w="812085">
                  <a:extLst>
                    <a:ext uri="{9D8B030D-6E8A-4147-A177-3AD203B41FA5}">
                      <a16:colId xmlns:a16="http://schemas.microsoft.com/office/drawing/2014/main" xmlns="" val="1619408064"/>
                    </a:ext>
                  </a:extLst>
                </a:gridCol>
                <a:gridCol w="730876">
                  <a:extLst>
                    <a:ext uri="{9D8B030D-6E8A-4147-A177-3AD203B41FA5}">
                      <a16:colId xmlns:a16="http://schemas.microsoft.com/office/drawing/2014/main" xmlns="" val="437652303"/>
                    </a:ext>
                  </a:extLst>
                </a:gridCol>
                <a:gridCol w="730876">
                  <a:extLst>
                    <a:ext uri="{9D8B030D-6E8A-4147-A177-3AD203B41FA5}">
                      <a16:colId xmlns:a16="http://schemas.microsoft.com/office/drawing/2014/main" xmlns="" val="768485304"/>
                    </a:ext>
                  </a:extLst>
                </a:gridCol>
                <a:gridCol w="649668">
                  <a:extLst>
                    <a:ext uri="{9D8B030D-6E8A-4147-A177-3AD203B41FA5}">
                      <a16:colId xmlns:a16="http://schemas.microsoft.com/office/drawing/2014/main" xmlns="" val="185578307"/>
                    </a:ext>
                  </a:extLst>
                </a:gridCol>
                <a:gridCol w="679324">
                  <a:extLst>
                    <a:ext uri="{9D8B030D-6E8A-4147-A177-3AD203B41FA5}">
                      <a16:colId xmlns:a16="http://schemas.microsoft.com/office/drawing/2014/main" xmlns="" val="966942606"/>
                    </a:ext>
                  </a:extLst>
                </a:gridCol>
                <a:gridCol w="701221">
                  <a:extLst>
                    <a:ext uri="{9D8B030D-6E8A-4147-A177-3AD203B41FA5}">
                      <a16:colId xmlns:a16="http://schemas.microsoft.com/office/drawing/2014/main" xmlns="" val="2342903013"/>
                    </a:ext>
                  </a:extLst>
                </a:gridCol>
                <a:gridCol w="649668">
                  <a:extLst>
                    <a:ext uri="{9D8B030D-6E8A-4147-A177-3AD203B41FA5}">
                      <a16:colId xmlns:a16="http://schemas.microsoft.com/office/drawing/2014/main" xmlns="" val="742343252"/>
                    </a:ext>
                  </a:extLst>
                </a:gridCol>
                <a:gridCol w="649668">
                  <a:extLst>
                    <a:ext uri="{9D8B030D-6E8A-4147-A177-3AD203B41FA5}">
                      <a16:colId xmlns:a16="http://schemas.microsoft.com/office/drawing/2014/main" xmlns="" val="20009"/>
                    </a:ext>
                  </a:extLst>
                </a:gridCol>
                <a:gridCol w="730876">
                  <a:extLst>
                    <a:ext uri="{9D8B030D-6E8A-4147-A177-3AD203B41FA5}">
                      <a16:colId xmlns:a16="http://schemas.microsoft.com/office/drawing/2014/main" xmlns="" val="1135834558"/>
                    </a:ext>
                  </a:extLst>
                </a:gridCol>
                <a:gridCol w="770909">
                  <a:extLst>
                    <a:ext uri="{9D8B030D-6E8A-4147-A177-3AD203B41FA5}">
                      <a16:colId xmlns:a16="http://schemas.microsoft.com/office/drawing/2014/main" xmlns="" val="3825296348"/>
                    </a:ext>
                  </a:extLst>
                </a:gridCol>
              </a:tblGrid>
              <a:tr h="1416586">
                <a:tc>
                  <a:txBody>
                    <a:bodyPr/>
                    <a:lstStyle/>
                    <a:p>
                      <a:pPr algn="ctr" fontAlgn="ctr"/>
                      <a:r>
                        <a:rPr lang="ru-RU" sz="850" b="1" i="0" u="none" strike="noStrike" dirty="0">
                          <a:solidFill>
                            <a:srgbClr val="000000"/>
                          </a:solidFill>
                          <a:effectLst/>
                          <a:latin typeface="Times New Roman" panose="02020603050405020304" pitchFamily="18" charset="0"/>
                        </a:rPr>
                        <a:t>Наименование показателя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effectLst/>
                          <a:latin typeface="Times New Roman" panose="02020603050405020304" pitchFamily="18" charset="0"/>
                        </a:rPr>
                        <a:t>План по решению Думы от </a:t>
                      </a:r>
                      <a:r>
                        <a:rPr lang="en-US" sz="850" b="1" i="0" u="none" strike="noStrike" dirty="0">
                          <a:solidFill>
                            <a:srgbClr val="000000"/>
                          </a:solidFill>
                          <a:effectLst/>
                          <a:latin typeface="Times New Roman" panose="02020603050405020304" pitchFamily="18" charset="0"/>
                        </a:rPr>
                        <a:t>12</a:t>
                      </a:r>
                      <a:r>
                        <a:rPr lang="ru-RU" sz="850" b="1" i="0" u="none" strike="noStrike" dirty="0">
                          <a:solidFill>
                            <a:srgbClr val="000000"/>
                          </a:solidFill>
                          <a:effectLst/>
                          <a:latin typeface="Times New Roman" panose="02020603050405020304" pitchFamily="18" charset="0"/>
                        </a:rPr>
                        <a:t>.12.201</a:t>
                      </a:r>
                      <a:r>
                        <a:rPr lang="en-US" sz="850" b="1" i="0" u="none" strike="noStrike" dirty="0">
                          <a:solidFill>
                            <a:srgbClr val="000000"/>
                          </a:solidFill>
                          <a:effectLst/>
                          <a:latin typeface="Times New Roman" panose="02020603050405020304" pitchFamily="18" charset="0"/>
                        </a:rPr>
                        <a:t>9</a:t>
                      </a:r>
                      <a:r>
                        <a:rPr lang="ru-RU" sz="850" b="1" i="0" u="none" strike="noStrike" dirty="0">
                          <a:solidFill>
                            <a:srgbClr val="000000"/>
                          </a:solidFill>
                          <a:effectLst/>
                          <a:latin typeface="Times New Roman" panose="02020603050405020304" pitchFamily="18" charset="0"/>
                        </a:rPr>
                        <a:t> №</a:t>
                      </a:r>
                      <a:r>
                        <a:rPr lang="en-US" sz="850" b="1" i="0" u="none" strike="noStrike" dirty="0">
                          <a:solidFill>
                            <a:srgbClr val="000000"/>
                          </a:solidFill>
                          <a:effectLst/>
                          <a:latin typeface="Times New Roman" panose="02020603050405020304" pitchFamily="18" charset="0"/>
                        </a:rPr>
                        <a:t>93</a:t>
                      </a:r>
                      <a:r>
                        <a:rPr lang="ru-RU" sz="850" b="1" i="0" u="none" strike="noStrike" dirty="0">
                          <a:solidFill>
                            <a:srgbClr val="000000"/>
                          </a:solidFill>
                          <a:effectLst/>
                          <a:latin typeface="Times New Roman" panose="02020603050405020304" pitchFamily="18" charset="0"/>
                        </a:rPr>
                        <a:t> (первоначальный)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effectLst/>
                          <a:latin typeface="Times New Roman" panose="02020603050405020304" pitchFamily="18" charset="0"/>
                        </a:rPr>
                        <a:t>Изменения, внесенные решением Думы от 1</a:t>
                      </a:r>
                      <a:r>
                        <a:rPr lang="en-US" sz="850" b="0" i="0" u="none" strike="noStrike" dirty="0">
                          <a:solidFill>
                            <a:srgbClr val="000000"/>
                          </a:solidFill>
                          <a:effectLst/>
                          <a:latin typeface="Times New Roman" panose="02020603050405020304" pitchFamily="18" charset="0"/>
                        </a:rPr>
                        <a:t>3</a:t>
                      </a:r>
                      <a:r>
                        <a:rPr lang="ru-RU" sz="850" b="0" i="0" u="none" strike="noStrike" dirty="0">
                          <a:solidFill>
                            <a:srgbClr val="000000"/>
                          </a:solidFill>
                          <a:effectLst/>
                          <a:latin typeface="Times New Roman" panose="02020603050405020304" pitchFamily="18" charset="0"/>
                        </a:rPr>
                        <a:t>.02.20</a:t>
                      </a:r>
                      <a:r>
                        <a:rPr lang="en-US" sz="850" b="0" i="0" u="none" strike="noStrike" dirty="0">
                          <a:solidFill>
                            <a:srgbClr val="000000"/>
                          </a:solidFill>
                          <a:effectLst/>
                          <a:latin typeface="Times New Roman" panose="02020603050405020304" pitchFamily="18" charset="0"/>
                        </a:rPr>
                        <a:t>20</a:t>
                      </a:r>
                      <a:r>
                        <a:rPr lang="ru-RU" sz="850" b="0" i="0" u="none" strike="noStrike" dirty="0">
                          <a:solidFill>
                            <a:srgbClr val="000000"/>
                          </a:solidFill>
                          <a:effectLst/>
                          <a:latin typeface="Times New Roman" panose="02020603050405020304" pitchFamily="18" charset="0"/>
                        </a:rPr>
                        <a:t> №</a:t>
                      </a:r>
                      <a:r>
                        <a:rPr lang="en-US" sz="850" b="0" i="0" u="none" strike="noStrike" dirty="0">
                          <a:solidFill>
                            <a:srgbClr val="000000"/>
                          </a:solidFill>
                          <a:effectLst/>
                          <a:latin typeface="Times New Roman" panose="02020603050405020304" pitchFamily="18" charset="0"/>
                        </a:rPr>
                        <a:t>2</a:t>
                      </a:r>
                      <a:r>
                        <a:rPr lang="ru-RU" sz="850" b="0" i="0" u="none" strike="noStrike" dirty="0">
                          <a:solidFill>
                            <a:srgbClr val="000000"/>
                          </a:solidFill>
                          <a:effectLst/>
                          <a:latin typeface="Times New Roman" panose="02020603050405020304" pitchFamily="18" charset="0"/>
                        </a:rPr>
                        <a:t> (уточнение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effectLst/>
                          <a:latin typeface="Times New Roman" panose="02020603050405020304" pitchFamily="18" charset="0"/>
                        </a:rPr>
                        <a:t>Изменения, внесенные решением Думы от </a:t>
                      </a:r>
                      <a:r>
                        <a:rPr lang="en-US" sz="850" b="0" i="0" u="none" strike="noStrike" dirty="0">
                          <a:solidFill>
                            <a:srgbClr val="000000"/>
                          </a:solidFill>
                          <a:effectLst/>
                          <a:latin typeface="Times New Roman" panose="02020603050405020304" pitchFamily="18" charset="0"/>
                        </a:rPr>
                        <a:t>16</a:t>
                      </a:r>
                      <a:r>
                        <a:rPr lang="ru-RU" sz="850" b="0" i="0" u="none" strike="noStrike" dirty="0">
                          <a:solidFill>
                            <a:srgbClr val="000000"/>
                          </a:solidFill>
                          <a:effectLst/>
                          <a:latin typeface="Times New Roman" panose="02020603050405020304" pitchFamily="18" charset="0"/>
                        </a:rPr>
                        <a:t>.0</a:t>
                      </a:r>
                      <a:r>
                        <a:rPr lang="en-US" sz="850" b="0" i="0" u="none" strike="noStrike" dirty="0">
                          <a:solidFill>
                            <a:srgbClr val="000000"/>
                          </a:solidFill>
                          <a:effectLst/>
                          <a:latin typeface="Times New Roman" panose="02020603050405020304" pitchFamily="18" charset="0"/>
                        </a:rPr>
                        <a:t>4</a:t>
                      </a:r>
                      <a:r>
                        <a:rPr lang="ru-RU" sz="850" b="0" i="0" u="none" strike="noStrike" dirty="0">
                          <a:solidFill>
                            <a:srgbClr val="000000"/>
                          </a:solidFill>
                          <a:effectLst/>
                          <a:latin typeface="Times New Roman" panose="02020603050405020304" pitchFamily="18" charset="0"/>
                        </a:rPr>
                        <a:t>.20</a:t>
                      </a:r>
                      <a:r>
                        <a:rPr lang="en-US" sz="850" b="0" i="0" u="none" strike="noStrike" dirty="0">
                          <a:solidFill>
                            <a:srgbClr val="000000"/>
                          </a:solidFill>
                          <a:effectLst/>
                          <a:latin typeface="Times New Roman" panose="02020603050405020304" pitchFamily="18" charset="0"/>
                        </a:rPr>
                        <a:t>20</a:t>
                      </a:r>
                      <a:r>
                        <a:rPr lang="ru-RU" sz="850" b="0" i="0" u="none" strike="noStrike" dirty="0">
                          <a:solidFill>
                            <a:srgbClr val="000000"/>
                          </a:solidFill>
                          <a:effectLst/>
                          <a:latin typeface="Times New Roman" panose="02020603050405020304" pitchFamily="18" charset="0"/>
                        </a:rPr>
                        <a:t> №</a:t>
                      </a:r>
                      <a:r>
                        <a:rPr lang="en-US" sz="850" b="0" i="0" u="none" strike="noStrike" dirty="0">
                          <a:solidFill>
                            <a:srgbClr val="000000"/>
                          </a:solidFill>
                          <a:effectLst/>
                          <a:latin typeface="Times New Roman" panose="02020603050405020304" pitchFamily="18" charset="0"/>
                        </a:rPr>
                        <a:t>22</a:t>
                      </a:r>
                      <a:r>
                        <a:rPr lang="ru-RU" sz="850" b="0" i="0" u="none" strike="noStrike" dirty="0">
                          <a:solidFill>
                            <a:srgbClr val="000000"/>
                          </a:solidFill>
                          <a:effectLst/>
                          <a:latin typeface="Times New Roman" panose="02020603050405020304" pitchFamily="18" charset="0"/>
                        </a:rPr>
                        <a:t> (уточнение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effectLst/>
                          <a:latin typeface="Times New Roman" panose="02020603050405020304" pitchFamily="18" charset="0"/>
                        </a:rPr>
                        <a:t>Изменения, внесенные решением Думы от </a:t>
                      </a:r>
                      <a:r>
                        <a:rPr lang="en-US" sz="850" b="0" i="0" u="none" strike="noStrike" dirty="0">
                          <a:solidFill>
                            <a:srgbClr val="000000"/>
                          </a:solidFill>
                          <a:effectLst/>
                          <a:latin typeface="Times New Roman" panose="02020603050405020304" pitchFamily="18" charset="0"/>
                        </a:rPr>
                        <a:t>29</a:t>
                      </a:r>
                      <a:r>
                        <a:rPr lang="ru-RU" sz="850" b="0" i="0" u="none" strike="noStrike" dirty="0">
                          <a:solidFill>
                            <a:srgbClr val="000000"/>
                          </a:solidFill>
                          <a:effectLst/>
                          <a:latin typeface="Times New Roman" panose="02020603050405020304" pitchFamily="18" charset="0"/>
                        </a:rPr>
                        <a:t>.</a:t>
                      </a:r>
                      <a:r>
                        <a:rPr lang="en-US" sz="850" b="0" i="0" u="none" strike="noStrike" dirty="0">
                          <a:solidFill>
                            <a:srgbClr val="000000"/>
                          </a:solidFill>
                          <a:effectLst/>
                          <a:latin typeface="Times New Roman" panose="02020603050405020304" pitchFamily="18" charset="0"/>
                        </a:rPr>
                        <a:t>06</a:t>
                      </a:r>
                      <a:r>
                        <a:rPr lang="ru-RU" sz="850" b="0" i="0" u="none" strike="noStrike" dirty="0">
                          <a:solidFill>
                            <a:srgbClr val="000000"/>
                          </a:solidFill>
                          <a:effectLst/>
                          <a:latin typeface="Times New Roman" panose="02020603050405020304" pitchFamily="18" charset="0"/>
                        </a:rPr>
                        <a:t>.20</a:t>
                      </a:r>
                      <a:r>
                        <a:rPr lang="en-US" sz="850" b="0" i="0" u="none" strike="noStrike" dirty="0">
                          <a:solidFill>
                            <a:srgbClr val="000000"/>
                          </a:solidFill>
                          <a:effectLst/>
                          <a:latin typeface="Times New Roman" panose="02020603050405020304" pitchFamily="18" charset="0"/>
                        </a:rPr>
                        <a:t>20</a:t>
                      </a:r>
                      <a:r>
                        <a:rPr lang="ru-RU" sz="850" b="0" i="0" u="none" strike="noStrike" dirty="0">
                          <a:solidFill>
                            <a:srgbClr val="000000"/>
                          </a:solidFill>
                          <a:effectLst/>
                          <a:latin typeface="Times New Roman" panose="02020603050405020304" pitchFamily="18" charset="0"/>
                        </a:rPr>
                        <a:t> №</a:t>
                      </a:r>
                      <a:r>
                        <a:rPr lang="en-US" sz="850" b="0" i="0" u="none" strike="noStrike" dirty="0">
                          <a:solidFill>
                            <a:srgbClr val="000000"/>
                          </a:solidFill>
                          <a:effectLst/>
                          <a:latin typeface="Times New Roman" panose="02020603050405020304" pitchFamily="18" charset="0"/>
                        </a:rPr>
                        <a:t>48</a:t>
                      </a:r>
                      <a:r>
                        <a:rPr lang="ru-RU" sz="850" b="0" i="0" u="none" strike="noStrike" dirty="0">
                          <a:solidFill>
                            <a:srgbClr val="000000"/>
                          </a:solidFill>
                          <a:effectLst/>
                          <a:latin typeface="Times New Roman" panose="02020603050405020304" pitchFamily="18" charset="0"/>
                        </a:rPr>
                        <a:t> (уточнение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effectLst/>
                          <a:latin typeface="Times New Roman" panose="02020603050405020304" pitchFamily="18" charset="0"/>
                        </a:rPr>
                        <a:t>Изменения, внесенные решением Думы от 2</a:t>
                      </a:r>
                      <a:r>
                        <a:rPr lang="en-US" sz="850" b="0" i="0" u="none" strike="noStrike" dirty="0">
                          <a:solidFill>
                            <a:srgbClr val="000000"/>
                          </a:solidFill>
                          <a:effectLst/>
                          <a:latin typeface="Times New Roman" panose="02020603050405020304" pitchFamily="18" charset="0"/>
                        </a:rPr>
                        <a:t>2</a:t>
                      </a:r>
                      <a:r>
                        <a:rPr lang="ru-RU" sz="850" b="0" i="0" u="none" strike="noStrike" dirty="0">
                          <a:solidFill>
                            <a:srgbClr val="000000"/>
                          </a:solidFill>
                          <a:effectLst/>
                          <a:latin typeface="Times New Roman" panose="02020603050405020304" pitchFamily="18" charset="0"/>
                        </a:rPr>
                        <a:t>.10.20</a:t>
                      </a:r>
                      <a:r>
                        <a:rPr lang="en-US" sz="850" b="0" i="0" u="none" strike="noStrike" dirty="0">
                          <a:solidFill>
                            <a:srgbClr val="000000"/>
                          </a:solidFill>
                          <a:effectLst/>
                          <a:latin typeface="Times New Roman" panose="02020603050405020304" pitchFamily="18" charset="0"/>
                        </a:rPr>
                        <a:t>20</a:t>
                      </a:r>
                      <a:r>
                        <a:rPr lang="ru-RU" sz="850" b="0" i="0" u="none" strike="noStrike" dirty="0">
                          <a:solidFill>
                            <a:srgbClr val="000000"/>
                          </a:solidFill>
                          <a:effectLst/>
                          <a:latin typeface="Times New Roman" panose="02020603050405020304" pitchFamily="18" charset="0"/>
                        </a:rPr>
                        <a:t> №</a:t>
                      </a:r>
                      <a:r>
                        <a:rPr lang="en-US" sz="850" b="0" i="0" u="none" strike="noStrike" dirty="0">
                          <a:solidFill>
                            <a:srgbClr val="000000"/>
                          </a:solidFill>
                          <a:effectLst/>
                          <a:latin typeface="Times New Roman" panose="02020603050405020304" pitchFamily="18" charset="0"/>
                        </a:rPr>
                        <a:t>83</a:t>
                      </a:r>
                      <a:r>
                        <a:rPr lang="ru-RU" sz="850" b="0" i="0" u="none" strike="noStrike" dirty="0">
                          <a:solidFill>
                            <a:srgbClr val="000000"/>
                          </a:solidFill>
                          <a:effectLst/>
                          <a:latin typeface="Times New Roman" panose="02020603050405020304" pitchFamily="18" charset="0"/>
                        </a:rPr>
                        <a:t> (уточнение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effectLst/>
                          <a:latin typeface="Times New Roman" panose="02020603050405020304" pitchFamily="18" charset="0"/>
                        </a:rPr>
                        <a:t>Изменения, внесенные решением Думы от </a:t>
                      </a:r>
                      <a:r>
                        <a:rPr lang="en-US" sz="850" b="0" i="0" u="none" strike="noStrike" dirty="0">
                          <a:solidFill>
                            <a:srgbClr val="000000"/>
                          </a:solidFill>
                          <a:effectLst/>
                          <a:latin typeface="Times New Roman" panose="02020603050405020304" pitchFamily="18" charset="0"/>
                        </a:rPr>
                        <a:t>26</a:t>
                      </a:r>
                      <a:r>
                        <a:rPr lang="ru-RU" sz="850" b="0" i="0" u="none" strike="noStrike" dirty="0">
                          <a:solidFill>
                            <a:srgbClr val="000000"/>
                          </a:solidFill>
                          <a:effectLst/>
                          <a:latin typeface="Times New Roman" panose="02020603050405020304" pitchFamily="18" charset="0"/>
                        </a:rPr>
                        <a:t>.1</a:t>
                      </a:r>
                      <a:r>
                        <a:rPr lang="en-US" sz="850" b="0" i="0" u="none" strike="noStrike" dirty="0">
                          <a:solidFill>
                            <a:srgbClr val="000000"/>
                          </a:solidFill>
                          <a:effectLst/>
                          <a:latin typeface="Times New Roman" panose="02020603050405020304" pitchFamily="18" charset="0"/>
                        </a:rPr>
                        <a:t>1</a:t>
                      </a:r>
                      <a:r>
                        <a:rPr lang="ru-RU" sz="850" b="0" i="0" u="none" strike="noStrike" dirty="0">
                          <a:solidFill>
                            <a:srgbClr val="000000"/>
                          </a:solidFill>
                          <a:effectLst/>
                          <a:latin typeface="Times New Roman" panose="02020603050405020304" pitchFamily="18" charset="0"/>
                        </a:rPr>
                        <a:t>.20</a:t>
                      </a:r>
                      <a:r>
                        <a:rPr lang="en-US" sz="850" b="0" i="0" u="none" strike="noStrike" dirty="0">
                          <a:solidFill>
                            <a:srgbClr val="000000"/>
                          </a:solidFill>
                          <a:effectLst/>
                          <a:latin typeface="Times New Roman" panose="02020603050405020304" pitchFamily="18" charset="0"/>
                        </a:rPr>
                        <a:t>20</a:t>
                      </a:r>
                      <a:r>
                        <a:rPr lang="ru-RU" sz="850" b="0" i="0" u="none" strike="noStrike" dirty="0">
                          <a:solidFill>
                            <a:srgbClr val="000000"/>
                          </a:solidFill>
                          <a:effectLst/>
                          <a:latin typeface="Times New Roman" panose="02020603050405020304" pitchFamily="18" charset="0"/>
                        </a:rPr>
                        <a:t> №9</a:t>
                      </a:r>
                      <a:r>
                        <a:rPr lang="en-US" sz="850" b="0" i="0" u="none" strike="noStrike" dirty="0">
                          <a:solidFill>
                            <a:srgbClr val="000000"/>
                          </a:solidFill>
                          <a:effectLst/>
                          <a:latin typeface="Times New Roman" panose="02020603050405020304" pitchFamily="18" charset="0"/>
                        </a:rPr>
                        <a:t>3</a:t>
                      </a:r>
                      <a:r>
                        <a:rPr lang="ru-RU" sz="850" b="0" i="0" u="none" strike="noStrike" dirty="0">
                          <a:solidFill>
                            <a:srgbClr val="000000"/>
                          </a:solidFill>
                          <a:effectLst/>
                          <a:latin typeface="Times New Roman" panose="02020603050405020304" pitchFamily="18" charset="0"/>
                        </a:rPr>
                        <a:t> (уточнение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effectLst/>
                          <a:latin typeface="Times New Roman" panose="02020603050405020304" pitchFamily="18" charset="0"/>
                        </a:rPr>
                        <a:t>Изменения, внесенные решением Думы от </a:t>
                      </a:r>
                      <a:r>
                        <a:rPr lang="en-US" sz="850" b="0" i="0" u="none" strike="noStrike" dirty="0">
                          <a:solidFill>
                            <a:srgbClr val="000000"/>
                          </a:solidFill>
                          <a:effectLst/>
                          <a:latin typeface="Times New Roman" panose="02020603050405020304" pitchFamily="18" charset="0"/>
                        </a:rPr>
                        <a:t>21</a:t>
                      </a:r>
                      <a:r>
                        <a:rPr lang="ru-RU" sz="850" b="0" i="0" u="none" strike="noStrike" dirty="0">
                          <a:solidFill>
                            <a:srgbClr val="000000"/>
                          </a:solidFill>
                          <a:effectLst/>
                          <a:latin typeface="Times New Roman" panose="02020603050405020304" pitchFamily="18" charset="0"/>
                        </a:rPr>
                        <a:t>.1</a:t>
                      </a:r>
                      <a:r>
                        <a:rPr lang="en-US" sz="850" b="0" i="0" u="none" strike="noStrike" dirty="0">
                          <a:solidFill>
                            <a:srgbClr val="000000"/>
                          </a:solidFill>
                          <a:effectLst/>
                          <a:latin typeface="Times New Roman" panose="02020603050405020304" pitchFamily="18" charset="0"/>
                        </a:rPr>
                        <a:t>2</a:t>
                      </a:r>
                      <a:r>
                        <a:rPr lang="ru-RU" sz="850" b="0" i="0" u="none" strike="noStrike" dirty="0">
                          <a:solidFill>
                            <a:srgbClr val="000000"/>
                          </a:solidFill>
                          <a:effectLst/>
                          <a:latin typeface="Times New Roman" panose="02020603050405020304" pitchFamily="18" charset="0"/>
                        </a:rPr>
                        <a:t>.20</a:t>
                      </a:r>
                      <a:r>
                        <a:rPr lang="en-US" sz="850" b="0" i="0" u="none" strike="noStrike" dirty="0">
                          <a:solidFill>
                            <a:srgbClr val="000000"/>
                          </a:solidFill>
                          <a:effectLst/>
                          <a:latin typeface="Times New Roman" panose="02020603050405020304" pitchFamily="18" charset="0"/>
                        </a:rPr>
                        <a:t>20</a:t>
                      </a:r>
                      <a:r>
                        <a:rPr lang="ru-RU" sz="850" b="0" i="0" u="none" strike="noStrike" dirty="0">
                          <a:solidFill>
                            <a:srgbClr val="000000"/>
                          </a:solidFill>
                          <a:effectLst/>
                          <a:latin typeface="Times New Roman" panose="02020603050405020304" pitchFamily="18" charset="0"/>
                        </a:rPr>
                        <a:t> №</a:t>
                      </a:r>
                      <a:r>
                        <a:rPr lang="en-US" sz="850" b="0" i="0" u="none" strike="noStrike" dirty="0">
                          <a:solidFill>
                            <a:srgbClr val="000000"/>
                          </a:solidFill>
                          <a:effectLst/>
                          <a:latin typeface="Times New Roman" panose="02020603050405020304" pitchFamily="18" charset="0"/>
                        </a:rPr>
                        <a:t>107</a:t>
                      </a:r>
                      <a:r>
                        <a:rPr lang="ru-RU" sz="850" b="0" i="0" u="none" strike="noStrike" dirty="0">
                          <a:solidFill>
                            <a:srgbClr val="000000"/>
                          </a:solidFill>
                          <a:effectLst/>
                          <a:latin typeface="Times New Roman" panose="02020603050405020304" pitchFamily="18" charset="0"/>
                        </a:rPr>
                        <a:t> (уточнение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effectLst/>
                          <a:latin typeface="Times New Roman" panose="02020603050405020304" pitchFamily="18" charset="0"/>
                        </a:rPr>
                        <a:t>Итого изменений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effectLst/>
                          <a:latin typeface="Times New Roman" panose="02020603050405020304" pitchFamily="18" charset="0"/>
                        </a:rPr>
                        <a:t>Изменения, вносимые, в соответствии со ст.217, 232 БК РФ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effectLst/>
                          <a:latin typeface="Times New Roman" panose="02020603050405020304" pitchFamily="18" charset="0"/>
                        </a:rPr>
                        <a:t>Уточненный план на 2020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19295661"/>
                  </a:ext>
                </a:extLst>
              </a:tr>
              <a:tr h="157398">
                <a:tc>
                  <a:txBody>
                    <a:bodyPr/>
                    <a:lstStyle/>
                    <a:p>
                      <a:pPr algn="ctr" fontAlgn="ctr"/>
                      <a:r>
                        <a:rPr lang="ru-RU" sz="85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к</a:t>
                      </a:r>
                      <a:r>
                        <a:rPr lang="en-US" sz="900" b="0" i="0" u="none" strike="noStrike" dirty="0">
                          <a:solidFill>
                            <a:srgbClr val="000000"/>
                          </a:solidFill>
                          <a:effectLst/>
                          <a:latin typeface="Times New Roman" panose="02020603050405020304" pitchFamily="18" charset="0"/>
                        </a:rPr>
                        <a:t>9</a:t>
                      </a:r>
                      <a:r>
                        <a:rPr lang="ru-RU" sz="900" b="0" i="0" u="none" strike="noStrike" dirty="0">
                          <a:solidFill>
                            <a:srgbClr val="000000"/>
                          </a:solidFill>
                          <a:effectLst/>
                          <a:latin typeface="Times New Roman" panose="02020603050405020304" pitchFamily="18" charset="0"/>
                        </a:rPr>
                        <a:t> к.</a:t>
                      </a:r>
                      <a:r>
                        <a:rPr lang="en-US" sz="900" b="0" i="0" u="none" strike="noStrike" dirty="0">
                          <a:solidFill>
                            <a:srgbClr val="000000"/>
                          </a:solidFill>
                          <a:effectLst/>
                          <a:latin typeface="Times New Roman" panose="02020603050405020304" pitchFamily="18" charset="0"/>
                        </a:rPr>
                        <a:t>3</a:t>
                      </a:r>
                      <a:r>
                        <a:rPr lang="ru-RU" sz="900" b="0" i="0" u="none" strike="noStrike" dirty="0">
                          <a:solidFill>
                            <a:srgbClr val="000000"/>
                          </a:solidFill>
                          <a:effectLst/>
                          <a:latin typeface="Times New Roman" panose="02020603050405020304" pitchFamily="18" charset="0"/>
                        </a:rPr>
                        <a:t>+к.</a:t>
                      </a:r>
                      <a:r>
                        <a:rPr lang="en-US" sz="900" b="0" i="0" u="none" strike="noStrike" dirty="0">
                          <a:solidFill>
                            <a:srgbClr val="000000"/>
                          </a:solidFill>
                          <a:effectLst/>
                          <a:latin typeface="Times New Roman" panose="02020603050405020304" pitchFamily="18" charset="0"/>
                        </a:rPr>
                        <a:t>4+</a:t>
                      </a:r>
                      <a:r>
                        <a:rPr lang="ru-RU" sz="900" b="0" i="0" u="none" strike="noStrike" dirty="0">
                          <a:solidFill>
                            <a:srgbClr val="000000"/>
                          </a:solidFill>
                          <a:effectLst/>
                          <a:latin typeface="Times New Roman" panose="02020603050405020304" pitchFamily="18" charset="0"/>
                        </a:rPr>
                        <a:t>к.5+к.6+к.7+к.8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к.11=к.9+к.10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7958599"/>
                  </a:ext>
                </a:extLst>
              </a:tr>
              <a:tr h="314797">
                <a:tc>
                  <a:txBody>
                    <a:bodyPr/>
                    <a:lstStyle/>
                    <a:p>
                      <a:pPr algn="l" fontAlgn="ctr"/>
                      <a:r>
                        <a:rPr lang="ru-RU" sz="850" b="1" i="0" u="none" strike="noStrike" dirty="0">
                          <a:solidFill>
                            <a:srgbClr val="000000"/>
                          </a:solidFill>
                          <a:effectLst/>
                          <a:latin typeface="Times New Roman" panose="02020603050405020304" pitchFamily="18" charset="0"/>
                        </a:rPr>
                        <a:t>БЕЗВОЗМЕЗДНЫЕ ПОСТУПЛЕНИЯ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2 100 604,9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+ 170 042,1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+ 59 335,2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+ 7 304,6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+ 51 003,9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+ 307 903,5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+ 595 589,3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-18 197,4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2 677 996,8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53683331"/>
                  </a:ext>
                </a:extLst>
              </a:tr>
              <a:tr h="472195">
                <a:tc>
                  <a:txBody>
                    <a:bodyPr/>
                    <a:lstStyle/>
                    <a:p>
                      <a:pPr algn="l" fontAlgn="ctr"/>
                      <a:r>
                        <a:rPr lang="ru-RU" sz="850" b="0" i="0" u="none" strike="noStrike">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2 100 604,9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+ 551,8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+ 58 335,2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+ 7 218,3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+ 51 003,9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+ 307 903,5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+ 425 012,7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-18 197,4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2 507 420,2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9273255"/>
                  </a:ext>
                </a:extLst>
              </a:tr>
              <a:tr h="314797">
                <a:tc>
                  <a:txBody>
                    <a:bodyPr/>
                    <a:lstStyle/>
                    <a:p>
                      <a:pPr algn="l" fontAlgn="ctr"/>
                      <a:r>
                        <a:rPr lang="ru-RU" sz="850" b="0" i="0" u="none" strike="noStrike">
                          <a:solidFill>
                            <a:srgbClr val="000000"/>
                          </a:solidFill>
                          <a:effectLst/>
                          <a:latin typeface="Times New Roman" panose="02020603050405020304" pitchFamily="18" charset="0"/>
                        </a:rPr>
                        <a:t>Дотации бюджетам бюджетной системы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427 223,0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+ 51 003,9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+ 19 188,5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+ 70 192,4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+ 8 187,2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505 602,6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97701649"/>
                  </a:ext>
                </a:extLst>
              </a:tr>
              <a:tr h="314797">
                <a:tc>
                  <a:txBody>
                    <a:bodyPr/>
                    <a:lstStyle/>
                    <a:p>
                      <a:pPr algn="l" fontAlgn="ctr"/>
                      <a:r>
                        <a:rPr lang="ru-RU" sz="850" b="0" i="0" u="none" strike="noStrike" dirty="0">
                          <a:solidFill>
                            <a:srgbClr val="000000"/>
                          </a:solidFill>
                          <a:effectLst/>
                          <a:latin typeface="Times New Roman" panose="02020603050405020304" pitchFamily="18" charset="0"/>
                        </a:rPr>
                        <a:t>Субсидии бюджетам бюджетной системы Российской Федерации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176  484,4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+ 551,8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+ 11 719,2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+ 7 628,3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+ 305 350,8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+ 325 250,1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+ 38 106,7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539 841,2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10901794"/>
                  </a:ext>
                </a:extLst>
              </a:tr>
              <a:tr h="314797">
                <a:tc>
                  <a:txBody>
                    <a:bodyPr/>
                    <a:lstStyle/>
                    <a:p>
                      <a:pPr algn="l" fontAlgn="ctr"/>
                      <a:r>
                        <a:rPr lang="ru-RU" sz="850" b="0" i="0" u="none" strike="noStrike">
                          <a:solidFill>
                            <a:srgbClr val="000000"/>
                          </a:solidFill>
                          <a:effectLst/>
                          <a:latin typeface="Times New Roman" panose="02020603050405020304" pitchFamily="18" charset="0"/>
                        </a:rPr>
                        <a:t>Субвенции бюджетам бюджетной системы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1 493</a:t>
                      </a:r>
                      <a:r>
                        <a:rPr lang="ru-RU" sz="850" b="0" i="0" u="none" strike="noStrike" baseline="0" dirty="0">
                          <a:solidFill>
                            <a:srgbClr val="000000"/>
                          </a:solidFill>
                          <a:latin typeface="Times New Roman"/>
                        </a:rPr>
                        <a:t> </a:t>
                      </a:r>
                      <a:r>
                        <a:rPr lang="ru-RU" sz="850" b="0" i="0" u="none" strike="noStrike" dirty="0">
                          <a:solidFill>
                            <a:srgbClr val="000000"/>
                          </a:solidFill>
                          <a:latin typeface="Times New Roman"/>
                        </a:rPr>
                        <a:t>892,7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+ 28 998,2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-3 415,0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-19 445,1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+ 6 138,1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-66 845,3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1 433 185,5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082404"/>
                  </a:ext>
                </a:extLst>
              </a:tr>
              <a:tr h="314797">
                <a:tc>
                  <a:txBody>
                    <a:bodyPr/>
                    <a:lstStyle/>
                    <a:p>
                      <a:pPr algn="l" fontAlgn="ctr"/>
                      <a:r>
                        <a:rPr lang="ru-RU" sz="850" b="0" i="0" u="none" strike="noStrike">
                          <a:solidFill>
                            <a:srgbClr val="000000"/>
                          </a:solidFill>
                          <a:effectLst/>
                          <a:latin typeface="Times New Roman" panose="02020603050405020304" pitchFamily="18" charset="0"/>
                        </a:rPr>
                        <a:t>Иные межбюджетные трансферты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3 004,8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+ 17 617,8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+ 3 005,0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+ 2 809,3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+ 23 432,1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+2 354,0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28 790,9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65721490"/>
                  </a:ext>
                </a:extLst>
              </a:tr>
              <a:tr h="314797">
                <a:tc>
                  <a:txBody>
                    <a:bodyPr/>
                    <a:lstStyle/>
                    <a:p>
                      <a:pPr algn="l" fontAlgn="ctr"/>
                      <a:r>
                        <a:rPr lang="ru-RU" sz="850" b="1" i="0" u="none" strike="noStrike">
                          <a:solidFill>
                            <a:srgbClr val="000000"/>
                          </a:solidFill>
                          <a:effectLst/>
                          <a:latin typeface="Times New Roman" panose="02020603050405020304" pitchFamily="18" charset="0"/>
                        </a:rPr>
                        <a:t>ПРОЧИЕ БЕЗВОЗМЕЗДНЫЕ ПОСТУПЛЕНИЯ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+ 171 560,8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+ 1 000,0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+ 86,3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+ 172 647,1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172 647,1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67714128"/>
                  </a:ext>
                </a:extLst>
              </a:tr>
              <a:tr h="314797">
                <a:tc>
                  <a:txBody>
                    <a:bodyPr/>
                    <a:lstStyle/>
                    <a:p>
                      <a:pPr algn="l" fontAlgn="ctr"/>
                      <a:r>
                        <a:rPr lang="ru-RU" sz="850" b="0" i="0" u="none" strike="noStrike">
                          <a:solidFill>
                            <a:srgbClr val="000000"/>
                          </a:solidFill>
                          <a:effectLst/>
                          <a:latin typeface="Times New Roman" panose="02020603050405020304" pitchFamily="18" charset="0"/>
                        </a:rPr>
                        <a:t>Прочие безвозмездные поступления в бюджеты городских округов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+ 171 560,8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+ 1 000,0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+ 86,3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+ 172 647,1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172 647,1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80633283"/>
                  </a:ext>
                </a:extLst>
              </a:tr>
              <a:tr h="824752">
                <a:tc>
                  <a:txBody>
                    <a:bodyPr/>
                    <a:lstStyle/>
                    <a:p>
                      <a:pPr algn="l" fontAlgn="ctr"/>
                      <a:r>
                        <a:rPr lang="ru-RU" sz="850" b="1" i="0" u="none" strike="noStrike">
                          <a:solidFill>
                            <a:srgbClr val="000000"/>
                          </a:solidFill>
                          <a:effectLst/>
                          <a:latin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a:t>
                      </a:r>
                      <a:br>
                        <a:rPr lang="ru-RU" sz="850" b="1" i="0" u="none" strike="noStrike">
                          <a:solidFill>
                            <a:srgbClr val="000000"/>
                          </a:solidFill>
                          <a:effectLst/>
                          <a:latin typeface="Times New Roman" panose="02020603050405020304" pitchFamily="18" charset="0"/>
                        </a:rPr>
                      </a:br>
                      <a:endParaRPr lang="ru-RU" sz="85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- 2 070,5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+ 2 070,5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-2 070,5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54876207"/>
                  </a:ext>
                </a:extLst>
              </a:tr>
              <a:tr h="638052">
                <a:tc>
                  <a:txBody>
                    <a:bodyPr/>
                    <a:lstStyle/>
                    <a:p>
                      <a:pPr algn="l" fontAlgn="ctr"/>
                      <a:r>
                        <a:rPr lang="ru-RU" sz="850" b="0" i="0" u="none" strike="noStrike" dirty="0">
                          <a:solidFill>
                            <a:srgbClr val="000000"/>
                          </a:solidFill>
                          <a:effectLst/>
                          <a:latin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   из  бюджетов городских округов</a:t>
                      </a:r>
                      <a:br>
                        <a:rPr lang="ru-RU" sz="850" b="0" i="0" u="none" strike="noStrike" dirty="0">
                          <a:solidFill>
                            <a:srgbClr val="000000"/>
                          </a:solidFill>
                          <a:effectLst/>
                          <a:latin typeface="Times New Roman" panose="02020603050405020304" pitchFamily="18" charset="0"/>
                        </a:rPr>
                      </a:br>
                      <a:endParaRPr lang="ru-RU" sz="8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- 2 070,5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+ 2 070,5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- 2070,5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41322973"/>
                  </a:ext>
                </a:extLst>
              </a:tr>
              <a:tr h="157398">
                <a:tc>
                  <a:txBody>
                    <a:bodyPr/>
                    <a:lstStyle/>
                    <a:p>
                      <a:r>
                        <a:rPr lang="ru-RU" sz="1200" dirty="0">
                          <a:latin typeface="Times New Roman Cyr" panose="02020603050405020304" pitchFamily="18" charset="0"/>
                          <a:cs typeface="Times New Roman Cyr" panose="02020603050405020304" pitchFamily="18" charset="0"/>
                        </a:rPr>
                        <a:t>Всего доходов</a:t>
                      </a: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ctr"/>
                      <a:r>
                        <a:rPr lang="ru-RU" sz="850" b="1" i="0" u="none" strike="noStrike" dirty="0">
                          <a:solidFill>
                            <a:srgbClr val="000000"/>
                          </a:solidFill>
                          <a:latin typeface="Times New Roman"/>
                        </a:rPr>
                        <a:t>3 143 629,8</a:t>
                      </a: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+170 042,1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+ 59 335,2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+ 7 304,6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+ 1 690,3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+ 25 414,6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+ 316 649,2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+ 580 436,0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-18 197,4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3 705 868,4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0738021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16632"/>
            <a:ext cx="9141718"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Информация о внесении изменений в параметры бюджета города </a:t>
            </a:r>
            <a:r>
              <a:rPr lang="ru-RU" sz="1600" b="1" i="1" dirty="0" err="1">
                <a:latin typeface="Times New Roman" panose="02020603050405020304" pitchFamily="18" charset="0"/>
                <a:cs typeface="Times New Roman" panose="02020603050405020304" pitchFamily="18" charset="0"/>
              </a:rPr>
              <a:t>Урай</a:t>
            </a:r>
            <a:r>
              <a:rPr lang="ru-RU" sz="1600" b="1" i="1" dirty="0">
                <a:latin typeface="Times New Roman" panose="02020603050405020304" pitchFamily="18" charset="0"/>
                <a:cs typeface="Times New Roman" panose="02020603050405020304" pitchFamily="18" charset="0"/>
              </a:rPr>
              <a:t> в 2020 году по разделам, подразделам классификации расходов бюджета, </a:t>
            </a:r>
            <a:r>
              <a:rPr lang="ru-RU" sz="1400" b="1" i="1" dirty="0">
                <a:latin typeface="Times New Roman" panose="02020603050405020304" pitchFamily="18" charset="0"/>
                <a:cs typeface="Times New Roman" panose="02020603050405020304" pitchFamily="18" charset="0"/>
              </a:rPr>
              <a:t>тыс.рублей </a:t>
            </a:r>
            <a:endParaRPr lang="ru-RU" sz="1400" dirty="0"/>
          </a:p>
        </p:txBody>
      </p:sp>
      <p:graphicFrame>
        <p:nvGraphicFramePr>
          <p:cNvPr id="2" name="Таблица 1">
            <a:extLst>
              <a:ext uri="{FF2B5EF4-FFF2-40B4-BE49-F238E27FC236}">
                <a16:creationId xmlns:a16="http://schemas.microsoft.com/office/drawing/2014/main" xmlns="" id="{8418AE48-FCA5-48C5-9846-B2FBD357C832}"/>
              </a:ext>
            </a:extLst>
          </p:cNvPr>
          <p:cNvGraphicFramePr>
            <a:graphicFrameLocks noGrp="1"/>
          </p:cNvGraphicFramePr>
          <p:nvPr>
            <p:extLst>
              <p:ext uri="{D42A27DB-BD31-4B8C-83A1-F6EECF244321}">
                <p14:modId xmlns:p14="http://schemas.microsoft.com/office/powerpoint/2010/main" xmlns="" val="1703029389"/>
              </p:ext>
            </p:extLst>
          </p:nvPr>
        </p:nvGraphicFramePr>
        <p:xfrm>
          <a:off x="107503" y="836711"/>
          <a:ext cx="8928993" cy="5914736"/>
        </p:xfrm>
        <a:graphic>
          <a:graphicData uri="http://schemas.openxmlformats.org/drawingml/2006/table">
            <a:tbl>
              <a:tblPr/>
              <a:tblGrid>
                <a:gridCol w="373133">
                  <a:extLst>
                    <a:ext uri="{9D8B030D-6E8A-4147-A177-3AD203B41FA5}">
                      <a16:colId xmlns:a16="http://schemas.microsoft.com/office/drawing/2014/main" xmlns="" val="853210476"/>
                    </a:ext>
                  </a:extLst>
                </a:gridCol>
                <a:gridCol w="1499076">
                  <a:extLst>
                    <a:ext uri="{9D8B030D-6E8A-4147-A177-3AD203B41FA5}">
                      <a16:colId xmlns:a16="http://schemas.microsoft.com/office/drawing/2014/main" xmlns="" val="397992383"/>
                    </a:ext>
                  </a:extLst>
                </a:gridCol>
                <a:gridCol w="720080">
                  <a:extLst>
                    <a:ext uri="{9D8B030D-6E8A-4147-A177-3AD203B41FA5}">
                      <a16:colId xmlns:a16="http://schemas.microsoft.com/office/drawing/2014/main" xmlns="" val="1865632931"/>
                    </a:ext>
                  </a:extLst>
                </a:gridCol>
                <a:gridCol w="576064">
                  <a:extLst>
                    <a:ext uri="{9D8B030D-6E8A-4147-A177-3AD203B41FA5}">
                      <a16:colId xmlns:a16="http://schemas.microsoft.com/office/drawing/2014/main" xmlns="" val="3393256846"/>
                    </a:ext>
                  </a:extLst>
                </a:gridCol>
                <a:gridCol w="648072">
                  <a:extLst>
                    <a:ext uri="{9D8B030D-6E8A-4147-A177-3AD203B41FA5}">
                      <a16:colId xmlns:a16="http://schemas.microsoft.com/office/drawing/2014/main" xmlns="" val="1415083422"/>
                    </a:ext>
                  </a:extLst>
                </a:gridCol>
                <a:gridCol w="504056">
                  <a:extLst>
                    <a:ext uri="{9D8B030D-6E8A-4147-A177-3AD203B41FA5}">
                      <a16:colId xmlns:a16="http://schemas.microsoft.com/office/drawing/2014/main" xmlns="" val="2149398592"/>
                    </a:ext>
                  </a:extLst>
                </a:gridCol>
                <a:gridCol w="576064">
                  <a:extLst>
                    <a:ext uri="{9D8B030D-6E8A-4147-A177-3AD203B41FA5}">
                      <a16:colId xmlns:a16="http://schemas.microsoft.com/office/drawing/2014/main" xmlns="" val="2668702188"/>
                    </a:ext>
                  </a:extLst>
                </a:gridCol>
                <a:gridCol w="648072">
                  <a:extLst>
                    <a:ext uri="{9D8B030D-6E8A-4147-A177-3AD203B41FA5}">
                      <a16:colId xmlns:a16="http://schemas.microsoft.com/office/drawing/2014/main" xmlns="" val="1184941808"/>
                    </a:ext>
                  </a:extLst>
                </a:gridCol>
                <a:gridCol w="648072">
                  <a:extLst>
                    <a:ext uri="{9D8B030D-6E8A-4147-A177-3AD203B41FA5}">
                      <a16:colId xmlns:a16="http://schemas.microsoft.com/office/drawing/2014/main" xmlns="" val="20008"/>
                    </a:ext>
                  </a:extLst>
                </a:gridCol>
                <a:gridCol w="648072">
                  <a:extLst>
                    <a:ext uri="{9D8B030D-6E8A-4147-A177-3AD203B41FA5}">
                      <a16:colId xmlns:a16="http://schemas.microsoft.com/office/drawing/2014/main" xmlns="" val="20009"/>
                    </a:ext>
                  </a:extLst>
                </a:gridCol>
                <a:gridCol w="576064">
                  <a:extLst>
                    <a:ext uri="{9D8B030D-6E8A-4147-A177-3AD203B41FA5}">
                      <a16:colId xmlns:a16="http://schemas.microsoft.com/office/drawing/2014/main" xmlns="" val="2308293103"/>
                    </a:ext>
                  </a:extLst>
                </a:gridCol>
                <a:gridCol w="792088">
                  <a:extLst>
                    <a:ext uri="{9D8B030D-6E8A-4147-A177-3AD203B41FA5}">
                      <a16:colId xmlns:a16="http://schemas.microsoft.com/office/drawing/2014/main" xmlns="" val="3095377260"/>
                    </a:ext>
                  </a:extLst>
                </a:gridCol>
                <a:gridCol w="720080">
                  <a:extLst>
                    <a:ext uri="{9D8B030D-6E8A-4147-A177-3AD203B41FA5}">
                      <a16:colId xmlns:a16="http://schemas.microsoft.com/office/drawing/2014/main" xmlns="" val="546749028"/>
                    </a:ext>
                  </a:extLst>
                </a:gridCol>
              </a:tblGrid>
              <a:tr h="188504">
                <a:tc rowSpan="2">
                  <a:txBody>
                    <a:bodyPr/>
                    <a:lstStyle/>
                    <a:p>
                      <a:pPr algn="ctr" fontAlgn="ctr"/>
                      <a:r>
                        <a:rPr lang="ru-RU" sz="900" b="0" i="0" u="none" strike="noStrike" dirty="0">
                          <a:solidFill>
                            <a:srgbClr val="000000"/>
                          </a:solidFill>
                          <a:effectLst/>
                          <a:latin typeface="Times New Roman" panose="02020603050405020304" pitchFamily="18" charset="0"/>
                        </a:rPr>
                        <a:t>Код</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Наименование расходов</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План на 2020 год по решению Думы от 12.12.2019 №93 (первоначальный)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9">
                  <a:txBody>
                    <a:bodyPr/>
                    <a:lstStyle/>
                    <a:p>
                      <a:pPr algn="ctr" fontAlgn="ctr"/>
                      <a:r>
                        <a:rPr lang="ru-RU" sz="900" b="0" i="0" u="none" strike="noStrike" dirty="0">
                          <a:solidFill>
                            <a:srgbClr val="000000"/>
                          </a:solidFill>
                          <a:effectLst/>
                          <a:latin typeface="Times New Roman" panose="02020603050405020304" pitchFamily="18" charset="0"/>
                        </a:rPr>
                        <a:t>Изменения, внесенные</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Уточненный план на 2020 год</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132780">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13.02.2020 №2 (уточнение 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16.04.2020 №22 (уточнение 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29.04.2020 №29 (уточнение 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29.06.2020 №48 (уточнение 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22.10.2020 №83 (уточнение 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решением Думы от 26.11.2020 №93 (уточнение 6)</a:t>
                      </a:r>
                    </a:p>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решением Думы от 21.12.2020 №107 (уточнение 7)</a:t>
                      </a:r>
                    </a:p>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Итого изменений по решениям Думы </a:t>
                      </a:r>
                      <a:r>
                        <a:rPr lang="ru-RU" sz="900" b="0" i="0" u="none" strike="noStrike" dirty="0" err="1">
                          <a:solidFill>
                            <a:srgbClr val="000000"/>
                          </a:solidFill>
                          <a:effectLst/>
                          <a:latin typeface="Times New Roman" panose="02020603050405020304" pitchFamily="18" charset="0"/>
                        </a:rPr>
                        <a:t>г.Урай</a:t>
                      </a: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Изменения, вносимые, в соответствии со ст.217, 232 БК РФ</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76961308"/>
                  </a:ext>
                </a:extLst>
              </a:tr>
              <a:tr h="145100">
                <a:tc>
                  <a:txBody>
                    <a:bodyPr/>
                    <a:lstStyle/>
                    <a:p>
                      <a:pPr algn="ctr" fontAlgn="ctr"/>
                      <a:r>
                        <a:rPr lang="ru-RU" sz="900" b="0" i="0" u="none" strike="noStrike">
                          <a:solidFill>
                            <a:srgbClr val="000000"/>
                          </a:solidFill>
                          <a:effectLst/>
                          <a:latin typeface="Times New Roman" panose="02020603050405020304" pitchFamily="18"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itchFamily="18" charset="0"/>
                          <a:cs typeface="Times New Roman" pitchFamily="18" charset="0"/>
                        </a:rPr>
                        <a:t>к.11=к.3+к.4к.5+к.6+к.7+к.8+к.9+к.10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ru-RU" sz="800" dirty="0">
                          <a:latin typeface="Times New Roman" pitchFamily="18" charset="0"/>
                          <a:cs typeface="Times New Roman" pitchFamily="18" charset="0"/>
                        </a:rPr>
                        <a:t>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ru-RU" sz="800" dirty="0">
                          <a:latin typeface="Times New Roman" pitchFamily="18" charset="0"/>
                          <a:cs typeface="Times New Roman" pitchFamily="18" charset="0"/>
                        </a:rPr>
                        <a:t>к.13=к.11+к.12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23399308"/>
                  </a:ext>
                </a:extLst>
              </a:tr>
              <a:tr h="277280">
                <a:tc>
                  <a:txBody>
                    <a:bodyPr/>
                    <a:lstStyle/>
                    <a:p>
                      <a:pPr algn="ctr" fontAlgn="b"/>
                      <a:r>
                        <a:rPr lang="ru-RU" sz="900" b="1" i="0" u="none" strike="noStrike" dirty="0">
                          <a:solidFill>
                            <a:srgbClr val="000000"/>
                          </a:solidFill>
                          <a:effectLst/>
                          <a:latin typeface="Times New Roman" panose="02020603050405020304" pitchFamily="18" charset="0"/>
                        </a:rPr>
                        <a:t>0100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a:solidFill>
                            <a:srgbClr val="000000"/>
                          </a:solidFill>
                          <a:effectLst/>
                          <a:latin typeface="Times New Roman" panose="02020603050405020304" pitchFamily="18" charset="0"/>
                        </a:rPr>
                        <a:t>Общегосударственные вопросы</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322 928,8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+ 3 514,7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+ 44,9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+ 221,9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- 440,6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- 10 457,8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- 606,1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- 7 723,0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315 206,0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73228680"/>
                  </a:ext>
                </a:extLst>
              </a:tr>
              <a:tr h="578767">
                <a:tc>
                  <a:txBody>
                    <a:bodyPr/>
                    <a:lstStyle/>
                    <a:p>
                      <a:pPr algn="ctr" fontAlgn="b"/>
                      <a:r>
                        <a:rPr lang="ru-RU" sz="900" b="0" i="0" u="none" strike="noStrike">
                          <a:solidFill>
                            <a:srgbClr val="000000"/>
                          </a:solidFill>
                          <a:effectLst/>
                          <a:latin typeface="Times New Roman" panose="02020603050405020304" pitchFamily="18" charset="0"/>
                        </a:rPr>
                        <a:t>0102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Функционирование высшего должностного лица субъекта Российской Федерации и муниципального образования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23 937,8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Times New Roman" panose="02020603050405020304" pitchFamily="18" charset="0"/>
                      </a:endParaRPr>
                    </a:p>
                    <a:p>
                      <a:pPr marL="0" marR="0" indent="0" algn="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 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 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- 243,5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+ 2 546,3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+ 2 302,8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26 240,6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9091938"/>
                  </a:ext>
                </a:extLst>
              </a:tr>
              <a:tr h="821050">
                <a:tc>
                  <a:txBody>
                    <a:bodyPr/>
                    <a:lstStyle/>
                    <a:p>
                      <a:pPr algn="ctr" fontAlgn="b"/>
                      <a:r>
                        <a:rPr lang="ru-RU" sz="900" b="0" i="0" u="none" strike="noStrike">
                          <a:solidFill>
                            <a:srgbClr val="000000"/>
                          </a:solidFill>
                          <a:effectLst/>
                          <a:latin typeface="Times New Roman" panose="02020603050405020304" pitchFamily="18" charset="0"/>
                        </a:rPr>
                        <a:t>0103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17 523,6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- 785,3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- 785,3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16 738,5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85594032"/>
                  </a:ext>
                </a:extLst>
              </a:tr>
              <a:tr h="1092935">
                <a:tc>
                  <a:txBody>
                    <a:bodyPr/>
                    <a:lstStyle/>
                    <a:p>
                      <a:pPr algn="ctr" fontAlgn="b"/>
                      <a:r>
                        <a:rPr lang="ru-RU" sz="900" b="0" i="0" u="none" strike="noStrike">
                          <a:solidFill>
                            <a:srgbClr val="000000"/>
                          </a:solidFill>
                          <a:effectLst/>
                          <a:latin typeface="Times New Roman" panose="02020603050405020304" pitchFamily="18" charset="0"/>
                        </a:rPr>
                        <a:t>0104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184 712,1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+ 3 316,7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 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- 348,0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+ 61,8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- 6 125,6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- 1 413,8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- 4 508,9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180 203,1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69663030"/>
                  </a:ext>
                </a:extLst>
              </a:tr>
              <a:tr h="145100">
                <a:tc>
                  <a:txBody>
                    <a:bodyPr/>
                    <a:lstStyle/>
                    <a:p>
                      <a:pPr algn="ctr" fontAlgn="b"/>
                      <a:r>
                        <a:rPr lang="ru-RU" sz="900" b="0" i="0" u="none" strike="noStrike">
                          <a:solidFill>
                            <a:srgbClr val="000000"/>
                          </a:solidFill>
                          <a:effectLst/>
                          <a:latin typeface="Times New Roman" panose="02020603050405020304" pitchFamily="18" charset="0"/>
                        </a:rPr>
                        <a:t>0105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effectLst/>
                          <a:latin typeface="Times New Roman" panose="02020603050405020304" pitchFamily="18" charset="0"/>
                        </a:rPr>
                        <a:t>Судебная система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77634618"/>
                  </a:ext>
                </a:extLst>
              </a:tr>
              <a:tr h="821050">
                <a:tc>
                  <a:txBody>
                    <a:bodyPr/>
                    <a:lstStyle/>
                    <a:p>
                      <a:pPr algn="ctr" fontAlgn="b"/>
                      <a:r>
                        <a:rPr lang="ru-RU" sz="900" b="0" i="0" u="none" strike="noStrike">
                          <a:solidFill>
                            <a:srgbClr val="000000"/>
                          </a:solidFill>
                          <a:effectLst/>
                          <a:latin typeface="Times New Roman" panose="02020603050405020304" pitchFamily="18" charset="0"/>
                        </a:rPr>
                        <a:t>0106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43 955,5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- 502,4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- 4 044,5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- 1 306,4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- 5 853,3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38 102,2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6435328"/>
                  </a:ext>
                </a:extLst>
              </a:tr>
              <a:tr h="459090">
                <a:tc>
                  <a:txBody>
                    <a:bodyPr/>
                    <a:lstStyle/>
                    <a:p>
                      <a:pPr algn="ctr" fontAlgn="b"/>
                      <a:r>
                        <a:rPr lang="ru-RU" sz="900" b="0" i="0" u="none" strike="noStrike" dirty="0">
                          <a:solidFill>
                            <a:srgbClr val="000000"/>
                          </a:solidFill>
                          <a:effectLst/>
                          <a:latin typeface="Times New Roman" panose="02020603050405020304" pitchFamily="18" charset="0"/>
                        </a:rPr>
                        <a:t>0107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Обеспечение проведения выборов и референдумов</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+ 640,5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+ 640,5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640,5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4097765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8418AE48-FCA5-48C5-9846-B2FBD357C832}"/>
              </a:ext>
            </a:extLst>
          </p:cNvPr>
          <p:cNvGraphicFramePr>
            <a:graphicFrameLocks noGrp="1"/>
          </p:cNvGraphicFramePr>
          <p:nvPr>
            <p:extLst>
              <p:ext uri="{D42A27DB-BD31-4B8C-83A1-F6EECF244321}">
                <p14:modId xmlns:p14="http://schemas.microsoft.com/office/powerpoint/2010/main" xmlns="" val="1134799146"/>
              </p:ext>
            </p:extLst>
          </p:nvPr>
        </p:nvGraphicFramePr>
        <p:xfrm>
          <a:off x="107503" y="692696"/>
          <a:ext cx="8928993" cy="5905928"/>
        </p:xfrm>
        <a:graphic>
          <a:graphicData uri="http://schemas.openxmlformats.org/drawingml/2006/table">
            <a:tbl>
              <a:tblPr/>
              <a:tblGrid>
                <a:gridCol w="373133">
                  <a:extLst>
                    <a:ext uri="{9D8B030D-6E8A-4147-A177-3AD203B41FA5}">
                      <a16:colId xmlns:a16="http://schemas.microsoft.com/office/drawing/2014/main" xmlns="" val="853210476"/>
                    </a:ext>
                  </a:extLst>
                </a:gridCol>
                <a:gridCol w="1499076">
                  <a:extLst>
                    <a:ext uri="{9D8B030D-6E8A-4147-A177-3AD203B41FA5}">
                      <a16:colId xmlns:a16="http://schemas.microsoft.com/office/drawing/2014/main" xmlns="" val="397992383"/>
                    </a:ext>
                  </a:extLst>
                </a:gridCol>
                <a:gridCol w="720080">
                  <a:extLst>
                    <a:ext uri="{9D8B030D-6E8A-4147-A177-3AD203B41FA5}">
                      <a16:colId xmlns:a16="http://schemas.microsoft.com/office/drawing/2014/main" xmlns="" val="1865632931"/>
                    </a:ext>
                  </a:extLst>
                </a:gridCol>
                <a:gridCol w="576064">
                  <a:extLst>
                    <a:ext uri="{9D8B030D-6E8A-4147-A177-3AD203B41FA5}">
                      <a16:colId xmlns:a16="http://schemas.microsoft.com/office/drawing/2014/main" xmlns="" val="3393256846"/>
                    </a:ext>
                  </a:extLst>
                </a:gridCol>
                <a:gridCol w="648072">
                  <a:extLst>
                    <a:ext uri="{9D8B030D-6E8A-4147-A177-3AD203B41FA5}">
                      <a16:colId xmlns:a16="http://schemas.microsoft.com/office/drawing/2014/main" xmlns="" val="1415083422"/>
                    </a:ext>
                  </a:extLst>
                </a:gridCol>
                <a:gridCol w="504056">
                  <a:extLst>
                    <a:ext uri="{9D8B030D-6E8A-4147-A177-3AD203B41FA5}">
                      <a16:colId xmlns:a16="http://schemas.microsoft.com/office/drawing/2014/main" xmlns="" val="2149398592"/>
                    </a:ext>
                  </a:extLst>
                </a:gridCol>
                <a:gridCol w="576064">
                  <a:extLst>
                    <a:ext uri="{9D8B030D-6E8A-4147-A177-3AD203B41FA5}">
                      <a16:colId xmlns:a16="http://schemas.microsoft.com/office/drawing/2014/main" xmlns="" val="2668702188"/>
                    </a:ext>
                  </a:extLst>
                </a:gridCol>
                <a:gridCol w="648072">
                  <a:extLst>
                    <a:ext uri="{9D8B030D-6E8A-4147-A177-3AD203B41FA5}">
                      <a16:colId xmlns:a16="http://schemas.microsoft.com/office/drawing/2014/main" xmlns="" val="1184941808"/>
                    </a:ext>
                  </a:extLst>
                </a:gridCol>
                <a:gridCol w="648072">
                  <a:extLst>
                    <a:ext uri="{9D8B030D-6E8A-4147-A177-3AD203B41FA5}">
                      <a16:colId xmlns:a16="http://schemas.microsoft.com/office/drawing/2014/main" xmlns="" val="20008"/>
                    </a:ext>
                  </a:extLst>
                </a:gridCol>
                <a:gridCol w="648072">
                  <a:extLst>
                    <a:ext uri="{9D8B030D-6E8A-4147-A177-3AD203B41FA5}">
                      <a16:colId xmlns:a16="http://schemas.microsoft.com/office/drawing/2014/main" xmlns="" val="20009"/>
                    </a:ext>
                  </a:extLst>
                </a:gridCol>
                <a:gridCol w="576064">
                  <a:extLst>
                    <a:ext uri="{9D8B030D-6E8A-4147-A177-3AD203B41FA5}">
                      <a16:colId xmlns:a16="http://schemas.microsoft.com/office/drawing/2014/main" xmlns="" val="2308293103"/>
                    </a:ext>
                  </a:extLst>
                </a:gridCol>
                <a:gridCol w="792088">
                  <a:extLst>
                    <a:ext uri="{9D8B030D-6E8A-4147-A177-3AD203B41FA5}">
                      <a16:colId xmlns:a16="http://schemas.microsoft.com/office/drawing/2014/main" xmlns="" val="3095377260"/>
                    </a:ext>
                  </a:extLst>
                </a:gridCol>
                <a:gridCol w="720080">
                  <a:extLst>
                    <a:ext uri="{9D8B030D-6E8A-4147-A177-3AD203B41FA5}">
                      <a16:colId xmlns:a16="http://schemas.microsoft.com/office/drawing/2014/main" xmlns="" val="546749028"/>
                    </a:ext>
                  </a:extLst>
                </a:gridCol>
              </a:tblGrid>
              <a:tr h="199942">
                <a:tc rowSpan="2">
                  <a:txBody>
                    <a:bodyPr/>
                    <a:lstStyle/>
                    <a:p>
                      <a:pPr algn="ctr" fontAlgn="ctr"/>
                      <a:r>
                        <a:rPr lang="ru-RU" sz="900" b="0" i="0" u="none" strike="noStrike" dirty="0">
                          <a:solidFill>
                            <a:srgbClr val="000000"/>
                          </a:solidFill>
                          <a:effectLst/>
                          <a:latin typeface="Times New Roman" panose="02020603050405020304" pitchFamily="18" charset="0"/>
                        </a:rPr>
                        <a:t>Код бюджетной классификации</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Наименование показателя</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План на 2020 год по решению Думы от 12.12.2019 №93 (первоначальный)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9">
                  <a:txBody>
                    <a:bodyPr/>
                    <a:lstStyle/>
                    <a:p>
                      <a:pPr algn="ctr" fontAlgn="ctr"/>
                      <a:r>
                        <a:rPr lang="ru-RU" sz="900" b="0" i="0" u="none" strike="noStrike" dirty="0">
                          <a:solidFill>
                            <a:srgbClr val="000000"/>
                          </a:solidFill>
                          <a:effectLst/>
                          <a:latin typeface="Times New Roman" panose="02020603050405020304" pitchFamily="18" charset="0"/>
                        </a:rPr>
                        <a:t>Изменения, внесенные</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Уточненный план на 2020 год</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129570">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13.02.2020 №2 (уточнение 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16.04.2020 №22 (уточнение 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29.04.2020 №29 (уточнение 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29.06.2020 №48 (уточнение 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22.10.2020 №83 (уточнение 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решением Думы от 26.11.2020 №93 (уточнение 6)</a:t>
                      </a:r>
                    </a:p>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решением Думы от 21.12.2020 №107 (уточнение 7)</a:t>
                      </a:r>
                    </a:p>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Итого изменений по решениям Думы </a:t>
                      </a:r>
                      <a:r>
                        <a:rPr lang="ru-RU" sz="900" b="0" i="0" u="none" strike="noStrike" dirty="0" err="1">
                          <a:solidFill>
                            <a:srgbClr val="000000"/>
                          </a:solidFill>
                          <a:effectLst/>
                          <a:latin typeface="Times New Roman" panose="02020603050405020304" pitchFamily="18" charset="0"/>
                        </a:rPr>
                        <a:t>г.Урай</a:t>
                      </a: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Изменения, вносимые, в соответствии со ст.217, 232 БК РФ</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76961308"/>
                  </a:ext>
                </a:extLst>
              </a:tr>
              <a:tr h="153905">
                <a:tc>
                  <a:txBody>
                    <a:bodyPr/>
                    <a:lstStyle/>
                    <a:p>
                      <a:pPr algn="ctr" fontAlgn="ctr"/>
                      <a:r>
                        <a:rPr lang="ru-RU" sz="900" b="0" i="0" u="none" strike="noStrike">
                          <a:solidFill>
                            <a:srgbClr val="000000"/>
                          </a:solidFill>
                          <a:effectLst/>
                          <a:latin typeface="Times New Roman" panose="02020603050405020304" pitchFamily="18"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itchFamily="18" charset="0"/>
                          <a:cs typeface="Times New Roman" pitchFamily="18" charset="0"/>
                        </a:rPr>
                        <a:t>к.11=к.3+к.4к.5+к.6+к.7+к.8+к.9+к.10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ru-RU" sz="800" dirty="0">
                          <a:latin typeface="Times New Roman" pitchFamily="18" charset="0"/>
                          <a:cs typeface="Times New Roman" pitchFamily="18" charset="0"/>
                        </a:rPr>
                        <a:t>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ru-RU" sz="800" dirty="0">
                          <a:latin typeface="Times New Roman" pitchFamily="18" charset="0"/>
                          <a:cs typeface="Times New Roman" pitchFamily="18" charset="0"/>
                        </a:rPr>
                        <a:t>к.13=к.11+к.12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23399308"/>
                  </a:ext>
                </a:extLst>
              </a:tr>
              <a:tr h="160396">
                <a:tc>
                  <a:txBody>
                    <a:bodyPr/>
                    <a:lstStyle/>
                    <a:p>
                      <a:pPr algn="ctr" fontAlgn="b"/>
                      <a:r>
                        <a:rPr lang="ru-RU" sz="900" b="0" i="0" u="none" strike="noStrike" dirty="0">
                          <a:solidFill>
                            <a:srgbClr val="000000"/>
                          </a:solidFill>
                          <a:effectLst/>
                          <a:latin typeface="Times New Roman" panose="02020603050405020304" pitchFamily="18" charset="0"/>
                        </a:rPr>
                        <a:t>0111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Резервные фонды</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5 000,0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- 880,1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+ 221,9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- 1 704,9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- 2 363,1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2 637,0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86574">
                <a:tc>
                  <a:txBody>
                    <a:bodyPr/>
                    <a:lstStyle/>
                    <a:p>
                      <a:pPr algn="ctr" fontAlgn="b"/>
                      <a:r>
                        <a:rPr lang="ru-RU" sz="900" b="0" i="0" u="none" strike="noStrike" dirty="0">
                          <a:solidFill>
                            <a:srgbClr val="000000"/>
                          </a:solidFill>
                          <a:effectLst/>
                          <a:latin typeface="Times New Roman" panose="02020603050405020304" pitchFamily="18" charset="0"/>
                        </a:rPr>
                        <a:t>0113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Другие общегосударственные работы</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47 788,3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+198,0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+925,0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+348,0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-44,2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+1 417,5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+2 844,3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50 632,6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9091938"/>
                  </a:ext>
                </a:extLst>
              </a:tr>
              <a:tr h="439781">
                <a:tc>
                  <a:txBody>
                    <a:bodyPr/>
                    <a:lstStyle/>
                    <a:p>
                      <a:pPr algn="ctr" fontAlgn="b"/>
                      <a:r>
                        <a:rPr lang="ru-RU" sz="900" b="1" i="0" u="none" strike="noStrike" dirty="0">
                          <a:solidFill>
                            <a:srgbClr val="000000"/>
                          </a:solidFill>
                          <a:effectLst/>
                          <a:latin typeface="Times New Roman" panose="02020603050405020304" pitchFamily="18" charset="0"/>
                        </a:rPr>
                        <a:t>0300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dirty="0">
                          <a:solidFill>
                            <a:srgbClr val="000000"/>
                          </a:solidFill>
                          <a:effectLst/>
                          <a:latin typeface="Times New Roman" panose="02020603050405020304" pitchFamily="18" charset="0"/>
                        </a:rPr>
                        <a:t>Национальная безопасность и правоохранительная деятельность</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34 381,2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+263,4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+720,0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-71,9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+415,9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+8 556,2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+9 882,1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-25,3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44 238,0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85594032"/>
                  </a:ext>
                </a:extLst>
              </a:tr>
              <a:tr h="147522">
                <a:tc>
                  <a:txBody>
                    <a:bodyPr/>
                    <a:lstStyle/>
                    <a:p>
                      <a:pPr algn="ctr" fontAlgn="b"/>
                      <a:r>
                        <a:rPr lang="ru-RU" sz="900" b="0" i="0" u="none" strike="noStrike" dirty="0">
                          <a:solidFill>
                            <a:srgbClr val="000000"/>
                          </a:solidFill>
                          <a:effectLst/>
                          <a:latin typeface="Times New Roman" panose="02020603050405020304" pitchFamily="18" charset="0"/>
                        </a:rPr>
                        <a:t>0304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Органы юстиции</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6 573,0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+35,7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+35,7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6 608,7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69663030"/>
                  </a:ext>
                </a:extLst>
              </a:tr>
              <a:tr h="708072">
                <a:tc>
                  <a:txBody>
                    <a:bodyPr/>
                    <a:lstStyle/>
                    <a:p>
                      <a:pPr algn="ctr" fontAlgn="b"/>
                      <a:r>
                        <a:rPr lang="ru-RU" sz="900" b="0" i="0" u="none" strike="noStrike" dirty="0">
                          <a:solidFill>
                            <a:srgbClr val="000000"/>
                          </a:solidFill>
                          <a:effectLst/>
                          <a:latin typeface="Times New Roman" panose="02020603050405020304" pitchFamily="18" charset="0"/>
                        </a:rPr>
                        <a:t>0309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Защита населения и территории от чрезвычайных ситуаций природного и техногенного характера, гражданская оборона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24 559,2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+263,4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+720,0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-221,9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+497,7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+7 949,5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+9 208,7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-25,3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33 742,6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77634618"/>
                  </a:ext>
                </a:extLst>
              </a:tr>
              <a:tr h="567573">
                <a:tc>
                  <a:txBody>
                    <a:bodyPr/>
                    <a:lstStyle/>
                    <a:p>
                      <a:pPr algn="ctr" fontAlgn="b"/>
                      <a:r>
                        <a:rPr lang="ru-RU" sz="900" b="0" i="0" u="none" strike="noStrike" dirty="0">
                          <a:solidFill>
                            <a:srgbClr val="000000"/>
                          </a:solidFill>
                          <a:effectLst/>
                          <a:latin typeface="Times New Roman" panose="02020603050405020304" pitchFamily="18" charset="0"/>
                        </a:rPr>
                        <a:t>0314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Другие вопросы в области национальной безопасности и правоохранительной деятельности</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3 249,0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+150,0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-81,8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+571,0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+637,7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3 886,7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6435328"/>
                  </a:ext>
                </a:extLst>
              </a:tr>
              <a:tr h="199577">
                <a:tc>
                  <a:txBody>
                    <a:bodyPr/>
                    <a:lstStyle/>
                    <a:p>
                      <a:pPr algn="ctr" fontAlgn="b"/>
                      <a:r>
                        <a:rPr lang="ru-RU" sz="900" b="1" i="0" u="none" strike="noStrike" dirty="0">
                          <a:solidFill>
                            <a:srgbClr val="000000"/>
                          </a:solidFill>
                          <a:effectLst/>
                          <a:latin typeface="Times New Roman" panose="02020603050405020304" pitchFamily="18" charset="0"/>
                        </a:rPr>
                        <a:t>0400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dirty="0">
                          <a:solidFill>
                            <a:srgbClr val="000000"/>
                          </a:solidFill>
                          <a:effectLst/>
                          <a:latin typeface="Times New Roman" panose="02020603050405020304" pitchFamily="18" charset="0"/>
                        </a:rPr>
                        <a:t>Национальная экономика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231 557,8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+7 866,0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+11 434,3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+577,7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-979,9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+1 568,5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+26 929,0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+47 395,6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-897,7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278 055,7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40977651"/>
                  </a:ext>
                </a:extLst>
              </a:tr>
              <a:tr h="208999">
                <a:tc>
                  <a:txBody>
                    <a:bodyPr/>
                    <a:lstStyle/>
                    <a:p>
                      <a:pPr algn="ctr" fontAlgn="b"/>
                      <a:r>
                        <a:rPr lang="ru-RU" sz="900" b="0" i="0" u="none" strike="noStrike" dirty="0">
                          <a:solidFill>
                            <a:srgbClr val="000000"/>
                          </a:solidFill>
                          <a:effectLst/>
                          <a:latin typeface="Times New Roman" panose="02020603050405020304" pitchFamily="18" charset="0"/>
                        </a:rPr>
                        <a:t>0401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effectLst/>
                          <a:latin typeface="Times New Roman" panose="02020603050405020304" pitchFamily="18" charset="0"/>
                        </a:rPr>
                        <a:t>Общеэкономические вопросы</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8 753,2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+659,2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+3 005,0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-5 063,6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-1 399,4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-66,5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7 287,3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286574">
                <a:tc>
                  <a:txBody>
                    <a:bodyPr/>
                    <a:lstStyle/>
                    <a:p>
                      <a:pPr algn="ctr" fontAlgn="b"/>
                      <a:r>
                        <a:rPr lang="ru-RU" sz="900" b="0" i="0" u="none" strike="noStrike" dirty="0">
                          <a:solidFill>
                            <a:srgbClr val="000000"/>
                          </a:solidFill>
                          <a:effectLst/>
                          <a:latin typeface="Times New Roman" panose="02020603050405020304" pitchFamily="18" charset="0"/>
                        </a:rPr>
                        <a:t>0405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effectLst/>
                          <a:latin typeface="Times New Roman" panose="02020603050405020304" pitchFamily="18" charset="0"/>
                        </a:rPr>
                        <a:t>Сельское хозяйство и рыболовство</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25 435,9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+16 009,6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+16 009,6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+560,0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42 005,5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208999">
                <a:tc>
                  <a:txBody>
                    <a:bodyPr/>
                    <a:lstStyle/>
                    <a:p>
                      <a:pPr algn="ctr" fontAlgn="b"/>
                      <a:r>
                        <a:rPr lang="ru-RU" sz="900" b="0" i="0" u="none" strike="noStrike" dirty="0">
                          <a:solidFill>
                            <a:srgbClr val="000000"/>
                          </a:solidFill>
                          <a:effectLst/>
                          <a:latin typeface="Times New Roman" panose="02020603050405020304" pitchFamily="18" charset="0"/>
                        </a:rPr>
                        <a:t>0408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Транспорт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13 570,0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+2 000,0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-299,9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-1 107,2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+273,3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+896,2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14 466,1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208999">
                <a:tc>
                  <a:txBody>
                    <a:bodyPr/>
                    <a:lstStyle/>
                    <a:p>
                      <a:pPr algn="ctr" fontAlgn="b"/>
                      <a:r>
                        <a:rPr lang="ru-RU" sz="900" b="0" i="0" u="none" strike="noStrike">
                          <a:solidFill>
                            <a:srgbClr val="000000"/>
                          </a:solidFill>
                          <a:effectLst/>
                          <a:latin typeface="Times New Roman" panose="02020603050405020304" pitchFamily="18" charset="0"/>
                        </a:rPr>
                        <a:t>0409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Дорожное хозяйство, всего</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110 391,1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+4 806,9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+7 947,4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+299,9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+235,5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-22,6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+1 598,5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+5 114,2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+19 979,8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130 370,8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286574">
                <a:tc>
                  <a:txBody>
                    <a:bodyPr/>
                    <a:lstStyle/>
                    <a:p>
                      <a:pPr algn="ctr" fontAlgn="b"/>
                      <a:endParaRPr lang="ru-RU" sz="900" b="0" i="1" u="none" strike="noStrike" dirty="0">
                        <a:solidFill>
                          <a:srgbClr val="000000"/>
                        </a:solidFill>
                        <a:effectLst/>
                        <a:latin typeface="Times New Roman" panose="02020603050405020304" pitchFamily="18"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1" u="none" strike="noStrike" dirty="0">
                          <a:solidFill>
                            <a:srgbClr val="000000"/>
                          </a:solidFill>
                          <a:effectLst/>
                          <a:latin typeface="Times New Roman" panose="02020603050405020304" pitchFamily="18" charset="0"/>
                        </a:rPr>
                        <a:t>в том числе средства дорожного фонда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1" u="none" strike="noStrike" dirty="0">
                          <a:solidFill>
                            <a:srgbClr val="000000"/>
                          </a:solidFill>
                          <a:effectLst/>
                          <a:latin typeface="Times New Roman" panose="02020603050405020304" pitchFamily="18" charset="0"/>
                        </a:rPr>
                        <a:t>50 899,7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1" u="none" strike="noStrike" dirty="0">
                          <a:solidFill>
                            <a:srgbClr val="000000"/>
                          </a:solidFill>
                          <a:effectLst/>
                          <a:latin typeface="Times New Roman" panose="02020603050405020304" pitchFamily="18" charset="0"/>
                        </a:rPr>
                        <a:t>+744,5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1"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1"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1"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1"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1"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1" u="none" strike="noStrike" dirty="0">
                          <a:solidFill>
                            <a:srgbClr val="000000"/>
                          </a:solidFill>
                          <a:effectLst/>
                          <a:latin typeface="Times New Roman" panose="02020603050405020304" pitchFamily="18" charset="0"/>
                        </a:rPr>
                        <a:t>-8 189,1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1" u="none" strike="noStrike" dirty="0">
                          <a:solidFill>
                            <a:srgbClr val="000000"/>
                          </a:solidFill>
                          <a:effectLst/>
                          <a:latin typeface="Times New Roman" panose="02020603050405020304" pitchFamily="18" charset="0"/>
                        </a:rPr>
                        <a:t>-7 444,6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1"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1" u="none" strike="noStrike" dirty="0">
                          <a:solidFill>
                            <a:srgbClr val="000000"/>
                          </a:solidFill>
                          <a:effectLst/>
                          <a:latin typeface="Times New Roman" panose="02020603050405020304" pitchFamily="18" charset="0"/>
                        </a:rPr>
                        <a:t>43 455,1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208999">
                <a:tc>
                  <a:txBody>
                    <a:bodyPr/>
                    <a:lstStyle/>
                    <a:p>
                      <a:pPr algn="ctr" fontAlgn="b"/>
                      <a:r>
                        <a:rPr lang="ru-RU" sz="900" b="0" i="0" u="none" strike="noStrike">
                          <a:solidFill>
                            <a:srgbClr val="000000"/>
                          </a:solidFill>
                          <a:effectLst/>
                          <a:latin typeface="Times New Roman" panose="02020603050405020304" pitchFamily="18" charset="0"/>
                        </a:rPr>
                        <a:t>0410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Связь и информатика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5 842,2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+113,8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+113,8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5 956,0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286574">
                <a:tc>
                  <a:txBody>
                    <a:bodyPr/>
                    <a:lstStyle/>
                    <a:p>
                      <a:pPr algn="ctr" fontAlgn="b"/>
                      <a:r>
                        <a:rPr lang="ru-RU" sz="900" b="0" i="0" u="none" strike="noStrike" dirty="0">
                          <a:solidFill>
                            <a:srgbClr val="000000"/>
                          </a:solidFill>
                          <a:effectLst/>
                          <a:latin typeface="Times New Roman" panose="02020603050405020304" pitchFamily="18" charset="0"/>
                        </a:rPr>
                        <a:t>0412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Другие вопросы в области национальной экономики</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67 565,4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+1 059,1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+2 827,7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-1 555,6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-957,3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-60,0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+10 481,7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+11 795,6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-1 391,0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77 970,0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50017536"/>
                  </a:ext>
                </a:extLst>
              </a:tr>
            </a:tbl>
          </a:graphicData>
        </a:graphic>
      </p:graphicFrame>
      <p:sp>
        <p:nvSpPr>
          <p:cNvPr id="4" name="Прямоугольник 3"/>
          <p:cNvSpPr/>
          <p:nvPr/>
        </p:nvSpPr>
        <p:spPr>
          <a:xfrm>
            <a:off x="7452320" y="260648"/>
            <a:ext cx="1603388" cy="276999"/>
          </a:xfrm>
          <a:prstGeom prst="rect">
            <a:avLst/>
          </a:prstGeom>
        </p:spPr>
        <p:txBody>
          <a:bodyPr wrap="none">
            <a:spAutoFit/>
          </a:bodyPr>
          <a:lstStyle/>
          <a:p>
            <a:r>
              <a:rPr lang="ru-RU" sz="1200" b="1" i="1" dirty="0">
                <a:latin typeface="Times New Roman" panose="02020603050405020304" pitchFamily="18" charset="0"/>
                <a:cs typeface="Times New Roman" panose="02020603050405020304" pitchFamily="18" charset="0"/>
              </a:rPr>
              <a:t>продолжение слайда</a:t>
            </a:r>
            <a:endParaRPr lang="ru-RU"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8418AE48-FCA5-48C5-9846-B2FBD357C832}"/>
              </a:ext>
            </a:extLst>
          </p:cNvPr>
          <p:cNvGraphicFramePr>
            <a:graphicFrameLocks noGrp="1"/>
          </p:cNvGraphicFramePr>
          <p:nvPr>
            <p:extLst>
              <p:ext uri="{D42A27DB-BD31-4B8C-83A1-F6EECF244321}">
                <p14:modId xmlns:p14="http://schemas.microsoft.com/office/powerpoint/2010/main" xmlns="" val="1003959073"/>
              </p:ext>
            </p:extLst>
          </p:nvPr>
        </p:nvGraphicFramePr>
        <p:xfrm>
          <a:off x="107507" y="692696"/>
          <a:ext cx="8821486" cy="5917413"/>
        </p:xfrm>
        <a:graphic>
          <a:graphicData uri="http://schemas.openxmlformats.org/drawingml/2006/table">
            <a:tbl>
              <a:tblPr/>
              <a:tblGrid>
                <a:gridCol w="368641">
                  <a:extLst>
                    <a:ext uri="{9D8B030D-6E8A-4147-A177-3AD203B41FA5}">
                      <a16:colId xmlns:a16="http://schemas.microsoft.com/office/drawing/2014/main" xmlns="" val="853210476"/>
                    </a:ext>
                  </a:extLst>
                </a:gridCol>
                <a:gridCol w="1481027">
                  <a:extLst>
                    <a:ext uri="{9D8B030D-6E8A-4147-A177-3AD203B41FA5}">
                      <a16:colId xmlns:a16="http://schemas.microsoft.com/office/drawing/2014/main" xmlns="" val="397992383"/>
                    </a:ext>
                  </a:extLst>
                </a:gridCol>
                <a:gridCol w="711410">
                  <a:extLst>
                    <a:ext uri="{9D8B030D-6E8A-4147-A177-3AD203B41FA5}">
                      <a16:colId xmlns:a16="http://schemas.microsoft.com/office/drawing/2014/main" xmlns="" val="1865632931"/>
                    </a:ext>
                  </a:extLst>
                </a:gridCol>
                <a:gridCol w="711410">
                  <a:extLst>
                    <a:ext uri="{9D8B030D-6E8A-4147-A177-3AD203B41FA5}">
                      <a16:colId xmlns:a16="http://schemas.microsoft.com/office/drawing/2014/main" xmlns="" val="3393256846"/>
                    </a:ext>
                  </a:extLst>
                </a:gridCol>
                <a:gridCol w="640269">
                  <a:extLst>
                    <a:ext uri="{9D8B030D-6E8A-4147-A177-3AD203B41FA5}">
                      <a16:colId xmlns:a16="http://schemas.microsoft.com/office/drawing/2014/main" xmlns="" val="1415083422"/>
                    </a:ext>
                  </a:extLst>
                </a:gridCol>
                <a:gridCol w="497987">
                  <a:extLst>
                    <a:ext uri="{9D8B030D-6E8A-4147-A177-3AD203B41FA5}">
                      <a16:colId xmlns:a16="http://schemas.microsoft.com/office/drawing/2014/main" xmlns="" val="2149398592"/>
                    </a:ext>
                  </a:extLst>
                </a:gridCol>
                <a:gridCol w="569128">
                  <a:extLst>
                    <a:ext uri="{9D8B030D-6E8A-4147-A177-3AD203B41FA5}">
                      <a16:colId xmlns:a16="http://schemas.microsoft.com/office/drawing/2014/main" xmlns="" val="2668702188"/>
                    </a:ext>
                  </a:extLst>
                </a:gridCol>
                <a:gridCol w="497987">
                  <a:extLst>
                    <a:ext uri="{9D8B030D-6E8A-4147-A177-3AD203B41FA5}">
                      <a16:colId xmlns:a16="http://schemas.microsoft.com/office/drawing/2014/main" xmlns="" val="1184941808"/>
                    </a:ext>
                  </a:extLst>
                </a:gridCol>
                <a:gridCol w="640269">
                  <a:extLst>
                    <a:ext uri="{9D8B030D-6E8A-4147-A177-3AD203B41FA5}">
                      <a16:colId xmlns:a16="http://schemas.microsoft.com/office/drawing/2014/main" xmlns="" val="20008"/>
                    </a:ext>
                  </a:extLst>
                </a:gridCol>
                <a:gridCol w="640269">
                  <a:extLst>
                    <a:ext uri="{9D8B030D-6E8A-4147-A177-3AD203B41FA5}">
                      <a16:colId xmlns:a16="http://schemas.microsoft.com/office/drawing/2014/main" xmlns="" val="20009"/>
                    </a:ext>
                  </a:extLst>
                </a:gridCol>
                <a:gridCol w="711410">
                  <a:extLst>
                    <a:ext uri="{9D8B030D-6E8A-4147-A177-3AD203B41FA5}">
                      <a16:colId xmlns:a16="http://schemas.microsoft.com/office/drawing/2014/main" xmlns="" val="2308293103"/>
                    </a:ext>
                  </a:extLst>
                </a:gridCol>
                <a:gridCol w="640269">
                  <a:extLst>
                    <a:ext uri="{9D8B030D-6E8A-4147-A177-3AD203B41FA5}">
                      <a16:colId xmlns:a16="http://schemas.microsoft.com/office/drawing/2014/main" xmlns="" val="3095377260"/>
                    </a:ext>
                  </a:extLst>
                </a:gridCol>
                <a:gridCol w="711410">
                  <a:extLst>
                    <a:ext uri="{9D8B030D-6E8A-4147-A177-3AD203B41FA5}">
                      <a16:colId xmlns:a16="http://schemas.microsoft.com/office/drawing/2014/main" xmlns="" val="546749028"/>
                    </a:ext>
                  </a:extLst>
                </a:gridCol>
              </a:tblGrid>
              <a:tr h="360040">
                <a:tc rowSpan="2">
                  <a:txBody>
                    <a:bodyPr/>
                    <a:lstStyle/>
                    <a:p>
                      <a:pPr algn="ctr" fontAlgn="ctr"/>
                      <a:r>
                        <a:rPr lang="ru-RU" sz="900" b="0" i="0" u="none" strike="noStrike" dirty="0">
                          <a:solidFill>
                            <a:srgbClr val="000000"/>
                          </a:solidFill>
                          <a:effectLst/>
                          <a:latin typeface="Times New Roman" panose="02020603050405020304" pitchFamily="18" charset="0"/>
                        </a:rPr>
                        <a:t>Код бюджетной классификации</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Наименование показателя</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План на 2020 год по решению Думы от 12.12.2019 №93 (первоначальный)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9">
                  <a:txBody>
                    <a:bodyPr/>
                    <a:lstStyle/>
                    <a:p>
                      <a:pPr algn="ctr" fontAlgn="ctr"/>
                      <a:r>
                        <a:rPr lang="ru-RU" sz="900" b="0" i="0" u="none" strike="noStrike" dirty="0">
                          <a:solidFill>
                            <a:srgbClr val="000000"/>
                          </a:solidFill>
                          <a:effectLst/>
                          <a:latin typeface="Times New Roman" panose="02020603050405020304" pitchFamily="18" charset="0"/>
                        </a:rPr>
                        <a:t>Изменения, внесенные</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Уточненный план на 2020 год</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138505">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13.02.2020 №2 (уточнение 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16.04.2020 №22 (уточнение 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29.04.2020 №29 (уточнение 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29.06.2020 №48 (уточнение 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22.10.2020 №83 (уточнение 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решением Думы от 26.11.2020 №93 (уточнение 6)</a:t>
                      </a:r>
                    </a:p>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решением Думы от 21.12.2020 №107 (уточнение 7)</a:t>
                      </a:r>
                    </a:p>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Итого изменений по решениям Думы </a:t>
                      </a:r>
                      <a:r>
                        <a:rPr lang="ru-RU" sz="900" b="0" i="0" u="none" strike="noStrike" dirty="0" err="1">
                          <a:solidFill>
                            <a:srgbClr val="000000"/>
                          </a:solidFill>
                          <a:effectLst/>
                          <a:latin typeface="Times New Roman" panose="02020603050405020304" pitchFamily="18" charset="0"/>
                        </a:rPr>
                        <a:t>г.Урай</a:t>
                      </a: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Изменения, вносимые, в соответствии со ст.217, 232 БК РФ</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76961308"/>
                  </a:ext>
                </a:extLst>
              </a:tr>
              <a:tr h="155905">
                <a:tc>
                  <a:txBody>
                    <a:bodyPr/>
                    <a:lstStyle/>
                    <a:p>
                      <a:pPr algn="ctr" fontAlgn="ctr"/>
                      <a:r>
                        <a:rPr lang="ru-RU" sz="900" b="0" i="0" u="none" strike="noStrike">
                          <a:solidFill>
                            <a:srgbClr val="000000"/>
                          </a:solidFill>
                          <a:effectLst/>
                          <a:latin typeface="Times New Roman" panose="02020603050405020304" pitchFamily="18"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itchFamily="18" charset="0"/>
                          <a:cs typeface="Times New Roman" pitchFamily="18" charset="0"/>
                        </a:rPr>
                        <a:t>к.11=к.3+к.4к.5+к.6+к.7+к.8+к.9+к.10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ru-RU" sz="800" dirty="0">
                          <a:latin typeface="Times New Roman" pitchFamily="18" charset="0"/>
                          <a:cs typeface="Times New Roman" pitchFamily="18" charset="0"/>
                        </a:rPr>
                        <a:t>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ru-RU" sz="800" dirty="0">
                          <a:latin typeface="Times New Roman" pitchFamily="18" charset="0"/>
                          <a:cs typeface="Times New Roman" pitchFamily="18" charset="0"/>
                        </a:rPr>
                        <a:t>к.13=к.11+к.12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23399308"/>
                  </a:ext>
                </a:extLst>
              </a:tr>
              <a:tr h="293902">
                <a:tc>
                  <a:txBody>
                    <a:bodyPr/>
                    <a:lstStyle/>
                    <a:p>
                      <a:pPr algn="ctr" fontAlgn="b"/>
                      <a:r>
                        <a:rPr lang="ru-RU" sz="900" b="1" i="0" u="none" strike="noStrike" dirty="0">
                          <a:solidFill>
                            <a:srgbClr val="000000"/>
                          </a:solidFill>
                          <a:effectLst/>
                          <a:latin typeface="Times New Roman" panose="02020603050405020304" pitchFamily="18" charset="0"/>
                        </a:rPr>
                        <a:t>0500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dirty="0">
                          <a:solidFill>
                            <a:srgbClr val="000000"/>
                          </a:solidFill>
                          <a:effectLst/>
                          <a:latin typeface="Times New Roman" panose="02020603050405020304" pitchFamily="18" charset="0"/>
                        </a:rPr>
                        <a:t>Жилищно-коммунальное хозяйство</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365 816,8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+167 752,2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+4 231,5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+3 442,3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+3 983,7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+2 352,3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+295 715,6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+477 477,6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-141,9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843 152,5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9091938"/>
                  </a:ext>
                </a:extLst>
              </a:tr>
              <a:tr h="149810">
                <a:tc>
                  <a:txBody>
                    <a:bodyPr/>
                    <a:lstStyle/>
                    <a:p>
                      <a:pPr algn="ctr" fontAlgn="b"/>
                      <a:r>
                        <a:rPr lang="ru-RU" sz="900" b="0" i="0" u="none" strike="noStrike" dirty="0">
                          <a:solidFill>
                            <a:srgbClr val="000000"/>
                          </a:solidFill>
                          <a:effectLst/>
                          <a:latin typeface="Times New Roman" panose="02020603050405020304" pitchFamily="18" charset="0"/>
                        </a:rPr>
                        <a:t>0501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Жилищное хозяйство</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67 982,2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+26 044,5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+11 403,9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+302 301,7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+339 750,1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407 732,3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85594032"/>
                  </a:ext>
                </a:extLst>
              </a:tr>
              <a:tr h="149810">
                <a:tc>
                  <a:txBody>
                    <a:bodyPr/>
                    <a:lstStyle/>
                    <a:p>
                      <a:pPr algn="ctr" fontAlgn="b"/>
                      <a:r>
                        <a:rPr lang="ru-RU" sz="900" b="0" i="0" u="none" strike="noStrike" dirty="0">
                          <a:solidFill>
                            <a:srgbClr val="000000"/>
                          </a:solidFill>
                          <a:effectLst/>
                          <a:latin typeface="Times New Roman" panose="02020603050405020304" pitchFamily="18" charset="0"/>
                        </a:rPr>
                        <a:t>0502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effectLst/>
                          <a:latin typeface="Times New Roman" panose="02020603050405020304" pitchFamily="18" charset="0"/>
                        </a:rPr>
                        <a:t>Коммунальное хозяйство</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71 945,5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+7 904,8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+2 748,0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+820,0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-5 474,6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-4 759,2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+1 239,0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-141,7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73 042,8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69663030"/>
                  </a:ext>
                </a:extLst>
              </a:tr>
              <a:tr h="155905">
                <a:tc>
                  <a:txBody>
                    <a:bodyPr/>
                    <a:lstStyle/>
                    <a:p>
                      <a:pPr algn="ctr" fontAlgn="b"/>
                      <a:r>
                        <a:rPr lang="ru-RU" sz="900" b="0" i="0" u="none" strike="noStrike" dirty="0">
                          <a:solidFill>
                            <a:srgbClr val="000000"/>
                          </a:solidFill>
                          <a:effectLst/>
                          <a:latin typeface="Times New Roman" panose="02020603050405020304" pitchFamily="18" charset="0"/>
                        </a:rPr>
                        <a:t>0503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effectLst/>
                          <a:latin typeface="Times New Roman" panose="02020603050405020304" pitchFamily="18" charset="0"/>
                        </a:rPr>
                        <a:t>Благоустройство</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119 340,9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+132 734,6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+1 483,5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+1 263,8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+6 582,4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-2 843,5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+1 699,3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+140 920,1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260 260,9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77634618"/>
                  </a:ext>
                </a:extLst>
              </a:tr>
              <a:tr h="440498">
                <a:tc>
                  <a:txBody>
                    <a:bodyPr/>
                    <a:lstStyle/>
                    <a:p>
                      <a:pPr algn="ctr" fontAlgn="b"/>
                      <a:r>
                        <a:rPr lang="ru-RU" sz="900" b="0" i="0" u="none" strike="noStrike" dirty="0">
                          <a:solidFill>
                            <a:srgbClr val="000000"/>
                          </a:solidFill>
                          <a:effectLst/>
                          <a:latin typeface="Times New Roman" panose="02020603050405020304" pitchFamily="18" charset="0"/>
                        </a:rPr>
                        <a:t>0505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Другие вопросы в области жилищно-коммунального хозяйства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106 548,2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+1 068,3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+1 358,5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-2 598,7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-733,5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-3 526,2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-4 431,6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102 116,5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6435328"/>
                  </a:ext>
                </a:extLst>
              </a:tr>
              <a:tr h="202172">
                <a:tc>
                  <a:txBody>
                    <a:bodyPr/>
                    <a:lstStyle/>
                    <a:p>
                      <a:pPr algn="ctr" fontAlgn="b"/>
                      <a:r>
                        <a:rPr lang="ru-RU" sz="900" b="1" i="0" u="none" strike="noStrike" dirty="0">
                          <a:solidFill>
                            <a:srgbClr val="000000"/>
                          </a:solidFill>
                          <a:effectLst/>
                          <a:latin typeface="Times New Roman" panose="02020603050405020304" pitchFamily="18" charset="0"/>
                        </a:rPr>
                        <a:t>0600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dirty="0">
                          <a:solidFill>
                            <a:srgbClr val="000000"/>
                          </a:solidFill>
                          <a:effectLst/>
                          <a:latin typeface="Times New Roman" panose="02020603050405020304" pitchFamily="18" charset="0"/>
                        </a:rPr>
                        <a:t>Охрана окружающей среды</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870,6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+148,2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+148,2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1 018,8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40977651"/>
                  </a:ext>
                </a:extLst>
              </a:tr>
              <a:tr h="293902">
                <a:tc>
                  <a:txBody>
                    <a:bodyPr/>
                    <a:lstStyle/>
                    <a:p>
                      <a:pPr algn="ctr" fontAlgn="b"/>
                      <a:r>
                        <a:rPr lang="ru-RU" sz="900" b="0" i="0" u="none" strike="noStrike" dirty="0">
                          <a:solidFill>
                            <a:srgbClr val="000000"/>
                          </a:solidFill>
                          <a:effectLst/>
                          <a:latin typeface="Times New Roman" panose="02020603050405020304" pitchFamily="18" charset="0"/>
                        </a:rPr>
                        <a:t>0605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Другие вопросы в области охраны окружающей среды</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870,6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+148,2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+148,2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1 018,8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211716">
                <a:tc>
                  <a:txBody>
                    <a:bodyPr/>
                    <a:lstStyle/>
                    <a:p>
                      <a:pPr algn="ctr" fontAlgn="b"/>
                      <a:r>
                        <a:rPr lang="ru-RU" sz="900" b="1" i="0" u="none" strike="noStrike" dirty="0">
                          <a:solidFill>
                            <a:srgbClr val="000000"/>
                          </a:solidFill>
                          <a:effectLst/>
                          <a:latin typeface="Times New Roman" panose="02020603050405020304" pitchFamily="18" charset="0"/>
                        </a:rPr>
                        <a:t>0700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dirty="0">
                          <a:solidFill>
                            <a:srgbClr val="000000"/>
                          </a:solidFill>
                          <a:effectLst/>
                          <a:latin typeface="Times New Roman" panose="02020603050405020304" pitchFamily="18" charset="0"/>
                        </a:rPr>
                        <a:t>Образование</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1 750 479,9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+137 662,4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+130 560,4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+4 971,4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-910,0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-47 762,0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-17 304,2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+207 218,0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-67 297,0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1 890 400,9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192451">
                <a:tc>
                  <a:txBody>
                    <a:bodyPr/>
                    <a:lstStyle/>
                    <a:p>
                      <a:pPr algn="ctr" fontAlgn="b"/>
                      <a:r>
                        <a:rPr lang="ru-RU" sz="900" b="0" i="0" u="none" strike="noStrike" dirty="0">
                          <a:solidFill>
                            <a:srgbClr val="000000"/>
                          </a:solidFill>
                          <a:effectLst/>
                          <a:latin typeface="Times New Roman" panose="02020603050405020304" pitchFamily="18" charset="0"/>
                        </a:rPr>
                        <a:t>0701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Дошкольное образование</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683 666,3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+1 980,1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+16 150,5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-7 302,3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-576,8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+10 251,5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-18 589,6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675 328,2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149810">
                <a:tc>
                  <a:txBody>
                    <a:bodyPr/>
                    <a:lstStyle/>
                    <a:p>
                      <a:pPr algn="ctr" fontAlgn="b"/>
                      <a:r>
                        <a:rPr lang="ru-RU" sz="900" b="0" i="0" u="none" strike="noStrike" dirty="0">
                          <a:solidFill>
                            <a:srgbClr val="000000"/>
                          </a:solidFill>
                          <a:effectLst/>
                          <a:latin typeface="Times New Roman" panose="02020603050405020304" pitchFamily="18" charset="0"/>
                        </a:rPr>
                        <a:t>0702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Общее образование</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790 070,2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+64 880,3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+38 192,1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-3 252,8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-10 238,7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+395,3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+89 976,2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-48 105,1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831 941,3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293902">
                <a:tc>
                  <a:txBody>
                    <a:bodyPr/>
                    <a:lstStyle/>
                    <a:p>
                      <a:pPr algn="ctr" fontAlgn="b"/>
                      <a:r>
                        <a:rPr lang="ru-RU" sz="900" b="0" i="0" u="none" strike="noStrike">
                          <a:solidFill>
                            <a:srgbClr val="000000"/>
                          </a:solidFill>
                          <a:effectLst/>
                          <a:latin typeface="Times New Roman" panose="02020603050405020304" pitchFamily="18" charset="0"/>
                        </a:rPr>
                        <a:t>0703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Дополнительное образование детей</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159 645,5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+110 097,9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+74 172,7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+10 298,2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-25 886,6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-3 539,8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+165 142,4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-597,8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324 190,1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293902">
                <a:tc>
                  <a:txBody>
                    <a:bodyPr/>
                    <a:lstStyle/>
                    <a:p>
                      <a:pPr algn="ctr" fontAlgn="b"/>
                      <a:r>
                        <a:rPr lang="ru-RU" sz="900" b="0" i="0" u="none" strike="noStrike">
                          <a:solidFill>
                            <a:srgbClr val="000000"/>
                          </a:solidFill>
                          <a:effectLst/>
                          <a:latin typeface="Times New Roman" panose="02020603050405020304" pitchFamily="18" charset="0"/>
                        </a:rPr>
                        <a:t>0707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Молодежная политика и оздоровление детей</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24 417,3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+2 045,1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-2 074,0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-3 030,7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-14 518,7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-17 578,3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6 838,9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293902">
                <a:tc>
                  <a:txBody>
                    <a:bodyPr/>
                    <a:lstStyle/>
                    <a:p>
                      <a:pPr algn="ctr" fontAlgn="b"/>
                      <a:r>
                        <a:rPr lang="ru-RU" sz="900" b="0" i="0" u="none" strike="noStrike" dirty="0">
                          <a:solidFill>
                            <a:srgbClr val="000000"/>
                          </a:solidFill>
                          <a:effectLst/>
                          <a:latin typeface="Times New Roman" panose="02020603050405020304" pitchFamily="18" charset="0"/>
                        </a:rPr>
                        <a:t>0709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Другие вопросы в области образования</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92 680,6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-39 295,9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-910,0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-1 303,7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+935,8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-40 573,8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52 102,4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50017536"/>
                  </a:ext>
                </a:extLst>
              </a:tr>
              <a:tr h="211716">
                <a:tc>
                  <a:txBody>
                    <a:bodyPr/>
                    <a:lstStyle/>
                    <a:p>
                      <a:pPr algn="ctr" fontAlgn="b"/>
                      <a:r>
                        <a:rPr lang="ru-RU" sz="900" b="1" i="0" u="none" strike="noStrike" dirty="0">
                          <a:solidFill>
                            <a:srgbClr val="000000"/>
                          </a:solidFill>
                          <a:effectLst/>
                          <a:latin typeface="Times New Roman" panose="02020603050405020304" pitchFamily="18" charset="0"/>
                        </a:rPr>
                        <a:t>0800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a:solidFill>
                            <a:srgbClr val="000000"/>
                          </a:solidFill>
                          <a:effectLst/>
                          <a:latin typeface="Times New Roman" panose="02020603050405020304" pitchFamily="18" charset="0"/>
                        </a:rPr>
                        <a:t>Культура, кинематография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181 316,8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+27 991,0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+3 742,9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+133,5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+408,1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-7 392,3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+24 883,2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206 200,0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211716">
                <a:tc>
                  <a:txBody>
                    <a:bodyPr/>
                    <a:lstStyle/>
                    <a:p>
                      <a:pPr algn="ctr" fontAlgn="b"/>
                      <a:r>
                        <a:rPr lang="ru-RU" sz="900" b="0" i="0" u="none" strike="noStrike" dirty="0">
                          <a:solidFill>
                            <a:srgbClr val="000000"/>
                          </a:solidFill>
                          <a:effectLst/>
                          <a:latin typeface="Times New Roman" panose="02020603050405020304" pitchFamily="18" charset="0"/>
                        </a:rPr>
                        <a:t>0801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effectLst/>
                          <a:latin typeface="Times New Roman" panose="02020603050405020304" pitchFamily="18" charset="0"/>
                        </a:rPr>
                        <a:t>Культура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181 022,0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+27 991,0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+3 742,9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+133,5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+408,1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-7 392,3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+24 883,2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205 905,2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293902">
                <a:tc>
                  <a:txBody>
                    <a:bodyPr/>
                    <a:lstStyle/>
                    <a:p>
                      <a:pPr algn="ctr" fontAlgn="b"/>
                      <a:r>
                        <a:rPr lang="ru-RU" sz="900" b="0" i="0" u="none" strike="noStrike" dirty="0">
                          <a:solidFill>
                            <a:srgbClr val="000000"/>
                          </a:solidFill>
                          <a:effectLst/>
                          <a:latin typeface="Times New Roman" panose="02020603050405020304" pitchFamily="18" charset="0"/>
                        </a:rPr>
                        <a:t>0804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Другие вопросы в области культуры, кинематографии"</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294,8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294,8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r h="208649">
                <a:tc>
                  <a:txBody>
                    <a:bodyPr/>
                    <a:lstStyle/>
                    <a:p>
                      <a:pPr algn="ctr" fontAlgn="b"/>
                      <a:r>
                        <a:rPr lang="ru-RU" sz="900" b="1" i="0" u="none" strike="noStrike" dirty="0">
                          <a:solidFill>
                            <a:srgbClr val="000000"/>
                          </a:solidFill>
                          <a:effectLst/>
                          <a:latin typeface="Times New Roman" panose="02020603050405020304" pitchFamily="18" charset="0"/>
                        </a:rPr>
                        <a:t>0900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a:solidFill>
                            <a:srgbClr val="000000"/>
                          </a:solidFill>
                          <a:effectLst/>
                          <a:latin typeface="Times New Roman" panose="02020603050405020304" pitchFamily="18" charset="0"/>
                        </a:rPr>
                        <a:t>Здравоохранение</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828,5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828,5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9"/>
                  </a:ext>
                </a:extLst>
              </a:tr>
            </a:tbl>
          </a:graphicData>
        </a:graphic>
      </p:graphicFrame>
      <p:sp>
        <p:nvSpPr>
          <p:cNvPr id="4" name="Прямоугольник 3"/>
          <p:cNvSpPr/>
          <p:nvPr/>
        </p:nvSpPr>
        <p:spPr>
          <a:xfrm>
            <a:off x="7308304" y="332656"/>
            <a:ext cx="1603388" cy="276999"/>
          </a:xfrm>
          <a:prstGeom prst="rect">
            <a:avLst/>
          </a:prstGeom>
        </p:spPr>
        <p:txBody>
          <a:bodyPr wrap="none">
            <a:spAutoFit/>
          </a:bodyPr>
          <a:lstStyle/>
          <a:p>
            <a:r>
              <a:rPr lang="ru-RU" sz="1200" b="1" i="1" dirty="0">
                <a:latin typeface="Times New Roman" panose="02020603050405020304" pitchFamily="18" charset="0"/>
                <a:cs typeface="Times New Roman" panose="02020603050405020304" pitchFamily="18" charset="0"/>
              </a:rPr>
              <a:t>продолжение слайда</a:t>
            </a:r>
            <a:endParaRPr lang="ru-RU"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8418AE48-FCA5-48C5-9846-B2FBD357C832}"/>
              </a:ext>
            </a:extLst>
          </p:cNvPr>
          <p:cNvGraphicFramePr>
            <a:graphicFrameLocks noGrp="1"/>
          </p:cNvGraphicFramePr>
          <p:nvPr>
            <p:extLst>
              <p:ext uri="{D42A27DB-BD31-4B8C-83A1-F6EECF244321}">
                <p14:modId xmlns:p14="http://schemas.microsoft.com/office/powerpoint/2010/main" xmlns="" val="1038249919"/>
              </p:ext>
            </p:extLst>
          </p:nvPr>
        </p:nvGraphicFramePr>
        <p:xfrm>
          <a:off x="107503" y="548677"/>
          <a:ext cx="8928993" cy="5684476"/>
        </p:xfrm>
        <a:graphic>
          <a:graphicData uri="http://schemas.openxmlformats.org/drawingml/2006/table">
            <a:tbl>
              <a:tblPr/>
              <a:tblGrid>
                <a:gridCol w="373133">
                  <a:extLst>
                    <a:ext uri="{9D8B030D-6E8A-4147-A177-3AD203B41FA5}">
                      <a16:colId xmlns:a16="http://schemas.microsoft.com/office/drawing/2014/main" xmlns="" val="853210476"/>
                    </a:ext>
                  </a:extLst>
                </a:gridCol>
                <a:gridCol w="1499076">
                  <a:extLst>
                    <a:ext uri="{9D8B030D-6E8A-4147-A177-3AD203B41FA5}">
                      <a16:colId xmlns:a16="http://schemas.microsoft.com/office/drawing/2014/main" xmlns="" val="397992383"/>
                    </a:ext>
                  </a:extLst>
                </a:gridCol>
                <a:gridCol w="720080">
                  <a:extLst>
                    <a:ext uri="{9D8B030D-6E8A-4147-A177-3AD203B41FA5}">
                      <a16:colId xmlns:a16="http://schemas.microsoft.com/office/drawing/2014/main" xmlns="" val="1865632931"/>
                    </a:ext>
                  </a:extLst>
                </a:gridCol>
                <a:gridCol w="720080">
                  <a:extLst>
                    <a:ext uri="{9D8B030D-6E8A-4147-A177-3AD203B41FA5}">
                      <a16:colId xmlns:a16="http://schemas.microsoft.com/office/drawing/2014/main" xmlns="" val="3393256846"/>
                    </a:ext>
                  </a:extLst>
                </a:gridCol>
                <a:gridCol w="648072">
                  <a:extLst>
                    <a:ext uri="{9D8B030D-6E8A-4147-A177-3AD203B41FA5}">
                      <a16:colId xmlns:a16="http://schemas.microsoft.com/office/drawing/2014/main" xmlns="" val="1415083422"/>
                    </a:ext>
                  </a:extLst>
                </a:gridCol>
                <a:gridCol w="504056">
                  <a:extLst>
                    <a:ext uri="{9D8B030D-6E8A-4147-A177-3AD203B41FA5}">
                      <a16:colId xmlns:a16="http://schemas.microsoft.com/office/drawing/2014/main" xmlns="" val="2149398592"/>
                    </a:ext>
                  </a:extLst>
                </a:gridCol>
                <a:gridCol w="576064">
                  <a:extLst>
                    <a:ext uri="{9D8B030D-6E8A-4147-A177-3AD203B41FA5}">
                      <a16:colId xmlns:a16="http://schemas.microsoft.com/office/drawing/2014/main" xmlns="" val="2668702188"/>
                    </a:ext>
                  </a:extLst>
                </a:gridCol>
                <a:gridCol w="504056">
                  <a:extLst>
                    <a:ext uri="{9D8B030D-6E8A-4147-A177-3AD203B41FA5}">
                      <a16:colId xmlns:a16="http://schemas.microsoft.com/office/drawing/2014/main" xmlns="" val="1184941808"/>
                    </a:ext>
                  </a:extLst>
                </a:gridCol>
                <a:gridCol w="648072">
                  <a:extLst>
                    <a:ext uri="{9D8B030D-6E8A-4147-A177-3AD203B41FA5}">
                      <a16:colId xmlns:a16="http://schemas.microsoft.com/office/drawing/2014/main" xmlns="" val="20008"/>
                    </a:ext>
                  </a:extLst>
                </a:gridCol>
                <a:gridCol w="648072">
                  <a:extLst>
                    <a:ext uri="{9D8B030D-6E8A-4147-A177-3AD203B41FA5}">
                      <a16:colId xmlns:a16="http://schemas.microsoft.com/office/drawing/2014/main" xmlns="" val="20009"/>
                    </a:ext>
                  </a:extLst>
                </a:gridCol>
                <a:gridCol w="720080">
                  <a:extLst>
                    <a:ext uri="{9D8B030D-6E8A-4147-A177-3AD203B41FA5}">
                      <a16:colId xmlns:a16="http://schemas.microsoft.com/office/drawing/2014/main" xmlns="" val="2308293103"/>
                    </a:ext>
                  </a:extLst>
                </a:gridCol>
                <a:gridCol w="648072">
                  <a:extLst>
                    <a:ext uri="{9D8B030D-6E8A-4147-A177-3AD203B41FA5}">
                      <a16:colId xmlns:a16="http://schemas.microsoft.com/office/drawing/2014/main" xmlns="" val="3095377260"/>
                    </a:ext>
                  </a:extLst>
                </a:gridCol>
                <a:gridCol w="720080">
                  <a:extLst>
                    <a:ext uri="{9D8B030D-6E8A-4147-A177-3AD203B41FA5}">
                      <a16:colId xmlns:a16="http://schemas.microsoft.com/office/drawing/2014/main" xmlns="" val="546749028"/>
                    </a:ext>
                  </a:extLst>
                </a:gridCol>
              </a:tblGrid>
              <a:tr h="205717">
                <a:tc rowSpan="2">
                  <a:txBody>
                    <a:bodyPr/>
                    <a:lstStyle/>
                    <a:p>
                      <a:pPr algn="ctr" fontAlgn="ctr"/>
                      <a:r>
                        <a:rPr lang="ru-RU" sz="900" b="0" i="0" u="none" strike="noStrike" dirty="0">
                          <a:solidFill>
                            <a:srgbClr val="000000"/>
                          </a:solidFill>
                          <a:effectLst/>
                          <a:latin typeface="Times New Roman" panose="02020603050405020304" pitchFamily="18" charset="0"/>
                        </a:rPr>
                        <a:t>Код бюджетной классификации</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Наименование показателя</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План на 2020 год по решению Думы от 12.12.2019 №93 (первоначальный)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9">
                  <a:txBody>
                    <a:bodyPr/>
                    <a:lstStyle/>
                    <a:p>
                      <a:pPr algn="ctr" fontAlgn="ctr"/>
                      <a:r>
                        <a:rPr lang="ru-RU" sz="900" b="0" i="0" u="none" strike="noStrike" dirty="0">
                          <a:solidFill>
                            <a:srgbClr val="000000"/>
                          </a:solidFill>
                          <a:effectLst/>
                          <a:latin typeface="Times New Roman" panose="02020603050405020304" pitchFamily="18" charset="0"/>
                        </a:rPr>
                        <a:t>Изменения, внесенные</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Times New Roman" panose="02020603050405020304" pitchFamily="18" charset="0"/>
                        </a:rPr>
                        <a:t>Уточненный план на 2020 год</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141279">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1"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13.02.2020 №2 (уточнение 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16.04.2020 №22 (уточнение 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29.04.2020 №29 (уточнение 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29.06.2020 №48 (уточнение 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решением Думы от 22.10.2020 №83 (уточнение 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решением Думы от 26.11.2020 №93 (уточнение 6)</a:t>
                      </a:r>
                    </a:p>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решением Думы от 21.12.2020 №107 (уточнение 7)</a:t>
                      </a:r>
                    </a:p>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Итого изменений по решениям Думы </a:t>
                      </a:r>
                      <a:r>
                        <a:rPr lang="ru-RU" sz="900" b="0" i="0" u="none" strike="noStrike" dirty="0" err="1">
                          <a:solidFill>
                            <a:srgbClr val="000000"/>
                          </a:solidFill>
                          <a:effectLst/>
                          <a:latin typeface="Times New Roman" panose="02020603050405020304" pitchFamily="18" charset="0"/>
                        </a:rPr>
                        <a:t>г.Урай</a:t>
                      </a: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Times New Roman" panose="02020603050405020304" pitchFamily="18" charset="0"/>
                        </a:rPr>
                        <a:t>в соответствии со ст.217, 232 БК РФ</a:t>
                      </a:r>
                    </a:p>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76961308"/>
                  </a:ext>
                </a:extLst>
              </a:tr>
              <a:tr h="158351">
                <a:tc>
                  <a:txBody>
                    <a:bodyPr/>
                    <a:lstStyle/>
                    <a:p>
                      <a:pPr algn="ctr" fontAlgn="ctr"/>
                      <a:r>
                        <a:rPr lang="ru-RU" sz="900" b="0" i="0" u="none" strike="noStrike">
                          <a:solidFill>
                            <a:srgbClr val="000000"/>
                          </a:solidFill>
                          <a:effectLst/>
                          <a:latin typeface="Times New Roman" panose="02020603050405020304" pitchFamily="18"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itchFamily="18" charset="0"/>
                          <a:cs typeface="Times New Roman" pitchFamily="18" charset="0"/>
                        </a:rPr>
                        <a:t>к.11=к.3+к.4к.5+к.6+к.7+к.8+к.9+к.10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ru-RU" sz="800" dirty="0">
                          <a:latin typeface="Times New Roman" pitchFamily="18" charset="0"/>
                          <a:cs typeface="Times New Roman" pitchFamily="18" charset="0"/>
                        </a:rPr>
                        <a:t>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ru-RU" sz="800" dirty="0">
                          <a:latin typeface="Times New Roman" pitchFamily="18" charset="0"/>
                          <a:cs typeface="Times New Roman" pitchFamily="18" charset="0"/>
                        </a:rPr>
                        <a:t>к.13=к.11+к.12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23399308"/>
                  </a:ext>
                </a:extLst>
              </a:tr>
              <a:tr h="289545">
                <a:tc>
                  <a:txBody>
                    <a:bodyPr/>
                    <a:lstStyle/>
                    <a:p>
                      <a:pPr algn="ctr" fontAlgn="b"/>
                      <a:r>
                        <a:rPr lang="ru-RU" sz="900" b="0" i="0" u="none" strike="noStrike" dirty="0">
                          <a:solidFill>
                            <a:srgbClr val="000000"/>
                          </a:solidFill>
                          <a:effectLst/>
                          <a:latin typeface="Times New Roman" panose="02020603050405020304" pitchFamily="18" charset="0"/>
                        </a:rPr>
                        <a:t>0909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Другие вопросы в области здравоохранения</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828,5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828,5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11020">
                <a:tc>
                  <a:txBody>
                    <a:bodyPr/>
                    <a:lstStyle/>
                    <a:p>
                      <a:pPr algn="ctr" fontAlgn="b"/>
                      <a:r>
                        <a:rPr lang="ru-RU" sz="900" b="1" i="0" u="none" strike="noStrike" dirty="0">
                          <a:solidFill>
                            <a:srgbClr val="000000"/>
                          </a:solidFill>
                          <a:effectLst/>
                          <a:latin typeface="Times New Roman" panose="02020603050405020304" pitchFamily="18" charset="0"/>
                        </a:rPr>
                        <a:t>1000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dirty="0">
                          <a:solidFill>
                            <a:srgbClr val="000000"/>
                          </a:solidFill>
                          <a:effectLst/>
                          <a:latin typeface="Times New Roman" panose="02020603050405020304" pitchFamily="18" charset="0"/>
                        </a:rPr>
                        <a:t>Социальная политика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177 508,1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+8 344,0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+5 756,0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+38,6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+2 688,8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-19 664,8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-2 837,4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+41 977,1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216 647,8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9091938"/>
                  </a:ext>
                </a:extLst>
              </a:tr>
              <a:tr h="152391">
                <a:tc>
                  <a:txBody>
                    <a:bodyPr/>
                    <a:lstStyle/>
                    <a:p>
                      <a:pPr algn="ctr" fontAlgn="b"/>
                      <a:r>
                        <a:rPr lang="ru-RU" sz="900" b="0" i="0" u="none" strike="noStrike" dirty="0">
                          <a:solidFill>
                            <a:srgbClr val="000000"/>
                          </a:solidFill>
                          <a:effectLst/>
                          <a:latin typeface="Times New Roman" panose="02020603050405020304" pitchFamily="18" charset="0"/>
                        </a:rPr>
                        <a:t>1001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Пенсионное обеспечение</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4 044,4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+346,0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+346,0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4 390,4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85594032"/>
                  </a:ext>
                </a:extLst>
              </a:tr>
              <a:tr h="298966">
                <a:tc>
                  <a:txBody>
                    <a:bodyPr/>
                    <a:lstStyle/>
                    <a:p>
                      <a:pPr algn="ctr" fontAlgn="b"/>
                      <a:r>
                        <a:rPr lang="ru-RU" sz="900" b="0" i="0" u="none" strike="noStrike" dirty="0">
                          <a:solidFill>
                            <a:srgbClr val="000000"/>
                          </a:solidFill>
                          <a:effectLst/>
                          <a:latin typeface="Times New Roman" panose="02020603050405020304" pitchFamily="18" charset="0"/>
                        </a:rPr>
                        <a:t>1003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Социальное обеспечение населения</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3 814,7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+7 763,1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+5 756,0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+3 135,0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+16 654,1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20 468,8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69663030"/>
                  </a:ext>
                </a:extLst>
              </a:tr>
              <a:tr h="158351">
                <a:tc>
                  <a:txBody>
                    <a:bodyPr/>
                    <a:lstStyle/>
                    <a:p>
                      <a:pPr algn="ctr" fontAlgn="b"/>
                      <a:r>
                        <a:rPr lang="ru-RU" sz="900" b="0" i="0" u="none" strike="noStrike" dirty="0">
                          <a:solidFill>
                            <a:srgbClr val="000000"/>
                          </a:solidFill>
                          <a:effectLst/>
                          <a:latin typeface="Times New Roman" panose="02020603050405020304" pitchFamily="18" charset="0"/>
                        </a:rPr>
                        <a:t>1004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effectLst/>
                          <a:latin typeface="Times New Roman" panose="02020603050405020304" pitchFamily="18" charset="0"/>
                        </a:rPr>
                        <a:t>Охрана семьи и детства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151 178,6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+580,9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+38,6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+2 342,8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-21 165,6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-18 203,3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+41 977,1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174 952,4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77634618"/>
                  </a:ext>
                </a:extLst>
              </a:tr>
              <a:tr h="289545">
                <a:tc>
                  <a:txBody>
                    <a:bodyPr/>
                    <a:lstStyle/>
                    <a:p>
                      <a:pPr algn="ctr" fontAlgn="b"/>
                      <a:r>
                        <a:rPr lang="ru-RU" sz="900" b="0" i="0" u="none" strike="noStrike" dirty="0">
                          <a:solidFill>
                            <a:srgbClr val="000000"/>
                          </a:solidFill>
                          <a:effectLst/>
                          <a:latin typeface="Times New Roman" panose="02020603050405020304" pitchFamily="18" charset="0"/>
                        </a:rPr>
                        <a:t>1006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Другие вопросы в области социальной политики</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18 470,4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-1 634,2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-1 634,2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16 836,2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6435328"/>
                  </a:ext>
                </a:extLst>
              </a:tr>
              <a:tr h="298966">
                <a:tc>
                  <a:txBody>
                    <a:bodyPr/>
                    <a:lstStyle/>
                    <a:p>
                      <a:pPr algn="ctr" fontAlgn="b"/>
                      <a:r>
                        <a:rPr lang="ru-RU" sz="900" b="1" i="0" u="none" strike="noStrike" dirty="0">
                          <a:solidFill>
                            <a:srgbClr val="000000"/>
                          </a:solidFill>
                          <a:effectLst/>
                          <a:latin typeface="Times New Roman" panose="02020603050405020304" pitchFamily="18" charset="0"/>
                        </a:rPr>
                        <a:t>1100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dirty="0">
                          <a:solidFill>
                            <a:srgbClr val="000000"/>
                          </a:solidFill>
                          <a:effectLst/>
                          <a:latin typeface="Times New Roman" panose="02020603050405020304" pitchFamily="18" charset="0"/>
                        </a:rPr>
                        <a:t>Физическая культура и спорт</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149 099,7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-38 686,6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-76 765,4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-1 836,8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-133,5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-1 075,1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+449,5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-118 047,9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31 051,8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40977651"/>
                  </a:ext>
                </a:extLst>
              </a:tr>
              <a:tr h="215037">
                <a:tc>
                  <a:txBody>
                    <a:bodyPr/>
                    <a:lstStyle/>
                    <a:p>
                      <a:pPr algn="ctr" fontAlgn="b"/>
                      <a:r>
                        <a:rPr lang="ru-RU" sz="900" b="0" i="0" u="none" strike="noStrike" dirty="0">
                          <a:solidFill>
                            <a:srgbClr val="000000"/>
                          </a:solidFill>
                          <a:effectLst/>
                          <a:latin typeface="Times New Roman" panose="02020603050405020304" pitchFamily="18" charset="0"/>
                        </a:rPr>
                        <a:t>1101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Физическая культура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119 167,8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-44 433,9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-74 598,5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-135,4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-119 167,8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215037">
                <a:tc>
                  <a:txBody>
                    <a:bodyPr/>
                    <a:lstStyle/>
                    <a:p>
                      <a:pPr algn="ctr" fontAlgn="b"/>
                      <a:r>
                        <a:rPr lang="ru-RU" sz="900" b="0" i="0" u="none" strike="noStrike" dirty="0">
                          <a:solidFill>
                            <a:srgbClr val="000000"/>
                          </a:solidFill>
                          <a:effectLst/>
                          <a:latin typeface="Times New Roman" panose="02020603050405020304" pitchFamily="18" charset="0"/>
                        </a:rPr>
                        <a:t>1102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Массовый спорт</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29 931,9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+5 747,3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-2 166,9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-1 836,8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-133,5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-1 075,1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+584,9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+1 119,9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31 051,8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298966">
                <a:tc>
                  <a:txBody>
                    <a:bodyPr/>
                    <a:lstStyle/>
                    <a:p>
                      <a:pPr algn="ctr" fontAlgn="b"/>
                      <a:r>
                        <a:rPr lang="ru-RU" sz="900" b="1" i="0" u="none" strike="noStrike">
                          <a:solidFill>
                            <a:srgbClr val="000000"/>
                          </a:solidFill>
                          <a:effectLst/>
                          <a:latin typeface="Times New Roman" panose="02020603050405020304" pitchFamily="18" charset="0"/>
                        </a:rPr>
                        <a:t>1200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dirty="0">
                          <a:solidFill>
                            <a:srgbClr val="000000"/>
                          </a:solidFill>
                          <a:effectLst/>
                          <a:latin typeface="Times New Roman" panose="02020603050405020304" pitchFamily="18" charset="0"/>
                        </a:rPr>
                        <a:t>Средства массовой информации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13 021,7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-118,5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-118,5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12 903,2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298966">
                <a:tc>
                  <a:txBody>
                    <a:bodyPr/>
                    <a:lstStyle/>
                    <a:p>
                      <a:pPr algn="ctr" fontAlgn="b"/>
                      <a:r>
                        <a:rPr lang="ru-RU" sz="900" b="0" i="0" u="none" strike="noStrike">
                          <a:solidFill>
                            <a:srgbClr val="000000"/>
                          </a:solidFill>
                          <a:effectLst/>
                          <a:latin typeface="Times New Roman" panose="02020603050405020304" pitchFamily="18" charset="0"/>
                        </a:rPr>
                        <a:t>1202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Периодическая печать и издательства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13 021,7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-118,5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-118,5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effectLst/>
                          <a:latin typeface="Times New Roman" panose="02020603050405020304" pitchFamily="18" charset="0"/>
                        </a:rPr>
                        <a:t>0,0</a:t>
                      </a:r>
                      <a:endParaRPr lang="ru-RU" sz="900" b="1" i="0" u="none" strike="noStrike" dirty="0">
                        <a:solidFill>
                          <a:srgbClr val="000000"/>
                        </a:solidFill>
                        <a:effectLst/>
                        <a:latin typeface="Times New Roman" panose="02020603050405020304" pitchFamily="18"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12 903,2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445541">
                <a:tc>
                  <a:txBody>
                    <a:bodyPr/>
                    <a:lstStyle/>
                    <a:p>
                      <a:pPr algn="ctr" fontAlgn="b"/>
                      <a:r>
                        <a:rPr lang="ru-RU" sz="900" b="1" i="0" u="none" strike="noStrike">
                          <a:solidFill>
                            <a:srgbClr val="000000"/>
                          </a:solidFill>
                          <a:effectLst/>
                          <a:latin typeface="Times New Roman" panose="02020603050405020304" pitchFamily="18" charset="0"/>
                        </a:rPr>
                        <a:t>1300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dirty="0">
                          <a:solidFill>
                            <a:srgbClr val="000000"/>
                          </a:solidFill>
                          <a:effectLst/>
                          <a:latin typeface="Times New Roman" panose="02020603050405020304" pitchFamily="18" charset="0"/>
                        </a:rPr>
                        <a:t>Обслуживание государственного и муниципального долга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2 401,8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-2 401,8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-2 401,8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effectLst/>
                          <a:latin typeface="Times New Roman" panose="02020603050405020304" pitchFamily="18" charset="0"/>
                        </a:rPr>
                        <a:t>0,0</a:t>
                      </a:r>
                      <a:endParaRPr lang="ru-RU" sz="900" b="1" i="0" u="none" strike="noStrike" dirty="0">
                        <a:solidFill>
                          <a:srgbClr val="000000"/>
                        </a:solidFill>
                        <a:effectLst/>
                        <a:latin typeface="Times New Roman" panose="02020603050405020304" pitchFamily="18"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578909">
                <a:tc>
                  <a:txBody>
                    <a:bodyPr/>
                    <a:lstStyle/>
                    <a:p>
                      <a:pPr algn="ctr" fontAlgn="b"/>
                      <a:r>
                        <a:rPr lang="ru-RU" sz="900" b="0" i="0" u="none" strike="noStrike">
                          <a:solidFill>
                            <a:srgbClr val="000000"/>
                          </a:solidFill>
                          <a:effectLst/>
                          <a:latin typeface="Times New Roman" panose="02020603050405020304" pitchFamily="18" charset="0"/>
                        </a:rPr>
                        <a:t>1301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effectLst/>
                          <a:latin typeface="Times New Roman" panose="02020603050405020304" pitchFamily="18" charset="0"/>
                        </a:rPr>
                        <a:t>Обслуживание государственного внутреннего  и муниципального долга</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effectLst/>
                          <a:latin typeface="Times New Roman" panose="02020603050405020304" pitchFamily="18" charset="0"/>
                        </a:rPr>
                        <a:t>2 401,8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-2 401,8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-2 401,8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215037">
                <a:tc>
                  <a:txBody>
                    <a:bodyPr/>
                    <a:lstStyle/>
                    <a:p>
                      <a:pPr algn="l" fontAlgn="ctr"/>
                      <a:r>
                        <a:rPr lang="ru-RU" sz="900" b="1" i="0" u="none" strike="noStrike">
                          <a:solidFill>
                            <a:srgbClr val="000000"/>
                          </a:solidFill>
                          <a:effectLst/>
                          <a:latin typeface="Times New Roman" panose="02020603050405020304" pitchFamily="18" charset="0"/>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1" i="0" u="none" strike="noStrike" dirty="0">
                          <a:solidFill>
                            <a:srgbClr val="000000"/>
                          </a:solidFill>
                          <a:effectLst/>
                          <a:latin typeface="Times New Roman" panose="02020603050405020304" pitchFamily="18" charset="0"/>
                        </a:rPr>
                        <a:t>Итого расходов</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1" i="0" u="none" strike="noStrike" dirty="0">
                          <a:solidFill>
                            <a:srgbClr val="000000"/>
                          </a:solidFill>
                          <a:effectLst/>
                          <a:latin typeface="Times New Roman" panose="02020603050405020304" pitchFamily="18" charset="0"/>
                        </a:rPr>
                        <a:t>3 230 211,7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+314 707,1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+79 724,6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+7 304,6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+1 690,3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-51 861,3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+284 310,8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+635 876,1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-26 384,6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effectLst/>
                          <a:latin typeface="Times New Roman" panose="02020603050405020304" pitchFamily="18" charset="0"/>
                        </a:rPr>
                        <a:t>3 839 703,2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bl>
          </a:graphicData>
        </a:graphic>
      </p:graphicFrame>
      <p:sp>
        <p:nvSpPr>
          <p:cNvPr id="4" name="Прямоугольник 3"/>
          <p:cNvSpPr/>
          <p:nvPr/>
        </p:nvSpPr>
        <p:spPr>
          <a:xfrm>
            <a:off x="7452320" y="188640"/>
            <a:ext cx="1603388" cy="276999"/>
          </a:xfrm>
          <a:prstGeom prst="rect">
            <a:avLst/>
          </a:prstGeom>
        </p:spPr>
        <p:txBody>
          <a:bodyPr wrap="none">
            <a:spAutoFit/>
          </a:bodyPr>
          <a:lstStyle/>
          <a:p>
            <a:r>
              <a:rPr lang="ru-RU" sz="1200" b="1" i="1" dirty="0">
                <a:latin typeface="Times New Roman" panose="02020603050405020304" pitchFamily="18" charset="0"/>
                <a:cs typeface="Times New Roman" panose="02020603050405020304" pitchFamily="18" charset="0"/>
              </a:rPr>
              <a:t>продолжение слайда</a:t>
            </a:r>
            <a:endParaRPr lang="ru-RU"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Выноска со стрелками влево/вправо 4"/>
          <p:cNvSpPr/>
          <p:nvPr/>
        </p:nvSpPr>
        <p:spPr>
          <a:xfrm>
            <a:off x="2987824" y="2564904"/>
            <a:ext cx="2088232" cy="1296144"/>
          </a:xfrm>
          <a:prstGeom prst="leftRightArrowCallout">
            <a:avLst>
              <a:gd name="adj1" fmla="val 25000"/>
              <a:gd name="adj2" fmla="val 20128"/>
              <a:gd name="adj3" fmla="val 19587"/>
              <a:gd name="adj4" fmla="val 60573"/>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a:solidFill>
                  <a:srgbClr val="002060"/>
                </a:solidFill>
                <a:latin typeface="Arial" pitchFamily="34" charset="0"/>
                <a:cs typeface="Arial" pitchFamily="34" charset="0"/>
              </a:rPr>
              <a:t>БЮДЖЕТ </a:t>
            </a:r>
            <a:r>
              <a:rPr lang="ru-RU" sz="1200" b="1" dirty="0">
                <a:solidFill>
                  <a:srgbClr val="002060"/>
                </a:solidFill>
                <a:latin typeface="Arial" pitchFamily="34" charset="0"/>
                <a:cs typeface="Arial" pitchFamily="34" charset="0"/>
              </a:rPr>
              <a:t>(исполнено) </a:t>
            </a:r>
            <a:r>
              <a:rPr lang="ru-RU" sz="1900" b="1" dirty="0">
                <a:solidFill>
                  <a:srgbClr val="002060"/>
                </a:solidFill>
                <a:latin typeface="Arial" pitchFamily="34" charset="0"/>
                <a:cs typeface="Arial" pitchFamily="34" charset="0"/>
              </a:rPr>
              <a:t>за</a:t>
            </a:r>
          </a:p>
          <a:p>
            <a:pPr algn="ctr"/>
            <a:r>
              <a:rPr lang="ru-RU" sz="1900" b="1" dirty="0">
                <a:solidFill>
                  <a:srgbClr val="002060"/>
                </a:solidFill>
                <a:latin typeface="Arial" pitchFamily="34" charset="0"/>
                <a:cs typeface="Arial" pitchFamily="34" charset="0"/>
              </a:rPr>
              <a:t>2020 год</a:t>
            </a:r>
          </a:p>
        </p:txBody>
      </p:sp>
      <p:sp>
        <p:nvSpPr>
          <p:cNvPr id="8" name="Прямоугольник 7"/>
          <p:cNvSpPr/>
          <p:nvPr/>
        </p:nvSpPr>
        <p:spPr>
          <a:xfrm>
            <a:off x="2339752" y="1340768"/>
            <a:ext cx="626368" cy="4140459"/>
          </a:xfrm>
          <a:prstGeom prst="rect">
            <a:avLst/>
          </a:prstGeom>
          <a:solidFill>
            <a:srgbClr val="F89D52"/>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a:solidFill>
                  <a:srgbClr val="002060"/>
                </a:solidFill>
                <a:latin typeface="Arial" pitchFamily="34" charset="0"/>
                <a:cs typeface="Arial" pitchFamily="34" charset="0"/>
              </a:rPr>
              <a:t>Доходы бюджета, всего </a:t>
            </a:r>
          </a:p>
          <a:p>
            <a:pPr algn="ctr"/>
            <a:r>
              <a:rPr lang="ru-RU" b="1" dirty="0">
                <a:solidFill>
                  <a:schemeClr val="tx1"/>
                </a:solidFill>
                <a:latin typeface="Arial" pitchFamily="34" charset="0"/>
                <a:cs typeface="Arial" pitchFamily="34" charset="0"/>
              </a:rPr>
              <a:t>3 724 037,4</a:t>
            </a:r>
          </a:p>
        </p:txBody>
      </p:sp>
      <p:sp>
        <p:nvSpPr>
          <p:cNvPr id="9" name="Прямоугольник 8"/>
          <p:cNvSpPr/>
          <p:nvPr/>
        </p:nvSpPr>
        <p:spPr>
          <a:xfrm>
            <a:off x="5148064" y="1268760"/>
            <a:ext cx="576064" cy="4536504"/>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a:solidFill>
                  <a:srgbClr val="002060"/>
                </a:solidFill>
                <a:latin typeface="Arial" pitchFamily="34" charset="0"/>
                <a:cs typeface="Arial" pitchFamily="34" charset="0"/>
              </a:rPr>
              <a:t>Расходы бюджета, всего</a:t>
            </a:r>
          </a:p>
          <a:p>
            <a:pPr algn="ctr"/>
            <a:r>
              <a:rPr lang="ru-RU" b="1" dirty="0">
                <a:solidFill>
                  <a:schemeClr val="tx1"/>
                </a:solidFill>
                <a:latin typeface="Arial" pitchFamily="34" charset="0"/>
                <a:cs typeface="Arial" pitchFamily="34" charset="0"/>
              </a:rPr>
              <a:t>3 751 795,6</a:t>
            </a:r>
          </a:p>
        </p:txBody>
      </p:sp>
      <p:sp>
        <p:nvSpPr>
          <p:cNvPr id="10" name="Пятиугольник 9"/>
          <p:cNvSpPr/>
          <p:nvPr/>
        </p:nvSpPr>
        <p:spPr>
          <a:xfrm>
            <a:off x="107504" y="1484784"/>
            <a:ext cx="2160240" cy="1008112"/>
          </a:xfrm>
          <a:prstGeom prst="homePlate">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a:rou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ru-RU" sz="1600" b="1" dirty="0">
                <a:solidFill>
                  <a:srgbClr val="002060"/>
                </a:solidFill>
                <a:latin typeface="Arial" pitchFamily="34" charset="0"/>
                <a:cs typeface="Arial" pitchFamily="34" charset="0"/>
              </a:rPr>
              <a:t>Налоговые доходы</a:t>
            </a:r>
          </a:p>
          <a:p>
            <a:pPr algn="ctr"/>
            <a:r>
              <a:rPr lang="ru-RU" sz="1600" b="1" dirty="0">
                <a:solidFill>
                  <a:schemeClr val="tx1"/>
                </a:solidFill>
                <a:latin typeface="Arial" pitchFamily="34" charset="0"/>
                <a:cs typeface="Arial" pitchFamily="34" charset="0"/>
              </a:rPr>
              <a:t>899 442,6</a:t>
            </a:r>
          </a:p>
        </p:txBody>
      </p:sp>
      <p:sp>
        <p:nvSpPr>
          <p:cNvPr id="11" name="Пятиугольник 10"/>
          <p:cNvSpPr/>
          <p:nvPr/>
        </p:nvSpPr>
        <p:spPr>
          <a:xfrm>
            <a:off x="107504" y="2996952"/>
            <a:ext cx="2160240" cy="1008112"/>
          </a:xfrm>
          <a:prstGeom prst="homePlate">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ru-RU" sz="1600" b="1" dirty="0">
                <a:solidFill>
                  <a:srgbClr val="002060"/>
                </a:solidFill>
                <a:latin typeface="Arial" pitchFamily="34" charset="0"/>
                <a:cs typeface="Arial" pitchFamily="34" charset="0"/>
              </a:rPr>
              <a:t>Неналоговые доходы</a:t>
            </a:r>
          </a:p>
          <a:p>
            <a:pPr algn="ctr"/>
            <a:r>
              <a:rPr lang="ru-RU" sz="1600" b="1" dirty="0">
                <a:solidFill>
                  <a:schemeClr val="tx1"/>
                </a:solidFill>
                <a:latin typeface="Arial" pitchFamily="34" charset="0"/>
                <a:cs typeface="Arial" pitchFamily="34" charset="0"/>
              </a:rPr>
              <a:t>155 034,2</a:t>
            </a:r>
          </a:p>
        </p:txBody>
      </p:sp>
      <p:sp>
        <p:nvSpPr>
          <p:cNvPr id="12" name="Пятиугольник 11"/>
          <p:cNvSpPr/>
          <p:nvPr/>
        </p:nvSpPr>
        <p:spPr>
          <a:xfrm>
            <a:off x="107504" y="4581128"/>
            <a:ext cx="2160240" cy="936104"/>
          </a:xfrm>
          <a:prstGeom prst="homePlat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ru-RU" sz="1600" b="1" dirty="0">
                <a:solidFill>
                  <a:srgbClr val="002060"/>
                </a:solidFill>
                <a:latin typeface="Arial" pitchFamily="34" charset="0"/>
                <a:cs typeface="Arial" pitchFamily="34" charset="0"/>
              </a:rPr>
              <a:t>Безвозмездные поступления          </a:t>
            </a:r>
            <a:r>
              <a:rPr lang="ru-RU" sz="1600" b="1" dirty="0">
                <a:solidFill>
                  <a:schemeClr val="tx1"/>
                </a:solidFill>
                <a:latin typeface="Arial" pitchFamily="34" charset="0"/>
                <a:cs typeface="Arial" pitchFamily="34" charset="0"/>
              </a:rPr>
              <a:t>2 669 560,6</a:t>
            </a:r>
          </a:p>
        </p:txBody>
      </p:sp>
      <p:sp>
        <p:nvSpPr>
          <p:cNvPr id="15" name="Стрелка влево 14"/>
          <p:cNvSpPr/>
          <p:nvPr/>
        </p:nvSpPr>
        <p:spPr>
          <a:xfrm>
            <a:off x="5796136" y="1196752"/>
            <a:ext cx="3168352" cy="432048"/>
          </a:xfrm>
          <a:prstGeom prst="leftArrow">
            <a:avLst>
              <a:gd name="adj1" fmla="val 100000"/>
              <a:gd name="adj2" fmla="val 50000"/>
            </a:avLst>
          </a:prstGeom>
          <a:solidFill>
            <a:schemeClr val="accent5">
              <a:lumMod val="20000"/>
              <a:lumOff val="80000"/>
            </a:schemeClr>
          </a:solidFill>
          <a:ln>
            <a:solidFill>
              <a:schemeClr val="accent5">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1">
                    <a:lumMod val="50000"/>
                  </a:schemeClr>
                </a:solidFill>
                <a:latin typeface="Arial" pitchFamily="34" charset="0"/>
                <a:cs typeface="Arial" pitchFamily="34" charset="0"/>
              </a:rPr>
              <a:t>Образование</a:t>
            </a:r>
          </a:p>
          <a:p>
            <a:pPr algn="ctr"/>
            <a:r>
              <a:rPr lang="ru-RU" sz="1400" b="1" dirty="0">
                <a:solidFill>
                  <a:schemeClr val="accent1">
                    <a:lumMod val="50000"/>
                  </a:schemeClr>
                </a:solidFill>
                <a:latin typeface="Arial" pitchFamily="34" charset="0"/>
                <a:cs typeface="Arial" pitchFamily="34" charset="0"/>
              </a:rPr>
              <a:t>1 858 437,4</a:t>
            </a:r>
          </a:p>
        </p:txBody>
      </p:sp>
      <p:sp>
        <p:nvSpPr>
          <p:cNvPr id="16" name="Стрелка влево 15"/>
          <p:cNvSpPr/>
          <p:nvPr/>
        </p:nvSpPr>
        <p:spPr>
          <a:xfrm>
            <a:off x="5796136" y="1700808"/>
            <a:ext cx="3168352" cy="432048"/>
          </a:xfrm>
          <a:prstGeom prst="leftArrow">
            <a:avLst>
              <a:gd name="adj1" fmla="val 100000"/>
              <a:gd name="adj2" fmla="val 50000"/>
            </a:avLst>
          </a:prstGeom>
          <a:solidFill>
            <a:schemeClr val="accent5">
              <a:lumMod val="40000"/>
              <a:lumOff val="60000"/>
            </a:schemeClr>
          </a:solidFill>
          <a:ln>
            <a:solidFill>
              <a:schemeClr val="accent5">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1">
                    <a:lumMod val="50000"/>
                  </a:schemeClr>
                </a:solidFill>
                <a:latin typeface="Arial" pitchFamily="34" charset="0"/>
                <a:cs typeface="Arial" pitchFamily="34" charset="0"/>
              </a:rPr>
              <a:t>ЖКХ</a:t>
            </a:r>
          </a:p>
          <a:p>
            <a:pPr algn="ctr"/>
            <a:r>
              <a:rPr lang="ru-RU" sz="1400" b="1" dirty="0">
                <a:solidFill>
                  <a:schemeClr val="accent1">
                    <a:lumMod val="50000"/>
                  </a:schemeClr>
                </a:solidFill>
                <a:latin typeface="Arial" pitchFamily="34" charset="0"/>
                <a:cs typeface="Arial" pitchFamily="34" charset="0"/>
              </a:rPr>
              <a:t>809 887,1</a:t>
            </a:r>
          </a:p>
        </p:txBody>
      </p:sp>
      <p:sp>
        <p:nvSpPr>
          <p:cNvPr id="17" name="Стрелка влево 16"/>
          <p:cNvSpPr/>
          <p:nvPr/>
        </p:nvSpPr>
        <p:spPr>
          <a:xfrm>
            <a:off x="5796136" y="2204864"/>
            <a:ext cx="3168351" cy="432048"/>
          </a:xfrm>
          <a:prstGeom prst="leftArrow">
            <a:avLst>
              <a:gd name="adj1" fmla="val 100000"/>
              <a:gd name="adj2" fmla="val 50000"/>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solidFill>
                  <a:schemeClr val="accent1">
                    <a:lumMod val="50000"/>
                  </a:schemeClr>
                </a:solidFill>
                <a:latin typeface="Arial" pitchFamily="34" charset="0"/>
                <a:cs typeface="Arial" pitchFamily="34" charset="0"/>
              </a:rPr>
              <a:t>Социальная политика</a:t>
            </a:r>
          </a:p>
          <a:p>
            <a:pPr algn="ctr"/>
            <a:r>
              <a:rPr lang="ru-RU" sz="1400" b="1" dirty="0">
                <a:solidFill>
                  <a:schemeClr val="accent1">
                    <a:lumMod val="50000"/>
                  </a:schemeClr>
                </a:solidFill>
                <a:latin typeface="Arial" pitchFamily="34" charset="0"/>
                <a:cs typeface="Arial" pitchFamily="34" charset="0"/>
              </a:rPr>
              <a:t>216 277,5</a:t>
            </a:r>
          </a:p>
        </p:txBody>
      </p:sp>
      <p:sp>
        <p:nvSpPr>
          <p:cNvPr id="18" name="Стрелка влево 17"/>
          <p:cNvSpPr/>
          <p:nvPr/>
        </p:nvSpPr>
        <p:spPr>
          <a:xfrm>
            <a:off x="5796136" y="2708920"/>
            <a:ext cx="3168352" cy="432048"/>
          </a:xfrm>
          <a:prstGeom prst="leftArrow">
            <a:avLst>
              <a:gd name="adj1" fmla="val 100000"/>
              <a:gd name="adj2" fmla="val 50000"/>
            </a:avLst>
          </a:prstGeom>
          <a:solidFill>
            <a:srgbClr val="7CC3D6"/>
          </a:solidFill>
          <a:ln>
            <a:solidFill>
              <a:srgbClr val="7CC3D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solidFill>
                  <a:schemeClr val="accent1">
                    <a:lumMod val="50000"/>
                  </a:schemeClr>
                </a:solidFill>
                <a:latin typeface="Arial" pitchFamily="34" charset="0"/>
                <a:cs typeface="Arial" pitchFamily="34" charset="0"/>
              </a:rPr>
              <a:t>Культура и кинематография</a:t>
            </a:r>
          </a:p>
          <a:p>
            <a:pPr algn="ctr"/>
            <a:r>
              <a:rPr lang="ru-RU" sz="1400" b="1" dirty="0">
                <a:solidFill>
                  <a:schemeClr val="accent1">
                    <a:lumMod val="50000"/>
                  </a:schemeClr>
                </a:solidFill>
                <a:latin typeface="Arial" pitchFamily="34" charset="0"/>
                <a:cs typeface="Arial" pitchFamily="34" charset="0"/>
              </a:rPr>
              <a:t>206 200,0</a:t>
            </a:r>
          </a:p>
        </p:txBody>
      </p:sp>
      <p:sp>
        <p:nvSpPr>
          <p:cNvPr id="19" name="Стрелка влево 18"/>
          <p:cNvSpPr/>
          <p:nvPr/>
        </p:nvSpPr>
        <p:spPr>
          <a:xfrm>
            <a:off x="5796136" y="3284984"/>
            <a:ext cx="3168352" cy="432048"/>
          </a:xfrm>
          <a:prstGeom prst="leftArrow">
            <a:avLst>
              <a:gd name="adj1" fmla="val 100000"/>
              <a:gd name="adj2" fmla="val 50000"/>
            </a:avLst>
          </a:prstGeom>
          <a:solidFill>
            <a:srgbClr val="6ABAD0"/>
          </a:solidFill>
          <a:ln>
            <a:solidFill>
              <a:srgbClr val="64B7C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002060"/>
                </a:solidFill>
                <a:latin typeface="Arial" pitchFamily="34" charset="0"/>
                <a:cs typeface="Arial" pitchFamily="34" charset="0"/>
              </a:rPr>
              <a:t>Национальная экономика</a:t>
            </a:r>
          </a:p>
          <a:p>
            <a:pPr algn="ctr"/>
            <a:r>
              <a:rPr lang="ru-RU" sz="1400" b="1" dirty="0">
                <a:solidFill>
                  <a:srgbClr val="002060"/>
                </a:solidFill>
                <a:latin typeface="Arial" pitchFamily="34" charset="0"/>
                <a:cs typeface="Arial" pitchFamily="34" charset="0"/>
              </a:rPr>
              <a:t>267 978,9</a:t>
            </a:r>
          </a:p>
        </p:txBody>
      </p:sp>
      <p:sp>
        <p:nvSpPr>
          <p:cNvPr id="20" name="Стрелка влево 19"/>
          <p:cNvSpPr/>
          <p:nvPr/>
        </p:nvSpPr>
        <p:spPr>
          <a:xfrm>
            <a:off x="5796136" y="3861048"/>
            <a:ext cx="3168352" cy="1000889"/>
          </a:xfrm>
          <a:prstGeom prst="leftArrow">
            <a:avLst>
              <a:gd name="adj1" fmla="val 100000"/>
              <a:gd name="adj2" fmla="val 50000"/>
            </a:avLst>
          </a:prstGeom>
          <a:solidFill>
            <a:srgbClr val="50AEC8"/>
          </a:solidFill>
          <a:ln>
            <a:solidFill>
              <a:srgbClr val="41A7C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rgbClr val="002060"/>
                </a:solidFill>
                <a:latin typeface="Arial" pitchFamily="34" charset="0"/>
                <a:cs typeface="Arial" pitchFamily="34" charset="0"/>
              </a:rPr>
              <a:t>Национальная безопасность и правоохранительная деятельность</a:t>
            </a:r>
          </a:p>
          <a:p>
            <a:pPr algn="ctr"/>
            <a:r>
              <a:rPr lang="ru-RU" sz="1400" b="1" dirty="0">
                <a:solidFill>
                  <a:srgbClr val="002060"/>
                </a:solidFill>
                <a:latin typeface="Arial" pitchFamily="34" charset="0"/>
                <a:cs typeface="Arial" pitchFamily="34" charset="0"/>
              </a:rPr>
              <a:t>41 015,9</a:t>
            </a:r>
          </a:p>
        </p:txBody>
      </p:sp>
      <p:sp>
        <p:nvSpPr>
          <p:cNvPr id="21" name="Стрелка влево 20"/>
          <p:cNvSpPr/>
          <p:nvPr/>
        </p:nvSpPr>
        <p:spPr>
          <a:xfrm>
            <a:off x="5868144" y="4941168"/>
            <a:ext cx="3096344" cy="504056"/>
          </a:xfrm>
          <a:prstGeom prst="leftArrow">
            <a:avLst>
              <a:gd name="adj1" fmla="val 100000"/>
              <a:gd name="adj2" fmla="val 50000"/>
            </a:avLst>
          </a:prstGeom>
          <a:solidFill>
            <a:srgbClr val="3898B2"/>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002060"/>
                </a:solidFill>
                <a:latin typeface="Arial" pitchFamily="34" charset="0"/>
                <a:cs typeface="Arial" pitchFamily="34" charset="0"/>
              </a:rPr>
              <a:t>Физическая культура и спорт</a:t>
            </a:r>
          </a:p>
          <a:p>
            <a:pPr algn="ctr"/>
            <a:r>
              <a:rPr lang="ru-RU" sz="1400" b="1" dirty="0">
                <a:solidFill>
                  <a:srgbClr val="002060"/>
                </a:solidFill>
                <a:latin typeface="Arial" pitchFamily="34" charset="0"/>
                <a:cs typeface="Arial" pitchFamily="34" charset="0"/>
              </a:rPr>
              <a:t>26 233,7</a:t>
            </a:r>
          </a:p>
        </p:txBody>
      </p:sp>
      <p:sp>
        <p:nvSpPr>
          <p:cNvPr id="13" name="Прямоугольник 12"/>
          <p:cNvSpPr/>
          <p:nvPr/>
        </p:nvSpPr>
        <p:spPr>
          <a:xfrm>
            <a:off x="0" y="332656"/>
            <a:ext cx="9144000" cy="584775"/>
          </a:xfrm>
          <a:prstGeom prst="rect">
            <a:avLst/>
          </a:prstGeom>
        </p:spPr>
        <p:txBody>
          <a:bodyPr wrap="square">
            <a:spAutoFit/>
          </a:bodyPr>
          <a:lstStyle/>
          <a:p>
            <a:pPr lvl="0" indent="450850"/>
            <a:r>
              <a:rPr lang="ru-RU" sz="1600" b="1" i="1" dirty="0">
                <a:latin typeface="Times New Roman" panose="02020603050405020304" pitchFamily="18" charset="0"/>
                <a:ea typeface="Calibri" pitchFamily="34" charset="0"/>
                <a:cs typeface="Times New Roman" panose="02020603050405020304" pitchFamily="18" charset="0"/>
              </a:rPr>
              <a:t>Основные показатели исполнения бюджета </a:t>
            </a:r>
            <a:r>
              <a:rPr lang="ru-RU" sz="1600" b="1" i="1" dirty="0" smtClean="0">
                <a:latin typeface="Times New Roman" panose="02020603050405020304" pitchFamily="18" charset="0"/>
                <a:ea typeface="Calibri" pitchFamily="34" charset="0"/>
                <a:cs typeface="Times New Roman" panose="02020603050405020304" pitchFamily="18" charset="0"/>
              </a:rPr>
              <a:t>города </a:t>
            </a:r>
            <a:r>
              <a:rPr lang="ru-RU" sz="1600" b="1" i="1" dirty="0" smtClean="0">
                <a:latin typeface="Times New Roman" panose="02020603050405020304" pitchFamily="18" charset="0"/>
                <a:ea typeface="Calibri" pitchFamily="34" charset="0"/>
                <a:cs typeface="Times New Roman" panose="02020603050405020304" pitchFamily="18" charset="0"/>
              </a:rPr>
              <a:t>рай</a:t>
            </a:r>
            <a:endParaRPr lang="ru-RU" sz="1600" b="1" i="1" dirty="0">
              <a:latin typeface="Times New Roman" panose="02020603050405020304" pitchFamily="18" charset="0"/>
              <a:ea typeface="Calibri" pitchFamily="34" charset="0"/>
              <a:cs typeface="Times New Roman" panose="02020603050405020304" pitchFamily="18" charset="0"/>
            </a:endParaRPr>
          </a:p>
          <a:p>
            <a:pPr lvl="0" indent="450850"/>
            <a:r>
              <a:rPr lang="ru-RU" sz="1600" b="1" i="1" dirty="0">
                <a:latin typeface="Times New Roman" panose="02020603050405020304" pitchFamily="18" charset="0"/>
                <a:ea typeface="Calibri" pitchFamily="34" charset="0"/>
                <a:cs typeface="Times New Roman" panose="02020603050405020304" pitchFamily="18" charset="0"/>
              </a:rPr>
              <a:t>за 2020 год, тыс.рублей</a:t>
            </a:r>
            <a:endParaRPr lang="ru-RU" sz="1600" b="1" i="1"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rot="5400000">
            <a:off x="3754760" y="3958208"/>
            <a:ext cx="626368" cy="2016224"/>
          </a:xfrm>
          <a:prstGeom prst="rect">
            <a:avLst/>
          </a:prstGeom>
          <a:solidFill>
            <a:schemeClr val="accent1">
              <a:lumMod val="40000"/>
              <a:lumOff val="6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a:solidFill>
                  <a:srgbClr val="002060"/>
                </a:solidFill>
                <a:latin typeface="Arial" pitchFamily="34" charset="0"/>
                <a:cs typeface="Arial" pitchFamily="34" charset="0"/>
              </a:rPr>
              <a:t>Дефицит</a:t>
            </a:r>
          </a:p>
          <a:p>
            <a:pPr algn="ctr"/>
            <a:r>
              <a:rPr lang="ru-RU" b="1" dirty="0">
                <a:solidFill>
                  <a:schemeClr val="tx1"/>
                </a:solidFill>
                <a:latin typeface="Arial" pitchFamily="34" charset="0"/>
                <a:cs typeface="Arial" pitchFamily="34" charset="0"/>
              </a:rPr>
              <a:t>- 27 758,2</a:t>
            </a:r>
          </a:p>
        </p:txBody>
      </p:sp>
      <p:sp>
        <p:nvSpPr>
          <p:cNvPr id="22" name="Стрелка влево 21"/>
          <p:cNvSpPr/>
          <p:nvPr/>
        </p:nvSpPr>
        <p:spPr>
          <a:xfrm>
            <a:off x="5868144" y="5517232"/>
            <a:ext cx="3096344" cy="432048"/>
          </a:xfrm>
          <a:prstGeom prst="leftArrow">
            <a:avLst>
              <a:gd name="adj1" fmla="val 100000"/>
              <a:gd name="adj2" fmla="val 50000"/>
            </a:avLst>
          </a:prstGeom>
          <a:solidFill>
            <a:srgbClr val="3898B2"/>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002060"/>
                </a:solidFill>
                <a:latin typeface="Arial" pitchFamily="34" charset="0"/>
                <a:cs typeface="Arial" pitchFamily="34" charset="0"/>
              </a:rPr>
              <a:t>Прочие расходы</a:t>
            </a:r>
          </a:p>
          <a:p>
            <a:pPr algn="ctr"/>
            <a:r>
              <a:rPr lang="ru-RU" sz="1400" b="1" dirty="0">
                <a:solidFill>
                  <a:srgbClr val="002060"/>
                </a:solidFill>
                <a:latin typeface="Arial" pitchFamily="34" charset="0"/>
                <a:cs typeface="Arial" pitchFamily="34" charset="0"/>
              </a:rPr>
              <a:t>325 765,1</a:t>
            </a:r>
          </a:p>
        </p:txBody>
      </p:sp>
    </p:spTree>
    <p:extLst>
      <p:ext uri="{BB962C8B-B14F-4D97-AF65-F5344CB8AC3E}">
        <p14:creationId xmlns:p14="http://schemas.microsoft.com/office/powerpoint/2010/main" xmlns="" val="2151194764"/>
      </p:ext>
    </p:extLst>
  </p:cSld>
  <p:clrMapOvr>
    <a:masterClrMapping/>
  </p:clrMapOvr>
  <p:transition>
    <p:pull dir="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0" y="908720"/>
            <a:ext cx="8568952" cy="646331"/>
          </a:xfrm>
          <a:prstGeom prst="rect">
            <a:avLst/>
          </a:prstGeom>
        </p:spPr>
        <p:txBody>
          <a:bodyPr wrap="square">
            <a:spAutoFit/>
          </a:bodyPr>
          <a:lstStyle/>
          <a:p>
            <a:pPr lvl="0" indent="450850"/>
            <a:r>
              <a:rPr lang="ru-RU" b="1" i="1" dirty="0">
                <a:solidFill>
                  <a:prstClr val="black"/>
                </a:solidFill>
                <a:latin typeface="Times New Roman" panose="02020603050405020304" pitchFamily="18" charset="0"/>
                <a:ea typeface="Calibri" pitchFamily="34" charset="0"/>
                <a:cs typeface="Times New Roman" panose="02020603050405020304" pitchFamily="18" charset="0"/>
              </a:rPr>
              <a:t>Динамика исполнения основных параметров бюджета </a:t>
            </a:r>
          </a:p>
          <a:p>
            <a:pPr lvl="0" indent="450850"/>
            <a:r>
              <a:rPr lang="ru-RU" b="1" i="1" dirty="0">
                <a:solidFill>
                  <a:prstClr val="black"/>
                </a:solidFill>
                <a:latin typeface="Times New Roman" panose="02020603050405020304" pitchFamily="18" charset="0"/>
                <a:ea typeface="Calibri" pitchFamily="34" charset="0"/>
                <a:cs typeface="Times New Roman" panose="02020603050405020304" pitchFamily="18" charset="0"/>
              </a:rPr>
              <a:t>города </a:t>
            </a:r>
            <a:r>
              <a:rPr lang="ru-RU" b="1" i="1" dirty="0" err="1">
                <a:solidFill>
                  <a:prstClr val="black"/>
                </a:solidFill>
                <a:latin typeface="Times New Roman" panose="02020603050405020304" pitchFamily="18" charset="0"/>
                <a:ea typeface="Calibri" pitchFamily="34" charset="0"/>
                <a:cs typeface="Times New Roman" panose="02020603050405020304" pitchFamily="18" charset="0"/>
              </a:rPr>
              <a:t>Урай</a:t>
            </a:r>
            <a:r>
              <a:rPr lang="ru-RU" b="1" i="1" dirty="0">
                <a:solidFill>
                  <a:prstClr val="black"/>
                </a:solidFill>
                <a:latin typeface="Times New Roman" panose="02020603050405020304" pitchFamily="18" charset="0"/>
                <a:ea typeface="Calibri" pitchFamily="34" charset="0"/>
                <a:cs typeface="Times New Roman" panose="02020603050405020304" pitchFamily="18" charset="0"/>
              </a:rPr>
              <a:t> за 2018-2020 годы, тыс.рублей</a:t>
            </a:r>
            <a:endParaRPr lang="ru-RU" b="1" i="1"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453564544"/>
              </p:ext>
            </p:extLst>
          </p:nvPr>
        </p:nvGraphicFramePr>
        <p:xfrm>
          <a:off x="323529" y="1916832"/>
          <a:ext cx="8568951" cy="3595852"/>
        </p:xfrm>
        <a:graphic>
          <a:graphicData uri="http://schemas.openxmlformats.org/drawingml/2006/table">
            <a:tbl>
              <a:tblPr>
                <a:effectLst>
                  <a:outerShdw blurRad="50800" dist="50800" dir="5400000" algn="ctr" rotWithShape="0">
                    <a:schemeClr val="accent1">
                      <a:lumMod val="20000"/>
                      <a:lumOff val="80000"/>
                    </a:schemeClr>
                  </a:outerShdw>
                </a:effectLst>
              </a:tblPr>
              <a:tblGrid>
                <a:gridCol w="1728191">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0004"/>
                    </a:ext>
                  </a:extLst>
                </a:gridCol>
                <a:gridCol w="1169980">
                  <a:extLst>
                    <a:ext uri="{9D8B030D-6E8A-4147-A177-3AD203B41FA5}">
                      <a16:colId xmlns:a16="http://schemas.microsoft.com/office/drawing/2014/main" xmlns="" val="20005"/>
                    </a:ext>
                  </a:extLst>
                </a:gridCol>
                <a:gridCol w="1062268">
                  <a:extLst>
                    <a:ext uri="{9D8B030D-6E8A-4147-A177-3AD203B41FA5}">
                      <a16:colId xmlns:a16="http://schemas.microsoft.com/office/drawing/2014/main" xmlns="" val="20006"/>
                    </a:ext>
                  </a:extLst>
                </a:gridCol>
              </a:tblGrid>
              <a:tr h="792088">
                <a:tc>
                  <a:txBody>
                    <a:bodyPr/>
                    <a:lstStyle/>
                    <a:p>
                      <a:pPr algn="ctr">
                        <a:lnSpc>
                          <a:spcPct val="150000"/>
                        </a:lnSpc>
                        <a:spcAft>
                          <a:spcPts val="0"/>
                        </a:spcAft>
                      </a:pPr>
                      <a:r>
                        <a:rPr lang="ru-RU" sz="1200" b="1" i="1" dirty="0">
                          <a:solidFill>
                            <a:schemeClr val="tx1"/>
                          </a:solidFill>
                          <a:latin typeface="Arial" panose="020B0604020202020204" pitchFamily="34" charset="0"/>
                          <a:ea typeface="Times New Roman"/>
                          <a:cs typeface="Arial" panose="020B0604020202020204" pitchFamily="34" charset="0"/>
                        </a:rPr>
                        <a:t>Наименование показателя</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Arial" panose="020B0604020202020204" pitchFamily="34" charset="0"/>
                          <a:ea typeface="Times New Roman"/>
                          <a:cs typeface="Arial" panose="020B0604020202020204" pitchFamily="34" charset="0"/>
                        </a:rPr>
                        <a:t>2018 год (факт)</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1" dirty="0">
                          <a:solidFill>
                            <a:schemeClr val="tx1"/>
                          </a:solidFill>
                          <a:latin typeface="Arial" panose="020B0604020202020204" pitchFamily="34" charset="0"/>
                          <a:ea typeface="Times New Roman"/>
                          <a:cs typeface="Arial" panose="020B0604020202020204" pitchFamily="34" charset="0"/>
                        </a:rPr>
                        <a:t>% исполнения от плана</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Arial" panose="020B0604020202020204" pitchFamily="34" charset="0"/>
                          <a:ea typeface="Times New Roman"/>
                          <a:cs typeface="Arial" panose="020B0604020202020204" pitchFamily="34" charset="0"/>
                        </a:rPr>
                        <a:t>2019 год (факт)</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1" dirty="0">
                          <a:solidFill>
                            <a:schemeClr val="tx1"/>
                          </a:solidFill>
                          <a:latin typeface="Arial" panose="020B0604020202020204" pitchFamily="34" charset="0"/>
                          <a:ea typeface="Times New Roman"/>
                          <a:cs typeface="Arial" panose="020B0604020202020204" pitchFamily="34" charset="0"/>
                        </a:rPr>
                        <a:t>% исполнения от плана</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b="1" i="1" dirty="0">
                          <a:solidFill>
                            <a:schemeClr val="tx1"/>
                          </a:solidFill>
                          <a:latin typeface="Arial" panose="020B0604020202020204" pitchFamily="34" charset="0"/>
                          <a:ea typeface="Times New Roman"/>
                          <a:cs typeface="Arial" panose="020B0604020202020204" pitchFamily="34" charset="0"/>
                        </a:rPr>
                        <a:t>2020 год (факт)</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1" dirty="0">
                          <a:solidFill>
                            <a:schemeClr val="tx1"/>
                          </a:solidFill>
                          <a:latin typeface="Arial" panose="020B0604020202020204" pitchFamily="34" charset="0"/>
                          <a:ea typeface="Times New Roman"/>
                          <a:cs typeface="Arial" panose="020B0604020202020204" pitchFamily="34" charset="0"/>
                        </a:rPr>
                        <a:t>% исполнения от плана</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0"/>
                  </a:ext>
                </a:extLst>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a:solidFill>
                            <a:schemeClr val="tx1"/>
                          </a:solidFill>
                          <a:latin typeface="Arial" panose="020B0604020202020204" pitchFamily="34" charset="0"/>
                          <a:ea typeface="Times New Roman"/>
                          <a:cs typeface="Arial" panose="020B0604020202020204" pitchFamily="34" charset="0"/>
                        </a:rPr>
                        <a:t>ДОХОДЫ, всего</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3 406 507,3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100,1</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3 624 320,5</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95,6</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3 724 037,4</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100,5</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1"/>
                  </a:ext>
                </a:extLst>
              </a:tr>
              <a:tr h="648072">
                <a:tc>
                  <a:txBody>
                    <a:bodyPr/>
                    <a:lstStyle/>
                    <a:p>
                      <a:pPr>
                        <a:spcAft>
                          <a:spcPts val="0"/>
                        </a:spcAft>
                      </a:pPr>
                      <a:r>
                        <a:rPr lang="ru-RU" sz="1400" b="1" i="1" dirty="0">
                          <a:solidFill>
                            <a:schemeClr val="tx1"/>
                          </a:solidFill>
                          <a:latin typeface="Arial" panose="020B0604020202020204" pitchFamily="34" charset="0"/>
                          <a:ea typeface="Times New Roman"/>
                          <a:cs typeface="Arial" panose="020B0604020202020204" pitchFamily="34" charset="0"/>
                        </a:rPr>
                        <a:t>РАСХОДЫ, всего</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3 427 092,4</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96,5</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3 608 224,0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93,5</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3 751 795,6</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97,7</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2"/>
                  </a:ext>
                </a:extLst>
              </a:tr>
              <a:tr h="717806">
                <a:tc rowSpan="2">
                  <a:txBody>
                    <a:bodyPr/>
                    <a:lstStyle/>
                    <a:p>
                      <a:pPr>
                        <a:spcAft>
                          <a:spcPts val="0"/>
                        </a:spcAft>
                      </a:pPr>
                      <a:r>
                        <a:rPr lang="ru-RU" sz="1400" b="1" i="1" dirty="0">
                          <a:solidFill>
                            <a:schemeClr val="tx1"/>
                          </a:solidFill>
                          <a:latin typeface="Arial" panose="020B0604020202020204" pitchFamily="34" charset="0"/>
                          <a:ea typeface="Times New Roman"/>
                          <a:cs typeface="Arial" panose="020B0604020202020204" pitchFamily="34" charset="0"/>
                        </a:rPr>
                        <a:t>Дефицит (-), профицит  (+)</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на 01.01.2019</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i="1" dirty="0">
                          <a:solidFill>
                            <a:schemeClr val="tx1"/>
                          </a:solidFill>
                          <a:latin typeface="Arial" panose="020B0604020202020204" pitchFamily="34" charset="0"/>
                          <a:cs typeface="Arial" panose="020B0604020202020204" pitchFamily="34" charset="0"/>
                        </a:rPr>
                        <a:t>на 01.01.2020</a:t>
                      </a:r>
                    </a:p>
                    <a:p>
                      <a:pPr algn="ct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i="1" dirty="0">
                          <a:solidFill>
                            <a:schemeClr val="tx1"/>
                          </a:solidFill>
                          <a:latin typeface="Arial" panose="020B0604020202020204" pitchFamily="34" charset="0"/>
                          <a:cs typeface="Arial" panose="020B0604020202020204" pitchFamily="34" charset="0"/>
                        </a:rPr>
                        <a:t>на 01.01.2021</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93426232"/>
                  </a:ext>
                </a:extLst>
              </a:tr>
              <a:tr h="717806">
                <a:tc vMerge="1">
                  <a:txBody>
                    <a:bodyPr/>
                    <a:lstStyle/>
                    <a:p>
                      <a:pPr>
                        <a:spcAft>
                          <a:spcPts val="0"/>
                        </a:spcAft>
                      </a:pP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- 20 585,1</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+ 16 096,5</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1" dirty="0">
                          <a:solidFill>
                            <a:schemeClr val="tx1"/>
                          </a:solidFill>
                          <a:latin typeface="Arial" pitchFamily="34" charset="0"/>
                          <a:cs typeface="Arial" pitchFamily="34" charset="0"/>
                        </a:rPr>
                        <a:t>- 27 758,2</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400" b="1" i="1" dirty="0">
                          <a:solidFill>
                            <a:schemeClr val="tx1"/>
                          </a:solidFill>
                          <a:latin typeface="Arial" panose="020B0604020202020204" pitchFamily="34" charset="0"/>
                          <a:cs typeface="Arial" panose="020B0604020202020204" pitchFamily="34" charset="0"/>
                        </a:rPr>
                        <a:t>-</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74281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B39E22FB-E4E3-4514-A9C6-AD1A7774091A}"/>
              </a:ext>
            </a:extLst>
          </p:cNvPr>
          <p:cNvSpPr/>
          <p:nvPr/>
        </p:nvSpPr>
        <p:spPr>
          <a:xfrm>
            <a:off x="0" y="188640"/>
            <a:ext cx="8820472" cy="646331"/>
          </a:xfrm>
          <a:prstGeom prst="rect">
            <a:avLst/>
          </a:prstGeom>
        </p:spPr>
        <p:txBody>
          <a:bodyPr wrap="square">
            <a:spAutoFit/>
          </a:bodyPr>
          <a:lstStyle/>
          <a:p>
            <a:pPr lvl="0" indent="450850"/>
            <a:r>
              <a:rPr lang="ru-RU" b="1" i="1" dirty="0">
                <a:solidFill>
                  <a:prstClr val="black"/>
                </a:solidFill>
                <a:latin typeface="Times New Roman" panose="02020603050405020304" pitchFamily="18" charset="0"/>
                <a:ea typeface="Calibri" pitchFamily="34" charset="0"/>
                <a:cs typeface="Times New Roman" panose="02020603050405020304" pitchFamily="18" charset="0"/>
              </a:rPr>
              <a:t>Динамика доходов бюджета  </a:t>
            </a:r>
            <a:r>
              <a:rPr lang="ru-RU" b="1" i="1" dirty="0" smtClean="0">
                <a:solidFill>
                  <a:prstClr val="black"/>
                </a:solidFill>
                <a:latin typeface="Times New Roman" panose="02020603050405020304" pitchFamily="18" charset="0"/>
                <a:ea typeface="Calibri" pitchFamily="34" charset="0"/>
                <a:cs typeface="Times New Roman" panose="02020603050405020304" pitchFamily="18" charset="0"/>
              </a:rPr>
              <a:t>города </a:t>
            </a:r>
            <a:r>
              <a:rPr lang="ru-RU" b="1" i="1" dirty="0" err="1">
                <a:solidFill>
                  <a:prstClr val="black"/>
                </a:solidFill>
                <a:latin typeface="Times New Roman" panose="02020603050405020304" pitchFamily="18" charset="0"/>
                <a:ea typeface="Calibri" pitchFamily="34" charset="0"/>
                <a:cs typeface="Times New Roman" panose="02020603050405020304" pitchFamily="18" charset="0"/>
              </a:rPr>
              <a:t>Урай</a:t>
            </a:r>
            <a:r>
              <a:rPr lang="ru-RU" b="1" i="1" dirty="0">
                <a:solidFill>
                  <a:prstClr val="black"/>
                </a:solidFill>
                <a:latin typeface="Times New Roman" panose="02020603050405020304" pitchFamily="18" charset="0"/>
                <a:ea typeface="Calibri" pitchFamily="34" charset="0"/>
                <a:cs typeface="Times New Roman" panose="02020603050405020304" pitchFamily="18" charset="0"/>
              </a:rPr>
              <a:t> </a:t>
            </a:r>
          </a:p>
          <a:p>
            <a:pPr lvl="0" indent="450850"/>
            <a:r>
              <a:rPr lang="ru-RU" b="1" i="1" dirty="0">
                <a:solidFill>
                  <a:prstClr val="black"/>
                </a:solidFill>
                <a:latin typeface="Times New Roman" panose="02020603050405020304" pitchFamily="18" charset="0"/>
                <a:ea typeface="Calibri" pitchFamily="34" charset="0"/>
                <a:cs typeface="Times New Roman" panose="02020603050405020304" pitchFamily="18" charset="0"/>
              </a:rPr>
              <a:t>за 2018-2020 годы, тыс.рублей</a:t>
            </a:r>
            <a:endParaRPr lang="ru-RU" b="1" i="1" dirty="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xmlns="" id="{E59C09F8-1908-464B-8D74-779CB2EC5460}"/>
              </a:ext>
            </a:extLst>
          </p:cNvPr>
          <p:cNvSpPr/>
          <p:nvPr/>
        </p:nvSpPr>
        <p:spPr>
          <a:xfrm>
            <a:off x="611560" y="1052736"/>
            <a:ext cx="1171099" cy="360040"/>
          </a:xfrm>
          <a:prstGeom prst="rect">
            <a:avLst/>
          </a:prstGeom>
          <a:solidFill>
            <a:schemeClr val="accent3">
              <a:lumMod val="40000"/>
              <a:lumOff val="60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3 406 507,3</a:t>
            </a:r>
          </a:p>
        </p:txBody>
      </p:sp>
      <p:sp>
        <p:nvSpPr>
          <p:cNvPr id="8" name="Прямоугольник 7">
            <a:extLst>
              <a:ext uri="{FF2B5EF4-FFF2-40B4-BE49-F238E27FC236}">
                <a16:creationId xmlns:a16="http://schemas.microsoft.com/office/drawing/2014/main" xmlns="" id="{811054FB-32E0-48FD-81BD-86B99D3C7FB3}"/>
              </a:ext>
            </a:extLst>
          </p:cNvPr>
          <p:cNvSpPr/>
          <p:nvPr/>
        </p:nvSpPr>
        <p:spPr>
          <a:xfrm>
            <a:off x="2555776" y="1052736"/>
            <a:ext cx="1171099" cy="360040"/>
          </a:xfrm>
          <a:prstGeom prst="rect">
            <a:avLst/>
          </a:prstGeom>
          <a:solidFill>
            <a:schemeClr val="accent3">
              <a:lumMod val="40000"/>
              <a:lumOff val="60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3 624 320,5</a:t>
            </a:r>
          </a:p>
        </p:txBody>
      </p:sp>
      <p:sp>
        <p:nvSpPr>
          <p:cNvPr id="9" name="Прямоугольник 8">
            <a:extLst>
              <a:ext uri="{FF2B5EF4-FFF2-40B4-BE49-F238E27FC236}">
                <a16:creationId xmlns:a16="http://schemas.microsoft.com/office/drawing/2014/main" xmlns="" id="{D116F3B1-212B-416C-9491-50F61457CB94}"/>
              </a:ext>
            </a:extLst>
          </p:cNvPr>
          <p:cNvSpPr/>
          <p:nvPr/>
        </p:nvSpPr>
        <p:spPr>
          <a:xfrm>
            <a:off x="4211960" y="1052736"/>
            <a:ext cx="1171099" cy="360040"/>
          </a:xfrm>
          <a:prstGeom prst="rect">
            <a:avLst/>
          </a:prstGeom>
          <a:solidFill>
            <a:schemeClr val="accent3">
              <a:lumMod val="40000"/>
              <a:lumOff val="60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3 705 868,4</a:t>
            </a:r>
          </a:p>
        </p:txBody>
      </p:sp>
      <p:sp>
        <p:nvSpPr>
          <p:cNvPr id="10" name="Прямоугольник 9">
            <a:extLst>
              <a:ext uri="{FF2B5EF4-FFF2-40B4-BE49-F238E27FC236}">
                <a16:creationId xmlns:a16="http://schemas.microsoft.com/office/drawing/2014/main" xmlns="" id="{83F494A9-D23E-4613-A2EB-5F810069B5A8}"/>
              </a:ext>
            </a:extLst>
          </p:cNvPr>
          <p:cNvSpPr/>
          <p:nvPr/>
        </p:nvSpPr>
        <p:spPr>
          <a:xfrm>
            <a:off x="5724128" y="1052736"/>
            <a:ext cx="1171099" cy="360040"/>
          </a:xfrm>
          <a:prstGeom prst="rect">
            <a:avLst/>
          </a:prstGeom>
          <a:solidFill>
            <a:schemeClr val="accent3">
              <a:lumMod val="40000"/>
              <a:lumOff val="60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a:cs typeface="Times New Roman" pitchFamily="18" charset="0"/>
              </a:rPr>
              <a:t>3 724 037,4</a:t>
            </a:r>
          </a:p>
        </p:txBody>
      </p:sp>
      <p:sp>
        <p:nvSpPr>
          <p:cNvPr id="31" name="Прямоугольник 30">
            <a:extLst>
              <a:ext uri="{FF2B5EF4-FFF2-40B4-BE49-F238E27FC236}">
                <a16:creationId xmlns:a16="http://schemas.microsoft.com/office/drawing/2014/main" xmlns="" id="{02A4AD0C-23D9-4047-8C0C-7528605F8902}"/>
              </a:ext>
            </a:extLst>
          </p:cNvPr>
          <p:cNvSpPr/>
          <p:nvPr/>
        </p:nvSpPr>
        <p:spPr>
          <a:xfrm>
            <a:off x="1547664" y="3284984"/>
            <a:ext cx="646331" cy="369332"/>
          </a:xfrm>
          <a:prstGeom prst="rect">
            <a:avLst/>
          </a:prstGeom>
        </p:spPr>
        <p:txBody>
          <a:bodyPr wrap="non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76%</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Прямоугольник 31">
            <a:extLst>
              <a:ext uri="{FF2B5EF4-FFF2-40B4-BE49-F238E27FC236}">
                <a16:creationId xmlns:a16="http://schemas.microsoft.com/office/drawing/2014/main" xmlns="" id="{4FC887F0-D23F-4E19-A5DF-75E44FB44318}"/>
              </a:ext>
            </a:extLst>
          </p:cNvPr>
          <p:cNvSpPr/>
          <p:nvPr/>
        </p:nvSpPr>
        <p:spPr>
          <a:xfrm>
            <a:off x="1691680" y="5373216"/>
            <a:ext cx="646331" cy="369332"/>
          </a:xfrm>
          <a:prstGeom prst="rect">
            <a:avLst/>
          </a:prstGeom>
        </p:spPr>
        <p:txBody>
          <a:bodyPr wrap="non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24%</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Прямоугольник 32">
            <a:extLst>
              <a:ext uri="{FF2B5EF4-FFF2-40B4-BE49-F238E27FC236}">
                <a16:creationId xmlns:a16="http://schemas.microsoft.com/office/drawing/2014/main" xmlns="" id="{FBAB6E12-47FF-4437-96DB-B3343516E826}"/>
              </a:ext>
            </a:extLst>
          </p:cNvPr>
          <p:cNvSpPr/>
          <p:nvPr/>
        </p:nvSpPr>
        <p:spPr>
          <a:xfrm>
            <a:off x="3491880" y="5229200"/>
            <a:ext cx="646331" cy="369332"/>
          </a:xfrm>
          <a:prstGeom prst="rect">
            <a:avLst/>
          </a:prstGeom>
        </p:spPr>
        <p:txBody>
          <a:bodyPr wrap="non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25%</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4" name="Прямоугольник 33">
            <a:extLst>
              <a:ext uri="{FF2B5EF4-FFF2-40B4-BE49-F238E27FC236}">
                <a16:creationId xmlns:a16="http://schemas.microsoft.com/office/drawing/2014/main" xmlns="" id="{B0A40718-7360-44CA-8886-1F4DE7E8F51F}"/>
              </a:ext>
            </a:extLst>
          </p:cNvPr>
          <p:cNvSpPr/>
          <p:nvPr/>
        </p:nvSpPr>
        <p:spPr>
          <a:xfrm>
            <a:off x="7236296" y="3573016"/>
            <a:ext cx="646331" cy="369332"/>
          </a:xfrm>
          <a:prstGeom prst="rect">
            <a:avLst/>
          </a:prstGeom>
        </p:spPr>
        <p:txBody>
          <a:bodyPr wrap="non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72%</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5" name="Диаграмма 24"/>
          <p:cNvGraphicFramePr/>
          <p:nvPr/>
        </p:nvGraphicFramePr>
        <p:xfrm>
          <a:off x="-181544" y="1628800"/>
          <a:ext cx="9325544" cy="5229200"/>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Прямая со стрелкой 27"/>
          <p:cNvCxnSpPr/>
          <p:nvPr/>
        </p:nvCxnSpPr>
        <p:spPr>
          <a:xfrm flipV="1">
            <a:off x="1403648" y="3717032"/>
            <a:ext cx="504056" cy="792088"/>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sp>
        <p:nvSpPr>
          <p:cNvPr id="30" name="Правая фигурная скобка 29"/>
          <p:cNvSpPr/>
          <p:nvPr/>
        </p:nvSpPr>
        <p:spPr>
          <a:xfrm>
            <a:off x="3347864" y="5157192"/>
            <a:ext cx="216024" cy="864096"/>
          </a:xfrm>
          <a:prstGeom prst="rightBrace">
            <a:avLst/>
          </a:prstGeom>
          <a:ln w="12700"/>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35" name="Правая фигурная скобка 34"/>
          <p:cNvSpPr/>
          <p:nvPr/>
        </p:nvSpPr>
        <p:spPr>
          <a:xfrm>
            <a:off x="5148064" y="5157192"/>
            <a:ext cx="288032" cy="792303"/>
          </a:xfrm>
          <a:prstGeom prst="rightBrace">
            <a:avLst/>
          </a:prstGeom>
          <a:ln w="12700"/>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36" name="Правая фигурная скобка 35"/>
          <p:cNvSpPr/>
          <p:nvPr/>
        </p:nvSpPr>
        <p:spPr>
          <a:xfrm>
            <a:off x="7020272" y="5157192"/>
            <a:ext cx="288032" cy="792303"/>
          </a:xfrm>
          <a:prstGeom prst="rightBrace">
            <a:avLst/>
          </a:prstGeom>
          <a:ln w="12700"/>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37" name="Прямоугольник 36"/>
          <p:cNvSpPr/>
          <p:nvPr/>
        </p:nvSpPr>
        <p:spPr>
          <a:xfrm>
            <a:off x="5364088" y="5229200"/>
            <a:ext cx="646331" cy="369332"/>
          </a:xfrm>
          <a:prstGeom prst="rect">
            <a:avLst/>
          </a:prstGeom>
        </p:spPr>
        <p:txBody>
          <a:bodyPr wrap="non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28%</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8" name="Прямоугольник 37"/>
          <p:cNvSpPr/>
          <p:nvPr/>
        </p:nvSpPr>
        <p:spPr>
          <a:xfrm>
            <a:off x="7236296" y="5229200"/>
            <a:ext cx="646331" cy="369332"/>
          </a:xfrm>
          <a:prstGeom prst="rect">
            <a:avLst/>
          </a:prstGeom>
        </p:spPr>
        <p:txBody>
          <a:bodyPr wrap="non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28%</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9" name="Прямоугольник 38"/>
          <p:cNvSpPr/>
          <p:nvPr/>
        </p:nvSpPr>
        <p:spPr>
          <a:xfrm>
            <a:off x="5292080" y="3429000"/>
            <a:ext cx="646331" cy="369332"/>
          </a:xfrm>
          <a:prstGeom prst="rect">
            <a:avLst/>
          </a:prstGeom>
        </p:spPr>
        <p:txBody>
          <a:bodyPr wrap="non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72%</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0" name="Прямоугольник 39"/>
          <p:cNvSpPr/>
          <p:nvPr/>
        </p:nvSpPr>
        <p:spPr>
          <a:xfrm>
            <a:off x="3419872" y="3501008"/>
            <a:ext cx="646331" cy="369332"/>
          </a:xfrm>
          <a:prstGeom prst="rect">
            <a:avLst/>
          </a:prstGeom>
        </p:spPr>
        <p:txBody>
          <a:bodyPr wrap="non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75%</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1" name="Прямая со стрелкой 40"/>
          <p:cNvCxnSpPr/>
          <p:nvPr/>
        </p:nvCxnSpPr>
        <p:spPr>
          <a:xfrm flipV="1">
            <a:off x="3275856" y="3861048"/>
            <a:ext cx="504056" cy="792088"/>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cxnSp>
        <p:nvCxnSpPr>
          <p:cNvPr id="42" name="Прямая со стрелкой 41"/>
          <p:cNvCxnSpPr/>
          <p:nvPr/>
        </p:nvCxnSpPr>
        <p:spPr>
          <a:xfrm flipV="1">
            <a:off x="5148064" y="3789040"/>
            <a:ext cx="504056" cy="792088"/>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cxnSp>
        <p:nvCxnSpPr>
          <p:cNvPr id="43" name="Прямая со стрелкой 42"/>
          <p:cNvCxnSpPr/>
          <p:nvPr/>
        </p:nvCxnSpPr>
        <p:spPr>
          <a:xfrm flipV="1">
            <a:off x="6876256" y="3933056"/>
            <a:ext cx="504056" cy="792088"/>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07586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27C0DF2A-1C8B-4AB2-AC68-F59439A662D6}"/>
              </a:ext>
            </a:extLst>
          </p:cNvPr>
          <p:cNvSpPr/>
          <p:nvPr/>
        </p:nvSpPr>
        <p:spPr>
          <a:xfrm>
            <a:off x="0" y="0"/>
            <a:ext cx="8873028"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Динамика и структура налоговых доходов бюджета </a:t>
            </a:r>
            <a:r>
              <a:rPr lang="ru-RU" sz="1600" b="1" i="1" dirty="0" smtClean="0">
                <a:latin typeface="Times New Roman" panose="02020603050405020304" pitchFamily="18" charset="0"/>
                <a:cs typeface="Times New Roman" panose="02020603050405020304" pitchFamily="18" charset="0"/>
              </a:rPr>
              <a:t>города </a:t>
            </a:r>
            <a:r>
              <a:rPr lang="ru-RU" sz="1600" b="1" i="1" dirty="0" err="1" smtClean="0">
                <a:latin typeface="Times New Roman" panose="02020603050405020304" pitchFamily="18" charset="0"/>
                <a:cs typeface="Times New Roman" panose="02020603050405020304" pitchFamily="18" charset="0"/>
              </a:rPr>
              <a:t>Урай</a:t>
            </a:r>
            <a:endParaRPr lang="ru-RU" sz="1600" b="1"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за 2018-2020 годы, тыс.рублей</a:t>
            </a:r>
          </a:p>
        </p:txBody>
      </p:sp>
      <p:graphicFrame>
        <p:nvGraphicFramePr>
          <p:cNvPr id="5" name="Таблица 4">
            <a:extLst>
              <a:ext uri="{FF2B5EF4-FFF2-40B4-BE49-F238E27FC236}">
                <a16:creationId xmlns:a16="http://schemas.microsoft.com/office/drawing/2014/main" xmlns="" id="{D41A0B73-B82D-4966-AB6E-041A280D3E66}"/>
              </a:ext>
            </a:extLst>
          </p:cNvPr>
          <p:cNvGraphicFramePr>
            <a:graphicFrameLocks noGrp="1"/>
          </p:cNvGraphicFramePr>
          <p:nvPr>
            <p:extLst>
              <p:ext uri="{D42A27DB-BD31-4B8C-83A1-F6EECF244321}">
                <p14:modId xmlns:p14="http://schemas.microsoft.com/office/powerpoint/2010/main" xmlns="" val="1170717291"/>
              </p:ext>
            </p:extLst>
          </p:nvPr>
        </p:nvGraphicFramePr>
        <p:xfrm>
          <a:off x="1907704" y="5767297"/>
          <a:ext cx="7236296" cy="1090703"/>
        </p:xfrm>
        <a:graphic>
          <a:graphicData uri="http://schemas.openxmlformats.org/drawingml/2006/table">
            <a:tbl>
              <a:tblPr/>
              <a:tblGrid>
                <a:gridCol w="1221359">
                  <a:extLst>
                    <a:ext uri="{9D8B030D-6E8A-4147-A177-3AD203B41FA5}">
                      <a16:colId xmlns:a16="http://schemas.microsoft.com/office/drawing/2014/main" xmlns="" val="20000"/>
                    </a:ext>
                  </a:extLst>
                </a:gridCol>
                <a:gridCol w="975375">
                  <a:extLst>
                    <a:ext uri="{9D8B030D-6E8A-4147-A177-3AD203B41FA5}">
                      <a16:colId xmlns:a16="http://schemas.microsoft.com/office/drawing/2014/main" xmlns="" val="20001"/>
                    </a:ext>
                  </a:extLst>
                </a:gridCol>
                <a:gridCol w="1134261">
                  <a:extLst>
                    <a:ext uri="{9D8B030D-6E8A-4147-A177-3AD203B41FA5}">
                      <a16:colId xmlns:a16="http://schemas.microsoft.com/office/drawing/2014/main" xmlns="" val="20002"/>
                    </a:ext>
                  </a:extLst>
                </a:gridCol>
                <a:gridCol w="933252">
                  <a:extLst>
                    <a:ext uri="{9D8B030D-6E8A-4147-A177-3AD203B41FA5}">
                      <a16:colId xmlns:a16="http://schemas.microsoft.com/office/drawing/2014/main" xmlns="" val="20003"/>
                    </a:ext>
                  </a:extLst>
                </a:gridCol>
                <a:gridCol w="969146">
                  <a:extLst>
                    <a:ext uri="{9D8B030D-6E8A-4147-A177-3AD203B41FA5}">
                      <a16:colId xmlns:a16="http://schemas.microsoft.com/office/drawing/2014/main" xmlns="" val="20004"/>
                    </a:ext>
                  </a:extLst>
                </a:gridCol>
                <a:gridCol w="1098366">
                  <a:extLst>
                    <a:ext uri="{9D8B030D-6E8A-4147-A177-3AD203B41FA5}">
                      <a16:colId xmlns:a16="http://schemas.microsoft.com/office/drawing/2014/main" xmlns="" val="20005"/>
                    </a:ext>
                  </a:extLst>
                </a:gridCol>
                <a:gridCol w="904537">
                  <a:extLst>
                    <a:ext uri="{9D8B030D-6E8A-4147-A177-3AD203B41FA5}">
                      <a16:colId xmlns:a16="http://schemas.microsoft.com/office/drawing/2014/main" xmlns="" val="20006"/>
                    </a:ext>
                  </a:extLst>
                </a:gridCol>
              </a:tblGrid>
              <a:tr h="166586">
                <a:tc gridSpan="7">
                  <a:txBody>
                    <a:bodyPr/>
                    <a:lstStyle/>
                    <a:p>
                      <a:pPr algn="ctr" fontAlgn="b"/>
                      <a:r>
                        <a:rPr lang="ru-RU" sz="1100" b="1" i="1" u="none" strike="noStrike" dirty="0">
                          <a:solidFill>
                            <a:schemeClr val="tx1"/>
                          </a:solidFill>
                          <a:latin typeface="Arial" pitchFamily="34" charset="0"/>
                          <a:cs typeface="Arial" pitchFamily="34" charset="0"/>
                        </a:rPr>
                        <a:t>Динамика исполнения по налоговым доходам</a:t>
                      </a:r>
                      <a:r>
                        <a:rPr lang="ru-RU" sz="1100" b="1" i="1" u="none" strike="noStrike" baseline="0" dirty="0">
                          <a:solidFill>
                            <a:schemeClr val="tx1"/>
                          </a:solidFill>
                          <a:latin typeface="Arial" pitchFamily="34" charset="0"/>
                          <a:cs typeface="Arial" pitchFamily="34" charset="0"/>
                        </a:rPr>
                        <a:t> </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fontAlgn="b"/>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fontAlgn="b"/>
                      <a:endParaRPr lang="ru-RU" sz="1200" b="1" i="0"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481838">
                <a:tc>
                  <a:txBody>
                    <a:bodyPr/>
                    <a:lstStyle/>
                    <a:p>
                      <a:pPr algn="ctr" fontAlgn="b"/>
                      <a:r>
                        <a:rPr lang="ru-RU" sz="1100" b="1" i="1" u="none" strike="noStrike" dirty="0">
                          <a:solidFill>
                            <a:schemeClr val="tx1"/>
                          </a:solidFill>
                          <a:latin typeface="Arial" pitchFamily="34" charset="0"/>
                          <a:cs typeface="Arial" pitchFamily="34" charset="0"/>
                        </a:rPr>
                        <a:t>Факт </a:t>
                      </a:r>
                    </a:p>
                    <a:p>
                      <a:pPr algn="ctr" fontAlgn="b"/>
                      <a:r>
                        <a:rPr lang="ru-RU" sz="1100" b="1" i="1" u="none" strike="noStrike" dirty="0">
                          <a:solidFill>
                            <a:schemeClr val="tx1"/>
                          </a:solidFill>
                          <a:latin typeface="Arial" pitchFamily="34" charset="0"/>
                          <a:cs typeface="Arial" pitchFamily="34" charset="0"/>
                        </a:rPr>
                        <a:t>за 2018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исполнения</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a:solidFill>
                            <a:schemeClr val="tx1"/>
                          </a:solidFill>
                          <a:latin typeface="Arial" pitchFamily="34" charset="0"/>
                          <a:cs typeface="Arial" pitchFamily="34" charset="0"/>
                        </a:rPr>
                        <a:t>Факт </a:t>
                      </a:r>
                    </a:p>
                    <a:p>
                      <a:pPr algn="ctr" fontAlgn="b"/>
                      <a:r>
                        <a:rPr lang="ru-RU" sz="1100" b="1" i="1" u="none" strike="noStrike" dirty="0">
                          <a:solidFill>
                            <a:schemeClr val="tx1"/>
                          </a:solidFill>
                          <a:latin typeface="Arial" pitchFamily="34" charset="0"/>
                          <a:cs typeface="Arial" pitchFamily="34" charset="0"/>
                        </a:rPr>
                        <a:t>за 2019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исполнения</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a:solidFill>
                            <a:schemeClr val="tx1"/>
                          </a:solidFill>
                          <a:latin typeface="Arial" pitchFamily="34" charset="0"/>
                          <a:cs typeface="Arial" pitchFamily="34" charset="0"/>
                        </a:rPr>
                        <a:t>План на 2020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a:solidFill>
                            <a:schemeClr val="tx1"/>
                          </a:solidFill>
                          <a:latin typeface="Arial" pitchFamily="34" charset="0"/>
                          <a:cs typeface="Arial" pitchFamily="34" charset="0"/>
                        </a:rPr>
                        <a:t>Факт </a:t>
                      </a:r>
                    </a:p>
                    <a:p>
                      <a:pPr algn="ctr" fontAlgn="b"/>
                      <a:r>
                        <a:rPr lang="ru-RU" sz="1100" b="1" i="1" u="none" strike="noStrike" dirty="0">
                          <a:solidFill>
                            <a:schemeClr val="tx1"/>
                          </a:solidFill>
                          <a:latin typeface="Arial" pitchFamily="34" charset="0"/>
                          <a:cs typeface="Arial" pitchFamily="34" charset="0"/>
                        </a:rPr>
                        <a:t>за 2020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исполнения</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431696">
                <a:tc>
                  <a:txBody>
                    <a:bodyPr/>
                    <a:lstStyle/>
                    <a:p>
                      <a:pPr algn="ctr" fontAlgn="b"/>
                      <a:r>
                        <a:rPr lang="ru-RU" sz="1100" b="1" i="1" u="none" strike="noStrike" dirty="0">
                          <a:solidFill>
                            <a:srgbClr val="000000"/>
                          </a:solidFill>
                          <a:latin typeface="Arial" pitchFamily="34" charset="0"/>
                          <a:cs typeface="Arial" pitchFamily="34" charset="0"/>
                        </a:rPr>
                        <a:t>656 500,3</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a:solidFill>
                            <a:srgbClr val="000000"/>
                          </a:solidFill>
                          <a:latin typeface="Arial" pitchFamily="34" charset="0"/>
                          <a:cs typeface="Arial" pitchFamily="34" charset="0"/>
                        </a:rPr>
                        <a:t>102,2</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a:solidFill>
                            <a:srgbClr val="000000"/>
                          </a:solidFill>
                          <a:latin typeface="Arial" pitchFamily="34" charset="0"/>
                          <a:cs typeface="Arial" pitchFamily="34" charset="0"/>
                        </a:rPr>
                        <a:t>738 423,9</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a:solidFill>
                            <a:srgbClr val="000000"/>
                          </a:solidFill>
                          <a:latin typeface="Arial" pitchFamily="34" charset="0"/>
                          <a:cs typeface="Arial" pitchFamily="34" charset="0"/>
                        </a:rPr>
                        <a:t>102,3</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a:solidFill>
                            <a:srgbClr val="000000"/>
                          </a:solidFill>
                          <a:latin typeface="Arial" pitchFamily="34" charset="0"/>
                          <a:cs typeface="Arial" pitchFamily="34" charset="0"/>
                        </a:rPr>
                        <a:t>875 280,0</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100" b="1" i="1" dirty="0">
                          <a:latin typeface="Arial" pitchFamily="34" charset="0"/>
                          <a:cs typeface="Arial" pitchFamily="34" charset="0"/>
                        </a:rPr>
                        <a:t>899 442,6</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100" b="1" i="1" dirty="0">
                          <a:latin typeface="Arial" pitchFamily="34" charset="0"/>
                          <a:cs typeface="Arial" pitchFamily="34" charset="0"/>
                        </a:rPr>
                        <a:t>102,8</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graphicFrame>
        <p:nvGraphicFramePr>
          <p:cNvPr id="30" name="Диаграмма 29"/>
          <p:cNvGraphicFramePr/>
          <p:nvPr/>
        </p:nvGraphicFramePr>
        <p:xfrm>
          <a:off x="0" y="980728"/>
          <a:ext cx="9144000"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31" name="Прямая со стрелкой 30"/>
          <p:cNvSpPr/>
          <p:nvPr/>
        </p:nvSpPr>
        <p:spPr>
          <a:xfrm flipH="1">
            <a:off x="2123728" y="3068960"/>
            <a:ext cx="360040" cy="43204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32" name="Прямая со стрелкой 31"/>
          <p:cNvSpPr/>
          <p:nvPr/>
        </p:nvSpPr>
        <p:spPr>
          <a:xfrm flipH="1">
            <a:off x="3995936" y="2420888"/>
            <a:ext cx="288032" cy="36004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33" name="Прямая со стрелкой 32"/>
          <p:cNvSpPr/>
          <p:nvPr/>
        </p:nvSpPr>
        <p:spPr>
          <a:xfrm flipH="1">
            <a:off x="5940152" y="2348880"/>
            <a:ext cx="144016" cy="43204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35" name="Прямая со стрелкой 34"/>
          <p:cNvSpPr/>
          <p:nvPr/>
        </p:nvSpPr>
        <p:spPr>
          <a:xfrm flipH="1">
            <a:off x="467544" y="2708920"/>
            <a:ext cx="216024" cy="50405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36" name="Прямая со стрелкой 35"/>
          <p:cNvSpPr/>
          <p:nvPr/>
        </p:nvSpPr>
        <p:spPr>
          <a:xfrm flipH="1">
            <a:off x="2123728" y="2348880"/>
            <a:ext cx="360040" cy="43204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37" name="Прямая со стрелкой 36"/>
          <p:cNvSpPr/>
          <p:nvPr/>
        </p:nvSpPr>
        <p:spPr>
          <a:xfrm flipH="1">
            <a:off x="3995936" y="1844824"/>
            <a:ext cx="216024" cy="50405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38" name="Прямая со стрелкой 37"/>
          <p:cNvSpPr/>
          <p:nvPr/>
        </p:nvSpPr>
        <p:spPr>
          <a:xfrm flipH="1">
            <a:off x="5796136" y="1700808"/>
            <a:ext cx="360040" cy="576064"/>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39" name="Прямая со стрелкой 38"/>
          <p:cNvSpPr/>
          <p:nvPr/>
        </p:nvSpPr>
        <p:spPr>
          <a:xfrm flipH="1" flipV="1">
            <a:off x="2915816" y="1772816"/>
            <a:ext cx="72008" cy="43204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41" name="Прямая со стрелкой 40"/>
          <p:cNvSpPr/>
          <p:nvPr/>
        </p:nvSpPr>
        <p:spPr>
          <a:xfrm flipH="1" flipV="1">
            <a:off x="4716016" y="1268760"/>
            <a:ext cx="144016" cy="36004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43" name="Прямая со стрелкой 42"/>
          <p:cNvSpPr/>
          <p:nvPr/>
        </p:nvSpPr>
        <p:spPr>
          <a:xfrm flipH="1" flipV="1">
            <a:off x="6660232" y="1196752"/>
            <a:ext cx="72008" cy="43204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45" name="Прямая со стрелкой 44"/>
          <p:cNvSpPr/>
          <p:nvPr/>
        </p:nvSpPr>
        <p:spPr>
          <a:xfrm flipH="1" flipV="1">
            <a:off x="611560" y="2204864"/>
            <a:ext cx="216024" cy="432048"/>
          </a:xfrm>
          <a:prstGeom prst="straightConnector1">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47" name="Прямая со стрелкой 46"/>
          <p:cNvSpPr/>
          <p:nvPr/>
        </p:nvSpPr>
        <p:spPr>
          <a:xfrm flipH="1" flipV="1">
            <a:off x="2123728" y="2060848"/>
            <a:ext cx="360040" cy="216024"/>
          </a:xfrm>
          <a:prstGeom prst="straightConnector1">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49" name="Прямая со стрелкой 48"/>
          <p:cNvSpPr/>
          <p:nvPr/>
        </p:nvSpPr>
        <p:spPr>
          <a:xfrm flipH="1" flipV="1">
            <a:off x="5724128" y="1556792"/>
            <a:ext cx="432048" cy="72008"/>
          </a:xfrm>
          <a:prstGeom prst="straightConnector1">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51" name="Прямая со стрелкой 50"/>
          <p:cNvSpPr/>
          <p:nvPr/>
        </p:nvSpPr>
        <p:spPr>
          <a:xfrm flipH="1">
            <a:off x="3779912" y="1681376"/>
            <a:ext cx="504056" cy="45719"/>
          </a:xfrm>
          <a:prstGeom prst="straightConnector1">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52" name="Прямая со стрелкой 51"/>
          <p:cNvSpPr/>
          <p:nvPr/>
        </p:nvSpPr>
        <p:spPr>
          <a:xfrm flipH="1" flipV="1">
            <a:off x="5868144" y="1196752"/>
            <a:ext cx="432048"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53" name="Прямая со стрелкой 52"/>
          <p:cNvSpPr/>
          <p:nvPr/>
        </p:nvSpPr>
        <p:spPr>
          <a:xfrm flipH="1" flipV="1">
            <a:off x="3995936" y="1412776"/>
            <a:ext cx="43204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pic>
        <p:nvPicPr>
          <p:cNvPr id="54" name="Рисунок 53">
            <a:extLst>
              <a:ext uri="{FF2B5EF4-FFF2-40B4-BE49-F238E27FC236}">
                <a16:creationId xmlns:a16="http://schemas.microsoft.com/office/drawing/2014/main" xmlns="" id="{DE509D6B-C0AC-43C6-8C6D-0B553365625A}"/>
              </a:ext>
            </a:extLst>
          </p:cNvPr>
          <p:cNvPicPr>
            <a:picLocks noChangeAspect="1"/>
          </p:cNvPicPr>
          <p:nvPr/>
        </p:nvPicPr>
        <p:blipFill>
          <a:blip r:embed="rId3" cstate="print"/>
          <a:stretch>
            <a:fillRect/>
          </a:stretch>
        </p:blipFill>
        <p:spPr>
          <a:xfrm>
            <a:off x="1331640" y="3356992"/>
            <a:ext cx="358545" cy="2016224"/>
          </a:xfrm>
          <a:prstGeom prst="rect">
            <a:avLst/>
          </a:prstGeom>
        </p:spPr>
      </p:pic>
      <p:pic>
        <p:nvPicPr>
          <p:cNvPr id="55" name="Рисунок 54">
            <a:extLst>
              <a:ext uri="{FF2B5EF4-FFF2-40B4-BE49-F238E27FC236}">
                <a16:creationId xmlns:a16="http://schemas.microsoft.com/office/drawing/2014/main" xmlns="" id="{DE509D6B-C0AC-43C6-8C6D-0B553365625A}"/>
              </a:ext>
            </a:extLst>
          </p:cNvPr>
          <p:cNvPicPr>
            <a:picLocks noChangeAspect="1"/>
          </p:cNvPicPr>
          <p:nvPr/>
        </p:nvPicPr>
        <p:blipFill>
          <a:blip r:embed="rId3" cstate="print"/>
          <a:stretch>
            <a:fillRect/>
          </a:stretch>
        </p:blipFill>
        <p:spPr>
          <a:xfrm>
            <a:off x="5076056" y="2420888"/>
            <a:ext cx="358545" cy="2952328"/>
          </a:xfrm>
          <a:prstGeom prst="rect">
            <a:avLst/>
          </a:prstGeom>
        </p:spPr>
      </p:pic>
      <p:pic>
        <p:nvPicPr>
          <p:cNvPr id="56" name="Рисунок 55">
            <a:extLst>
              <a:ext uri="{FF2B5EF4-FFF2-40B4-BE49-F238E27FC236}">
                <a16:creationId xmlns:a16="http://schemas.microsoft.com/office/drawing/2014/main" xmlns="" id="{DE509D6B-C0AC-43C6-8C6D-0B553365625A}"/>
              </a:ext>
            </a:extLst>
          </p:cNvPr>
          <p:cNvPicPr>
            <a:picLocks noChangeAspect="1"/>
          </p:cNvPicPr>
          <p:nvPr/>
        </p:nvPicPr>
        <p:blipFill>
          <a:blip r:embed="rId3" cstate="print"/>
          <a:stretch>
            <a:fillRect/>
          </a:stretch>
        </p:blipFill>
        <p:spPr>
          <a:xfrm>
            <a:off x="3275856" y="3068960"/>
            <a:ext cx="358545" cy="2321024"/>
          </a:xfrm>
          <a:prstGeom prst="rect">
            <a:avLst/>
          </a:prstGeom>
        </p:spPr>
      </p:pic>
      <p:pic>
        <p:nvPicPr>
          <p:cNvPr id="57" name="Рисунок 56">
            <a:extLst>
              <a:ext uri="{FF2B5EF4-FFF2-40B4-BE49-F238E27FC236}">
                <a16:creationId xmlns:a16="http://schemas.microsoft.com/office/drawing/2014/main" xmlns="" id="{DE509D6B-C0AC-43C6-8C6D-0B553365625A}"/>
              </a:ext>
            </a:extLst>
          </p:cNvPr>
          <p:cNvPicPr>
            <a:picLocks noChangeAspect="1"/>
          </p:cNvPicPr>
          <p:nvPr/>
        </p:nvPicPr>
        <p:blipFill>
          <a:blip r:embed="rId3" cstate="print"/>
          <a:stretch>
            <a:fillRect/>
          </a:stretch>
        </p:blipFill>
        <p:spPr>
          <a:xfrm>
            <a:off x="6804248" y="2420888"/>
            <a:ext cx="358545" cy="2952328"/>
          </a:xfrm>
          <a:prstGeom prst="rect">
            <a:avLst/>
          </a:prstGeom>
        </p:spPr>
      </p:pic>
      <p:sp>
        <p:nvSpPr>
          <p:cNvPr id="61" name="Прямоугольник 60">
            <a:extLst>
              <a:ext uri="{FF2B5EF4-FFF2-40B4-BE49-F238E27FC236}">
                <a16:creationId xmlns:a16="http://schemas.microsoft.com/office/drawing/2014/main" xmlns="" id="{F2564370-BBF7-4BD1-B46A-5279BE447DB7}"/>
              </a:ext>
            </a:extLst>
          </p:cNvPr>
          <p:cNvSpPr/>
          <p:nvPr/>
        </p:nvSpPr>
        <p:spPr>
          <a:xfrm>
            <a:off x="1691680" y="4149080"/>
            <a:ext cx="647934" cy="307777"/>
          </a:xfrm>
          <a:prstGeom prst="rect">
            <a:avLst/>
          </a:prstGeom>
        </p:spPr>
        <p:txBody>
          <a:bodyPr wrap="none">
            <a:spAutoFit/>
          </a:bodyPr>
          <a:lstStyle/>
          <a:p>
            <a:pPr lvl="0" fontAlgn="auto">
              <a:spcBef>
                <a:spcPts val="0"/>
              </a:spcBef>
              <a:spcAft>
                <a:spcPts val="0"/>
              </a:spcAft>
              <a:defRPr/>
            </a:pPr>
            <a:r>
              <a:rPr lang="ru-RU" sz="1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73,3%</a:t>
            </a:r>
            <a:endParaRPr lang="en-US" sz="1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2" name="Прямоугольник 61">
            <a:extLst>
              <a:ext uri="{FF2B5EF4-FFF2-40B4-BE49-F238E27FC236}">
                <a16:creationId xmlns:a16="http://schemas.microsoft.com/office/drawing/2014/main" xmlns="" id="{F2564370-BBF7-4BD1-B46A-5279BE447DB7}"/>
              </a:ext>
            </a:extLst>
          </p:cNvPr>
          <p:cNvSpPr/>
          <p:nvPr/>
        </p:nvSpPr>
        <p:spPr>
          <a:xfrm>
            <a:off x="3563888" y="4077072"/>
            <a:ext cx="647934" cy="307777"/>
          </a:xfrm>
          <a:prstGeom prst="rect">
            <a:avLst/>
          </a:prstGeom>
        </p:spPr>
        <p:txBody>
          <a:bodyPr wrap="none">
            <a:spAutoFit/>
          </a:bodyPr>
          <a:lstStyle/>
          <a:p>
            <a:pPr lvl="0" fontAlgn="auto">
              <a:spcBef>
                <a:spcPts val="0"/>
              </a:spcBef>
              <a:spcAft>
                <a:spcPts val="0"/>
              </a:spcAft>
              <a:defRPr/>
            </a:pPr>
            <a:r>
              <a:rPr lang="ru-RU" sz="1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72,5%</a:t>
            </a:r>
            <a:endParaRPr lang="en-US" sz="1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3" name="Прямоугольник 62">
            <a:extLst>
              <a:ext uri="{FF2B5EF4-FFF2-40B4-BE49-F238E27FC236}">
                <a16:creationId xmlns:a16="http://schemas.microsoft.com/office/drawing/2014/main" xmlns="" id="{F2564370-BBF7-4BD1-B46A-5279BE447DB7}"/>
              </a:ext>
            </a:extLst>
          </p:cNvPr>
          <p:cNvSpPr/>
          <p:nvPr/>
        </p:nvSpPr>
        <p:spPr>
          <a:xfrm>
            <a:off x="5364088" y="3717032"/>
            <a:ext cx="647934" cy="307777"/>
          </a:xfrm>
          <a:prstGeom prst="rect">
            <a:avLst/>
          </a:prstGeom>
        </p:spPr>
        <p:txBody>
          <a:bodyPr wrap="none">
            <a:spAutoFit/>
          </a:bodyPr>
          <a:lstStyle/>
          <a:p>
            <a:pPr lvl="0" fontAlgn="auto">
              <a:spcBef>
                <a:spcPts val="0"/>
              </a:spcBef>
              <a:spcAft>
                <a:spcPts val="0"/>
              </a:spcAft>
              <a:defRPr/>
            </a:pPr>
            <a:r>
              <a:rPr lang="ru-RU" sz="1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77,4%</a:t>
            </a:r>
            <a:endParaRPr lang="en-US" sz="1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4" name="Прямоугольник 63">
            <a:extLst>
              <a:ext uri="{FF2B5EF4-FFF2-40B4-BE49-F238E27FC236}">
                <a16:creationId xmlns:a16="http://schemas.microsoft.com/office/drawing/2014/main" xmlns="" id="{F2564370-BBF7-4BD1-B46A-5279BE447DB7}"/>
              </a:ext>
            </a:extLst>
          </p:cNvPr>
          <p:cNvSpPr/>
          <p:nvPr/>
        </p:nvSpPr>
        <p:spPr>
          <a:xfrm>
            <a:off x="7020272" y="3789040"/>
            <a:ext cx="647934" cy="307777"/>
          </a:xfrm>
          <a:prstGeom prst="rect">
            <a:avLst/>
          </a:prstGeom>
        </p:spPr>
        <p:txBody>
          <a:bodyPr wrap="none">
            <a:spAutoFit/>
          </a:bodyPr>
          <a:lstStyle/>
          <a:p>
            <a:pPr lvl="0" fontAlgn="auto">
              <a:spcBef>
                <a:spcPts val="0"/>
              </a:spcBef>
              <a:spcAft>
                <a:spcPts val="0"/>
              </a:spcAft>
              <a:defRPr/>
            </a:pPr>
            <a:r>
              <a:rPr lang="ru-RU" sz="1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77,2%</a:t>
            </a:r>
            <a:endParaRPr lang="en-US" sz="1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5" name="Выгнутая вверх стрелка 64"/>
          <p:cNvSpPr/>
          <p:nvPr/>
        </p:nvSpPr>
        <p:spPr>
          <a:xfrm>
            <a:off x="2555776" y="332656"/>
            <a:ext cx="3888432" cy="792088"/>
          </a:xfrm>
          <a:prstGeom prst="curvedDown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solidFill>
                <a:schemeClr val="bg1"/>
              </a:solidFill>
            </a:endParaRPr>
          </a:p>
        </p:txBody>
      </p:sp>
      <p:sp>
        <p:nvSpPr>
          <p:cNvPr id="66" name="Прямоугольник 65"/>
          <p:cNvSpPr/>
          <p:nvPr/>
        </p:nvSpPr>
        <p:spPr>
          <a:xfrm>
            <a:off x="3563888" y="620688"/>
            <a:ext cx="1948995" cy="369332"/>
          </a:xfrm>
          <a:prstGeom prst="rect">
            <a:avLst/>
          </a:prstGeom>
        </p:spPr>
        <p:txBody>
          <a:bodyPr wrap="none">
            <a:spAutoFit/>
          </a:bodyPr>
          <a:lstStyle/>
          <a:p>
            <a:pPr fontAlgn="auto">
              <a:spcBef>
                <a:spcPts val="0"/>
              </a:spcBef>
              <a:spcAft>
                <a:spcPts val="0"/>
              </a:spcAft>
              <a:defRPr/>
            </a:pPr>
            <a:r>
              <a:rPr lang="ru-RU" sz="1600" b="1" dirty="0" smtClean="0">
                <a:latin typeface="Times New Roman" panose="02020603050405020304" pitchFamily="18" charset="0"/>
                <a:cs typeface="Times New Roman" panose="02020603050405020304" pitchFamily="18" charset="0"/>
              </a:rPr>
              <a:t>+ 161 018,7тыс.руб</a:t>
            </a:r>
            <a:r>
              <a:rPr lang="ru-RU"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3577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456" y="113482"/>
            <a:ext cx="8873024"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Динамика и структура неналоговых доходов бюджета </a:t>
            </a:r>
            <a:r>
              <a:rPr lang="ru-RU" sz="1600" b="1" i="1" dirty="0" smtClean="0">
                <a:latin typeface="Times New Roman" panose="02020603050405020304" pitchFamily="18" charset="0"/>
                <a:cs typeface="Times New Roman" panose="02020603050405020304" pitchFamily="18" charset="0"/>
              </a:rPr>
              <a:t>города </a:t>
            </a:r>
            <a:r>
              <a:rPr lang="ru-RU" sz="1600" b="1" i="1" dirty="0" err="1" smtClean="0">
                <a:latin typeface="Times New Roman" panose="02020603050405020304" pitchFamily="18" charset="0"/>
                <a:cs typeface="Times New Roman" panose="02020603050405020304" pitchFamily="18" charset="0"/>
              </a:rPr>
              <a:t>Урай</a:t>
            </a:r>
            <a:endParaRPr lang="ru-RU" sz="1600" b="1"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за 2018-2020 годы, тыс.рублей</a:t>
            </a:r>
          </a:p>
        </p:txBody>
      </p:sp>
      <p:graphicFrame>
        <p:nvGraphicFramePr>
          <p:cNvPr id="5" name="Таблица 4"/>
          <p:cNvGraphicFramePr>
            <a:graphicFrameLocks noGrp="1"/>
          </p:cNvGraphicFramePr>
          <p:nvPr>
            <p:extLst>
              <p:ext uri="{D42A27DB-BD31-4B8C-83A1-F6EECF244321}">
                <p14:modId xmlns:p14="http://schemas.microsoft.com/office/powerpoint/2010/main" xmlns="" val="567941057"/>
              </p:ext>
            </p:extLst>
          </p:nvPr>
        </p:nvGraphicFramePr>
        <p:xfrm>
          <a:off x="899592" y="5661248"/>
          <a:ext cx="8064895" cy="1053158"/>
        </p:xfrm>
        <a:graphic>
          <a:graphicData uri="http://schemas.openxmlformats.org/drawingml/2006/table">
            <a:tbl>
              <a:tblPr/>
              <a:tblGrid>
                <a:gridCol w="1152127">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215763">
                  <a:extLst>
                    <a:ext uri="{9D8B030D-6E8A-4147-A177-3AD203B41FA5}">
                      <a16:colId xmlns:a16="http://schemas.microsoft.com/office/drawing/2014/main" xmlns="" val="20002"/>
                    </a:ext>
                  </a:extLst>
                </a:gridCol>
                <a:gridCol w="1088493">
                  <a:extLst>
                    <a:ext uri="{9D8B030D-6E8A-4147-A177-3AD203B41FA5}">
                      <a16:colId xmlns:a16="http://schemas.microsoft.com/office/drawing/2014/main" xmlns="" val="20003"/>
                    </a:ext>
                  </a:extLst>
                </a:gridCol>
                <a:gridCol w="1162175">
                  <a:extLst>
                    <a:ext uri="{9D8B030D-6E8A-4147-A177-3AD203B41FA5}">
                      <a16:colId xmlns:a16="http://schemas.microsoft.com/office/drawing/2014/main" xmlns="" val="20004"/>
                    </a:ext>
                  </a:extLst>
                </a:gridCol>
                <a:gridCol w="1286097">
                  <a:extLst>
                    <a:ext uri="{9D8B030D-6E8A-4147-A177-3AD203B41FA5}">
                      <a16:colId xmlns:a16="http://schemas.microsoft.com/office/drawing/2014/main" xmlns="" val="20005"/>
                    </a:ext>
                  </a:extLst>
                </a:gridCol>
                <a:gridCol w="1152128">
                  <a:extLst>
                    <a:ext uri="{9D8B030D-6E8A-4147-A177-3AD203B41FA5}">
                      <a16:colId xmlns:a16="http://schemas.microsoft.com/office/drawing/2014/main" xmlns="" val="20006"/>
                    </a:ext>
                  </a:extLst>
                </a:gridCol>
              </a:tblGrid>
              <a:tr h="236694">
                <a:tc gridSpan="7">
                  <a:txBody>
                    <a:bodyPr/>
                    <a:lstStyle/>
                    <a:p>
                      <a:pPr algn="ctr" fontAlgn="b"/>
                      <a:r>
                        <a:rPr lang="ru-RU" sz="1100" b="1" i="1" u="none" strike="noStrike" dirty="0">
                          <a:solidFill>
                            <a:schemeClr val="tx1"/>
                          </a:solidFill>
                          <a:latin typeface="Arial" pitchFamily="34" charset="0"/>
                          <a:cs typeface="Arial" pitchFamily="34" charset="0"/>
                        </a:rPr>
                        <a:t>Динамика исполнения по неналоговым доходам</a:t>
                      </a:r>
                      <a:r>
                        <a:rPr lang="ru-RU" sz="1100" b="1" i="1" u="none" strike="noStrike" baseline="0" dirty="0">
                          <a:solidFill>
                            <a:schemeClr val="tx1"/>
                          </a:solidFill>
                          <a:latin typeface="Arial" pitchFamily="34" charset="0"/>
                          <a:cs typeface="Arial" pitchFamily="34" charset="0"/>
                        </a:rPr>
                        <a:t> </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fontAlgn="b"/>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fontAlgn="b"/>
                      <a:endParaRPr lang="ru-RU" sz="1200" b="1" i="0"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402490">
                <a:tc>
                  <a:txBody>
                    <a:bodyPr/>
                    <a:lstStyle/>
                    <a:p>
                      <a:pPr algn="ctr" fontAlgn="b"/>
                      <a:r>
                        <a:rPr lang="ru-RU" sz="1100" b="1" i="1" u="none" strike="noStrike" dirty="0">
                          <a:solidFill>
                            <a:schemeClr val="tx1"/>
                          </a:solidFill>
                          <a:latin typeface="Arial" pitchFamily="34" charset="0"/>
                          <a:cs typeface="Arial" pitchFamily="34" charset="0"/>
                        </a:rPr>
                        <a:t>Факт </a:t>
                      </a:r>
                    </a:p>
                    <a:p>
                      <a:pPr algn="ctr" fontAlgn="b"/>
                      <a:r>
                        <a:rPr lang="ru-RU" sz="1100" b="1" i="1" u="none" strike="noStrike" dirty="0">
                          <a:solidFill>
                            <a:schemeClr val="tx1"/>
                          </a:solidFill>
                          <a:latin typeface="Arial" pitchFamily="34" charset="0"/>
                          <a:cs typeface="Arial" pitchFamily="34" charset="0"/>
                        </a:rPr>
                        <a:t>за 2018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исполнения</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a:solidFill>
                            <a:schemeClr val="tx1"/>
                          </a:solidFill>
                          <a:latin typeface="Arial" pitchFamily="34" charset="0"/>
                          <a:cs typeface="Arial" pitchFamily="34" charset="0"/>
                        </a:rPr>
                        <a:t>Факт </a:t>
                      </a:r>
                    </a:p>
                    <a:p>
                      <a:pPr algn="ctr" fontAlgn="b"/>
                      <a:r>
                        <a:rPr lang="ru-RU" sz="1100" b="1" i="1" u="none" strike="noStrike" dirty="0">
                          <a:solidFill>
                            <a:schemeClr val="tx1"/>
                          </a:solidFill>
                          <a:latin typeface="Arial" pitchFamily="34" charset="0"/>
                          <a:cs typeface="Arial" pitchFamily="34" charset="0"/>
                        </a:rPr>
                        <a:t>за 2019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исполнения</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a:solidFill>
                            <a:schemeClr val="tx1"/>
                          </a:solidFill>
                          <a:latin typeface="Arial" pitchFamily="34" charset="0"/>
                          <a:cs typeface="Arial" pitchFamily="34" charset="0"/>
                        </a:rPr>
                        <a:t>План на 2020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a:solidFill>
                            <a:schemeClr val="tx1"/>
                          </a:solidFill>
                          <a:latin typeface="Arial" pitchFamily="34" charset="0"/>
                          <a:cs typeface="Arial" pitchFamily="34" charset="0"/>
                        </a:rPr>
                        <a:t>Факт </a:t>
                      </a:r>
                    </a:p>
                    <a:p>
                      <a:pPr algn="ctr" fontAlgn="b"/>
                      <a:r>
                        <a:rPr lang="ru-RU" sz="1100" b="1" i="1" u="none" strike="noStrike" dirty="0">
                          <a:solidFill>
                            <a:schemeClr val="tx1"/>
                          </a:solidFill>
                          <a:latin typeface="Arial" pitchFamily="34" charset="0"/>
                          <a:cs typeface="Arial" pitchFamily="34" charset="0"/>
                        </a:rPr>
                        <a:t>за 2020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a:solidFill>
                            <a:schemeClr val="tx1"/>
                          </a:solidFill>
                          <a:latin typeface="Arial" pitchFamily="34" charset="0"/>
                          <a:cs typeface="Arial" pitchFamily="34" charset="0"/>
                        </a:rPr>
                        <a:t>исполнения</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413974">
                <a:tc>
                  <a:txBody>
                    <a:bodyPr/>
                    <a:lstStyle/>
                    <a:p>
                      <a:pPr algn="ctr" fontAlgn="b"/>
                      <a:r>
                        <a:rPr lang="ru-RU" sz="1100" b="1" i="1" u="none" strike="noStrike" dirty="0">
                          <a:solidFill>
                            <a:srgbClr val="000000"/>
                          </a:solidFill>
                          <a:latin typeface="Arial" pitchFamily="34" charset="0"/>
                          <a:cs typeface="Arial" pitchFamily="34" charset="0"/>
                        </a:rPr>
                        <a:t>155 221,3</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a:solidFill>
                            <a:srgbClr val="000000"/>
                          </a:solidFill>
                          <a:latin typeface="Arial" pitchFamily="34" charset="0"/>
                          <a:cs typeface="Arial" pitchFamily="34" charset="0"/>
                        </a:rPr>
                        <a:t>103,4</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a:solidFill>
                            <a:srgbClr val="000000"/>
                          </a:solidFill>
                          <a:latin typeface="Arial" pitchFamily="34" charset="0"/>
                          <a:cs typeface="Arial" pitchFamily="34" charset="0"/>
                        </a:rPr>
                        <a:t>169 550,9</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a:solidFill>
                            <a:srgbClr val="000000"/>
                          </a:solidFill>
                          <a:latin typeface="Arial" pitchFamily="34" charset="0"/>
                          <a:cs typeface="Arial" pitchFamily="34" charset="0"/>
                        </a:rPr>
                        <a:t>100,0</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a:solidFill>
                            <a:srgbClr val="000000"/>
                          </a:solidFill>
                          <a:latin typeface="Arial" pitchFamily="34" charset="0"/>
                          <a:cs typeface="Arial" pitchFamily="34" charset="0"/>
                        </a:rPr>
                        <a:t>152 591,6</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100" b="1" i="1" dirty="0">
                          <a:latin typeface="Arial" pitchFamily="34" charset="0"/>
                          <a:cs typeface="Arial" pitchFamily="34" charset="0"/>
                        </a:rPr>
                        <a:t>155 034,2</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100" b="1" i="1" dirty="0">
                          <a:latin typeface="Arial" pitchFamily="34" charset="0"/>
                          <a:cs typeface="Arial" pitchFamily="34" charset="0"/>
                        </a:rPr>
                        <a:t>101,6</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7" name="Выгнутая вверх стрелка 6"/>
          <p:cNvSpPr/>
          <p:nvPr/>
        </p:nvSpPr>
        <p:spPr>
          <a:xfrm>
            <a:off x="2195736" y="692696"/>
            <a:ext cx="3528392" cy="706446"/>
          </a:xfrm>
          <a:prstGeom prst="curvedDown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solidFill>
                <a:schemeClr val="bg1"/>
              </a:solidFill>
            </a:endParaRPr>
          </a:p>
        </p:txBody>
      </p:sp>
      <p:sp>
        <p:nvSpPr>
          <p:cNvPr id="8" name="Прямоугольник 7"/>
          <p:cNvSpPr/>
          <p:nvPr/>
        </p:nvSpPr>
        <p:spPr>
          <a:xfrm>
            <a:off x="3059832" y="980728"/>
            <a:ext cx="1843197" cy="338554"/>
          </a:xfrm>
          <a:prstGeom prst="rect">
            <a:avLst/>
          </a:prstGeom>
        </p:spPr>
        <p:txBody>
          <a:bodyPr wrap="none">
            <a:spAutoFit/>
          </a:bodyPr>
          <a:lstStyle/>
          <a:p>
            <a:pP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- 14 516,7 тыс.руб.</a:t>
            </a:r>
            <a:endParaRPr lang="en-US" sz="1600" b="1" dirty="0">
              <a:latin typeface="Times New Roman" panose="02020603050405020304" pitchFamily="18" charset="0"/>
              <a:cs typeface="Times New Roman" panose="02020603050405020304" pitchFamily="18" charset="0"/>
            </a:endParaRPr>
          </a:p>
        </p:txBody>
      </p:sp>
      <p:graphicFrame>
        <p:nvGraphicFramePr>
          <p:cNvPr id="47" name="Диаграмма 46">
            <a:extLst>
              <a:ext uri="{FF2B5EF4-FFF2-40B4-BE49-F238E27FC236}">
                <a16:creationId xmlns:a16="http://schemas.microsoft.com/office/drawing/2014/main" xmlns="" id="{69AA3EA8-5598-4EDE-AF6E-DE457B4A4D26}"/>
              </a:ext>
            </a:extLst>
          </p:cNvPr>
          <p:cNvGraphicFramePr>
            <a:graphicFrameLocks/>
          </p:cNvGraphicFramePr>
          <p:nvPr>
            <p:extLst>
              <p:ext uri="{D42A27DB-BD31-4B8C-83A1-F6EECF244321}">
                <p14:modId xmlns:p14="http://schemas.microsoft.com/office/powerpoint/2010/main" xmlns="" val="1982235688"/>
              </p:ext>
            </p:extLst>
          </p:nvPr>
        </p:nvGraphicFramePr>
        <p:xfrm>
          <a:off x="-324545" y="1095451"/>
          <a:ext cx="9361041" cy="4357846"/>
        </p:xfrm>
        <a:graphic>
          <a:graphicData uri="http://schemas.openxmlformats.org/drawingml/2006/chart">
            <c:chart xmlns:c="http://schemas.openxmlformats.org/drawingml/2006/chart" xmlns:r="http://schemas.openxmlformats.org/officeDocument/2006/relationships" r:id="rId2"/>
          </a:graphicData>
        </a:graphic>
      </p:graphicFrame>
      <p:pic>
        <p:nvPicPr>
          <p:cNvPr id="48" name="Рисунок 47">
            <a:extLst>
              <a:ext uri="{FF2B5EF4-FFF2-40B4-BE49-F238E27FC236}">
                <a16:creationId xmlns:a16="http://schemas.microsoft.com/office/drawing/2014/main" xmlns="" id="{DE509D6B-C0AC-43C6-8C6D-0B553365625A}"/>
              </a:ext>
            </a:extLst>
          </p:cNvPr>
          <p:cNvPicPr>
            <a:picLocks noChangeAspect="1"/>
          </p:cNvPicPr>
          <p:nvPr/>
        </p:nvPicPr>
        <p:blipFill>
          <a:blip r:embed="rId3" cstate="print"/>
          <a:stretch>
            <a:fillRect/>
          </a:stretch>
        </p:blipFill>
        <p:spPr>
          <a:xfrm>
            <a:off x="917748" y="2852936"/>
            <a:ext cx="358545" cy="2016224"/>
          </a:xfrm>
          <a:prstGeom prst="rect">
            <a:avLst/>
          </a:prstGeom>
        </p:spPr>
      </p:pic>
      <p:sp>
        <p:nvSpPr>
          <p:cNvPr id="2" name="Прямоугольник 1">
            <a:extLst>
              <a:ext uri="{FF2B5EF4-FFF2-40B4-BE49-F238E27FC236}">
                <a16:creationId xmlns:a16="http://schemas.microsoft.com/office/drawing/2014/main" xmlns="" id="{4C4EDB45-8EBA-4A57-B46A-AD76899EC698}"/>
              </a:ext>
            </a:extLst>
          </p:cNvPr>
          <p:cNvSpPr/>
          <p:nvPr/>
        </p:nvSpPr>
        <p:spPr>
          <a:xfrm>
            <a:off x="1097020" y="3568370"/>
            <a:ext cx="659155" cy="307777"/>
          </a:xfrm>
          <a:prstGeom prst="rect">
            <a:avLst/>
          </a:prstGeom>
        </p:spPr>
        <p:txBody>
          <a:bodyPr wrap="none">
            <a:spAutoFit/>
          </a:bodyPr>
          <a:lstStyle/>
          <a:p>
            <a:pPr lvl="0" fontAlgn="auto">
              <a:spcBef>
                <a:spcPts val="0"/>
              </a:spcBef>
              <a:spcAft>
                <a:spcPts val="0"/>
              </a:spcAft>
              <a:defRPr/>
            </a:pPr>
            <a:r>
              <a:rPr lang="ru-RU" sz="1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65,8</a:t>
            </a:r>
            <a:r>
              <a:rPr lang="ru-RU" sz="1400" b="1" i="1" dirty="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en-US" sz="14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9" name="Рисунок 48">
            <a:extLst>
              <a:ext uri="{FF2B5EF4-FFF2-40B4-BE49-F238E27FC236}">
                <a16:creationId xmlns:a16="http://schemas.microsoft.com/office/drawing/2014/main" xmlns="" id="{44CDC2C5-D925-4309-8073-D3C686E0FA99}"/>
              </a:ext>
            </a:extLst>
          </p:cNvPr>
          <p:cNvPicPr>
            <a:picLocks noChangeAspect="1"/>
          </p:cNvPicPr>
          <p:nvPr/>
        </p:nvPicPr>
        <p:blipFill>
          <a:blip r:embed="rId3" cstate="print"/>
          <a:stretch>
            <a:fillRect/>
          </a:stretch>
        </p:blipFill>
        <p:spPr>
          <a:xfrm>
            <a:off x="4344981" y="2924944"/>
            <a:ext cx="385417" cy="1979044"/>
          </a:xfrm>
          <a:prstGeom prst="rect">
            <a:avLst/>
          </a:prstGeom>
        </p:spPr>
      </p:pic>
      <p:sp>
        <p:nvSpPr>
          <p:cNvPr id="3" name="Прямоугольник 2">
            <a:extLst>
              <a:ext uri="{FF2B5EF4-FFF2-40B4-BE49-F238E27FC236}">
                <a16:creationId xmlns:a16="http://schemas.microsoft.com/office/drawing/2014/main" xmlns="" id="{B11E5A94-EA88-4832-A55B-2A756EEF3AE7}"/>
              </a:ext>
            </a:extLst>
          </p:cNvPr>
          <p:cNvSpPr/>
          <p:nvPr/>
        </p:nvSpPr>
        <p:spPr>
          <a:xfrm>
            <a:off x="2958419" y="3691962"/>
            <a:ext cx="647934" cy="307777"/>
          </a:xfrm>
          <a:prstGeom prst="rect">
            <a:avLst/>
          </a:prstGeom>
        </p:spPr>
        <p:txBody>
          <a:bodyPr wrap="none">
            <a:spAutoFit/>
          </a:bodyPr>
          <a:lstStyle/>
          <a:p>
            <a:pPr lvl="0" fontAlgn="auto">
              <a:spcBef>
                <a:spcPts val="0"/>
              </a:spcBef>
              <a:spcAft>
                <a:spcPts val="0"/>
              </a:spcAft>
              <a:defRPr/>
            </a:pPr>
            <a:r>
              <a:rPr lang="ru-RU" sz="1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60,2%</a:t>
            </a:r>
            <a:endParaRPr lang="en-US" sz="1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0" name="Рисунок 49">
            <a:extLst>
              <a:ext uri="{FF2B5EF4-FFF2-40B4-BE49-F238E27FC236}">
                <a16:creationId xmlns:a16="http://schemas.microsoft.com/office/drawing/2014/main" xmlns="" id="{15DC38AB-EEF8-4134-8FB7-6F4D679B1692}"/>
              </a:ext>
            </a:extLst>
          </p:cNvPr>
          <p:cNvPicPr>
            <a:picLocks noChangeAspect="1"/>
          </p:cNvPicPr>
          <p:nvPr/>
        </p:nvPicPr>
        <p:blipFill>
          <a:blip r:embed="rId3" cstate="print"/>
          <a:stretch>
            <a:fillRect/>
          </a:stretch>
        </p:blipFill>
        <p:spPr>
          <a:xfrm>
            <a:off x="2609182" y="2848303"/>
            <a:ext cx="385417" cy="2055685"/>
          </a:xfrm>
          <a:prstGeom prst="rect">
            <a:avLst/>
          </a:prstGeom>
        </p:spPr>
      </p:pic>
      <p:sp>
        <p:nvSpPr>
          <p:cNvPr id="51" name="Прямоугольник 50">
            <a:extLst>
              <a:ext uri="{FF2B5EF4-FFF2-40B4-BE49-F238E27FC236}">
                <a16:creationId xmlns:a16="http://schemas.microsoft.com/office/drawing/2014/main" xmlns="" id="{58EACE4C-2246-4572-AE38-5FD8007A9AA3}"/>
              </a:ext>
            </a:extLst>
          </p:cNvPr>
          <p:cNvSpPr/>
          <p:nvPr/>
        </p:nvSpPr>
        <p:spPr>
          <a:xfrm>
            <a:off x="4657902" y="3722258"/>
            <a:ext cx="647934" cy="307777"/>
          </a:xfrm>
          <a:prstGeom prst="rect">
            <a:avLst/>
          </a:prstGeom>
        </p:spPr>
        <p:txBody>
          <a:bodyPr wrap="square">
            <a:spAutoFit/>
          </a:bodyPr>
          <a:lstStyle/>
          <a:p>
            <a:pPr lvl="0" fontAlgn="auto">
              <a:spcBef>
                <a:spcPts val="0"/>
              </a:spcBef>
              <a:spcAft>
                <a:spcPts val="0"/>
              </a:spcAft>
              <a:defRPr/>
            </a:pPr>
            <a:r>
              <a:rPr lang="ru-RU" sz="1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63,1%</a:t>
            </a:r>
            <a:endParaRPr lang="en-US" sz="1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2" name="Рисунок 51">
            <a:extLst>
              <a:ext uri="{FF2B5EF4-FFF2-40B4-BE49-F238E27FC236}">
                <a16:creationId xmlns:a16="http://schemas.microsoft.com/office/drawing/2014/main" xmlns="" id="{2EEF57F3-33A4-416A-A2B2-59BB0F39522C}"/>
              </a:ext>
            </a:extLst>
          </p:cNvPr>
          <p:cNvPicPr>
            <a:picLocks noChangeAspect="1"/>
          </p:cNvPicPr>
          <p:nvPr/>
        </p:nvPicPr>
        <p:blipFill>
          <a:blip r:embed="rId3" cstate="print"/>
          <a:stretch>
            <a:fillRect/>
          </a:stretch>
        </p:blipFill>
        <p:spPr>
          <a:xfrm>
            <a:off x="6017968" y="2924944"/>
            <a:ext cx="385417" cy="1990546"/>
          </a:xfrm>
          <a:prstGeom prst="rect">
            <a:avLst/>
          </a:prstGeom>
        </p:spPr>
      </p:pic>
      <p:sp>
        <p:nvSpPr>
          <p:cNvPr id="14" name="Прямоугольник 13">
            <a:extLst>
              <a:ext uri="{FF2B5EF4-FFF2-40B4-BE49-F238E27FC236}">
                <a16:creationId xmlns:a16="http://schemas.microsoft.com/office/drawing/2014/main" xmlns="" id="{F2564370-BBF7-4BD1-B46A-5279BE447DB7}"/>
              </a:ext>
            </a:extLst>
          </p:cNvPr>
          <p:cNvSpPr/>
          <p:nvPr/>
        </p:nvSpPr>
        <p:spPr>
          <a:xfrm>
            <a:off x="6403385" y="3720216"/>
            <a:ext cx="647934" cy="307777"/>
          </a:xfrm>
          <a:prstGeom prst="rect">
            <a:avLst/>
          </a:prstGeom>
        </p:spPr>
        <p:txBody>
          <a:bodyPr wrap="none">
            <a:spAutoFit/>
          </a:bodyPr>
          <a:lstStyle/>
          <a:p>
            <a:pPr lvl="0" fontAlgn="auto">
              <a:spcBef>
                <a:spcPts val="0"/>
              </a:spcBef>
              <a:spcAft>
                <a:spcPts val="0"/>
              </a:spcAft>
              <a:defRPr/>
            </a:pPr>
            <a:r>
              <a:rPr lang="ru-RU" sz="1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63,2%</a:t>
            </a:r>
            <a:endParaRPr lang="en-US" sz="1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a:off x="827584" y="2780928"/>
            <a:ext cx="36004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76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1D8385-60A1-446E-B6E9-974A868C1BDC}"/>
              </a:ext>
            </a:extLst>
          </p:cNvPr>
          <p:cNvSpPr>
            <a:spLocks noGrp="1"/>
          </p:cNvSpPr>
          <p:nvPr>
            <p:ph type="title"/>
          </p:nvPr>
        </p:nvSpPr>
        <p:spPr>
          <a:xfrm>
            <a:off x="457200" y="704088"/>
            <a:ext cx="8229600" cy="348648"/>
          </a:xfrm>
        </p:spPr>
        <p:txBody>
          <a:bodyPr>
            <a:noAutofit/>
          </a:bodyPr>
          <a:lstStyle/>
          <a:p>
            <a:pPr algn="ctr"/>
            <a:r>
              <a:rPr lang="ru-RU" sz="3600" b="1" dirty="0">
                <a:solidFill>
                  <a:schemeClr val="tx1"/>
                </a:solidFill>
                <a:latin typeface="Times New Roman" panose="02020603050405020304" pitchFamily="18" charset="0"/>
                <a:cs typeface="Times New Roman" panose="02020603050405020304" pitchFamily="18" charset="0"/>
              </a:rPr>
              <a:t>Бюджетная политика</a:t>
            </a:r>
          </a:p>
        </p:txBody>
      </p:sp>
      <p:sp>
        <p:nvSpPr>
          <p:cNvPr id="3" name="Объект 2">
            <a:extLst>
              <a:ext uri="{FF2B5EF4-FFF2-40B4-BE49-F238E27FC236}">
                <a16:creationId xmlns:a16="http://schemas.microsoft.com/office/drawing/2014/main" xmlns="" id="{127E62FC-0A7F-4596-ADBA-D52B645308BC}"/>
              </a:ext>
            </a:extLst>
          </p:cNvPr>
          <p:cNvSpPr>
            <a:spLocks noGrp="1"/>
          </p:cNvSpPr>
          <p:nvPr>
            <p:ph idx="1"/>
          </p:nvPr>
        </p:nvSpPr>
        <p:spPr>
          <a:xfrm>
            <a:off x="457200" y="1340768"/>
            <a:ext cx="8229600" cy="4389120"/>
          </a:xfrm>
        </p:spPr>
        <p:txBody>
          <a:bodyPr>
            <a:normAutofit fontScale="85000" lnSpcReduction="10000"/>
          </a:bodyPr>
          <a:lstStyle/>
          <a:p>
            <a:pPr marL="0" indent="0" algn="just">
              <a:buNone/>
            </a:pPr>
            <a:r>
              <a:rPr lang="ru-RU" sz="2500" dirty="0">
                <a:latin typeface="Times New Roman" panose="02020603050405020304" pitchFamily="18" charset="0"/>
                <a:cs typeface="Times New Roman" panose="02020603050405020304" pitchFamily="18" charset="0"/>
              </a:rPr>
              <a:t>     В ходе реализации бюджетного процесса в 20</a:t>
            </a:r>
            <a:r>
              <a:rPr lang="en-US" sz="2500" dirty="0">
                <a:latin typeface="Times New Roman" pitchFamily="18" charset="0"/>
                <a:cs typeface="Times New Roman" pitchFamily="18" charset="0"/>
              </a:rPr>
              <a:t>20</a:t>
            </a:r>
            <a:r>
              <a:rPr lang="ru-RU" sz="2500" dirty="0">
                <a:latin typeface="Times New Roman" pitchFamily="18" charset="0"/>
                <a:cs typeface="Times New Roman" pitchFamily="18" charset="0"/>
              </a:rPr>
              <a:t> году бюджетная, налоговая и долговая политика в муниципальном образовании была направлена на обеспечение преемственности реализации бюджетной, налоговой и долговой политики прошлых лет и скорректированы с учетом текущей экономической ситуации  в стране и была нацелена на достижение стратегических ориентиров социально-экономического развития города</a:t>
            </a:r>
            <a:r>
              <a:rPr lang="en-US" sz="2500" dirty="0">
                <a:latin typeface="Times New Roman" pitchFamily="18" charset="0"/>
                <a:cs typeface="Times New Roman" pitchFamily="18" charset="0"/>
              </a:rPr>
              <a:t>:</a:t>
            </a:r>
          </a:p>
          <a:p>
            <a:pPr marL="0" indent="0" algn="just">
              <a:buNone/>
            </a:pPr>
            <a:r>
              <a:rPr lang="en-US" sz="2400" dirty="0">
                <a:latin typeface="Times New Roman" pitchFamily="18" charset="0"/>
                <a:cs typeface="Times New Roman" pitchFamily="18" charset="0"/>
              </a:rPr>
              <a:t>     - </a:t>
            </a:r>
            <a:r>
              <a:rPr lang="ru-RU" sz="2400" dirty="0">
                <a:latin typeface="Times New Roman" pitchFamily="18" charset="0"/>
                <a:cs typeface="Times New Roman" pitchFamily="18" charset="0"/>
              </a:rPr>
              <a:t>повышение качества жизни граждан города </a:t>
            </a:r>
            <a:r>
              <a:rPr lang="ru-RU" sz="2400" dirty="0" err="1">
                <a:latin typeface="Times New Roman" pitchFamily="18" charset="0"/>
                <a:cs typeface="Times New Roman" pitchFamily="18" charset="0"/>
              </a:rPr>
              <a:t>Урай</a:t>
            </a:r>
            <a:r>
              <a:rPr lang="ru-RU" sz="2400" dirty="0">
                <a:latin typeface="Times New Roman" pitchFamily="18" charset="0"/>
                <a:cs typeface="Times New Roman" pitchFamily="18" charset="0"/>
              </a:rPr>
              <a:t>;</a:t>
            </a:r>
          </a:p>
          <a:p>
            <a:pPr marL="0" indent="0" algn="just">
              <a:buNone/>
            </a:pP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сохранение социальной и экономической устойчивости и стабильности экономики;</a:t>
            </a:r>
          </a:p>
          <a:p>
            <a:pPr marL="0" indent="0" algn="just">
              <a:buNone/>
            </a:pP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обеспечение сбалансированности и финансовой устойчивости бюджета городского округа;</a:t>
            </a:r>
          </a:p>
          <a:p>
            <a:pPr marL="0" indent="0" algn="just">
              <a:buNone/>
            </a:pP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выявление и мобилизация внутренних резервов; </a:t>
            </a:r>
          </a:p>
          <a:p>
            <a:pPr marL="0" indent="0" algn="just">
              <a:buNone/>
            </a:pP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повышение бюджетной эффективности муниципального управления.</a:t>
            </a:r>
            <a:endParaRPr lang="en-US"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866292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1863035492"/>
              </p:ext>
            </p:extLst>
          </p:nvPr>
        </p:nvGraphicFramePr>
        <p:xfrm>
          <a:off x="467547" y="5301207"/>
          <a:ext cx="8064895" cy="1347625"/>
        </p:xfrm>
        <a:graphic>
          <a:graphicData uri="http://schemas.openxmlformats.org/drawingml/2006/table">
            <a:tbl>
              <a:tblPr/>
              <a:tblGrid>
                <a:gridCol w="2016221">
                  <a:extLst>
                    <a:ext uri="{9D8B030D-6E8A-4147-A177-3AD203B41FA5}">
                      <a16:colId xmlns:a16="http://schemas.microsoft.com/office/drawing/2014/main" xmlns="" val="20000"/>
                    </a:ext>
                  </a:extLst>
                </a:gridCol>
                <a:gridCol w="2016226">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tblGrid>
              <a:tr h="225487">
                <a:tc gridSpan="4">
                  <a:txBody>
                    <a:bodyPr/>
                    <a:lstStyle/>
                    <a:p>
                      <a:pPr algn="ctr" fontAlgn="b"/>
                      <a:r>
                        <a:rPr lang="ru-RU" sz="1200" b="1" i="1" u="none" strike="noStrike" dirty="0">
                          <a:solidFill>
                            <a:schemeClr val="tx1"/>
                          </a:solidFill>
                          <a:latin typeface="Arial" pitchFamily="34" charset="0"/>
                          <a:cs typeface="Arial" pitchFamily="34" charset="0"/>
                        </a:rPr>
                        <a:t>Объем безвозмездных поступлений,</a:t>
                      </a:r>
                      <a:r>
                        <a:rPr lang="ru-RU" sz="1200" b="1" i="1" u="none" strike="noStrike" baseline="0" dirty="0">
                          <a:solidFill>
                            <a:schemeClr val="tx1"/>
                          </a:solidFill>
                          <a:latin typeface="Arial" pitchFamily="34" charset="0"/>
                          <a:cs typeface="Arial" pitchFamily="34" charset="0"/>
                        </a:rPr>
                        <a:t> тыс. руб.</a:t>
                      </a:r>
                      <a:endParaRPr lang="ru-RU" sz="12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ru-RU"/>
                    </a:p>
                  </a:txBody>
                  <a:tcPr/>
                </a:tc>
                <a:tc hMerge="1">
                  <a:txBody>
                    <a:bodyPr/>
                    <a:lstStyle/>
                    <a:p>
                      <a:pPr algn="ctr" fontAlgn="b"/>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278570">
                <a:tc>
                  <a:txBody>
                    <a:bodyPr/>
                    <a:lstStyle/>
                    <a:p>
                      <a:pPr algn="ctr" fontAlgn="b"/>
                      <a:r>
                        <a:rPr lang="ru-RU" sz="1200" b="1" i="1" u="none" strike="noStrike" dirty="0">
                          <a:solidFill>
                            <a:schemeClr val="tx1"/>
                          </a:solidFill>
                          <a:latin typeface="Arial" pitchFamily="34" charset="0"/>
                          <a:cs typeface="Arial" pitchFamily="34" charset="0"/>
                        </a:rPr>
                        <a:t>Факт за 2018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1" i="1" u="none" strike="noStrike" dirty="0">
                          <a:solidFill>
                            <a:schemeClr val="tx1"/>
                          </a:solidFill>
                          <a:latin typeface="Arial" pitchFamily="34" charset="0"/>
                          <a:cs typeface="Arial" pitchFamily="34" charset="0"/>
                        </a:rPr>
                        <a:t>Факт за 2019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1" i="1" u="none" strike="noStrike" dirty="0">
                          <a:solidFill>
                            <a:schemeClr val="tx1"/>
                          </a:solidFill>
                          <a:latin typeface="Arial" pitchFamily="34" charset="0"/>
                          <a:cs typeface="Arial" pitchFamily="34" charset="0"/>
                        </a:rPr>
                        <a:t>План на 2020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1" i="1" u="none" strike="noStrike" dirty="0">
                          <a:solidFill>
                            <a:schemeClr val="tx1"/>
                          </a:solidFill>
                          <a:latin typeface="Arial" pitchFamily="34" charset="0"/>
                          <a:cs typeface="Arial" pitchFamily="34" charset="0"/>
                        </a:rPr>
                        <a:t>Факт </a:t>
                      </a:r>
                    </a:p>
                    <a:p>
                      <a:pPr algn="ctr" fontAlgn="b"/>
                      <a:r>
                        <a:rPr lang="ru-RU" sz="1200" b="1" i="1" u="none" strike="noStrike" dirty="0">
                          <a:solidFill>
                            <a:schemeClr val="tx1"/>
                          </a:solidFill>
                          <a:latin typeface="Arial" pitchFamily="34" charset="0"/>
                          <a:cs typeface="Arial" pitchFamily="34" charset="0"/>
                        </a:rPr>
                        <a:t>за 2020 год</a:t>
                      </a:r>
                      <a:endParaRPr lang="ru-RU" dirty="0"/>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263321">
                <a:tc>
                  <a:txBody>
                    <a:bodyPr/>
                    <a:lstStyle/>
                    <a:p>
                      <a:pPr algn="ctr" fontAlgn="b"/>
                      <a:r>
                        <a:rPr lang="ru-RU" sz="1200" b="1" i="1" u="none" strike="noStrike" dirty="0">
                          <a:solidFill>
                            <a:srgbClr val="000000"/>
                          </a:solidFill>
                          <a:latin typeface="Arial" pitchFamily="34" charset="0"/>
                          <a:cs typeface="Arial" pitchFamily="34" charset="0"/>
                        </a:rPr>
                        <a:t>2 542 691,6</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1" u="none" strike="noStrike" dirty="0">
                          <a:solidFill>
                            <a:srgbClr val="000000"/>
                          </a:solidFill>
                          <a:latin typeface="Arial" pitchFamily="34" charset="0"/>
                          <a:cs typeface="Arial" pitchFamily="34" charset="0"/>
                        </a:rPr>
                        <a:t>2 636 007,7</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1" u="none" strike="noStrike" dirty="0">
                          <a:solidFill>
                            <a:srgbClr val="000000"/>
                          </a:solidFill>
                          <a:latin typeface="Arial" pitchFamily="34" charset="0"/>
                          <a:cs typeface="Arial" pitchFamily="34" charset="0"/>
                        </a:rPr>
                        <a:t>2 507 420,2</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100" b="1" i="1" dirty="0">
                          <a:latin typeface="Arial" pitchFamily="34" charset="0"/>
                          <a:cs typeface="Arial" pitchFamily="34" charset="0"/>
                        </a:rPr>
                        <a:t>2 498 975,5</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59921">
                <a:tc gridSpan="4">
                  <a:txBody>
                    <a:bodyPr/>
                    <a:lstStyle/>
                    <a:p>
                      <a:pPr algn="ctr" fontAlgn="b"/>
                      <a:r>
                        <a:rPr lang="ru-RU" sz="1200" b="1" i="1" u="none" strike="noStrike" dirty="0">
                          <a:solidFill>
                            <a:srgbClr val="000000"/>
                          </a:solidFill>
                          <a:latin typeface="Arial" pitchFamily="34" charset="0"/>
                          <a:cs typeface="Arial" pitchFamily="34" charset="0"/>
                        </a:rPr>
                        <a:t>Прочие безвозмездные</a:t>
                      </a:r>
                      <a:r>
                        <a:rPr lang="ru-RU" sz="1200" b="1" i="1" u="none" strike="noStrike" baseline="0" dirty="0">
                          <a:solidFill>
                            <a:srgbClr val="000000"/>
                          </a:solidFill>
                          <a:latin typeface="Arial" pitchFamily="34" charset="0"/>
                          <a:cs typeface="Arial" pitchFamily="34" charset="0"/>
                        </a:rPr>
                        <a:t> поступления, тыс.руб.</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ru-RU" sz="1200" b="1" i="0"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ru-RU"/>
                    </a:p>
                  </a:txBody>
                  <a:tcPr/>
                </a:tc>
                <a:tc hMerge="1">
                  <a:txBody>
                    <a:bodyPr/>
                    <a:lstStyle/>
                    <a:p>
                      <a:pPr algn="ctr" fontAlgn="b"/>
                      <a:endParaRPr lang="ru-RU" sz="1200" b="1" i="0"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3"/>
                  </a:ext>
                </a:extLst>
              </a:tr>
              <a:tr h="223607">
                <a:tc>
                  <a:txBody>
                    <a:bodyPr/>
                    <a:lstStyle/>
                    <a:p>
                      <a:pPr algn="ctr" fontAlgn="b"/>
                      <a:r>
                        <a:rPr lang="ru-RU" sz="1200" b="1" i="1" u="none" strike="noStrike" dirty="0">
                          <a:solidFill>
                            <a:srgbClr val="000000"/>
                          </a:solidFill>
                          <a:latin typeface="Arial" pitchFamily="34" charset="0"/>
                          <a:cs typeface="Arial" pitchFamily="34" charset="0"/>
                        </a:rPr>
                        <a:t>55 188,1</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1" u="none" strike="noStrike" dirty="0">
                          <a:solidFill>
                            <a:srgbClr val="000000"/>
                          </a:solidFill>
                          <a:latin typeface="Arial" pitchFamily="34" charset="0"/>
                          <a:cs typeface="Arial" pitchFamily="34" charset="0"/>
                        </a:rPr>
                        <a:t>81 009,4</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1" u="none" strike="noStrike" dirty="0">
                          <a:solidFill>
                            <a:srgbClr val="000000"/>
                          </a:solidFill>
                          <a:latin typeface="Arial" pitchFamily="34" charset="0"/>
                          <a:cs typeface="Arial" pitchFamily="34" charset="0"/>
                        </a:rPr>
                        <a:t>172 647,1</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1" u="none" strike="noStrike" dirty="0">
                          <a:solidFill>
                            <a:srgbClr val="000000"/>
                          </a:solidFill>
                          <a:latin typeface="Arial" pitchFamily="34" charset="0"/>
                          <a:cs typeface="Arial" pitchFamily="34" charset="0"/>
                        </a:rPr>
                        <a:t>172 647,1</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6" name="Прямоугольник 5"/>
          <p:cNvSpPr/>
          <p:nvPr/>
        </p:nvSpPr>
        <p:spPr>
          <a:xfrm>
            <a:off x="107504" y="116632"/>
            <a:ext cx="8856984"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Динамика безвозмездных поступлений в бюджет городского округа </a:t>
            </a:r>
            <a:r>
              <a:rPr lang="ru-RU" sz="1600" b="1" i="1" dirty="0" err="1">
                <a:latin typeface="Times New Roman" panose="02020603050405020304" pitchFamily="18" charset="0"/>
                <a:cs typeface="Times New Roman" panose="02020603050405020304" pitchFamily="18" charset="0"/>
              </a:rPr>
              <a:t>Урай</a:t>
            </a:r>
            <a:endParaRPr lang="ru-RU" sz="1600" b="1"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за 2018-2020 годы, тыс.рублей</a:t>
            </a:r>
          </a:p>
        </p:txBody>
      </p:sp>
      <p:sp>
        <p:nvSpPr>
          <p:cNvPr id="9" name="Выгнутая вверх стрелка 8"/>
          <p:cNvSpPr/>
          <p:nvPr/>
        </p:nvSpPr>
        <p:spPr>
          <a:xfrm>
            <a:off x="2267744" y="699277"/>
            <a:ext cx="3384376" cy="569483"/>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рямоугольник 9"/>
          <p:cNvSpPr/>
          <p:nvPr/>
        </p:nvSpPr>
        <p:spPr>
          <a:xfrm>
            <a:off x="3059832" y="764704"/>
            <a:ext cx="1952201" cy="369332"/>
          </a:xfrm>
          <a:prstGeom prst="rect">
            <a:avLst/>
          </a:prstGeom>
        </p:spPr>
        <p:txBody>
          <a:bodyPr wrap="none">
            <a:spAutoFit/>
          </a:bodyPr>
          <a:lstStyle/>
          <a:p>
            <a:pP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- 137 032,2 тыс.руб</a:t>
            </a:r>
            <a:r>
              <a:rPr lang="ru-RU"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graphicFrame>
        <p:nvGraphicFramePr>
          <p:cNvPr id="22" name="Диаграмма 21">
            <a:extLst>
              <a:ext uri="{FF2B5EF4-FFF2-40B4-BE49-F238E27FC236}">
                <a16:creationId xmlns:a16="http://schemas.microsoft.com/office/drawing/2014/main" xmlns="" id="{0E1959A8-A107-4ABE-AB13-2ED5A39348A9}"/>
              </a:ext>
            </a:extLst>
          </p:cNvPr>
          <p:cNvGraphicFramePr>
            <a:graphicFrameLocks/>
          </p:cNvGraphicFramePr>
          <p:nvPr>
            <p:extLst>
              <p:ext uri="{D42A27DB-BD31-4B8C-83A1-F6EECF244321}">
                <p14:modId xmlns:p14="http://schemas.microsoft.com/office/powerpoint/2010/main" xmlns="" val="2761845869"/>
              </p:ext>
            </p:extLst>
          </p:nvPr>
        </p:nvGraphicFramePr>
        <p:xfrm>
          <a:off x="-180528" y="980728"/>
          <a:ext cx="9324528" cy="4320480"/>
        </p:xfrm>
        <a:graphic>
          <a:graphicData uri="http://schemas.openxmlformats.org/drawingml/2006/chart">
            <c:chart xmlns:c="http://schemas.openxmlformats.org/drawingml/2006/chart" xmlns:r="http://schemas.openxmlformats.org/officeDocument/2006/relationships" r:id="rId2"/>
          </a:graphicData>
        </a:graphic>
      </p:graphicFrame>
      <p:pic>
        <p:nvPicPr>
          <p:cNvPr id="24" name="Рисунок 23">
            <a:extLst>
              <a:ext uri="{FF2B5EF4-FFF2-40B4-BE49-F238E27FC236}">
                <a16:creationId xmlns:a16="http://schemas.microsoft.com/office/drawing/2014/main" xmlns="" id="{20D89226-579F-4F33-BF1A-19AC9B1EDB0A}"/>
              </a:ext>
            </a:extLst>
          </p:cNvPr>
          <p:cNvPicPr>
            <a:picLocks noChangeAspect="1"/>
          </p:cNvPicPr>
          <p:nvPr/>
        </p:nvPicPr>
        <p:blipFill>
          <a:blip r:embed="rId3" cstate="print"/>
          <a:stretch>
            <a:fillRect/>
          </a:stretch>
        </p:blipFill>
        <p:spPr>
          <a:xfrm>
            <a:off x="1043608" y="1556792"/>
            <a:ext cx="358545" cy="3261117"/>
          </a:xfrm>
          <a:prstGeom prst="rect">
            <a:avLst/>
          </a:prstGeom>
        </p:spPr>
      </p:pic>
      <p:sp>
        <p:nvSpPr>
          <p:cNvPr id="2" name="Прямоугольник 1">
            <a:extLst>
              <a:ext uri="{FF2B5EF4-FFF2-40B4-BE49-F238E27FC236}">
                <a16:creationId xmlns:a16="http://schemas.microsoft.com/office/drawing/2014/main" xmlns="" id="{68FD9209-2D3B-4DFE-B550-1EFCD3BDAFD5}"/>
              </a:ext>
            </a:extLst>
          </p:cNvPr>
          <p:cNvSpPr/>
          <p:nvPr/>
        </p:nvSpPr>
        <p:spPr>
          <a:xfrm>
            <a:off x="1331640" y="2492896"/>
            <a:ext cx="461665" cy="1310615"/>
          </a:xfrm>
          <a:prstGeom prst="rect">
            <a:avLst/>
          </a:prstGeom>
        </p:spPr>
        <p:txBody>
          <a:bodyPr vert="vert270" wrap="squar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2 542 691,6</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6" name="Рисунок 25">
            <a:extLst>
              <a:ext uri="{FF2B5EF4-FFF2-40B4-BE49-F238E27FC236}">
                <a16:creationId xmlns:a16="http://schemas.microsoft.com/office/drawing/2014/main" xmlns="" id="{FF4B914C-69E6-4F19-95BB-8D1B27D09AA1}"/>
              </a:ext>
            </a:extLst>
          </p:cNvPr>
          <p:cNvPicPr>
            <a:picLocks noChangeAspect="1"/>
          </p:cNvPicPr>
          <p:nvPr/>
        </p:nvPicPr>
        <p:blipFill>
          <a:blip r:embed="rId3" cstate="print"/>
          <a:stretch>
            <a:fillRect/>
          </a:stretch>
        </p:blipFill>
        <p:spPr>
          <a:xfrm>
            <a:off x="2627784" y="1412776"/>
            <a:ext cx="358545" cy="3392760"/>
          </a:xfrm>
          <a:prstGeom prst="rect">
            <a:avLst/>
          </a:prstGeom>
        </p:spPr>
      </p:pic>
      <p:sp>
        <p:nvSpPr>
          <p:cNvPr id="27" name="Прямоугольник 26">
            <a:extLst>
              <a:ext uri="{FF2B5EF4-FFF2-40B4-BE49-F238E27FC236}">
                <a16:creationId xmlns:a16="http://schemas.microsoft.com/office/drawing/2014/main" xmlns="" id="{334B5C9F-B3C3-41DD-80E6-B68AB7F58173}"/>
              </a:ext>
            </a:extLst>
          </p:cNvPr>
          <p:cNvSpPr/>
          <p:nvPr/>
        </p:nvSpPr>
        <p:spPr>
          <a:xfrm>
            <a:off x="4572000" y="2627351"/>
            <a:ext cx="461665" cy="1310615"/>
          </a:xfrm>
          <a:prstGeom prst="rect">
            <a:avLst/>
          </a:prstGeom>
        </p:spPr>
        <p:txBody>
          <a:bodyPr vert="vert270" wrap="squar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2 507 420,2</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8" name="Рисунок 27">
            <a:extLst>
              <a:ext uri="{FF2B5EF4-FFF2-40B4-BE49-F238E27FC236}">
                <a16:creationId xmlns:a16="http://schemas.microsoft.com/office/drawing/2014/main" xmlns="" id="{5B9346EA-444D-4A18-8178-7036C71BCD67}"/>
              </a:ext>
            </a:extLst>
          </p:cNvPr>
          <p:cNvPicPr>
            <a:picLocks noChangeAspect="1"/>
          </p:cNvPicPr>
          <p:nvPr/>
        </p:nvPicPr>
        <p:blipFill>
          <a:blip r:embed="rId3" cstate="print"/>
          <a:stretch>
            <a:fillRect/>
          </a:stretch>
        </p:blipFill>
        <p:spPr>
          <a:xfrm>
            <a:off x="4283968" y="1556792"/>
            <a:ext cx="444135" cy="3240360"/>
          </a:xfrm>
          <a:prstGeom prst="rect">
            <a:avLst/>
          </a:prstGeom>
        </p:spPr>
      </p:pic>
      <p:sp>
        <p:nvSpPr>
          <p:cNvPr id="29" name="Прямоугольник 28">
            <a:extLst>
              <a:ext uri="{FF2B5EF4-FFF2-40B4-BE49-F238E27FC236}">
                <a16:creationId xmlns:a16="http://schemas.microsoft.com/office/drawing/2014/main" xmlns="" id="{1319DA4D-A56F-41C9-BAEA-6B890415529E}"/>
              </a:ext>
            </a:extLst>
          </p:cNvPr>
          <p:cNvSpPr/>
          <p:nvPr/>
        </p:nvSpPr>
        <p:spPr>
          <a:xfrm>
            <a:off x="2915816" y="2708920"/>
            <a:ext cx="461665" cy="1310615"/>
          </a:xfrm>
          <a:prstGeom prst="rect">
            <a:avLst/>
          </a:prstGeom>
        </p:spPr>
        <p:txBody>
          <a:bodyPr vert="vert270" wrap="squar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2 636 007,7</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0" name="Рисунок 29">
            <a:extLst>
              <a:ext uri="{FF2B5EF4-FFF2-40B4-BE49-F238E27FC236}">
                <a16:creationId xmlns:a16="http://schemas.microsoft.com/office/drawing/2014/main" xmlns="" id="{2C501B46-102D-4AB0-AD9B-D108581850CB}"/>
              </a:ext>
            </a:extLst>
          </p:cNvPr>
          <p:cNvPicPr>
            <a:picLocks noChangeAspect="1"/>
          </p:cNvPicPr>
          <p:nvPr/>
        </p:nvPicPr>
        <p:blipFill>
          <a:blip r:embed="rId3" cstate="print"/>
          <a:stretch>
            <a:fillRect/>
          </a:stretch>
        </p:blipFill>
        <p:spPr>
          <a:xfrm>
            <a:off x="6012160" y="1556792"/>
            <a:ext cx="300490" cy="3198028"/>
          </a:xfrm>
          <a:prstGeom prst="rect">
            <a:avLst/>
          </a:prstGeom>
        </p:spPr>
      </p:pic>
      <p:sp>
        <p:nvSpPr>
          <p:cNvPr id="31" name="Прямоугольник 30">
            <a:extLst>
              <a:ext uri="{FF2B5EF4-FFF2-40B4-BE49-F238E27FC236}">
                <a16:creationId xmlns:a16="http://schemas.microsoft.com/office/drawing/2014/main" xmlns="" id="{86DAD076-8091-4F5B-9960-6FBFC94EBDD6}"/>
              </a:ext>
            </a:extLst>
          </p:cNvPr>
          <p:cNvSpPr/>
          <p:nvPr/>
        </p:nvSpPr>
        <p:spPr>
          <a:xfrm>
            <a:off x="6300192" y="2348880"/>
            <a:ext cx="461665" cy="1695459"/>
          </a:xfrm>
          <a:prstGeom prst="rect">
            <a:avLst/>
          </a:prstGeom>
        </p:spPr>
        <p:txBody>
          <a:bodyPr vert="vert270" wrap="square">
            <a:spAutoFit/>
          </a:bodyPr>
          <a:lstStyle/>
          <a:p>
            <a:pPr lvl="0" fontAlgn="auto">
              <a:spcBef>
                <a:spcPts val="0"/>
              </a:spcBef>
              <a:spcAft>
                <a:spcPts val="0"/>
              </a:spcAft>
              <a:defRPr/>
            </a:pPr>
            <a:r>
              <a:rPr lang="ru-RU" b="1" i="1" dirty="0">
                <a:solidFill>
                  <a:srgbClr val="FF0000"/>
                </a:solidFill>
                <a:effectLst>
                  <a:outerShdw blurRad="38100" dist="38100" dir="2700000" algn="tl">
                    <a:srgbClr val="000000">
                      <a:alpha val="43137"/>
                    </a:srgbClr>
                  </a:outerShdw>
                </a:effectLst>
                <a:latin typeface="Arial" pitchFamily="34" charset="0"/>
                <a:cs typeface="Arial" pitchFamily="34" charset="0"/>
              </a:rPr>
              <a:t> 2 498 975,5</a:t>
            </a:r>
            <a:endParaRPr lang="en-US"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6" name="Прямая со стрелкой 15"/>
          <p:cNvCxnSpPr/>
          <p:nvPr/>
        </p:nvCxnSpPr>
        <p:spPr>
          <a:xfrm flipV="1">
            <a:off x="971600" y="1268760"/>
            <a:ext cx="14401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467544" y="1268760"/>
            <a:ext cx="21602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flipV="1">
            <a:off x="1907704" y="1196752"/>
            <a:ext cx="28803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627784" y="1412776"/>
            <a:ext cx="432048"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4283968" y="1340768"/>
            <a:ext cx="28803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4283968" y="1628800"/>
            <a:ext cx="36004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5652120" y="1124744"/>
            <a:ext cx="36004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5868144" y="1628800"/>
            <a:ext cx="432048"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63965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16633"/>
            <a:ext cx="9114284"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Исполнение доходов бюджета города </a:t>
            </a:r>
            <a:r>
              <a:rPr lang="ru-RU" sz="1600" b="1" i="1" dirty="0" err="1">
                <a:latin typeface="Times New Roman" panose="02020603050405020304" pitchFamily="18" charset="0"/>
                <a:cs typeface="Times New Roman" panose="02020603050405020304" pitchFamily="18" charset="0"/>
              </a:rPr>
              <a:t>Урай</a:t>
            </a:r>
            <a:r>
              <a:rPr lang="ru-RU" sz="1600" b="1" i="1" dirty="0">
                <a:latin typeface="Times New Roman" panose="02020603050405020304" pitchFamily="18" charset="0"/>
                <a:cs typeface="Times New Roman" panose="02020603050405020304" pitchFamily="18" charset="0"/>
              </a:rPr>
              <a:t> за 2020 год,                                                                                                                   с объяснением причин отклонения от уточненного плана 2020 года, тыс.рублей</a:t>
            </a:r>
          </a:p>
        </p:txBody>
      </p:sp>
      <p:graphicFrame>
        <p:nvGraphicFramePr>
          <p:cNvPr id="5" name="Таблица 4"/>
          <p:cNvGraphicFramePr>
            <a:graphicFrameLocks noGrp="1"/>
          </p:cNvGraphicFramePr>
          <p:nvPr/>
        </p:nvGraphicFramePr>
        <p:xfrm>
          <a:off x="179512" y="908720"/>
          <a:ext cx="8856983" cy="5290619"/>
        </p:xfrm>
        <a:graphic>
          <a:graphicData uri="http://schemas.openxmlformats.org/drawingml/2006/table">
            <a:tbl>
              <a:tblPr/>
              <a:tblGrid>
                <a:gridCol w="1224135">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800795">
                  <a:extLst>
                    <a:ext uri="{9D8B030D-6E8A-4147-A177-3AD203B41FA5}">
                      <a16:colId xmlns:a16="http://schemas.microsoft.com/office/drawing/2014/main" xmlns="" val="20002"/>
                    </a:ext>
                  </a:extLst>
                </a:gridCol>
                <a:gridCol w="711374">
                  <a:extLst>
                    <a:ext uri="{9D8B030D-6E8A-4147-A177-3AD203B41FA5}">
                      <a16:colId xmlns:a16="http://schemas.microsoft.com/office/drawing/2014/main" xmlns="" val="20003"/>
                    </a:ext>
                  </a:extLst>
                </a:gridCol>
                <a:gridCol w="720079">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864096">
                  <a:extLst>
                    <a:ext uri="{9D8B030D-6E8A-4147-A177-3AD203B41FA5}">
                      <a16:colId xmlns:a16="http://schemas.microsoft.com/office/drawing/2014/main" xmlns="" val="20006"/>
                    </a:ext>
                  </a:extLst>
                </a:gridCol>
                <a:gridCol w="1440160">
                  <a:extLst>
                    <a:ext uri="{9D8B030D-6E8A-4147-A177-3AD203B41FA5}">
                      <a16:colId xmlns:a16="http://schemas.microsoft.com/office/drawing/2014/main" xmlns="" val="20007"/>
                    </a:ext>
                  </a:extLst>
                </a:gridCol>
                <a:gridCol w="1440160">
                  <a:extLst>
                    <a:ext uri="{9D8B030D-6E8A-4147-A177-3AD203B41FA5}">
                      <a16:colId xmlns:a16="http://schemas.microsoft.com/office/drawing/2014/main" xmlns="" val="20008"/>
                    </a:ext>
                  </a:extLst>
                </a:gridCol>
              </a:tblGrid>
              <a:tr h="491540">
                <a:tc>
                  <a:txBody>
                    <a:bodyPr/>
                    <a:lstStyle/>
                    <a:p>
                      <a:pPr algn="ctr" fontAlgn="ctr"/>
                      <a:r>
                        <a:rPr lang="ru-RU" sz="900" b="1" i="0" u="none" strike="noStrike" dirty="0">
                          <a:latin typeface="Times New Roman"/>
                        </a:rPr>
                        <a:t>Наименование показателя</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Код бюджетной классификации</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Утвержденные плановые назначения на 2020 год  (Решение Думы г.Урай от 12.12.2019 №93)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Уточненные плановые назначения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Исполнено за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 исполнения от плановых назначений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 исполнения от </a:t>
                      </a:r>
                      <a:r>
                        <a:rPr lang="ru-RU" sz="900" b="1" i="0" u="none" strike="noStrike" dirty="0" err="1">
                          <a:latin typeface="Times New Roman"/>
                        </a:rPr>
                        <a:t>уточн-го</a:t>
                      </a:r>
                      <a:r>
                        <a:rPr lang="ru-RU" sz="900" b="1" i="0" u="none" strike="noStrike" dirty="0">
                          <a:latin typeface="Times New Roman"/>
                        </a:rPr>
                        <a:t> плана 2020 года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Причины отклонения фактического исполнения  от </a:t>
                      </a:r>
                      <a:r>
                        <a:rPr lang="ru-RU" sz="900" b="1" i="0" u="sng" strike="noStrike" dirty="0">
                          <a:latin typeface="Times New Roman"/>
                        </a:rPr>
                        <a:t>первоначально утвержденного</a:t>
                      </a:r>
                      <a:r>
                        <a:rPr lang="ru-RU" sz="900" b="1" i="0" u="none" strike="noStrike" dirty="0">
                          <a:latin typeface="Times New Roman"/>
                        </a:rPr>
                        <a:t> плана 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Причины отклонения фактического исполнения от </a:t>
                      </a:r>
                      <a:r>
                        <a:rPr lang="ru-RU" sz="900" b="1" i="0" u="sng" strike="noStrike" dirty="0">
                          <a:latin typeface="Times New Roman"/>
                        </a:rPr>
                        <a:t>уточненного плана </a:t>
                      </a:r>
                      <a:r>
                        <a:rPr lang="ru-RU" sz="900" b="1" i="0" u="none" strike="noStrike" dirty="0">
                          <a:latin typeface="Times New Roman"/>
                        </a:rPr>
                        <a:t>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95497">
                <a:tc>
                  <a:txBody>
                    <a:bodyPr/>
                    <a:lstStyle/>
                    <a:p>
                      <a:pPr algn="ctr" fontAlgn="ctr"/>
                      <a:r>
                        <a:rPr lang="ru-RU" sz="900" b="0" i="0" u="none" strike="noStrike" dirty="0">
                          <a:latin typeface="Times New Roman"/>
                        </a:rPr>
                        <a:t>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Times New Roman"/>
                        </a:rPr>
                        <a:t>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Times New Roman"/>
                        </a:rPr>
                        <a:t>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Times New Roman"/>
                        </a:rPr>
                        <a:t>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Times New Roman"/>
                        </a:rPr>
                        <a:t>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6=к.5/к.3*100%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Times New Roman"/>
                        </a:rPr>
                        <a:t>7=к.5/к.3*100%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Times New Roman"/>
                        </a:rPr>
                        <a:t>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Times New Roman"/>
                        </a:rPr>
                        <a:t>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59237">
                <a:tc>
                  <a:txBody>
                    <a:bodyPr/>
                    <a:lstStyle/>
                    <a:p>
                      <a:pPr algn="l" fontAlgn="ctr"/>
                      <a:r>
                        <a:rPr lang="ru-RU" sz="900" b="1" i="0" u="none" strike="noStrike" dirty="0">
                          <a:latin typeface="Times New Roman"/>
                        </a:rPr>
                        <a:t>ИТОГО НАЛОГОВЫХ И НЕНАЛОГОВЫХ ДОХОДОВ,  в том числе: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000 1 00 00000 00 0000 000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1 043 024,9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1 027 871,6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1 054 476,8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101,1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102,6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ru-RU" sz="900" b="1" i="0" u="none" strike="noStrike" dirty="0">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2"/>
                  </a:ext>
                </a:extLst>
              </a:tr>
              <a:tr h="391212">
                <a:tc>
                  <a:txBody>
                    <a:bodyPr/>
                    <a:lstStyle/>
                    <a:p>
                      <a:pPr algn="l" fontAlgn="ctr"/>
                      <a:r>
                        <a:rPr lang="ru-RU" sz="900" b="1" i="0" u="none" strike="noStrike">
                          <a:latin typeface="Times New Roman"/>
                        </a:rPr>
                        <a:t>1. Налог на доходы физических  лиц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000 1 01 02000 01 0000 110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672 146,3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677 555,2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693 934,3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103,2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102,4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900" b="0" i="0" u="none" strike="noStrike" dirty="0">
                          <a:latin typeface="Times New Roman"/>
                        </a:rPr>
                        <a:t>Основные причины увеличения поступлений:                                                                                                                                                                                                                                                                                                                                                                                                                                                                                                                                                                                           1) произведена индексация на 3,8% с 01.01.2020 года фонда оплаты труда работникам муниципальных учреждений города </a:t>
                      </a:r>
                      <a:r>
                        <a:rPr lang="ru-RU" sz="900" b="0" i="0" u="none" strike="noStrike" dirty="0" err="1">
                          <a:latin typeface="Times New Roman"/>
                        </a:rPr>
                        <a:t>Урай</a:t>
                      </a:r>
                      <a:r>
                        <a:rPr lang="ru-RU" sz="900" b="0" i="0" u="none" strike="noStrike" dirty="0">
                          <a:latin typeface="Times New Roman"/>
                        </a:rPr>
                        <a:t>, не подпадающих под действие указов Президента Российской Федерации от 2012 года;                                                                                                                                                                                                2)  увеличен процент  норматива отчислений НДФЛ на 25,1 % (с 38,63% в 2019 году до 48,34% в 2020 году);                                                                                                                                                                                                                                                                                                                                                        3) доначисления в ходе выездной налоговой проверки.</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3"/>
                  </a:ext>
                </a:extLst>
              </a:tr>
              <a:tr h="414106">
                <a:tc>
                  <a:txBody>
                    <a:bodyPr/>
                    <a:lstStyle/>
                    <a:p>
                      <a:pPr algn="l" fontAlgn="ctr"/>
                      <a:r>
                        <a:rPr lang="ru-RU" sz="900" b="1" i="0" u="none" strike="noStrike">
                          <a:latin typeface="Times New Roman"/>
                        </a:rPr>
                        <a:t>2. Акцизы по подакцизным товарам (продукции), производимым на территории Российской Федерации (акцизы на нефтепродукты)</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000 1 03 02000 01 0000 110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12 415,6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12 415,6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12 204,6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98,3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98,3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900" b="0" i="0" u="none" strike="noStrike" dirty="0">
                          <a:latin typeface="Times New Roman"/>
                        </a:rPr>
                        <a:t>Основная причина снижения поступлений сложилось в результате принятия НПА РФ, касающихся мер по обеспечению устойчивого развития экономики Российской Федерации (COVID-19) в части отмены уплаты налогов во 2 квартале 2020 года для индивидуальных предпринимателей, компаний малого и среднего бизнеса пострадавших отраслей в соответствии с принятым ФЗ от 08.06.2020 №172-ФЗ «О внесении изменений в часть вторую Налогового кодекса Российской Федерации».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4"/>
                  </a:ext>
                </a:extLst>
              </a:tr>
              <a:tr h="202003">
                <a:tc>
                  <a:txBody>
                    <a:bodyPr/>
                    <a:lstStyle/>
                    <a:p>
                      <a:pPr algn="l" fontAlgn="ctr"/>
                      <a:r>
                        <a:rPr lang="ru-RU" sz="900" b="1" i="0" u="none" strike="noStrike">
                          <a:latin typeface="Times New Roman"/>
                        </a:rPr>
                        <a:t>3. Налоги на совокупный доход всего, в том числе: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000 1 05 00000 00 0000 000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139 878,4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132 445,2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138 435,0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99,0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104,5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900" b="1" i="0" u="none" strike="noStrike" dirty="0">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5"/>
                  </a:ext>
                </a:extLst>
              </a:tr>
              <a:tr h="205370">
                <a:tc>
                  <a:txBody>
                    <a:bodyPr/>
                    <a:lstStyle/>
                    <a:p>
                      <a:pPr algn="l" fontAlgn="ctr"/>
                      <a:r>
                        <a:rPr lang="ru-RU" sz="900" b="0" i="0" u="none" strike="noStrike">
                          <a:latin typeface="Times New Roman"/>
                        </a:rPr>
                        <a:t>3.1. Упрощенная система налогообложения</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000 1 05 01000 01 0000 110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110 936,3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111 945,0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116 704,2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105,2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104,3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900" b="0" i="0" u="none" strike="noStrike" dirty="0">
                          <a:latin typeface="Times New Roman"/>
                        </a:rPr>
                        <a:t>Основная причина увеличения поступлений сложилась в результате доначислений по налогу главным администратором в ходе выездной налоговой проверки.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97295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164288" y="116632"/>
            <a:ext cx="1872208" cy="246221"/>
          </a:xfrm>
          <a:prstGeom prst="rect">
            <a:avLst/>
          </a:prstGeom>
        </p:spPr>
        <p:txBody>
          <a:bodyPr wrap="squar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6" name="Таблица 5"/>
          <p:cNvGraphicFramePr>
            <a:graphicFrameLocks noGrp="1"/>
          </p:cNvGraphicFramePr>
          <p:nvPr/>
        </p:nvGraphicFramePr>
        <p:xfrm>
          <a:off x="107504" y="764704"/>
          <a:ext cx="8856983" cy="5714446"/>
        </p:xfrm>
        <a:graphic>
          <a:graphicData uri="http://schemas.openxmlformats.org/drawingml/2006/table">
            <a:tbl>
              <a:tblPr/>
              <a:tblGrid>
                <a:gridCol w="1088986">
                  <a:extLst>
                    <a:ext uri="{9D8B030D-6E8A-4147-A177-3AD203B41FA5}">
                      <a16:colId xmlns:a16="http://schemas.microsoft.com/office/drawing/2014/main" xmlns="" val="20000"/>
                    </a:ext>
                  </a:extLst>
                </a:gridCol>
                <a:gridCol w="855229">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508586">
                  <a:extLst>
                    <a:ext uri="{9D8B030D-6E8A-4147-A177-3AD203B41FA5}">
                      <a16:colId xmlns:a16="http://schemas.microsoft.com/office/drawing/2014/main" xmlns="" val="20004"/>
                    </a:ext>
                  </a:extLst>
                </a:gridCol>
                <a:gridCol w="715550">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2088232">
                  <a:extLst>
                    <a:ext uri="{9D8B030D-6E8A-4147-A177-3AD203B41FA5}">
                      <a16:colId xmlns:a16="http://schemas.microsoft.com/office/drawing/2014/main" xmlns="" val="20007"/>
                    </a:ext>
                  </a:extLst>
                </a:gridCol>
                <a:gridCol w="1368152">
                  <a:extLst>
                    <a:ext uri="{9D8B030D-6E8A-4147-A177-3AD203B41FA5}">
                      <a16:colId xmlns:a16="http://schemas.microsoft.com/office/drawing/2014/main" xmlns="" val="20008"/>
                    </a:ext>
                  </a:extLst>
                </a:gridCol>
              </a:tblGrid>
              <a:tr h="491540">
                <a:tc>
                  <a:txBody>
                    <a:bodyPr/>
                    <a:lstStyle/>
                    <a:p>
                      <a:pPr algn="ctr" fontAlgn="ctr"/>
                      <a:r>
                        <a:rPr lang="ru-RU" sz="900" b="1" i="0" u="none" strike="noStrike" dirty="0">
                          <a:latin typeface="Times New Roman"/>
                        </a:rPr>
                        <a:t>Наименование показателя</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Код бюджетной классификации</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Утвержденные плановые назначения на 2020 год  (Решение Думы г.Урай от 12.12.2019 №93)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Уточненные плановые назначения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Исполнено за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 исполнения от плановых назначений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 исполнения от </a:t>
                      </a:r>
                      <a:r>
                        <a:rPr lang="ru-RU" sz="900" b="1" i="0" u="none" strike="noStrike" dirty="0" err="1">
                          <a:latin typeface="Times New Roman"/>
                        </a:rPr>
                        <a:t>уточн-го</a:t>
                      </a:r>
                      <a:r>
                        <a:rPr lang="ru-RU" sz="900" b="1" i="0" u="none" strike="noStrike" dirty="0">
                          <a:latin typeface="Times New Roman"/>
                        </a:rPr>
                        <a:t> плана 2020 года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Причины отклонения фактического исполнения  от </a:t>
                      </a:r>
                      <a:r>
                        <a:rPr lang="ru-RU" sz="900" b="1" i="0" u="sng" strike="noStrike" dirty="0">
                          <a:latin typeface="Times New Roman"/>
                        </a:rPr>
                        <a:t>первоначально утвержденного</a:t>
                      </a:r>
                      <a:r>
                        <a:rPr lang="ru-RU" sz="900" b="1" i="0" u="none" strike="noStrike" dirty="0">
                          <a:latin typeface="Times New Roman"/>
                        </a:rPr>
                        <a:t> плана 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Причины отклонения фактического исполнения от </a:t>
                      </a:r>
                      <a:r>
                        <a:rPr lang="ru-RU" sz="900" b="1" i="0" u="sng" strike="noStrike" dirty="0">
                          <a:latin typeface="Times New Roman"/>
                        </a:rPr>
                        <a:t>уточненного плана </a:t>
                      </a:r>
                      <a:r>
                        <a:rPr lang="ru-RU" sz="900" b="1" i="0" u="none" strike="noStrike" dirty="0">
                          <a:latin typeface="Times New Roman"/>
                        </a:rPr>
                        <a:t>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3968">
                <a:tc>
                  <a:txBody>
                    <a:bodyPr/>
                    <a:lstStyle/>
                    <a:p>
                      <a:pPr algn="ctr" fontAlgn="ctr"/>
                      <a:r>
                        <a:rPr lang="ru-RU" sz="800" b="0" i="0" u="none" strike="noStrike" dirty="0">
                          <a:latin typeface="Times New Roman"/>
                        </a:rPr>
                        <a:t>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6=к.5/к.3*100%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7=к.5/к.3*100%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150058">
                <a:tc>
                  <a:txBody>
                    <a:bodyPr/>
                    <a:lstStyle/>
                    <a:p>
                      <a:pPr algn="l" fontAlgn="ctr"/>
                      <a:r>
                        <a:rPr lang="ru-RU" sz="900" b="0" i="0" u="none" strike="noStrike">
                          <a:latin typeface="Times New Roman"/>
                        </a:rPr>
                        <a:t>3.2. Единый налог на вмененный доход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000 1 05 02000 02 0000 110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20 440,1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14 800,0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15 497,5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75,8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Times New Roman"/>
                        </a:rPr>
                        <a:t>104,7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dirty="0">
                          <a:latin typeface="Times New Roman"/>
                        </a:rPr>
                        <a:t>Основные причины снижения поступлений:                                                                                                                                                                                                                                                                                                                                                                                                                                                                        1) принятие НПА РФ, касающихся мер по обеспечению устойчивого развития экономики  РФ (COVID-19) - в результате отмены уплаты налогов во 2 квартале 2020 года для индивидуальных предпринимателей, компаний малого и среднего бизнеса пострадавших отраслей;                                                                                                                                                                                                                                                                                                                                                                                                                                                                                                                                                            2) в связи с отменой ЕНВД с 1 января 2021 года - переход налогоплательщиков ЕНВД на другую систему налогообложения и снятие с налогового учета ( в 2019 году -147 налогоплательщиков, в 2020 - 130).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latin typeface="Times New Roman"/>
                        </a:rPr>
                        <a:t>Увеличение поступлений в результате проведенного перерасчета суммы налога к уплате главным администратором.</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49137">
                <a:tc>
                  <a:txBody>
                    <a:bodyPr/>
                    <a:lstStyle/>
                    <a:p>
                      <a:pPr algn="l" fontAlgn="ctr"/>
                      <a:r>
                        <a:rPr lang="ru-RU" sz="900" b="0" i="0" u="none" strike="noStrike" dirty="0">
                          <a:latin typeface="Times New Roman"/>
                        </a:rPr>
                        <a:t>3.3. Сельскохозяйственный налог</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000 1 05 03000 01 0000 110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2,0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900" b="0" i="0" u="none" strike="noStrike" dirty="0">
                          <a:latin typeface="Times New Roman"/>
                        </a:rPr>
                        <a:t>Основная причина снижения поступлений - в результате полученного убытка по итогам деятельности в 2019 году основным плательщиком налога АО «</a:t>
                      </a:r>
                      <a:r>
                        <a:rPr lang="ru-RU" sz="900" b="0" i="0" u="none" strike="noStrike" dirty="0" err="1">
                          <a:latin typeface="Times New Roman"/>
                        </a:rPr>
                        <a:t>Агроника</a:t>
                      </a:r>
                      <a:r>
                        <a:rPr lang="ru-RU" sz="900" b="0" i="0" u="none" strike="noStrike" dirty="0">
                          <a:latin typeface="Times New Roman"/>
                        </a:rPr>
                        <a:t>».</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3"/>
                  </a:ext>
                </a:extLst>
              </a:tr>
              <a:tr h="1084082">
                <a:tc>
                  <a:txBody>
                    <a:bodyPr/>
                    <a:lstStyle/>
                    <a:p>
                      <a:pPr algn="l" fontAlgn="ctr"/>
                      <a:r>
                        <a:rPr lang="ru-RU" sz="900" b="0" i="0" u="none" strike="noStrike">
                          <a:latin typeface="Times New Roman"/>
                        </a:rPr>
                        <a:t>3.4. Патентная система налогообложения</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000 1 05 04000 02 0000 110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8 500,0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5 700,0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6 233,1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73,3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109,4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latin typeface="Times New Roman"/>
                        </a:rPr>
                        <a:t>Основной причиной снижения является принятие НПА РФ, субъекта ХМАО-Югры, касающихся мер по обеспечению устойчивого развития экономики  РФ (COVID-19), в результате:                                                                                                                                                                                                              1) отмены уплаты налога во 2 квартале 2020 года для ИП, компаний малого и среднего бизнеса пострадавших отраслей;                                                                                                                                                                                                                                                                                                                                                                                                                                                         2) снижения ставки с 5% до 1% (объект налогообложения-доходы) для СМП в соответствии с законом ХМАО-Югры №35-оз от 01.04.2020 "О внесении изменений в отдельные законы ХМАО-Югры".</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dirty="0">
                          <a:latin typeface="Times New Roman"/>
                        </a:rPr>
                        <a:t>Основная причина увеличения поступлений налога - рост плательщиков данной системы налогообложения (переход с других налоговых систем).</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972955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092280" y="116632"/>
            <a:ext cx="1863011" cy="246221"/>
          </a:xfrm>
          <a:prstGeom prst="rect">
            <a:avLst/>
          </a:prstGeom>
        </p:spPr>
        <p:txBody>
          <a:bodyPr wrap="non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4" name="Таблица 3"/>
          <p:cNvGraphicFramePr>
            <a:graphicFrameLocks noGrp="1"/>
          </p:cNvGraphicFramePr>
          <p:nvPr/>
        </p:nvGraphicFramePr>
        <p:xfrm>
          <a:off x="107503" y="476672"/>
          <a:ext cx="8928993" cy="5677609"/>
        </p:xfrm>
        <a:graphic>
          <a:graphicData uri="http://schemas.openxmlformats.org/drawingml/2006/table">
            <a:tbl>
              <a:tblPr/>
              <a:tblGrid>
                <a:gridCol w="1097839">
                  <a:extLst>
                    <a:ext uri="{9D8B030D-6E8A-4147-A177-3AD203B41FA5}">
                      <a16:colId xmlns:a16="http://schemas.microsoft.com/office/drawing/2014/main" xmlns="" val="20000"/>
                    </a:ext>
                  </a:extLst>
                </a:gridCol>
                <a:gridCol w="1064971">
                  <a:extLst>
                    <a:ext uri="{9D8B030D-6E8A-4147-A177-3AD203B41FA5}">
                      <a16:colId xmlns:a16="http://schemas.microsoft.com/office/drawing/2014/main" xmlns="" val="20001"/>
                    </a:ext>
                  </a:extLst>
                </a:gridCol>
                <a:gridCol w="677112">
                  <a:extLst>
                    <a:ext uri="{9D8B030D-6E8A-4147-A177-3AD203B41FA5}">
                      <a16:colId xmlns:a16="http://schemas.microsoft.com/office/drawing/2014/main" xmlns="" val="20002"/>
                    </a:ext>
                  </a:extLst>
                </a:gridCol>
                <a:gridCol w="539059">
                  <a:extLst>
                    <a:ext uri="{9D8B030D-6E8A-4147-A177-3AD203B41FA5}">
                      <a16:colId xmlns:a16="http://schemas.microsoft.com/office/drawing/2014/main" xmlns="" val="20003"/>
                    </a:ext>
                  </a:extLst>
                </a:gridCol>
                <a:gridCol w="545634">
                  <a:extLst>
                    <a:ext uri="{9D8B030D-6E8A-4147-A177-3AD203B41FA5}">
                      <a16:colId xmlns:a16="http://schemas.microsoft.com/office/drawing/2014/main" xmlns="" val="20004"/>
                    </a:ext>
                  </a:extLst>
                </a:gridCol>
                <a:gridCol w="68389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2016224">
                  <a:extLst>
                    <a:ext uri="{9D8B030D-6E8A-4147-A177-3AD203B41FA5}">
                      <a16:colId xmlns:a16="http://schemas.microsoft.com/office/drawing/2014/main" xmlns="" val="20007"/>
                    </a:ext>
                  </a:extLst>
                </a:gridCol>
                <a:gridCol w="1512168">
                  <a:extLst>
                    <a:ext uri="{9D8B030D-6E8A-4147-A177-3AD203B41FA5}">
                      <a16:colId xmlns:a16="http://schemas.microsoft.com/office/drawing/2014/main" xmlns="" val="20008"/>
                    </a:ext>
                  </a:extLst>
                </a:gridCol>
              </a:tblGrid>
              <a:tr h="491540">
                <a:tc>
                  <a:txBody>
                    <a:bodyPr/>
                    <a:lstStyle/>
                    <a:p>
                      <a:pPr algn="ctr" fontAlgn="ctr"/>
                      <a:r>
                        <a:rPr lang="ru-RU" sz="800" b="1" i="0" u="none" strike="noStrike" dirty="0">
                          <a:latin typeface="Times New Roman"/>
                        </a:rPr>
                        <a:t>Наименование показателя</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Код бюджетной классификации</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Утвержденные плановые назначения на 2020 год  (Решение Думы г.Урай от 12.12.2019 №93)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Уточненные плановые назначения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Исполнено за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 исполнения от плановых назначений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 исполнения от уточн-го плана 2020 года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Причины отклонения фактического исполнения  от </a:t>
                      </a:r>
                      <a:r>
                        <a:rPr lang="ru-RU" sz="800" b="1" i="0" u="sng" strike="noStrike" dirty="0">
                          <a:latin typeface="Times New Roman"/>
                        </a:rPr>
                        <a:t>первоначально утвержденного</a:t>
                      </a:r>
                      <a:r>
                        <a:rPr lang="ru-RU" sz="800" b="1" i="0" u="none" strike="noStrike" dirty="0">
                          <a:latin typeface="Times New Roman"/>
                        </a:rPr>
                        <a:t> плана 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Причины отклонения фактического исполнения от </a:t>
                      </a:r>
                      <a:r>
                        <a:rPr lang="ru-RU" sz="800" b="1" i="0" u="sng" strike="noStrike" dirty="0">
                          <a:latin typeface="Times New Roman"/>
                        </a:rPr>
                        <a:t>уточненного плана </a:t>
                      </a:r>
                      <a:r>
                        <a:rPr lang="ru-RU" sz="800" b="1" i="0" u="none" strike="noStrike" dirty="0">
                          <a:latin typeface="Times New Roman"/>
                        </a:rPr>
                        <a:t>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3968">
                <a:tc>
                  <a:txBody>
                    <a:bodyPr/>
                    <a:lstStyle/>
                    <a:p>
                      <a:pPr algn="ctr" fontAlgn="ctr"/>
                      <a:r>
                        <a:rPr lang="ru-RU" sz="800" b="0" i="0" u="none" strike="noStrike" dirty="0">
                          <a:latin typeface="Times New Roman"/>
                        </a:rPr>
                        <a:t>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6=к.5/к.3*100%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7=к.5/к.3*100%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75069">
                <a:tc>
                  <a:txBody>
                    <a:bodyPr/>
                    <a:lstStyle/>
                    <a:p>
                      <a:pPr algn="l" fontAlgn="ctr"/>
                      <a:r>
                        <a:rPr lang="ru-RU" sz="900" b="1" i="0" u="none" strike="noStrike">
                          <a:latin typeface="Times New Roman"/>
                        </a:rPr>
                        <a:t>4. Налоги на имущество, в том числе: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000 1 06 00000 00 0000 000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58 465,8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46 360,0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48 050,2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82,2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103,6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900" b="1" i="0" u="none" strike="noStrike" dirty="0">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2"/>
                  </a:ext>
                </a:extLst>
              </a:tr>
              <a:tr h="1003281">
                <a:tc>
                  <a:txBody>
                    <a:bodyPr/>
                    <a:lstStyle/>
                    <a:p>
                      <a:pPr algn="l" fontAlgn="ctr"/>
                      <a:r>
                        <a:rPr lang="ru-RU" sz="900" b="0" i="0" u="none" strike="noStrike" dirty="0">
                          <a:latin typeface="Times New Roman"/>
                        </a:rPr>
                        <a:t>4.1.  Налог на имущество </a:t>
                      </a:r>
                      <a:r>
                        <a:rPr lang="ru-RU" sz="900" b="0" i="0" u="none" strike="noStrike" dirty="0" err="1">
                          <a:latin typeface="Times New Roman"/>
                        </a:rPr>
                        <a:t>c</a:t>
                      </a:r>
                      <a:r>
                        <a:rPr lang="ru-RU" sz="900" b="0" i="0" u="none" strike="noStrike" dirty="0">
                          <a:latin typeface="Times New Roman"/>
                        </a:rPr>
                        <a:t> физических лиц</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000 1 06 01000 00 0000 110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21 681,0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13 900,0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15 622,5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72,1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Times New Roman"/>
                        </a:rPr>
                        <a:t>112,4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Основная причина снижения поступлений связана с предоставлением пониженной налоговой ставки (с 0,7% на 0,1%) в соответствии с решением Думы города </a:t>
                      </a:r>
                      <a:r>
                        <a:rPr lang="ru-RU" sz="800" b="0" i="0" u="none" strike="noStrike" dirty="0" err="1">
                          <a:latin typeface="Times New Roman"/>
                        </a:rPr>
                        <a:t>Урай</a:t>
                      </a:r>
                      <a:r>
                        <a:rPr lang="ru-RU" sz="800" b="0" i="0" u="none" strike="noStrike" dirty="0">
                          <a:latin typeface="Times New Roman"/>
                        </a:rPr>
                        <a:t> "О налоге на имущество физических лиц" от 23.09.2010 № 65 (в редакции от 28.05.2020 № 36), в целях поддержки ИП в период экономического неблагополучия, связанного с распространением новой </a:t>
                      </a:r>
                      <a:r>
                        <a:rPr lang="ru-RU" sz="800" b="0" i="0" u="none" strike="noStrike" dirty="0" err="1">
                          <a:latin typeface="Times New Roman"/>
                        </a:rPr>
                        <a:t>коронавирусной</a:t>
                      </a:r>
                      <a:r>
                        <a:rPr lang="ru-RU" sz="800" b="0" i="0" u="none" strike="noStrike" dirty="0">
                          <a:latin typeface="Times New Roman"/>
                        </a:rPr>
                        <a:t> инфекции, вызванной COVID-2019, при  уплате налогоплательщиками налога  за 2019 год в 2020 году. В результате, по итогам 2020 года установленными льготами в виде пониженных налоговых ставок воспользовалось 44 налогоплательщика города </a:t>
                      </a:r>
                      <a:r>
                        <a:rPr lang="ru-RU" sz="800" b="0" i="0" u="none" strike="noStrike" dirty="0" err="1">
                          <a:latin typeface="Times New Roman"/>
                        </a:rPr>
                        <a:t>Урай</a:t>
                      </a:r>
                      <a:r>
                        <a:rPr lang="ru-RU" sz="800" b="0" i="0" u="none" strike="noStrike" dirty="0">
                          <a:latin typeface="Times New Roman"/>
                        </a:rPr>
                        <a:t> - индивидуальных предпринимателя, которым была уменьшена сумма налога на имущество физических лиц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Основная причина увеличения поступлений: в результате совместных мероприятий с задействованными структурами, а также проведение исковой работы главным администратором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78436">
                <a:tc>
                  <a:txBody>
                    <a:bodyPr/>
                    <a:lstStyle/>
                    <a:p>
                      <a:pPr algn="l" fontAlgn="ctr"/>
                      <a:r>
                        <a:rPr lang="ru-RU" sz="900" b="0" i="0" u="none" strike="noStrike">
                          <a:latin typeface="Times New Roman"/>
                        </a:rPr>
                        <a:t>4.2. Транспортный налог</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000 106 04000 02 0000 110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16 860,0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13 860,0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12 947,3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76,8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93,4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800" b="0" i="0" u="none" strike="noStrike" dirty="0">
                          <a:latin typeface="Times New Roman"/>
                        </a:rPr>
                        <a:t>Основная причина снижения поступлений </a:t>
                      </a:r>
                      <a:r>
                        <a:rPr lang="ru-RU" sz="800" b="0" i="0" u="none" strike="noStrike" dirty="0" err="1">
                          <a:latin typeface="Times New Roman"/>
                        </a:rPr>
                        <a:t>свзяна</a:t>
                      </a:r>
                      <a:r>
                        <a:rPr lang="ru-RU" sz="800" b="0" i="0" u="none" strike="noStrike" dirty="0">
                          <a:latin typeface="Times New Roman"/>
                        </a:rPr>
                        <a:t> с отсутствием уплаты  налога  физическими лицами. Главным администратором ведется исковая и иная работа в части уплаты  задолженности по налогу.</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4"/>
                  </a:ext>
                </a:extLst>
              </a:tr>
              <a:tr h="410739">
                <a:tc>
                  <a:txBody>
                    <a:bodyPr/>
                    <a:lstStyle/>
                    <a:p>
                      <a:pPr algn="l" fontAlgn="ctr"/>
                      <a:r>
                        <a:rPr lang="ru-RU" sz="900" b="0" i="0" u="none" strike="noStrike">
                          <a:latin typeface="Times New Roman"/>
                        </a:rPr>
                        <a:t>4.3. Земельный налог</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000 1 06 06000 00 0000 110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19 924,8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18 600,0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19 480,4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97,8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104,7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a:latin typeface="Times New Roman"/>
                        </a:rPr>
                        <a:t>Основная причина снижения плановых назначений   в результате оспаривания в суде собственниками земельных участков кадастровой стоимости и неуплатой налога в полном объеме, согласно начисления, срок уплаты по которому был не позднее 1 декабря 2020 года.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Основная причина увеличения поступлений - в результате погашения задолженности прошлых лет физическими лицами.</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91212">
                <a:tc>
                  <a:txBody>
                    <a:bodyPr/>
                    <a:lstStyle/>
                    <a:p>
                      <a:pPr algn="l" fontAlgn="ctr"/>
                      <a:r>
                        <a:rPr lang="ru-RU" sz="900" b="1" i="0" u="none" strike="noStrike" dirty="0">
                          <a:latin typeface="Times New Roman"/>
                        </a:rPr>
                        <a:t>5. Государственная пошлина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000 1 08 00000 00 0000 000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6 275,0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6 504,0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6 818,5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108,7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104,8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800" b="0" i="0" u="none" strike="noStrike" dirty="0">
                          <a:latin typeface="Times New Roman"/>
                        </a:rPr>
                        <a:t>Основные причины увеличения поступлений в результате роста: </a:t>
                      </a:r>
                      <a:br>
                        <a:rPr lang="ru-RU" sz="800" b="0" i="0" u="none" strike="noStrike" dirty="0">
                          <a:latin typeface="Times New Roman"/>
                        </a:rPr>
                      </a:br>
                      <a:r>
                        <a:rPr lang="ru-RU" sz="800" b="0" i="0" u="none" strike="noStrike" dirty="0">
                          <a:latin typeface="Times New Roman"/>
                        </a:rPr>
                        <a:t>1) дел, рассматриваемым в судах общей юрисдикции, мировыми судьями;</a:t>
                      </a:r>
                      <a:br>
                        <a:rPr lang="ru-RU" sz="800" b="0" i="0" u="none" strike="noStrike" dirty="0">
                          <a:latin typeface="Times New Roman"/>
                        </a:rPr>
                      </a:br>
                      <a:r>
                        <a:rPr lang="ru-RU" sz="800" b="0" i="0" u="none" strike="noStrike" dirty="0">
                          <a:latin typeface="Times New Roman"/>
                        </a:rPr>
                        <a:t>2) выдачи документов администрацией города </a:t>
                      </a:r>
                      <a:r>
                        <a:rPr lang="ru-RU" sz="800" b="0" i="0" u="none" strike="noStrike" dirty="0" err="1">
                          <a:latin typeface="Times New Roman"/>
                        </a:rPr>
                        <a:t>Урай</a:t>
                      </a:r>
                      <a:r>
                        <a:rPr lang="ru-RU" sz="800" b="0" i="0" u="none" strike="noStrike" dirty="0">
                          <a:latin typeface="Times New Roman"/>
                        </a:rPr>
                        <a:t> - специального разрешения на движение по автомобильным дорогам транспортных средств,  осуществляющих перевозки опасных,  тяжеловесных и (или) крупногабаритных грузов.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947324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280989" y="0"/>
            <a:ext cx="1863011" cy="246221"/>
          </a:xfrm>
          <a:prstGeom prst="rect">
            <a:avLst/>
          </a:prstGeom>
        </p:spPr>
        <p:txBody>
          <a:bodyPr wrap="non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4" name="Таблица 3"/>
          <p:cNvGraphicFramePr>
            <a:graphicFrameLocks noGrp="1"/>
          </p:cNvGraphicFramePr>
          <p:nvPr/>
        </p:nvGraphicFramePr>
        <p:xfrm>
          <a:off x="107505" y="324549"/>
          <a:ext cx="9036495" cy="6441239"/>
        </p:xfrm>
        <a:graphic>
          <a:graphicData uri="http://schemas.openxmlformats.org/drawingml/2006/table">
            <a:tbl>
              <a:tblPr/>
              <a:tblGrid>
                <a:gridCol w="1238875">
                  <a:extLst>
                    <a:ext uri="{9D8B030D-6E8A-4147-A177-3AD203B41FA5}">
                      <a16:colId xmlns:a16="http://schemas.microsoft.com/office/drawing/2014/main" xmlns="" val="20000"/>
                    </a:ext>
                  </a:extLst>
                </a:gridCol>
                <a:gridCol w="949978">
                  <a:extLst>
                    <a:ext uri="{9D8B030D-6E8A-4147-A177-3AD203B41FA5}">
                      <a16:colId xmlns:a16="http://schemas.microsoft.com/office/drawing/2014/main" xmlns="" val="20001"/>
                    </a:ext>
                  </a:extLst>
                </a:gridCol>
                <a:gridCol w="685263">
                  <a:extLst>
                    <a:ext uri="{9D8B030D-6E8A-4147-A177-3AD203B41FA5}">
                      <a16:colId xmlns:a16="http://schemas.microsoft.com/office/drawing/2014/main" xmlns="" val="20002"/>
                    </a:ext>
                  </a:extLst>
                </a:gridCol>
                <a:gridCol w="545549">
                  <a:extLst>
                    <a:ext uri="{9D8B030D-6E8A-4147-A177-3AD203B41FA5}">
                      <a16:colId xmlns:a16="http://schemas.microsoft.com/office/drawing/2014/main" xmlns="" val="20003"/>
                    </a:ext>
                  </a:extLst>
                </a:gridCol>
                <a:gridCol w="552204">
                  <a:extLst>
                    <a:ext uri="{9D8B030D-6E8A-4147-A177-3AD203B41FA5}">
                      <a16:colId xmlns:a16="http://schemas.microsoft.com/office/drawing/2014/main" xmlns="" val="20004"/>
                    </a:ext>
                  </a:extLst>
                </a:gridCol>
                <a:gridCol w="708650">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1887765">
                  <a:extLst>
                    <a:ext uri="{9D8B030D-6E8A-4147-A177-3AD203B41FA5}">
                      <a16:colId xmlns:a16="http://schemas.microsoft.com/office/drawing/2014/main" xmlns="" val="20007"/>
                    </a:ext>
                  </a:extLst>
                </a:gridCol>
                <a:gridCol w="1676123">
                  <a:extLst>
                    <a:ext uri="{9D8B030D-6E8A-4147-A177-3AD203B41FA5}">
                      <a16:colId xmlns:a16="http://schemas.microsoft.com/office/drawing/2014/main" xmlns="" val="20008"/>
                    </a:ext>
                  </a:extLst>
                </a:gridCol>
              </a:tblGrid>
              <a:tr h="1249687">
                <a:tc>
                  <a:txBody>
                    <a:bodyPr/>
                    <a:lstStyle/>
                    <a:p>
                      <a:pPr algn="ctr" fontAlgn="ctr"/>
                      <a:r>
                        <a:rPr lang="ru-RU" sz="800" b="1" i="0" u="none" strike="noStrike" dirty="0">
                          <a:latin typeface="Times New Roman"/>
                        </a:rPr>
                        <a:t>Наименование показателя</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Код бюджетной классификации</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Утвержденные плановые назначения на 2020 год  (Решение Думы г.Урай от 12.12.2019 №93)</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Уточненные плановые назначения на 2020 год</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Исполнено за 2020 год</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 отклонения от плановых назначений на  2020 год</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 исполнения от </a:t>
                      </a:r>
                      <a:r>
                        <a:rPr lang="ru-RU" sz="800" b="1" i="0" u="none" strike="noStrike" dirty="0" err="1">
                          <a:latin typeface="Times New Roman"/>
                        </a:rPr>
                        <a:t>уточн-го</a:t>
                      </a:r>
                      <a:r>
                        <a:rPr lang="ru-RU" sz="800" b="1" i="0" u="none" strike="noStrike" dirty="0">
                          <a:latin typeface="Times New Roman"/>
                        </a:rPr>
                        <a:t> плана 2020 года</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Причины отклонения фактического исполнения  от </a:t>
                      </a:r>
                      <a:r>
                        <a:rPr lang="ru-RU" sz="800" b="1" i="0" u="sng" strike="noStrike" dirty="0">
                          <a:latin typeface="Times New Roman"/>
                        </a:rPr>
                        <a:t>первоначально утвержденного</a:t>
                      </a:r>
                      <a:r>
                        <a:rPr lang="ru-RU" sz="800" b="1" i="0" u="none" strike="noStrike" dirty="0">
                          <a:latin typeface="Times New Roman"/>
                        </a:rPr>
                        <a:t> плана 2020 года (5% и более)</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Причины отклонения фактического исполнения от </a:t>
                      </a:r>
                      <a:r>
                        <a:rPr lang="ru-RU" sz="800" b="1" i="0" u="sng" strike="noStrike" dirty="0">
                          <a:latin typeface="Times New Roman"/>
                        </a:rPr>
                        <a:t>уточненного плана </a:t>
                      </a:r>
                      <a:r>
                        <a:rPr lang="ru-RU" sz="800" b="1" i="0" u="none" strike="noStrike" dirty="0">
                          <a:latin typeface="Times New Roman"/>
                        </a:rPr>
                        <a:t>2020 года (5% и более)</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42356">
                <a:tc>
                  <a:txBody>
                    <a:bodyPr/>
                    <a:lstStyle/>
                    <a:p>
                      <a:pPr algn="ctr" fontAlgn="ctr"/>
                      <a:r>
                        <a:rPr lang="ru-RU" sz="800" b="0" i="0" u="none" strike="noStrike" dirty="0">
                          <a:latin typeface="Times New Roman"/>
                        </a:rPr>
                        <a:t>1</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2</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3</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4</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5</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6=к.5/к.3*100%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7=к.5/к.3*100%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8</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9</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72238">
                <a:tc>
                  <a:txBody>
                    <a:bodyPr/>
                    <a:lstStyle/>
                    <a:p>
                      <a:pPr algn="l" fontAlgn="ctr"/>
                      <a:r>
                        <a:rPr lang="ru-RU" sz="900" b="1" i="0" u="none" strike="noStrike">
                          <a:latin typeface="Times New Roman"/>
                        </a:rPr>
                        <a:t>6. Прочие отмененные налоги</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000 1 09 00000 00 0000 000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dirty="0">
                          <a:latin typeface="Times New Roman"/>
                        </a:rPr>
                        <a:t>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ru-RU" sz="800" b="0" i="0" u="none" strike="noStrike" dirty="0">
                          <a:solidFill>
                            <a:srgbClr val="FF0000"/>
                          </a:solidFill>
                          <a:latin typeface="Times New Roman"/>
                        </a:rPr>
                        <a:t>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ru-RU" sz="800" b="0" i="0" u="none" strike="noStrike">
                          <a:solidFill>
                            <a:srgbClr val="FF0000"/>
                          </a:solidFill>
                          <a:latin typeface="Times New Roman"/>
                        </a:rPr>
                        <a:t>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72238">
                <a:tc>
                  <a:txBody>
                    <a:bodyPr/>
                    <a:lstStyle/>
                    <a:p>
                      <a:pPr algn="l" fontAlgn="ctr"/>
                      <a:r>
                        <a:rPr lang="ru-RU" sz="900" b="1" i="0" u="none" strike="noStrike">
                          <a:latin typeface="Times New Roman"/>
                        </a:rPr>
                        <a:t>ИТОГО НАЛОГОВЫХ ДОХОДОВ</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889 181,1</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875 280,0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899 442,6</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101,2</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dirty="0">
                          <a:latin typeface="Times New Roman"/>
                        </a:rPr>
                        <a:t>102,8</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ru-RU" sz="800" b="1" i="0" u="none" strike="noStrike" dirty="0">
                          <a:solidFill>
                            <a:srgbClr val="FF0000"/>
                          </a:solidFill>
                          <a:latin typeface="Times New Roman"/>
                        </a:rPr>
                        <a:t>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ru-RU" sz="800" b="1" i="0" u="none" strike="noStrike">
                          <a:solidFill>
                            <a:srgbClr val="FF0000"/>
                          </a:solidFill>
                          <a:latin typeface="Times New Roman"/>
                        </a:rPr>
                        <a:t>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675644">
                <a:tc>
                  <a:txBody>
                    <a:bodyPr/>
                    <a:lstStyle/>
                    <a:p>
                      <a:pPr algn="l" fontAlgn="ctr"/>
                      <a:r>
                        <a:rPr lang="ru-RU" sz="900" b="1" i="0" u="none" strike="noStrike">
                          <a:latin typeface="Times New Roman"/>
                        </a:rPr>
                        <a:t> 1.  Доходы от использования муниципального имущества, в том числе:</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000 1 11 00000 00 0000 000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93 861,6</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96 350,7</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97 933,5</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104,3</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101,6</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ru-RU" sz="800" b="1" i="0" u="none" strike="noStrike" dirty="0">
                          <a:solidFill>
                            <a:srgbClr val="FF0000"/>
                          </a:solidFill>
                          <a:latin typeface="Times New Roman"/>
                        </a:rPr>
                        <a:t>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ru-RU" sz="800" b="1" i="0" u="none" strike="noStrike" dirty="0">
                          <a:solidFill>
                            <a:srgbClr val="FF0000"/>
                          </a:solidFill>
                          <a:latin typeface="Times New Roman"/>
                        </a:rPr>
                        <a:t>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1213518">
                <a:tc>
                  <a:txBody>
                    <a:bodyPr/>
                    <a:lstStyle/>
                    <a:p>
                      <a:pPr algn="l" fontAlgn="ctr"/>
                      <a:r>
                        <a:rPr lang="ru-RU" sz="900" b="0" i="0" u="none" strike="noStrike">
                          <a:latin typeface="Times New Roman"/>
                        </a:rPr>
                        <a:t>1.1.  Доходы в виде прибыли (дивиденды по акциям), принадлежащие муниципальному образованию г. Урай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000 1 11 01000 00 0000 120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433,1</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50,1</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50,1</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11,6</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100,0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Основная причина снижения поступлений связаны с тем, что данный вид доходов зависит от финансовых результатов хозяйственной деятельности АО с долей акций, принадлежащих МО город </a:t>
                      </a:r>
                      <a:r>
                        <a:rPr lang="ru-RU" sz="800" b="0" i="0" u="none" strike="noStrike" dirty="0" err="1">
                          <a:latin typeface="Times New Roman"/>
                        </a:rPr>
                        <a:t>Урай</a:t>
                      </a:r>
                      <a:r>
                        <a:rPr lang="ru-RU" sz="800" b="0" i="0" u="none" strike="noStrike" dirty="0">
                          <a:latin typeface="Times New Roman"/>
                        </a:rPr>
                        <a:t> по итогам за 2019 финансовый год. Доходы поступили: от  ООО Ритуальных услуг в сумме 10 тыс. рублей,  а также от АО "Водоканал" в сумме 40,1 тыс. рублей.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ru-RU" sz="800" b="0" i="0" u="none" strike="noStrike" dirty="0">
                          <a:solidFill>
                            <a:srgbClr val="FF0000"/>
                          </a:solidFill>
                          <a:latin typeface="Times New Roman"/>
                        </a:rPr>
                        <a:t>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675644">
                <a:tc>
                  <a:txBody>
                    <a:bodyPr/>
                    <a:lstStyle/>
                    <a:p>
                      <a:pPr algn="l" fontAlgn="ctr"/>
                      <a:r>
                        <a:rPr lang="ru-RU" sz="900" b="0" i="0" u="none" strike="noStrike">
                          <a:latin typeface="Times New Roman"/>
                        </a:rPr>
                        <a:t>1.2. Аренда земельных участков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000 1 11 05000 00 0000 120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66 255,0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70 129,0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71 034,9</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107,2</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101,3</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l" fontAlgn="ctr"/>
                      <a:r>
                        <a:rPr lang="ru-RU" sz="800" b="0" i="0" u="none" strike="noStrike" dirty="0">
                          <a:latin typeface="Times New Roman"/>
                        </a:rPr>
                        <a:t>Основные причины увеличения поступлений в результате:</a:t>
                      </a:r>
                      <a:br>
                        <a:rPr lang="ru-RU" sz="800" b="0" i="0" u="none" strike="noStrike" dirty="0">
                          <a:latin typeface="Times New Roman"/>
                        </a:rPr>
                      </a:br>
                      <a:r>
                        <a:rPr lang="ru-RU" sz="800" b="0" i="0" u="none" strike="noStrike" dirty="0">
                          <a:latin typeface="Times New Roman"/>
                        </a:rPr>
                        <a:t>1) заключения нового договора аренды земельного участка  с ООО "</a:t>
                      </a:r>
                      <a:r>
                        <a:rPr lang="ru-RU" sz="800" b="0" i="0" u="none" strike="noStrike" dirty="0" err="1">
                          <a:latin typeface="Times New Roman"/>
                        </a:rPr>
                        <a:t>ЛУКОЙЛ-Западная</a:t>
                      </a:r>
                      <a:r>
                        <a:rPr lang="ru-RU" sz="800" b="0" i="0" u="none" strike="noStrike" dirty="0">
                          <a:latin typeface="Times New Roman"/>
                        </a:rPr>
                        <a:t> Сибирь"; </a:t>
                      </a:r>
                      <a:br>
                        <a:rPr lang="ru-RU" sz="800" b="0" i="0" u="none" strike="noStrike" dirty="0">
                          <a:latin typeface="Times New Roman"/>
                        </a:rPr>
                      </a:br>
                      <a:r>
                        <a:rPr lang="ru-RU" sz="800" b="0" i="0" u="none" strike="noStrike" dirty="0">
                          <a:latin typeface="Times New Roman"/>
                        </a:rPr>
                        <a:t>2) поступления дополнительных доходов от проведения 3-х аукционов под ИЖС и растениеводство.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6"/>
                  </a:ext>
                </a:extLst>
              </a:tr>
              <a:tr h="1815493">
                <a:tc>
                  <a:txBody>
                    <a:bodyPr/>
                    <a:lstStyle/>
                    <a:p>
                      <a:pPr algn="l" fontAlgn="ctr"/>
                      <a:r>
                        <a:rPr lang="ru-RU" sz="900" b="0" i="0" u="none" strike="noStrike">
                          <a:latin typeface="Times New Roman"/>
                        </a:rPr>
                        <a:t>1.3. Аренда муниципального имущества</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000 1 11 09000 00 0000 120</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27 173,5</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26 171,6</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26 848,5</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98,8</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102,6</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Основные причины снижения поступлений:                                                                                                                                                                                                                                                                                                                                                                                                                                                                                                                              1) расторжение договоров с пятью  контрагентами (выбор арендаторами наиболее выгодных условий аренды);                                                                                                                                                                                                                                                                                                                                                   2) освобождение   от    арендной   платы арендаторов, в рамках предоставления мер поддержки СМСП, отдельных категорий организаций и ИП, в связи с введением режима повышенной готовности в </a:t>
                      </a:r>
                      <a:r>
                        <a:rPr lang="ru-RU" sz="800" b="0" i="0" u="none" strike="noStrike" dirty="0" err="1">
                          <a:latin typeface="Times New Roman"/>
                        </a:rPr>
                        <a:t>ХМАО-Югре</a:t>
                      </a:r>
                      <a:r>
                        <a:rPr lang="ru-RU" sz="800" b="0" i="0" u="none" strike="noStrike" dirty="0">
                          <a:latin typeface="Times New Roman"/>
                        </a:rPr>
                        <a:t>;                                                                                                                                                                         3) несвоевременная оплата арендных платежей. </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Основные причины увеличения поступлений:                                                                                                                                                                                                                                                                                                                                                                                                                                                                                                                1) заключение новых договоров найма жилых помещений во вновь построенных домах, что увеличивает коэффициент при начислении платы за </a:t>
                      </a:r>
                      <a:r>
                        <a:rPr lang="ru-RU" sz="800" b="0" i="0" u="none" strike="noStrike" dirty="0" err="1">
                          <a:latin typeface="Times New Roman"/>
                        </a:rPr>
                        <a:t>найм</a:t>
                      </a:r>
                      <a:r>
                        <a:rPr lang="ru-RU" sz="800" b="0" i="0" u="none" strike="noStrike" dirty="0">
                          <a:latin typeface="Times New Roman"/>
                        </a:rPr>
                        <a:t> жилых помещений;                                                                                                                                                                                                                                                           2) погашение ранее просроченной задолженности.</a:t>
                      </a:r>
                    </a:p>
                  </a:txBody>
                  <a:tcPr marL="3367" marR="3367" marT="3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012969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164288" y="0"/>
            <a:ext cx="1863011" cy="246221"/>
          </a:xfrm>
          <a:prstGeom prst="rect">
            <a:avLst/>
          </a:prstGeom>
        </p:spPr>
        <p:txBody>
          <a:bodyPr wrap="non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4" name="Таблица 3"/>
          <p:cNvGraphicFramePr>
            <a:graphicFrameLocks noGrp="1"/>
          </p:cNvGraphicFramePr>
          <p:nvPr/>
        </p:nvGraphicFramePr>
        <p:xfrm>
          <a:off x="107503" y="404664"/>
          <a:ext cx="8856985" cy="6043369"/>
        </p:xfrm>
        <a:graphic>
          <a:graphicData uri="http://schemas.openxmlformats.org/drawingml/2006/table">
            <a:tbl>
              <a:tblPr/>
              <a:tblGrid>
                <a:gridCol w="1088986">
                  <a:extLst>
                    <a:ext uri="{9D8B030D-6E8A-4147-A177-3AD203B41FA5}">
                      <a16:colId xmlns:a16="http://schemas.microsoft.com/office/drawing/2014/main" xmlns="" val="20000"/>
                    </a:ext>
                  </a:extLst>
                </a:gridCol>
                <a:gridCol w="1056382">
                  <a:extLst>
                    <a:ext uri="{9D8B030D-6E8A-4147-A177-3AD203B41FA5}">
                      <a16:colId xmlns:a16="http://schemas.microsoft.com/office/drawing/2014/main" xmlns="" val="20001"/>
                    </a:ext>
                  </a:extLst>
                </a:gridCol>
                <a:gridCol w="671651">
                  <a:extLst>
                    <a:ext uri="{9D8B030D-6E8A-4147-A177-3AD203B41FA5}">
                      <a16:colId xmlns:a16="http://schemas.microsoft.com/office/drawing/2014/main" xmlns="" val="20002"/>
                    </a:ext>
                  </a:extLst>
                </a:gridCol>
                <a:gridCol w="534712">
                  <a:extLst>
                    <a:ext uri="{9D8B030D-6E8A-4147-A177-3AD203B41FA5}">
                      <a16:colId xmlns:a16="http://schemas.microsoft.com/office/drawing/2014/main" xmlns="" val="20003"/>
                    </a:ext>
                  </a:extLst>
                </a:gridCol>
                <a:gridCol w="541233">
                  <a:extLst>
                    <a:ext uri="{9D8B030D-6E8A-4147-A177-3AD203B41FA5}">
                      <a16:colId xmlns:a16="http://schemas.microsoft.com/office/drawing/2014/main" xmlns="" val="20004"/>
                    </a:ext>
                  </a:extLst>
                </a:gridCol>
                <a:gridCol w="715549">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20006"/>
                    </a:ext>
                  </a:extLst>
                </a:gridCol>
                <a:gridCol w="1800200">
                  <a:extLst>
                    <a:ext uri="{9D8B030D-6E8A-4147-A177-3AD203B41FA5}">
                      <a16:colId xmlns:a16="http://schemas.microsoft.com/office/drawing/2014/main" xmlns="" val="20007"/>
                    </a:ext>
                  </a:extLst>
                </a:gridCol>
                <a:gridCol w="1728192">
                  <a:extLst>
                    <a:ext uri="{9D8B030D-6E8A-4147-A177-3AD203B41FA5}">
                      <a16:colId xmlns:a16="http://schemas.microsoft.com/office/drawing/2014/main" xmlns="" val="20008"/>
                    </a:ext>
                  </a:extLst>
                </a:gridCol>
              </a:tblGrid>
              <a:tr h="491540">
                <a:tc>
                  <a:txBody>
                    <a:bodyPr/>
                    <a:lstStyle/>
                    <a:p>
                      <a:pPr algn="ctr" fontAlgn="ctr"/>
                      <a:r>
                        <a:rPr lang="ru-RU" sz="800" b="1" i="0" u="none" strike="noStrike" dirty="0">
                          <a:latin typeface="Times New Roman"/>
                        </a:rPr>
                        <a:t>Наименование показателя</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Код бюджетной классификации</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Утвержденные плановые назначения на 2020 год  (Решение Думы г.Урай от 12.12.2019 №93)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Уточненные плановые назначения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Исполнено за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 отклонения от плановых назначений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 исполнения от </a:t>
                      </a:r>
                      <a:r>
                        <a:rPr lang="ru-RU" sz="800" b="1" i="0" u="none" strike="noStrike" dirty="0" err="1">
                          <a:latin typeface="Times New Roman"/>
                        </a:rPr>
                        <a:t>уточн-го</a:t>
                      </a:r>
                      <a:r>
                        <a:rPr lang="ru-RU" sz="800" b="1" i="0" u="none" strike="noStrike" dirty="0">
                          <a:latin typeface="Times New Roman"/>
                        </a:rPr>
                        <a:t> плана 2020 года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Причины отклонения фактического исполнения  от </a:t>
                      </a:r>
                      <a:r>
                        <a:rPr lang="ru-RU" sz="800" b="1" i="0" u="sng" strike="noStrike" dirty="0">
                          <a:latin typeface="Times New Roman"/>
                        </a:rPr>
                        <a:t>первоначально утвержденного</a:t>
                      </a:r>
                      <a:r>
                        <a:rPr lang="ru-RU" sz="800" b="1" i="0" u="none" strike="noStrike" dirty="0">
                          <a:latin typeface="Times New Roman"/>
                        </a:rPr>
                        <a:t> плана 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Причины отклонения фактического исполнения от </a:t>
                      </a:r>
                      <a:r>
                        <a:rPr lang="ru-RU" sz="800" b="1" i="0" u="sng" strike="noStrike" dirty="0">
                          <a:latin typeface="Times New Roman"/>
                        </a:rPr>
                        <a:t>уточненного плана </a:t>
                      </a:r>
                      <a:r>
                        <a:rPr lang="ru-RU" sz="800" b="1" i="0" u="none" strike="noStrike" dirty="0">
                          <a:latin typeface="Times New Roman"/>
                        </a:rPr>
                        <a:t>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3968">
                <a:tc>
                  <a:txBody>
                    <a:bodyPr/>
                    <a:lstStyle/>
                    <a:p>
                      <a:pPr algn="ctr" fontAlgn="ctr"/>
                      <a:r>
                        <a:rPr lang="ru-RU" sz="800" b="0" i="0" u="none" strike="noStrike" dirty="0">
                          <a:latin typeface="Times New Roman"/>
                        </a:rPr>
                        <a:t>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6=к.5/к.3*100%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7=к.5/к.3*100%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44406">
                <a:tc>
                  <a:txBody>
                    <a:bodyPr/>
                    <a:lstStyle/>
                    <a:p>
                      <a:pPr algn="l" fontAlgn="ctr"/>
                      <a:r>
                        <a:rPr lang="ru-RU" sz="900" b="1" i="0" u="none" strike="noStrike">
                          <a:latin typeface="Times New Roman"/>
                        </a:rPr>
                        <a:t>2. Плата за негативное воздействие на окружающую среду</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000 1 12 00000 00 0000 000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2 446,0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1 350,0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1 310,2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53,6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97,1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800" b="0" i="0" u="none" strike="noStrike" dirty="0">
                          <a:latin typeface="Times New Roman"/>
                        </a:rPr>
                        <a:t>Снижение поступлений связано с многочисленными изменениями в законодательстве Российской Федерации, вследствие чего у </a:t>
                      </a:r>
                      <a:r>
                        <a:rPr lang="ru-RU" sz="800" b="0" i="0" u="none" strike="noStrike" dirty="0" err="1">
                          <a:latin typeface="Times New Roman"/>
                        </a:rPr>
                        <a:t>природо-пользователей</a:t>
                      </a:r>
                      <a:r>
                        <a:rPr lang="ru-RU" sz="800" b="0" i="0" u="none" strike="noStrike" dirty="0">
                          <a:latin typeface="Times New Roman"/>
                        </a:rPr>
                        <a:t> сложилась переплата за 2016-2018 годы.  По письменным заявлениям лиц, обязанных вносить плату за негативное воздействие на окружающую среду, Управлением Федеральной службы по надзору в сфере природопользования (администратором платежей), осуществляется  работа по уточнению, перераспределению и зачету ранее уплаченных сумм платы в счет будущих периодов.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2"/>
                  </a:ext>
                </a:extLst>
              </a:tr>
              <a:tr h="282804">
                <a:tc>
                  <a:txBody>
                    <a:bodyPr/>
                    <a:lstStyle/>
                    <a:p>
                      <a:pPr algn="l" fontAlgn="ctr"/>
                      <a:r>
                        <a:rPr lang="ru-RU" sz="900" b="1" i="0" u="none" strike="noStrike">
                          <a:latin typeface="Times New Roman"/>
                        </a:rPr>
                        <a:t>3. Доходы от оказания платных услуг (работ) и компенсации затрат государства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000 1 13 00000 00 0000 000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2 098,4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3 354,7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3 161,4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150,7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94,2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a:latin typeface="Times New Roman"/>
                        </a:rPr>
                        <a:t> </a:t>
                      </a:r>
                      <a:br>
                        <a:rPr lang="ru-RU" sz="800" b="0" i="0" u="none" strike="noStrike">
                          <a:latin typeface="Times New Roman"/>
                        </a:rPr>
                      </a:br>
                      <a:endParaRPr lang="ru-RU" sz="800" b="0" i="0" u="none" strike="noStrike">
                        <a:latin typeface="Times New Roman"/>
                      </a:endParaRP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34306">
                <a:tc>
                  <a:txBody>
                    <a:bodyPr/>
                    <a:lstStyle/>
                    <a:p>
                      <a:pPr algn="l" fontAlgn="ctr"/>
                      <a:r>
                        <a:rPr lang="ru-RU" sz="900" b="0" i="0" u="none" strike="noStrike">
                          <a:latin typeface="Times New Roman"/>
                        </a:rPr>
                        <a:t>3.1.Доходы от оказания платных услуг (работ)</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000 1 13 01000 00 0000 130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83,4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40,0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63,5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76,1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158,8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a:latin typeface="Times New Roman"/>
                        </a:rPr>
                        <a:t>Основная причина снижения поступлений  связана с тем, что количество сведений, предоставляемых физическим и юридическим лицам из информационной системы обеспечения градостроительной деятельности (ИСОГД), не имеет постоянного характера, потребность снижается.</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Основная причина увеличения поступлений связана с тем, что в конце 2020 года поступили обращения от физических и юридических лиц  для предоставления сведений из информационной системы обеспечения градостроительной деятельности (ИСОГД).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53143">
                <a:tc>
                  <a:txBody>
                    <a:bodyPr/>
                    <a:lstStyle/>
                    <a:p>
                      <a:pPr algn="l" fontAlgn="ctr"/>
                      <a:r>
                        <a:rPr lang="ru-RU" sz="900" b="0" i="0" u="none" strike="noStrike">
                          <a:latin typeface="Times New Roman"/>
                        </a:rPr>
                        <a:t>3.2.Доходы от компенсации затрат государства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000 1 13 02000 00 0000 130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2 015,0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3 314,7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3 097,9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153,7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latin typeface="Times New Roman"/>
                        </a:rPr>
                        <a:t>93,5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a:latin typeface="Times New Roman"/>
                        </a:rPr>
                        <a:t>Основные причины увеличения поступлений сложились:                                                                                                                                                                                                                                                                                                                                                                                                                                                                1) в результате поступления возврата средств по муниципальным контрактам за услуги эл/эн, приобретение ГСМ и по договорам за услуги связи;                                                                                                                                                                                                                                                                                         2) поступил возврат неиспользованных средств (субсидии) в доход бюджета и доходы, поступающие  в порядке возмещения расходов, понесенных в связи с эксплуатацией муниципального имущества.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Основная причина снижения поступлений связана с тем, что  </a:t>
                      </a:r>
                      <a:r>
                        <a:rPr lang="ru-RU" sz="800" b="0" i="0" u="none" strike="noStrike" dirty="0" err="1">
                          <a:latin typeface="Times New Roman"/>
                        </a:rPr>
                        <a:t>ресурсоснабжающие</a:t>
                      </a:r>
                      <a:r>
                        <a:rPr lang="ru-RU" sz="800" b="0" i="0" u="none" strike="noStrike" dirty="0">
                          <a:latin typeface="Times New Roman"/>
                        </a:rPr>
                        <a:t> организации выставляют счета за текущий месяц  до 10 числа месяца следующего за отчетным периодом  (оплата по счетам за декабрь 2020 года поступит в январе 2021 года).</a:t>
                      </a:r>
                      <a:br>
                        <a:rPr lang="ru-RU" sz="800" b="0" i="0" u="none" strike="noStrike" dirty="0">
                          <a:latin typeface="Times New Roman"/>
                        </a:rPr>
                      </a:br>
                      <a:endParaRPr lang="ru-RU" sz="800" b="0" i="0" u="none" strike="noStrike" dirty="0">
                        <a:latin typeface="Times New Roman"/>
                      </a:endParaRP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61930">
                <a:tc>
                  <a:txBody>
                    <a:bodyPr/>
                    <a:lstStyle/>
                    <a:p>
                      <a:pPr algn="l" fontAlgn="ctr"/>
                      <a:r>
                        <a:rPr lang="ru-RU" sz="900" b="1" i="0" u="none" strike="noStrike">
                          <a:latin typeface="Times New Roman"/>
                        </a:rPr>
                        <a:t>4. Доходы от продажи материальных и нематериальных активов, в том числе: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000 1 14 00000 00 0000 000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53 790,1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43 740,6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44 546,9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82,8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latin typeface="Times New Roman"/>
                        </a:rPr>
                        <a:t>101,8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900" b="1" i="0" u="none" strike="noStrike" dirty="0">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32054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503" y="332656"/>
          <a:ext cx="8928993" cy="6219368"/>
        </p:xfrm>
        <a:graphic>
          <a:graphicData uri="http://schemas.openxmlformats.org/drawingml/2006/table">
            <a:tbl>
              <a:tblPr/>
              <a:tblGrid>
                <a:gridCol w="1097840">
                  <a:extLst>
                    <a:ext uri="{9D8B030D-6E8A-4147-A177-3AD203B41FA5}">
                      <a16:colId xmlns:a16="http://schemas.microsoft.com/office/drawing/2014/main" xmlns="" val="20000"/>
                    </a:ext>
                  </a:extLst>
                </a:gridCol>
                <a:gridCol w="1064972">
                  <a:extLst>
                    <a:ext uri="{9D8B030D-6E8A-4147-A177-3AD203B41FA5}">
                      <a16:colId xmlns:a16="http://schemas.microsoft.com/office/drawing/2014/main" xmlns="" val="20001"/>
                    </a:ext>
                  </a:extLst>
                </a:gridCol>
                <a:gridCol w="677112">
                  <a:extLst>
                    <a:ext uri="{9D8B030D-6E8A-4147-A177-3AD203B41FA5}">
                      <a16:colId xmlns:a16="http://schemas.microsoft.com/office/drawing/2014/main" xmlns="" val="20002"/>
                    </a:ext>
                  </a:extLst>
                </a:gridCol>
                <a:gridCol w="539058">
                  <a:extLst>
                    <a:ext uri="{9D8B030D-6E8A-4147-A177-3AD203B41FA5}">
                      <a16:colId xmlns:a16="http://schemas.microsoft.com/office/drawing/2014/main" xmlns="" val="20003"/>
                    </a:ext>
                  </a:extLst>
                </a:gridCol>
                <a:gridCol w="545634">
                  <a:extLst>
                    <a:ext uri="{9D8B030D-6E8A-4147-A177-3AD203B41FA5}">
                      <a16:colId xmlns:a16="http://schemas.microsoft.com/office/drawing/2014/main" xmlns="" val="20004"/>
                    </a:ext>
                  </a:extLst>
                </a:gridCol>
                <a:gridCol w="473320">
                  <a:extLst>
                    <a:ext uri="{9D8B030D-6E8A-4147-A177-3AD203B41FA5}">
                      <a16:colId xmlns:a16="http://schemas.microsoft.com/office/drawing/2014/main" xmlns="" val="20005"/>
                    </a:ext>
                  </a:extLst>
                </a:gridCol>
                <a:gridCol w="683605">
                  <a:extLst>
                    <a:ext uri="{9D8B030D-6E8A-4147-A177-3AD203B41FA5}">
                      <a16:colId xmlns:a16="http://schemas.microsoft.com/office/drawing/2014/main" xmlns="" val="20006"/>
                    </a:ext>
                  </a:extLst>
                </a:gridCol>
                <a:gridCol w="1903236">
                  <a:extLst>
                    <a:ext uri="{9D8B030D-6E8A-4147-A177-3AD203B41FA5}">
                      <a16:colId xmlns:a16="http://schemas.microsoft.com/office/drawing/2014/main" xmlns="" val="20007"/>
                    </a:ext>
                  </a:extLst>
                </a:gridCol>
                <a:gridCol w="1944216">
                  <a:extLst>
                    <a:ext uri="{9D8B030D-6E8A-4147-A177-3AD203B41FA5}">
                      <a16:colId xmlns:a16="http://schemas.microsoft.com/office/drawing/2014/main" xmlns="" val="20008"/>
                    </a:ext>
                  </a:extLst>
                </a:gridCol>
              </a:tblGrid>
              <a:tr h="936104">
                <a:tc>
                  <a:txBody>
                    <a:bodyPr/>
                    <a:lstStyle/>
                    <a:p>
                      <a:pPr algn="ctr" fontAlgn="ctr"/>
                      <a:r>
                        <a:rPr lang="ru-RU" sz="800" b="1" i="0" u="none" strike="noStrike" dirty="0">
                          <a:latin typeface="Times New Roman"/>
                        </a:rPr>
                        <a:t>Наименование показателя</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Код бюджетной классификации</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Утвержденные плановые назначения на 2020 год  (Решение Думы г.Урай от 12.12.2019 №93)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Уточненные плановые назначения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Исполнено за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 исполнения от плановых назначений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 исполнения от </a:t>
                      </a:r>
                      <a:r>
                        <a:rPr lang="ru-RU" sz="800" b="1" i="0" u="none" strike="noStrike" dirty="0" err="1">
                          <a:latin typeface="Times New Roman"/>
                        </a:rPr>
                        <a:t>уточн-го</a:t>
                      </a:r>
                      <a:r>
                        <a:rPr lang="ru-RU" sz="800" b="1" i="0" u="none" strike="noStrike" dirty="0">
                          <a:latin typeface="Times New Roman"/>
                        </a:rPr>
                        <a:t> плана 2020 года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Причины отклонения фактического исполнения  от </a:t>
                      </a:r>
                      <a:r>
                        <a:rPr lang="ru-RU" sz="800" b="1" i="0" u="sng" strike="noStrike" dirty="0">
                          <a:latin typeface="Times New Roman"/>
                        </a:rPr>
                        <a:t>первоначально утвержденного</a:t>
                      </a:r>
                      <a:r>
                        <a:rPr lang="ru-RU" sz="800" b="1" i="0" u="none" strike="noStrike" dirty="0">
                          <a:latin typeface="Times New Roman"/>
                        </a:rPr>
                        <a:t> плана 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Причины отклонения фактического исполнения от </a:t>
                      </a:r>
                      <a:r>
                        <a:rPr lang="ru-RU" sz="800" b="1" i="0" u="sng" strike="noStrike" dirty="0">
                          <a:latin typeface="Times New Roman"/>
                        </a:rPr>
                        <a:t>уточненного плана </a:t>
                      </a:r>
                      <a:r>
                        <a:rPr lang="ru-RU" sz="800" b="1" i="0" u="none" strike="noStrike" dirty="0">
                          <a:latin typeface="Times New Roman"/>
                        </a:rPr>
                        <a:t>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70872">
                <a:tc>
                  <a:txBody>
                    <a:bodyPr/>
                    <a:lstStyle/>
                    <a:p>
                      <a:pPr algn="ctr" fontAlgn="ctr"/>
                      <a:r>
                        <a:rPr lang="ru-RU" sz="800" b="0" i="0" u="none" strike="noStrike" dirty="0">
                          <a:latin typeface="Times New Roman"/>
                        </a:rPr>
                        <a:t>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6=к.5/к.3*100%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7=к.5/к.3*100%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270681">
                <a:tc>
                  <a:txBody>
                    <a:bodyPr/>
                    <a:lstStyle/>
                    <a:p>
                      <a:pPr algn="l" fontAlgn="ctr"/>
                      <a:endParaRPr lang="ru-RU" sz="800" b="0" i="0" u="none" strike="noStrike" dirty="0">
                        <a:latin typeface="Times New Roman"/>
                      </a:endParaRP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000 1 14 02000 00 0000 000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53 174,4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40 264,3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41 099,4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77,3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102,1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Основная причина снижения:                                                                                                                                                                                                                                                                                                                                                                 1) исключение  из  плана приватизации на 2020-2022 годы  двух объектов: здание с земельным участком в связи с  передачей в аренду (здание </a:t>
                      </a:r>
                      <a:r>
                        <a:rPr lang="ru-RU" sz="800" b="0" i="0" u="none" strike="noStrike" dirty="0" err="1">
                          <a:latin typeface="Times New Roman"/>
                        </a:rPr>
                        <a:t>бар-ресторана</a:t>
                      </a:r>
                      <a:r>
                        <a:rPr lang="ru-RU" sz="800" b="0" i="0" u="none" strike="noStrike" dirty="0">
                          <a:latin typeface="Times New Roman"/>
                        </a:rPr>
                        <a:t> </a:t>
                      </a:r>
                      <a:r>
                        <a:rPr lang="ru-RU" sz="800" b="0" i="0" u="none" strike="noStrike" dirty="0" err="1">
                          <a:latin typeface="Times New Roman"/>
                        </a:rPr>
                        <a:t>Сарбон</a:t>
                      </a:r>
                      <a:r>
                        <a:rPr lang="ru-RU" sz="800" b="0" i="0" u="none" strike="noStrike" dirty="0">
                          <a:latin typeface="Times New Roman"/>
                        </a:rPr>
                        <a:t>) субъекту МСП , нежилое помещение газеты Знамя;                                                                                                          2) несвоевременная оплата по договору купли-продажи муниципального имущества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Основные причины увеличения поступлений связаны с внесением по договорам  купли-продажи  муниципального имущества  </a:t>
                      </a:r>
                      <a:r>
                        <a:rPr lang="ru-RU" sz="800" b="0" i="0" u="none" strike="noStrike" dirty="0" err="1">
                          <a:latin typeface="Times New Roman"/>
                        </a:rPr>
                        <a:t>единоразовых</a:t>
                      </a:r>
                      <a:r>
                        <a:rPr lang="ru-RU" sz="800" b="0" i="0" u="none" strike="noStrike" dirty="0">
                          <a:latin typeface="Times New Roman"/>
                        </a:rPr>
                        <a:t> и досрочных платежей  ранее установленного договором срока, а также погашением задолженности прошлых лет.</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504056">
                <a:tc>
                  <a:txBody>
                    <a:bodyPr/>
                    <a:lstStyle/>
                    <a:p>
                      <a:pPr algn="l" fontAlgn="ctr"/>
                      <a:r>
                        <a:rPr lang="ru-RU" sz="800" b="0" i="0" u="none" strike="noStrike">
                          <a:latin typeface="Times New Roman"/>
                        </a:rPr>
                        <a:t>4.2.  Доходы от продажи земельных участков</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000 1 14 06000 00 0000 000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615,7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3 476,3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3 447,5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559,9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99,2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800" b="0" i="0" u="none" strike="noStrike" dirty="0">
                          <a:latin typeface="Times New Roman"/>
                        </a:rPr>
                        <a:t>Основные причины увеличения поступлений связаны с продажей 4 земельных участков для предпринимательских целей на общую сумму 3 116,2 тыс. рублей, из них: под производственную базу ООО "</a:t>
                      </a:r>
                      <a:r>
                        <a:rPr lang="ru-RU" sz="800" b="0" i="0" u="none" strike="noStrike" dirty="0" err="1">
                          <a:latin typeface="Times New Roman"/>
                        </a:rPr>
                        <a:t>Урай</a:t>
                      </a:r>
                      <a:r>
                        <a:rPr lang="ru-RU" sz="800" b="0" i="0" u="none" strike="noStrike" dirty="0">
                          <a:latin typeface="Times New Roman"/>
                        </a:rPr>
                        <a:t> НПО Сервис" в сумме 2 581,3 тыс. рублей; под магазин  в сумме 288 тыс. рублей; под складские помещения в сумме 246,9 тыс. рублей.</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3"/>
                  </a:ext>
                </a:extLst>
              </a:tr>
              <a:tr h="1080120">
                <a:tc>
                  <a:txBody>
                    <a:bodyPr/>
                    <a:lstStyle/>
                    <a:p>
                      <a:pPr algn="l" fontAlgn="ctr"/>
                      <a:r>
                        <a:rPr lang="ru-RU" sz="800" b="1" i="0" u="none" strike="noStrike" dirty="0">
                          <a:latin typeface="Times New Roman"/>
                        </a:rPr>
                        <a:t>5. Штрафные санкции, возмещения ущерба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000 1 16 00000 00 0000 000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1 647,7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7 714,6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8 003,4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485,7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103,7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800" b="0" i="0" u="none" strike="noStrike" dirty="0">
                          <a:latin typeface="Times New Roman"/>
                        </a:rPr>
                        <a:t>Основные причины увеличения:                                                                                                                                                                                                                                                                                                                                                                                                                                                                                                                                                              1)  поступления   денежных взысканий, в счет погашения задолженности, образовавшейся до 1 января 2020 года;                                                                                                                                                                                                                                                                                                                                                         2) поступлением доходов в виде штрафных санкций  (неустойки)  за неисполнение договорных обязательств по условиям контрактов, администратором которых является администрация города </a:t>
                      </a:r>
                      <a:r>
                        <a:rPr lang="ru-RU" sz="800" b="0" i="0" u="none" strike="noStrike" dirty="0" err="1">
                          <a:latin typeface="Times New Roman"/>
                        </a:rPr>
                        <a:t>Урай</a:t>
                      </a:r>
                      <a:r>
                        <a:rPr lang="ru-RU" sz="800" b="0" i="0" u="none" strike="noStrike" dirty="0">
                          <a:latin typeface="Times New Roman"/>
                        </a:rPr>
                        <a:t>.                                                                                                                                                                                                                         Денежные взыскания (штрафы) возлагаются по мере их нарушения, соответственно их поступления носят несистемный характер.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4"/>
                  </a:ext>
                </a:extLst>
              </a:tr>
              <a:tr h="1698578">
                <a:tc>
                  <a:txBody>
                    <a:bodyPr/>
                    <a:lstStyle/>
                    <a:p>
                      <a:pPr algn="l" fontAlgn="ctr"/>
                      <a:r>
                        <a:rPr lang="ru-RU" sz="800" b="1" i="0" u="none" strike="noStrike">
                          <a:latin typeface="Times New Roman"/>
                        </a:rPr>
                        <a:t>6. Прочие неналоговые доходы</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000 1 17 00000 00 0000 000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81,0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78,8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97,3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dirty="0">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dirty="0">
                          <a:latin typeface="Times New Roman"/>
                        </a:rPr>
                        <a:t>Данные поступления не имеют постоянного характера поступлений, и относится к категории, не поддающейся прогнозированию, которые сложились  за счет: </a:t>
                      </a:r>
                      <a:br>
                        <a:rPr lang="ru-RU" sz="800" b="0" i="0" u="none" strike="noStrike" dirty="0">
                          <a:latin typeface="Times New Roman"/>
                        </a:rPr>
                      </a:br>
                      <a:r>
                        <a:rPr lang="ru-RU" sz="800" b="0" i="0" u="none" strike="noStrike" dirty="0">
                          <a:latin typeface="Times New Roman"/>
                        </a:rPr>
                        <a:t>1) невыясненных поступлений, в отчетном периоде 2020 года составили (-3,0) тыс.руб. в результате возврата платежа, ошибочно зачисленного в бюджет города в 2019 году; </a:t>
                      </a:r>
                      <a:br>
                        <a:rPr lang="ru-RU" sz="800" b="0" i="0" u="none" strike="noStrike" dirty="0">
                          <a:latin typeface="Times New Roman"/>
                        </a:rPr>
                      </a:br>
                      <a:r>
                        <a:rPr lang="ru-RU" sz="800" b="0" i="0" u="none" strike="noStrike" dirty="0">
                          <a:latin typeface="Times New Roman"/>
                        </a:rPr>
                        <a:t>2) прочих неналоговых доходов в сумме 81,8 тыс.рублей, исполнены на 100% (за утилизацию муниципального имущества (металлолом) и оплату ущерба по устранению загрязнений).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04665">
                <a:tc>
                  <a:txBody>
                    <a:bodyPr/>
                    <a:lstStyle/>
                    <a:p>
                      <a:pPr algn="l" fontAlgn="ctr"/>
                      <a:r>
                        <a:rPr lang="ru-RU" sz="800" b="1" i="0" u="none" strike="noStrike" dirty="0">
                          <a:latin typeface="Times New Roman"/>
                        </a:rPr>
                        <a:t>ИТОГО НЕНАЛОГОВЫХ ДОХОДОВ</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153 843,8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152 591,6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155 034,2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100,8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101,6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1" i="0" u="none" strike="noStrike" dirty="0">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1" i="0" u="none" strike="noStrike" dirty="0">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bl>
          </a:graphicData>
        </a:graphic>
      </p:graphicFrame>
      <p:sp>
        <p:nvSpPr>
          <p:cNvPr id="3" name="Прямоугольник 2"/>
          <p:cNvSpPr/>
          <p:nvPr/>
        </p:nvSpPr>
        <p:spPr>
          <a:xfrm>
            <a:off x="7228091" y="0"/>
            <a:ext cx="1915909" cy="253916"/>
          </a:xfrm>
          <a:prstGeom prst="rect">
            <a:avLst/>
          </a:prstGeom>
        </p:spPr>
        <p:txBody>
          <a:bodyPr wrap="none">
            <a:spAutoFit/>
          </a:bodyPr>
          <a:lstStyle/>
          <a:p>
            <a:pPr lvl="0" indent="450850" algn="ctr"/>
            <a:r>
              <a:rPr lang="ru-RU" sz="1050" dirty="0">
                <a:solidFill>
                  <a:prstClr val="black"/>
                </a:solidFill>
                <a:latin typeface="Times New Roman" panose="02020603050405020304" pitchFamily="18" charset="0"/>
                <a:cs typeface="Times New Roman" panose="02020603050405020304" pitchFamily="18" charset="0"/>
              </a:rPr>
              <a:t>(продолжение слайда)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506" y="260648"/>
          <a:ext cx="9036494" cy="6380244"/>
        </p:xfrm>
        <a:graphic>
          <a:graphicData uri="http://schemas.openxmlformats.org/drawingml/2006/table">
            <a:tbl>
              <a:tblPr/>
              <a:tblGrid>
                <a:gridCol w="1111057">
                  <a:extLst>
                    <a:ext uri="{9D8B030D-6E8A-4147-A177-3AD203B41FA5}">
                      <a16:colId xmlns:a16="http://schemas.microsoft.com/office/drawing/2014/main" xmlns="" val="20000"/>
                    </a:ext>
                  </a:extLst>
                </a:gridCol>
                <a:gridCol w="1077793">
                  <a:extLst>
                    <a:ext uri="{9D8B030D-6E8A-4147-A177-3AD203B41FA5}">
                      <a16:colId xmlns:a16="http://schemas.microsoft.com/office/drawing/2014/main" xmlns="" val="20001"/>
                    </a:ext>
                  </a:extLst>
                </a:gridCol>
                <a:gridCol w="685263">
                  <a:extLst>
                    <a:ext uri="{9D8B030D-6E8A-4147-A177-3AD203B41FA5}">
                      <a16:colId xmlns:a16="http://schemas.microsoft.com/office/drawing/2014/main" xmlns="" val="20002"/>
                    </a:ext>
                  </a:extLst>
                </a:gridCol>
                <a:gridCol w="545549">
                  <a:extLst>
                    <a:ext uri="{9D8B030D-6E8A-4147-A177-3AD203B41FA5}">
                      <a16:colId xmlns:a16="http://schemas.microsoft.com/office/drawing/2014/main" xmlns="" val="20003"/>
                    </a:ext>
                  </a:extLst>
                </a:gridCol>
                <a:gridCol w="552203">
                  <a:extLst>
                    <a:ext uri="{9D8B030D-6E8A-4147-A177-3AD203B41FA5}">
                      <a16:colId xmlns:a16="http://schemas.microsoft.com/office/drawing/2014/main" xmlns="" val="20004"/>
                    </a:ext>
                  </a:extLst>
                </a:gridCol>
                <a:gridCol w="479019">
                  <a:extLst>
                    <a:ext uri="{9D8B030D-6E8A-4147-A177-3AD203B41FA5}">
                      <a16:colId xmlns:a16="http://schemas.microsoft.com/office/drawing/2014/main" xmlns="" val="20005"/>
                    </a:ext>
                  </a:extLst>
                </a:gridCol>
                <a:gridCol w="479019">
                  <a:extLst>
                    <a:ext uri="{9D8B030D-6E8A-4147-A177-3AD203B41FA5}">
                      <a16:colId xmlns:a16="http://schemas.microsoft.com/office/drawing/2014/main" xmlns="" val="20006"/>
                    </a:ext>
                  </a:extLst>
                </a:gridCol>
                <a:gridCol w="2195504">
                  <a:extLst>
                    <a:ext uri="{9D8B030D-6E8A-4147-A177-3AD203B41FA5}">
                      <a16:colId xmlns:a16="http://schemas.microsoft.com/office/drawing/2014/main" xmlns="" val="20007"/>
                    </a:ext>
                  </a:extLst>
                </a:gridCol>
                <a:gridCol w="1911087">
                  <a:extLst>
                    <a:ext uri="{9D8B030D-6E8A-4147-A177-3AD203B41FA5}">
                      <a16:colId xmlns:a16="http://schemas.microsoft.com/office/drawing/2014/main" xmlns="" val="20008"/>
                    </a:ext>
                  </a:extLst>
                </a:gridCol>
              </a:tblGrid>
              <a:tr h="491540">
                <a:tc>
                  <a:txBody>
                    <a:bodyPr/>
                    <a:lstStyle/>
                    <a:p>
                      <a:pPr algn="ctr" fontAlgn="ctr"/>
                      <a:r>
                        <a:rPr lang="ru-RU" sz="800" b="1" i="0" u="none" strike="noStrike" dirty="0">
                          <a:latin typeface="Times New Roman"/>
                        </a:rPr>
                        <a:t>Наименование показателя</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Код бюджетной классификации</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Утвержденные плановые назначения на 2020 год  (Решение Думы г.Урай от 12.12.2019 №93)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Уточненные плановые назначения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Исполнено за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 исполнения от плановых назначений на  2020 год</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 исполнения от уточн-го плана 2020 года</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Причины отклонения фактического исполнения  от </a:t>
                      </a:r>
                      <a:r>
                        <a:rPr lang="ru-RU" sz="800" b="1" i="0" u="sng" strike="noStrike">
                          <a:latin typeface="Times New Roman"/>
                        </a:rPr>
                        <a:t>первоначально утвержденного</a:t>
                      </a:r>
                      <a:r>
                        <a:rPr lang="ru-RU" sz="800" b="1" i="0" u="none" strike="noStrike">
                          <a:latin typeface="Times New Roman"/>
                        </a:rPr>
                        <a:t> плана 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Причины отклонения фактического исполнения от </a:t>
                      </a:r>
                      <a:r>
                        <a:rPr lang="ru-RU" sz="800" b="1" i="0" u="sng" strike="noStrike">
                          <a:latin typeface="Times New Roman"/>
                        </a:rPr>
                        <a:t>уточненного плана </a:t>
                      </a:r>
                      <a:r>
                        <a:rPr lang="ru-RU" sz="800" b="1" i="0" u="none" strike="noStrike">
                          <a:latin typeface="Times New Roman"/>
                        </a:rPr>
                        <a:t>2020 года (5% и более)</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3968">
                <a:tc>
                  <a:txBody>
                    <a:bodyPr/>
                    <a:lstStyle/>
                    <a:p>
                      <a:pPr algn="ctr" fontAlgn="ctr"/>
                      <a:r>
                        <a:rPr lang="ru-RU" sz="800" b="0" i="0" u="none" strike="noStrike">
                          <a:latin typeface="Times New Roman"/>
                        </a:rPr>
                        <a:t>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latin typeface="Times New Roman"/>
                        </a:rPr>
                        <a:t>6=к.5/к.3*100%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7=к.5/к.3*100%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08736">
                <a:tc>
                  <a:txBody>
                    <a:bodyPr/>
                    <a:lstStyle/>
                    <a:p>
                      <a:pPr algn="l" fontAlgn="ctr"/>
                      <a:r>
                        <a:rPr lang="ru-RU" sz="800" b="1" i="0" u="none" strike="noStrike">
                          <a:latin typeface="Times New Roman"/>
                        </a:rPr>
                        <a:t>1. Безвозмездные поступления от других бюджетов бюджетной системы</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000 2 02 00000 00 0000 000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2 100 604,9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2 507 420,2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2 498 975,5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119,0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99,7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ctr"/>
                      <a:r>
                        <a:rPr lang="ru-RU" sz="800" b="0" i="0" u="none" strike="noStrike" dirty="0">
                          <a:latin typeface="Times New Roman"/>
                        </a:rPr>
                        <a:t>Безвозмездные поступления, поступающие из федерального бюджета и бюджета автономного округа. В течение отчетного периода уточняются в части дотаций, субвенций, субсидий и иных межбюджетных трансфертов.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97635">
                <a:tc>
                  <a:txBody>
                    <a:bodyPr/>
                    <a:lstStyle/>
                    <a:p>
                      <a:pPr algn="l" fontAlgn="ctr"/>
                      <a:r>
                        <a:rPr lang="ru-RU" sz="800" b="0" i="0" u="none" strike="noStrike">
                          <a:latin typeface="Times New Roman"/>
                        </a:rPr>
                        <a:t>Дотации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000 2 02 01000 00 0000 150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427 223,0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505 602,6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505 602,6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118,3</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100,0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tc>
                  <a:txBody>
                    <a:bodyPr/>
                    <a:lstStyle/>
                    <a:p>
                      <a:pPr algn="l" fontAlgn="ctr"/>
                      <a:r>
                        <a:rPr lang="ru-RU" sz="800" b="0" i="0" u="none" strike="noStrike">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74707">
                <a:tc>
                  <a:txBody>
                    <a:bodyPr/>
                    <a:lstStyle/>
                    <a:p>
                      <a:pPr algn="l" fontAlgn="ctr"/>
                      <a:r>
                        <a:rPr lang="ru-RU" sz="800" b="0" i="0" u="none" strike="noStrike">
                          <a:latin typeface="Times New Roman"/>
                        </a:rPr>
                        <a:t>Субсидии</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000 2 02 02000 00 0000 150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176 484,4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539 841,2</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538 439,6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305,1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99,7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tc>
                  <a:txBody>
                    <a:bodyPr/>
                    <a:lstStyle/>
                    <a:p>
                      <a:pPr algn="l" fontAlgn="ctr"/>
                      <a:r>
                        <a:rPr lang="ru-RU" sz="800" b="0" i="0" u="none" strike="noStrike">
                          <a:latin typeface="Times New Roman"/>
                        </a:rPr>
                        <a:t>Субсидии из бюджета автономного округа поступают согласно заявки муниципального образования на кассовый расход под фактическую потребность.</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161602">
                <a:tc>
                  <a:txBody>
                    <a:bodyPr/>
                    <a:lstStyle/>
                    <a:p>
                      <a:pPr algn="l" fontAlgn="ctr"/>
                      <a:r>
                        <a:rPr lang="ru-RU" sz="800" b="0" i="0" u="none" strike="noStrike">
                          <a:latin typeface="Times New Roman"/>
                        </a:rPr>
                        <a:t>Субвенции на реализацию госполномочий</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000 2 02 03000 00 0000 150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1 493 892,7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1 433 185,5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1 426 994,8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95,5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latin typeface="Times New Roman"/>
                        </a:rPr>
                        <a:t>99,6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tc>
                  <a:txBody>
                    <a:bodyPr/>
                    <a:lstStyle/>
                    <a:p>
                      <a:pPr algn="l" fontAlgn="ctr"/>
                      <a:r>
                        <a:rPr lang="ru-RU" sz="800" b="0" i="0" u="none" strike="noStrike" dirty="0">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52504">
                <a:tc>
                  <a:txBody>
                    <a:bodyPr/>
                    <a:lstStyle/>
                    <a:p>
                      <a:pPr algn="l" fontAlgn="ctr"/>
                      <a:r>
                        <a:rPr lang="ru-RU" sz="800" b="0" i="0" u="none" strike="noStrike">
                          <a:latin typeface="Times New Roman"/>
                        </a:rPr>
                        <a:t>Иные межбюджетные трансферты</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000 2 02 04000 00 0000 150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3 004,8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28 790,9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27 938,5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929,8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97,0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tc>
                  <a:txBody>
                    <a:bodyPr/>
                    <a:lstStyle/>
                    <a:p>
                      <a:pPr algn="l" fontAlgn="ctr"/>
                      <a:r>
                        <a:rPr lang="ru-RU" sz="800" b="0" i="0" u="none" strike="noStrike" dirty="0">
                          <a:latin typeface="Times New Roman"/>
                        </a:rPr>
                        <a:t>Иные межбюджетные трансферты из бюджета автономного округа поступили на кассовый расход под фактическую потребность.</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67973">
                <a:tc>
                  <a:txBody>
                    <a:bodyPr/>
                    <a:lstStyle/>
                    <a:p>
                      <a:pPr algn="l" fontAlgn="ctr"/>
                      <a:r>
                        <a:rPr lang="ru-RU" sz="800" b="1" i="0" u="none" strike="noStrike">
                          <a:latin typeface="Times New Roman"/>
                        </a:rPr>
                        <a:t>2. Прочие безвозмездные поступления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000 2 07 00000 00 0000 000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172 647,1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172 647,1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800" b="0" i="0" u="none" strike="noStrike" dirty="0">
                          <a:latin typeface="Times New Roman"/>
                        </a:rPr>
                        <a:t>Поступления средств в рамках заключенного Соглашение между Правительством </a:t>
                      </a:r>
                      <a:r>
                        <a:rPr lang="ru-RU" sz="800" b="0" i="0" u="none" strike="noStrike" dirty="0" err="1">
                          <a:latin typeface="Times New Roman"/>
                        </a:rPr>
                        <a:t>ХМАО-Югры</a:t>
                      </a:r>
                      <a:r>
                        <a:rPr lang="ru-RU" sz="800" b="0" i="0" u="none" strike="noStrike" dirty="0">
                          <a:latin typeface="Times New Roman"/>
                        </a:rPr>
                        <a:t> и ПАО "Нефтяная компания ЛУКОЙЛ": 1) установка детской игровой площадки "</a:t>
                      </a:r>
                      <a:r>
                        <a:rPr lang="ru-RU" sz="800" b="0" i="0" u="none" strike="noStrike" dirty="0" err="1">
                          <a:latin typeface="Times New Roman"/>
                        </a:rPr>
                        <a:t>Нефтеград</a:t>
                      </a:r>
                      <a:r>
                        <a:rPr lang="ru-RU" sz="800" b="0" i="0" u="none" strike="noStrike" dirty="0">
                          <a:latin typeface="Times New Roman"/>
                        </a:rPr>
                        <a:t>" в городе </a:t>
                      </a:r>
                      <a:r>
                        <a:rPr lang="ru-RU" sz="800" b="0" i="0" u="none" strike="noStrike" dirty="0" err="1">
                          <a:latin typeface="Times New Roman"/>
                        </a:rPr>
                        <a:t>Урай</a:t>
                      </a:r>
                      <a:r>
                        <a:rPr lang="ru-RU" sz="800" b="0" i="0" u="none" strike="noStrike" dirty="0">
                          <a:latin typeface="Times New Roman"/>
                        </a:rPr>
                        <a:t>, 2) приобретение оборудования для ККЦК "Юность </a:t>
                      </a:r>
                      <a:r>
                        <a:rPr lang="ru-RU" sz="800" b="0" i="0" u="none" strike="noStrike" dirty="0" err="1">
                          <a:latin typeface="Times New Roman"/>
                        </a:rPr>
                        <a:t>Шаима</a:t>
                      </a:r>
                      <a:r>
                        <a:rPr lang="ru-RU" sz="800" b="0" i="0" u="none" strike="noStrike" dirty="0">
                          <a:latin typeface="Times New Roman"/>
                        </a:rPr>
                        <a:t>", 3) ремонт школы №6, 4) строительство внутриквартальных проездов и площадок в микрорайонах города и общественных территориях , а также средства  на финансирование именных премий ООО "</a:t>
                      </a:r>
                      <a:r>
                        <a:rPr lang="ru-RU" sz="800" b="0" i="0" u="none" strike="noStrike" dirty="0" err="1">
                          <a:latin typeface="Times New Roman"/>
                        </a:rPr>
                        <a:t>ЛУКОЙЛ-Западная</a:t>
                      </a:r>
                      <a:r>
                        <a:rPr lang="ru-RU" sz="800" b="0" i="0" u="none" strike="noStrike" dirty="0">
                          <a:latin typeface="Times New Roman"/>
                        </a:rPr>
                        <a:t> Сибирь" для учащихся общеобразовательных учреждений г.Урай  в сумме 86,3 тыс.руб. в рамках заключенных договоров.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7"/>
                  </a:ext>
                </a:extLst>
              </a:tr>
              <a:tr h="407373">
                <a:tc>
                  <a:txBody>
                    <a:bodyPr/>
                    <a:lstStyle/>
                    <a:p>
                      <a:pPr algn="l" fontAlgn="ctr"/>
                      <a:r>
                        <a:rPr lang="ru-RU" sz="800" b="1" i="0" u="none" strike="noStrike">
                          <a:latin typeface="Times New Roman"/>
                        </a:rPr>
                        <a:t>3. Доходы бюджетов городских округов от возврата организациями остатков субсидий прошлых лет</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000 2 18 04000 04 0000 150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41,8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800" b="0" i="0" u="none" strike="noStrike" dirty="0">
                          <a:latin typeface="Times New Roman"/>
                        </a:rPr>
                        <a:t>Данный вид доходов не имеет постоянного характера поступлений и относится к категории не поддающейся прогнозированию. В доход бюджета города </a:t>
                      </a:r>
                      <a:r>
                        <a:rPr lang="ru-RU" sz="800" b="0" i="0" u="none" strike="noStrike" dirty="0" err="1">
                          <a:latin typeface="Times New Roman"/>
                        </a:rPr>
                        <a:t>Урай</a:t>
                      </a:r>
                      <a:r>
                        <a:rPr lang="ru-RU" sz="800" b="0" i="0" u="none" strike="noStrike" dirty="0">
                          <a:latin typeface="Times New Roman"/>
                        </a:rPr>
                        <a:t> поступил возврат неиспользованной субсидии прошлых лет в сумме 40,0 тыс.рублей, а также возврат за выявленные нарушения при проведении контрольных мероприятий  в сумме 1,8 тыс. руб., администратором которых является Управление образования и молодежной политики администрации города </a:t>
                      </a:r>
                      <a:r>
                        <a:rPr lang="ru-RU" sz="800" b="0" i="0" u="none" strike="noStrike" dirty="0" err="1">
                          <a:latin typeface="Times New Roman"/>
                        </a:rPr>
                        <a:t>Урай</a:t>
                      </a:r>
                      <a:r>
                        <a:rPr lang="ru-RU" sz="800" b="0" i="0" u="none" strike="noStrike" dirty="0">
                          <a:latin typeface="Times New Roman"/>
                        </a:rPr>
                        <a:t>.</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8"/>
                  </a:ext>
                </a:extLst>
              </a:tr>
              <a:tr h="407373">
                <a:tc>
                  <a:txBody>
                    <a:bodyPr/>
                    <a:lstStyle/>
                    <a:p>
                      <a:pPr algn="l" fontAlgn="ctr"/>
                      <a:r>
                        <a:rPr lang="ru-RU" sz="800" b="1" i="0" u="none" strike="noStrike">
                          <a:latin typeface="Times New Roman"/>
                        </a:rPr>
                        <a:t>4. Возврат остатков субсидий, субвенций и иных межбюджетных трансфертов, имеющих целевое назначение, прошлых лет</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000 2 19 00000 000 0000 000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-2 070,5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-2 103,8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101,6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ru-RU" sz="800" b="0" i="0" u="none" strike="noStrike" dirty="0">
                          <a:latin typeface="Times New Roman"/>
                        </a:rPr>
                        <a:t> В начале 2020 года осуществлен возврат субсидий и субвенций и иных межбюджетных трансфертов в бюджет автономного округа не использованных в 2019 году.</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9"/>
                  </a:ext>
                </a:extLst>
              </a:tr>
              <a:tr h="181803">
                <a:tc>
                  <a:txBody>
                    <a:bodyPr/>
                    <a:lstStyle/>
                    <a:p>
                      <a:pPr algn="l" fontAlgn="ctr"/>
                      <a:r>
                        <a:rPr lang="ru-RU" sz="800" b="1" i="0" u="none" strike="noStrike">
                          <a:latin typeface="Times New Roman"/>
                        </a:rPr>
                        <a:t>ИТОГО БЕЗВОЗМЕЗДНЫХ ПОСТУПЛЕНИЙ</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2 100 604,9</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2 677 996,8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2 669 560,6</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127,1</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99,7</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ru-RU" sz="800" b="1" i="0" u="none" strike="noStrike" dirty="0">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10"/>
                  </a:ext>
                </a:extLst>
              </a:tr>
              <a:tr h="168336">
                <a:tc>
                  <a:txBody>
                    <a:bodyPr/>
                    <a:lstStyle/>
                    <a:p>
                      <a:pPr algn="l" fontAlgn="ctr"/>
                      <a:r>
                        <a:rPr lang="ru-RU" sz="800" b="1" i="0" u="none" strike="noStrike">
                          <a:latin typeface="Times New Roman"/>
                        </a:rPr>
                        <a:t>ДОХОДЫ БЮДЖЕТА ГОРОДА УРАЙ ВСЕГО</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3 143 629,8</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3 705 868,4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3 724 037,4</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118,5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100,5</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ru-RU" sz="800" b="1" i="0" u="none" strike="noStrike" dirty="0">
                          <a:solidFill>
                            <a:srgbClr val="FF0000"/>
                          </a:solidFill>
                          <a:latin typeface="Times New Roman"/>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11"/>
                  </a:ext>
                </a:extLst>
              </a:tr>
            </a:tbl>
          </a:graphicData>
        </a:graphic>
      </p:graphicFrame>
      <p:sp>
        <p:nvSpPr>
          <p:cNvPr id="3" name="Прямоугольник 2"/>
          <p:cNvSpPr/>
          <p:nvPr/>
        </p:nvSpPr>
        <p:spPr>
          <a:xfrm>
            <a:off x="7228090" y="0"/>
            <a:ext cx="1915910" cy="253916"/>
          </a:xfrm>
          <a:prstGeom prst="rect">
            <a:avLst/>
          </a:prstGeom>
        </p:spPr>
        <p:txBody>
          <a:bodyPr wrap="none">
            <a:spAutoFit/>
          </a:bodyPr>
          <a:lstStyle/>
          <a:p>
            <a:pPr lvl="0" indent="450850" algn="ctr"/>
            <a:r>
              <a:rPr lang="ru-RU" sz="1050" dirty="0">
                <a:solidFill>
                  <a:prstClr val="black"/>
                </a:solidFill>
                <a:latin typeface="Times New Roman" panose="02020603050405020304" pitchFamily="18" charset="0"/>
                <a:cs typeface="Times New Roman" panose="02020603050405020304" pitchFamily="18" charset="0"/>
              </a:rPr>
              <a:t>(продолжение слайда)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3430154103"/>
              </p:ext>
            </p:extLst>
          </p:nvPr>
        </p:nvGraphicFramePr>
        <p:xfrm>
          <a:off x="179512" y="989439"/>
          <a:ext cx="8769000" cy="2871609"/>
        </p:xfrm>
        <a:graphic>
          <a:graphicData uri="http://schemas.openxmlformats.org/drawingml/2006/table">
            <a:tbl>
              <a:tblPr/>
              <a:tblGrid>
                <a:gridCol w="2198379">
                  <a:extLst>
                    <a:ext uri="{9D8B030D-6E8A-4147-A177-3AD203B41FA5}">
                      <a16:colId xmlns:a16="http://schemas.microsoft.com/office/drawing/2014/main" xmlns="" val="20000"/>
                    </a:ext>
                  </a:extLst>
                </a:gridCol>
                <a:gridCol w="1402021">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920128">
                  <a:extLst>
                    <a:ext uri="{9D8B030D-6E8A-4147-A177-3AD203B41FA5}">
                      <a16:colId xmlns:a16="http://schemas.microsoft.com/office/drawing/2014/main" xmlns="" val="20005"/>
                    </a:ext>
                  </a:extLst>
                </a:gridCol>
              </a:tblGrid>
              <a:tr h="519305">
                <a:tc>
                  <a:txBody>
                    <a:bodyPr/>
                    <a:lstStyle/>
                    <a:p>
                      <a:pPr algn="ctr" fontAlgn="b"/>
                      <a:r>
                        <a:rPr lang="ru-RU" sz="1200" b="1" i="1" u="none" strike="noStrike" dirty="0">
                          <a:solidFill>
                            <a:schemeClr val="tx1"/>
                          </a:solidFill>
                          <a:latin typeface="Arial" pitchFamily="34" charset="0"/>
                          <a:cs typeface="Arial" pitchFamily="34" charset="0"/>
                        </a:rPr>
                        <a:t>Наименование</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chemeClr val="tx1"/>
                          </a:solidFill>
                          <a:latin typeface="Arial" pitchFamily="34" charset="0"/>
                          <a:cs typeface="Arial" pitchFamily="34" charset="0"/>
                        </a:rPr>
                        <a:t>Факт за 2018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chemeClr val="tx1"/>
                          </a:solidFill>
                          <a:latin typeface="Arial" pitchFamily="34" charset="0"/>
                          <a:cs typeface="Arial" pitchFamily="34" charset="0"/>
                        </a:rPr>
                        <a:t>Факт за 2019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chemeClr val="tx1"/>
                          </a:solidFill>
                          <a:latin typeface="Arial" pitchFamily="34" charset="0"/>
                          <a:cs typeface="Arial" pitchFamily="34" charset="0"/>
                        </a:rPr>
                        <a:t>Уточненный план на 2020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chemeClr val="tx1"/>
                          </a:solidFill>
                          <a:latin typeface="Arial" pitchFamily="34" charset="0"/>
                          <a:cs typeface="Arial" pitchFamily="34" charset="0"/>
                        </a:rPr>
                        <a:t>Факт за 2020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1" u="none" strike="noStrike" dirty="0">
                          <a:solidFill>
                            <a:schemeClr val="tx1"/>
                          </a:solidFill>
                          <a:latin typeface="Arial" pitchFamily="34" charset="0"/>
                          <a:cs typeface="Arial" pitchFamily="34" charset="0"/>
                        </a:rPr>
                        <a:t>%</a:t>
                      </a:r>
                      <a:r>
                        <a:rPr lang="ru-RU" sz="1200" b="1" i="1" u="none" strike="noStrike" dirty="0">
                          <a:solidFill>
                            <a:schemeClr val="tx1"/>
                          </a:solidFill>
                          <a:latin typeface="Arial" pitchFamily="34" charset="0"/>
                          <a:cs typeface="Arial" pitchFamily="34" charset="0"/>
                        </a:rPr>
                        <a:t> </a:t>
                      </a:r>
                    </a:p>
                    <a:p>
                      <a:pPr algn="ctr" fontAlgn="b"/>
                      <a:r>
                        <a:rPr lang="ru-RU" sz="1200" b="1" i="1" u="none" strike="noStrike" dirty="0" err="1">
                          <a:solidFill>
                            <a:schemeClr val="tx1"/>
                          </a:solidFill>
                          <a:latin typeface="Arial" pitchFamily="34" charset="0"/>
                          <a:cs typeface="Arial" pitchFamily="34" charset="0"/>
                        </a:rPr>
                        <a:t>исполне-ния</a:t>
                      </a:r>
                      <a:endParaRPr lang="ru-RU" sz="12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344791">
                <a:tc>
                  <a:txBody>
                    <a:bodyPr/>
                    <a:lstStyle/>
                    <a:p>
                      <a:pPr algn="l" fontAlgn="b"/>
                      <a:r>
                        <a:rPr lang="ru-RU" sz="1200" b="1" i="1" u="none" strike="noStrike" dirty="0">
                          <a:solidFill>
                            <a:srgbClr val="000000"/>
                          </a:solidFill>
                          <a:latin typeface="Arial" pitchFamily="34" charset="0"/>
                          <a:cs typeface="Arial" pitchFamily="34" charset="0"/>
                        </a:rPr>
                        <a:t>РАСХОДЫ - всего</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i="1" u="none" strike="noStrike" dirty="0">
                          <a:solidFill>
                            <a:srgbClr val="000000"/>
                          </a:solidFill>
                          <a:latin typeface="Arial" pitchFamily="34" charset="0"/>
                          <a:cs typeface="Arial" pitchFamily="34" charset="0"/>
                        </a:rPr>
                        <a:t>3 427 092,4</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i="1" u="none" strike="noStrike" dirty="0">
                          <a:solidFill>
                            <a:srgbClr val="000000"/>
                          </a:solidFill>
                          <a:latin typeface="Arial" pitchFamily="34" charset="0"/>
                          <a:cs typeface="Arial" pitchFamily="34" charset="0"/>
                        </a:rPr>
                        <a:t>3 427 092,4</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i="1" u="none" strike="noStrike" dirty="0">
                          <a:solidFill>
                            <a:srgbClr val="000000"/>
                          </a:solidFill>
                          <a:latin typeface="Arial" pitchFamily="34" charset="0"/>
                          <a:cs typeface="Arial" pitchFamily="34" charset="0"/>
                        </a:rPr>
                        <a:t>3 839 703,2</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i="1" u="none" strike="noStrike" dirty="0">
                          <a:solidFill>
                            <a:srgbClr val="000000"/>
                          </a:solidFill>
                          <a:latin typeface="Arial" pitchFamily="34" charset="0"/>
                          <a:cs typeface="Arial" pitchFamily="34" charset="0"/>
                        </a:rPr>
                        <a:t>3 751 795,6</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i="1" u="none" strike="noStrike" dirty="0">
                          <a:solidFill>
                            <a:srgbClr val="000000"/>
                          </a:solidFill>
                          <a:latin typeface="Arial" pitchFamily="34" charset="0"/>
                          <a:cs typeface="Arial" pitchFamily="34" charset="0"/>
                        </a:rPr>
                        <a:t>97,7</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07266">
                <a:tc>
                  <a:txBody>
                    <a:bodyPr/>
                    <a:lstStyle/>
                    <a:p>
                      <a:pPr algn="l" fontAlgn="b"/>
                      <a:r>
                        <a:rPr lang="ru-RU" sz="1200" b="0" i="1" u="none" strike="noStrike" dirty="0">
                          <a:solidFill>
                            <a:srgbClr val="000000"/>
                          </a:solidFill>
                          <a:latin typeface="Arial" pitchFamily="34" charset="0"/>
                          <a:cs typeface="Arial" pitchFamily="34" charset="0"/>
                        </a:rPr>
                        <a:t>в том числе:</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483049">
                <a:tc>
                  <a:txBody>
                    <a:bodyPr/>
                    <a:lstStyle/>
                    <a:p>
                      <a:pPr algn="l" fontAlgn="b"/>
                      <a:r>
                        <a:rPr lang="ru-RU" sz="1200" b="1" i="1" u="none" strike="noStrike" dirty="0">
                          <a:solidFill>
                            <a:srgbClr val="000000"/>
                          </a:solidFill>
                          <a:latin typeface="Arial" pitchFamily="34" charset="0"/>
                          <a:cs typeface="Arial" pitchFamily="34" charset="0"/>
                        </a:rPr>
                        <a:t>Расходы на реализацию муниципальных программ</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rgbClr val="000000"/>
                          </a:solidFill>
                          <a:latin typeface="Arial" pitchFamily="34" charset="0"/>
                          <a:cs typeface="Arial" pitchFamily="34" charset="0"/>
                        </a:rPr>
                        <a:t>3 398 618,4</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rgbClr val="000000"/>
                          </a:solidFill>
                          <a:latin typeface="Arial" pitchFamily="34" charset="0"/>
                          <a:cs typeface="Arial" pitchFamily="34" charset="0"/>
                        </a:rPr>
                        <a:t>3 580 279,7</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rgbClr val="000000"/>
                          </a:solidFill>
                          <a:latin typeface="Arial" pitchFamily="34" charset="0"/>
                          <a:cs typeface="Arial" pitchFamily="34" charset="0"/>
                        </a:rPr>
                        <a:t>3 792 954,0</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rgbClr val="000000"/>
                          </a:solidFill>
                          <a:latin typeface="Arial" pitchFamily="34" charset="0"/>
                          <a:cs typeface="Arial" pitchFamily="34" charset="0"/>
                        </a:rPr>
                        <a:t>3 715 190,6</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rgbClr val="000000"/>
                          </a:solidFill>
                          <a:latin typeface="Arial" pitchFamily="34" charset="0"/>
                          <a:cs typeface="Arial" pitchFamily="34" charset="0"/>
                        </a:rPr>
                        <a:t>97,9</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324782">
                <a:tc>
                  <a:txBody>
                    <a:bodyPr/>
                    <a:lstStyle/>
                    <a:p>
                      <a:pPr algn="l" fontAlgn="b"/>
                      <a:r>
                        <a:rPr lang="ru-RU" sz="1200" b="0" i="1" u="none" strike="noStrike" dirty="0">
                          <a:solidFill>
                            <a:srgbClr val="000000"/>
                          </a:solidFill>
                          <a:latin typeface="Arial" pitchFamily="34" charset="0"/>
                          <a:cs typeface="Arial" pitchFamily="34" charset="0"/>
                        </a:rPr>
                        <a:t>удельный вес в общем объеме расходов (%)</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latin typeface="Arial" pitchFamily="34" charset="0"/>
                          <a:cs typeface="Arial" pitchFamily="34" charset="0"/>
                        </a:rPr>
                        <a:t>99,2</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latin typeface="Arial" pitchFamily="34" charset="0"/>
                          <a:cs typeface="Arial" pitchFamily="34" charset="0"/>
                        </a:rPr>
                        <a:t>99,2</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latin typeface="Arial" pitchFamily="34" charset="0"/>
                          <a:cs typeface="Arial" pitchFamily="34" charset="0"/>
                        </a:rPr>
                        <a:t>98,8</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latin typeface="Arial" pitchFamily="34" charset="0"/>
                          <a:cs typeface="Arial" pitchFamily="34" charset="0"/>
                        </a:rPr>
                        <a:t>99,0</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latin typeface="Arial" pitchFamily="34" charset="0"/>
                          <a:cs typeface="Arial" pitchFamily="34" charset="0"/>
                        </a:rPr>
                        <a:t>-</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483049">
                <a:tc>
                  <a:txBody>
                    <a:bodyPr/>
                    <a:lstStyle/>
                    <a:p>
                      <a:pPr algn="l" fontAlgn="b"/>
                      <a:r>
                        <a:rPr lang="ru-RU" sz="1200" b="1" i="1" u="none" strike="noStrike" dirty="0">
                          <a:solidFill>
                            <a:srgbClr val="000000"/>
                          </a:solidFill>
                          <a:latin typeface="Arial" pitchFamily="34" charset="0"/>
                          <a:cs typeface="Arial" pitchFamily="34" charset="0"/>
                        </a:rPr>
                        <a:t>Расходы на непрограммную деятельность</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rgbClr val="000000"/>
                          </a:solidFill>
                          <a:latin typeface="Arial" pitchFamily="34" charset="0"/>
                          <a:cs typeface="Arial" pitchFamily="34" charset="0"/>
                        </a:rPr>
                        <a:t>28</a:t>
                      </a:r>
                      <a:r>
                        <a:rPr lang="ru-RU" sz="1200" b="1" i="1" u="none" strike="noStrike" baseline="0" dirty="0">
                          <a:solidFill>
                            <a:srgbClr val="000000"/>
                          </a:solidFill>
                          <a:latin typeface="Arial" pitchFamily="34" charset="0"/>
                          <a:cs typeface="Arial" pitchFamily="34" charset="0"/>
                        </a:rPr>
                        <a:t> 474,0</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rgbClr val="000000"/>
                          </a:solidFill>
                          <a:latin typeface="Arial" pitchFamily="34" charset="0"/>
                          <a:cs typeface="Arial" pitchFamily="34" charset="0"/>
                        </a:rPr>
                        <a:t>27 944,3</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rgbClr val="000000"/>
                          </a:solidFill>
                          <a:latin typeface="Arial" pitchFamily="34" charset="0"/>
                          <a:cs typeface="Arial" pitchFamily="34" charset="0"/>
                        </a:rPr>
                        <a:t>46 749,2</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rgbClr val="000000"/>
                          </a:solidFill>
                          <a:latin typeface="Arial" pitchFamily="34" charset="0"/>
                          <a:cs typeface="Arial" pitchFamily="34" charset="0"/>
                        </a:rPr>
                        <a:t>36 605,0</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a:solidFill>
                            <a:srgbClr val="000000"/>
                          </a:solidFill>
                          <a:latin typeface="Arial" pitchFamily="34" charset="0"/>
                          <a:cs typeface="Arial" pitchFamily="34" charset="0"/>
                        </a:rPr>
                        <a:t>78,3</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419996">
                <a:tc>
                  <a:txBody>
                    <a:bodyPr/>
                    <a:lstStyle/>
                    <a:p>
                      <a:pPr algn="l" fontAlgn="b"/>
                      <a:r>
                        <a:rPr lang="ru-RU" sz="1200" b="0" i="1" u="none" strike="noStrike" dirty="0">
                          <a:solidFill>
                            <a:srgbClr val="000000"/>
                          </a:solidFill>
                          <a:latin typeface="Arial" pitchFamily="34" charset="0"/>
                          <a:cs typeface="Arial" pitchFamily="34" charset="0"/>
                        </a:rPr>
                        <a:t>удельный вес в общем объеме расходов (%)</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latin typeface="Arial" pitchFamily="34" charset="0"/>
                          <a:cs typeface="Arial" pitchFamily="34" charset="0"/>
                        </a:rPr>
                        <a:t>0,8</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latin typeface="Arial" pitchFamily="34" charset="0"/>
                          <a:cs typeface="Arial" pitchFamily="34" charset="0"/>
                        </a:rPr>
                        <a:t>0,8</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latin typeface="Arial" pitchFamily="34" charset="0"/>
                          <a:cs typeface="Arial" pitchFamily="34" charset="0"/>
                        </a:rPr>
                        <a:t>1,2</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latin typeface="Arial" pitchFamily="34" charset="0"/>
                          <a:cs typeface="Arial" pitchFamily="34" charset="0"/>
                        </a:rPr>
                        <a:t>1,0</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latin typeface="Arial" pitchFamily="34" charset="0"/>
                          <a:cs typeface="Arial" pitchFamily="34" charset="0"/>
                        </a:rPr>
                        <a:t>-</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6"/>
                  </a:ext>
                </a:extLst>
              </a:tr>
            </a:tbl>
          </a:graphicData>
        </a:graphic>
      </p:graphicFrame>
      <p:sp>
        <p:nvSpPr>
          <p:cNvPr id="4" name="Прямоугольник 3"/>
          <p:cNvSpPr/>
          <p:nvPr/>
        </p:nvSpPr>
        <p:spPr>
          <a:xfrm>
            <a:off x="179512" y="260648"/>
            <a:ext cx="8769000" cy="584775"/>
          </a:xfrm>
          <a:prstGeom prst="rect">
            <a:avLst/>
          </a:prstGeom>
        </p:spPr>
        <p:txBody>
          <a:bodyPr wrap="square">
            <a:spAutoFit/>
          </a:bodyPr>
          <a:lstStyle/>
          <a:p>
            <a:pPr>
              <a:defRPr/>
            </a:pPr>
            <a:r>
              <a:rPr lang="ru-RU" sz="1600" b="1" i="1" dirty="0">
                <a:ln w="11430"/>
                <a:latin typeface="Times New Roman" panose="02020603050405020304" pitchFamily="18" charset="0"/>
                <a:cs typeface="Times New Roman" panose="02020603050405020304" pitchFamily="18" charset="0"/>
              </a:rPr>
              <a:t>Динамика исполнения расходов бюджета города </a:t>
            </a:r>
            <a:r>
              <a:rPr lang="ru-RU" sz="1600" b="1" i="1" dirty="0" err="1">
                <a:ln w="11430"/>
                <a:latin typeface="Times New Roman" panose="02020603050405020304" pitchFamily="18" charset="0"/>
                <a:cs typeface="Times New Roman" panose="02020603050405020304" pitchFamily="18" charset="0"/>
              </a:rPr>
              <a:t>Урай</a:t>
            </a:r>
            <a:endParaRPr lang="ru-RU" sz="1600" b="1" i="1" dirty="0">
              <a:ln w="11430"/>
              <a:latin typeface="Times New Roman" panose="02020603050405020304" pitchFamily="18" charset="0"/>
              <a:cs typeface="Times New Roman" panose="02020603050405020304" pitchFamily="18" charset="0"/>
            </a:endParaRPr>
          </a:p>
          <a:p>
            <a:pPr>
              <a:defRPr/>
            </a:pPr>
            <a:r>
              <a:rPr lang="ru-RU" sz="1600" b="1" i="1" dirty="0">
                <a:ln w="11430"/>
                <a:latin typeface="Times New Roman" panose="02020603050405020304" pitchFamily="18" charset="0"/>
                <a:cs typeface="Times New Roman" panose="02020603050405020304" pitchFamily="18" charset="0"/>
              </a:rPr>
              <a:t>в рамках муниципальных программ за 2018-2020 годы, тыс.рублей</a:t>
            </a:r>
            <a:endParaRPr lang="ru-RU" sz="1600" b="1" i="1" dirty="0">
              <a:latin typeface="Times New Roman" panose="02020603050405020304" pitchFamily="18" charset="0"/>
              <a:cs typeface="Times New Roman" panose="02020603050405020304" pitchFamily="18" charset="0"/>
            </a:endParaRPr>
          </a:p>
        </p:txBody>
      </p:sp>
      <p:sp>
        <p:nvSpPr>
          <p:cNvPr id="2" name="Выгнутая вверх стрелка 1"/>
          <p:cNvSpPr/>
          <p:nvPr/>
        </p:nvSpPr>
        <p:spPr>
          <a:xfrm>
            <a:off x="1403648" y="4105923"/>
            <a:ext cx="1800200" cy="547213"/>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Прямоугольник 6"/>
          <p:cNvSpPr/>
          <p:nvPr/>
        </p:nvSpPr>
        <p:spPr>
          <a:xfrm>
            <a:off x="1444216" y="4291459"/>
            <a:ext cx="1541512" cy="276999"/>
          </a:xfrm>
          <a:prstGeom prst="rect">
            <a:avLst/>
          </a:prstGeom>
        </p:spPr>
        <p:txBody>
          <a:bodyPr wrap="none">
            <a:spAutoFit/>
          </a:bodyPr>
          <a:lstStyle/>
          <a:p>
            <a:pPr lvl="0" fontAlgn="auto">
              <a:spcBef>
                <a:spcPts val="0"/>
              </a:spcBef>
              <a:spcAft>
                <a:spcPts val="0"/>
              </a:spcAft>
              <a:defRPr/>
            </a:pPr>
            <a:r>
              <a:rPr lang="ru-RU" sz="1200" b="1" dirty="0">
                <a:solidFill>
                  <a:prstClr val="black"/>
                </a:solidFill>
                <a:latin typeface="Times New Roman" panose="02020603050405020304" pitchFamily="18" charset="0"/>
                <a:cs typeface="Times New Roman" panose="02020603050405020304" pitchFamily="18" charset="0"/>
              </a:rPr>
              <a:t>+</a:t>
            </a:r>
            <a:r>
              <a:rPr lang="en-US" sz="1200" b="1" dirty="0">
                <a:solidFill>
                  <a:prstClr val="black"/>
                </a:solidFill>
                <a:latin typeface="Times New Roman" panose="02020603050405020304" pitchFamily="18" charset="0"/>
                <a:cs typeface="Times New Roman" panose="02020603050405020304" pitchFamily="18" charset="0"/>
              </a:rPr>
              <a:t>134 910</a:t>
            </a:r>
            <a:r>
              <a:rPr lang="ru-RU" sz="1200" b="1" dirty="0">
                <a:solidFill>
                  <a:prstClr val="black"/>
                </a:solidFill>
                <a:latin typeface="Times New Roman" panose="02020603050405020304" pitchFamily="18" charset="0"/>
                <a:cs typeface="Times New Roman" panose="02020603050405020304" pitchFamily="18" charset="0"/>
              </a:rPr>
              <a:t>,9  тыс.руб.</a:t>
            </a:r>
            <a:endParaRPr lang="en-US"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11" name="Диаграмма 10">
            <a:extLst>
              <a:ext uri="{FF2B5EF4-FFF2-40B4-BE49-F238E27FC236}">
                <a16:creationId xmlns:a16="http://schemas.microsoft.com/office/drawing/2014/main" xmlns="" id="{134D9B45-EFB6-440F-A41F-6E44AE5CC9F7}"/>
              </a:ext>
            </a:extLst>
          </p:cNvPr>
          <p:cNvGraphicFramePr>
            <a:graphicFrameLocks/>
          </p:cNvGraphicFramePr>
          <p:nvPr>
            <p:extLst>
              <p:ext uri="{D42A27DB-BD31-4B8C-83A1-F6EECF244321}">
                <p14:modId xmlns:p14="http://schemas.microsoft.com/office/powerpoint/2010/main" xmlns="" val="2577665866"/>
              </p:ext>
            </p:extLst>
          </p:nvPr>
        </p:nvGraphicFramePr>
        <p:xfrm>
          <a:off x="-393728" y="4149080"/>
          <a:ext cx="9537728" cy="282595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Прямая со стрелкой 8"/>
          <p:cNvCxnSpPr/>
          <p:nvPr/>
        </p:nvCxnSpPr>
        <p:spPr>
          <a:xfrm flipV="1">
            <a:off x="5580112" y="5661248"/>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6300192" y="5949280"/>
            <a:ext cx="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2770507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DADE4CA2-BC67-497F-A0D1-F4794CEE723D}"/>
              </a:ext>
            </a:extLst>
          </p:cNvPr>
          <p:cNvSpPr/>
          <p:nvPr/>
        </p:nvSpPr>
        <p:spPr>
          <a:xfrm>
            <a:off x="0" y="101361"/>
            <a:ext cx="9144000" cy="646331"/>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Структура исполнения расходов бюджета города </a:t>
            </a:r>
            <a:r>
              <a:rPr lang="ru-RU" b="1" i="1" dirty="0" err="1">
                <a:latin typeface="Times New Roman" panose="02020603050405020304" pitchFamily="18" charset="0"/>
                <a:cs typeface="Times New Roman" panose="02020603050405020304" pitchFamily="18" charset="0"/>
              </a:rPr>
              <a:t>Урай</a:t>
            </a:r>
            <a:endParaRPr lang="ru-RU" b="1" i="1" dirty="0">
              <a:latin typeface="Times New Roman" panose="02020603050405020304" pitchFamily="18" charset="0"/>
              <a:cs typeface="Times New Roman" panose="02020603050405020304" pitchFamily="18" charset="0"/>
            </a:endParaRPr>
          </a:p>
          <a:p>
            <a:r>
              <a:rPr lang="ru-RU" b="1" i="1" dirty="0">
                <a:latin typeface="Times New Roman" panose="02020603050405020304" pitchFamily="18" charset="0"/>
                <a:cs typeface="Times New Roman" panose="02020603050405020304" pitchFamily="18" charset="0"/>
              </a:rPr>
              <a:t>в функциональном разрезе за 2020 год, тыс.рублей, %</a:t>
            </a:r>
          </a:p>
        </p:txBody>
      </p:sp>
      <p:graphicFrame>
        <p:nvGraphicFramePr>
          <p:cNvPr id="5" name="Диаграмма 4"/>
          <p:cNvGraphicFramePr/>
          <p:nvPr/>
        </p:nvGraphicFramePr>
        <p:xfrm>
          <a:off x="107504" y="908720"/>
          <a:ext cx="9036496"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29939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037562354"/>
              </p:ext>
            </p:extLst>
          </p:nvPr>
        </p:nvGraphicFramePr>
        <p:xfrm>
          <a:off x="107503" y="692693"/>
          <a:ext cx="8928995" cy="5773663"/>
        </p:xfrm>
        <a:graphic>
          <a:graphicData uri="http://schemas.openxmlformats.org/drawingml/2006/table">
            <a:tbl>
              <a:tblPr/>
              <a:tblGrid>
                <a:gridCol w="3392474">
                  <a:extLst>
                    <a:ext uri="{9D8B030D-6E8A-4147-A177-3AD203B41FA5}">
                      <a16:colId xmlns:a16="http://schemas.microsoft.com/office/drawing/2014/main" xmlns="" val="20000"/>
                    </a:ext>
                  </a:extLst>
                </a:gridCol>
                <a:gridCol w="759915">
                  <a:extLst>
                    <a:ext uri="{9D8B030D-6E8A-4147-A177-3AD203B41FA5}">
                      <a16:colId xmlns:a16="http://schemas.microsoft.com/office/drawing/2014/main" xmlns="" val="20001"/>
                    </a:ext>
                  </a:extLst>
                </a:gridCol>
                <a:gridCol w="816164">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792090">
                  <a:extLst>
                    <a:ext uri="{9D8B030D-6E8A-4147-A177-3AD203B41FA5}">
                      <a16:colId xmlns:a16="http://schemas.microsoft.com/office/drawing/2014/main" xmlns="" val="20007"/>
                    </a:ext>
                  </a:extLst>
                </a:gridCol>
              </a:tblGrid>
              <a:tr h="513608">
                <a:tc>
                  <a:txBody>
                    <a:bodyPr/>
                    <a:lstStyle/>
                    <a:p>
                      <a:pPr algn="ctr" fontAlgn="ctr"/>
                      <a:r>
                        <a:rPr lang="ru-RU" sz="1050" b="0" i="0" u="none" strike="noStrike" dirty="0">
                          <a:latin typeface="Times New Roman"/>
                        </a:rPr>
                        <a:t>Показатели</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50" b="0" i="0" u="none" strike="noStrike" dirty="0">
                          <a:latin typeface="Times New Roman"/>
                        </a:rPr>
                        <a:t>единицы измерения</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50" b="0" i="0" u="none" strike="noStrike" dirty="0">
                          <a:latin typeface="Times New Roman Cyr"/>
                        </a:rPr>
                        <a:t>2018 год</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50" b="0" i="0" u="none" strike="noStrike" dirty="0">
                          <a:latin typeface="Times New Roman Cyr"/>
                        </a:rPr>
                        <a:t>Темп роста   2018 года к  2017 году, %</a:t>
                      </a:r>
                      <a:r>
                        <a:rPr lang="ru-RU" sz="1050" b="0" i="0" u="none" strike="noStrike" baseline="30000" dirty="0">
                          <a:latin typeface="Times New Roman Cyr"/>
                        </a:rPr>
                        <a:t>1</a:t>
                      </a:r>
                      <a:endParaRPr lang="ru-RU" sz="105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50" b="0" i="0" u="none" strike="noStrike" dirty="0">
                          <a:latin typeface="Times New Roman Cyr"/>
                        </a:rPr>
                        <a:t> 2019 год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50" b="0" i="0" u="none" strike="noStrike" dirty="0">
                          <a:latin typeface="Times New Roman Cyr"/>
                        </a:rPr>
                        <a:t>Темп роста   2019 года к  2018 году, %</a:t>
                      </a:r>
                      <a:r>
                        <a:rPr lang="ru-RU" sz="1050" b="0" i="0" u="none" strike="noStrike" baseline="30000" dirty="0">
                          <a:latin typeface="Times New Roman Cyr"/>
                        </a:rPr>
                        <a:t>1</a:t>
                      </a:r>
                      <a:endParaRPr lang="ru-RU" sz="105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50" b="0" i="0" u="none" strike="noStrike" dirty="0">
                          <a:latin typeface="Times New Roman Cyr"/>
                        </a:rPr>
                        <a:t> 2020 год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50" b="0" i="0" u="none" strike="noStrike" dirty="0">
                          <a:latin typeface="Times New Roman Cyr"/>
                        </a:rPr>
                        <a:t>Темп роста   2020 года к  2019 году, %</a:t>
                      </a:r>
                      <a:r>
                        <a:rPr lang="ru-RU" sz="1050" b="0" i="0" u="none" strike="noStrike" baseline="30000" dirty="0">
                          <a:latin typeface="Times New Roman Cyr"/>
                        </a:rPr>
                        <a:t>1</a:t>
                      </a:r>
                      <a:endParaRPr lang="ru-RU" sz="105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73381">
                <a:tc gridSpan="2">
                  <a:txBody>
                    <a:bodyPr/>
                    <a:lstStyle/>
                    <a:p>
                      <a:pPr algn="l" fontAlgn="t"/>
                      <a:r>
                        <a:rPr lang="ru-RU" sz="1100" b="1" i="0" u="none" strike="noStrike">
                          <a:latin typeface="Times New Roman Cyr"/>
                        </a:rPr>
                        <a:t>Демография: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l" fontAlgn="b"/>
                      <a:r>
                        <a:rPr lang="ru-RU" sz="11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1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1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1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1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1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173381">
                <a:tc>
                  <a:txBody>
                    <a:bodyPr/>
                    <a:lstStyle/>
                    <a:p>
                      <a:pPr algn="l" fontAlgn="t"/>
                      <a:r>
                        <a:rPr lang="ru-RU" sz="1100" b="0" i="0" u="none" strike="noStrike">
                          <a:latin typeface="Times New Roman"/>
                        </a:rPr>
                        <a:t>Численность населения (среднегодовая)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тыс.человек</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40,385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99,7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40,415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100,1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40,640*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100,6*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173381">
                <a:tc>
                  <a:txBody>
                    <a:bodyPr/>
                    <a:lstStyle/>
                    <a:p>
                      <a:pPr algn="l" fontAlgn="t"/>
                      <a:r>
                        <a:rPr lang="ru-RU" sz="1100" b="0" i="0" u="none" strike="noStrike" dirty="0">
                          <a:latin typeface="Times New Roman Cyr"/>
                        </a:rPr>
                        <a:t>Естественный прирост (убыль)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человек</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68,9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70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68,6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68*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97,1*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173381">
                <a:tc>
                  <a:txBody>
                    <a:bodyPr/>
                    <a:lstStyle/>
                    <a:p>
                      <a:pPr algn="l" fontAlgn="t"/>
                      <a:r>
                        <a:rPr lang="ru-RU" sz="1100" b="0" i="0" u="none" strike="noStrike">
                          <a:latin typeface="Times New Roman Cyr"/>
                        </a:rPr>
                        <a:t>Миграционный прирост (убыль)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человек</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-287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err="1">
                          <a:latin typeface="Times New Roman Cyr"/>
                        </a:rPr>
                        <a:t>х</a:t>
                      </a:r>
                      <a:endParaRPr lang="ru-RU" sz="110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175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138*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173381">
                <a:tc gridSpan="2">
                  <a:txBody>
                    <a:bodyPr/>
                    <a:lstStyle/>
                    <a:p>
                      <a:pPr algn="l" fontAlgn="t"/>
                      <a:r>
                        <a:rPr lang="ru-RU" sz="1100" b="1" i="0" u="none" strike="noStrike" dirty="0">
                          <a:latin typeface="Times New Roman Cyr"/>
                        </a:rPr>
                        <a:t>Труд и занятость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l" fontAlgn="ctr"/>
                      <a:r>
                        <a:rPr lang="ru-RU" sz="1100" b="0" i="0" u="none" strike="noStrike" dirty="0">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100" b="0" i="0" u="none" strike="noStrike" dirty="0">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100" b="0" i="0" u="none" strike="noStrike" dirty="0">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100" b="0" i="0" u="none" strike="noStrike">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100" b="0" i="0" u="none" strike="noStrike" dirty="0">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100" b="0" i="0" u="none" strike="noStrike">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343494">
                <a:tc>
                  <a:txBody>
                    <a:bodyPr/>
                    <a:lstStyle/>
                    <a:p>
                      <a:pPr algn="l" fontAlgn="t"/>
                      <a:r>
                        <a:rPr lang="ru-RU" sz="1100" b="0" i="0" u="none" strike="noStrike">
                          <a:latin typeface="Times New Roman"/>
                        </a:rPr>
                        <a:t>Уровень зарегистрированной безработицы (на конец периода)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a:rPr>
                        <a:t>%</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0,35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94,6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0,47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134,3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2,86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в 6,1р.</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6"/>
                  </a:ext>
                </a:extLst>
              </a:tr>
              <a:tr h="173381">
                <a:tc>
                  <a:txBody>
                    <a:bodyPr/>
                    <a:lstStyle/>
                    <a:p>
                      <a:pPr algn="l" fontAlgn="t"/>
                      <a:r>
                        <a:rPr lang="ru-RU" sz="1100" b="0" i="0" u="none" strike="noStrike">
                          <a:latin typeface="Times New Roman"/>
                        </a:rPr>
                        <a:t>Вновь созданные рабочие места, в том числе</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a:rPr>
                        <a:t>единиц</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655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83,1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708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108,1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395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55,8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r h="173381">
                <a:tc>
                  <a:txBody>
                    <a:bodyPr/>
                    <a:lstStyle/>
                    <a:p>
                      <a:pPr algn="l" fontAlgn="t"/>
                      <a:r>
                        <a:rPr lang="ru-RU" sz="1100" b="0" i="0" u="none" strike="noStrike">
                          <a:latin typeface="Times New Roman"/>
                        </a:rPr>
                        <a:t>        постоянные</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a:rPr>
                        <a:t>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90,5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100,0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89,5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8"/>
                  </a:ext>
                </a:extLst>
              </a:tr>
              <a:tr h="173381">
                <a:tc>
                  <a:txBody>
                    <a:bodyPr/>
                    <a:lstStyle/>
                    <a:p>
                      <a:pPr algn="l" fontAlgn="t"/>
                      <a:r>
                        <a:rPr lang="ru-RU" sz="1100" b="0" i="0" u="none" strike="noStrike">
                          <a:latin typeface="Times New Roman"/>
                        </a:rPr>
                        <a:t>        временные</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a:rPr>
                        <a:t>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636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82,9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689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108,3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378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54,9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9"/>
                  </a:ext>
                </a:extLst>
              </a:tr>
              <a:tr h="173381">
                <a:tc gridSpan="2">
                  <a:txBody>
                    <a:bodyPr/>
                    <a:lstStyle/>
                    <a:p>
                      <a:pPr algn="l" fontAlgn="t"/>
                      <a:r>
                        <a:rPr lang="ru-RU" sz="1100" b="1" i="0" u="none" strike="noStrike" dirty="0">
                          <a:latin typeface="Times New Roman Cyr"/>
                        </a:rPr>
                        <a:t>Объем инвестиций в основной капитал</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l" fontAlgn="b"/>
                      <a:endParaRPr lang="ru-RU" sz="1100" b="0" i="0" u="none" strike="noStrike">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100" b="0" i="0" u="none" strike="noStrike">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100" b="0" i="0" u="none" strike="noStrike" dirty="0">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100" b="0" i="0" u="none" strike="noStrike" dirty="0">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100" b="0" i="0" u="none" strike="noStrike" dirty="0">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100" b="0" i="0" u="none" strike="noStrike" dirty="0">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0"/>
                  </a:ext>
                </a:extLst>
              </a:tr>
              <a:tr h="173381">
                <a:tc>
                  <a:txBody>
                    <a:bodyPr/>
                    <a:lstStyle/>
                    <a:p>
                      <a:pPr algn="l" fontAlgn="t"/>
                      <a:r>
                        <a:rPr lang="ru-RU" sz="1100" b="0" i="0" u="none" strike="noStrike">
                          <a:latin typeface="Times New Roman Cyr"/>
                        </a:rPr>
                        <a:t>     в действующих ценах каждого года</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млн.руб.</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1426,925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105,4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4165,244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291,9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5700,0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136,9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1"/>
                  </a:ext>
                </a:extLst>
              </a:tr>
              <a:tr h="721459">
                <a:tc>
                  <a:txBody>
                    <a:bodyPr/>
                    <a:lstStyle/>
                    <a:p>
                      <a:pPr algn="l" fontAlgn="ctr"/>
                      <a:r>
                        <a:rPr lang="ru-RU" sz="1100" b="0" i="0" u="none" strike="noStrike">
                          <a:solidFill>
                            <a:srgbClr val="000000"/>
                          </a:solidFill>
                          <a:latin typeface="Times New Roman"/>
                        </a:rPr>
                        <a:t>Индекс физического объема</a:t>
                      </a:r>
                    </a:p>
                  </a:txBody>
                  <a:tcPr marL="38643"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0" i="0" u="none" strike="noStrike" dirty="0">
                          <a:solidFill>
                            <a:srgbClr val="000000"/>
                          </a:solidFill>
                          <a:latin typeface="Times New Roman"/>
                        </a:rPr>
                        <a:t>% к предыдущему году в сопоставимых ценах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100,1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273,32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129,59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2"/>
                  </a:ext>
                </a:extLst>
              </a:tr>
              <a:tr h="173381">
                <a:tc gridSpan="2">
                  <a:txBody>
                    <a:bodyPr/>
                    <a:lstStyle/>
                    <a:p>
                      <a:pPr algn="l" fontAlgn="t"/>
                      <a:r>
                        <a:rPr lang="ru-RU" sz="1100" b="1" i="0" u="none" strike="noStrike" dirty="0">
                          <a:latin typeface="Times New Roman Cyr"/>
                        </a:rPr>
                        <a:t>Финансы: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l" fontAlgn="b"/>
                      <a:r>
                        <a:rPr lang="ru-RU" sz="11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1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1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1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1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1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3"/>
                  </a:ext>
                </a:extLst>
              </a:tr>
              <a:tr h="173381">
                <a:tc>
                  <a:txBody>
                    <a:bodyPr/>
                    <a:lstStyle/>
                    <a:p>
                      <a:pPr algn="l" fontAlgn="t"/>
                      <a:r>
                        <a:rPr lang="ru-RU" sz="1100" b="0" i="0" u="none" strike="noStrike">
                          <a:latin typeface="Times New Roman Cyr"/>
                        </a:rPr>
                        <a:t>Доходы  бюджета муниципального образования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млн.рублей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3406,5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110,8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3624,3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106,4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3724,0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102,8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4"/>
                  </a:ext>
                </a:extLst>
              </a:tr>
              <a:tr h="343494">
                <a:tc>
                  <a:txBody>
                    <a:bodyPr/>
                    <a:lstStyle/>
                    <a:p>
                      <a:pPr algn="l" fontAlgn="t"/>
                      <a:r>
                        <a:rPr lang="ru-RU" sz="1100" b="0" i="0" u="none" strike="noStrike" dirty="0">
                          <a:latin typeface="Times New Roman Cyr"/>
                        </a:rPr>
                        <a:t>в том числе: безвозмездные поступления от других бюджетов бюджетной системы Российской Федерации</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млн.рублей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2542,7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114,9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2636,0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103,7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2499,0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94,8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5"/>
                  </a:ext>
                </a:extLst>
              </a:tr>
              <a:tr h="173381">
                <a:tc>
                  <a:txBody>
                    <a:bodyPr/>
                    <a:lstStyle/>
                    <a:p>
                      <a:pPr algn="l" fontAlgn="t"/>
                      <a:r>
                        <a:rPr lang="ru-RU" sz="1100" b="0" i="0" u="none" strike="noStrike">
                          <a:latin typeface="Times New Roman Cyr"/>
                        </a:rPr>
                        <a:t>Расходы  бюджета муниципального образования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млн.рублей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3427,1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107,4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3608,2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105,3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3751,8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104,0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6"/>
                  </a:ext>
                </a:extLst>
              </a:tr>
              <a:tr h="173381">
                <a:tc gridSpan="2">
                  <a:txBody>
                    <a:bodyPr/>
                    <a:lstStyle/>
                    <a:p>
                      <a:pPr algn="l" fontAlgn="t"/>
                      <a:r>
                        <a:rPr lang="ru-RU" sz="1100" b="1" i="0" u="none" strike="noStrike" dirty="0">
                          <a:latin typeface="Times New Roman Cyr"/>
                        </a:rPr>
                        <a:t>Ввод в действие жилых домов и объектов соцкультбыта:</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l" fontAlgn="b"/>
                      <a:endParaRPr lang="ru-RU" sz="1100" b="0" i="0" u="none" strike="noStrike">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100" b="0" i="0" u="none" strike="noStrike" dirty="0">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100" b="0" i="0" u="none" strike="noStrike">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100" b="0" i="0" u="none" strike="noStrike" dirty="0">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100" b="0" i="0" u="none" strike="noStrike">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100" b="0" i="0" u="none" strike="noStrike" dirty="0">
                        <a:latin typeface="Times New Roman Cyr"/>
                      </a:endParaRP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7"/>
                  </a:ext>
                </a:extLst>
              </a:tr>
              <a:tr h="173381">
                <a:tc>
                  <a:txBody>
                    <a:bodyPr/>
                    <a:lstStyle/>
                    <a:p>
                      <a:pPr algn="l" fontAlgn="t"/>
                      <a:r>
                        <a:rPr lang="ru-RU" sz="1100" b="0" i="0" u="none" strike="noStrike">
                          <a:latin typeface="Times New Roman Cyr"/>
                        </a:rPr>
                        <a:t>Жилые дома (общая площадь квартир)</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тыс.кв.м</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15,31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128,2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20,9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136,5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17,731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84,8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8"/>
                  </a:ext>
                </a:extLst>
              </a:tr>
              <a:tr h="173381">
                <a:tc gridSpan="2">
                  <a:txBody>
                    <a:bodyPr/>
                    <a:lstStyle/>
                    <a:p>
                      <a:pPr algn="l" fontAlgn="t"/>
                      <a:r>
                        <a:rPr lang="ru-RU" sz="1100" b="1" i="0" u="none" strike="noStrike">
                          <a:latin typeface="Times New Roman Cyr"/>
                        </a:rPr>
                        <a:t>Уровень жизни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ctr" fontAlgn="ctr"/>
                      <a:endParaRPr lang="ru-RU" sz="1100" b="0" i="0" u="none" strike="noStrike">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10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100" b="0" i="0" u="none" strike="noStrike">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10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100" b="0" i="0" u="none" strike="noStrike">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10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9"/>
                  </a:ext>
                </a:extLst>
              </a:tr>
              <a:tr h="513608">
                <a:tc>
                  <a:txBody>
                    <a:bodyPr/>
                    <a:lstStyle/>
                    <a:p>
                      <a:pPr algn="l" fontAlgn="t"/>
                      <a:r>
                        <a:rPr lang="ru-RU" sz="1100" b="0" i="0" u="none" strike="noStrike" dirty="0">
                          <a:latin typeface="Times New Roman Cyr"/>
                        </a:rPr>
                        <a:t>Среднемесячная номинальная начисленная заработная плата одного работника по крупным и средним предприятиям</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67 148,9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108,4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69 258,5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103,1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72 330*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104,4*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20"/>
                  </a:ext>
                </a:extLst>
              </a:tr>
              <a:tr h="173381">
                <a:tc>
                  <a:txBody>
                    <a:bodyPr/>
                    <a:lstStyle/>
                    <a:p>
                      <a:pPr algn="l" fontAlgn="t"/>
                      <a:r>
                        <a:rPr lang="ru-RU" sz="1100" b="0" i="0" u="none" strike="noStrike">
                          <a:latin typeface="Times New Roman Cyr"/>
                        </a:rPr>
                        <a:t>Среднедушевые  денежные доходы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a:latin typeface="Times New Roman Cyr"/>
                        </a:rPr>
                        <a:t>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36 460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102,4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37 637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103,2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38 104*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101,2*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21"/>
                  </a:ext>
                </a:extLst>
              </a:tr>
              <a:tr h="173381">
                <a:tc>
                  <a:txBody>
                    <a:bodyPr/>
                    <a:lstStyle/>
                    <a:p>
                      <a:pPr algn="l" fontAlgn="t"/>
                      <a:r>
                        <a:rPr lang="ru-RU" sz="1100" b="0" i="0" u="none" strike="noStrike">
                          <a:latin typeface="Times New Roman Cyr"/>
                        </a:rPr>
                        <a:t>Потребительские расходы на душу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127 072,35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144,3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136 520,5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107,4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143 890,45*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105,4*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22"/>
                  </a:ext>
                </a:extLst>
              </a:tr>
              <a:tr h="173381">
                <a:tc>
                  <a:txBody>
                    <a:bodyPr/>
                    <a:lstStyle/>
                    <a:p>
                      <a:pPr algn="l" fontAlgn="t"/>
                      <a:r>
                        <a:rPr lang="ru-RU" sz="1100" b="0" i="0" u="none" strike="noStrike" dirty="0">
                          <a:latin typeface="Times New Roman Cyr"/>
                        </a:rPr>
                        <a:t>Реальные располагаемые денежные доходы </a:t>
                      </a:r>
                      <a:r>
                        <a:rPr lang="ru-RU" sz="1100" b="0" i="0" u="none" strike="noStrike" dirty="0" err="1">
                          <a:latin typeface="Times New Roman Cyr"/>
                        </a:rPr>
                        <a:t>н</a:t>
                      </a:r>
                      <a:r>
                        <a:rPr lang="en-US" sz="1100" b="0" i="0" u="none" strike="noStrike" dirty="0">
                          <a:latin typeface="Times New Roman Cyr"/>
                        </a:rPr>
                        <a:t>f</a:t>
                      </a:r>
                      <a:r>
                        <a:rPr lang="ru-RU" sz="1100" b="0" i="0" u="none" strike="noStrike" dirty="0">
                          <a:latin typeface="Times New Roman Cyr"/>
                        </a:rPr>
                        <a:t>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a:latin typeface="Times New Roman Cyr"/>
                        </a:rPr>
                        <a:t>%</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98,4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err="1">
                          <a:latin typeface="Times New Roman Cyr"/>
                        </a:rPr>
                        <a:t>х</a:t>
                      </a:r>
                      <a:endParaRPr lang="ru-RU" sz="110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99,1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err="1">
                          <a:latin typeface="Times New Roman Cyr"/>
                        </a:rPr>
                        <a:t>х</a:t>
                      </a:r>
                      <a:endParaRPr lang="ru-RU" sz="110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a:latin typeface="Times New Roman Cyr"/>
                        </a:rPr>
                        <a:t>98,1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0" i="0" u="none" strike="noStrike" dirty="0" err="1">
                          <a:latin typeface="Times New Roman Cyr"/>
                        </a:rPr>
                        <a:t>х</a:t>
                      </a:r>
                      <a:endParaRPr lang="ru-RU" sz="110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23"/>
                  </a:ext>
                </a:extLst>
              </a:tr>
            </a:tbl>
          </a:graphicData>
        </a:graphic>
      </p:graphicFrame>
      <p:sp>
        <p:nvSpPr>
          <p:cNvPr id="5" name="Прямоугольник 4"/>
          <p:cNvSpPr/>
          <p:nvPr/>
        </p:nvSpPr>
        <p:spPr>
          <a:xfrm>
            <a:off x="-324544" y="0"/>
            <a:ext cx="6300192" cy="584775"/>
          </a:xfrm>
          <a:prstGeom prst="rect">
            <a:avLst/>
          </a:prstGeom>
        </p:spPr>
        <p:txBody>
          <a:bodyPr wrap="square">
            <a:spAutoFit/>
          </a:bodyPr>
          <a:lstStyle/>
          <a:p>
            <a:pPr lvl="0" indent="450850"/>
            <a:r>
              <a:rPr lang="ru-RU" sz="1600" b="1" i="1" dirty="0">
                <a:solidFill>
                  <a:prstClr val="black"/>
                </a:solidFill>
                <a:latin typeface="Times New Roman" panose="02020603050405020304" pitchFamily="18" charset="0"/>
                <a:ea typeface="Calibri" pitchFamily="34" charset="0"/>
                <a:cs typeface="Times New Roman" panose="02020603050405020304" pitchFamily="18" charset="0"/>
              </a:rPr>
              <a:t>Основные показатели социально-экономического развития</a:t>
            </a:r>
          </a:p>
          <a:p>
            <a:pPr lvl="0" indent="450850"/>
            <a:r>
              <a:rPr lang="ru-RU" sz="1600" b="1" i="1" dirty="0">
                <a:solidFill>
                  <a:prstClr val="black"/>
                </a:solidFill>
                <a:latin typeface="Times New Roman" panose="02020603050405020304" pitchFamily="18" charset="0"/>
                <a:ea typeface="Calibri" pitchFamily="34" charset="0"/>
                <a:cs typeface="Times New Roman" panose="02020603050405020304" pitchFamily="18" charset="0"/>
              </a:rPr>
              <a:t> городского округа </a:t>
            </a:r>
            <a:r>
              <a:rPr lang="ru-RU" sz="1600" b="1" i="1" dirty="0" err="1">
                <a:solidFill>
                  <a:prstClr val="black"/>
                </a:solidFill>
                <a:latin typeface="Times New Roman" panose="02020603050405020304" pitchFamily="18" charset="0"/>
                <a:ea typeface="Calibri" pitchFamily="34" charset="0"/>
                <a:cs typeface="Times New Roman" panose="02020603050405020304" pitchFamily="18" charset="0"/>
              </a:rPr>
              <a:t>Урай</a:t>
            </a:r>
            <a:r>
              <a:rPr lang="ru-RU" sz="1600" b="1" i="1" dirty="0">
                <a:solidFill>
                  <a:prstClr val="black"/>
                </a:solidFill>
                <a:latin typeface="Times New Roman" panose="02020603050405020304" pitchFamily="18" charset="0"/>
                <a:ea typeface="Calibri" pitchFamily="34" charset="0"/>
                <a:cs typeface="Times New Roman" panose="02020603050405020304" pitchFamily="18" charset="0"/>
              </a:rPr>
              <a:t> за 2020 год</a:t>
            </a:r>
            <a:endParaRPr lang="ru-RU" sz="1600" b="1" i="1" dirty="0">
              <a:solidFill>
                <a:prstClr val="black"/>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07502" y="6453336"/>
            <a:ext cx="2160242" cy="276999"/>
          </a:xfrm>
          <a:prstGeom prst="rect">
            <a:avLst/>
          </a:prstGeom>
        </p:spPr>
        <p:txBody>
          <a:bodyPr wrap="square">
            <a:spAutoFit/>
          </a:bodyPr>
          <a:lstStyle/>
          <a:p>
            <a:r>
              <a:rPr lang="ru-RU" sz="1200" b="1" dirty="0">
                <a:latin typeface="Times New Roman" pitchFamily="18" charset="0"/>
                <a:cs typeface="Times New Roman" pitchFamily="18" charset="0"/>
              </a:rPr>
              <a:t>*</a:t>
            </a:r>
            <a:r>
              <a:rPr lang="ru-RU" sz="1100" b="1" dirty="0">
                <a:latin typeface="Times New Roman" pitchFamily="18" charset="0"/>
                <a:cs typeface="Times New Roman" pitchFamily="18" charset="0"/>
              </a:rPr>
              <a:t>- оценка на 01.01.2021 года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Прямоугольник 6"/>
          <p:cNvSpPr/>
          <p:nvPr/>
        </p:nvSpPr>
        <p:spPr>
          <a:xfrm>
            <a:off x="0" y="0"/>
            <a:ext cx="8964488" cy="523220"/>
          </a:xfrm>
          <a:prstGeom prst="rect">
            <a:avLst/>
          </a:prstGeom>
        </p:spPr>
        <p:txBody>
          <a:bodyPr wrap="square">
            <a:spAutoFit/>
          </a:bodyPr>
          <a:lstStyle/>
          <a:p>
            <a:pPr lvl="0"/>
            <a:r>
              <a:rPr lang="ru-RU" sz="1400" b="1" i="1" dirty="0">
                <a:solidFill>
                  <a:prstClr val="black"/>
                </a:solidFill>
                <a:latin typeface="Times New Roman" panose="02020603050405020304" pitchFamily="18" charset="0"/>
                <a:cs typeface="Times New Roman" panose="02020603050405020304" pitchFamily="18" charset="0"/>
              </a:rPr>
              <a:t>Сведения о фактически произведенных расходах по разделам и подразделам классификации расходов бюджета за 2020 год в сравнении с первоначально утвержденными решением о бюджете, тыс.рублей</a:t>
            </a:r>
          </a:p>
        </p:txBody>
      </p:sp>
      <p:graphicFrame>
        <p:nvGraphicFramePr>
          <p:cNvPr id="10" name="Таблица 9">
            <a:extLst>
              <a:ext uri="{FF2B5EF4-FFF2-40B4-BE49-F238E27FC236}">
                <a16:creationId xmlns:a16="http://schemas.microsoft.com/office/drawing/2014/main" xmlns="" id="{8596AA88-CCF7-44B5-A3ED-03025E312B39}"/>
              </a:ext>
            </a:extLst>
          </p:cNvPr>
          <p:cNvGraphicFramePr>
            <a:graphicFrameLocks noGrp="1"/>
          </p:cNvGraphicFramePr>
          <p:nvPr>
            <p:extLst>
              <p:ext uri="{D42A27DB-BD31-4B8C-83A1-F6EECF244321}">
                <p14:modId xmlns:p14="http://schemas.microsoft.com/office/powerpoint/2010/main" xmlns="" val="868133983"/>
              </p:ext>
            </p:extLst>
          </p:nvPr>
        </p:nvGraphicFramePr>
        <p:xfrm>
          <a:off x="-3" y="548680"/>
          <a:ext cx="9036498" cy="6315379"/>
        </p:xfrm>
        <a:graphic>
          <a:graphicData uri="http://schemas.openxmlformats.org/drawingml/2006/table">
            <a:tbl>
              <a:tblPr>
                <a:tableStyleId>{5C22544A-7EE6-4342-B048-85BDC9FD1C3A}</a:tableStyleId>
              </a:tblPr>
              <a:tblGrid>
                <a:gridCol w="1979715">
                  <a:extLst>
                    <a:ext uri="{9D8B030D-6E8A-4147-A177-3AD203B41FA5}">
                      <a16:colId xmlns:a16="http://schemas.microsoft.com/office/drawing/2014/main" xmlns="" val="764028995"/>
                    </a:ext>
                  </a:extLst>
                </a:gridCol>
                <a:gridCol w="432048">
                  <a:extLst>
                    <a:ext uri="{9D8B030D-6E8A-4147-A177-3AD203B41FA5}">
                      <a16:colId xmlns:a16="http://schemas.microsoft.com/office/drawing/2014/main" xmlns="" val="1810369504"/>
                    </a:ext>
                  </a:extLst>
                </a:gridCol>
                <a:gridCol w="357485">
                  <a:extLst>
                    <a:ext uri="{9D8B030D-6E8A-4147-A177-3AD203B41FA5}">
                      <a16:colId xmlns:a16="http://schemas.microsoft.com/office/drawing/2014/main" xmlns="" val="2992891829"/>
                    </a:ext>
                  </a:extLst>
                </a:gridCol>
                <a:gridCol w="655875">
                  <a:extLst>
                    <a:ext uri="{9D8B030D-6E8A-4147-A177-3AD203B41FA5}">
                      <a16:colId xmlns:a16="http://schemas.microsoft.com/office/drawing/2014/main" xmlns="" val="681809593"/>
                    </a:ext>
                  </a:extLst>
                </a:gridCol>
                <a:gridCol w="655875">
                  <a:extLst>
                    <a:ext uri="{9D8B030D-6E8A-4147-A177-3AD203B41FA5}">
                      <a16:colId xmlns:a16="http://schemas.microsoft.com/office/drawing/2014/main" xmlns="" val="2232389579"/>
                    </a:ext>
                  </a:extLst>
                </a:gridCol>
                <a:gridCol w="728750">
                  <a:extLst>
                    <a:ext uri="{9D8B030D-6E8A-4147-A177-3AD203B41FA5}">
                      <a16:colId xmlns:a16="http://schemas.microsoft.com/office/drawing/2014/main" xmlns="" val="2450720670"/>
                    </a:ext>
                  </a:extLst>
                </a:gridCol>
                <a:gridCol w="655875">
                  <a:extLst>
                    <a:ext uri="{9D8B030D-6E8A-4147-A177-3AD203B41FA5}">
                      <a16:colId xmlns:a16="http://schemas.microsoft.com/office/drawing/2014/main" xmlns="" val="4239095601"/>
                    </a:ext>
                  </a:extLst>
                </a:gridCol>
                <a:gridCol w="655875">
                  <a:extLst>
                    <a:ext uri="{9D8B030D-6E8A-4147-A177-3AD203B41FA5}">
                      <a16:colId xmlns:a16="http://schemas.microsoft.com/office/drawing/2014/main" xmlns="" val="1401724738"/>
                    </a:ext>
                  </a:extLst>
                </a:gridCol>
                <a:gridCol w="2915000">
                  <a:extLst>
                    <a:ext uri="{9D8B030D-6E8A-4147-A177-3AD203B41FA5}">
                      <a16:colId xmlns:a16="http://schemas.microsoft.com/office/drawing/2014/main" xmlns="" val="2217101323"/>
                    </a:ext>
                  </a:extLst>
                </a:gridCol>
              </a:tblGrid>
              <a:tr h="870968">
                <a:tc>
                  <a:txBody>
                    <a:bodyPr/>
                    <a:lstStyle/>
                    <a:p>
                      <a:pPr algn="ctr" fontAlgn="ctr"/>
                      <a:r>
                        <a:rPr lang="ru-RU" sz="800" b="0" i="0" u="none" strike="noStrike" dirty="0">
                          <a:solidFill>
                            <a:srgbClr val="000000"/>
                          </a:solidFill>
                          <a:latin typeface="Times New Roman"/>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dirty="0">
                          <a:solidFill>
                            <a:srgbClr val="000000"/>
                          </a:solidFill>
                          <a:latin typeface="Times New Roman"/>
                        </a:rPr>
                        <a:t>РЗ</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dirty="0">
                          <a:solidFill>
                            <a:srgbClr val="000000"/>
                          </a:solidFill>
                          <a:latin typeface="Times New Roman"/>
                        </a:rPr>
                        <a:t>ПР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dirty="0">
                          <a:solidFill>
                            <a:srgbClr val="000000"/>
                          </a:solidFill>
                          <a:latin typeface="Times New Roman"/>
                        </a:rPr>
                        <a:t> Утверждено решением Думы </a:t>
                      </a:r>
                      <a:r>
                        <a:rPr lang="ru-RU" sz="800" b="0" i="0" u="none" strike="noStrike" dirty="0" err="1">
                          <a:solidFill>
                            <a:srgbClr val="000000"/>
                          </a:solidFill>
                          <a:latin typeface="Times New Roman"/>
                        </a:rPr>
                        <a:t>г.Урая</a:t>
                      </a:r>
                      <a:r>
                        <a:rPr lang="ru-RU" sz="800" b="0" i="0" u="none" strike="noStrike" dirty="0">
                          <a:solidFill>
                            <a:srgbClr val="000000"/>
                          </a:solidFill>
                          <a:latin typeface="Times New Roman"/>
                        </a:rPr>
                        <a:t> от 12.12.2019 года №93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dirty="0">
                          <a:solidFill>
                            <a:srgbClr val="000000"/>
                          </a:solidFill>
                          <a:latin typeface="Times New Roman"/>
                        </a:rPr>
                        <a:t>Уточненный план 2020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dirty="0">
                          <a:solidFill>
                            <a:srgbClr val="000000"/>
                          </a:solidFill>
                          <a:latin typeface="Times New Roman"/>
                        </a:rPr>
                        <a:t>Исполнено за 2020 год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dirty="0">
                          <a:solidFill>
                            <a:srgbClr val="000000"/>
                          </a:solidFill>
                          <a:latin typeface="Times New Roman"/>
                        </a:rPr>
                        <a:t>% исполнения к первоначальному плану на 2020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dirty="0">
                          <a:solidFill>
                            <a:srgbClr val="000000"/>
                          </a:solidFill>
                          <a:latin typeface="Times New Roman"/>
                        </a:rPr>
                        <a:t>% исполнения к уточненному плану на 2020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dirty="0">
                          <a:solidFill>
                            <a:srgbClr val="000000"/>
                          </a:solidFill>
                          <a:latin typeface="Times New Roman"/>
                        </a:rPr>
                        <a:t>Пояснения отклонений фактических значений от первоначального плана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173076337"/>
                  </a:ext>
                </a:extLst>
              </a:tr>
              <a:tr h="153409">
                <a:tc>
                  <a:txBody>
                    <a:bodyPr/>
                    <a:lstStyle/>
                    <a:p>
                      <a:pPr algn="ctr" fontAlgn="ctr"/>
                      <a:r>
                        <a:rPr lang="ru-RU" sz="800" b="0" i="0" u="none" strike="noStrike" dirty="0">
                          <a:solidFill>
                            <a:srgbClr val="000000"/>
                          </a:solidFill>
                          <a:latin typeface="Times New Roman"/>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a:solidFill>
                            <a:srgbClr val="000000"/>
                          </a:solidFill>
                          <a:latin typeface="Times New Roman"/>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a:solidFill>
                            <a:srgbClr val="000000"/>
                          </a:solidFill>
                          <a:latin typeface="Times New Roman"/>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a:solidFill>
                            <a:srgbClr val="000000"/>
                          </a:solidFill>
                          <a:latin typeface="Times New Roman"/>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a:solidFill>
                            <a:srgbClr val="000000"/>
                          </a:solidFill>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a:solidFill>
                            <a:srgbClr val="000000"/>
                          </a:solidFill>
                          <a:latin typeface="Times New Roman"/>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dirty="0">
                          <a:solidFill>
                            <a:srgbClr val="000000"/>
                          </a:solidFill>
                          <a:latin typeface="Times New Roman"/>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800" b="0" i="0" u="none" strike="noStrike" dirty="0">
                          <a:solidFill>
                            <a:srgbClr val="000000"/>
                          </a:solidFill>
                          <a:latin typeface="Times New Roman"/>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dirty="0">
                          <a:solidFill>
                            <a:srgbClr val="000000"/>
                          </a:solidFill>
                          <a:latin typeface="Times New Roman"/>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194321320"/>
                  </a:ext>
                </a:extLst>
              </a:tr>
              <a:tr h="296857">
                <a:tc>
                  <a:txBody>
                    <a:bodyPr/>
                    <a:lstStyle/>
                    <a:p>
                      <a:pPr algn="l" fontAlgn="b"/>
                      <a:r>
                        <a:rPr lang="ru-RU" sz="850" b="1" i="0" u="none" strike="noStrike" dirty="0">
                          <a:solidFill>
                            <a:srgbClr val="000000"/>
                          </a:solidFill>
                          <a:latin typeface="Times New Roman"/>
                        </a:rPr>
                        <a:t>ОБЩЕГОСУДАРСТВЕННЫЕ ВОПРОСЫ</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1" i="0" u="none" strike="noStrike" dirty="0">
                          <a:solidFill>
                            <a:srgbClr val="000000"/>
                          </a:solidFill>
                          <a:latin typeface="Times New Roman"/>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1" i="0" u="none" strike="noStrike">
                          <a:solidFill>
                            <a:srgbClr val="000000"/>
                          </a:solidFill>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1" i="0" u="none" strike="noStrike" dirty="0">
                          <a:solidFill>
                            <a:srgbClr val="000000"/>
                          </a:solidFill>
                          <a:latin typeface="Times New Roman"/>
                        </a:rPr>
                        <a:t>322 928,8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1" i="0" u="none" strike="noStrike" dirty="0">
                          <a:solidFill>
                            <a:srgbClr val="000000"/>
                          </a:solidFill>
                          <a:latin typeface="Times New Roman"/>
                        </a:rPr>
                        <a:t>315 206,0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1" i="0" u="none" strike="noStrike" dirty="0">
                          <a:solidFill>
                            <a:srgbClr val="000000"/>
                          </a:solidFill>
                          <a:latin typeface="Times New Roman"/>
                        </a:rPr>
                        <a:t>311 142,9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1" i="0" u="none" strike="noStrike" dirty="0">
                          <a:solidFill>
                            <a:srgbClr val="000000"/>
                          </a:solidFill>
                          <a:latin typeface="Times New Roman"/>
                        </a:rPr>
                        <a:t>96,4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1" i="0" u="none" strike="noStrike" dirty="0">
                          <a:solidFill>
                            <a:srgbClr val="000000"/>
                          </a:solidFill>
                          <a:latin typeface="Times New Roman"/>
                        </a:rPr>
                        <a:t>98,7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ru-RU" sz="800" b="0" i="0" u="none" strike="noStrike" dirty="0">
                          <a:solidFill>
                            <a:srgbClr val="000000"/>
                          </a:solidFill>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632422912"/>
                  </a:ext>
                </a:extLst>
              </a:tr>
              <a:tr h="334950">
                <a:tc>
                  <a:txBody>
                    <a:bodyPr/>
                    <a:lstStyle/>
                    <a:p>
                      <a:pPr algn="l" fontAlgn="b"/>
                      <a:r>
                        <a:rPr lang="ru-RU" sz="850" b="0" i="0" u="none" strike="noStrike" dirty="0">
                          <a:solidFill>
                            <a:srgbClr val="000000"/>
                          </a:solidFill>
                          <a:latin typeface="Times New Roman"/>
                        </a:rPr>
                        <a:t>Функционирование высшего должностного лица субъекта Российской Федерации и муниципального образования</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dirty="0">
                          <a:solidFill>
                            <a:srgbClr val="000000"/>
                          </a:solidFill>
                          <a:latin typeface="Times New Roman"/>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23 937,8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26 240,6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25 848,0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108,0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98,5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ru-RU" sz="800" b="0" i="0" u="none" strike="noStrike" dirty="0">
                          <a:solidFill>
                            <a:srgbClr val="000000"/>
                          </a:solidFill>
                          <a:latin typeface="Times New Roman"/>
                        </a:rPr>
                        <a:t>Увеличены бюджетные ассигнования на содержание заместителей главы города </a:t>
                      </a:r>
                      <a:r>
                        <a:rPr lang="ru-RU" sz="800" b="0" i="0" u="none" strike="noStrike" dirty="0" err="1">
                          <a:solidFill>
                            <a:srgbClr val="000000"/>
                          </a:solidFill>
                          <a:latin typeface="Times New Roman"/>
                        </a:rPr>
                        <a:t>Урай</a:t>
                      </a:r>
                      <a:r>
                        <a:rPr lang="ru-RU" sz="800" b="0" i="0" u="none" strike="noStrike" dirty="0">
                          <a:solidFill>
                            <a:srgbClr val="000000"/>
                          </a:solidFill>
                          <a:latin typeface="Times New Roman"/>
                        </a:rPr>
                        <a:t> в связи с осуществлением выплат при увольнении.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04202573"/>
                  </a:ext>
                </a:extLst>
              </a:tr>
              <a:tr h="535729">
                <a:tc>
                  <a:txBody>
                    <a:bodyPr/>
                    <a:lstStyle/>
                    <a:p>
                      <a:pPr algn="l" fontAlgn="b"/>
                      <a:r>
                        <a:rPr lang="ru-RU" sz="850" b="0" i="0" u="none" strike="noStrike" dirty="0">
                          <a:solidFill>
                            <a:srgbClr val="000000"/>
                          </a:solidFill>
                          <a:latin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17 523,6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16 738,5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16 703,0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95,3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99,8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ru-RU" sz="800" b="0" i="0" u="none" strike="noStrike" dirty="0">
                          <a:solidFill>
                            <a:srgbClr val="000000"/>
                          </a:solidFill>
                          <a:latin typeface="Times New Roman"/>
                        </a:rPr>
                        <a:t>Уменьшены ассигнования на содержание аппарата Думы города </a:t>
                      </a:r>
                      <a:r>
                        <a:rPr lang="ru-RU" sz="800" b="0" i="0" u="none" strike="noStrike" dirty="0" err="1">
                          <a:solidFill>
                            <a:srgbClr val="000000"/>
                          </a:solidFill>
                          <a:latin typeface="Times New Roman"/>
                        </a:rPr>
                        <a:t>Урай</a:t>
                      </a:r>
                      <a:r>
                        <a:rPr lang="ru-RU" sz="800" b="0" i="0" u="none" strike="noStrike" dirty="0">
                          <a:solidFill>
                            <a:srgbClr val="000000"/>
                          </a:solidFill>
                          <a:latin typeface="Times New Roman"/>
                        </a:rPr>
                        <a:t> в связи с экономией по </a:t>
                      </a:r>
                      <a:r>
                        <a:rPr lang="ru-RU" sz="800" b="0" i="0" u="none" strike="noStrike" dirty="0" err="1">
                          <a:solidFill>
                            <a:srgbClr val="000000"/>
                          </a:solidFill>
                          <a:latin typeface="Times New Roman"/>
                        </a:rPr>
                        <a:t>зар.плате</a:t>
                      </a:r>
                      <a:r>
                        <a:rPr lang="ru-RU" sz="800" b="0" i="0" u="none" strike="noStrike" dirty="0">
                          <a:solidFill>
                            <a:srgbClr val="000000"/>
                          </a:solidFill>
                          <a:latin typeface="Times New Roman"/>
                        </a:rPr>
                        <a:t> (наличие вакансии).</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669264417"/>
                  </a:ext>
                </a:extLst>
              </a:tr>
              <a:tr h="708692">
                <a:tc>
                  <a:txBody>
                    <a:bodyPr/>
                    <a:lstStyle/>
                    <a:p>
                      <a:pPr algn="l" fontAlgn="b"/>
                      <a:r>
                        <a:rPr lang="ru-RU" sz="850" b="0" i="0" u="none" strike="noStrike" dirty="0">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184 712,1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180 203,1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179 574,8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97,2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99,7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ru-RU" sz="800" b="0" i="0" u="none" strike="noStrike" dirty="0">
                          <a:solidFill>
                            <a:srgbClr val="000000"/>
                          </a:solidFill>
                          <a:latin typeface="Times New Roman"/>
                        </a:rPr>
                        <a:t>Уменьшение бюджетных ассигнований в результате экономии средств на текущее содержание аппарата администрации города </a:t>
                      </a:r>
                      <a:r>
                        <a:rPr lang="ru-RU" sz="800" b="0" i="0" u="none" strike="noStrike" dirty="0" err="1">
                          <a:solidFill>
                            <a:srgbClr val="000000"/>
                          </a:solidFill>
                          <a:latin typeface="Times New Roman"/>
                        </a:rPr>
                        <a:t>Урай</a:t>
                      </a:r>
                      <a:r>
                        <a:rPr lang="ru-RU" sz="800" b="0" i="0" u="none" strike="noStrike" dirty="0">
                          <a:solidFill>
                            <a:srgbClr val="000000"/>
                          </a:solidFill>
                          <a:latin typeface="Times New Roman"/>
                        </a:rPr>
                        <a:t> (временное ограничением на выезд работников в служебные командировки, льготные отпуска, отпуска к месту лечения, курсы повышения квалификации в связи с напряженной эпидемиологической обстановкой).</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64945401"/>
                  </a:ext>
                </a:extLst>
              </a:tr>
              <a:tr h="153409">
                <a:tc>
                  <a:txBody>
                    <a:bodyPr/>
                    <a:lstStyle/>
                    <a:p>
                      <a:pPr algn="l" fontAlgn="b"/>
                      <a:r>
                        <a:rPr lang="ru-RU" sz="850" b="0" i="0" u="none" strike="noStrike" dirty="0">
                          <a:solidFill>
                            <a:srgbClr val="000000"/>
                          </a:solidFill>
                          <a:latin typeface="Times New Roman"/>
                        </a:rPr>
                        <a:t>Судебная система</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ru-RU" sz="800" b="0" i="0" u="none" strike="noStrike" dirty="0">
                          <a:solidFill>
                            <a:srgbClr val="000000"/>
                          </a:solidFill>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85423366"/>
                  </a:ext>
                </a:extLst>
              </a:tr>
              <a:tr h="727201">
                <a:tc>
                  <a:txBody>
                    <a:bodyPr/>
                    <a:lstStyle/>
                    <a:p>
                      <a:pPr algn="l" fontAlgn="b"/>
                      <a:r>
                        <a:rPr lang="ru-RU" sz="850" b="0" i="0" u="none" strike="noStrike" dirty="0">
                          <a:solidFill>
                            <a:srgbClr val="000000"/>
                          </a:solidFill>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43 955,5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38 102,2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37 934,5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86,3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99,6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ru-RU" sz="800" b="0" i="0" u="none" strike="noStrike" dirty="0">
                          <a:solidFill>
                            <a:srgbClr val="000000"/>
                          </a:solidFill>
                          <a:latin typeface="Times New Roman"/>
                        </a:rPr>
                        <a:t>Уменьшение бюджетных ассигнований в результате экономии средств на текущее содержание Комитета по финансам администрации г.Урай (льготный проезд, </a:t>
                      </a:r>
                      <a:r>
                        <a:rPr lang="ru-RU" sz="800" b="0" i="0" u="none" strike="noStrike" dirty="0" err="1">
                          <a:solidFill>
                            <a:srgbClr val="000000"/>
                          </a:solidFill>
                          <a:latin typeface="Times New Roman"/>
                        </a:rPr>
                        <a:t>сан.кур.лечение</a:t>
                      </a:r>
                      <a:r>
                        <a:rPr lang="ru-RU" sz="800" b="0" i="0" u="none" strike="noStrike" dirty="0">
                          <a:solidFill>
                            <a:srgbClr val="000000"/>
                          </a:solidFill>
                          <a:latin typeface="Times New Roman"/>
                        </a:rPr>
                        <a:t>, экономия по услугам связи, канц.расходам в связи с эпидемиологической обстановкой)</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630443407"/>
                  </a:ext>
                </a:extLst>
              </a:tr>
              <a:tr h="775017">
                <a:tc>
                  <a:txBody>
                    <a:bodyPr/>
                    <a:lstStyle/>
                    <a:p>
                      <a:pPr algn="l" fontAlgn="b"/>
                      <a:r>
                        <a:rPr lang="ru-RU" sz="850" b="0" i="0" u="none" strike="noStrike" dirty="0">
                          <a:solidFill>
                            <a:srgbClr val="000000"/>
                          </a:solidFill>
                          <a:latin typeface="Times New Roman"/>
                        </a:rPr>
                        <a:t>Обеспечение проведения выборов и референдумов</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640,5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640,5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ru-RU" sz="800" b="0" i="0" u="none" strike="noStrike" dirty="0" err="1">
                          <a:solidFill>
                            <a:srgbClr val="000000"/>
                          </a:solidFill>
                          <a:latin typeface="Times New Roman"/>
                        </a:rPr>
                        <a:t>Увеличины</a:t>
                      </a:r>
                      <a:r>
                        <a:rPr lang="ru-RU" sz="800" b="0" i="0" u="none" strike="noStrike" dirty="0">
                          <a:solidFill>
                            <a:srgbClr val="000000"/>
                          </a:solidFill>
                          <a:latin typeface="Times New Roman"/>
                        </a:rPr>
                        <a:t> бюджетные ассигнования на основании уведомления Департамента финансов </a:t>
                      </a:r>
                      <a:r>
                        <a:rPr lang="ru-RU" sz="800" b="0" i="0" u="none" strike="noStrike" dirty="0" err="1">
                          <a:solidFill>
                            <a:srgbClr val="000000"/>
                          </a:solidFill>
                          <a:latin typeface="Times New Roman"/>
                        </a:rPr>
                        <a:t>ХМАО-Югры</a:t>
                      </a:r>
                      <a:r>
                        <a:rPr lang="ru-RU" sz="800" b="0" i="0" u="none" strike="noStrike" dirty="0">
                          <a:solidFill>
                            <a:srgbClr val="000000"/>
                          </a:solidFill>
                          <a:latin typeface="Times New Roman"/>
                        </a:rPr>
                        <a:t> -получена дотация (средства ФБ) на реализацию мероприятий, связанных с обеспечением санитарно-эпидемиологической безопасности при подготовке к проведению общероссийского голосования по вопросу одобрения изменений в Конституцию РФ.</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993614952"/>
                  </a:ext>
                </a:extLst>
              </a:tr>
              <a:tr h="1412563">
                <a:tc>
                  <a:txBody>
                    <a:bodyPr/>
                    <a:lstStyle/>
                    <a:p>
                      <a:pPr algn="l" fontAlgn="b"/>
                      <a:r>
                        <a:rPr lang="ru-RU" sz="850" b="0" i="0" u="none" strike="noStrike" dirty="0">
                          <a:solidFill>
                            <a:srgbClr val="000000"/>
                          </a:solidFill>
                          <a:latin typeface="Times New Roman"/>
                        </a:rPr>
                        <a:t>Резервные фонды</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800" b="0" i="0" u="none" strike="noStrike">
                          <a:solidFill>
                            <a:srgbClr val="000000"/>
                          </a:solidFill>
                          <a:latin typeface="Times New Roman"/>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5 000,0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a:solidFill>
                            <a:srgbClr val="000000"/>
                          </a:solidFill>
                          <a:latin typeface="Times New Roman"/>
                        </a:rPr>
                        <a:t>2 637,0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ru-RU" sz="800" b="0" i="0" u="none" strike="noStrike" dirty="0">
                          <a:solidFill>
                            <a:srgbClr val="000000"/>
                          </a:solidFill>
                          <a:latin typeface="Times New Roman"/>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ru-RU" sz="800" b="0" i="0" u="none" strike="noStrike" dirty="0">
                          <a:solidFill>
                            <a:srgbClr val="000000"/>
                          </a:solidFill>
                          <a:latin typeface="Times New Roman"/>
                        </a:rPr>
                        <a:t>В соответствии со ст.81 БК РФ, решением Думы г.Урай от 12.12.2019 № 93 "О бюджете городского округа город </a:t>
                      </a:r>
                      <a:r>
                        <a:rPr lang="ru-RU" sz="800" b="0" i="0" u="none" strike="noStrike" dirty="0" err="1">
                          <a:solidFill>
                            <a:srgbClr val="000000"/>
                          </a:solidFill>
                          <a:latin typeface="Times New Roman"/>
                        </a:rPr>
                        <a:t>Урай</a:t>
                      </a:r>
                      <a:r>
                        <a:rPr lang="ru-RU" sz="800" b="0" i="0" u="none" strike="noStrike" dirty="0">
                          <a:solidFill>
                            <a:srgbClr val="000000"/>
                          </a:solidFill>
                          <a:latin typeface="Times New Roman"/>
                        </a:rPr>
                        <a:t> на 2020 год и на плановый период 2021 и 2022 годов" утвержден резервный фонд на 2020 год в сумме 5 000,0 тыс.рублей. Из резервного фонда в течение 2020 выделялись  средства на финансовое обеспечение непредвиденных расходов, необходимость в которых возникла после принятия бюджета городского округа город </a:t>
                      </a:r>
                      <a:r>
                        <a:rPr lang="ru-RU" sz="800" b="0" i="0" u="none" strike="noStrike" dirty="0" err="1">
                          <a:solidFill>
                            <a:srgbClr val="000000"/>
                          </a:solidFill>
                          <a:latin typeface="Times New Roman"/>
                        </a:rPr>
                        <a:t>Урай</a:t>
                      </a:r>
                      <a:r>
                        <a:rPr lang="ru-RU" sz="800" b="0" i="0" u="none" strike="noStrike" dirty="0">
                          <a:solidFill>
                            <a:srgbClr val="000000"/>
                          </a:solidFill>
                          <a:latin typeface="Times New Roman"/>
                        </a:rPr>
                        <a:t> на соответствующий финансовый </a:t>
                      </a:r>
                      <a:r>
                        <a:rPr lang="ru-RU" sz="800" b="0" i="0" u="none" strike="noStrike" dirty="0" err="1">
                          <a:solidFill>
                            <a:srgbClr val="000000"/>
                          </a:solidFill>
                          <a:latin typeface="Times New Roman"/>
                        </a:rPr>
                        <a:t>год.Расходование</a:t>
                      </a:r>
                      <a:r>
                        <a:rPr lang="ru-RU" sz="800" b="0" i="0" u="none" strike="noStrike" dirty="0">
                          <a:solidFill>
                            <a:srgbClr val="000000"/>
                          </a:solidFill>
                          <a:latin typeface="Times New Roman"/>
                        </a:rPr>
                        <a:t> средств резервного фонда администрации города </a:t>
                      </a:r>
                      <a:r>
                        <a:rPr lang="ru-RU" sz="800" b="0" i="0" u="none" strike="noStrike" dirty="0" err="1">
                          <a:solidFill>
                            <a:srgbClr val="000000"/>
                          </a:solidFill>
                          <a:latin typeface="Times New Roman"/>
                        </a:rPr>
                        <a:t>Урай</a:t>
                      </a:r>
                      <a:r>
                        <a:rPr lang="ru-RU" sz="800" b="0" i="0" u="none" strike="noStrike" dirty="0">
                          <a:solidFill>
                            <a:srgbClr val="000000"/>
                          </a:solidFill>
                          <a:latin typeface="Times New Roman"/>
                        </a:rPr>
                        <a:t> осуществляется по другим разделам, подразделам функциональной классификации расходов бюджета.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58411231"/>
                  </a:ext>
                </a:extLst>
              </a:tr>
            </a:tbl>
          </a:graphicData>
        </a:graphic>
      </p:graphicFrame>
    </p:spTree>
    <p:extLst>
      <p:ext uri="{BB962C8B-B14F-4D97-AF65-F5344CB8AC3E}">
        <p14:creationId xmlns:p14="http://schemas.microsoft.com/office/powerpoint/2010/main" xmlns="" val="2294844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064228" y="40769"/>
            <a:ext cx="1919115" cy="246221"/>
          </a:xfrm>
          <a:prstGeom prst="rect">
            <a:avLst/>
          </a:prstGeom>
        </p:spPr>
        <p:txBody>
          <a:bodyPr wrap="none">
            <a:spAutoFit/>
          </a:bodyPr>
          <a:lstStyle/>
          <a:p>
            <a:pPr lvl="0" indent="450850" algn="ctr"/>
            <a:r>
              <a:rPr lang="ru-RU" sz="1000" b="1"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3" name="Таблица 2">
            <a:extLst>
              <a:ext uri="{FF2B5EF4-FFF2-40B4-BE49-F238E27FC236}">
                <a16:creationId xmlns:a16="http://schemas.microsoft.com/office/drawing/2014/main" xmlns="" id="{6DAC7FD4-2540-4561-8EC9-1E2D038145A8}"/>
              </a:ext>
            </a:extLst>
          </p:cNvPr>
          <p:cNvGraphicFramePr>
            <a:graphicFrameLocks noGrp="1"/>
          </p:cNvGraphicFramePr>
          <p:nvPr>
            <p:extLst>
              <p:ext uri="{D42A27DB-BD31-4B8C-83A1-F6EECF244321}">
                <p14:modId xmlns:p14="http://schemas.microsoft.com/office/powerpoint/2010/main" xmlns="" val="335970830"/>
              </p:ext>
            </p:extLst>
          </p:nvPr>
        </p:nvGraphicFramePr>
        <p:xfrm>
          <a:off x="107504" y="260649"/>
          <a:ext cx="8928992" cy="6597698"/>
        </p:xfrm>
        <a:graphic>
          <a:graphicData uri="http://schemas.openxmlformats.org/drawingml/2006/table">
            <a:tbl>
              <a:tblPr>
                <a:tableStyleId>{5C22544A-7EE6-4342-B048-85BDC9FD1C3A}</a:tableStyleId>
              </a:tblPr>
              <a:tblGrid>
                <a:gridCol w="2054200">
                  <a:extLst>
                    <a:ext uri="{9D8B030D-6E8A-4147-A177-3AD203B41FA5}">
                      <a16:colId xmlns:a16="http://schemas.microsoft.com/office/drawing/2014/main" xmlns="" val="50916413"/>
                    </a:ext>
                  </a:extLst>
                </a:gridCol>
                <a:gridCol w="416655">
                  <a:extLst>
                    <a:ext uri="{9D8B030D-6E8A-4147-A177-3AD203B41FA5}">
                      <a16:colId xmlns:a16="http://schemas.microsoft.com/office/drawing/2014/main" xmlns="" val="2804263831"/>
                    </a:ext>
                  </a:extLst>
                </a:gridCol>
                <a:gridCol w="416655">
                  <a:extLst>
                    <a:ext uri="{9D8B030D-6E8A-4147-A177-3AD203B41FA5}">
                      <a16:colId xmlns:a16="http://schemas.microsoft.com/office/drawing/2014/main" xmlns="" val="927873361"/>
                    </a:ext>
                  </a:extLst>
                </a:gridCol>
                <a:gridCol w="712890">
                  <a:extLst>
                    <a:ext uri="{9D8B030D-6E8A-4147-A177-3AD203B41FA5}">
                      <a16:colId xmlns:a16="http://schemas.microsoft.com/office/drawing/2014/main" xmlns="" val="3232540699"/>
                    </a:ext>
                  </a:extLst>
                </a:gridCol>
                <a:gridCol w="648072">
                  <a:extLst>
                    <a:ext uri="{9D8B030D-6E8A-4147-A177-3AD203B41FA5}">
                      <a16:colId xmlns:a16="http://schemas.microsoft.com/office/drawing/2014/main" xmlns="" val="1458129796"/>
                    </a:ext>
                  </a:extLst>
                </a:gridCol>
                <a:gridCol w="664171">
                  <a:extLst>
                    <a:ext uri="{9D8B030D-6E8A-4147-A177-3AD203B41FA5}">
                      <a16:colId xmlns:a16="http://schemas.microsoft.com/office/drawing/2014/main" xmlns="" val="3603829917"/>
                    </a:ext>
                  </a:extLst>
                </a:gridCol>
                <a:gridCol w="661318">
                  <a:extLst>
                    <a:ext uri="{9D8B030D-6E8A-4147-A177-3AD203B41FA5}">
                      <a16:colId xmlns:a16="http://schemas.microsoft.com/office/drawing/2014/main" xmlns="" val="1607064754"/>
                    </a:ext>
                  </a:extLst>
                </a:gridCol>
                <a:gridCol w="661318">
                  <a:extLst>
                    <a:ext uri="{9D8B030D-6E8A-4147-A177-3AD203B41FA5}">
                      <a16:colId xmlns:a16="http://schemas.microsoft.com/office/drawing/2014/main" xmlns="" val="2302330127"/>
                    </a:ext>
                  </a:extLst>
                </a:gridCol>
                <a:gridCol w="2693713">
                  <a:extLst>
                    <a:ext uri="{9D8B030D-6E8A-4147-A177-3AD203B41FA5}">
                      <a16:colId xmlns:a16="http://schemas.microsoft.com/office/drawing/2014/main" xmlns="" val="4257737858"/>
                    </a:ext>
                  </a:extLst>
                </a:gridCol>
              </a:tblGrid>
              <a:tr h="862426">
                <a:tc>
                  <a:txBody>
                    <a:bodyPr/>
                    <a:lstStyle/>
                    <a:p>
                      <a:pPr algn="ctr" fontAlgn="ctr"/>
                      <a:r>
                        <a:rPr lang="ru-RU" sz="900" b="0" i="0" u="none" strike="noStrike" dirty="0">
                          <a:solidFill>
                            <a:srgbClr val="000000"/>
                          </a:solidFill>
                          <a:latin typeface="Times New Roman"/>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РЗ</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ПР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Утверждено решением Думы </a:t>
                      </a:r>
                      <a:r>
                        <a:rPr lang="ru-RU" sz="900" b="0" i="0" u="none" strike="noStrike" dirty="0" err="1">
                          <a:solidFill>
                            <a:srgbClr val="000000"/>
                          </a:solidFill>
                          <a:latin typeface="Times New Roman"/>
                        </a:rPr>
                        <a:t>г.Урая</a:t>
                      </a:r>
                      <a:r>
                        <a:rPr lang="ru-RU" sz="900" b="0" i="0" u="none" strike="noStrike" dirty="0">
                          <a:solidFill>
                            <a:srgbClr val="000000"/>
                          </a:solidFill>
                          <a:latin typeface="Times New Roman"/>
                        </a:rPr>
                        <a:t> от 12.12.2019 года №93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Уточненный план 2020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Исполнено за 2020 год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первоначальному плану на 2020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уточненному плану на 2020 год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Пояснения отклонений фактических значений от первоначального плана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808938563"/>
                  </a:ext>
                </a:extLst>
              </a:tr>
              <a:tr h="145685">
                <a:tc>
                  <a:txBody>
                    <a:bodyPr/>
                    <a:lstStyle/>
                    <a:p>
                      <a:pPr algn="ctr" fontAlgn="ctr"/>
                      <a:r>
                        <a:rPr lang="ru-RU" sz="900" b="0" i="0" u="none" strike="noStrike">
                          <a:solidFill>
                            <a:srgbClr val="000000"/>
                          </a:solidFill>
                          <a:latin typeface="Times New Roman"/>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436147">
                <a:tc>
                  <a:txBody>
                    <a:bodyPr/>
                    <a:lstStyle/>
                    <a:p>
                      <a:pPr algn="l" fontAlgn="b"/>
                      <a:r>
                        <a:rPr lang="ru-RU" sz="900" b="0" i="0" u="none" strike="noStrike" dirty="0">
                          <a:solidFill>
                            <a:srgbClr val="000000"/>
                          </a:solidFill>
                          <a:latin typeface="Times New Roman"/>
                        </a:rPr>
                        <a:t>Другие общегосударственные вопросы</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47 788,3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50 632,6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50 430,6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105,5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99,6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Увеличение ассигнований на содержание муниципального имущества (</a:t>
                      </a:r>
                      <a:r>
                        <a:rPr lang="ru-RU" sz="900" b="0" i="0" u="none" strike="noStrike" dirty="0" err="1">
                          <a:solidFill>
                            <a:srgbClr val="000000"/>
                          </a:solidFill>
                          <a:latin typeface="Times New Roman"/>
                        </a:rPr>
                        <a:t>ком.услуги-простои</a:t>
                      </a:r>
                      <a:r>
                        <a:rPr lang="ru-RU" sz="900" b="0" i="0" u="none" strike="noStrike" dirty="0">
                          <a:solidFill>
                            <a:srgbClr val="000000"/>
                          </a:solidFill>
                          <a:latin typeface="Times New Roman"/>
                        </a:rPr>
                        <a:t>), выплату пенсии за выслугу лет, по организации предоставления государственных услуг в МФЦ. Из резервного фонда администрации </a:t>
                      </a:r>
                      <a:r>
                        <a:rPr lang="ru-RU" sz="900" b="0" i="0" u="none" strike="noStrike" dirty="0" err="1">
                          <a:solidFill>
                            <a:srgbClr val="000000"/>
                          </a:solidFill>
                          <a:latin typeface="Times New Roman"/>
                        </a:rPr>
                        <a:t>г.Урай</a:t>
                      </a:r>
                      <a:r>
                        <a:rPr lang="ru-RU" sz="900" b="0" i="0" u="none" strike="noStrike" dirty="0">
                          <a:solidFill>
                            <a:srgbClr val="000000"/>
                          </a:solidFill>
                          <a:latin typeface="Times New Roman"/>
                        </a:rPr>
                        <a:t> выделены средства для оплаты административных штрафов, расходов по решению суда.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436147">
                <a:tc>
                  <a:txBody>
                    <a:bodyPr/>
                    <a:lstStyle/>
                    <a:p>
                      <a:pPr algn="l" fontAlgn="b"/>
                      <a:r>
                        <a:rPr lang="ru-RU" sz="900" b="1" i="0" u="none" strike="noStrike" dirty="0">
                          <a:solidFill>
                            <a:srgbClr val="000000"/>
                          </a:solidFill>
                          <a:latin typeface="Times New Roman"/>
                        </a:rPr>
                        <a:t>НАЦИОНАЛЬНАЯ БЕЗОПАСНОСТЬ И ПРАВООХРАНИТЕЛЬНАЯ ДЕЯТЕЛЬНОСТЬ</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34 381,2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44 238,0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41 015,9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119,3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92,7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006942993"/>
                  </a:ext>
                </a:extLst>
              </a:tr>
              <a:tr h="321400">
                <a:tc>
                  <a:txBody>
                    <a:bodyPr/>
                    <a:lstStyle/>
                    <a:p>
                      <a:pPr algn="l" fontAlgn="b"/>
                      <a:r>
                        <a:rPr lang="ru-RU" sz="900" b="0" i="0" u="none" strike="noStrike">
                          <a:solidFill>
                            <a:srgbClr val="000000"/>
                          </a:solidFill>
                          <a:latin typeface="Times New Roman"/>
                        </a:rPr>
                        <a:t>Органы юстиции</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6 573,0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6 608,7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6 608,7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100,5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a:solidFill>
                            <a:srgbClr val="000000"/>
                          </a:solidFill>
                          <a:latin typeface="Times New Roman"/>
                        </a:rPr>
                        <a:t>Увеличение объема субвенции на государственную регистрацию актов гражданского состояния.</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867962345"/>
                  </a:ext>
                </a:extLst>
              </a:tr>
              <a:tr h="1288705">
                <a:tc>
                  <a:txBody>
                    <a:bodyPr/>
                    <a:lstStyle/>
                    <a:p>
                      <a:pPr algn="l" fontAlgn="b"/>
                      <a:r>
                        <a:rPr lang="ru-RU" sz="9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24 559,2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33 742,6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31 141,5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126,8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92,3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Увеличение бюджетных ассигнований за счет выделения средств дотации (основание уведомление Департамента финансов </a:t>
                      </a:r>
                      <a:r>
                        <a:rPr lang="ru-RU" sz="900" b="0" i="0" u="none" strike="noStrike" dirty="0" err="1">
                          <a:solidFill>
                            <a:srgbClr val="000000"/>
                          </a:solidFill>
                          <a:latin typeface="Times New Roman"/>
                        </a:rPr>
                        <a:t>ХМАО-Югры</a:t>
                      </a:r>
                      <a:r>
                        <a:rPr lang="ru-RU" sz="900" b="0" i="0" u="none" strike="noStrike" dirty="0">
                          <a:solidFill>
                            <a:srgbClr val="000000"/>
                          </a:solidFill>
                          <a:latin typeface="Times New Roman"/>
                        </a:rPr>
                        <a:t>) на поддержку мер по обеспечению сбалансированности бюджетов, из резервного фонда администрации г.Урай выделены средства на финансовое обеспечение мероприятий, связанных с профилактикой и устранением последствий распространения новой </a:t>
                      </a:r>
                      <a:r>
                        <a:rPr lang="ru-RU" sz="900" b="0" i="0" u="none" strike="noStrike" dirty="0" err="1">
                          <a:solidFill>
                            <a:srgbClr val="000000"/>
                          </a:solidFill>
                          <a:latin typeface="Times New Roman"/>
                        </a:rPr>
                        <a:t>коронавирусной</a:t>
                      </a:r>
                      <a:r>
                        <a:rPr lang="ru-RU" sz="900" b="0" i="0" u="none" strike="noStrike" dirty="0">
                          <a:solidFill>
                            <a:srgbClr val="000000"/>
                          </a:solidFill>
                          <a:latin typeface="Times New Roman"/>
                        </a:rPr>
                        <a:t> инфекции, вызванной COVID-2019.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39409479"/>
                  </a:ext>
                </a:extLst>
              </a:tr>
              <a:tr h="1288705">
                <a:tc>
                  <a:txBody>
                    <a:bodyPr/>
                    <a:lstStyle/>
                    <a:p>
                      <a:pPr algn="l" fontAlgn="b"/>
                      <a:r>
                        <a:rPr lang="ru-RU" sz="900" b="0" i="0" u="none" strike="noStrike">
                          <a:solidFill>
                            <a:srgbClr val="000000"/>
                          </a:solidFill>
                          <a:latin typeface="Times New Roman"/>
                        </a:rPr>
                        <a:t>Другие вопросы в области национальной безопасности и правоохранительной деятельности</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3 249,0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3 886,7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3 265,7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84,0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ru-RU" sz="900" b="0" i="0" u="none" strike="noStrike" dirty="0">
                          <a:solidFill>
                            <a:srgbClr val="000000"/>
                          </a:solidFill>
                          <a:latin typeface="Times New Roman"/>
                        </a:rPr>
                        <a:t>Увеличение бюджетных ассигнований за счет выделения средств дотации (основание уведомление Департамента финансов </a:t>
                      </a:r>
                      <a:r>
                        <a:rPr lang="ru-RU" sz="900" b="0" i="0" u="none" strike="noStrike" dirty="0" err="1">
                          <a:solidFill>
                            <a:srgbClr val="000000"/>
                          </a:solidFill>
                          <a:latin typeface="Times New Roman"/>
                        </a:rPr>
                        <a:t>ХМАО-Югры</a:t>
                      </a:r>
                      <a:r>
                        <a:rPr lang="ru-RU" sz="900" b="0" i="0" u="none" strike="noStrike" dirty="0">
                          <a:solidFill>
                            <a:srgbClr val="000000"/>
                          </a:solidFill>
                          <a:latin typeface="Times New Roman"/>
                        </a:rPr>
                        <a:t>) на поддержку мер по обеспечению сбалансированности </a:t>
                      </a:r>
                      <a:r>
                        <a:rPr lang="ru-RU" sz="900" b="0" i="0" u="none" strike="noStrike" dirty="0" err="1">
                          <a:solidFill>
                            <a:srgbClr val="000000"/>
                          </a:solidFill>
                          <a:latin typeface="Times New Roman"/>
                        </a:rPr>
                        <a:t>бюджетоввыделены</a:t>
                      </a:r>
                      <a:r>
                        <a:rPr lang="ru-RU" sz="900" b="0" i="0" u="none" strike="noStrike" dirty="0">
                          <a:solidFill>
                            <a:srgbClr val="000000"/>
                          </a:solidFill>
                          <a:latin typeface="Times New Roman"/>
                        </a:rPr>
                        <a:t> средства на финансовое обеспечение мероприятий, связанных с профилактикой и устранением последствий распространения новой </a:t>
                      </a:r>
                      <a:r>
                        <a:rPr lang="ru-RU" sz="900" b="0" i="0" u="none" strike="noStrike" dirty="0" err="1">
                          <a:solidFill>
                            <a:srgbClr val="000000"/>
                          </a:solidFill>
                          <a:latin typeface="Times New Roman"/>
                        </a:rPr>
                        <a:t>коронавирусной</a:t>
                      </a:r>
                      <a:r>
                        <a:rPr lang="ru-RU" sz="900" b="0" i="0" u="none" strike="noStrike" dirty="0">
                          <a:solidFill>
                            <a:srgbClr val="000000"/>
                          </a:solidFill>
                          <a:latin typeface="Times New Roman"/>
                        </a:rPr>
                        <a:t> инфекции, вызванной COVID-2019 (оказание услуг по организации работы объекта для изоляции граждан).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638694813"/>
                  </a:ext>
                </a:extLst>
              </a:tr>
              <a:tr h="182709">
                <a:tc>
                  <a:txBody>
                    <a:bodyPr/>
                    <a:lstStyle/>
                    <a:p>
                      <a:pPr algn="l" fontAlgn="b"/>
                      <a:r>
                        <a:rPr lang="ru-RU" sz="900" b="1" i="0" u="none" strike="noStrike">
                          <a:solidFill>
                            <a:srgbClr val="000000"/>
                          </a:solidFill>
                          <a:latin typeface="Times New Roman"/>
                        </a:rPr>
                        <a:t>НАЦИОНАЛЬНАЯ ЭКОНОМИКА</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231 557,8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278 055,7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267 978,9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666,9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577,3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510187131"/>
                  </a:ext>
                </a:extLst>
              </a:tr>
              <a:tr h="494794">
                <a:tc>
                  <a:txBody>
                    <a:bodyPr/>
                    <a:lstStyle/>
                    <a:p>
                      <a:pPr algn="l" fontAlgn="b"/>
                      <a:r>
                        <a:rPr lang="ru-RU" sz="900" b="0" i="0" u="none" strike="noStrike">
                          <a:solidFill>
                            <a:srgbClr val="000000"/>
                          </a:solidFill>
                          <a:latin typeface="Times New Roman"/>
                        </a:rPr>
                        <a:t>Общеэкономические вопросы</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8 753,2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7 287,3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6 787,7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77,5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93,1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Уменьшение ассигнований по содействию трудоустройству граждан (оплата произведена за фактически отработанное время и по факту заключенных договоров).</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357985188"/>
                  </a:ext>
                </a:extLst>
              </a:tr>
              <a:tr h="450691">
                <a:tc>
                  <a:txBody>
                    <a:bodyPr/>
                    <a:lstStyle/>
                    <a:p>
                      <a:pPr algn="l" fontAlgn="b"/>
                      <a:r>
                        <a:rPr lang="ru-RU" sz="900" b="0" i="0" u="none" strike="noStrike">
                          <a:solidFill>
                            <a:srgbClr val="000000"/>
                          </a:solidFill>
                          <a:latin typeface="Times New Roman"/>
                        </a:rPr>
                        <a:t>Сельское хозяйство и рыболовство</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25 435,9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42 005,5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41 882,6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164,7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99,7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Увеличение ассигнований для реализации переданных полномочий по поддержке агропромышленного комплекса.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950347665"/>
                  </a:ext>
                </a:extLst>
              </a:tr>
            </a:tbl>
          </a:graphicData>
        </a:graphic>
      </p:graphicFrame>
    </p:spTree>
    <p:extLst>
      <p:ext uri="{BB962C8B-B14F-4D97-AF65-F5344CB8AC3E}">
        <p14:creationId xmlns:p14="http://schemas.microsoft.com/office/powerpoint/2010/main" xmlns="" val="1647764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224885" y="116632"/>
            <a:ext cx="1919115" cy="246221"/>
          </a:xfrm>
          <a:prstGeom prst="rect">
            <a:avLst/>
          </a:prstGeom>
        </p:spPr>
        <p:txBody>
          <a:bodyPr wrap="square">
            <a:spAutoFit/>
          </a:bodyPr>
          <a:lstStyle/>
          <a:p>
            <a:pPr lvl="0" indent="450850" algn="ctr"/>
            <a:r>
              <a:rPr lang="ru-RU" sz="1000" b="1"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2" name="Таблица 1">
            <a:extLst>
              <a:ext uri="{FF2B5EF4-FFF2-40B4-BE49-F238E27FC236}">
                <a16:creationId xmlns:a16="http://schemas.microsoft.com/office/drawing/2014/main" xmlns="" id="{51DB706F-B6C7-42CB-95C6-13F09789D283}"/>
              </a:ext>
            </a:extLst>
          </p:cNvPr>
          <p:cNvGraphicFramePr>
            <a:graphicFrameLocks noGrp="1"/>
          </p:cNvGraphicFramePr>
          <p:nvPr>
            <p:extLst>
              <p:ext uri="{D42A27DB-BD31-4B8C-83A1-F6EECF244321}">
                <p14:modId xmlns:p14="http://schemas.microsoft.com/office/powerpoint/2010/main" xmlns="" val="1490771499"/>
              </p:ext>
            </p:extLst>
          </p:nvPr>
        </p:nvGraphicFramePr>
        <p:xfrm>
          <a:off x="107503" y="404665"/>
          <a:ext cx="8928995" cy="6192687"/>
        </p:xfrm>
        <a:graphic>
          <a:graphicData uri="http://schemas.openxmlformats.org/drawingml/2006/table">
            <a:tbl>
              <a:tblPr/>
              <a:tblGrid>
                <a:gridCol w="1872209">
                  <a:extLst>
                    <a:ext uri="{9D8B030D-6E8A-4147-A177-3AD203B41FA5}">
                      <a16:colId xmlns:a16="http://schemas.microsoft.com/office/drawing/2014/main" xmlns="" val="1569320287"/>
                    </a:ext>
                  </a:extLst>
                </a:gridCol>
                <a:gridCol w="432048">
                  <a:extLst>
                    <a:ext uri="{9D8B030D-6E8A-4147-A177-3AD203B41FA5}">
                      <a16:colId xmlns:a16="http://schemas.microsoft.com/office/drawing/2014/main" xmlns="" val="1667886313"/>
                    </a:ext>
                  </a:extLst>
                </a:gridCol>
                <a:gridCol w="432048">
                  <a:extLst>
                    <a:ext uri="{9D8B030D-6E8A-4147-A177-3AD203B41FA5}">
                      <a16:colId xmlns:a16="http://schemas.microsoft.com/office/drawing/2014/main" xmlns="" val="2048315354"/>
                    </a:ext>
                  </a:extLst>
                </a:gridCol>
                <a:gridCol w="720080">
                  <a:extLst>
                    <a:ext uri="{9D8B030D-6E8A-4147-A177-3AD203B41FA5}">
                      <a16:colId xmlns:a16="http://schemas.microsoft.com/office/drawing/2014/main" xmlns="" val="3243115872"/>
                    </a:ext>
                  </a:extLst>
                </a:gridCol>
                <a:gridCol w="656538">
                  <a:extLst>
                    <a:ext uri="{9D8B030D-6E8A-4147-A177-3AD203B41FA5}">
                      <a16:colId xmlns:a16="http://schemas.microsoft.com/office/drawing/2014/main" xmlns="" val="3724850027"/>
                    </a:ext>
                  </a:extLst>
                </a:gridCol>
                <a:gridCol w="632834">
                  <a:extLst>
                    <a:ext uri="{9D8B030D-6E8A-4147-A177-3AD203B41FA5}">
                      <a16:colId xmlns:a16="http://schemas.microsoft.com/office/drawing/2014/main" xmlns="" val="4136210342"/>
                    </a:ext>
                  </a:extLst>
                </a:gridCol>
                <a:gridCol w="632834">
                  <a:extLst>
                    <a:ext uri="{9D8B030D-6E8A-4147-A177-3AD203B41FA5}">
                      <a16:colId xmlns:a16="http://schemas.microsoft.com/office/drawing/2014/main" xmlns="" val="1003078097"/>
                    </a:ext>
                  </a:extLst>
                </a:gridCol>
                <a:gridCol w="632834">
                  <a:extLst>
                    <a:ext uri="{9D8B030D-6E8A-4147-A177-3AD203B41FA5}">
                      <a16:colId xmlns:a16="http://schemas.microsoft.com/office/drawing/2014/main" xmlns="" val="3384861477"/>
                    </a:ext>
                  </a:extLst>
                </a:gridCol>
                <a:gridCol w="2917570">
                  <a:extLst>
                    <a:ext uri="{9D8B030D-6E8A-4147-A177-3AD203B41FA5}">
                      <a16:colId xmlns:a16="http://schemas.microsoft.com/office/drawing/2014/main" xmlns="" val="812346978"/>
                    </a:ext>
                  </a:extLst>
                </a:gridCol>
              </a:tblGrid>
              <a:tr h="919943">
                <a:tc>
                  <a:txBody>
                    <a:bodyPr/>
                    <a:lstStyle/>
                    <a:p>
                      <a:pPr algn="ctr" fontAlgn="ctr"/>
                      <a:r>
                        <a:rPr lang="ru-RU" sz="900" b="0" i="0" u="none" strike="noStrike" dirty="0">
                          <a:solidFill>
                            <a:srgbClr val="000000"/>
                          </a:solidFill>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РЗ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ПР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Утверждено решением Думы </a:t>
                      </a:r>
                      <a:r>
                        <a:rPr lang="ru-RU" sz="900" b="0" i="0" u="none" strike="noStrike" dirty="0" err="1">
                          <a:solidFill>
                            <a:srgbClr val="000000"/>
                          </a:solidFill>
                          <a:latin typeface="Times New Roman"/>
                        </a:rPr>
                        <a:t>г.Урая</a:t>
                      </a:r>
                      <a:r>
                        <a:rPr lang="ru-RU" sz="900" b="0" i="0" u="none" strike="noStrike" dirty="0">
                          <a:solidFill>
                            <a:srgbClr val="000000"/>
                          </a:solidFill>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Уточненный план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158227453"/>
                  </a:ext>
                </a:extLst>
              </a:tr>
              <a:tr h="179063">
                <a:tc>
                  <a:txBody>
                    <a:bodyPr/>
                    <a:lstStyle/>
                    <a:p>
                      <a:pPr algn="ctr"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848764">
                <a:tc>
                  <a:txBody>
                    <a:bodyPr/>
                    <a:lstStyle/>
                    <a:p>
                      <a:pPr algn="l" fontAlgn="b"/>
                      <a:r>
                        <a:rPr lang="ru-RU" sz="900" b="0" i="0" u="none" strike="noStrike">
                          <a:solidFill>
                            <a:srgbClr val="000000"/>
                          </a:solidFill>
                          <a:latin typeface="Times New Roman"/>
                        </a:rPr>
                        <a:t>Транспорт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13 570,0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14 466,1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13 189,7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a:solidFill>
                            <a:srgbClr val="000000"/>
                          </a:solidFill>
                          <a:latin typeface="Times New Roman"/>
                        </a:rPr>
                        <a:t>Увеличение ассигнований на организацию транспортного обслуживания населения на дачных и городских автобусных маршрутах. Средства овоены не в полном объеме в связи с введением режима повышенной готовности, связанного с эпидемиологической обстановкой.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329339256"/>
                  </a:ext>
                </a:extLst>
              </a:tr>
              <a:tr h="569080">
                <a:tc>
                  <a:txBody>
                    <a:bodyPr/>
                    <a:lstStyle/>
                    <a:p>
                      <a:pPr algn="l" fontAlgn="b"/>
                      <a:r>
                        <a:rPr lang="ru-RU" sz="900" b="0" i="0" u="none" strike="noStrike">
                          <a:solidFill>
                            <a:srgbClr val="000000"/>
                          </a:solidFill>
                          <a:latin typeface="Times New Roman"/>
                        </a:rPr>
                        <a:t>Дорожное хозяйство (дорожные фонды)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110 391,1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130 370,8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123 134,3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94,4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Увеличение ассигнований на ремонт и содержание автомобильных дорог общего пользования и искусственных сооружений на них. Оплата по факту выполненных работ.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672492137"/>
                  </a:ext>
                </a:extLst>
              </a:tr>
              <a:tr h="149553">
                <a:tc>
                  <a:txBody>
                    <a:bodyPr/>
                    <a:lstStyle/>
                    <a:p>
                      <a:pPr algn="l" fontAlgn="b"/>
                      <a:r>
                        <a:rPr lang="ru-RU" sz="900" b="0" i="0" u="none" strike="noStrike">
                          <a:solidFill>
                            <a:srgbClr val="000000"/>
                          </a:solidFill>
                          <a:latin typeface="Times New Roman"/>
                        </a:rPr>
                        <a:t>Связь и информатика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5 842,2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5 956,0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5 956,0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Увеличение ассигнований на проведение мероприятий.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206380659"/>
                  </a:ext>
                </a:extLst>
              </a:tr>
              <a:tr h="1148999">
                <a:tc>
                  <a:txBody>
                    <a:bodyPr/>
                    <a:lstStyle/>
                    <a:p>
                      <a:pPr algn="l" fontAlgn="b"/>
                      <a:r>
                        <a:rPr lang="ru-RU" sz="900" b="0" i="0" u="none" strike="noStrike" dirty="0">
                          <a:solidFill>
                            <a:srgbClr val="000000"/>
                          </a:solidFill>
                          <a:latin typeface="Times New Roman"/>
                        </a:rPr>
                        <a:t>Другие вопросы в области национальной экономики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67 565,4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77 970,0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77 028,6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Выделены средства (ОБ и МБ) на предоставление неотложных мер поддержки субъектам малого и среднего предпринимательства, осуществляющим деятельность в отраслях, пострадавших от распространения новой </a:t>
                      </a:r>
                      <a:r>
                        <a:rPr lang="ru-RU" sz="900" b="0" i="0" u="none" strike="noStrike" dirty="0" err="1">
                          <a:solidFill>
                            <a:srgbClr val="000000"/>
                          </a:solidFill>
                          <a:latin typeface="Times New Roman"/>
                        </a:rPr>
                        <a:t>коронавирусной</a:t>
                      </a:r>
                      <a:r>
                        <a:rPr lang="ru-RU" sz="900" b="0" i="0" u="none" strike="noStrike" dirty="0">
                          <a:solidFill>
                            <a:srgbClr val="000000"/>
                          </a:solidFill>
                          <a:latin typeface="Times New Roman"/>
                        </a:rPr>
                        <a:t> инфекции. Перераспределение бюджетных ассигнований связи с созданием с 01.11.2020 года МКУ «Центр бухгалтерского учета города </a:t>
                      </a:r>
                      <a:r>
                        <a:rPr lang="ru-RU" sz="900" b="0" i="0" u="none" strike="noStrike" dirty="0" err="1">
                          <a:solidFill>
                            <a:srgbClr val="000000"/>
                          </a:solidFill>
                          <a:latin typeface="Times New Roman"/>
                        </a:rPr>
                        <a:t>Урай</a:t>
                      </a:r>
                      <a:r>
                        <a:rPr lang="ru-RU" sz="9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874111311"/>
                  </a:ext>
                </a:extLst>
              </a:tr>
              <a:tr h="323710">
                <a:tc>
                  <a:txBody>
                    <a:bodyPr/>
                    <a:lstStyle/>
                    <a:p>
                      <a:pPr algn="l" fontAlgn="b"/>
                      <a:r>
                        <a:rPr lang="ru-RU" sz="900" b="1" i="0" u="none" strike="noStrike">
                          <a:solidFill>
                            <a:srgbClr val="000000"/>
                          </a:solidFill>
                          <a:latin typeface="Times New Roman"/>
                        </a:rPr>
                        <a:t>ЖИЛИЩНО-КОММУНАЛЬНОЕ ХОЗЯЙСТВО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365 816,8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843 152,5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809 887,1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221,4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005075707"/>
                  </a:ext>
                </a:extLst>
              </a:tr>
              <a:tr h="2053575">
                <a:tc>
                  <a:txBody>
                    <a:bodyPr/>
                    <a:lstStyle/>
                    <a:p>
                      <a:pPr algn="l" fontAlgn="b"/>
                      <a:r>
                        <a:rPr lang="ru-RU" sz="900" b="0" i="0" u="none" strike="noStrike">
                          <a:solidFill>
                            <a:srgbClr val="000000"/>
                          </a:solidFill>
                          <a:latin typeface="Times New Roman"/>
                        </a:rPr>
                        <a:t>Жилищное хозяйство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67 982,2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407 732,3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404 821,2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595,5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Увеличение бюджетных ассигнований на приобретение жилья в рамках реализации муниципальным образованием полномочий в области жилищных отношений (средства ОБ и МБ). За счет остатков прошлых лет в рамках Соглашения о сотрудничестве между Правительством Ханты-Мансийского автономного округа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и ПАО «Нефтяная компания «ЛУКОЙЛ» выделены средства на выполнение работ на объекте "Реконструкция нежилого здания детской поликлиники под жилой дом в городе </a:t>
                      </a:r>
                      <a:r>
                        <a:rPr lang="ru-RU" sz="900" b="0" i="0" u="none" strike="noStrike" dirty="0" err="1">
                          <a:solidFill>
                            <a:srgbClr val="000000"/>
                          </a:solidFill>
                          <a:latin typeface="Times New Roman"/>
                        </a:rPr>
                        <a:t>Урай</a:t>
                      </a:r>
                      <a:r>
                        <a:rPr lang="ru-RU" sz="900" b="0" i="0" u="none" strike="noStrike" dirty="0">
                          <a:solidFill>
                            <a:srgbClr val="000000"/>
                          </a:solidFill>
                          <a:latin typeface="Times New Roman"/>
                        </a:rPr>
                        <a:t>" (доп.работы в рамках МК в пределах 10% на СМР, благоустройство).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757922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136236" y="1"/>
            <a:ext cx="1919115" cy="246221"/>
          </a:xfrm>
          <a:prstGeom prst="rect">
            <a:avLst/>
          </a:prstGeom>
        </p:spPr>
        <p:txBody>
          <a:bodyPr wrap="square">
            <a:spAutoFit/>
          </a:bodyPr>
          <a:lstStyle/>
          <a:p>
            <a:pPr lvl="0" indent="450850" algn="ctr"/>
            <a:r>
              <a:rPr lang="ru-RU" sz="1000" b="1"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2" name="Таблица 1">
            <a:extLst>
              <a:ext uri="{FF2B5EF4-FFF2-40B4-BE49-F238E27FC236}">
                <a16:creationId xmlns:a16="http://schemas.microsoft.com/office/drawing/2014/main" xmlns="" id="{F95319F5-7FC2-493C-B6E1-F7F3EB93DBBC}"/>
              </a:ext>
            </a:extLst>
          </p:cNvPr>
          <p:cNvGraphicFramePr>
            <a:graphicFrameLocks noGrp="1"/>
          </p:cNvGraphicFramePr>
          <p:nvPr>
            <p:extLst>
              <p:ext uri="{D42A27DB-BD31-4B8C-83A1-F6EECF244321}">
                <p14:modId xmlns:p14="http://schemas.microsoft.com/office/powerpoint/2010/main" xmlns="" val="2308496257"/>
              </p:ext>
            </p:extLst>
          </p:nvPr>
        </p:nvGraphicFramePr>
        <p:xfrm>
          <a:off x="107505" y="260650"/>
          <a:ext cx="8928990" cy="6402380"/>
        </p:xfrm>
        <a:graphic>
          <a:graphicData uri="http://schemas.openxmlformats.org/drawingml/2006/table">
            <a:tbl>
              <a:tblPr/>
              <a:tblGrid>
                <a:gridCol w="1440159">
                  <a:extLst>
                    <a:ext uri="{9D8B030D-6E8A-4147-A177-3AD203B41FA5}">
                      <a16:colId xmlns:a16="http://schemas.microsoft.com/office/drawing/2014/main" xmlns="" val="3647565585"/>
                    </a:ext>
                  </a:extLst>
                </a:gridCol>
                <a:gridCol w="432048">
                  <a:extLst>
                    <a:ext uri="{9D8B030D-6E8A-4147-A177-3AD203B41FA5}">
                      <a16:colId xmlns:a16="http://schemas.microsoft.com/office/drawing/2014/main" xmlns="" val="685408965"/>
                    </a:ext>
                  </a:extLst>
                </a:gridCol>
                <a:gridCol w="432048">
                  <a:extLst>
                    <a:ext uri="{9D8B030D-6E8A-4147-A177-3AD203B41FA5}">
                      <a16:colId xmlns:a16="http://schemas.microsoft.com/office/drawing/2014/main" xmlns="" val="1282120530"/>
                    </a:ext>
                  </a:extLst>
                </a:gridCol>
                <a:gridCol w="720080">
                  <a:extLst>
                    <a:ext uri="{9D8B030D-6E8A-4147-A177-3AD203B41FA5}">
                      <a16:colId xmlns:a16="http://schemas.microsoft.com/office/drawing/2014/main" xmlns="" val="1572981346"/>
                    </a:ext>
                  </a:extLst>
                </a:gridCol>
                <a:gridCol w="648072">
                  <a:extLst>
                    <a:ext uri="{9D8B030D-6E8A-4147-A177-3AD203B41FA5}">
                      <a16:colId xmlns:a16="http://schemas.microsoft.com/office/drawing/2014/main" xmlns="" val="2271415062"/>
                    </a:ext>
                  </a:extLst>
                </a:gridCol>
                <a:gridCol w="693795">
                  <a:extLst>
                    <a:ext uri="{9D8B030D-6E8A-4147-A177-3AD203B41FA5}">
                      <a16:colId xmlns:a16="http://schemas.microsoft.com/office/drawing/2014/main" xmlns="" val="2694713862"/>
                    </a:ext>
                  </a:extLst>
                </a:gridCol>
                <a:gridCol w="644194">
                  <a:extLst>
                    <a:ext uri="{9D8B030D-6E8A-4147-A177-3AD203B41FA5}">
                      <a16:colId xmlns:a16="http://schemas.microsoft.com/office/drawing/2014/main" xmlns="" val="2308950244"/>
                    </a:ext>
                  </a:extLst>
                </a:gridCol>
                <a:gridCol w="644194">
                  <a:extLst>
                    <a:ext uri="{9D8B030D-6E8A-4147-A177-3AD203B41FA5}">
                      <a16:colId xmlns:a16="http://schemas.microsoft.com/office/drawing/2014/main" xmlns="" val="2898820302"/>
                    </a:ext>
                  </a:extLst>
                </a:gridCol>
                <a:gridCol w="3274400">
                  <a:extLst>
                    <a:ext uri="{9D8B030D-6E8A-4147-A177-3AD203B41FA5}">
                      <a16:colId xmlns:a16="http://schemas.microsoft.com/office/drawing/2014/main" xmlns="" val="983983889"/>
                    </a:ext>
                  </a:extLst>
                </a:gridCol>
              </a:tblGrid>
              <a:tr h="841804">
                <a:tc>
                  <a:txBody>
                    <a:bodyPr/>
                    <a:lstStyle/>
                    <a:p>
                      <a:pPr algn="ctr" fontAlgn="ctr"/>
                      <a:r>
                        <a:rPr lang="ru-RU" sz="900" b="0" i="0" u="none" strike="noStrike" dirty="0">
                          <a:solidFill>
                            <a:srgbClr val="000000"/>
                          </a:solidFill>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РЗ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ПР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Утверждено решением Думы </a:t>
                      </a:r>
                      <a:r>
                        <a:rPr lang="ru-RU" sz="900" b="0" i="0" u="none" strike="noStrike" dirty="0" err="1">
                          <a:solidFill>
                            <a:srgbClr val="000000"/>
                          </a:solidFill>
                          <a:latin typeface="Times New Roman"/>
                        </a:rPr>
                        <a:t>г.Урая</a:t>
                      </a:r>
                      <a:r>
                        <a:rPr lang="ru-RU" sz="900" b="0" i="0" u="none" strike="noStrike" dirty="0">
                          <a:solidFill>
                            <a:srgbClr val="000000"/>
                          </a:solidFill>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Уточненный план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697638480"/>
                  </a:ext>
                </a:extLst>
              </a:tr>
              <a:tr h="152040">
                <a:tc>
                  <a:txBody>
                    <a:bodyPr/>
                    <a:lstStyle/>
                    <a:p>
                      <a:pPr algn="ctr"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1151488">
                <a:tc>
                  <a:txBody>
                    <a:bodyPr/>
                    <a:lstStyle/>
                    <a:p>
                      <a:pPr algn="l" fontAlgn="b"/>
                      <a:r>
                        <a:rPr lang="ru-RU" sz="900" b="0" i="0" u="none" strike="noStrike" dirty="0">
                          <a:solidFill>
                            <a:srgbClr val="000000"/>
                          </a:solidFill>
                          <a:latin typeface="Times New Roman"/>
                        </a:rPr>
                        <a:t>Коммунальное хозяйство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71 945,5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73 042,8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63 837,9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88,7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Увеличение ассигнований на реализацию полномочий в сфере жилищно-коммунального комплекса (капитальный ремонт сетей к ОЗП). Уменьшение ассигнований на выполнение работ по объекту "Реконструкция канализационных очистных сооружений в г.Урай". Не освоены средства, предусмотренные на выполнение работ по данному объекту в связи с длительностью процедуры согласования с Департаментом ЖКК </a:t>
                      </a:r>
                      <a:r>
                        <a:rPr lang="ru-RU" sz="900" b="0" i="0" u="none" strike="noStrike" dirty="0" err="1">
                          <a:solidFill>
                            <a:srgbClr val="000000"/>
                          </a:solidFill>
                          <a:latin typeface="Times New Roman"/>
                        </a:rPr>
                        <a:t>ХМАО-Югры</a:t>
                      </a:r>
                      <a:r>
                        <a:rPr lang="ru-RU" sz="900" b="0" i="0" u="none" strike="noStrike" dirty="0">
                          <a:solidFill>
                            <a:srgbClr val="000000"/>
                          </a:solidFill>
                          <a:latin typeface="Times New Roman"/>
                        </a:rPr>
                        <a:t>. Заключение МК и выполнение работ планируются в 1 квартале 2021 года.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201063238"/>
                  </a:ext>
                </a:extLst>
              </a:tr>
              <a:tr h="2644844">
                <a:tc>
                  <a:txBody>
                    <a:bodyPr/>
                    <a:lstStyle/>
                    <a:p>
                      <a:pPr algn="l" fontAlgn="b"/>
                      <a:r>
                        <a:rPr lang="ru-RU" sz="900" b="0" i="0" u="none" strike="noStrike">
                          <a:solidFill>
                            <a:srgbClr val="000000"/>
                          </a:solidFill>
                          <a:latin typeface="Times New Roman"/>
                        </a:rPr>
                        <a:t>Благоустройство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119 340,9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260 260,9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241 907,6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202,7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Увеличение ассигнований на организацию содержания и обустройство объектов благоустройства города, благоустройство общественных территорий, на организацию электроснабжения сетей уличного освещения, на организацию сноса жилых домов, на оказание услуг по приему сточных вод в централизованную систему водоотведения, проведению мероприятий по поддержанию пожарных гидрантов в работоспособном состоянии. Выделены средства на закуп </a:t>
                      </a:r>
                      <a:r>
                        <a:rPr lang="ru-RU" sz="900" b="0" i="0" u="none" strike="noStrike" dirty="0" err="1">
                          <a:solidFill>
                            <a:srgbClr val="000000"/>
                          </a:solidFill>
                          <a:latin typeface="Times New Roman"/>
                        </a:rPr>
                        <a:t>евроконтейнеров</a:t>
                      </a:r>
                      <a:r>
                        <a:rPr lang="ru-RU" sz="900" b="0" i="0" u="none" strike="noStrike" dirty="0">
                          <a:solidFill>
                            <a:srgbClr val="000000"/>
                          </a:solidFill>
                          <a:latin typeface="Times New Roman"/>
                        </a:rPr>
                        <a:t> с крышками в количестве 162 единицы, на выполнение работ по обустройству 35 контейнерных площадок. Не освоены средства, предусмотренные на установку гранитного бордюра по ул.Ленина, в связи с выявленными заказчиком несоответствиями качества материалов, предложенных к использованию на объекте. Контракт был расторгнут и проведен повторный аукцион. В декабре 2020 года заключен новый контракт на выполнение работ, средства подлежат освоению в 2021 году. На выполнение работ по объекту «Наружные сети освещения территории МБОУ СОШ №12» в декабре 2020 года проведен аукцион, выполнение работ и освоение средств - 2021 год.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674365933"/>
                  </a:ext>
                </a:extLst>
              </a:tr>
              <a:tr h="862879">
                <a:tc>
                  <a:txBody>
                    <a:bodyPr/>
                    <a:lstStyle/>
                    <a:p>
                      <a:pPr algn="l" fontAlgn="b"/>
                      <a:r>
                        <a:rPr lang="ru-RU" sz="900" b="0" i="0" u="none" strike="noStrike" dirty="0">
                          <a:solidFill>
                            <a:srgbClr val="000000"/>
                          </a:solidFill>
                          <a:latin typeface="Times New Roman"/>
                        </a:rPr>
                        <a:t>Другие вопросы в области жилищно-коммунального хозяйства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106 548,2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102 116,5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99 320,4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Уменьшение ассигнований по текущему содержанию МКУ "УМТО", МКУ "УЖКХ". Не освоение плановых назначений связано с временным ограничением на выезд работников в служебные командировки, льготные отпуска, отпуска к месту лечения, курсы повышения квалификации в связи с напряженной эпидемиологической обстановкой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949760104"/>
                  </a:ext>
                </a:extLst>
              </a:tr>
              <a:tr h="323607">
                <a:tc>
                  <a:txBody>
                    <a:bodyPr/>
                    <a:lstStyle/>
                    <a:p>
                      <a:pPr algn="l" fontAlgn="b"/>
                      <a:r>
                        <a:rPr lang="ru-RU" sz="900" b="1" i="0" u="none" strike="noStrike" dirty="0">
                          <a:solidFill>
                            <a:srgbClr val="000000"/>
                          </a:solidFill>
                          <a:latin typeface="Times New Roman"/>
                        </a:rPr>
                        <a:t>ОХРАНА ОКРУЖАЮЩЕЙ СРЕДЫ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870,6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1 018,8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1 018,8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117,0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425718">
                <a:tc>
                  <a:txBody>
                    <a:bodyPr/>
                    <a:lstStyle/>
                    <a:p>
                      <a:pPr algn="l" fontAlgn="b"/>
                      <a:r>
                        <a:rPr lang="ru-RU" sz="900" b="0" i="0" u="none" strike="noStrike" dirty="0">
                          <a:solidFill>
                            <a:srgbClr val="000000"/>
                          </a:solidFill>
                          <a:latin typeface="Times New Roman"/>
                        </a:rPr>
                        <a:t>Другие вопросы в области охраны окружающей среды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870,6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1 018,8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1 018,8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Увеличение ассигнований на выполнение работ по ликвидации несанкционированных свалок, причиняющих ущерб окружающей среде.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567910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252937" y="0"/>
            <a:ext cx="1919115" cy="246221"/>
          </a:xfrm>
          <a:prstGeom prst="rect">
            <a:avLst/>
          </a:prstGeom>
        </p:spPr>
        <p:txBody>
          <a:bodyPr wrap="none">
            <a:spAutoFit/>
          </a:bodyPr>
          <a:lstStyle/>
          <a:p>
            <a:pPr lvl="0" indent="450850" algn="ctr"/>
            <a:r>
              <a:rPr lang="ru-RU" sz="1000" b="1"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2" name="Таблица 1">
            <a:extLst>
              <a:ext uri="{FF2B5EF4-FFF2-40B4-BE49-F238E27FC236}">
                <a16:creationId xmlns:a16="http://schemas.microsoft.com/office/drawing/2014/main" xmlns="" id="{743F4639-79BD-45E1-BBD1-A6A64E79916D}"/>
              </a:ext>
            </a:extLst>
          </p:cNvPr>
          <p:cNvGraphicFramePr>
            <a:graphicFrameLocks noGrp="1"/>
          </p:cNvGraphicFramePr>
          <p:nvPr>
            <p:extLst>
              <p:ext uri="{D42A27DB-BD31-4B8C-83A1-F6EECF244321}">
                <p14:modId xmlns:p14="http://schemas.microsoft.com/office/powerpoint/2010/main" xmlns="" val="3507558152"/>
              </p:ext>
            </p:extLst>
          </p:nvPr>
        </p:nvGraphicFramePr>
        <p:xfrm>
          <a:off x="107504" y="260647"/>
          <a:ext cx="8928993" cy="6439601"/>
        </p:xfrm>
        <a:graphic>
          <a:graphicData uri="http://schemas.openxmlformats.org/drawingml/2006/table">
            <a:tbl>
              <a:tblPr/>
              <a:tblGrid>
                <a:gridCol w="1368152">
                  <a:extLst>
                    <a:ext uri="{9D8B030D-6E8A-4147-A177-3AD203B41FA5}">
                      <a16:colId xmlns:a16="http://schemas.microsoft.com/office/drawing/2014/main" xmlns="" val="2367176240"/>
                    </a:ext>
                  </a:extLst>
                </a:gridCol>
                <a:gridCol w="432048">
                  <a:extLst>
                    <a:ext uri="{9D8B030D-6E8A-4147-A177-3AD203B41FA5}">
                      <a16:colId xmlns:a16="http://schemas.microsoft.com/office/drawing/2014/main" xmlns="" val="530193774"/>
                    </a:ext>
                  </a:extLst>
                </a:gridCol>
                <a:gridCol w="432048">
                  <a:extLst>
                    <a:ext uri="{9D8B030D-6E8A-4147-A177-3AD203B41FA5}">
                      <a16:colId xmlns:a16="http://schemas.microsoft.com/office/drawing/2014/main" xmlns="" val="3477807355"/>
                    </a:ext>
                  </a:extLst>
                </a:gridCol>
                <a:gridCol w="720080">
                  <a:extLst>
                    <a:ext uri="{9D8B030D-6E8A-4147-A177-3AD203B41FA5}">
                      <a16:colId xmlns:a16="http://schemas.microsoft.com/office/drawing/2014/main" xmlns="" val="2055196593"/>
                    </a:ext>
                  </a:extLst>
                </a:gridCol>
                <a:gridCol w="720080">
                  <a:extLst>
                    <a:ext uri="{9D8B030D-6E8A-4147-A177-3AD203B41FA5}">
                      <a16:colId xmlns:a16="http://schemas.microsoft.com/office/drawing/2014/main" xmlns="" val="4224296471"/>
                    </a:ext>
                  </a:extLst>
                </a:gridCol>
                <a:gridCol w="720080">
                  <a:extLst>
                    <a:ext uri="{9D8B030D-6E8A-4147-A177-3AD203B41FA5}">
                      <a16:colId xmlns:a16="http://schemas.microsoft.com/office/drawing/2014/main" xmlns="" val="1821126635"/>
                    </a:ext>
                  </a:extLst>
                </a:gridCol>
                <a:gridCol w="576064">
                  <a:extLst>
                    <a:ext uri="{9D8B030D-6E8A-4147-A177-3AD203B41FA5}">
                      <a16:colId xmlns:a16="http://schemas.microsoft.com/office/drawing/2014/main" xmlns="" val="4163855800"/>
                    </a:ext>
                  </a:extLst>
                </a:gridCol>
                <a:gridCol w="576064">
                  <a:extLst>
                    <a:ext uri="{9D8B030D-6E8A-4147-A177-3AD203B41FA5}">
                      <a16:colId xmlns:a16="http://schemas.microsoft.com/office/drawing/2014/main" xmlns="" val="2106370471"/>
                    </a:ext>
                  </a:extLst>
                </a:gridCol>
                <a:gridCol w="3384377">
                  <a:extLst>
                    <a:ext uri="{9D8B030D-6E8A-4147-A177-3AD203B41FA5}">
                      <a16:colId xmlns:a16="http://schemas.microsoft.com/office/drawing/2014/main" xmlns="" val="3833299191"/>
                    </a:ext>
                  </a:extLst>
                </a:gridCol>
              </a:tblGrid>
              <a:tr h="888073">
                <a:tc>
                  <a:txBody>
                    <a:bodyPr/>
                    <a:lstStyle/>
                    <a:p>
                      <a:pPr algn="ctr" fontAlgn="ctr"/>
                      <a:r>
                        <a:rPr lang="ru-RU" sz="900" b="0" i="0" u="none" strike="noStrike" dirty="0">
                          <a:solidFill>
                            <a:srgbClr val="000000"/>
                          </a:solidFill>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РЗ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ПР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Утверждено решением Думы </a:t>
                      </a:r>
                      <a:r>
                        <a:rPr lang="ru-RU" sz="900" b="0" i="0" u="none" strike="noStrike" dirty="0" err="1">
                          <a:solidFill>
                            <a:srgbClr val="000000"/>
                          </a:solidFill>
                          <a:latin typeface="Times New Roman"/>
                        </a:rPr>
                        <a:t>г.Урая</a:t>
                      </a:r>
                      <a:r>
                        <a:rPr lang="ru-RU" sz="900" b="0" i="0" u="none" strike="noStrike" dirty="0">
                          <a:solidFill>
                            <a:srgbClr val="000000"/>
                          </a:solidFill>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Уточненный план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8875271"/>
                  </a:ext>
                </a:extLst>
              </a:tr>
              <a:tr h="163856">
                <a:tc>
                  <a:txBody>
                    <a:bodyPr/>
                    <a:lstStyle/>
                    <a:p>
                      <a:pPr algn="ctr"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202605">
                <a:tc>
                  <a:txBody>
                    <a:bodyPr/>
                    <a:lstStyle/>
                    <a:p>
                      <a:pPr algn="l" fontAlgn="b"/>
                      <a:r>
                        <a:rPr lang="ru-RU" sz="900" b="1" i="0" u="none" strike="noStrike" dirty="0">
                          <a:solidFill>
                            <a:srgbClr val="000000"/>
                          </a:solidFill>
                          <a:latin typeface="Times New Roman"/>
                        </a:rPr>
                        <a:t>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1 750 479,9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1 890 400,9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1 858 437,4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106,2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886518584"/>
                  </a:ext>
                </a:extLst>
              </a:tr>
              <a:tr h="905706">
                <a:tc>
                  <a:txBody>
                    <a:bodyPr/>
                    <a:lstStyle/>
                    <a:p>
                      <a:pPr algn="l" fontAlgn="b"/>
                      <a:r>
                        <a:rPr lang="ru-RU" sz="900" b="0" i="0" u="none" strike="noStrike">
                          <a:solidFill>
                            <a:srgbClr val="000000"/>
                          </a:solidFill>
                          <a:latin typeface="Times New Roman"/>
                        </a:rPr>
                        <a:t>Дошкольное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683 666,3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675 328,2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673 588,3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a:solidFill>
                            <a:srgbClr val="000000"/>
                          </a:solidFill>
                          <a:latin typeface="Times New Roman"/>
                        </a:rPr>
                        <a:t>Уменьшение бюджетных ассигнований средств субвенций из бюджета ОБ, средств МБ  (муниципальное задание) в связи с пандемией. В течение года выделены средства ОБ на реализацию наказов избирателей депутатам Думы ХМАО - Югры. Не освоены средства МБ, предусмотренные на разработку ПСД на проведение капитальных ремонтов помещений МБДОУ №14, №19, №12. Проведены торги, средства будут освоены в 2021 году.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54778516"/>
                  </a:ext>
                </a:extLst>
              </a:tr>
              <a:tr h="2529844">
                <a:tc>
                  <a:txBody>
                    <a:bodyPr/>
                    <a:lstStyle/>
                    <a:p>
                      <a:pPr algn="l" fontAlgn="b"/>
                      <a:r>
                        <a:rPr lang="ru-RU" sz="900" b="0" i="0" u="none" strike="noStrike" dirty="0">
                          <a:solidFill>
                            <a:srgbClr val="000000"/>
                          </a:solidFill>
                          <a:latin typeface="Times New Roman"/>
                        </a:rPr>
                        <a:t>Общее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790 070,2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831 941,3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812 983,5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В рамках Соглашения о сотрудничестве между Правительством ХМАО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и ПАО «Нефтяная компания «ЛУКОЙЛ» выделены средства на капитальный ремонт МБОУ "Средняя общеобразовательная школа с углубленным изучением отдельных предметов №6" в сумме 50 880,0 т.р. За счет средств дотации для поощрения достижения наилучших значений показателей деятельности органов местного самоуправления выделены средства на капитальный ремонт кровли МБУ ДО "Центр молодежи и дополнительного образования", кровли МБОУ "Гимназия имени А.И.Яковлева". В течение года выделены средства ОБ на реализацию наказов избирателей депутатам Думы ХМАО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Уменьшение бюджетных ассигнований средств субвенций из бюджета ОБ в связи с пандемией. Уменьшены ассигнования средств МБ (муниципальное задание, отмена городских мероприятий) в результате пандемии. Не в полном объеме освоены средства, предусмотренные на питание обучающихся (ОБ и МБ), </a:t>
                      </a:r>
                      <a:r>
                        <a:rPr lang="ru-RU" sz="900" b="0" i="0" u="none" strike="noStrike" dirty="0" err="1">
                          <a:solidFill>
                            <a:srgbClr val="000000"/>
                          </a:solidFill>
                          <a:latin typeface="Times New Roman"/>
                        </a:rPr>
                        <a:t>госстандарт</a:t>
                      </a:r>
                      <a:r>
                        <a:rPr lang="ru-RU" sz="900" b="0" i="0" u="none" strike="noStrike" dirty="0">
                          <a:solidFill>
                            <a:srgbClr val="000000"/>
                          </a:solidFill>
                          <a:latin typeface="Times New Roman"/>
                        </a:rPr>
                        <a:t> (ОБ), в связи с экономией за счет дней, пропущенных учащимися по причине болезни, проведением карантинных мероприятий в период </a:t>
                      </a:r>
                      <a:r>
                        <a:rPr lang="ru-RU" sz="900" b="0" i="0" u="none" strike="noStrike" dirty="0" err="1">
                          <a:solidFill>
                            <a:srgbClr val="000000"/>
                          </a:solidFill>
                          <a:latin typeface="Times New Roman"/>
                        </a:rPr>
                        <a:t>коронавирусной</a:t>
                      </a:r>
                      <a:r>
                        <a:rPr lang="ru-RU" sz="900" b="0" i="0" u="none" strike="noStrike" dirty="0">
                          <a:solidFill>
                            <a:srgbClr val="000000"/>
                          </a:solidFill>
                          <a:latin typeface="Times New Roman"/>
                        </a:rPr>
                        <a:t> инфекции COVID-2019.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52364107"/>
                  </a:ext>
                </a:extLst>
              </a:tr>
              <a:tr h="1008111">
                <a:tc>
                  <a:txBody>
                    <a:bodyPr/>
                    <a:lstStyle/>
                    <a:p>
                      <a:pPr algn="l" fontAlgn="b"/>
                      <a:r>
                        <a:rPr lang="ru-RU" sz="900" b="0" i="0" u="none" strike="noStrike" dirty="0">
                          <a:solidFill>
                            <a:srgbClr val="000000"/>
                          </a:solidFill>
                          <a:latin typeface="Times New Roman"/>
                        </a:rPr>
                        <a:t>Дополнительное образование детей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159 645,5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324 190,1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314 139,6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Уточнение бюджетной классификации, т.к. в 2020 году не осуществлен переход ДЮСШ "Старт" в организацию спортивной подготовки, переход перенесен на 2021 год в соответствии с постановлением администрации города </a:t>
                      </a:r>
                      <a:r>
                        <a:rPr lang="ru-RU" sz="900" b="0" i="0" u="none" strike="noStrike" dirty="0" err="1">
                          <a:solidFill>
                            <a:srgbClr val="000000"/>
                          </a:solidFill>
                          <a:latin typeface="Times New Roman"/>
                        </a:rPr>
                        <a:t>Урай</a:t>
                      </a:r>
                      <a:r>
                        <a:rPr lang="ru-RU" sz="900" b="0" i="0" u="none" strike="noStrike" dirty="0">
                          <a:solidFill>
                            <a:srgbClr val="000000"/>
                          </a:solidFill>
                          <a:latin typeface="Times New Roman"/>
                        </a:rPr>
                        <a:t> от 29.07.2020 №1750. Уточнение бюджетной классификации по реализации ПФДО. Уточнение целевого показателя по заработной плате педагогов МАУ ДО ДЮСШ «Старт», МБУ ДО «ДШИ». Не освоены средства, направленные на выполнение работ по монтажу систем видеонаблюдения в МБУ ДО «ДШИ». Срок выполнения работ согласно условиям договора - до 15.04.2021. Оплата будет произведена по факту выполненных работ.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421882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xmlns="" id="{B6D26456-55AB-45FB-9DE3-9420821F82F2}"/>
              </a:ext>
            </a:extLst>
          </p:cNvPr>
          <p:cNvGraphicFramePr>
            <a:graphicFrameLocks noGrp="1"/>
          </p:cNvGraphicFramePr>
          <p:nvPr>
            <p:extLst>
              <p:ext uri="{D42A27DB-BD31-4B8C-83A1-F6EECF244321}">
                <p14:modId xmlns:p14="http://schemas.microsoft.com/office/powerpoint/2010/main" xmlns="" val="4201075886"/>
              </p:ext>
            </p:extLst>
          </p:nvPr>
        </p:nvGraphicFramePr>
        <p:xfrm>
          <a:off x="107503" y="400650"/>
          <a:ext cx="8928993" cy="5756280"/>
        </p:xfrm>
        <a:graphic>
          <a:graphicData uri="http://schemas.openxmlformats.org/drawingml/2006/table">
            <a:tbl>
              <a:tblPr/>
              <a:tblGrid>
                <a:gridCol w="1933162">
                  <a:extLst>
                    <a:ext uri="{9D8B030D-6E8A-4147-A177-3AD203B41FA5}">
                      <a16:colId xmlns:a16="http://schemas.microsoft.com/office/drawing/2014/main" xmlns="" val="1447366272"/>
                    </a:ext>
                  </a:extLst>
                </a:gridCol>
                <a:gridCol w="421889">
                  <a:extLst>
                    <a:ext uri="{9D8B030D-6E8A-4147-A177-3AD203B41FA5}">
                      <a16:colId xmlns:a16="http://schemas.microsoft.com/office/drawing/2014/main" xmlns="" val="2346273645"/>
                    </a:ext>
                  </a:extLst>
                </a:gridCol>
                <a:gridCol w="421889">
                  <a:extLst>
                    <a:ext uri="{9D8B030D-6E8A-4147-A177-3AD203B41FA5}">
                      <a16:colId xmlns:a16="http://schemas.microsoft.com/office/drawing/2014/main" xmlns="" val="293765279"/>
                    </a:ext>
                  </a:extLst>
                </a:gridCol>
                <a:gridCol w="703148">
                  <a:extLst>
                    <a:ext uri="{9D8B030D-6E8A-4147-A177-3AD203B41FA5}">
                      <a16:colId xmlns:a16="http://schemas.microsoft.com/office/drawing/2014/main" xmlns="" val="4006804474"/>
                    </a:ext>
                  </a:extLst>
                </a:gridCol>
                <a:gridCol w="703148">
                  <a:extLst>
                    <a:ext uri="{9D8B030D-6E8A-4147-A177-3AD203B41FA5}">
                      <a16:colId xmlns:a16="http://schemas.microsoft.com/office/drawing/2014/main" xmlns="" val="2152956912"/>
                    </a:ext>
                  </a:extLst>
                </a:gridCol>
                <a:gridCol w="632834">
                  <a:extLst>
                    <a:ext uri="{9D8B030D-6E8A-4147-A177-3AD203B41FA5}">
                      <a16:colId xmlns:a16="http://schemas.microsoft.com/office/drawing/2014/main" xmlns="" val="1587123592"/>
                    </a:ext>
                  </a:extLst>
                </a:gridCol>
                <a:gridCol w="632834">
                  <a:extLst>
                    <a:ext uri="{9D8B030D-6E8A-4147-A177-3AD203B41FA5}">
                      <a16:colId xmlns:a16="http://schemas.microsoft.com/office/drawing/2014/main" xmlns="" val="4001207589"/>
                    </a:ext>
                  </a:extLst>
                </a:gridCol>
                <a:gridCol w="632834">
                  <a:extLst>
                    <a:ext uri="{9D8B030D-6E8A-4147-A177-3AD203B41FA5}">
                      <a16:colId xmlns:a16="http://schemas.microsoft.com/office/drawing/2014/main" xmlns="" val="3744586580"/>
                    </a:ext>
                  </a:extLst>
                </a:gridCol>
                <a:gridCol w="2847255">
                  <a:extLst>
                    <a:ext uri="{9D8B030D-6E8A-4147-A177-3AD203B41FA5}">
                      <a16:colId xmlns:a16="http://schemas.microsoft.com/office/drawing/2014/main" xmlns="" val="2202557690"/>
                    </a:ext>
                  </a:extLst>
                </a:gridCol>
              </a:tblGrid>
              <a:tr h="894178">
                <a:tc>
                  <a:txBody>
                    <a:bodyPr/>
                    <a:lstStyle/>
                    <a:p>
                      <a:pPr algn="ctr" fontAlgn="ctr"/>
                      <a:r>
                        <a:rPr lang="ru-RU" sz="900" b="0" i="0" u="none" strike="noStrike" dirty="0">
                          <a:solidFill>
                            <a:srgbClr val="000000"/>
                          </a:solidFill>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РЗ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ПР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Утверждено решением Думы </a:t>
                      </a:r>
                      <a:r>
                        <a:rPr lang="ru-RU" sz="900" b="0" i="0" u="none" strike="noStrike" dirty="0" err="1">
                          <a:solidFill>
                            <a:srgbClr val="000000"/>
                          </a:solidFill>
                          <a:latin typeface="Times New Roman"/>
                        </a:rPr>
                        <a:t>г.Урая</a:t>
                      </a:r>
                      <a:r>
                        <a:rPr lang="ru-RU" sz="900" b="0" i="0" u="none" strike="noStrike" dirty="0">
                          <a:solidFill>
                            <a:srgbClr val="000000"/>
                          </a:solidFill>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Уточненный план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007374620"/>
                  </a:ext>
                </a:extLst>
              </a:tr>
              <a:tr h="157555">
                <a:tc>
                  <a:txBody>
                    <a:bodyPr/>
                    <a:lstStyle/>
                    <a:p>
                      <a:pPr algn="ctr"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828070">
                <a:tc>
                  <a:txBody>
                    <a:bodyPr/>
                    <a:lstStyle/>
                    <a:p>
                      <a:pPr algn="l" fontAlgn="b"/>
                      <a:r>
                        <a:rPr lang="ru-RU" sz="900" b="0" i="0" u="none" strike="noStrike" dirty="0">
                          <a:solidFill>
                            <a:srgbClr val="000000"/>
                          </a:solidFill>
                          <a:latin typeface="Times New Roman"/>
                        </a:rPr>
                        <a:t>Молодежная политика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24 417,3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6 838,9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6 837,5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a:solidFill>
                            <a:srgbClr val="000000"/>
                          </a:solidFill>
                          <a:latin typeface="Times New Roman"/>
                        </a:rPr>
                        <a:t>Уменьшение бюджетных ассигнований на организацию и обеспечение отдыха и оздоровления детей, на организацию питания детей в возрасте от 6 до 17 лет (включительно) в лагерях с дневным пребыванием детей, в возрасте от 8 до 17 лет (включительно) – в палаточных лагерях (ОБ, МБ) в связи с пандемией.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054866472"/>
                  </a:ext>
                </a:extLst>
              </a:tr>
              <a:tr h="300053">
                <a:tc>
                  <a:txBody>
                    <a:bodyPr/>
                    <a:lstStyle/>
                    <a:p>
                      <a:pPr algn="l" fontAlgn="b"/>
                      <a:r>
                        <a:rPr lang="ru-RU" sz="900" b="0" i="0" u="none" strike="noStrike">
                          <a:solidFill>
                            <a:srgbClr val="000000"/>
                          </a:solidFill>
                          <a:latin typeface="Times New Roman"/>
                        </a:rPr>
                        <a:t>Другие вопросы в области образования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92 680,6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52 102,4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50 888,5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54,9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Уточнение бюджетной классификации по реализации ПФДО. Не освоение плановых назначений связано с временным ограничением на выезд работников в служебные командировки, льготные отпуска, отпуска к месту лечения, курсы повышения квалификации в связи с напряженной эпидемиологической обстановкой.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990345580"/>
                  </a:ext>
                </a:extLst>
              </a:tr>
              <a:tr h="152728">
                <a:tc>
                  <a:txBody>
                    <a:bodyPr/>
                    <a:lstStyle/>
                    <a:p>
                      <a:pPr algn="l" fontAlgn="b"/>
                      <a:r>
                        <a:rPr lang="ru-RU" sz="900" b="1" i="0" u="none" strike="noStrike">
                          <a:solidFill>
                            <a:srgbClr val="000000"/>
                          </a:solidFill>
                          <a:latin typeface="Times New Roman"/>
                        </a:rPr>
                        <a:t>КУЛЬТУРА, КИНЕМАТОГРАФИЯ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181 316,8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206 200,0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206 200,0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113,7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39070711"/>
                  </a:ext>
                </a:extLst>
              </a:tr>
              <a:tr h="594702">
                <a:tc>
                  <a:txBody>
                    <a:bodyPr/>
                    <a:lstStyle/>
                    <a:p>
                      <a:pPr algn="l" fontAlgn="b"/>
                      <a:r>
                        <a:rPr lang="ru-RU" sz="900" b="0" i="0" u="none" strike="noStrike">
                          <a:solidFill>
                            <a:srgbClr val="000000"/>
                          </a:solidFill>
                          <a:latin typeface="Times New Roman"/>
                        </a:rPr>
                        <a:t>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181 022,0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205 905,2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205 905,2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В рамках Соглашения о сотрудничестве между Правительством Ханты-Мансийского автономного округа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и ПАО «Нефтяная компания «ЛУКОЙЛ» выделены средства на приобретение оборудования для киноконцертного циркового комплекса "Юность </a:t>
                      </a:r>
                      <a:r>
                        <a:rPr lang="ru-RU" sz="900" b="0" i="0" u="none" strike="noStrike" dirty="0" err="1">
                          <a:solidFill>
                            <a:srgbClr val="000000"/>
                          </a:solidFill>
                          <a:latin typeface="Times New Roman"/>
                        </a:rPr>
                        <a:t>Шаима</a:t>
                      </a:r>
                      <a:r>
                        <a:rPr lang="ru-RU" sz="900" b="0" i="0" u="none" strike="noStrike" dirty="0">
                          <a:solidFill>
                            <a:srgbClr val="000000"/>
                          </a:solidFill>
                          <a:latin typeface="Times New Roman"/>
                        </a:rPr>
                        <a:t>", в течение года выделены средства ОБ на реализацию наказов избирателей депутатам Думы ХМАО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279831">
                <a:tc>
                  <a:txBody>
                    <a:bodyPr/>
                    <a:lstStyle/>
                    <a:p>
                      <a:pPr algn="l" fontAlgn="b"/>
                      <a:r>
                        <a:rPr lang="ru-RU" sz="900" b="0" i="0" u="none" strike="noStrike" dirty="0">
                          <a:solidFill>
                            <a:srgbClr val="000000"/>
                          </a:solidFill>
                          <a:latin typeface="Times New Roman"/>
                        </a:rPr>
                        <a:t>Другие вопросы в области культуры, кинематографии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294,8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294,8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294,8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39904078"/>
                  </a:ext>
                </a:extLst>
              </a:tr>
              <a:tr h="208429">
                <a:tc>
                  <a:txBody>
                    <a:bodyPr/>
                    <a:lstStyle/>
                    <a:p>
                      <a:pPr algn="l" fontAlgn="b"/>
                      <a:r>
                        <a:rPr lang="ru-RU" sz="900" b="1" i="0" u="none" strike="noStrike" dirty="0">
                          <a:solidFill>
                            <a:srgbClr val="000000"/>
                          </a:solidFill>
                          <a:latin typeface="Times New Roman"/>
                        </a:rPr>
                        <a:t>ЗДРАВООХРАНЕНИЕ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828,5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828,5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700,2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279831">
                <a:tc>
                  <a:txBody>
                    <a:bodyPr/>
                    <a:lstStyle/>
                    <a:p>
                      <a:pPr algn="l" fontAlgn="b"/>
                      <a:r>
                        <a:rPr lang="ru-RU" sz="900" b="0" i="0" u="none" strike="noStrike" dirty="0">
                          <a:solidFill>
                            <a:srgbClr val="000000"/>
                          </a:solidFill>
                          <a:latin typeface="Times New Roman"/>
                        </a:rPr>
                        <a:t>Другие вопросы в области здравоохранения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828,5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828,5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700,2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Уменьшение ассигнований ОБ на осуществление переданных полномочий по организации осуществления мероприятий по проведению дезинсекции и дератизации в </a:t>
                      </a:r>
                      <a:r>
                        <a:rPr lang="ru-RU" sz="900" b="0" i="0" u="none" strike="noStrike" dirty="0" err="1">
                          <a:solidFill>
                            <a:srgbClr val="000000"/>
                          </a:solidFill>
                          <a:latin typeface="Times New Roman"/>
                        </a:rPr>
                        <a:t>ХМАО-Югре</a:t>
                      </a:r>
                      <a:endParaRPr lang="ru-RU" sz="9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8"/>
                  </a:ext>
                </a:extLst>
              </a:tr>
              <a:tr h="161915">
                <a:tc>
                  <a:txBody>
                    <a:bodyPr/>
                    <a:lstStyle/>
                    <a:p>
                      <a:pPr algn="l" fontAlgn="b"/>
                      <a:r>
                        <a:rPr lang="ru-RU" sz="900" b="1" i="0" u="none" strike="noStrike" dirty="0">
                          <a:solidFill>
                            <a:srgbClr val="000000"/>
                          </a:solidFill>
                          <a:latin typeface="Times New Roman"/>
                        </a:rPr>
                        <a:t>СОЦИАЛЬНАЯ ПОЛИТИКА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dirty="0">
                          <a:solidFill>
                            <a:srgbClr val="000000"/>
                          </a:solidFill>
                          <a:latin typeface="Times New Roman"/>
                        </a:rPr>
                        <a:t>177 508,1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216 647,8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216 277,5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121,8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r h="279831">
                <a:tc>
                  <a:txBody>
                    <a:bodyPr/>
                    <a:lstStyle/>
                    <a:p>
                      <a:pPr algn="l" fontAlgn="b"/>
                      <a:r>
                        <a:rPr lang="ru-RU" sz="900" b="0" i="0" u="none" strike="noStrike" dirty="0">
                          <a:solidFill>
                            <a:srgbClr val="000000"/>
                          </a:solidFill>
                          <a:latin typeface="Times New Roman"/>
                        </a:rPr>
                        <a:t>Пенсионное обеспечение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4 044,4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4 390,4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4 390,4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a:solidFill>
                            <a:srgbClr val="000000"/>
                          </a:solidFill>
                          <a:latin typeface="Times New Roman"/>
                        </a:rPr>
                        <a:t>Увеличение ассигнований на выплату пенсии за выслугу лет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r h="279831">
                <a:tc>
                  <a:txBody>
                    <a:bodyPr/>
                    <a:lstStyle/>
                    <a:p>
                      <a:pPr algn="l" fontAlgn="b"/>
                      <a:r>
                        <a:rPr lang="ru-RU" sz="900" b="0" i="0" u="none" strike="noStrike">
                          <a:solidFill>
                            <a:srgbClr val="000000"/>
                          </a:solidFill>
                          <a:latin typeface="Times New Roman"/>
                        </a:rPr>
                        <a:t>Социальное обеспечение населения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3 814,7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20 468,8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20 468,8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536,6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 объем ассигнований на выплату выкупной стоимости за изымаемые жилые помещения.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1"/>
                  </a:ext>
                </a:extLst>
              </a:tr>
            </a:tbl>
          </a:graphicData>
        </a:graphic>
      </p:graphicFrame>
      <p:sp>
        <p:nvSpPr>
          <p:cNvPr id="5" name="Прямоугольник 4">
            <a:extLst>
              <a:ext uri="{FF2B5EF4-FFF2-40B4-BE49-F238E27FC236}">
                <a16:creationId xmlns:a16="http://schemas.microsoft.com/office/drawing/2014/main" xmlns="" id="{852AD383-F15D-47B8-925D-B96DE69EE3D4}"/>
              </a:ext>
            </a:extLst>
          </p:cNvPr>
          <p:cNvSpPr/>
          <p:nvPr/>
        </p:nvSpPr>
        <p:spPr>
          <a:xfrm>
            <a:off x="7020273" y="116632"/>
            <a:ext cx="2120250" cy="246221"/>
          </a:xfrm>
          <a:prstGeom prst="rect">
            <a:avLst/>
          </a:prstGeom>
        </p:spPr>
        <p:txBody>
          <a:bodyPr wrap="square">
            <a:spAutoFit/>
          </a:bodyPr>
          <a:lstStyle/>
          <a:p>
            <a:pPr lvl="0" indent="450850" algn="ctr"/>
            <a:r>
              <a:rPr lang="ru-RU" sz="1000" b="1" dirty="0">
                <a:solidFill>
                  <a:prstClr val="black"/>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p14="http://schemas.microsoft.com/office/powerpoint/2010/main" xmlns="" val="1656710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xmlns="" id="{633EEF42-BC1C-4453-A66D-85F3A89A0130}"/>
              </a:ext>
            </a:extLst>
          </p:cNvPr>
          <p:cNvGraphicFramePr>
            <a:graphicFrameLocks noGrp="1"/>
          </p:cNvGraphicFramePr>
          <p:nvPr>
            <p:extLst>
              <p:ext uri="{D42A27DB-BD31-4B8C-83A1-F6EECF244321}">
                <p14:modId xmlns:p14="http://schemas.microsoft.com/office/powerpoint/2010/main" xmlns="" val="2249229359"/>
              </p:ext>
            </p:extLst>
          </p:nvPr>
        </p:nvGraphicFramePr>
        <p:xfrm>
          <a:off x="107503" y="228606"/>
          <a:ext cx="8928995" cy="6440754"/>
        </p:xfrm>
        <a:graphic>
          <a:graphicData uri="http://schemas.openxmlformats.org/drawingml/2006/table">
            <a:tbl>
              <a:tblPr/>
              <a:tblGrid>
                <a:gridCol w="1728193">
                  <a:extLst>
                    <a:ext uri="{9D8B030D-6E8A-4147-A177-3AD203B41FA5}">
                      <a16:colId xmlns:a16="http://schemas.microsoft.com/office/drawing/2014/main" xmlns="" val="1314624324"/>
                    </a:ext>
                  </a:extLst>
                </a:gridCol>
                <a:gridCol w="432048">
                  <a:extLst>
                    <a:ext uri="{9D8B030D-6E8A-4147-A177-3AD203B41FA5}">
                      <a16:colId xmlns:a16="http://schemas.microsoft.com/office/drawing/2014/main" xmlns="" val="2840915029"/>
                    </a:ext>
                  </a:extLst>
                </a:gridCol>
                <a:gridCol w="432048">
                  <a:extLst>
                    <a:ext uri="{9D8B030D-6E8A-4147-A177-3AD203B41FA5}">
                      <a16:colId xmlns:a16="http://schemas.microsoft.com/office/drawing/2014/main" xmlns="" val="667770633"/>
                    </a:ext>
                  </a:extLst>
                </a:gridCol>
                <a:gridCol w="792088">
                  <a:extLst>
                    <a:ext uri="{9D8B030D-6E8A-4147-A177-3AD203B41FA5}">
                      <a16:colId xmlns:a16="http://schemas.microsoft.com/office/drawing/2014/main" xmlns="" val="322017898"/>
                    </a:ext>
                  </a:extLst>
                </a:gridCol>
                <a:gridCol w="864096">
                  <a:extLst>
                    <a:ext uri="{9D8B030D-6E8A-4147-A177-3AD203B41FA5}">
                      <a16:colId xmlns:a16="http://schemas.microsoft.com/office/drawing/2014/main" xmlns="" val="428620430"/>
                    </a:ext>
                  </a:extLst>
                </a:gridCol>
                <a:gridCol w="792088">
                  <a:extLst>
                    <a:ext uri="{9D8B030D-6E8A-4147-A177-3AD203B41FA5}">
                      <a16:colId xmlns:a16="http://schemas.microsoft.com/office/drawing/2014/main" xmlns="" val="586661024"/>
                    </a:ext>
                  </a:extLst>
                </a:gridCol>
                <a:gridCol w="576064">
                  <a:extLst>
                    <a:ext uri="{9D8B030D-6E8A-4147-A177-3AD203B41FA5}">
                      <a16:colId xmlns:a16="http://schemas.microsoft.com/office/drawing/2014/main" xmlns="" val="2380675611"/>
                    </a:ext>
                  </a:extLst>
                </a:gridCol>
                <a:gridCol w="576064">
                  <a:extLst>
                    <a:ext uri="{9D8B030D-6E8A-4147-A177-3AD203B41FA5}">
                      <a16:colId xmlns:a16="http://schemas.microsoft.com/office/drawing/2014/main" xmlns="" val="584744287"/>
                    </a:ext>
                  </a:extLst>
                </a:gridCol>
                <a:gridCol w="2736306">
                  <a:extLst>
                    <a:ext uri="{9D8B030D-6E8A-4147-A177-3AD203B41FA5}">
                      <a16:colId xmlns:a16="http://schemas.microsoft.com/office/drawing/2014/main" xmlns="" val="2082159302"/>
                    </a:ext>
                  </a:extLst>
                </a:gridCol>
              </a:tblGrid>
              <a:tr h="1002939">
                <a:tc>
                  <a:txBody>
                    <a:bodyPr/>
                    <a:lstStyle/>
                    <a:p>
                      <a:pPr algn="ctr" fontAlgn="ctr"/>
                      <a:r>
                        <a:rPr lang="ru-RU" sz="900" b="0" i="0" u="none" strike="noStrike" dirty="0">
                          <a:solidFill>
                            <a:srgbClr val="000000"/>
                          </a:solidFill>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РЗ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ПР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Утверждено решением Думы </a:t>
                      </a:r>
                      <a:r>
                        <a:rPr lang="ru-RU" sz="900" b="0" i="0" u="none" strike="noStrike" dirty="0" err="1">
                          <a:solidFill>
                            <a:srgbClr val="000000"/>
                          </a:solidFill>
                          <a:latin typeface="Times New Roman"/>
                        </a:rPr>
                        <a:t>г.Урая</a:t>
                      </a:r>
                      <a:r>
                        <a:rPr lang="ru-RU" sz="900" b="0" i="0" u="none" strike="noStrike" dirty="0">
                          <a:solidFill>
                            <a:srgbClr val="000000"/>
                          </a:solidFill>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Уточненный план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21668729"/>
                  </a:ext>
                </a:extLst>
              </a:tr>
              <a:tr h="151722">
                <a:tc>
                  <a:txBody>
                    <a:bodyPr/>
                    <a:lstStyle/>
                    <a:p>
                      <a:pPr algn="ctr" fontAlgn="ctr"/>
                      <a:r>
                        <a:rPr lang="ru-RU" sz="9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900" b="0" i="0" u="none" strike="noStrike" dirty="0">
                          <a:solidFill>
                            <a:srgbClr val="000000"/>
                          </a:solidFill>
                          <a:latin typeface="Times New Roman"/>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1253645">
                <a:tc>
                  <a:txBody>
                    <a:bodyPr/>
                    <a:lstStyle/>
                    <a:p>
                      <a:pPr algn="l" fontAlgn="b"/>
                      <a:r>
                        <a:rPr lang="ru-RU" sz="900" b="0" i="0" u="none" strike="noStrike" dirty="0">
                          <a:solidFill>
                            <a:srgbClr val="000000"/>
                          </a:solidFill>
                          <a:latin typeface="Times New Roman"/>
                        </a:rPr>
                        <a:t>Охрана семьи и детства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151 178,6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174 952,4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174 586,6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115,5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Увеличен объем ассигнований на реализацию мероприятий по обеспечению жильем молодых семей (уточнение списка получателей (семей с большим составом)). Уменьшение ассигнований на предоставление дополнительных мер социальной поддержки детям-сиротам и детям, оставшимся без попечения родителей, лицам из числа детей-сирот и детей, оставшихся без попечения родителей, усыновителям, приемным родителям.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262352176"/>
                  </a:ext>
                </a:extLst>
              </a:tr>
              <a:tr h="293591">
                <a:tc>
                  <a:txBody>
                    <a:bodyPr/>
                    <a:lstStyle/>
                    <a:p>
                      <a:pPr algn="l" fontAlgn="b"/>
                      <a:r>
                        <a:rPr lang="ru-RU" sz="900" b="0" i="0" u="none" strike="noStrike">
                          <a:solidFill>
                            <a:srgbClr val="000000"/>
                          </a:solidFill>
                          <a:latin typeface="Times New Roman"/>
                        </a:rPr>
                        <a:t>Другие вопросы в области социальной политики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18 470,4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16 836,2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16 831,7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Уменьшение ассигнований на осуществление деятельности по опеке и попечительству.</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21448">
                <a:tc>
                  <a:txBody>
                    <a:bodyPr/>
                    <a:lstStyle/>
                    <a:p>
                      <a:pPr algn="l" fontAlgn="b"/>
                      <a:r>
                        <a:rPr lang="ru-RU" sz="900" b="1" i="0" u="none" strike="noStrike">
                          <a:solidFill>
                            <a:srgbClr val="000000"/>
                          </a:solidFill>
                          <a:latin typeface="Times New Roman"/>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149 099,7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31 051,8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26 233,7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825121">
                <a:tc>
                  <a:txBody>
                    <a:bodyPr/>
                    <a:lstStyle/>
                    <a:p>
                      <a:pPr algn="l" fontAlgn="b"/>
                      <a:r>
                        <a:rPr lang="ru-RU" sz="900" b="0" i="0" u="none" strike="noStrike">
                          <a:solidFill>
                            <a:srgbClr val="000000"/>
                          </a:solidFill>
                          <a:latin typeface="Times New Roman"/>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119 167,8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#ДЕЛ/0!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Уточнение бюджетной классификации, т.к. в 2020 году не осуществлен переход ДЮСШ "Старт" в организацию спортивной подготовки, переход перенесен на 2021 год в соответствии с постановлением администрации города </a:t>
                      </a:r>
                      <a:r>
                        <a:rPr lang="ru-RU" sz="900" b="0" i="0" u="none" strike="noStrike" dirty="0" err="1">
                          <a:solidFill>
                            <a:srgbClr val="000000"/>
                          </a:solidFill>
                          <a:latin typeface="Times New Roman"/>
                        </a:rPr>
                        <a:t>Урай</a:t>
                      </a:r>
                      <a:r>
                        <a:rPr lang="ru-RU" sz="900" b="0" i="0" u="none" strike="noStrike" dirty="0">
                          <a:solidFill>
                            <a:srgbClr val="000000"/>
                          </a:solidFill>
                          <a:latin typeface="Times New Roman"/>
                        </a:rPr>
                        <a:t> от 29.07.2020 №1750.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856732">
                <a:tc>
                  <a:txBody>
                    <a:bodyPr/>
                    <a:lstStyle/>
                    <a:p>
                      <a:pPr algn="l" fontAlgn="b"/>
                      <a:r>
                        <a:rPr lang="ru-RU" sz="900" b="0" i="0" u="none" strike="noStrike" dirty="0">
                          <a:solidFill>
                            <a:srgbClr val="000000"/>
                          </a:solidFill>
                          <a:latin typeface="Times New Roman"/>
                        </a:rPr>
                        <a:t>Массовый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dirty="0">
                          <a:solidFill>
                            <a:srgbClr val="000000"/>
                          </a:solidFill>
                          <a:latin typeface="Times New Roman"/>
                        </a:rPr>
                        <a:t>29 931,9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31 051,8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26 233,7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Дополнительно выделены средства МБ на выполнение работ по капитальному ремонту вентиляции ДС "Старт", согласно заключенному МК от 23.12.2020 средства подлежат освоению во 2 квартале 2021 года. Уменьшены ассигнования (проведение мероприятий) в результате пандемии.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112189521"/>
                  </a:ext>
                </a:extLst>
              </a:tr>
              <a:tr h="293591">
                <a:tc>
                  <a:txBody>
                    <a:bodyPr/>
                    <a:lstStyle/>
                    <a:p>
                      <a:pPr algn="l" fontAlgn="b"/>
                      <a:r>
                        <a:rPr lang="ru-RU" sz="900" b="1" i="0" u="none" strike="noStrike">
                          <a:solidFill>
                            <a:srgbClr val="000000"/>
                          </a:solidFill>
                          <a:latin typeface="Times New Roman"/>
                        </a:rPr>
                        <a:t>СРЕДСТВА МАССОВОЙ ИНФОРМАЦИИ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13 021,7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12 903,2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12 903,2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293591">
                <a:tc>
                  <a:txBody>
                    <a:bodyPr/>
                    <a:lstStyle/>
                    <a:p>
                      <a:pPr algn="l" fontAlgn="b"/>
                      <a:r>
                        <a:rPr lang="ru-RU" sz="900" b="0" i="0" u="none" strike="noStrike">
                          <a:solidFill>
                            <a:srgbClr val="000000"/>
                          </a:solidFill>
                          <a:latin typeface="Times New Roman"/>
                        </a:rPr>
                        <a:t>Периодическая печать и издательства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13 021,7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12 903,2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12 903,2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a:solidFill>
                            <a:srgbClr val="000000"/>
                          </a:solidFill>
                          <a:latin typeface="Times New Roman"/>
                        </a:rPr>
                        <a:t>Уменьшены ассигнования в результате пандемии.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8"/>
                  </a:ext>
                </a:extLst>
              </a:tr>
              <a:tr h="435461">
                <a:tc>
                  <a:txBody>
                    <a:bodyPr/>
                    <a:lstStyle/>
                    <a:p>
                      <a:pPr algn="l" fontAlgn="b"/>
                      <a:r>
                        <a:rPr lang="ru-RU" sz="900" b="1" i="0" u="none" strike="noStrike">
                          <a:solidFill>
                            <a:srgbClr val="000000"/>
                          </a:solidFill>
                          <a:latin typeface="Times New Roman"/>
                        </a:rPr>
                        <a:t>ОБСЛУЖИВАНИЕ ГОСУДАРСТВЕННОГО И МУНИЦИПАЛЬНОГО ДОЛГА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1" i="0" u="none" strike="noStrike">
                          <a:solidFill>
                            <a:srgbClr val="000000"/>
                          </a:solidFill>
                          <a:latin typeface="Times New Roman"/>
                        </a:rPr>
                        <a:t>2 401,8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1" i="0" u="none" strike="noStrike" dirty="0">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r h="435461">
                <a:tc>
                  <a:txBody>
                    <a:bodyPr/>
                    <a:lstStyle/>
                    <a:p>
                      <a:pPr algn="l" fontAlgn="b"/>
                      <a:r>
                        <a:rPr lang="ru-RU" sz="900" b="0" i="0" u="none" strike="noStrike">
                          <a:solidFill>
                            <a:srgbClr val="000000"/>
                          </a:solidFill>
                          <a:latin typeface="Times New Roman"/>
                        </a:rPr>
                        <a:t>Обслуживание государственного внутреннего и муниципального долга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900" b="0" i="0" u="none" strike="noStrike">
                          <a:solidFill>
                            <a:srgbClr val="000000"/>
                          </a:solidFill>
                          <a:latin typeface="Times New Roman"/>
                        </a:rPr>
                        <a:t>2 401,8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900" b="0" i="0" u="none" strike="noStrike" dirty="0">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900" b="0" i="0" u="none" strike="noStrike">
                          <a:solidFill>
                            <a:srgbClr val="000000"/>
                          </a:solidFill>
                          <a:latin typeface="Times New Roman"/>
                        </a:rPr>
                        <a:t>Высвобождение средств по обслуживанию муниципального долга (отсутствие долговых обязательств у МО).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r h="270088">
                <a:tc>
                  <a:txBody>
                    <a:bodyPr/>
                    <a:lstStyle/>
                    <a:p>
                      <a:pPr algn="l" fontAlgn="b"/>
                      <a:r>
                        <a:rPr lang="ru-RU" sz="1100" b="1" i="0" u="none" strike="noStrike">
                          <a:solidFill>
                            <a:srgbClr val="000000"/>
                          </a:solidFill>
                          <a:latin typeface="Times New Roman"/>
                        </a:rPr>
                        <a:t>Всего расходов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10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1000" b="1"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1000" b="1" i="0" u="none" strike="noStrike">
                          <a:solidFill>
                            <a:srgbClr val="000000"/>
                          </a:solidFill>
                          <a:latin typeface="Times New Roman"/>
                        </a:rPr>
                        <a:t>3 230 211,7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1000" b="1" i="0" u="none" strike="noStrike">
                          <a:solidFill>
                            <a:srgbClr val="000000"/>
                          </a:solidFill>
                          <a:latin typeface="Times New Roman"/>
                        </a:rPr>
                        <a:t>3 839 703,2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ru-RU" sz="1000" b="1" i="0" u="none" strike="noStrike">
                          <a:solidFill>
                            <a:srgbClr val="000000"/>
                          </a:solidFill>
                          <a:latin typeface="Times New Roman"/>
                        </a:rPr>
                        <a:t>3 751 795,6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1000" b="1" i="0" u="none" strike="noStrike">
                          <a:solidFill>
                            <a:srgbClr val="000000"/>
                          </a:solidFill>
                          <a:latin typeface="Times New Roman"/>
                        </a:rPr>
                        <a:t>116,1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ru-RU" sz="1000" b="1" i="0" u="none" strike="noStrike">
                          <a:solidFill>
                            <a:srgbClr val="000000"/>
                          </a:solidFill>
                          <a:latin typeface="Times New Roman"/>
                        </a:rPr>
                        <a:t>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1000" b="1"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1"/>
                  </a:ext>
                </a:extLst>
              </a:tr>
            </a:tbl>
          </a:graphicData>
        </a:graphic>
      </p:graphicFrame>
      <p:sp>
        <p:nvSpPr>
          <p:cNvPr id="5" name="Прямоугольник 4">
            <a:extLst>
              <a:ext uri="{FF2B5EF4-FFF2-40B4-BE49-F238E27FC236}">
                <a16:creationId xmlns:a16="http://schemas.microsoft.com/office/drawing/2014/main" xmlns="" id="{E7826717-28A2-4065-B1CB-F3DA15BAE91B}"/>
              </a:ext>
            </a:extLst>
          </p:cNvPr>
          <p:cNvSpPr/>
          <p:nvPr/>
        </p:nvSpPr>
        <p:spPr>
          <a:xfrm>
            <a:off x="6876256" y="0"/>
            <a:ext cx="2007027" cy="246221"/>
          </a:xfrm>
          <a:prstGeom prst="rect">
            <a:avLst/>
          </a:prstGeom>
        </p:spPr>
        <p:txBody>
          <a:bodyPr wrap="square">
            <a:spAutoFit/>
          </a:bodyPr>
          <a:lstStyle/>
          <a:p>
            <a:pPr lvl="0" indent="450850" algn="ctr"/>
            <a:r>
              <a:rPr lang="ru-RU" sz="1000" b="1" dirty="0">
                <a:solidFill>
                  <a:prstClr val="black"/>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p14="http://schemas.microsoft.com/office/powerpoint/2010/main" xmlns="" val="1927389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xmlns="" val="218357145"/>
              </p:ext>
            </p:extLst>
          </p:nvPr>
        </p:nvGraphicFramePr>
        <p:xfrm>
          <a:off x="899592" y="2924944"/>
          <a:ext cx="2952328"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0" y="188640"/>
            <a:ext cx="8496944" cy="646331"/>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Динамика исполнения расходов бюджета города </a:t>
            </a:r>
            <a:r>
              <a:rPr lang="ru-RU" b="1" i="1" dirty="0" err="1">
                <a:latin typeface="Times New Roman" panose="02020603050405020304" pitchFamily="18" charset="0"/>
                <a:cs typeface="Times New Roman" panose="02020603050405020304" pitchFamily="18" charset="0"/>
              </a:rPr>
              <a:t>Урай</a:t>
            </a:r>
            <a:endParaRPr lang="ru-RU" b="1" i="1" dirty="0">
              <a:latin typeface="Times New Roman" panose="02020603050405020304" pitchFamily="18" charset="0"/>
              <a:cs typeface="Times New Roman" panose="02020603050405020304" pitchFamily="18" charset="0"/>
            </a:endParaRPr>
          </a:p>
          <a:p>
            <a:r>
              <a:rPr lang="ru-RU" b="1" i="1" dirty="0">
                <a:latin typeface="Times New Roman" panose="02020603050405020304" pitchFamily="18" charset="0"/>
                <a:cs typeface="Times New Roman" panose="02020603050405020304" pitchFamily="18" charset="0"/>
              </a:rPr>
              <a:t>на функционирование социальной сферы за 2018-2020 годы, тыс.рублей </a:t>
            </a:r>
          </a:p>
        </p:txBody>
      </p:sp>
      <p:sp>
        <p:nvSpPr>
          <p:cNvPr id="9" name="Прямоугольник 8"/>
          <p:cNvSpPr/>
          <p:nvPr/>
        </p:nvSpPr>
        <p:spPr>
          <a:xfrm>
            <a:off x="109529" y="5368308"/>
            <a:ext cx="3888432" cy="461665"/>
          </a:xfrm>
          <a:prstGeom prst="rect">
            <a:avLst/>
          </a:prstGeom>
        </p:spPr>
        <p:txBody>
          <a:bodyPr wrap="square">
            <a:spAutoFit/>
          </a:bodyPr>
          <a:lstStyle/>
          <a:p>
            <a:pPr>
              <a:spcBef>
                <a:spcPct val="50000"/>
              </a:spcBef>
              <a:defRPr/>
            </a:pPr>
            <a:r>
              <a:rPr lang="ru-RU" sz="2400" b="1" i="1" dirty="0">
                <a:latin typeface="Arial" pitchFamily="34" charset="0"/>
                <a:cs typeface="Arial" pitchFamily="34" charset="0"/>
              </a:rPr>
              <a:t>       Социальная сфера                                                                 </a:t>
            </a:r>
          </a:p>
        </p:txBody>
      </p:sp>
      <p:sp>
        <p:nvSpPr>
          <p:cNvPr id="10" name="Прямоугольник 9"/>
          <p:cNvSpPr/>
          <p:nvPr/>
        </p:nvSpPr>
        <p:spPr>
          <a:xfrm>
            <a:off x="4592568" y="4773115"/>
            <a:ext cx="4572000" cy="1631216"/>
          </a:xfrm>
          <a:prstGeom prst="rect">
            <a:avLst/>
          </a:prstGeom>
        </p:spPr>
        <p:txBody>
          <a:bodyPr wrap="square">
            <a:spAutoFit/>
          </a:bodyPr>
          <a:lstStyle/>
          <a:p>
            <a:pPr>
              <a:defRPr/>
            </a:pPr>
            <a:r>
              <a:rPr lang="en-US" sz="2000" b="1" i="1" dirty="0">
                <a:solidFill>
                  <a:srgbClr val="0000FF"/>
                </a:solidFill>
                <a:latin typeface="Arial" pitchFamily="34" charset="0"/>
                <a:cs typeface="Arial" pitchFamily="34" charset="0"/>
              </a:rPr>
              <a:t>-</a:t>
            </a:r>
            <a:r>
              <a:rPr lang="ru-RU" sz="2000" b="1" i="1" dirty="0">
                <a:solidFill>
                  <a:srgbClr val="0000FF"/>
                </a:solidFill>
                <a:latin typeface="Arial" pitchFamily="34" charset="0"/>
                <a:cs typeface="Arial" pitchFamily="34" charset="0"/>
              </a:rPr>
              <a:t>Образование</a:t>
            </a:r>
          </a:p>
          <a:p>
            <a:pPr>
              <a:buFontTx/>
              <a:buChar char="-"/>
              <a:defRPr/>
            </a:pPr>
            <a:r>
              <a:rPr lang="ru-RU" sz="2000" b="1" i="1" dirty="0">
                <a:solidFill>
                  <a:srgbClr val="0000FF"/>
                </a:solidFill>
                <a:latin typeface="Arial" pitchFamily="34" charset="0"/>
                <a:cs typeface="Arial" pitchFamily="34" charset="0"/>
              </a:rPr>
              <a:t>Культура</a:t>
            </a:r>
            <a:r>
              <a:rPr lang="ru-RU" sz="2000" b="1" i="1" dirty="0">
                <a:solidFill>
                  <a:srgbClr val="0000FF"/>
                </a:solidFill>
                <a:latin typeface="+mn-lt"/>
              </a:rPr>
              <a:t> </a:t>
            </a:r>
          </a:p>
          <a:p>
            <a:pPr>
              <a:buFontTx/>
              <a:buChar char="-"/>
              <a:defRPr/>
            </a:pPr>
            <a:r>
              <a:rPr lang="ru-RU" sz="2000" b="1" i="1" dirty="0">
                <a:solidFill>
                  <a:srgbClr val="0000FF"/>
                </a:solidFill>
                <a:latin typeface="Arial" pitchFamily="34" charset="0"/>
                <a:cs typeface="Arial" pitchFamily="34" charset="0"/>
              </a:rPr>
              <a:t>Здравоохранение</a:t>
            </a:r>
          </a:p>
          <a:p>
            <a:pPr>
              <a:buFontTx/>
              <a:buChar char="-"/>
              <a:defRPr/>
            </a:pPr>
            <a:r>
              <a:rPr lang="ru-RU" sz="2000" b="1" i="1" dirty="0">
                <a:solidFill>
                  <a:srgbClr val="0000FF"/>
                </a:solidFill>
                <a:latin typeface="Arial" pitchFamily="34" charset="0"/>
                <a:cs typeface="Arial" pitchFamily="34" charset="0"/>
              </a:rPr>
              <a:t>Социальная политика</a:t>
            </a:r>
          </a:p>
          <a:p>
            <a:pPr>
              <a:buFontTx/>
              <a:buChar char="-"/>
              <a:defRPr/>
            </a:pPr>
            <a:r>
              <a:rPr lang="ru-RU" sz="2000" b="1" i="1" dirty="0">
                <a:solidFill>
                  <a:srgbClr val="0000FF"/>
                </a:solidFill>
                <a:latin typeface="Arial" pitchFamily="34" charset="0"/>
                <a:cs typeface="Arial" pitchFamily="34" charset="0"/>
              </a:rPr>
              <a:t>Физическая культура и спорт</a:t>
            </a:r>
          </a:p>
        </p:txBody>
      </p:sp>
      <p:sp>
        <p:nvSpPr>
          <p:cNvPr id="11" name="Левая фигурная скобка 10"/>
          <p:cNvSpPr/>
          <p:nvPr/>
        </p:nvSpPr>
        <p:spPr>
          <a:xfrm>
            <a:off x="3851920" y="4869160"/>
            <a:ext cx="594607" cy="1368152"/>
          </a:xfrm>
          <a:prstGeom prst="lef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13" name="Прямоугольник 12"/>
          <p:cNvSpPr/>
          <p:nvPr/>
        </p:nvSpPr>
        <p:spPr>
          <a:xfrm>
            <a:off x="2195736" y="1196752"/>
            <a:ext cx="678391" cy="307777"/>
          </a:xfrm>
          <a:prstGeom prst="rect">
            <a:avLst/>
          </a:prstGeom>
        </p:spPr>
        <p:txBody>
          <a:bodyPr wrap="none">
            <a:spAutoFit/>
          </a:bodyPr>
          <a:lstStyle/>
          <a:p>
            <a:pPr fontAlgn="auto">
              <a:spcBef>
                <a:spcPts val="0"/>
              </a:spcBef>
              <a:spcAft>
                <a:spcPts val="0"/>
              </a:spcAft>
              <a:defRPr/>
            </a:pP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61,9%</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076056" y="1124744"/>
            <a:ext cx="742511" cy="307777"/>
          </a:xfrm>
          <a:prstGeom prst="rect">
            <a:avLst/>
          </a:prstGeom>
        </p:spPr>
        <p:txBody>
          <a:bodyPr wrap="none">
            <a:spAutoFit/>
          </a:bodyPr>
          <a:lstStyle/>
          <a:p>
            <a:pPr fontAlgn="auto">
              <a:spcBef>
                <a:spcPts val="0"/>
              </a:spcBef>
              <a:spcAft>
                <a:spcPts val="0"/>
              </a:spcAft>
              <a:defRPr/>
            </a:pPr>
            <a:r>
              <a:rPr lang="ru-RU" sz="1400" b="1" dirty="0">
                <a:effectLst>
                  <a:outerShdw blurRad="38100" dist="38100" dir="2700000" algn="tl">
                    <a:srgbClr val="000000">
                      <a:alpha val="43137"/>
                    </a:srgbClr>
                  </a:outerShdw>
                </a:effectLst>
                <a:latin typeface="Arial" pitchFamily="34" charset="0"/>
                <a:cs typeface="Arial" pitchFamily="34" charset="0"/>
              </a:rPr>
              <a:t>38,1%.</a:t>
            </a:r>
            <a:endParaRPr lang="en-US" sz="1400" b="1" dirty="0">
              <a:effectLst>
                <a:outerShdw blurRad="38100" dist="38100" dir="2700000" algn="tl">
                  <a:srgbClr val="000000">
                    <a:alpha val="43137"/>
                  </a:srgbClr>
                </a:outerShdw>
              </a:effectLst>
              <a:latin typeface="Arial" pitchFamily="34" charset="0"/>
              <a:cs typeface="Arial" pitchFamily="34" charset="0"/>
            </a:endParaRPr>
          </a:p>
        </p:txBody>
      </p:sp>
      <p:sp>
        <p:nvSpPr>
          <p:cNvPr id="20" name="Прямоугольник 19"/>
          <p:cNvSpPr/>
          <p:nvPr/>
        </p:nvSpPr>
        <p:spPr>
          <a:xfrm>
            <a:off x="539552" y="1196752"/>
            <a:ext cx="692818" cy="307777"/>
          </a:xfrm>
          <a:prstGeom prst="rect">
            <a:avLst/>
          </a:prstGeom>
        </p:spPr>
        <p:txBody>
          <a:bodyPr wrap="none">
            <a:spAutoFit/>
          </a:bodyPr>
          <a:lstStyle/>
          <a:p>
            <a:pPr fontAlgn="auto">
              <a:spcBef>
                <a:spcPts val="0"/>
              </a:spcBef>
              <a:spcAft>
                <a:spcPts val="0"/>
              </a:spcAft>
              <a:defRPr/>
            </a:pP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57,3%</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563888" y="1124744"/>
            <a:ext cx="678391" cy="307777"/>
          </a:xfrm>
          <a:prstGeom prst="rect">
            <a:avLst/>
          </a:prstGeom>
        </p:spPr>
        <p:txBody>
          <a:bodyPr wrap="none">
            <a:spAutoFit/>
          </a:bodyPr>
          <a:lstStyle/>
          <a:p>
            <a:pPr fontAlgn="auto">
              <a:spcBef>
                <a:spcPts val="0"/>
              </a:spcBef>
              <a:spcAft>
                <a:spcPts val="0"/>
              </a:spcAft>
              <a:defRPr/>
            </a:pP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42,7%</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xmlns="" id="{FC16C681-332E-4CDA-B5E9-4C3BB46398AB}"/>
              </a:ext>
            </a:extLst>
          </p:cNvPr>
          <p:cNvSpPr/>
          <p:nvPr/>
        </p:nvSpPr>
        <p:spPr>
          <a:xfrm>
            <a:off x="1403648" y="1196752"/>
            <a:ext cx="678391" cy="307777"/>
          </a:xfrm>
          <a:prstGeom prst="rect">
            <a:avLst/>
          </a:prstGeom>
        </p:spPr>
        <p:txBody>
          <a:bodyPr wrap="none">
            <a:spAutoFit/>
          </a:bodyPr>
          <a:lstStyle/>
          <a:p>
            <a:pPr fontAlgn="auto">
              <a:spcBef>
                <a:spcPts val="0"/>
              </a:spcBef>
              <a:spcAft>
                <a:spcPts val="0"/>
              </a:spcAft>
              <a:defRPr/>
            </a:pP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57,0%</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xmlns="" id="{C937785B-39A3-41D1-BC57-F15B8425697A}"/>
              </a:ext>
            </a:extLst>
          </p:cNvPr>
          <p:cNvSpPr/>
          <p:nvPr/>
        </p:nvSpPr>
        <p:spPr>
          <a:xfrm>
            <a:off x="4283968" y="1124744"/>
            <a:ext cx="678391" cy="307777"/>
          </a:xfrm>
          <a:prstGeom prst="rect">
            <a:avLst/>
          </a:prstGeom>
        </p:spPr>
        <p:txBody>
          <a:bodyPr wrap="none">
            <a:spAutoFit/>
          </a:bodyPr>
          <a:lstStyle/>
          <a:p>
            <a:pPr fontAlgn="auto">
              <a:spcBef>
                <a:spcPts val="0"/>
              </a:spcBef>
              <a:spcAft>
                <a:spcPts val="0"/>
              </a:spcAft>
              <a:defRPr/>
            </a:pP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43,0%</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5" name="Диаграмма 14"/>
          <p:cNvGraphicFramePr/>
          <p:nvPr/>
        </p:nvGraphicFramePr>
        <p:xfrm>
          <a:off x="-396552" y="1340768"/>
          <a:ext cx="9289032" cy="346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39064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4229710298"/>
              </p:ext>
            </p:extLst>
          </p:nvPr>
        </p:nvGraphicFramePr>
        <p:xfrm>
          <a:off x="251520" y="1121395"/>
          <a:ext cx="8496944" cy="3506591"/>
        </p:xfrm>
        <a:graphic>
          <a:graphicData uri="http://schemas.openxmlformats.org/drawingml/2006/table">
            <a:tbl>
              <a:tblPr firstRow="1" firstCol="1" bandRow="1"/>
              <a:tblGrid>
                <a:gridCol w="3064287">
                  <a:extLst>
                    <a:ext uri="{9D8B030D-6E8A-4147-A177-3AD203B41FA5}">
                      <a16:colId xmlns:a16="http://schemas.microsoft.com/office/drawing/2014/main" xmlns="" val="20000"/>
                    </a:ext>
                  </a:extLst>
                </a:gridCol>
                <a:gridCol w="1400209">
                  <a:extLst>
                    <a:ext uri="{9D8B030D-6E8A-4147-A177-3AD203B41FA5}">
                      <a16:colId xmlns:a16="http://schemas.microsoft.com/office/drawing/2014/main" xmlns="" val="20001"/>
                    </a:ext>
                  </a:extLst>
                </a:gridCol>
                <a:gridCol w="1455158">
                  <a:extLst>
                    <a:ext uri="{9D8B030D-6E8A-4147-A177-3AD203B41FA5}">
                      <a16:colId xmlns:a16="http://schemas.microsoft.com/office/drawing/2014/main" xmlns="" val="20002"/>
                    </a:ext>
                  </a:extLst>
                </a:gridCol>
                <a:gridCol w="1376267">
                  <a:extLst>
                    <a:ext uri="{9D8B030D-6E8A-4147-A177-3AD203B41FA5}">
                      <a16:colId xmlns:a16="http://schemas.microsoft.com/office/drawing/2014/main" xmlns="" val="20003"/>
                    </a:ext>
                  </a:extLst>
                </a:gridCol>
                <a:gridCol w="1201023">
                  <a:extLst>
                    <a:ext uri="{9D8B030D-6E8A-4147-A177-3AD203B41FA5}">
                      <a16:colId xmlns:a16="http://schemas.microsoft.com/office/drawing/2014/main" xmlns="" val="20004"/>
                    </a:ext>
                  </a:extLst>
                </a:gridCol>
              </a:tblGrid>
              <a:tr h="651421">
                <a:tc rowSpan="2">
                  <a:txBody>
                    <a:bodyPr/>
                    <a:lstStyle/>
                    <a:p>
                      <a:pPr algn="ctr">
                        <a:spcAft>
                          <a:spcPts val="0"/>
                        </a:spcAft>
                        <a:tabLst>
                          <a:tab pos="54038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 категории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tabLst>
                          <a:tab pos="54038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Целевой показатель средней заработной платы отдельной категории работников, </a:t>
                      </a:r>
                      <a:r>
                        <a:rPr lang="ru-RU"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рублей</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a:spcAft>
                          <a:spcPts val="0"/>
                        </a:spcAft>
                        <a:tabLst>
                          <a:tab pos="54038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достижения целевого значения показателя,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8210">
                <a:tc vMerge="1">
                  <a:txBody>
                    <a:bodyPr/>
                    <a:lstStyle/>
                    <a:p>
                      <a:endParaRPr lang="ru-RU"/>
                    </a:p>
                  </a:txBody>
                  <a:tcPr/>
                </a:tc>
                <a:tc>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Факт за 2019 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2020 год (уточненный)</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Факт за 2020 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1"/>
                  </a:ext>
                </a:extLst>
              </a:tr>
              <a:tr h="426301">
                <a:tc>
                  <a:txBody>
                    <a:bodyPr/>
                    <a:lstStyle/>
                    <a:p>
                      <a:pP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Работники муниципальных учреждений культуры</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60 687,0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a:latin typeface="Times New Roman"/>
                          <a:ea typeface="Times New Roman"/>
                          <a:cs typeface="Times New Roman"/>
                        </a:rPr>
                        <a:t>64 124,3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a:latin typeface="Times New Roman"/>
                          <a:ea typeface="Times New Roman"/>
                          <a:cs typeface="Times New Roman"/>
                        </a:rPr>
                        <a:t>64 124,3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dirty="0">
                          <a:latin typeface="Times New Roman"/>
                          <a:ea typeface="Times New Roman"/>
                          <a:cs typeface="Times New Roman"/>
                        </a:rPr>
                        <a:t>100,0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39452">
                <a:tc>
                  <a:txBody>
                    <a:bodyPr/>
                    <a:lstStyle/>
                    <a:p>
                      <a:pP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Работники муниципальных образовательных организаций дополнительного образования детей</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64 312,9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dirty="0">
                          <a:solidFill>
                            <a:srgbClr val="000000"/>
                          </a:solidFill>
                          <a:latin typeface="Times New Roman"/>
                          <a:ea typeface="Times New Roman"/>
                          <a:cs typeface="Times New Roman"/>
                        </a:rPr>
                        <a:t>66 181,0</a:t>
                      </a:r>
                      <a:endParaRPr lang="ru-RU"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a:solidFill>
                            <a:srgbClr val="000000"/>
                          </a:solidFill>
                          <a:latin typeface="Times New Roman"/>
                          <a:ea typeface="Times New Roman"/>
                          <a:cs typeface="Times New Roman"/>
                        </a:rPr>
                        <a:t>66 180,9</a:t>
                      </a:r>
                      <a:endParaRPr lang="ru-RU"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 pos="2969895" algn="ctr"/>
                          <a:tab pos="5940425" algn="r"/>
                        </a:tabLst>
                      </a:pPr>
                      <a:r>
                        <a:rPr lang="ru-RU" sz="1400">
                          <a:latin typeface="Times New Roman"/>
                          <a:ea typeface="Times New Roman"/>
                          <a:cs typeface="Times New Roman"/>
                        </a:rPr>
                        <a:t>100,0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39452">
                <a:tc>
                  <a:txBody>
                    <a:bodyPr/>
                    <a:lstStyle/>
                    <a:p>
                      <a:pP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работники муниципальных дошкольных образовательных организаций</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54 149,9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dirty="0">
                          <a:solidFill>
                            <a:srgbClr val="000000"/>
                          </a:solidFill>
                          <a:latin typeface="Times New Roman"/>
                          <a:ea typeface="Times New Roman"/>
                          <a:cs typeface="Times New Roman"/>
                        </a:rPr>
                        <a:t>59 123,1</a:t>
                      </a:r>
                      <a:endParaRPr lang="ru-RU"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dirty="0">
                          <a:solidFill>
                            <a:srgbClr val="000000"/>
                          </a:solidFill>
                          <a:latin typeface="Times New Roman"/>
                          <a:ea typeface="Times New Roman"/>
                          <a:cs typeface="Times New Roman"/>
                        </a:rPr>
                        <a:t>59 123,1</a:t>
                      </a:r>
                      <a:endParaRPr lang="ru-RU"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a:latin typeface="Times New Roman"/>
                          <a:ea typeface="Times New Roman"/>
                          <a:cs typeface="Times New Roman"/>
                        </a:rPr>
                        <a:t>100,0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39452">
                <a:tc>
                  <a:txBody>
                    <a:bodyPr/>
                    <a:lstStyle/>
                    <a:p>
                      <a:pP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работники муниципальных общеобразовательных организаций</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63 097,1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a:solidFill>
                            <a:srgbClr val="000000"/>
                          </a:solidFill>
                          <a:latin typeface="Times New Roman"/>
                          <a:ea typeface="Times New Roman"/>
                          <a:cs typeface="Times New Roman"/>
                        </a:rPr>
                        <a:t>65 050,0</a:t>
                      </a:r>
                      <a:endParaRPr lang="ru-RU"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dirty="0">
                          <a:solidFill>
                            <a:srgbClr val="000000"/>
                          </a:solidFill>
                          <a:latin typeface="Times New Roman"/>
                          <a:ea typeface="Times New Roman"/>
                          <a:cs typeface="Times New Roman"/>
                        </a:rPr>
                        <a:t>65 050,0</a:t>
                      </a:r>
                      <a:endParaRPr lang="ru-RU"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969895" algn="ctr"/>
                          <a:tab pos="5940425" algn="r"/>
                        </a:tabLst>
                      </a:pPr>
                      <a:r>
                        <a:rPr lang="ru-RU" sz="1400" dirty="0">
                          <a:latin typeface="Times New Roman"/>
                          <a:ea typeface="Times New Roman"/>
                          <a:cs typeface="Times New Roman"/>
                        </a:rPr>
                        <a:t>100,0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5" name="Rectangle 2"/>
          <p:cNvSpPr>
            <a:spLocks noChangeArrowheads="1"/>
          </p:cNvSpPr>
          <p:nvPr/>
        </p:nvSpPr>
        <p:spPr bwMode="auto">
          <a:xfrm>
            <a:off x="0" y="455766"/>
            <a:ext cx="849694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hangingPunct="0">
              <a:tabLst>
                <a:tab pos="539750" algn="l"/>
              </a:tabLst>
              <a:defRPr>
                <a:solidFill>
                  <a:schemeClr val="tx1"/>
                </a:solidFill>
                <a:latin typeface="Arial" panose="020B0604020202020204" pitchFamily="34" charset="0"/>
              </a:defRPr>
            </a:lvl1pPr>
            <a:lvl2pPr eaLnBrk="0" hangingPunct="0">
              <a:tabLst>
                <a:tab pos="539750" algn="l"/>
              </a:tabLst>
              <a:defRPr>
                <a:solidFill>
                  <a:schemeClr val="tx1"/>
                </a:solidFill>
                <a:latin typeface="Arial" panose="020B0604020202020204" pitchFamily="34" charset="0"/>
              </a:defRPr>
            </a:lvl2pPr>
            <a:lvl3pPr eaLnBrk="0" hangingPunct="0">
              <a:tabLst>
                <a:tab pos="539750" algn="l"/>
              </a:tabLst>
              <a:defRPr>
                <a:solidFill>
                  <a:schemeClr val="tx1"/>
                </a:solidFill>
                <a:latin typeface="Arial" panose="020B0604020202020204" pitchFamily="34" charset="0"/>
              </a:defRPr>
            </a:lvl3pPr>
            <a:lvl4pPr eaLnBrk="0" hangingPunct="0">
              <a:tabLst>
                <a:tab pos="539750" algn="l"/>
              </a:tabLst>
              <a:defRPr>
                <a:solidFill>
                  <a:schemeClr val="tx1"/>
                </a:solidFill>
                <a:latin typeface="Arial" panose="020B0604020202020204" pitchFamily="34" charset="0"/>
              </a:defRPr>
            </a:lvl4pPr>
            <a:lvl5pPr eaLnBrk="0" hangingPunct="0">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180975" defTabSz="914400" rtl="0" eaLnBrk="0" fontAlgn="base" latinLnBrk="0" hangingPunct="0">
              <a:lnSpc>
                <a:spcPct val="100000"/>
              </a:lnSpc>
              <a:spcBef>
                <a:spcPct val="0"/>
              </a:spcBef>
              <a:spcAft>
                <a:spcPct val="0"/>
              </a:spcAft>
              <a:buClrTx/>
              <a:buSzTx/>
              <a:buFontTx/>
              <a:buNone/>
              <a:tabLst>
                <a:tab pos="539750" algn="l"/>
              </a:tabLst>
            </a:pPr>
            <a:r>
              <a:rPr kumimoji="0" lang="ru-RU" altLang="ru-RU" sz="1600" b="1"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Данные о выполнении майских Указов Президента Российской Федерации</a:t>
            </a:r>
            <a:endParaRPr kumimoji="0" lang="ru-RU" altLang="ru-RU" sz="1600" b="1" i="1"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95023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486423691"/>
              </p:ext>
            </p:extLst>
          </p:nvPr>
        </p:nvGraphicFramePr>
        <p:xfrm>
          <a:off x="107503" y="836713"/>
          <a:ext cx="8928993" cy="5406158"/>
        </p:xfrm>
        <a:graphic>
          <a:graphicData uri="http://schemas.openxmlformats.org/drawingml/2006/table">
            <a:tbl>
              <a:tblPr/>
              <a:tblGrid>
                <a:gridCol w="4802214">
                  <a:extLst>
                    <a:ext uri="{9D8B030D-6E8A-4147-A177-3AD203B41FA5}">
                      <a16:colId xmlns:a16="http://schemas.microsoft.com/office/drawing/2014/main" xmlns="" val="20000"/>
                    </a:ext>
                  </a:extLst>
                </a:gridCol>
                <a:gridCol w="1138422">
                  <a:extLst>
                    <a:ext uri="{9D8B030D-6E8A-4147-A177-3AD203B41FA5}">
                      <a16:colId xmlns:a16="http://schemas.microsoft.com/office/drawing/2014/main" xmlns="" val="2727755099"/>
                    </a:ext>
                  </a:extLst>
                </a:gridCol>
                <a:gridCol w="1067270">
                  <a:extLst>
                    <a:ext uri="{9D8B030D-6E8A-4147-A177-3AD203B41FA5}">
                      <a16:colId xmlns:a16="http://schemas.microsoft.com/office/drawing/2014/main" xmlns="" val="20001"/>
                    </a:ext>
                  </a:extLst>
                </a:gridCol>
                <a:gridCol w="996119">
                  <a:extLst>
                    <a:ext uri="{9D8B030D-6E8A-4147-A177-3AD203B41FA5}">
                      <a16:colId xmlns:a16="http://schemas.microsoft.com/office/drawing/2014/main" xmlns="" val="20002"/>
                    </a:ext>
                  </a:extLst>
                </a:gridCol>
                <a:gridCol w="924968">
                  <a:extLst>
                    <a:ext uri="{9D8B030D-6E8A-4147-A177-3AD203B41FA5}">
                      <a16:colId xmlns:a16="http://schemas.microsoft.com/office/drawing/2014/main" xmlns="" val="20003"/>
                    </a:ext>
                  </a:extLst>
                </a:gridCol>
              </a:tblGrid>
              <a:tr h="864095">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Наименование</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Первоначальный утвержденный план на 2020 год</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План на год (уточненный)  2020 год</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Исполнено за 2020 год</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исполнения к уточненному плану</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9671">
                <a:tc>
                  <a:txBody>
                    <a:bodyPr/>
                    <a:lstStyle/>
                    <a:p>
                      <a:pPr algn="ctr"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1771829"/>
                  </a:ext>
                </a:extLst>
              </a:tr>
              <a:tr h="386459">
                <a:tc>
                  <a:txBody>
                    <a:bodyPr/>
                    <a:lstStyle/>
                    <a:p>
                      <a:pPr algn="l" fontAlgn="ctr"/>
                      <a:r>
                        <a:rPr lang="ru-RU" sz="1200" b="0" i="0" u="none" strike="noStrike">
                          <a:solidFill>
                            <a:srgbClr val="000000"/>
                          </a:solidFill>
                          <a:latin typeface="Times New Roman"/>
                        </a:rPr>
                        <a:t>1. Муниципальная программа "Развитие образования и молодежной политики в городе Урай"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1 664 423,8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1 673 784,5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1 653 303,7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6459">
                <a:tc>
                  <a:txBody>
                    <a:bodyPr/>
                    <a:lstStyle/>
                    <a:p>
                      <a:pPr algn="l" fontAlgn="ctr"/>
                      <a:r>
                        <a:rPr lang="ru-RU" sz="1200" b="0" i="0" u="none" strike="noStrike">
                          <a:solidFill>
                            <a:srgbClr val="000000"/>
                          </a:solidFill>
                          <a:latin typeface="Times New Roman"/>
                        </a:rPr>
                        <a:t>2. Мунципальная программа "Развитие физической культуры, спорта и туризма в городе Урай"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181 963,7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176 168,5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168 998,0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67278874"/>
                  </a:ext>
                </a:extLst>
              </a:tr>
              <a:tr h="284011">
                <a:tc>
                  <a:txBody>
                    <a:bodyPr/>
                    <a:lstStyle/>
                    <a:p>
                      <a:pPr algn="l" fontAlgn="ctr"/>
                      <a:r>
                        <a:rPr lang="ru-RU" sz="1200" b="0" i="0" u="none" strike="noStrike" dirty="0">
                          <a:solidFill>
                            <a:srgbClr val="000000"/>
                          </a:solidFill>
                          <a:latin typeface="Times New Roman"/>
                        </a:rPr>
                        <a:t>3. Муниципальная программа "Культура города </a:t>
                      </a:r>
                      <a:r>
                        <a:rPr lang="ru-RU" sz="1200" b="0" i="0" u="none" strike="noStrike" dirty="0" err="1">
                          <a:solidFill>
                            <a:srgbClr val="000000"/>
                          </a:solidFill>
                          <a:latin typeface="Times New Roman"/>
                        </a:rPr>
                        <a:t>Урай</a:t>
                      </a:r>
                      <a:r>
                        <a:rPr lang="ru-RU" sz="1200" b="0" i="0" u="none" strike="noStrike" dirty="0">
                          <a:solidFill>
                            <a:srgbClr val="000000"/>
                          </a:solidFill>
                          <a:latin typeface="Times New Roman"/>
                        </a:rPr>
                        <a:t>" на 2017-2021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256 258,8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276 408,3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269 698,6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32048">
                <a:tc>
                  <a:txBody>
                    <a:bodyPr/>
                    <a:lstStyle/>
                    <a:p>
                      <a:pPr algn="l" fontAlgn="ctr"/>
                      <a:r>
                        <a:rPr lang="ru-RU" sz="1200" b="0" i="0" u="none" strike="noStrike">
                          <a:solidFill>
                            <a:srgbClr val="000000"/>
                          </a:solidFill>
                          <a:latin typeface="Times New Roman"/>
                        </a:rPr>
                        <a:t>4. Муниципальная программа "Поддержка социально ориентированных некоммерческих  организаций в городе Урай" на 2018-2030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17 371,8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13 735,1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13 735,1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6520">
                <a:tc>
                  <a:txBody>
                    <a:bodyPr/>
                    <a:lstStyle/>
                    <a:p>
                      <a:pPr algn="l" fontAlgn="ctr"/>
                      <a:r>
                        <a:rPr lang="ru-RU" sz="1200" b="0" i="0" u="none" strike="noStrike">
                          <a:solidFill>
                            <a:srgbClr val="000000"/>
                          </a:solidFill>
                          <a:latin typeface="Times New Roman"/>
                        </a:rPr>
                        <a:t>5. Муниципальная программа "Улучшение жилищных условий жителей, проживающих на территории муниципального образования город Урай"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98 040,6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494 869,3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494 256,4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31592">
                <a:tc>
                  <a:txBody>
                    <a:bodyPr/>
                    <a:lstStyle/>
                    <a:p>
                      <a:pPr algn="l" fontAlgn="ctr"/>
                      <a:r>
                        <a:rPr lang="ru-RU" sz="1200" b="0" i="0" u="none" strike="noStrike">
                          <a:solidFill>
                            <a:srgbClr val="000000"/>
                          </a:solidFill>
                          <a:latin typeface="Times New Roman"/>
                        </a:rPr>
                        <a:t>6. Муниципальная программа "Капитальный ремонт и реконструкция систем коммунальной инфраструктуры города Урай на 2014-2020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66 055,6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64 869,4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57 591,0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48072">
                <a:tc>
                  <a:txBody>
                    <a:bodyPr/>
                    <a:lstStyle/>
                    <a:p>
                      <a:pPr algn="l" fontAlgn="ctr"/>
                      <a:r>
                        <a:rPr lang="ru-RU" sz="1200" b="0" i="0" u="none" strike="noStrike" dirty="0">
                          <a:solidFill>
                            <a:srgbClr val="000000"/>
                          </a:solidFill>
                          <a:latin typeface="Times New Roman"/>
                        </a:rPr>
                        <a:t>7. Муниципальная программа "Защита населения и территории от чрезвычайных ситуаций, совершенствование гражданской обороны и обеспечение первичных мер пожарной безопасности"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26 030,3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32 782,2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32 549,5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5804222"/>
                  </a:ext>
                </a:extLst>
              </a:tr>
              <a:tr h="386459">
                <a:tc>
                  <a:txBody>
                    <a:bodyPr/>
                    <a:lstStyle/>
                    <a:p>
                      <a:pPr algn="l" fontAlgn="ctr"/>
                      <a:r>
                        <a:rPr lang="ru-RU" sz="1200" b="0" i="0" u="none" strike="noStrike">
                          <a:solidFill>
                            <a:srgbClr val="000000"/>
                          </a:solidFill>
                          <a:latin typeface="Times New Roman"/>
                        </a:rPr>
                        <a:t>8. Муниципальная программа "Охрана окружающей среды в границах города Урай" на 2017-2020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                      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897,9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897,9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1401442"/>
                  </a:ext>
                </a:extLst>
              </a:tr>
              <a:tr h="386809">
                <a:tc>
                  <a:txBody>
                    <a:bodyPr/>
                    <a:lstStyle/>
                    <a:p>
                      <a:pPr algn="l" fontAlgn="ctr"/>
                      <a:r>
                        <a:rPr lang="ru-RU" sz="1200" b="0" i="0" u="none" strike="noStrike">
                          <a:solidFill>
                            <a:srgbClr val="000000"/>
                          </a:solidFill>
                          <a:latin typeface="Times New Roman"/>
                        </a:rPr>
                        <a:t>9. Муниципальная программа "Развитие транспортной системы города Урай" на 2016-2020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33 193,0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45 818,7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44 125,1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4057133"/>
                  </a:ext>
                </a:extLst>
              </a:tr>
              <a:tr h="465138">
                <a:tc>
                  <a:txBody>
                    <a:bodyPr/>
                    <a:lstStyle/>
                    <a:p>
                      <a:pPr algn="l" fontAlgn="ctr"/>
                      <a:r>
                        <a:rPr lang="ru-RU" sz="1200" b="0" i="0" u="none" strike="noStrike">
                          <a:solidFill>
                            <a:srgbClr val="000000"/>
                          </a:solidFill>
                          <a:latin typeface="Times New Roman"/>
                        </a:rPr>
                        <a:t>10. Муниципальная программа "Профилактика правонарушений на территории города Урай" на 2018-2030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11 879,4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12 969,4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12 953,2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5" name="Прямоугольник 4"/>
          <p:cNvSpPr/>
          <p:nvPr/>
        </p:nvSpPr>
        <p:spPr>
          <a:xfrm>
            <a:off x="107504" y="188640"/>
            <a:ext cx="9036496" cy="584775"/>
          </a:xfrm>
          <a:prstGeom prst="rect">
            <a:avLst/>
          </a:prstGeom>
        </p:spPr>
        <p:txBody>
          <a:bodyPr wrap="square">
            <a:spAutoFit/>
          </a:bodyPr>
          <a:lstStyle/>
          <a:p>
            <a:pPr>
              <a:defRPr/>
            </a:pPr>
            <a:r>
              <a:rPr lang="ru-RU" sz="1600" b="1" i="1" dirty="0">
                <a:ln w="11430"/>
                <a:latin typeface="Times New Roman" panose="02020603050405020304" pitchFamily="18" charset="0"/>
                <a:cs typeface="Times New Roman" panose="02020603050405020304" pitchFamily="18" charset="0"/>
              </a:rPr>
              <a:t>Структура расходов бюджета города </a:t>
            </a:r>
            <a:r>
              <a:rPr lang="ru-RU" sz="1600" b="1" i="1" dirty="0" err="1">
                <a:ln w="11430"/>
                <a:latin typeface="Times New Roman" panose="02020603050405020304" pitchFamily="18" charset="0"/>
                <a:cs typeface="Times New Roman" panose="02020603050405020304" pitchFamily="18" charset="0"/>
              </a:rPr>
              <a:t>Урай</a:t>
            </a:r>
            <a:r>
              <a:rPr lang="ru-RU" sz="1600" b="1" i="1" dirty="0">
                <a:ln w="11430"/>
                <a:latin typeface="Times New Roman" panose="02020603050405020304" pitchFamily="18" charset="0"/>
                <a:cs typeface="Times New Roman" panose="02020603050405020304" pitchFamily="18" charset="0"/>
              </a:rPr>
              <a:t> в разрезе </a:t>
            </a:r>
          </a:p>
          <a:p>
            <a:pPr>
              <a:defRPr/>
            </a:pPr>
            <a:r>
              <a:rPr lang="ru-RU" sz="1600" b="1" i="1" dirty="0">
                <a:ln w="11430"/>
                <a:latin typeface="Times New Roman" panose="02020603050405020304" pitchFamily="18" charset="0"/>
                <a:cs typeface="Times New Roman" panose="02020603050405020304" pitchFamily="18" charset="0"/>
              </a:rPr>
              <a:t>муниципальных программ, непрограммных направлений деятельности за 2020 год, тыс.рублей</a:t>
            </a:r>
            <a:endParaRPr lang="ru-RU"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192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424936" cy="1080120"/>
          </a:xfrm>
        </p:spPr>
        <p:txBody>
          <a:bodyPr>
            <a:normAutofit fontScale="90000"/>
          </a:bodyPr>
          <a:lstStyle/>
          <a:p>
            <a:r>
              <a:rPr lang="ru-RU" sz="1800" b="1" i="1" dirty="0">
                <a:solidFill>
                  <a:schemeClr val="tx1"/>
                </a:solidFill>
                <a:latin typeface="Times New Roman" pitchFamily="18" charset="0"/>
                <a:cs typeface="Times New Roman" pitchFamily="18" charset="0"/>
              </a:rPr>
              <a:t/>
            </a:r>
            <a:br>
              <a:rPr lang="ru-RU" sz="1800" b="1" i="1" dirty="0">
                <a:solidFill>
                  <a:schemeClr val="tx1"/>
                </a:solidFill>
                <a:latin typeface="Times New Roman" pitchFamily="18" charset="0"/>
                <a:cs typeface="Times New Roman" pitchFamily="18" charset="0"/>
              </a:rPr>
            </a:br>
            <a:r>
              <a:rPr lang="ru-RU" sz="1800" b="1" i="1" dirty="0">
                <a:solidFill>
                  <a:schemeClr val="tx1"/>
                </a:solidFill>
                <a:latin typeface="Times New Roman" pitchFamily="18" charset="0"/>
                <a:cs typeface="Times New Roman" pitchFamily="18" charset="0"/>
              </a:rPr>
              <a:t/>
            </a:r>
            <a:br>
              <a:rPr lang="ru-RU" sz="1800" b="1" i="1" dirty="0">
                <a:solidFill>
                  <a:schemeClr val="tx1"/>
                </a:solidFill>
                <a:latin typeface="Times New Roman" pitchFamily="18" charset="0"/>
                <a:cs typeface="Times New Roman" pitchFamily="18" charset="0"/>
              </a:rPr>
            </a:br>
            <a:r>
              <a:rPr lang="ru-RU" sz="1800" b="1" i="1" dirty="0">
                <a:solidFill>
                  <a:schemeClr val="tx1"/>
                </a:solidFill>
                <a:latin typeface="Times New Roman" pitchFamily="18" charset="0"/>
                <a:cs typeface="Times New Roman" pitchFamily="18" charset="0"/>
              </a:rPr>
              <a:t/>
            </a:r>
            <a:br>
              <a:rPr lang="ru-RU" sz="1800" b="1" i="1" dirty="0">
                <a:solidFill>
                  <a:schemeClr val="tx1"/>
                </a:solidFill>
                <a:latin typeface="Times New Roman" pitchFamily="18" charset="0"/>
                <a:cs typeface="Times New Roman" pitchFamily="18" charset="0"/>
              </a:rPr>
            </a:br>
            <a:r>
              <a:rPr lang="ru-RU" sz="1800" b="1" i="1" dirty="0">
                <a:solidFill>
                  <a:schemeClr val="tx1"/>
                </a:solidFill>
                <a:latin typeface="Times New Roman" pitchFamily="18" charset="0"/>
                <a:cs typeface="Times New Roman" pitchFamily="18" charset="0"/>
              </a:rPr>
              <a:t/>
            </a:r>
            <a:br>
              <a:rPr lang="ru-RU" sz="1800" b="1" i="1" dirty="0">
                <a:solidFill>
                  <a:schemeClr val="tx1"/>
                </a:solidFill>
                <a:latin typeface="Times New Roman" pitchFamily="18" charset="0"/>
                <a:cs typeface="Times New Roman" pitchFamily="18" charset="0"/>
              </a:rPr>
            </a:br>
            <a:r>
              <a:rPr lang="ru-RU" sz="1800" b="1" i="1" dirty="0">
                <a:solidFill>
                  <a:schemeClr val="tx1"/>
                </a:solidFill>
                <a:latin typeface="Times New Roman" pitchFamily="18" charset="0"/>
                <a:cs typeface="Times New Roman" pitchFamily="18" charset="0"/>
              </a:rPr>
              <a:t/>
            </a:r>
            <a:br>
              <a:rPr lang="ru-RU" sz="1800" b="1" i="1" dirty="0">
                <a:solidFill>
                  <a:schemeClr val="tx1"/>
                </a:solidFill>
                <a:latin typeface="Times New Roman" pitchFamily="18" charset="0"/>
                <a:cs typeface="Times New Roman" pitchFamily="18" charset="0"/>
              </a:rPr>
            </a:br>
            <a:r>
              <a:rPr lang="ru-RU" sz="1800" b="1" i="1" dirty="0">
                <a:solidFill>
                  <a:schemeClr val="tx1"/>
                </a:solidFill>
                <a:latin typeface="Times New Roman" pitchFamily="18" charset="0"/>
                <a:cs typeface="Times New Roman" pitchFamily="18" charset="0"/>
              </a:rPr>
              <a:t/>
            </a:r>
            <a:br>
              <a:rPr lang="ru-RU" sz="1800" b="1" i="1" dirty="0">
                <a:solidFill>
                  <a:schemeClr val="tx1"/>
                </a:solidFill>
                <a:latin typeface="Times New Roman" pitchFamily="18" charset="0"/>
                <a:cs typeface="Times New Roman" pitchFamily="18" charset="0"/>
              </a:rPr>
            </a:br>
            <a:r>
              <a:rPr lang="ru-RU" sz="1800" b="1" i="1" dirty="0">
                <a:solidFill>
                  <a:schemeClr val="tx1"/>
                </a:solidFill>
                <a:latin typeface="Times New Roman" pitchFamily="18" charset="0"/>
                <a:cs typeface="Times New Roman" pitchFamily="18" charset="0"/>
              </a:rPr>
              <a:t/>
            </a:r>
            <a:br>
              <a:rPr lang="ru-RU" sz="1800" b="1" i="1" dirty="0">
                <a:solidFill>
                  <a:schemeClr val="tx1"/>
                </a:solidFill>
                <a:latin typeface="Times New Roman" pitchFamily="18" charset="0"/>
                <a:cs typeface="Times New Roman" pitchFamily="18" charset="0"/>
              </a:rPr>
            </a:br>
            <a:r>
              <a:rPr lang="ru-RU" sz="1800" b="1" i="1" dirty="0">
                <a:solidFill>
                  <a:schemeClr val="tx1"/>
                </a:solidFill>
                <a:latin typeface="Times New Roman" pitchFamily="18" charset="0"/>
                <a:cs typeface="Times New Roman" pitchFamily="18" charset="0"/>
              </a:rPr>
              <a:t/>
            </a:r>
            <a:br>
              <a:rPr lang="ru-RU" sz="1800" b="1" i="1" dirty="0">
                <a:solidFill>
                  <a:schemeClr val="tx1"/>
                </a:solidFill>
                <a:latin typeface="Times New Roman" pitchFamily="18" charset="0"/>
                <a:cs typeface="Times New Roman" pitchFamily="18" charset="0"/>
              </a:rPr>
            </a:br>
            <a:r>
              <a:rPr lang="ru-RU" sz="1800" b="1" i="1" dirty="0">
                <a:solidFill>
                  <a:schemeClr val="tx1"/>
                </a:solidFill>
                <a:latin typeface="Times New Roman" pitchFamily="18" charset="0"/>
                <a:cs typeface="Times New Roman" pitchFamily="18" charset="0"/>
              </a:rPr>
              <a:t>Меры, направленные в 2020 году на увеличение доходов бюджета городского округа </a:t>
            </a:r>
            <a:r>
              <a:rPr lang="ru-RU" sz="1800" b="1" i="1" dirty="0" err="1">
                <a:solidFill>
                  <a:schemeClr val="tx1"/>
                </a:solidFill>
                <a:latin typeface="Times New Roman" pitchFamily="18" charset="0"/>
                <a:cs typeface="Times New Roman" pitchFamily="18" charset="0"/>
              </a:rPr>
              <a:t>Урай</a:t>
            </a:r>
            <a:r>
              <a:rPr lang="ru-RU" sz="1800" b="1" i="1" dirty="0">
                <a:solidFill>
                  <a:schemeClr val="tx1"/>
                </a:solidFill>
                <a:latin typeface="Times New Roman" pitchFamily="18" charset="0"/>
                <a:cs typeface="Times New Roman" pitchFamily="18" charset="0"/>
              </a:rPr>
              <a:t>, повышение эффективности бюджетных расходов и сокращение долговой нагрузки</a:t>
            </a:r>
            <a:r>
              <a:rPr lang="ru-RU" sz="1600" b="1" i="1" dirty="0">
                <a:solidFill>
                  <a:schemeClr val="tx1"/>
                </a:solidFill>
                <a:latin typeface="Times New Roman" pitchFamily="18" charset="0"/>
                <a:cs typeface="Times New Roman" pitchFamily="18" charset="0"/>
              </a:rPr>
              <a:t/>
            </a:r>
            <a:br>
              <a:rPr lang="ru-RU" sz="1600" b="1" i="1" dirty="0">
                <a:solidFill>
                  <a:schemeClr val="tx1"/>
                </a:solidFill>
                <a:latin typeface="Times New Roman" pitchFamily="18" charset="0"/>
                <a:cs typeface="Times New Roman" pitchFamily="18" charset="0"/>
              </a:rPr>
            </a:br>
            <a:r>
              <a:rPr lang="ru-RU" sz="1600" b="1" i="1" dirty="0">
                <a:solidFill>
                  <a:schemeClr val="tx1"/>
                </a:solidFill>
                <a:latin typeface="Times New Roman" pitchFamily="18" charset="0"/>
                <a:cs typeface="Times New Roman" pitchFamily="18" charset="0"/>
              </a:rPr>
              <a:t> </a:t>
            </a:r>
            <a:r>
              <a:rPr lang="ru-RU" sz="1400" b="1" i="1" dirty="0">
                <a:solidFill>
                  <a:schemeClr val="tx1"/>
                </a:solidFill>
                <a:latin typeface="Times New Roman" pitchFamily="18" charset="0"/>
                <a:cs typeface="Times New Roman" pitchFamily="18" charset="0"/>
              </a:rPr>
              <a:t/>
            </a:r>
            <a:br>
              <a:rPr lang="ru-RU" sz="1400" b="1" i="1" dirty="0">
                <a:solidFill>
                  <a:schemeClr val="tx1"/>
                </a:solidFill>
                <a:latin typeface="Times New Roman" pitchFamily="18" charset="0"/>
                <a:cs typeface="Times New Roman" pitchFamily="18" charset="0"/>
              </a:rPr>
            </a:br>
            <a:r>
              <a:rPr lang="ru-RU" sz="1600" b="1" dirty="0">
                <a:latin typeface="Times New Roman" pitchFamily="18" charset="0"/>
                <a:cs typeface="Times New Roman" pitchFamily="18" charset="0"/>
              </a:rPr>
              <a:t>(План мероприятий по росту доходов, оптимизации расходов и сокращению (поддержанию на безопасном уровне) муниципального долга бюджета городского округа город </a:t>
            </a:r>
            <a:r>
              <a:rPr lang="ru-RU" sz="1600" b="1" dirty="0" err="1">
                <a:latin typeface="Times New Roman" pitchFamily="18" charset="0"/>
                <a:cs typeface="Times New Roman" pitchFamily="18" charset="0"/>
              </a:rPr>
              <a:t>Урай</a:t>
            </a:r>
            <a:r>
              <a:rPr lang="ru-RU" sz="1600" b="1" dirty="0">
                <a:latin typeface="Times New Roman" pitchFamily="18" charset="0"/>
                <a:cs typeface="Times New Roman" pitchFamily="18" charset="0"/>
              </a:rPr>
              <a:t> на 2020 год и на плановый период 2021 и 2022 годов, утвержденный постановлением от 28.02.2020 №539 «О мерах по реализации решения Думы города </a:t>
            </a:r>
            <a:r>
              <a:rPr lang="ru-RU" sz="1600" b="1" dirty="0" err="1">
                <a:latin typeface="Times New Roman" pitchFamily="18" charset="0"/>
                <a:cs typeface="Times New Roman" pitchFamily="18" charset="0"/>
              </a:rPr>
              <a:t>Урай</a:t>
            </a:r>
            <a:r>
              <a:rPr lang="ru-RU" sz="1600" b="1" dirty="0">
                <a:latin typeface="Times New Roman" pitchFamily="18" charset="0"/>
                <a:cs typeface="Times New Roman" pitchFamily="18" charset="0"/>
              </a:rPr>
              <a:t> от 12.12.2019 №93 «О бюджете городского округа город </a:t>
            </a:r>
            <a:r>
              <a:rPr lang="ru-RU" sz="1600" b="1" dirty="0" err="1">
                <a:latin typeface="Times New Roman" pitchFamily="18" charset="0"/>
                <a:cs typeface="Times New Roman" pitchFamily="18" charset="0"/>
              </a:rPr>
              <a:t>Урай</a:t>
            </a:r>
            <a:r>
              <a:rPr lang="ru-RU" sz="1600" b="1" dirty="0">
                <a:latin typeface="Times New Roman" pitchFamily="18" charset="0"/>
                <a:cs typeface="Times New Roman" pitchFamily="18" charset="0"/>
              </a:rPr>
              <a:t> на 2020 год и на плановый период 2021 и 2022 годов»)</a:t>
            </a:r>
          </a:p>
        </p:txBody>
      </p:sp>
      <p:graphicFrame>
        <p:nvGraphicFramePr>
          <p:cNvPr id="4" name="Таблица 3"/>
          <p:cNvGraphicFramePr>
            <a:graphicFrameLocks noGrp="1"/>
          </p:cNvGraphicFramePr>
          <p:nvPr>
            <p:extLst>
              <p:ext uri="{D42A27DB-BD31-4B8C-83A1-F6EECF244321}">
                <p14:modId xmlns:p14="http://schemas.microsoft.com/office/powerpoint/2010/main" xmlns="" val="1853302090"/>
              </p:ext>
            </p:extLst>
          </p:nvPr>
        </p:nvGraphicFramePr>
        <p:xfrm>
          <a:off x="395536" y="2060847"/>
          <a:ext cx="8424936" cy="4248472"/>
        </p:xfrm>
        <a:graphic>
          <a:graphicData uri="http://schemas.openxmlformats.org/drawingml/2006/table">
            <a:tbl>
              <a:tblPr firstRow="1" bandRow="1">
                <a:tableStyleId>{5C22544A-7EE6-4342-B048-85BDC9FD1C3A}</a:tableStyleId>
              </a:tblPr>
              <a:tblGrid>
                <a:gridCol w="4844337">
                  <a:extLst>
                    <a:ext uri="{9D8B030D-6E8A-4147-A177-3AD203B41FA5}">
                      <a16:colId xmlns:a16="http://schemas.microsoft.com/office/drawing/2014/main" xmlns="" val="20000"/>
                    </a:ext>
                  </a:extLst>
                </a:gridCol>
                <a:gridCol w="3580599">
                  <a:extLst>
                    <a:ext uri="{9D8B030D-6E8A-4147-A177-3AD203B41FA5}">
                      <a16:colId xmlns:a16="http://schemas.microsoft.com/office/drawing/2014/main" xmlns="" val="20001"/>
                    </a:ext>
                  </a:extLst>
                </a:gridCol>
              </a:tblGrid>
              <a:tr h="611337">
                <a:tc>
                  <a:txBody>
                    <a:bodyPr/>
                    <a:lstStyle/>
                    <a:p>
                      <a:pPr algn="ctr"/>
                      <a:r>
                        <a:rPr lang="ru-RU" sz="1600" dirty="0">
                          <a:latin typeface="Times New Roman" pitchFamily="18" charset="0"/>
                          <a:cs typeface="Times New Roman" pitchFamily="18" charset="0"/>
                        </a:rPr>
                        <a:t>Наименование мероприятий</a:t>
                      </a:r>
                    </a:p>
                  </a:txBody>
                  <a:tcPr/>
                </a:tc>
                <a:tc>
                  <a:txBody>
                    <a:bodyPr/>
                    <a:lstStyle/>
                    <a:p>
                      <a:pPr algn="ctr"/>
                      <a:r>
                        <a:rPr lang="ru-RU" sz="1600" dirty="0">
                          <a:latin typeface="Times New Roman" pitchFamily="18" charset="0"/>
                          <a:cs typeface="Times New Roman" pitchFamily="18" charset="0"/>
                        </a:rPr>
                        <a:t>Бюджетный эффект от реализации мероприятий</a:t>
                      </a:r>
                      <a:r>
                        <a:rPr lang="ru-RU" sz="1600" baseline="0" dirty="0">
                          <a:latin typeface="Times New Roman" pitchFamily="18" charset="0"/>
                          <a:cs typeface="Times New Roman" pitchFamily="18" charset="0"/>
                        </a:rPr>
                        <a:t> за 2020 год (тыс.руб.)</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70662">
                <a:tc gridSpan="2">
                  <a:txBody>
                    <a:bodyPr/>
                    <a:lstStyle/>
                    <a:p>
                      <a:pPr algn="ctr"/>
                      <a:r>
                        <a:rPr lang="ru-RU" sz="1400" b="1" dirty="0">
                          <a:latin typeface="Times New Roman" pitchFamily="18" charset="0"/>
                          <a:cs typeface="Times New Roman" pitchFamily="18" charset="0"/>
                        </a:rPr>
                        <a:t>1. Мероприятия по росту доходов бюджета городского округа город Урай</a:t>
                      </a:r>
                    </a:p>
                  </a:txBody>
                  <a:tcPr/>
                </a:tc>
                <a:tc hMerge="1">
                  <a:txBody>
                    <a:bodyPr/>
                    <a:lstStyle/>
                    <a:p>
                      <a:endParaRPr lang="ru-RU"/>
                    </a:p>
                  </a:txBody>
                  <a:tcPr/>
                </a:tc>
                <a:extLst>
                  <a:ext uri="{0D108BD9-81ED-4DB2-BD59-A6C34878D82A}">
                    <a16:rowId xmlns:a16="http://schemas.microsoft.com/office/drawing/2014/main" xmlns="" val="10001"/>
                  </a:ext>
                </a:extLst>
              </a:tr>
              <a:tr h="482635">
                <a:tc>
                  <a:txBody>
                    <a:bodyPr/>
                    <a:lstStyle/>
                    <a:p>
                      <a:r>
                        <a:rPr lang="ru-RU" sz="1200" dirty="0">
                          <a:latin typeface="Times New Roman" pitchFamily="18" charset="0"/>
                          <a:cs typeface="Times New Roman" pitchFamily="18" charset="0"/>
                        </a:rPr>
                        <a:t>Мероприятия, осуществляемые в целях поддержки и стимулирования субъектов малого и среднего предпринимательства города </a:t>
                      </a:r>
                      <a:r>
                        <a:rPr lang="ru-RU" sz="1200" dirty="0" err="1">
                          <a:latin typeface="Times New Roman" pitchFamily="18" charset="0"/>
                          <a:cs typeface="Times New Roman" pitchFamily="18" charset="0"/>
                        </a:rPr>
                        <a:t>Урай</a:t>
                      </a:r>
                      <a:endParaRPr lang="ru-RU" sz="1200" dirty="0">
                        <a:latin typeface="Times New Roman" pitchFamily="18" charset="0"/>
                        <a:cs typeface="Times New Roman" pitchFamily="18" charset="0"/>
                      </a:endParaRPr>
                    </a:p>
                  </a:txBody>
                  <a:tcPr/>
                </a:tc>
                <a:tc>
                  <a:txBody>
                    <a:bodyPr/>
                    <a:lstStyle/>
                    <a:p>
                      <a:pPr algn="ctr"/>
                      <a:r>
                        <a:rPr lang="ru-RU" sz="1200" dirty="0">
                          <a:latin typeface="Times New Roman" pitchFamily="18" charset="0"/>
                          <a:cs typeface="Times New Roman" pitchFamily="18" charset="0"/>
                        </a:rPr>
                        <a:t>2 010,0</a:t>
                      </a:r>
                    </a:p>
                  </a:txBody>
                  <a:tcPr/>
                </a:tc>
                <a:extLst>
                  <a:ext uri="{0D108BD9-81ED-4DB2-BD59-A6C34878D82A}">
                    <a16:rowId xmlns:a16="http://schemas.microsoft.com/office/drawing/2014/main" xmlns="" val="10006"/>
                  </a:ext>
                </a:extLst>
              </a:tr>
              <a:tr h="868743">
                <a:tc>
                  <a:txBody>
                    <a:bodyPr/>
                    <a:lstStyle/>
                    <a:p>
                      <a:r>
                        <a:rPr lang="ru-RU" sz="1200" dirty="0">
                          <a:latin typeface="Times New Roman" pitchFamily="18" charset="0"/>
                          <a:cs typeface="Times New Roman" pitchFamily="18" charset="0"/>
                        </a:rPr>
                        <a:t>Мероприятия, направленные на ликвидацию задолженности юридических и физических лиц, в том числе субъектов малого и среднего предпринимательства города </a:t>
                      </a:r>
                      <a:r>
                        <a:rPr lang="ru-RU" sz="1200" dirty="0" err="1">
                          <a:latin typeface="Times New Roman" pitchFamily="18" charset="0"/>
                          <a:cs typeface="Times New Roman" pitchFamily="18" charset="0"/>
                        </a:rPr>
                        <a:t>Урай</a:t>
                      </a:r>
                      <a:r>
                        <a:rPr lang="ru-RU" sz="1200" dirty="0">
                          <a:latin typeface="Times New Roman" pitchFamily="18" charset="0"/>
                          <a:cs typeface="Times New Roman" pitchFamily="18" charset="0"/>
                        </a:rPr>
                        <a:t>, в целях увеличения налоговых поступлений в бюджет городского округа </a:t>
                      </a:r>
                    </a:p>
                  </a:txBody>
                  <a:tcPr/>
                </a:tc>
                <a:tc>
                  <a:txBody>
                    <a:bodyPr/>
                    <a:lstStyle/>
                    <a:p>
                      <a:pPr algn="ctr"/>
                      <a:endParaRPr lang="ru-RU" sz="1200" dirty="0">
                        <a:latin typeface="Times New Roman" pitchFamily="18" charset="0"/>
                        <a:cs typeface="Times New Roman" pitchFamily="18" charset="0"/>
                      </a:endParaRPr>
                    </a:p>
                    <a:p>
                      <a:pPr algn="ctr"/>
                      <a:endParaRPr lang="ru-RU" sz="1200" dirty="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3 083,0</a:t>
                      </a:r>
                    </a:p>
                  </a:txBody>
                  <a:tcPr/>
                </a:tc>
                <a:extLst>
                  <a:ext uri="{0D108BD9-81ED-4DB2-BD59-A6C34878D82A}">
                    <a16:rowId xmlns:a16="http://schemas.microsoft.com/office/drawing/2014/main" xmlns="" val="10002"/>
                  </a:ext>
                </a:extLst>
              </a:tr>
              <a:tr h="868743">
                <a:tc>
                  <a:txBody>
                    <a:bodyPr/>
                    <a:lstStyle/>
                    <a:p>
                      <a:r>
                        <a:rPr lang="ru-RU" sz="1200" dirty="0">
                          <a:latin typeface="Times New Roman" pitchFamily="18" charset="0"/>
                          <a:cs typeface="Times New Roman" pitchFamily="18" charset="0"/>
                        </a:rPr>
                        <a:t>Сокращение дебиторской задолженности и проведение разъяснительной работы с арендаторами и пользователями муниципального имущества города </a:t>
                      </a:r>
                      <a:r>
                        <a:rPr lang="ru-RU" sz="1200" dirty="0" err="1">
                          <a:latin typeface="Times New Roman" pitchFamily="18" charset="0"/>
                          <a:cs typeface="Times New Roman" pitchFamily="18" charset="0"/>
                        </a:rPr>
                        <a:t>Урай</a:t>
                      </a:r>
                      <a:r>
                        <a:rPr lang="ru-RU" sz="1200" dirty="0">
                          <a:latin typeface="Times New Roman" pitchFamily="18" charset="0"/>
                          <a:cs typeface="Times New Roman" pitchFamily="18" charset="0"/>
                        </a:rPr>
                        <a:t> о целесообразности своевременной уплаты  неналоговых платежей </a:t>
                      </a:r>
                    </a:p>
                  </a:txBody>
                  <a:tcPr/>
                </a:tc>
                <a:tc>
                  <a:txBody>
                    <a:bodyPr/>
                    <a:lstStyle/>
                    <a:p>
                      <a:pPr algn="ctr"/>
                      <a:endParaRPr lang="ru-RU" sz="1200" dirty="0">
                        <a:latin typeface="Times New Roman" pitchFamily="18" charset="0"/>
                        <a:cs typeface="Times New Roman" pitchFamily="18" charset="0"/>
                      </a:endParaRPr>
                    </a:p>
                    <a:p>
                      <a:pPr algn="ctr"/>
                      <a:endParaRPr lang="ru-RU" sz="1200" dirty="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1 190,7</a:t>
                      </a:r>
                    </a:p>
                  </a:txBody>
                  <a:tcPr/>
                </a:tc>
                <a:extLst>
                  <a:ext uri="{0D108BD9-81ED-4DB2-BD59-A6C34878D82A}">
                    <a16:rowId xmlns:a16="http://schemas.microsoft.com/office/drawing/2014/main" xmlns="" val="10003"/>
                  </a:ext>
                </a:extLst>
              </a:tr>
              <a:tr h="675690">
                <a:tc>
                  <a:txBody>
                    <a:bodyPr/>
                    <a:lstStyle/>
                    <a:p>
                      <a:r>
                        <a:rPr lang="ru-RU" sz="1200" dirty="0">
                          <a:latin typeface="Times New Roman" pitchFamily="18" charset="0"/>
                          <a:cs typeface="Times New Roman" pitchFamily="18" charset="0"/>
                        </a:rPr>
                        <a:t>Проведение мероприятий, связанных с взысканием штрафов, назначенных в результате применения мер административной ответственности</a:t>
                      </a:r>
                      <a:endParaRPr lang="ru-RU" dirty="0"/>
                    </a:p>
                  </a:txBody>
                  <a:tcPr/>
                </a:tc>
                <a:tc>
                  <a:txBody>
                    <a:bodyPr/>
                    <a:lstStyle/>
                    <a:p>
                      <a:pPr algn="ctr"/>
                      <a:endParaRPr lang="ru-RU" sz="1200" dirty="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203,6</a:t>
                      </a:r>
                    </a:p>
                    <a:p>
                      <a:pPr algn="ctr"/>
                      <a:endParaRPr lang="ru-RU" sz="12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370662">
                <a:tc>
                  <a:txBody>
                    <a:bodyPr/>
                    <a:lstStyle/>
                    <a:p>
                      <a:r>
                        <a:rPr lang="ru-RU" sz="1200" b="1" dirty="0">
                          <a:latin typeface="Times New Roman" pitchFamily="18" charset="0"/>
                          <a:cs typeface="Times New Roman" pitchFamily="18" charset="0"/>
                        </a:rPr>
                        <a:t>Итого</a:t>
                      </a:r>
                    </a:p>
                  </a:txBody>
                  <a:tcPr/>
                </a:tc>
                <a:tc>
                  <a:txBody>
                    <a:bodyPr/>
                    <a:lstStyle/>
                    <a:p>
                      <a:pPr algn="ctr"/>
                      <a:r>
                        <a:rPr lang="ru-RU" sz="1200" b="1" dirty="0">
                          <a:latin typeface="Times New Roman" pitchFamily="18" charset="0"/>
                          <a:cs typeface="Times New Roman" pitchFamily="18" charset="0"/>
                        </a:rPr>
                        <a:t>6 487,3</a:t>
                      </a:r>
                    </a:p>
                  </a:txBody>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687926621"/>
              </p:ext>
            </p:extLst>
          </p:nvPr>
        </p:nvGraphicFramePr>
        <p:xfrm>
          <a:off x="163512" y="404664"/>
          <a:ext cx="8856982" cy="5904656"/>
        </p:xfrm>
        <a:graphic>
          <a:graphicData uri="http://schemas.openxmlformats.org/drawingml/2006/table">
            <a:tbl>
              <a:tblPr/>
              <a:tblGrid>
                <a:gridCol w="4912544">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3639461548"/>
                    </a:ext>
                  </a:extLst>
                </a:gridCol>
                <a:gridCol w="1008112">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920102">
                  <a:extLst>
                    <a:ext uri="{9D8B030D-6E8A-4147-A177-3AD203B41FA5}">
                      <a16:colId xmlns:a16="http://schemas.microsoft.com/office/drawing/2014/main" xmlns="" val="20003"/>
                    </a:ext>
                  </a:extLst>
                </a:gridCol>
              </a:tblGrid>
              <a:tr h="851459">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Наименование</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Первоначальный утвержденный план на 2020 год</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План на год (уточненный)  2020 год</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Исполнено за 2020 год</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исполнения к уточненному плану</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62968">
                <a:tc>
                  <a:txBody>
                    <a:bodyPr/>
                    <a:lstStyle/>
                    <a:p>
                      <a:pPr algn="ctr" fontAlgn="ctr"/>
                      <a:r>
                        <a:rPr lang="ru-RU" sz="1000" b="0" i="0" u="none" strike="noStrike" dirty="0">
                          <a:solidFill>
                            <a:srgbClr val="000000"/>
                          </a:solidFill>
                          <a:effectLst/>
                          <a:latin typeface="Times New Roman" panose="02020603050405020304" pitchFamily="18" charset="0"/>
                        </a:rPr>
                        <a:t>1</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2</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4</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5</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25934">
                <a:tc>
                  <a:txBody>
                    <a:bodyPr/>
                    <a:lstStyle/>
                    <a:p>
                      <a:pPr algn="l" fontAlgn="ctr"/>
                      <a:r>
                        <a:rPr lang="ru-RU" sz="1200" b="0" i="0" u="none" strike="noStrike">
                          <a:solidFill>
                            <a:srgbClr val="000000"/>
                          </a:solidFill>
                          <a:latin typeface="Times New Roman"/>
                        </a:rPr>
                        <a:t>11. Муниципальная программа "Развитие малого и среднего предпринимательства, потребительского рынка и сельскохозяйственных товаропроизводителей города Урай" на 2016-2020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29 200,4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51 617,8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51 494,7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9528850"/>
                  </a:ext>
                </a:extLst>
              </a:tr>
              <a:tr h="325934">
                <a:tc>
                  <a:txBody>
                    <a:bodyPr/>
                    <a:lstStyle/>
                    <a:p>
                      <a:pPr algn="l" fontAlgn="ctr"/>
                      <a:r>
                        <a:rPr lang="ru-RU" sz="1200" b="0" i="0" u="none" strike="noStrike">
                          <a:solidFill>
                            <a:srgbClr val="000000"/>
                          </a:solidFill>
                          <a:latin typeface="Times New Roman"/>
                        </a:rPr>
                        <a:t>12. Муниципальная программа "Информационное общество - Урай"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16 812,7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16 692,0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16 692,0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28387">
                <a:tc>
                  <a:txBody>
                    <a:bodyPr/>
                    <a:lstStyle/>
                    <a:p>
                      <a:pPr algn="l" fontAlgn="ctr"/>
                      <a:r>
                        <a:rPr lang="ru-RU" sz="1200" b="0" i="0" u="none" strike="noStrike">
                          <a:solidFill>
                            <a:srgbClr val="000000"/>
                          </a:solidFill>
                          <a:latin typeface="Times New Roman"/>
                        </a:rPr>
                        <a:t>13. Муниципальная программа "Формирование современной городской среды муниципального образования город Урай" на 2018-2022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20 790,0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97 788,6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79 621,6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81,4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5678">
                <a:tc>
                  <a:txBody>
                    <a:bodyPr/>
                    <a:lstStyle/>
                    <a:p>
                      <a:pPr algn="l" fontAlgn="ctr"/>
                      <a:r>
                        <a:rPr lang="ru-RU" sz="1200" b="0" i="0" u="none" strike="noStrike">
                          <a:solidFill>
                            <a:srgbClr val="000000"/>
                          </a:solidFill>
                          <a:latin typeface="Times New Roman"/>
                        </a:rPr>
                        <a:t>14. Муниципальная программа "Обеспечение градостроительной деятельности на территории города Урай" на 2018-2030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60 976,4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57 505,3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56 706,8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91779"/>
                  </a:ext>
                </a:extLst>
              </a:tr>
              <a:tr h="920466">
                <a:tc>
                  <a:txBody>
                    <a:bodyPr/>
                    <a:lstStyle/>
                    <a:p>
                      <a:pPr algn="l" fontAlgn="ctr"/>
                      <a:r>
                        <a:rPr lang="ru-RU" sz="1200" b="0" i="0" u="none" strike="noStrike" dirty="0">
                          <a:solidFill>
                            <a:srgbClr val="000000"/>
                          </a:solidFill>
                          <a:latin typeface="Times New Roman"/>
                        </a:rPr>
                        <a:t>15. Муниципальная программа "Создание условий для эффективного и ответственного управления муниципальными финансами, повышения устойчивости местного бюджета городского округа г.Урай. Управление муниципальными финансами в городском округе г.Урай" на период до 2020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43 518,7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30 645,4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30 497,9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28589">
                <a:tc>
                  <a:txBody>
                    <a:bodyPr/>
                    <a:lstStyle/>
                    <a:p>
                      <a:pPr algn="l" fontAlgn="ctr"/>
                      <a:r>
                        <a:rPr lang="ru-RU" sz="1200" b="0" i="0" u="none" strike="noStrike">
                          <a:solidFill>
                            <a:srgbClr val="000000"/>
                          </a:solidFill>
                          <a:latin typeface="Times New Roman"/>
                        </a:rPr>
                        <a:t>16. Муниципальная программа "Совершенствование и развитие муниципального управления в городе Урай" на 2018-2030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446 811,7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443 468,5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438 701,5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6064">
                <a:tc>
                  <a:txBody>
                    <a:bodyPr/>
                    <a:lstStyle/>
                    <a:p>
                      <a:pPr algn="l" fontAlgn="ctr"/>
                      <a:r>
                        <a:rPr lang="ru-RU" sz="1200" b="0" i="0" u="none" strike="noStrike">
                          <a:solidFill>
                            <a:srgbClr val="000000"/>
                          </a:solidFill>
                          <a:latin typeface="Times New Roman"/>
                        </a:rPr>
                        <a:t>17. Муниципальная программа "Развитие жилищно-коммунального комплекса и повышение энергетической эффективности в городе Урай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223 784,9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296 747,1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289 072,2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88902">
                <a:tc>
                  <a:txBody>
                    <a:bodyPr/>
                    <a:lstStyle/>
                    <a:p>
                      <a:pPr algn="l" fontAlgn="ctr"/>
                      <a:r>
                        <a:rPr lang="ru-RU" sz="1200" b="0" i="0" u="none" strike="noStrike" dirty="0">
                          <a:solidFill>
                            <a:srgbClr val="000000"/>
                          </a:solidFill>
                          <a:latin typeface="Times New Roman"/>
                        </a:rPr>
                        <a:t>18. Муниципальная программа "Проектирование и строительство инженерных систем коммунальной инфраструктуры в городе </a:t>
                      </a:r>
                      <a:r>
                        <a:rPr lang="ru-RU" sz="1200" b="0" i="0" u="none" strike="noStrike" dirty="0" err="1">
                          <a:solidFill>
                            <a:srgbClr val="000000"/>
                          </a:solidFill>
                          <a:latin typeface="Times New Roman"/>
                        </a:rPr>
                        <a:t>Урай</a:t>
                      </a:r>
                      <a:r>
                        <a:rPr lang="ru-RU" sz="1200" b="0" i="0" u="none" strike="noStrike" dirty="0">
                          <a:solidFill>
                            <a:srgbClr val="000000"/>
                          </a:solidFill>
                          <a:latin typeface="Times New Roman"/>
                        </a:rPr>
                        <a:t>" на 2014-2020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2 943,3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6 186,0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latin typeface="Times New Roman"/>
                        </a:rPr>
                        <a:t>4 295,4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latin typeface="Times New Roman"/>
                        </a:rPr>
                        <a:t>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33923">
                <a:tc>
                  <a:txBody>
                    <a:bodyPr/>
                    <a:lstStyle/>
                    <a:p>
                      <a:pPr algn="l" fontAlgn="ctr"/>
                      <a:r>
                        <a:rPr lang="ru-RU" sz="1200" b="1" i="0" u="none" strike="noStrike" dirty="0">
                          <a:solidFill>
                            <a:srgbClr val="000000"/>
                          </a:solidFill>
                          <a:latin typeface="Times New Roman"/>
                        </a:rPr>
                        <a:t>Итого по муниципальным программам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latin typeface="Times New Roman"/>
                        </a:rPr>
                        <a:t> 3 200 805,1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latin typeface="Times New Roman"/>
                        </a:rPr>
                        <a:t> 3 792 954,0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latin typeface="Times New Roman"/>
                        </a:rPr>
                        <a:t> 3 715 190,6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latin typeface="Times New Roman"/>
                        </a:rPr>
                        <a:t>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16024">
                <a:tc>
                  <a:txBody>
                    <a:bodyPr/>
                    <a:lstStyle/>
                    <a:p>
                      <a:pPr algn="l" fontAlgn="b"/>
                      <a:r>
                        <a:rPr lang="ru-RU" sz="1200" b="1" i="0" u="none" strike="noStrike" dirty="0" err="1">
                          <a:solidFill>
                            <a:srgbClr val="000000"/>
                          </a:solidFill>
                          <a:latin typeface="Times New Roman"/>
                        </a:rPr>
                        <a:t>Непрограммные</a:t>
                      </a:r>
                      <a:r>
                        <a:rPr lang="ru-RU" sz="1200" b="1" i="0" u="none" strike="noStrike" dirty="0">
                          <a:solidFill>
                            <a:srgbClr val="000000"/>
                          </a:solidFill>
                          <a:latin typeface="Times New Roman"/>
                        </a:rPr>
                        <a:t> направления деятельности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1" i="0" u="none" strike="noStrike" dirty="0">
                          <a:solidFill>
                            <a:srgbClr val="000000"/>
                          </a:solidFill>
                          <a:latin typeface="Times New Roman"/>
                        </a:rPr>
                        <a:t> 29 406,6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1" i="0" u="none" strike="noStrike" dirty="0">
                          <a:solidFill>
                            <a:srgbClr val="000000"/>
                          </a:solidFill>
                          <a:latin typeface="Times New Roman"/>
                        </a:rPr>
                        <a:t> 46 749,2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1" i="0" u="none" strike="noStrike" dirty="0">
                          <a:solidFill>
                            <a:srgbClr val="000000"/>
                          </a:solidFill>
                          <a:latin typeface="Times New Roman"/>
                        </a:rPr>
                        <a:t> 36 605,0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1" i="0" u="none" strike="noStrike" dirty="0">
                          <a:solidFill>
                            <a:srgbClr val="000000"/>
                          </a:solidFill>
                          <a:latin typeface="Times New Roman"/>
                        </a:rPr>
                        <a:t>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1"/>
                  </a:ext>
                </a:extLst>
              </a:tr>
              <a:tr h="216024">
                <a:tc>
                  <a:txBody>
                    <a:bodyPr/>
                    <a:lstStyle/>
                    <a:p>
                      <a:pPr algn="l" fontAlgn="b"/>
                      <a:r>
                        <a:rPr lang="ru-RU" sz="1200" b="1" i="0" u="none" strike="noStrike" dirty="0">
                          <a:solidFill>
                            <a:srgbClr val="000000"/>
                          </a:solidFill>
                          <a:latin typeface="Times New Roman"/>
                        </a:rPr>
                        <a:t>Всего расходов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1" i="0" u="none" strike="noStrike" dirty="0">
                          <a:solidFill>
                            <a:srgbClr val="000000"/>
                          </a:solidFill>
                          <a:latin typeface="Times New Roman"/>
                        </a:rPr>
                        <a:t>3 230 211,7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1" i="0" u="none" strike="noStrike" dirty="0">
                          <a:solidFill>
                            <a:srgbClr val="000000"/>
                          </a:solidFill>
                          <a:latin typeface="Times New Roman"/>
                        </a:rPr>
                        <a:t>3 839 703,2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1" i="0" u="none" strike="noStrike" dirty="0">
                          <a:solidFill>
                            <a:srgbClr val="000000"/>
                          </a:solidFill>
                          <a:latin typeface="Times New Roman"/>
                        </a:rPr>
                        <a:t>3 751 795,6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1" i="0" u="none" strike="noStrike" dirty="0">
                          <a:solidFill>
                            <a:srgbClr val="000000"/>
                          </a:solidFill>
                          <a:latin typeface="Times New Roman"/>
                        </a:rPr>
                        <a:t>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2"/>
                  </a:ext>
                </a:extLst>
              </a:tr>
            </a:tbl>
          </a:graphicData>
        </a:graphic>
      </p:graphicFrame>
      <p:sp>
        <p:nvSpPr>
          <p:cNvPr id="4" name="Прямоугольник 3"/>
          <p:cNvSpPr/>
          <p:nvPr/>
        </p:nvSpPr>
        <p:spPr>
          <a:xfrm>
            <a:off x="7236296" y="116632"/>
            <a:ext cx="1815010" cy="276999"/>
          </a:xfrm>
          <a:prstGeom prst="rect">
            <a:avLst/>
          </a:prstGeom>
        </p:spPr>
        <p:txBody>
          <a:bodyPr wrap="square">
            <a:spAutoFit/>
          </a:bodyPr>
          <a:lstStyle/>
          <a:p>
            <a:pPr lvl="0" fontAlgn="b"/>
            <a:r>
              <a:rPr lang="ru-RU" sz="1200" b="1" dirty="0">
                <a:solidFill>
                  <a:srgbClr val="000000"/>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p14="http://schemas.microsoft.com/office/powerpoint/2010/main" xmlns="" val="833521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xmlns="" id="{A663D57F-FAF1-4175-8445-15B04CBDAD2E}"/>
              </a:ext>
            </a:extLst>
          </p:cNvPr>
          <p:cNvGrpSpPr/>
          <p:nvPr/>
        </p:nvGrpSpPr>
        <p:grpSpPr>
          <a:xfrm>
            <a:off x="971600" y="3861048"/>
            <a:ext cx="5555313" cy="1343883"/>
            <a:chOff x="1303273" y="2718221"/>
            <a:chExt cx="4053840" cy="1343883"/>
          </a:xfrm>
        </p:grpSpPr>
        <p:sp>
          <p:nvSpPr>
            <p:cNvPr id="6" name="Стрелка: пятиугольник 5">
              <a:extLst>
                <a:ext uri="{FF2B5EF4-FFF2-40B4-BE49-F238E27FC236}">
                  <a16:creationId xmlns:a16="http://schemas.microsoft.com/office/drawing/2014/main" xmlns="" id="{02C6AFB9-84E0-4CBB-AFFC-B6273ED83A09}"/>
                </a:ext>
              </a:extLst>
            </p:cNvPr>
            <p:cNvSpPr/>
            <p:nvPr/>
          </p:nvSpPr>
          <p:spPr>
            <a:xfrm rot="10800000">
              <a:off x="1303273" y="2790229"/>
              <a:ext cx="4053840" cy="119986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Стрелка: пятиугольник 4">
              <a:extLst>
                <a:ext uri="{FF2B5EF4-FFF2-40B4-BE49-F238E27FC236}">
                  <a16:creationId xmlns:a16="http://schemas.microsoft.com/office/drawing/2014/main" xmlns="" id="{D3677DBA-9F0B-4ECE-9826-DFEA1C780B87}"/>
                </a:ext>
              </a:extLst>
            </p:cNvPr>
            <p:cNvSpPr txBox="1"/>
            <p:nvPr/>
          </p:nvSpPr>
          <p:spPr>
            <a:xfrm>
              <a:off x="1444369" y="2718221"/>
              <a:ext cx="3852392" cy="1343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53340" rIns="99568" bIns="53340" numCol="1" spcCol="1270" anchor="ctr" anchorCtr="0">
              <a:noAutofit/>
            </a:bodyPr>
            <a:lstStyle/>
            <a:p>
              <a:pPr algn="ctr" defTabSz="622300">
                <a:lnSpc>
                  <a:spcPct val="90000"/>
                </a:lnSpc>
                <a:spcAft>
                  <a:spcPct val="35000"/>
                </a:spcAft>
              </a:pPr>
              <a:endParaRPr lang="ru-RU" sz="1400" dirty="0">
                <a:solidFill>
                  <a:schemeClr val="tx1"/>
                </a:solidFill>
              </a:endParaRPr>
            </a:p>
            <a:p>
              <a:pPr algn="ctr" defTabSz="622300">
                <a:lnSpc>
                  <a:spcPct val="90000"/>
                </a:lnSpc>
                <a:spcAft>
                  <a:spcPct val="35000"/>
                </a:spcAft>
              </a:pPr>
              <a:r>
                <a:rPr lang="ru-RU" sz="1400" dirty="0">
                  <a:solidFill>
                    <a:schemeClr val="tx1"/>
                  </a:solidFill>
                  <a:latin typeface="Times New Roman" pitchFamily="18" charset="0"/>
                  <a:cs typeface="Times New Roman" pitchFamily="18" charset="0"/>
                </a:rPr>
                <a:t>Региональный проект «Расширение доступа субъектов малого и среднего предпринимательства к финансовым ресурсам, в том числе льготному финансированию» / </a:t>
              </a:r>
              <a:r>
                <a:rPr lang="ru-RU" sz="1400" i="1" dirty="0">
                  <a:solidFill>
                    <a:schemeClr val="tx1"/>
                  </a:solidFill>
                  <a:latin typeface="Times New Roman" pitchFamily="18" charset="0"/>
                  <a:cs typeface="Times New Roman" pitchFamily="18" charset="0"/>
                </a:rPr>
                <a:t>Национальный проект «Малое и среднее предпринимательство и поддержка индивидуальной предпринимательской инициативы»</a:t>
              </a:r>
            </a:p>
            <a:p>
              <a:pPr marL="0" lvl="0" indent="0" algn="ctr" defTabSz="622300">
                <a:lnSpc>
                  <a:spcPct val="90000"/>
                </a:lnSpc>
                <a:spcBef>
                  <a:spcPct val="0"/>
                </a:spcBef>
                <a:spcAft>
                  <a:spcPct val="35000"/>
                </a:spcAft>
                <a:buNone/>
              </a:pPr>
              <a:endParaRPr lang="ru-RU" sz="14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1" name="Группа 10">
            <a:extLst>
              <a:ext uri="{FF2B5EF4-FFF2-40B4-BE49-F238E27FC236}">
                <a16:creationId xmlns:a16="http://schemas.microsoft.com/office/drawing/2014/main" xmlns="" id="{6E0B2FAA-FE4E-449B-9C17-2B5ACDD9FE73}"/>
              </a:ext>
            </a:extLst>
          </p:cNvPr>
          <p:cNvGrpSpPr/>
          <p:nvPr/>
        </p:nvGrpSpPr>
        <p:grpSpPr>
          <a:xfrm>
            <a:off x="1025615" y="5463810"/>
            <a:ext cx="5557933" cy="1080121"/>
            <a:chOff x="1569176" y="2860723"/>
            <a:chExt cx="5360440" cy="1080121"/>
          </a:xfrm>
        </p:grpSpPr>
        <p:sp>
          <p:nvSpPr>
            <p:cNvPr id="12" name="Стрелка: пятиугольник 11">
              <a:extLst>
                <a:ext uri="{FF2B5EF4-FFF2-40B4-BE49-F238E27FC236}">
                  <a16:creationId xmlns:a16="http://schemas.microsoft.com/office/drawing/2014/main" xmlns="" id="{E2EED0D9-423B-4175-8C66-485C1F884F75}"/>
                </a:ext>
              </a:extLst>
            </p:cNvPr>
            <p:cNvSpPr/>
            <p:nvPr/>
          </p:nvSpPr>
          <p:spPr>
            <a:xfrm rot="10800000">
              <a:off x="1638625" y="2860723"/>
              <a:ext cx="5290991" cy="93610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Стрелка: пятиугольник 4">
              <a:extLst>
                <a:ext uri="{FF2B5EF4-FFF2-40B4-BE49-F238E27FC236}">
                  <a16:creationId xmlns:a16="http://schemas.microsoft.com/office/drawing/2014/main" xmlns="" id="{C1605793-9055-4BDE-9C26-AB0C4BF1E4AB}"/>
                </a:ext>
              </a:extLst>
            </p:cNvPr>
            <p:cNvSpPr txBox="1"/>
            <p:nvPr/>
          </p:nvSpPr>
          <p:spPr>
            <a:xfrm>
              <a:off x="1569176" y="2932732"/>
              <a:ext cx="5278148" cy="1008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8151" tIns="53340" rIns="99568" bIns="53340" numCol="1" spcCol="1270" anchor="ctr" anchorCtr="0">
              <a:noAutofit/>
            </a:bodyPr>
            <a:lstStyle/>
            <a:p>
              <a:pPr algn="ctr" defTabSz="622300">
                <a:lnSpc>
                  <a:spcPct val="90000"/>
                </a:lnSpc>
                <a:spcAft>
                  <a:spcPct val="35000"/>
                </a:spcAft>
              </a:pPr>
              <a:r>
                <a:rPr lang="ru-RU" sz="1400" dirty="0">
                  <a:solidFill>
                    <a:schemeClr val="tx1"/>
                  </a:solidFill>
                  <a:latin typeface="Times New Roman" pitchFamily="18" charset="0"/>
                  <a:cs typeface="Times New Roman" pitchFamily="18" charset="0"/>
                </a:rPr>
                <a:t>Региональный проект «Популяризация предпринимательства» / </a:t>
              </a:r>
              <a:r>
                <a:rPr lang="ru-RU" sz="1400" i="1" dirty="0">
                  <a:solidFill>
                    <a:schemeClr val="tx1"/>
                  </a:solidFill>
                  <a:latin typeface="Times New Roman" pitchFamily="18" charset="0"/>
                  <a:cs typeface="Times New Roman" pitchFamily="18" charset="0"/>
                </a:rPr>
                <a:t>Национальный проект «Малое и среднее предпринимательство и поддержка индивидуальной предпринимательской инициативы»</a:t>
              </a:r>
              <a:endParaRPr lang="ru-RU" sz="1400" dirty="0">
                <a:solidFill>
                  <a:schemeClr val="tx1"/>
                </a:solidFill>
                <a:latin typeface="Times New Roman" pitchFamily="18" charset="0"/>
                <a:cs typeface="Times New Roman" pitchFamily="18" charset="0"/>
              </a:endParaRPr>
            </a:p>
            <a:p>
              <a:pPr marL="0" lvl="0" indent="0" algn="ctr" defTabSz="622300">
                <a:lnSpc>
                  <a:spcPct val="90000"/>
                </a:lnSpc>
                <a:spcBef>
                  <a:spcPct val="0"/>
                </a:spcBef>
                <a:spcAft>
                  <a:spcPct val="35000"/>
                </a:spcAft>
                <a:buNone/>
              </a:pPr>
              <a:endParaRPr lang="ru-RU" sz="1400" kern="1200" dirty="0">
                <a:solidFill>
                  <a:schemeClr val="tx1"/>
                </a:solidFill>
                <a:latin typeface="Times New Roman" panose="02020603050405020304" pitchFamily="18" charset="0"/>
                <a:cs typeface="Times New Roman" panose="02020603050405020304" pitchFamily="18" charset="0"/>
              </a:endParaRPr>
            </a:p>
          </p:txBody>
        </p:sp>
      </p:grpSp>
      <p:sp>
        <p:nvSpPr>
          <p:cNvPr id="16" name="Прямоугольник 15">
            <a:extLst>
              <a:ext uri="{FF2B5EF4-FFF2-40B4-BE49-F238E27FC236}">
                <a16:creationId xmlns:a16="http://schemas.microsoft.com/office/drawing/2014/main" xmlns="" id="{C2EBF722-0311-4577-9357-1BBE251F0946}"/>
              </a:ext>
            </a:extLst>
          </p:cNvPr>
          <p:cNvSpPr/>
          <p:nvPr/>
        </p:nvSpPr>
        <p:spPr>
          <a:xfrm>
            <a:off x="0" y="116632"/>
            <a:ext cx="9144000" cy="830997"/>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Региональные проекты, направленные на достижение результатов национальных (региональных) проектов, реализуемые на территории </a:t>
            </a:r>
            <a:r>
              <a:rPr lang="ru-RU" sz="1600" b="1" i="1" dirty="0" smtClean="0">
                <a:latin typeface="Times New Roman" panose="02020603050405020304" pitchFamily="18" charset="0"/>
                <a:cs typeface="Times New Roman" panose="02020603050405020304" pitchFamily="18" charset="0"/>
              </a:rPr>
              <a:t>города </a:t>
            </a:r>
            <a:r>
              <a:rPr lang="ru-RU" sz="1600" b="1" i="1" dirty="0" err="1">
                <a:latin typeface="Times New Roman" panose="02020603050405020304" pitchFamily="18" charset="0"/>
                <a:cs typeface="Times New Roman" panose="02020603050405020304" pitchFamily="18" charset="0"/>
              </a:rPr>
              <a:t>Урай</a:t>
            </a:r>
            <a:endParaRPr lang="ru-RU" sz="1600" b="1"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в 2020 году, тыс.рублей  </a:t>
            </a:r>
          </a:p>
        </p:txBody>
      </p:sp>
      <p:sp>
        <p:nvSpPr>
          <p:cNvPr id="2" name="Прямоугольник 1">
            <a:extLst>
              <a:ext uri="{FF2B5EF4-FFF2-40B4-BE49-F238E27FC236}">
                <a16:creationId xmlns:a16="http://schemas.microsoft.com/office/drawing/2014/main" xmlns="" id="{FCE3F540-8FB6-4C5F-9A81-AFC538426E35}"/>
              </a:ext>
            </a:extLst>
          </p:cNvPr>
          <p:cNvSpPr/>
          <p:nvPr/>
        </p:nvSpPr>
        <p:spPr>
          <a:xfrm>
            <a:off x="6948264" y="985895"/>
            <a:ext cx="2008563" cy="584775"/>
          </a:xfrm>
          <a:prstGeom prst="rect">
            <a:avLst/>
          </a:prstGeom>
        </p:spPr>
        <p:txBody>
          <a:bodyPr wrap="none">
            <a:spAutoFit/>
          </a:bodyPr>
          <a:lstStyle/>
          <a:p>
            <a:r>
              <a:rPr lang="ru-RU" sz="1600" i="1" dirty="0">
                <a:latin typeface="Times New Roman" panose="02020603050405020304" pitchFamily="18" charset="0"/>
                <a:cs typeface="Times New Roman" panose="02020603050405020304" pitchFamily="18" charset="0"/>
              </a:rPr>
              <a:t>План - 10 269,7</a:t>
            </a:r>
          </a:p>
          <a:p>
            <a:r>
              <a:rPr lang="ru-RU" sz="1600" i="1" dirty="0">
                <a:latin typeface="Times New Roman" panose="02020603050405020304" pitchFamily="18" charset="0"/>
                <a:cs typeface="Times New Roman" panose="02020603050405020304" pitchFamily="18" charset="0"/>
              </a:rPr>
              <a:t>исполнено - 10 269,7 </a:t>
            </a:r>
          </a:p>
        </p:txBody>
      </p:sp>
      <p:sp>
        <p:nvSpPr>
          <p:cNvPr id="3" name="Прямоугольник 2">
            <a:extLst>
              <a:ext uri="{FF2B5EF4-FFF2-40B4-BE49-F238E27FC236}">
                <a16:creationId xmlns:a16="http://schemas.microsoft.com/office/drawing/2014/main" xmlns="" id="{0575486F-9F31-41B3-9C19-3D7C82E9E661}"/>
              </a:ext>
            </a:extLst>
          </p:cNvPr>
          <p:cNvSpPr/>
          <p:nvPr/>
        </p:nvSpPr>
        <p:spPr>
          <a:xfrm>
            <a:off x="6948264" y="1980344"/>
            <a:ext cx="2137620" cy="584775"/>
          </a:xfrm>
          <a:prstGeom prst="rect">
            <a:avLst/>
          </a:prstGeom>
        </p:spPr>
        <p:txBody>
          <a:bodyPr wrap="square">
            <a:spAutoFit/>
          </a:bodyPr>
          <a:lstStyle/>
          <a:p>
            <a:r>
              <a:rPr lang="ru-RU" sz="1600" i="1" dirty="0">
                <a:latin typeface="Times New Roman" panose="02020603050405020304" pitchFamily="18" charset="0"/>
                <a:cs typeface="Times New Roman" panose="02020603050405020304" pitchFamily="18" charset="0"/>
              </a:rPr>
              <a:t>План – 7 227,9</a:t>
            </a:r>
          </a:p>
          <a:p>
            <a:r>
              <a:rPr lang="ru-RU" sz="1600" i="1" dirty="0">
                <a:latin typeface="Times New Roman" panose="02020603050405020304" pitchFamily="18" charset="0"/>
                <a:cs typeface="Times New Roman" panose="02020603050405020304" pitchFamily="18" charset="0"/>
              </a:rPr>
              <a:t>исполнено – 6 192,1</a:t>
            </a:r>
            <a:endParaRPr lang="ru-RU" sz="1600" i="1" dirty="0"/>
          </a:p>
        </p:txBody>
      </p:sp>
      <p:sp>
        <p:nvSpPr>
          <p:cNvPr id="10" name="Прямоугольник 9">
            <a:extLst>
              <a:ext uri="{FF2B5EF4-FFF2-40B4-BE49-F238E27FC236}">
                <a16:creationId xmlns:a16="http://schemas.microsoft.com/office/drawing/2014/main" xmlns="" id="{9F49DD7A-A28A-43C7-ACE5-72EA1C2521AA}"/>
              </a:ext>
            </a:extLst>
          </p:cNvPr>
          <p:cNvSpPr/>
          <p:nvPr/>
        </p:nvSpPr>
        <p:spPr>
          <a:xfrm>
            <a:off x="6846570" y="3091537"/>
            <a:ext cx="2117918" cy="584775"/>
          </a:xfrm>
          <a:prstGeom prst="rect">
            <a:avLst/>
          </a:prstGeom>
        </p:spPr>
        <p:txBody>
          <a:bodyPr wrap="square">
            <a:spAutoFit/>
          </a:bodyPr>
          <a:lstStyle/>
          <a:p>
            <a:r>
              <a:rPr lang="ru-RU" sz="1600" i="1" dirty="0">
                <a:latin typeface="Times New Roman" panose="02020603050405020304" pitchFamily="18" charset="0"/>
                <a:cs typeface="Times New Roman" panose="02020603050405020304" pitchFamily="18" charset="0"/>
              </a:rPr>
              <a:t>План – 27 776 7</a:t>
            </a:r>
          </a:p>
          <a:p>
            <a:r>
              <a:rPr lang="ru-RU" sz="1600" i="1" dirty="0">
                <a:latin typeface="Times New Roman" panose="02020603050405020304" pitchFamily="18" charset="0"/>
                <a:cs typeface="Times New Roman" panose="02020603050405020304" pitchFamily="18" charset="0"/>
              </a:rPr>
              <a:t>исполнено – 27 704,9</a:t>
            </a:r>
            <a:endParaRPr lang="ru-RU" sz="1600" dirty="0"/>
          </a:p>
        </p:txBody>
      </p:sp>
      <p:sp>
        <p:nvSpPr>
          <p:cNvPr id="15" name="Прямоугольник 14">
            <a:extLst>
              <a:ext uri="{FF2B5EF4-FFF2-40B4-BE49-F238E27FC236}">
                <a16:creationId xmlns:a16="http://schemas.microsoft.com/office/drawing/2014/main" xmlns="" id="{05F7DBB5-2CE9-46BC-8837-6859ECCE057C}"/>
              </a:ext>
            </a:extLst>
          </p:cNvPr>
          <p:cNvSpPr/>
          <p:nvPr/>
        </p:nvSpPr>
        <p:spPr>
          <a:xfrm>
            <a:off x="6904260" y="4221454"/>
            <a:ext cx="2060228" cy="584775"/>
          </a:xfrm>
          <a:prstGeom prst="rect">
            <a:avLst/>
          </a:prstGeom>
        </p:spPr>
        <p:txBody>
          <a:bodyPr wrap="square">
            <a:spAutoFit/>
          </a:bodyPr>
          <a:lstStyle/>
          <a:p>
            <a:r>
              <a:rPr lang="ru-RU" sz="1600" i="1" dirty="0">
                <a:latin typeface="Times New Roman" panose="02020603050405020304" pitchFamily="18" charset="0"/>
                <a:cs typeface="Times New Roman" panose="02020603050405020304" pitchFamily="18" charset="0"/>
              </a:rPr>
              <a:t>План – 5 108,1</a:t>
            </a:r>
          </a:p>
          <a:p>
            <a:r>
              <a:rPr lang="ru-RU" sz="1600" i="1" dirty="0">
                <a:latin typeface="Times New Roman" panose="02020603050405020304" pitchFamily="18" charset="0"/>
                <a:cs typeface="Times New Roman" panose="02020603050405020304" pitchFamily="18" charset="0"/>
              </a:rPr>
              <a:t>исполнено – 5 108,1</a:t>
            </a:r>
            <a:endParaRPr lang="ru-RU" sz="1600" dirty="0"/>
          </a:p>
        </p:txBody>
      </p:sp>
      <p:sp>
        <p:nvSpPr>
          <p:cNvPr id="17" name="Прямоугольник 16">
            <a:extLst>
              <a:ext uri="{FF2B5EF4-FFF2-40B4-BE49-F238E27FC236}">
                <a16:creationId xmlns:a16="http://schemas.microsoft.com/office/drawing/2014/main" xmlns="" id="{C932E255-DCAE-495C-AC78-B837800DF838}"/>
              </a:ext>
            </a:extLst>
          </p:cNvPr>
          <p:cNvSpPr/>
          <p:nvPr/>
        </p:nvSpPr>
        <p:spPr>
          <a:xfrm>
            <a:off x="6939126" y="5548939"/>
            <a:ext cx="2137620" cy="584775"/>
          </a:xfrm>
          <a:prstGeom prst="rect">
            <a:avLst/>
          </a:prstGeom>
        </p:spPr>
        <p:txBody>
          <a:bodyPr wrap="square">
            <a:spAutoFit/>
          </a:bodyPr>
          <a:lstStyle/>
          <a:p>
            <a:r>
              <a:rPr lang="ru-RU" sz="1600" i="1" dirty="0">
                <a:latin typeface="Times New Roman" panose="02020603050405020304" pitchFamily="18" charset="0"/>
                <a:cs typeface="Times New Roman" panose="02020603050405020304" pitchFamily="18" charset="0"/>
              </a:rPr>
              <a:t>План – 59,0</a:t>
            </a:r>
          </a:p>
          <a:p>
            <a:r>
              <a:rPr lang="ru-RU" sz="1600" i="1" dirty="0">
                <a:latin typeface="Times New Roman" panose="02020603050405020304" pitchFamily="18" charset="0"/>
                <a:cs typeface="Times New Roman" panose="02020603050405020304" pitchFamily="18" charset="0"/>
              </a:rPr>
              <a:t>исполнено – 58,9</a:t>
            </a:r>
            <a:endParaRPr lang="ru-RU" sz="1600" dirty="0"/>
          </a:p>
        </p:txBody>
      </p:sp>
      <p:grpSp>
        <p:nvGrpSpPr>
          <p:cNvPr id="18" name="Группа 17">
            <a:extLst>
              <a:ext uri="{FF2B5EF4-FFF2-40B4-BE49-F238E27FC236}">
                <a16:creationId xmlns:a16="http://schemas.microsoft.com/office/drawing/2014/main" xmlns="" id="{92C3E0AB-0427-4688-87F0-8BBCA4A017C0}"/>
              </a:ext>
            </a:extLst>
          </p:cNvPr>
          <p:cNvGrpSpPr/>
          <p:nvPr/>
        </p:nvGrpSpPr>
        <p:grpSpPr>
          <a:xfrm>
            <a:off x="940291" y="2850160"/>
            <a:ext cx="5557933" cy="1080121"/>
            <a:chOff x="1569176" y="2860723"/>
            <a:chExt cx="5360440" cy="1080121"/>
          </a:xfrm>
        </p:grpSpPr>
        <p:sp>
          <p:nvSpPr>
            <p:cNvPr id="19" name="Стрелка: пятиугольник 18">
              <a:extLst>
                <a:ext uri="{FF2B5EF4-FFF2-40B4-BE49-F238E27FC236}">
                  <a16:creationId xmlns:a16="http://schemas.microsoft.com/office/drawing/2014/main" xmlns="" id="{31F8B899-3C74-474F-8991-7C6BD9EFAE08}"/>
                </a:ext>
              </a:extLst>
            </p:cNvPr>
            <p:cNvSpPr/>
            <p:nvPr/>
          </p:nvSpPr>
          <p:spPr>
            <a:xfrm rot="10800000">
              <a:off x="1638625" y="2860723"/>
              <a:ext cx="5290991" cy="93610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Стрелка: пятиугольник 4">
              <a:extLst>
                <a:ext uri="{FF2B5EF4-FFF2-40B4-BE49-F238E27FC236}">
                  <a16:creationId xmlns:a16="http://schemas.microsoft.com/office/drawing/2014/main" xmlns="" id="{2762F041-46D4-43FA-84B0-A01C7AF4C77C}"/>
                </a:ext>
              </a:extLst>
            </p:cNvPr>
            <p:cNvSpPr txBox="1"/>
            <p:nvPr/>
          </p:nvSpPr>
          <p:spPr>
            <a:xfrm>
              <a:off x="1569176" y="2932732"/>
              <a:ext cx="5278148" cy="1008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8151" tIns="53340" rIns="99568" bIns="53340" numCol="1" spcCol="1270" anchor="ctr" anchorCtr="0">
              <a:noAutofit/>
            </a:bodyPr>
            <a:lstStyle/>
            <a:p>
              <a:pPr marL="0" lvl="0" indent="0" algn="ctr" defTabSz="622300">
                <a:lnSpc>
                  <a:spcPct val="90000"/>
                </a:lnSpc>
                <a:spcBef>
                  <a:spcPct val="0"/>
                </a:spcBef>
                <a:spcAft>
                  <a:spcPct val="35000"/>
                </a:spcAft>
                <a:buNone/>
              </a:pPr>
              <a:endParaRPr lang="ru-RU" sz="1400" kern="1200" dirty="0">
                <a:solidFill>
                  <a:schemeClr val="tx1"/>
                </a:solidFill>
                <a:latin typeface="Times New Roman" panose="02020603050405020304" pitchFamily="18" charset="0"/>
                <a:cs typeface="Times New Roman" panose="02020603050405020304" pitchFamily="18" charset="0"/>
              </a:endParaRPr>
            </a:p>
          </p:txBody>
        </p:sp>
      </p:grpSp>
      <p:grpSp>
        <p:nvGrpSpPr>
          <p:cNvPr id="21" name="Группа 20">
            <a:extLst>
              <a:ext uri="{FF2B5EF4-FFF2-40B4-BE49-F238E27FC236}">
                <a16:creationId xmlns:a16="http://schemas.microsoft.com/office/drawing/2014/main" xmlns="" id="{608D7613-3AB3-4260-BDEB-47CD069FCF82}"/>
              </a:ext>
            </a:extLst>
          </p:cNvPr>
          <p:cNvGrpSpPr/>
          <p:nvPr/>
        </p:nvGrpSpPr>
        <p:grpSpPr>
          <a:xfrm>
            <a:off x="987891" y="1820420"/>
            <a:ext cx="5557933" cy="830997"/>
            <a:chOff x="1569176" y="2860723"/>
            <a:chExt cx="5360440" cy="1080121"/>
          </a:xfrm>
        </p:grpSpPr>
        <p:sp>
          <p:nvSpPr>
            <p:cNvPr id="22" name="Стрелка: пятиугольник 21">
              <a:extLst>
                <a:ext uri="{FF2B5EF4-FFF2-40B4-BE49-F238E27FC236}">
                  <a16:creationId xmlns:a16="http://schemas.microsoft.com/office/drawing/2014/main" xmlns="" id="{87559916-7F48-4C2B-AC9A-602DEC546A67}"/>
                </a:ext>
              </a:extLst>
            </p:cNvPr>
            <p:cNvSpPr/>
            <p:nvPr/>
          </p:nvSpPr>
          <p:spPr>
            <a:xfrm rot="10800000">
              <a:off x="1638625" y="2860723"/>
              <a:ext cx="5290991" cy="93610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Стрелка: пятиугольник 4">
              <a:extLst>
                <a:ext uri="{FF2B5EF4-FFF2-40B4-BE49-F238E27FC236}">
                  <a16:creationId xmlns:a16="http://schemas.microsoft.com/office/drawing/2014/main" xmlns="" id="{F71188ED-C7CB-4781-A2CB-1C7E6CAFBEEC}"/>
                </a:ext>
              </a:extLst>
            </p:cNvPr>
            <p:cNvSpPr txBox="1"/>
            <p:nvPr/>
          </p:nvSpPr>
          <p:spPr>
            <a:xfrm>
              <a:off x="1569176" y="2932732"/>
              <a:ext cx="5278148" cy="1008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8151" tIns="53340" rIns="99568" bIns="53340" numCol="1" spcCol="1270" anchor="ctr" anchorCtr="0">
              <a:noAutofit/>
            </a:bodyPr>
            <a:lstStyle/>
            <a:p>
              <a:pPr marL="0" lvl="0" indent="0" algn="ctr" defTabSz="622300">
                <a:lnSpc>
                  <a:spcPct val="90000"/>
                </a:lnSpc>
                <a:spcBef>
                  <a:spcPct val="0"/>
                </a:spcBef>
                <a:spcAft>
                  <a:spcPct val="35000"/>
                </a:spcAft>
                <a:buNone/>
              </a:pPr>
              <a:endParaRPr lang="ru-RU" sz="1400" kern="1200" dirty="0">
                <a:solidFill>
                  <a:schemeClr val="tx1"/>
                </a:solidFill>
                <a:latin typeface="Times New Roman" panose="02020603050405020304" pitchFamily="18" charset="0"/>
                <a:cs typeface="Times New Roman" panose="02020603050405020304" pitchFamily="18" charset="0"/>
              </a:endParaRPr>
            </a:p>
          </p:txBody>
        </p:sp>
      </p:grpSp>
      <p:grpSp>
        <p:nvGrpSpPr>
          <p:cNvPr id="24" name="Группа 23">
            <a:extLst>
              <a:ext uri="{FF2B5EF4-FFF2-40B4-BE49-F238E27FC236}">
                <a16:creationId xmlns:a16="http://schemas.microsoft.com/office/drawing/2014/main" xmlns="" id="{912B4447-14E7-4713-B1A3-E9C2BB5A4205}"/>
              </a:ext>
            </a:extLst>
          </p:cNvPr>
          <p:cNvGrpSpPr/>
          <p:nvPr/>
        </p:nvGrpSpPr>
        <p:grpSpPr>
          <a:xfrm>
            <a:off x="979491" y="908669"/>
            <a:ext cx="5557933" cy="830997"/>
            <a:chOff x="1569176" y="2860723"/>
            <a:chExt cx="5360440" cy="1080121"/>
          </a:xfrm>
        </p:grpSpPr>
        <p:sp>
          <p:nvSpPr>
            <p:cNvPr id="25" name="Стрелка: пятиугольник 24">
              <a:extLst>
                <a:ext uri="{FF2B5EF4-FFF2-40B4-BE49-F238E27FC236}">
                  <a16:creationId xmlns:a16="http://schemas.microsoft.com/office/drawing/2014/main" xmlns="" id="{26CDD0C1-BC65-4E4A-8812-C3A1F5EB6507}"/>
                </a:ext>
              </a:extLst>
            </p:cNvPr>
            <p:cNvSpPr/>
            <p:nvPr/>
          </p:nvSpPr>
          <p:spPr>
            <a:xfrm rot="10800000">
              <a:off x="1638625" y="2860723"/>
              <a:ext cx="5290991" cy="93610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Стрелка: пятиугольник 4">
              <a:extLst>
                <a:ext uri="{FF2B5EF4-FFF2-40B4-BE49-F238E27FC236}">
                  <a16:creationId xmlns:a16="http://schemas.microsoft.com/office/drawing/2014/main" xmlns="" id="{293139E9-1D5F-438C-BAF6-1B6C7396EF9E}"/>
                </a:ext>
              </a:extLst>
            </p:cNvPr>
            <p:cNvSpPr txBox="1"/>
            <p:nvPr/>
          </p:nvSpPr>
          <p:spPr>
            <a:xfrm>
              <a:off x="1569176" y="2932732"/>
              <a:ext cx="5278148" cy="1008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8151" tIns="53340" rIns="99568" bIns="53340" numCol="1" spcCol="1270" anchor="ctr" anchorCtr="0">
              <a:noAutofit/>
            </a:bodyPr>
            <a:lstStyle/>
            <a:p>
              <a:pPr marL="0" lvl="0" indent="0" algn="ctr" defTabSz="622300">
                <a:lnSpc>
                  <a:spcPct val="90000"/>
                </a:lnSpc>
                <a:spcBef>
                  <a:spcPct val="0"/>
                </a:spcBef>
                <a:spcAft>
                  <a:spcPct val="35000"/>
                </a:spcAft>
                <a:buNone/>
              </a:pPr>
              <a:endParaRPr lang="ru-RU" sz="1400" kern="1200" dirty="0">
                <a:solidFill>
                  <a:schemeClr val="tx1"/>
                </a:solidFill>
                <a:latin typeface="Times New Roman" panose="02020603050405020304" pitchFamily="18" charset="0"/>
                <a:cs typeface="Times New Roman" panose="02020603050405020304" pitchFamily="18" charset="0"/>
              </a:endParaRPr>
            </a:p>
          </p:txBody>
        </p:sp>
      </p:grpSp>
      <p:sp>
        <p:nvSpPr>
          <p:cNvPr id="27" name="Прямоугольник 26">
            <a:extLst>
              <a:ext uri="{FF2B5EF4-FFF2-40B4-BE49-F238E27FC236}">
                <a16:creationId xmlns:a16="http://schemas.microsoft.com/office/drawing/2014/main" xmlns="" id="{9D1DD895-4217-44FD-8343-044E7ECB09E7}"/>
              </a:ext>
            </a:extLst>
          </p:cNvPr>
          <p:cNvSpPr/>
          <p:nvPr/>
        </p:nvSpPr>
        <p:spPr>
          <a:xfrm>
            <a:off x="1554585" y="1015692"/>
            <a:ext cx="4572000" cy="523220"/>
          </a:xfrm>
          <a:prstGeom prst="rect">
            <a:avLst/>
          </a:prstGeom>
        </p:spPr>
        <p:txBody>
          <a:bodyPr>
            <a:spAutoFit/>
          </a:bodyPr>
          <a:lstStyle/>
          <a:p>
            <a:pPr lvl="0"/>
            <a:r>
              <a:rPr lang="ru-RU" sz="1400" dirty="0">
                <a:latin typeface="Times New Roman" panose="02020603050405020304" pitchFamily="18" charset="0"/>
                <a:cs typeface="Times New Roman" panose="02020603050405020304" pitchFamily="18" charset="0"/>
              </a:rPr>
              <a:t>Региональный проект «Современная школа» / </a:t>
            </a:r>
            <a:r>
              <a:rPr lang="ru-RU" sz="1400" i="1" dirty="0">
                <a:latin typeface="Times New Roman" panose="02020603050405020304" pitchFamily="18" charset="0"/>
                <a:cs typeface="Times New Roman" panose="02020603050405020304" pitchFamily="18" charset="0"/>
              </a:rPr>
              <a:t>Национальный проект «Образование»</a:t>
            </a:r>
            <a:endParaRPr lang="ru-RU" sz="1400" dirty="0">
              <a:latin typeface="Times New Roman" panose="02020603050405020304" pitchFamily="18" charset="0"/>
              <a:cs typeface="Times New Roman" panose="02020603050405020304" pitchFamily="18" charset="0"/>
            </a:endParaRPr>
          </a:p>
        </p:txBody>
      </p:sp>
      <p:sp>
        <p:nvSpPr>
          <p:cNvPr id="28" name="Прямоугольник 27">
            <a:extLst>
              <a:ext uri="{FF2B5EF4-FFF2-40B4-BE49-F238E27FC236}">
                <a16:creationId xmlns:a16="http://schemas.microsoft.com/office/drawing/2014/main" xmlns="" id="{4897FFEF-6C70-465C-A4D0-1D222D1898EF}"/>
              </a:ext>
            </a:extLst>
          </p:cNvPr>
          <p:cNvSpPr/>
          <p:nvPr/>
        </p:nvSpPr>
        <p:spPr>
          <a:xfrm>
            <a:off x="1691680" y="1863883"/>
            <a:ext cx="4572000" cy="523220"/>
          </a:xfrm>
          <a:prstGeom prst="rect">
            <a:avLst/>
          </a:prstGeom>
        </p:spPr>
        <p:txBody>
          <a:bodyPr>
            <a:spAutoFit/>
          </a:bodyPr>
          <a:lstStyle/>
          <a:p>
            <a:pPr lvl="0"/>
            <a:r>
              <a:rPr lang="ru-RU" sz="1400" dirty="0">
                <a:latin typeface="Times New Roman" panose="02020603050405020304" pitchFamily="18" charset="0"/>
                <a:cs typeface="Times New Roman" panose="02020603050405020304" pitchFamily="18" charset="0"/>
              </a:rPr>
              <a:t>Региональный проект «Успех каждого ребенка» / </a:t>
            </a:r>
            <a:r>
              <a:rPr lang="ru-RU" sz="1400" i="1" dirty="0">
                <a:latin typeface="Times New Roman" panose="02020603050405020304" pitchFamily="18" charset="0"/>
                <a:cs typeface="Times New Roman" panose="02020603050405020304" pitchFamily="18" charset="0"/>
              </a:rPr>
              <a:t>Национальный проект «Образование»</a:t>
            </a:r>
            <a:endParaRPr lang="ru-RU" sz="1400" dirty="0">
              <a:latin typeface="Times New Roman" panose="02020603050405020304" pitchFamily="18" charset="0"/>
              <a:cs typeface="Times New Roman" panose="02020603050405020304" pitchFamily="18" charset="0"/>
            </a:endParaRPr>
          </a:p>
        </p:txBody>
      </p:sp>
      <p:sp>
        <p:nvSpPr>
          <p:cNvPr id="29" name="Прямоугольник 28">
            <a:extLst>
              <a:ext uri="{FF2B5EF4-FFF2-40B4-BE49-F238E27FC236}">
                <a16:creationId xmlns:a16="http://schemas.microsoft.com/office/drawing/2014/main" xmlns="" id="{5CBF7F6E-A359-4FA7-A7D0-325D0E77E64F}"/>
              </a:ext>
            </a:extLst>
          </p:cNvPr>
          <p:cNvSpPr/>
          <p:nvPr/>
        </p:nvSpPr>
        <p:spPr>
          <a:xfrm>
            <a:off x="1582348" y="2937648"/>
            <a:ext cx="4572000" cy="738664"/>
          </a:xfrm>
          <a:prstGeom prst="rect">
            <a:avLst/>
          </a:prstGeom>
        </p:spPr>
        <p:txBody>
          <a:bodyPr>
            <a:spAutoFit/>
          </a:bodyPr>
          <a:lstStyle/>
          <a:p>
            <a:pPr lvl="0"/>
            <a:r>
              <a:rPr lang="ru-RU" sz="1400" dirty="0">
                <a:latin typeface="Times New Roman" panose="02020603050405020304" pitchFamily="18" charset="0"/>
                <a:cs typeface="Times New Roman" panose="02020603050405020304" pitchFamily="18" charset="0"/>
              </a:rPr>
              <a:t>Региональный проект «Формирование комфортной городской среды» / </a:t>
            </a:r>
            <a:r>
              <a:rPr lang="ru-RU" sz="1400" i="1" dirty="0">
                <a:latin typeface="Times New Roman" panose="02020603050405020304" pitchFamily="18" charset="0"/>
                <a:cs typeface="Times New Roman" panose="02020603050405020304" pitchFamily="18" charset="0"/>
              </a:rPr>
              <a:t>Национальный проект «Жилье и городская среда»</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29352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1" y="116633"/>
            <a:ext cx="8964488" cy="830997"/>
          </a:xfrm>
          <a:prstGeom prst="rect">
            <a:avLst/>
          </a:prstGeom>
        </p:spPr>
        <p:txBody>
          <a:bodyPr wrap="square">
            <a:spAutoFit/>
          </a:bodyPr>
          <a:lstStyle/>
          <a:p>
            <a:r>
              <a:rPr lang="ru-RU" sz="1600" b="1" i="1" dirty="0">
                <a:solidFill>
                  <a:prstClr val="black"/>
                </a:solidFill>
                <a:latin typeface="Times New Roman" panose="02020603050405020304" pitchFamily="18" charset="0"/>
                <a:cs typeface="Times New Roman" panose="02020603050405020304" pitchFamily="18" charset="0"/>
              </a:rPr>
              <a:t>Сведения о фактически произведенных расходах на реализацию муниципальных программ в сравнении с первоначально утвержденным бюджетом города </a:t>
            </a:r>
            <a:r>
              <a:rPr lang="ru-RU" sz="1600" b="1" i="1" dirty="0" err="1">
                <a:solidFill>
                  <a:prstClr val="black"/>
                </a:solidFill>
                <a:latin typeface="Times New Roman" panose="02020603050405020304" pitchFamily="18" charset="0"/>
                <a:cs typeface="Times New Roman" panose="02020603050405020304" pitchFamily="18" charset="0"/>
              </a:rPr>
              <a:t>Урай</a:t>
            </a:r>
            <a:r>
              <a:rPr lang="ru-RU" sz="1600" b="1" i="1" dirty="0">
                <a:solidFill>
                  <a:prstClr val="black"/>
                </a:solidFill>
                <a:latin typeface="Times New Roman" panose="02020603050405020304" pitchFamily="18" charset="0"/>
                <a:cs typeface="Times New Roman" panose="02020603050405020304" pitchFamily="18" charset="0"/>
              </a:rPr>
              <a:t> на 2020 год и с уточненными значениями с учетом внесенных изменений, тыс.рублей</a:t>
            </a:r>
            <a:endParaRPr lang="ru-RU" sz="1600" b="1" dirty="0"/>
          </a:p>
        </p:txBody>
      </p:sp>
      <p:graphicFrame>
        <p:nvGraphicFramePr>
          <p:cNvPr id="2" name="Таблица 1">
            <a:extLst>
              <a:ext uri="{FF2B5EF4-FFF2-40B4-BE49-F238E27FC236}">
                <a16:creationId xmlns:a16="http://schemas.microsoft.com/office/drawing/2014/main" xmlns="" id="{23745196-8F4F-472C-B7FE-6FCF96E7AD8B}"/>
              </a:ext>
            </a:extLst>
          </p:cNvPr>
          <p:cNvGraphicFramePr>
            <a:graphicFrameLocks noGrp="1"/>
          </p:cNvGraphicFramePr>
          <p:nvPr>
            <p:extLst>
              <p:ext uri="{D42A27DB-BD31-4B8C-83A1-F6EECF244321}">
                <p14:modId xmlns:p14="http://schemas.microsoft.com/office/powerpoint/2010/main" xmlns="" val="240501995"/>
              </p:ext>
            </p:extLst>
          </p:nvPr>
        </p:nvGraphicFramePr>
        <p:xfrm>
          <a:off x="107503" y="987594"/>
          <a:ext cx="8928991" cy="5551302"/>
        </p:xfrm>
        <a:graphic>
          <a:graphicData uri="http://schemas.openxmlformats.org/drawingml/2006/table">
            <a:tbl>
              <a:tblPr/>
              <a:tblGrid>
                <a:gridCol w="1584177">
                  <a:extLst>
                    <a:ext uri="{9D8B030D-6E8A-4147-A177-3AD203B41FA5}">
                      <a16:colId xmlns:a16="http://schemas.microsoft.com/office/drawing/2014/main" xmlns="" val="792369822"/>
                    </a:ext>
                  </a:extLst>
                </a:gridCol>
                <a:gridCol w="936104">
                  <a:extLst>
                    <a:ext uri="{9D8B030D-6E8A-4147-A177-3AD203B41FA5}">
                      <a16:colId xmlns:a16="http://schemas.microsoft.com/office/drawing/2014/main" xmlns="" val="937527096"/>
                    </a:ext>
                  </a:extLst>
                </a:gridCol>
                <a:gridCol w="792088">
                  <a:extLst>
                    <a:ext uri="{9D8B030D-6E8A-4147-A177-3AD203B41FA5}">
                      <a16:colId xmlns:a16="http://schemas.microsoft.com/office/drawing/2014/main" xmlns="" val="2657131103"/>
                    </a:ext>
                  </a:extLst>
                </a:gridCol>
                <a:gridCol w="720080">
                  <a:extLst>
                    <a:ext uri="{9D8B030D-6E8A-4147-A177-3AD203B41FA5}">
                      <a16:colId xmlns:a16="http://schemas.microsoft.com/office/drawing/2014/main" xmlns="" val="474938597"/>
                    </a:ext>
                  </a:extLst>
                </a:gridCol>
                <a:gridCol w="648072">
                  <a:extLst>
                    <a:ext uri="{9D8B030D-6E8A-4147-A177-3AD203B41FA5}">
                      <a16:colId xmlns:a16="http://schemas.microsoft.com/office/drawing/2014/main" xmlns="" val="338569049"/>
                    </a:ext>
                  </a:extLst>
                </a:gridCol>
                <a:gridCol w="648072">
                  <a:extLst>
                    <a:ext uri="{9D8B030D-6E8A-4147-A177-3AD203B41FA5}">
                      <a16:colId xmlns:a16="http://schemas.microsoft.com/office/drawing/2014/main" xmlns="" val="3922180417"/>
                    </a:ext>
                  </a:extLst>
                </a:gridCol>
                <a:gridCol w="3600398">
                  <a:extLst>
                    <a:ext uri="{9D8B030D-6E8A-4147-A177-3AD203B41FA5}">
                      <a16:colId xmlns:a16="http://schemas.microsoft.com/office/drawing/2014/main" xmlns="" val="993938631"/>
                    </a:ext>
                  </a:extLst>
                </a:gridCol>
              </a:tblGrid>
              <a:tr h="859547">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Утверждено решением Думы </a:t>
                      </a:r>
                      <a:r>
                        <a:rPr lang="ru-RU" sz="900" b="0" i="0" u="none" strike="noStrike" dirty="0" err="1">
                          <a:solidFill>
                            <a:srgbClr val="000000"/>
                          </a:solidFill>
                          <a:effectLst>
                            <a:outerShdw blurRad="38100" dist="38100" dir="2700000" algn="tl">
                              <a:srgbClr val="000000">
                                <a:alpha val="43137"/>
                              </a:srgbClr>
                            </a:outerShdw>
                          </a:effectLst>
                          <a:latin typeface="Times New Roman"/>
                        </a:rPr>
                        <a:t>г.Урая</a:t>
                      </a:r>
                      <a:r>
                        <a:rPr lang="ru-RU" sz="900" b="0" i="0" u="none" strike="noStrike" dirty="0">
                          <a:solidFill>
                            <a:srgbClr val="000000"/>
                          </a:solidFill>
                          <a:effectLst>
                            <a:outerShdw blurRad="38100" dist="38100" dir="2700000" algn="tl">
                              <a:srgbClr val="000000">
                                <a:alpha val="43137"/>
                              </a:srgbClr>
                            </a:outerShdw>
                          </a:effectLst>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План на год (уточненный)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outerShdw blurRad="38100" dist="38100" dir="2700000" algn="tl">
                              <a:srgbClr val="000000">
                                <a:alpha val="43137"/>
                              </a:srgbClr>
                            </a:outerShdw>
                          </a:effectLst>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outerShdw blurRad="38100" dist="38100" dir="2700000" algn="tl">
                              <a:srgbClr val="000000">
                                <a:alpha val="43137"/>
                              </a:srgbClr>
                            </a:outerShdw>
                          </a:effectLst>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750567"/>
                  </a:ext>
                </a:extLst>
              </a:tr>
              <a:tr h="146425">
                <a:tc>
                  <a:txBody>
                    <a:bodyPr/>
                    <a:lstStyle/>
                    <a:p>
                      <a:pPr algn="ctr" fontAlgn="ctr"/>
                      <a:r>
                        <a:rPr lang="ru-RU" sz="900" b="0" i="0" u="none" strike="noStrike">
                          <a:solidFill>
                            <a:srgbClr val="000000"/>
                          </a:solidFill>
                          <a:effectLst/>
                          <a:latin typeface="Times New Roman" panose="02020603050405020304" pitchFamily="18" charset="0"/>
                        </a:rPr>
                        <a:t>1</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4</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5</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6</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7</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8</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4528216"/>
                  </a:ext>
                </a:extLst>
              </a:tr>
              <a:tr h="2143167">
                <a:tc>
                  <a:txBody>
                    <a:bodyPr/>
                    <a:lstStyle/>
                    <a:p>
                      <a:pPr algn="l" fontAlgn="ctr"/>
                      <a:r>
                        <a:rPr lang="ru-RU" sz="900" b="0" i="0" u="none" strike="noStrike">
                          <a:solidFill>
                            <a:srgbClr val="000000"/>
                          </a:solidFill>
                          <a:latin typeface="Times New Roman"/>
                        </a:rPr>
                        <a:t>1. Муниципальная программа "Развитие образования и молодежной политики в городе Урай"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1 664 423,8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1 673 784,5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1 653 303,7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В рамках Соглашения о сотрудничестве между Правительством ХМАО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и ПАО «Нефтяная компания «ЛУКОЙЛ» выделены средства на капитальный ремонт МБОУ "Средняя общеобразовательная школа с углубленным изучением отдельных предметов №6" в сумме 50 880,0 т.р. За счет средств дотации для поощрения достижения наилучших значений показателей деятельности органов местного самоуправления выделены средства на капитальный ремонт кровли МБУ ДО "Центр молодежи и дополнительного образования", кровли МБОУ "Гимназия имени А.И.Яковлева" в сумме 21 745,6 т.р. В течение года выделены средства ОБ на реализацию наказов избирателей депутатам Думы ХМАО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в сумме 3 352,6 т.р. Уменьшение бюджетных ассигнований средств субвенций из бюджета ОБ в связи с пандемией. Уменьшены ассигнования средств МБ  (муниципальное задание, отмена городских мероприятий) в результате пандемии. Не в полном объеме освоены средства, предусмотренные на питание обучающихся (ОБ и МБ), </a:t>
                      </a:r>
                      <a:r>
                        <a:rPr lang="ru-RU" sz="900" b="0" i="0" u="none" strike="noStrike" dirty="0" err="1">
                          <a:solidFill>
                            <a:srgbClr val="000000"/>
                          </a:solidFill>
                          <a:latin typeface="Times New Roman"/>
                        </a:rPr>
                        <a:t>госстандарт</a:t>
                      </a:r>
                      <a:r>
                        <a:rPr lang="ru-RU" sz="900" b="0" i="0" u="none" strike="noStrike" dirty="0">
                          <a:solidFill>
                            <a:srgbClr val="000000"/>
                          </a:solidFill>
                          <a:latin typeface="Times New Roman"/>
                        </a:rPr>
                        <a:t> (ОБ), в связи с экономией за счет дней, пропущенных учащимися по причине болезни, проведением карантинных мероприятий в период </a:t>
                      </a:r>
                      <a:r>
                        <a:rPr lang="ru-RU" sz="900" b="0" i="0" u="none" strike="noStrike" dirty="0" err="1">
                          <a:solidFill>
                            <a:srgbClr val="000000"/>
                          </a:solidFill>
                          <a:latin typeface="Times New Roman"/>
                        </a:rPr>
                        <a:t>коронавирусной</a:t>
                      </a:r>
                      <a:r>
                        <a:rPr lang="ru-RU" sz="900" b="0" i="0" u="none" strike="noStrike" dirty="0">
                          <a:solidFill>
                            <a:srgbClr val="000000"/>
                          </a:solidFill>
                          <a:latin typeface="Times New Roman"/>
                        </a:rPr>
                        <a:t> инфекции COVID-2019. Не освоены средства МБ, предусмотренные на разработку ПСД на проведение капитальных ремонтов помещений МБДОУ №14, №19, №12. Проведены торги, средства будут освоены в 2021 году.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1720149"/>
                  </a:ext>
                </a:extLst>
              </a:tr>
              <a:tr h="716923">
                <a:tc>
                  <a:txBody>
                    <a:bodyPr/>
                    <a:lstStyle/>
                    <a:p>
                      <a:pPr algn="l" fontAlgn="ctr"/>
                      <a:r>
                        <a:rPr lang="ru-RU" sz="900" b="0" i="0" u="none" strike="noStrike">
                          <a:solidFill>
                            <a:srgbClr val="000000"/>
                          </a:solidFill>
                          <a:latin typeface="Times New Roman"/>
                        </a:rPr>
                        <a:t>2. Мунципальная программа "Развитие физической культуры, спорта и туризма в городе Урай"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181 963,7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176 168,5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168 998,0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Уменьшение плановых назначений в связи с реорганизацией с 31.07.2020 МАУ ДО «ДЮСШ "Старт" и МАУ ДО «ДЮСШ "Звезды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путем присоединения МАУ ДО «ДЮСШ "Звезды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к МАУ ДО «ДЮСШ "Старт" и оптимизационными мероприятиями при реорганизации. В течение года выделены средства ОБ на реализацию наказов избирателей депутатам Думы ХМАО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в сумме 2 842,1 т.р. Дополнительно выделены средства МБ на выполнение работ по капитальному ремонту вентиляции ДС "Старт", согласно заключенному МК от 23.12.2020 средства в сумме 4 745,8 т.р. подлежат освоению во 2 квартале 2021 года. По итогам отчетного года </a:t>
                      </a:r>
                      <a:r>
                        <a:rPr lang="ru-RU" sz="900" b="0" i="0" u="none" strike="noStrike" dirty="0" err="1">
                          <a:solidFill>
                            <a:srgbClr val="000000"/>
                          </a:solidFill>
                          <a:latin typeface="Times New Roman"/>
                        </a:rPr>
                        <a:t>неосвоение</a:t>
                      </a:r>
                      <a:r>
                        <a:rPr lang="ru-RU" sz="900" b="0" i="0" u="none" strike="noStrike" dirty="0">
                          <a:solidFill>
                            <a:srgbClr val="000000"/>
                          </a:solidFill>
                          <a:latin typeface="Times New Roman"/>
                        </a:rPr>
                        <a:t> средств бюджета связи с уточнением целевого показателя по заработной плате педагогов МАУ ДО ДЮСШ «Старт».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0587076"/>
                  </a:ext>
                </a:extLst>
              </a:tr>
            </a:tbl>
          </a:graphicData>
        </a:graphic>
      </p:graphicFrame>
    </p:spTree>
    <p:extLst>
      <p:ext uri="{BB962C8B-B14F-4D97-AF65-F5344CB8AC3E}">
        <p14:creationId xmlns:p14="http://schemas.microsoft.com/office/powerpoint/2010/main" xmlns="" val="2951558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C9366512-6541-4D5D-B5CE-C29C6A2EAE04}"/>
              </a:ext>
            </a:extLst>
          </p:cNvPr>
          <p:cNvPicPr>
            <a:picLocks noChangeAspect="1"/>
          </p:cNvPicPr>
          <p:nvPr/>
        </p:nvPicPr>
        <p:blipFill>
          <a:blip r:embed="rId2" cstate="print"/>
          <a:stretch>
            <a:fillRect/>
          </a:stretch>
        </p:blipFill>
        <p:spPr>
          <a:xfrm>
            <a:off x="7380313" y="116632"/>
            <a:ext cx="1656184" cy="288031"/>
          </a:xfrm>
          <a:prstGeom prst="rect">
            <a:avLst/>
          </a:prstGeom>
        </p:spPr>
      </p:pic>
      <p:graphicFrame>
        <p:nvGraphicFramePr>
          <p:cNvPr id="5" name="Таблица 4">
            <a:extLst>
              <a:ext uri="{FF2B5EF4-FFF2-40B4-BE49-F238E27FC236}">
                <a16:creationId xmlns:a16="http://schemas.microsoft.com/office/drawing/2014/main" xmlns="" id="{B3DC9B82-588E-47DA-868C-A56272FE7EA2}"/>
              </a:ext>
            </a:extLst>
          </p:cNvPr>
          <p:cNvGraphicFramePr>
            <a:graphicFrameLocks noGrp="1"/>
          </p:cNvGraphicFramePr>
          <p:nvPr>
            <p:extLst>
              <p:ext uri="{D42A27DB-BD31-4B8C-83A1-F6EECF244321}">
                <p14:modId xmlns:p14="http://schemas.microsoft.com/office/powerpoint/2010/main" xmlns="" val="406047707"/>
              </p:ext>
            </p:extLst>
          </p:nvPr>
        </p:nvGraphicFramePr>
        <p:xfrm>
          <a:off x="107504" y="450439"/>
          <a:ext cx="8928992" cy="6088319"/>
        </p:xfrm>
        <a:graphic>
          <a:graphicData uri="http://schemas.openxmlformats.org/drawingml/2006/table">
            <a:tbl>
              <a:tblPr/>
              <a:tblGrid>
                <a:gridCol w="1656184">
                  <a:extLst>
                    <a:ext uri="{9D8B030D-6E8A-4147-A177-3AD203B41FA5}">
                      <a16:colId xmlns:a16="http://schemas.microsoft.com/office/drawing/2014/main" xmlns="" val="1669230149"/>
                    </a:ext>
                  </a:extLst>
                </a:gridCol>
                <a:gridCol w="936104">
                  <a:extLst>
                    <a:ext uri="{9D8B030D-6E8A-4147-A177-3AD203B41FA5}">
                      <a16:colId xmlns:a16="http://schemas.microsoft.com/office/drawing/2014/main" xmlns="" val="122339732"/>
                    </a:ext>
                  </a:extLst>
                </a:gridCol>
                <a:gridCol w="720080">
                  <a:extLst>
                    <a:ext uri="{9D8B030D-6E8A-4147-A177-3AD203B41FA5}">
                      <a16:colId xmlns:a16="http://schemas.microsoft.com/office/drawing/2014/main" xmlns="" val="3196694964"/>
                    </a:ext>
                  </a:extLst>
                </a:gridCol>
                <a:gridCol w="720080">
                  <a:extLst>
                    <a:ext uri="{9D8B030D-6E8A-4147-A177-3AD203B41FA5}">
                      <a16:colId xmlns:a16="http://schemas.microsoft.com/office/drawing/2014/main" xmlns="" val="3517406400"/>
                    </a:ext>
                  </a:extLst>
                </a:gridCol>
                <a:gridCol w="648072">
                  <a:extLst>
                    <a:ext uri="{9D8B030D-6E8A-4147-A177-3AD203B41FA5}">
                      <a16:colId xmlns:a16="http://schemas.microsoft.com/office/drawing/2014/main" xmlns="" val="3357989265"/>
                    </a:ext>
                  </a:extLst>
                </a:gridCol>
                <a:gridCol w="648072">
                  <a:extLst>
                    <a:ext uri="{9D8B030D-6E8A-4147-A177-3AD203B41FA5}">
                      <a16:colId xmlns:a16="http://schemas.microsoft.com/office/drawing/2014/main" xmlns="" val="966110120"/>
                    </a:ext>
                  </a:extLst>
                </a:gridCol>
                <a:gridCol w="3600400">
                  <a:extLst>
                    <a:ext uri="{9D8B030D-6E8A-4147-A177-3AD203B41FA5}">
                      <a16:colId xmlns:a16="http://schemas.microsoft.com/office/drawing/2014/main" xmlns="" val="2273638242"/>
                    </a:ext>
                  </a:extLst>
                </a:gridCol>
              </a:tblGrid>
              <a:tr h="565406">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Утверждено решением Думы </a:t>
                      </a:r>
                      <a:r>
                        <a:rPr lang="ru-RU" sz="900" b="0" i="0" u="none" strike="noStrike" dirty="0" err="1">
                          <a:solidFill>
                            <a:srgbClr val="000000"/>
                          </a:solidFill>
                          <a:effectLst>
                            <a:outerShdw blurRad="38100" dist="38100" dir="2700000" algn="tl">
                              <a:srgbClr val="000000">
                                <a:alpha val="43137"/>
                              </a:srgbClr>
                            </a:outerShdw>
                          </a:effectLst>
                          <a:latin typeface="Times New Roman"/>
                        </a:rPr>
                        <a:t>г.Урая</a:t>
                      </a:r>
                      <a:r>
                        <a:rPr lang="ru-RU" sz="900" b="0" i="0" u="none" strike="noStrike" dirty="0">
                          <a:solidFill>
                            <a:srgbClr val="000000"/>
                          </a:solidFill>
                          <a:effectLst>
                            <a:outerShdw blurRad="38100" dist="38100" dir="2700000" algn="tl">
                              <a:srgbClr val="000000">
                                <a:alpha val="43137"/>
                              </a:srgbClr>
                            </a:outerShdw>
                          </a:effectLst>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План на год (уточненный)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1106312"/>
                  </a:ext>
                </a:extLst>
              </a:tr>
              <a:tr h="96119">
                <a:tc>
                  <a:txBody>
                    <a:bodyPr/>
                    <a:lstStyle/>
                    <a:p>
                      <a:pPr algn="ctr" fontAlgn="ctr"/>
                      <a:r>
                        <a:rPr lang="ru-RU" sz="900" b="0" i="0" u="none" strike="noStrike">
                          <a:solidFill>
                            <a:srgbClr val="000000"/>
                          </a:solidFill>
                          <a:effectLst/>
                          <a:latin typeface="Times New Roman" panose="02020603050405020304" pitchFamily="18" charset="0"/>
                        </a:rPr>
                        <a:t>1</a:t>
                      </a:r>
                    </a:p>
                  </a:txBody>
                  <a:tcPr marL="5654" marR="5654" marT="5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5654" marR="5654" marT="5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4</a:t>
                      </a:r>
                    </a:p>
                  </a:txBody>
                  <a:tcPr marL="5654" marR="5654" marT="5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5</a:t>
                      </a:r>
                    </a:p>
                  </a:txBody>
                  <a:tcPr marL="5654" marR="5654" marT="5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6</a:t>
                      </a:r>
                    </a:p>
                  </a:txBody>
                  <a:tcPr marL="5654" marR="5654" marT="5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7</a:t>
                      </a:r>
                    </a:p>
                  </a:txBody>
                  <a:tcPr marL="5654" marR="5654" marT="5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8</a:t>
                      </a:r>
                    </a:p>
                  </a:txBody>
                  <a:tcPr marL="5654" marR="5654" marT="5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3447724"/>
                  </a:ext>
                </a:extLst>
              </a:tr>
              <a:tr h="961191">
                <a:tc>
                  <a:txBody>
                    <a:bodyPr/>
                    <a:lstStyle/>
                    <a:p>
                      <a:pPr algn="l" fontAlgn="ctr"/>
                      <a:r>
                        <a:rPr lang="ru-RU" sz="900" b="0" i="0" u="none" strike="noStrike">
                          <a:solidFill>
                            <a:srgbClr val="000000"/>
                          </a:solidFill>
                          <a:latin typeface="Times New Roman"/>
                        </a:rPr>
                        <a:t>3. Муниципальная программа "Культура города Урай" на 2017-2021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256 258,8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276 408,3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269 698,6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В рамках Соглашения о сотрудничестве между Правительством ХМАО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и ПАО «Нефтяная компания «ЛУКОЙЛ» выделены средства на приобретение оборудования для киноконцертного циркового комплекса "Юность </a:t>
                      </a:r>
                      <a:r>
                        <a:rPr lang="ru-RU" sz="900" b="0" i="0" u="none" strike="noStrike" dirty="0" err="1">
                          <a:solidFill>
                            <a:srgbClr val="000000"/>
                          </a:solidFill>
                          <a:latin typeface="Times New Roman"/>
                        </a:rPr>
                        <a:t>Шаима</a:t>
                      </a:r>
                      <a:r>
                        <a:rPr lang="ru-RU" sz="900" b="0" i="0" u="none" strike="noStrike" dirty="0">
                          <a:solidFill>
                            <a:srgbClr val="000000"/>
                          </a:solidFill>
                          <a:latin typeface="Times New Roman"/>
                        </a:rPr>
                        <a:t>" в сумме 18 380,0 т.р. В течение года выделены средства ОБ на реализацию наказов избирателей депутатам Думы ХМАО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в сумме 3 125,5 т.р. По итогам отчетного года </a:t>
                      </a:r>
                      <a:r>
                        <a:rPr lang="ru-RU" sz="900" b="0" i="0" u="none" strike="noStrike" dirty="0" err="1">
                          <a:solidFill>
                            <a:srgbClr val="000000"/>
                          </a:solidFill>
                          <a:latin typeface="Times New Roman"/>
                        </a:rPr>
                        <a:t>неосвоение</a:t>
                      </a:r>
                      <a:r>
                        <a:rPr lang="ru-RU" sz="900" b="0" i="0" u="none" strike="noStrike" dirty="0">
                          <a:solidFill>
                            <a:srgbClr val="000000"/>
                          </a:solidFill>
                          <a:latin typeface="Times New Roman"/>
                        </a:rPr>
                        <a:t> средств местного бюджета в связи с уточнением целевого показателя по заработной плате и среднесписочной численности педагогов МБУ ДО «ДШИ». </a:t>
                      </a:r>
                      <a:r>
                        <a:rPr lang="ru-RU" sz="900" b="0" i="0" u="none" strike="noStrike" dirty="0" err="1">
                          <a:solidFill>
                            <a:srgbClr val="000000"/>
                          </a:solidFill>
                          <a:latin typeface="Times New Roman"/>
                        </a:rPr>
                        <a:t>Неосвоены</a:t>
                      </a:r>
                      <a:r>
                        <a:rPr lang="ru-RU" sz="900" b="0" i="0" u="none" strike="noStrike" dirty="0">
                          <a:solidFill>
                            <a:srgbClr val="000000"/>
                          </a:solidFill>
                          <a:latin typeface="Times New Roman"/>
                        </a:rPr>
                        <a:t> средства, направленные на выполнение работ по монтажу систем видеонаблюдения в МБУ ДО «ДШИ». Срок выполнения работ согласно условиям договора - до 15.04.2021. Оплата будет произведена по факту выполненных работ.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4696143"/>
                  </a:ext>
                </a:extLst>
              </a:tr>
              <a:tr h="577553">
                <a:tc>
                  <a:txBody>
                    <a:bodyPr/>
                    <a:lstStyle/>
                    <a:p>
                      <a:pPr algn="l" fontAlgn="ctr"/>
                      <a:r>
                        <a:rPr lang="ru-RU" sz="900" b="0" i="0" u="none" strike="noStrike">
                          <a:solidFill>
                            <a:srgbClr val="000000"/>
                          </a:solidFill>
                          <a:latin typeface="Times New Roman"/>
                        </a:rPr>
                        <a:t>4. Муниципальная программа "Поддержка социально ориентированных некоммерческих  организаций в городе Урай" на 2018-2030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17 371,8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13 735,1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13 735,1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79,1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Перераспределение средств в связи с передачей в МАУ ДО "ДЮСШ "Старт" Центра ГТО, в связи с передачей городской молодежной организации "Авиацентр" в состав МБУ ДО "Центр молодежи и дополнительного образования".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2417633"/>
                  </a:ext>
                </a:extLst>
              </a:tr>
              <a:tr h="565406">
                <a:tc>
                  <a:txBody>
                    <a:bodyPr/>
                    <a:lstStyle/>
                    <a:p>
                      <a:pPr algn="l" fontAlgn="ctr"/>
                      <a:r>
                        <a:rPr lang="ru-RU" sz="900" b="0" i="0" u="none" strike="noStrike">
                          <a:solidFill>
                            <a:srgbClr val="000000"/>
                          </a:solidFill>
                          <a:latin typeface="Times New Roman"/>
                        </a:rPr>
                        <a:t>5. Муниципальная программа "Улучшение жилищных условий жителей, проживающих на территории муниципального образования город Урай"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98 040,6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494 869,3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494 256,4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504,1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Увеличение ассигнований на приобретение жилья в рамках реализации муниципальным образованием полномочий в области жилищных отношений (средства ОБ и МБ), на реализацию мероприятий по обеспечению жильем молодых семей (уточнение списка получателей (семей с большим составом)) (средства ФБ, ОБ и МБ). За счет остатков прошлых лет в рамках Соглашения о сотрудничестве между Правительством ХМАО –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и ПАО «Нефтяная компания «ЛУКОЙЛ» выделены средства на выполнение работ на объекте "Реконструкция нежилого здания детской поликлиники под жилой дом в городе </a:t>
                      </a:r>
                      <a:r>
                        <a:rPr lang="ru-RU" sz="900" b="0" i="0" u="none" strike="noStrike" dirty="0" err="1">
                          <a:solidFill>
                            <a:srgbClr val="000000"/>
                          </a:solidFill>
                          <a:latin typeface="Times New Roman"/>
                        </a:rPr>
                        <a:t>Урай</a:t>
                      </a:r>
                      <a:r>
                        <a:rPr lang="ru-RU" sz="900" b="0" i="0" u="none" strike="noStrike" dirty="0">
                          <a:solidFill>
                            <a:srgbClr val="000000"/>
                          </a:solidFill>
                          <a:latin typeface="Times New Roman"/>
                        </a:rPr>
                        <a:t>" (доп.работы в рамках МК в пределах 10% на СМР, благоустройство).Увеличен объем ассигнований на выплату выкупной стоимости за изымаемые жилые помещения.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6132784"/>
                  </a:ext>
                </a:extLst>
              </a:tr>
              <a:tr h="574076">
                <a:tc>
                  <a:txBody>
                    <a:bodyPr/>
                    <a:lstStyle/>
                    <a:p>
                      <a:pPr algn="l" fontAlgn="ctr"/>
                      <a:r>
                        <a:rPr lang="ru-RU" sz="900" b="0" i="0" u="none" strike="noStrike">
                          <a:solidFill>
                            <a:srgbClr val="000000"/>
                          </a:solidFill>
                          <a:latin typeface="Times New Roman"/>
                        </a:rPr>
                        <a:t>6. Муниципальная программа "Капитальный ремонт и реконструкция систем коммунальной инфраструктуры города Урай на 2014-2020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66 055,6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64 869,4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57 591,0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Увеличение ассигнований на реализацию полномочий в сфере жилищно-коммунального комплекса (капитальный ремонт сетей к ОЗП) за счет средств ОБ и МБ. Уменьшение ассигнований на выполнение работ по объекту "Реконструкция канализационных очистных сооружений в </a:t>
                      </a:r>
                      <a:r>
                        <a:rPr lang="ru-RU" sz="900" b="0" i="0" u="none" strike="noStrike" dirty="0" err="1">
                          <a:solidFill>
                            <a:srgbClr val="000000"/>
                          </a:solidFill>
                          <a:latin typeface="Times New Roman"/>
                        </a:rPr>
                        <a:t>г.Урай</a:t>
                      </a:r>
                      <a:r>
                        <a:rPr lang="ru-RU" sz="900" b="0" i="0" u="none" strike="noStrike" dirty="0">
                          <a:solidFill>
                            <a:srgbClr val="000000"/>
                          </a:solidFill>
                          <a:latin typeface="Times New Roman"/>
                        </a:rPr>
                        <a:t>". Не освоены средства, предусмотренные на выполнение работ по данному объекту в связи с длительностью процедуры согласования с Департаментом ЖКК </a:t>
                      </a:r>
                      <a:r>
                        <a:rPr lang="ru-RU" sz="900" b="0" i="0" u="none" strike="noStrike" dirty="0" err="1">
                          <a:solidFill>
                            <a:srgbClr val="000000"/>
                          </a:solidFill>
                          <a:latin typeface="Times New Roman"/>
                        </a:rPr>
                        <a:t>ХМАО-Югры</a:t>
                      </a:r>
                      <a:r>
                        <a:rPr lang="ru-RU" sz="900" b="0" i="0" u="none" strike="noStrike" dirty="0">
                          <a:solidFill>
                            <a:srgbClr val="000000"/>
                          </a:solidFill>
                          <a:latin typeface="Times New Roman"/>
                        </a:rPr>
                        <a:t>. Заключение МК и выполнение работ планируется в 1 </a:t>
                      </a:r>
                      <a:r>
                        <a:rPr lang="ru-RU" sz="900" b="0" i="0" u="none" strike="noStrike" dirty="0" err="1">
                          <a:solidFill>
                            <a:srgbClr val="000000"/>
                          </a:solidFill>
                          <a:latin typeface="Times New Roman"/>
                        </a:rPr>
                        <a:t>кв-ле</a:t>
                      </a:r>
                      <a:r>
                        <a:rPr lang="ru-RU" sz="900" b="0" i="0" u="none" strike="noStrike" dirty="0">
                          <a:solidFill>
                            <a:srgbClr val="000000"/>
                          </a:solidFill>
                          <a:latin typeface="Times New Roman"/>
                        </a:rPr>
                        <a:t> 2021 года.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9322645"/>
                  </a:ext>
                </a:extLst>
              </a:tr>
            </a:tbl>
          </a:graphicData>
        </a:graphic>
      </p:graphicFrame>
    </p:spTree>
    <p:extLst>
      <p:ext uri="{BB962C8B-B14F-4D97-AF65-F5344CB8AC3E}">
        <p14:creationId xmlns:p14="http://schemas.microsoft.com/office/powerpoint/2010/main" xmlns="" val="4113625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238598" y="32038"/>
            <a:ext cx="1872208" cy="276999"/>
          </a:xfrm>
          <a:prstGeom prst="rect">
            <a:avLst/>
          </a:prstGeom>
        </p:spPr>
        <p:txBody>
          <a:bodyPr wrap="squar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a:t>
            </a:r>
            <a:r>
              <a:rPr lang="ru-RU" sz="1200" b="1" dirty="0">
                <a:solidFill>
                  <a:srgbClr val="000000"/>
                </a:solidFill>
                <a:latin typeface="Times New Roman" panose="02020603050405020304" pitchFamily="18" charset="0"/>
                <a:cs typeface="Times New Roman" panose="02020603050405020304" pitchFamily="18" charset="0"/>
              </a:rPr>
              <a:t>продолжение</a:t>
            </a:r>
            <a:r>
              <a:rPr lang="ru-RU" sz="1200" dirty="0">
                <a:solidFill>
                  <a:srgbClr val="000000"/>
                </a:solidFill>
                <a:latin typeface="Times New Roman" panose="02020603050405020304" pitchFamily="18" charset="0"/>
                <a:cs typeface="Times New Roman" panose="02020603050405020304" pitchFamily="18" charset="0"/>
              </a:rPr>
              <a:t> </a:t>
            </a:r>
            <a:r>
              <a:rPr lang="ru-RU" sz="1200" b="1" dirty="0">
                <a:solidFill>
                  <a:srgbClr val="000000"/>
                </a:solidFill>
                <a:latin typeface="Times New Roman" panose="02020603050405020304" pitchFamily="18" charset="0"/>
                <a:cs typeface="Times New Roman" panose="02020603050405020304" pitchFamily="18" charset="0"/>
              </a:rPr>
              <a:t>слайда)</a:t>
            </a:r>
          </a:p>
        </p:txBody>
      </p:sp>
      <p:graphicFrame>
        <p:nvGraphicFramePr>
          <p:cNvPr id="3" name="Таблица 2">
            <a:extLst>
              <a:ext uri="{FF2B5EF4-FFF2-40B4-BE49-F238E27FC236}">
                <a16:creationId xmlns:a16="http://schemas.microsoft.com/office/drawing/2014/main" xmlns="" id="{CC29450F-AF58-465E-9858-0BB126F6B2A2}"/>
              </a:ext>
            </a:extLst>
          </p:cNvPr>
          <p:cNvGraphicFramePr>
            <a:graphicFrameLocks noGrp="1"/>
          </p:cNvGraphicFramePr>
          <p:nvPr>
            <p:extLst>
              <p:ext uri="{D42A27DB-BD31-4B8C-83A1-F6EECF244321}">
                <p14:modId xmlns:p14="http://schemas.microsoft.com/office/powerpoint/2010/main" xmlns="" val="2503941091"/>
              </p:ext>
            </p:extLst>
          </p:nvPr>
        </p:nvGraphicFramePr>
        <p:xfrm>
          <a:off x="107504" y="404663"/>
          <a:ext cx="8928992" cy="5922309"/>
        </p:xfrm>
        <a:graphic>
          <a:graphicData uri="http://schemas.openxmlformats.org/drawingml/2006/table">
            <a:tbl>
              <a:tblPr/>
              <a:tblGrid>
                <a:gridCol w="2065081">
                  <a:extLst>
                    <a:ext uri="{9D8B030D-6E8A-4147-A177-3AD203B41FA5}">
                      <a16:colId xmlns:a16="http://schemas.microsoft.com/office/drawing/2014/main" xmlns="" val="2123658396"/>
                    </a:ext>
                  </a:extLst>
                </a:gridCol>
                <a:gridCol w="705710">
                  <a:extLst>
                    <a:ext uri="{9D8B030D-6E8A-4147-A177-3AD203B41FA5}">
                      <a16:colId xmlns:a16="http://schemas.microsoft.com/office/drawing/2014/main" xmlns="" val="728639227"/>
                    </a:ext>
                  </a:extLst>
                </a:gridCol>
                <a:gridCol w="723070">
                  <a:extLst>
                    <a:ext uri="{9D8B030D-6E8A-4147-A177-3AD203B41FA5}">
                      <a16:colId xmlns:a16="http://schemas.microsoft.com/office/drawing/2014/main" xmlns="" val="2577121892"/>
                    </a:ext>
                  </a:extLst>
                </a:gridCol>
                <a:gridCol w="688350">
                  <a:extLst>
                    <a:ext uri="{9D8B030D-6E8A-4147-A177-3AD203B41FA5}">
                      <a16:colId xmlns:a16="http://schemas.microsoft.com/office/drawing/2014/main" xmlns="" val="3646581583"/>
                    </a:ext>
                  </a:extLst>
                </a:gridCol>
                <a:gridCol w="635140">
                  <a:extLst>
                    <a:ext uri="{9D8B030D-6E8A-4147-A177-3AD203B41FA5}">
                      <a16:colId xmlns:a16="http://schemas.microsoft.com/office/drawing/2014/main" xmlns="" val="4111641363"/>
                    </a:ext>
                  </a:extLst>
                </a:gridCol>
                <a:gridCol w="635140">
                  <a:extLst>
                    <a:ext uri="{9D8B030D-6E8A-4147-A177-3AD203B41FA5}">
                      <a16:colId xmlns:a16="http://schemas.microsoft.com/office/drawing/2014/main" xmlns="" val="610002345"/>
                    </a:ext>
                  </a:extLst>
                </a:gridCol>
                <a:gridCol w="3476501">
                  <a:extLst>
                    <a:ext uri="{9D8B030D-6E8A-4147-A177-3AD203B41FA5}">
                      <a16:colId xmlns:a16="http://schemas.microsoft.com/office/drawing/2014/main" xmlns="" val="2509172170"/>
                    </a:ext>
                  </a:extLst>
                </a:gridCol>
              </a:tblGrid>
              <a:tr h="851915">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Утверждено решением Думы </a:t>
                      </a:r>
                      <a:r>
                        <a:rPr lang="ru-RU" sz="900" b="0" i="0" u="none" strike="noStrike" dirty="0" err="1">
                          <a:solidFill>
                            <a:srgbClr val="000000"/>
                          </a:solidFill>
                          <a:effectLst>
                            <a:outerShdw blurRad="38100" dist="38100" dir="2700000" algn="tl">
                              <a:srgbClr val="000000">
                                <a:alpha val="43137"/>
                              </a:srgbClr>
                            </a:outerShdw>
                          </a:effectLst>
                          <a:latin typeface="Times New Roman"/>
                        </a:rPr>
                        <a:t>г.Урая</a:t>
                      </a:r>
                      <a:r>
                        <a:rPr lang="ru-RU" sz="900" b="0" i="0" u="none" strike="noStrike" dirty="0">
                          <a:solidFill>
                            <a:srgbClr val="000000"/>
                          </a:solidFill>
                          <a:effectLst>
                            <a:outerShdw blurRad="38100" dist="38100" dir="2700000" algn="tl">
                              <a:srgbClr val="000000">
                                <a:alpha val="43137"/>
                              </a:srgbClr>
                            </a:outerShdw>
                          </a:effectLst>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План на год (уточненный)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1575897"/>
                  </a:ext>
                </a:extLst>
              </a:tr>
              <a:tr h="151262">
                <a:tc>
                  <a:txBody>
                    <a:bodyPr/>
                    <a:lstStyle/>
                    <a:p>
                      <a:pPr algn="ctr" fontAlgn="ctr"/>
                      <a:r>
                        <a:rPr lang="ru-RU" sz="900" b="0" i="0" u="none" strike="noStrike" dirty="0">
                          <a:solidFill>
                            <a:srgbClr val="000000"/>
                          </a:solidFill>
                          <a:effectLst/>
                          <a:latin typeface="Times New Roman" panose="02020603050405020304" pitchFamily="18" charset="0"/>
                        </a:rPr>
                        <a:t>1</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4</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5</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6</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7</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8</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9040451"/>
                  </a:ext>
                </a:extLst>
              </a:tr>
              <a:tr h="992276">
                <a:tc>
                  <a:txBody>
                    <a:bodyPr/>
                    <a:lstStyle/>
                    <a:p>
                      <a:pPr algn="l" fontAlgn="ctr"/>
                      <a:r>
                        <a:rPr lang="ru-RU" sz="900" b="0" i="0" u="none" strike="noStrike" dirty="0">
                          <a:solidFill>
                            <a:srgbClr val="000000"/>
                          </a:solidFill>
                          <a:latin typeface="Times New Roman"/>
                        </a:rPr>
                        <a:t>7. Муниципальная программа "Защита населения и территории от чрезвычайных ситуаций, совершенствование гражданской обороны и обеспечение первичных мер пожарной безопасности"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26 030,3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32 782,2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32 549,5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125,0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Из средств дотации на поддержку мер по обеспечению сбалансированности бюджетов, из резервного фонда администрации </a:t>
                      </a:r>
                      <a:r>
                        <a:rPr lang="ru-RU" sz="900" b="0" i="0" u="none" strike="noStrike" dirty="0" err="1">
                          <a:solidFill>
                            <a:srgbClr val="000000"/>
                          </a:solidFill>
                          <a:latin typeface="Times New Roman"/>
                        </a:rPr>
                        <a:t>г.Урай</a:t>
                      </a:r>
                      <a:r>
                        <a:rPr lang="ru-RU" sz="900" b="0" i="0" u="none" strike="noStrike" dirty="0">
                          <a:solidFill>
                            <a:srgbClr val="000000"/>
                          </a:solidFill>
                          <a:latin typeface="Times New Roman"/>
                        </a:rPr>
                        <a:t> выделены средства на финансовое обеспечение мероприятий, связанных с профилактикой и устранением последствий распространения новой </a:t>
                      </a:r>
                      <a:r>
                        <a:rPr lang="ru-RU" sz="900" b="0" i="0" u="none" strike="noStrike" dirty="0" err="1">
                          <a:solidFill>
                            <a:srgbClr val="000000"/>
                          </a:solidFill>
                          <a:latin typeface="Times New Roman"/>
                        </a:rPr>
                        <a:t>коронавирусной</a:t>
                      </a:r>
                      <a:r>
                        <a:rPr lang="ru-RU" sz="900" b="0" i="0" u="none" strike="noStrike" dirty="0">
                          <a:solidFill>
                            <a:srgbClr val="000000"/>
                          </a:solidFill>
                          <a:latin typeface="Times New Roman"/>
                        </a:rPr>
                        <a:t> инфекции, вызванной COVID-2019.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6113014"/>
                  </a:ext>
                </a:extLst>
              </a:tr>
              <a:tr h="524828">
                <a:tc>
                  <a:txBody>
                    <a:bodyPr/>
                    <a:lstStyle/>
                    <a:p>
                      <a:pPr algn="l" fontAlgn="ctr"/>
                      <a:r>
                        <a:rPr lang="ru-RU" sz="900" b="0" i="0" u="none" strike="noStrike" dirty="0">
                          <a:solidFill>
                            <a:srgbClr val="000000"/>
                          </a:solidFill>
                          <a:latin typeface="Times New Roman"/>
                        </a:rPr>
                        <a:t>8. Муниципальная программа "Охрана окружающей среды в границах города </a:t>
                      </a:r>
                      <a:r>
                        <a:rPr lang="ru-RU" sz="900" b="0" i="0" u="none" strike="noStrike" dirty="0" err="1">
                          <a:solidFill>
                            <a:srgbClr val="000000"/>
                          </a:solidFill>
                          <a:latin typeface="Times New Roman"/>
                        </a:rPr>
                        <a:t>Урай</a:t>
                      </a:r>
                      <a:r>
                        <a:rPr lang="ru-RU" sz="900" b="0" i="0" u="none" strike="noStrike" dirty="0">
                          <a:solidFill>
                            <a:srgbClr val="000000"/>
                          </a:solidFill>
                          <a:latin typeface="Times New Roman"/>
                        </a:rPr>
                        <a:t>" на 2017-2020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897,9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897,9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Увеличение ассигнований на выполнение работ по ликвидации несанкционированных свалок, причиняющих ущерб окружающей среде.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0370400"/>
                  </a:ext>
                </a:extLst>
              </a:tr>
              <a:tr h="1272999">
                <a:tc>
                  <a:txBody>
                    <a:bodyPr/>
                    <a:lstStyle/>
                    <a:p>
                      <a:pPr algn="l" fontAlgn="ctr"/>
                      <a:r>
                        <a:rPr lang="ru-RU" sz="900" b="0" i="0" u="none" strike="noStrike" dirty="0">
                          <a:solidFill>
                            <a:srgbClr val="000000"/>
                          </a:solidFill>
                          <a:latin typeface="Times New Roman"/>
                        </a:rPr>
                        <a:t>9. Муниципальная программа "Развитие транспортной системы города </a:t>
                      </a:r>
                      <a:r>
                        <a:rPr lang="ru-RU" sz="900" b="0" i="0" u="none" strike="noStrike" dirty="0" err="1">
                          <a:solidFill>
                            <a:srgbClr val="000000"/>
                          </a:solidFill>
                          <a:latin typeface="Times New Roman"/>
                        </a:rPr>
                        <a:t>Урай</a:t>
                      </a:r>
                      <a:r>
                        <a:rPr lang="ru-RU" sz="900" b="0" i="0" u="none" strike="noStrike" dirty="0">
                          <a:solidFill>
                            <a:srgbClr val="000000"/>
                          </a:solidFill>
                          <a:latin typeface="Times New Roman"/>
                        </a:rPr>
                        <a:t>" на 2016-2020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33 193,0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45 818,7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44 125,1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Увеличение ассигнований на организацию транспортного обслуживания населения на дачных и городских автобусных маршрутах, на ремонт автомобильных дорог общего пользования и искусственных сооружений на них. Не в полном объеме освоены средства по  автобусным перевозкам в связи с введением режима повышенной готовности, связанного с эпидемиологической обстановкой. В рамках заключенных соглашений в период с 01.04.2020 по 30.08.2020 режим работы городских автобусов был изменен, количество рейсов снижено.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0574106"/>
                  </a:ext>
                </a:extLst>
              </a:tr>
              <a:tr h="736886">
                <a:tc>
                  <a:txBody>
                    <a:bodyPr/>
                    <a:lstStyle/>
                    <a:p>
                      <a:pPr algn="l" fontAlgn="ctr"/>
                      <a:r>
                        <a:rPr lang="ru-RU" sz="900" b="0" i="0" u="none" strike="noStrike">
                          <a:solidFill>
                            <a:srgbClr val="000000"/>
                          </a:solidFill>
                          <a:latin typeface="Times New Roman"/>
                        </a:rPr>
                        <a:t>10. Муниципальная программа "Профилактика правонарушений на территории города Урай" на 2018-2030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11 879,4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12 969,4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12 953,2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Получены межбюджетные трансферты (средства ОБ) победителям конкурсов в сфере организации мероприятий по профилактике незаконного потребления наркотических средств и психотропных веществ, наркомании. Уменьшение ассигнований в связи с отменой городских мероприятий в результате пандемии.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7722263"/>
                  </a:ext>
                </a:extLst>
              </a:tr>
              <a:tr h="870988">
                <a:tc>
                  <a:txBody>
                    <a:bodyPr/>
                    <a:lstStyle/>
                    <a:p>
                      <a:pPr algn="l" fontAlgn="ctr"/>
                      <a:r>
                        <a:rPr lang="ru-RU" sz="900" b="0" i="0" u="none" strike="noStrike" dirty="0">
                          <a:solidFill>
                            <a:srgbClr val="000000"/>
                          </a:solidFill>
                          <a:latin typeface="Times New Roman"/>
                        </a:rPr>
                        <a:t>11. Муниципальная программа "Развитие малого и среднего предпринимательства, потребительского рынка и сельскохозяйственных товаропроизводителей города </a:t>
                      </a:r>
                      <a:r>
                        <a:rPr lang="ru-RU" sz="900" b="0" i="0" u="none" strike="noStrike" dirty="0" err="1">
                          <a:solidFill>
                            <a:srgbClr val="000000"/>
                          </a:solidFill>
                          <a:latin typeface="Times New Roman"/>
                        </a:rPr>
                        <a:t>Урай</a:t>
                      </a:r>
                      <a:r>
                        <a:rPr lang="ru-RU" sz="900" b="0" i="0" u="none" strike="noStrike" dirty="0">
                          <a:solidFill>
                            <a:srgbClr val="000000"/>
                          </a:solidFill>
                          <a:latin typeface="Times New Roman"/>
                        </a:rPr>
                        <a:t>" на 2016-2020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29 200,4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51 617,8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51 494,7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176,3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Увеличение ассигнований для реализации переданных полномочий по поддержке агропромышленного комплекса. Выделены средства (ОБ и МБ) на предоставление неотложных мер поддержки субъектам малого и среднего предпринимательства, осуществляющим деятельность в отраслях, пострадавших от распространения новой </a:t>
                      </a:r>
                      <a:r>
                        <a:rPr lang="ru-RU" sz="900" b="0" i="0" u="none" strike="noStrike" dirty="0" err="1">
                          <a:solidFill>
                            <a:srgbClr val="000000"/>
                          </a:solidFill>
                          <a:latin typeface="Times New Roman"/>
                        </a:rPr>
                        <a:t>коронавирусной</a:t>
                      </a:r>
                      <a:r>
                        <a:rPr lang="ru-RU" sz="900" b="0" i="0" u="none" strike="noStrike" dirty="0">
                          <a:solidFill>
                            <a:srgbClr val="000000"/>
                          </a:solidFill>
                          <a:latin typeface="Times New Roman"/>
                        </a:rPr>
                        <a:t> инфекции.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7014947"/>
                  </a:ext>
                </a:extLst>
              </a:tr>
              <a:tr h="521155">
                <a:tc>
                  <a:txBody>
                    <a:bodyPr/>
                    <a:lstStyle/>
                    <a:p>
                      <a:pPr algn="l" fontAlgn="ctr"/>
                      <a:r>
                        <a:rPr lang="ru-RU" sz="900" b="0" i="0" u="none" strike="noStrike">
                          <a:solidFill>
                            <a:srgbClr val="000000"/>
                          </a:solidFill>
                          <a:latin typeface="Times New Roman"/>
                        </a:rPr>
                        <a:t>12. Муниципальная программа "Информационное общество - Урай"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16 812,7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16 692,0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16 692,0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Уменьшены ассигнования средств МБ (муниципальное задание, отмена городских мероприятий) в результате пандемии.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9075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238598" y="32038"/>
            <a:ext cx="1872208" cy="276999"/>
          </a:xfrm>
          <a:prstGeom prst="rect">
            <a:avLst/>
          </a:prstGeom>
        </p:spPr>
        <p:txBody>
          <a:bodyPr wrap="squar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a:t>
            </a:r>
            <a:r>
              <a:rPr lang="ru-RU" sz="1200" b="1" dirty="0">
                <a:solidFill>
                  <a:srgbClr val="000000"/>
                </a:solidFill>
                <a:latin typeface="Times New Roman" panose="02020603050405020304" pitchFamily="18" charset="0"/>
                <a:cs typeface="Times New Roman" panose="02020603050405020304" pitchFamily="18" charset="0"/>
              </a:rPr>
              <a:t>продолжение</a:t>
            </a:r>
            <a:r>
              <a:rPr lang="ru-RU" sz="1200" dirty="0">
                <a:solidFill>
                  <a:srgbClr val="000000"/>
                </a:solidFill>
                <a:latin typeface="Times New Roman" panose="02020603050405020304" pitchFamily="18" charset="0"/>
                <a:cs typeface="Times New Roman" panose="02020603050405020304" pitchFamily="18" charset="0"/>
              </a:rPr>
              <a:t> </a:t>
            </a:r>
            <a:r>
              <a:rPr lang="ru-RU" sz="1200" b="1" dirty="0">
                <a:solidFill>
                  <a:srgbClr val="000000"/>
                </a:solidFill>
                <a:latin typeface="Times New Roman" panose="02020603050405020304" pitchFamily="18" charset="0"/>
                <a:cs typeface="Times New Roman" panose="02020603050405020304" pitchFamily="18" charset="0"/>
              </a:rPr>
              <a:t>слайда)</a:t>
            </a:r>
          </a:p>
        </p:txBody>
      </p:sp>
      <p:graphicFrame>
        <p:nvGraphicFramePr>
          <p:cNvPr id="3" name="Таблица 2">
            <a:extLst>
              <a:ext uri="{FF2B5EF4-FFF2-40B4-BE49-F238E27FC236}">
                <a16:creationId xmlns:a16="http://schemas.microsoft.com/office/drawing/2014/main" xmlns="" id="{CC29450F-AF58-465E-9858-0BB126F6B2A2}"/>
              </a:ext>
            </a:extLst>
          </p:cNvPr>
          <p:cNvGraphicFramePr>
            <a:graphicFrameLocks noGrp="1"/>
          </p:cNvGraphicFramePr>
          <p:nvPr>
            <p:extLst>
              <p:ext uri="{D42A27DB-BD31-4B8C-83A1-F6EECF244321}">
                <p14:modId xmlns:p14="http://schemas.microsoft.com/office/powerpoint/2010/main" xmlns="" val="2503941091"/>
              </p:ext>
            </p:extLst>
          </p:nvPr>
        </p:nvGraphicFramePr>
        <p:xfrm>
          <a:off x="107504" y="404663"/>
          <a:ext cx="8928992" cy="6169544"/>
        </p:xfrm>
        <a:graphic>
          <a:graphicData uri="http://schemas.openxmlformats.org/drawingml/2006/table">
            <a:tbl>
              <a:tblPr/>
              <a:tblGrid>
                <a:gridCol w="2065081">
                  <a:extLst>
                    <a:ext uri="{9D8B030D-6E8A-4147-A177-3AD203B41FA5}">
                      <a16:colId xmlns:a16="http://schemas.microsoft.com/office/drawing/2014/main" xmlns="" val="2123658396"/>
                    </a:ext>
                  </a:extLst>
                </a:gridCol>
                <a:gridCol w="705710">
                  <a:extLst>
                    <a:ext uri="{9D8B030D-6E8A-4147-A177-3AD203B41FA5}">
                      <a16:colId xmlns:a16="http://schemas.microsoft.com/office/drawing/2014/main" xmlns="" val="728639227"/>
                    </a:ext>
                  </a:extLst>
                </a:gridCol>
                <a:gridCol w="723070">
                  <a:extLst>
                    <a:ext uri="{9D8B030D-6E8A-4147-A177-3AD203B41FA5}">
                      <a16:colId xmlns:a16="http://schemas.microsoft.com/office/drawing/2014/main" xmlns="" val="2577121892"/>
                    </a:ext>
                  </a:extLst>
                </a:gridCol>
                <a:gridCol w="688350">
                  <a:extLst>
                    <a:ext uri="{9D8B030D-6E8A-4147-A177-3AD203B41FA5}">
                      <a16:colId xmlns:a16="http://schemas.microsoft.com/office/drawing/2014/main" xmlns="" val="3646581583"/>
                    </a:ext>
                  </a:extLst>
                </a:gridCol>
                <a:gridCol w="635140">
                  <a:extLst>
                    <a:ext uri="{9D8B030D-6E8A-4147-A177-3AD203B41FA5}">
                      <a16:colId xmlns:a16="http://schemas.microsoft.com/office/drawing/2014/main" xmlns="" val="4111641363"/>
                    </a:ext>
                  </a:extLst>
                </a:gridCol>
                <a:gridCol w="635140">
                  <a:extLst>
                    <a:ext uri="{9D8B030D-6E8A-4147-A177-3AD203B41FA5}">
                      <a16:colId xmlns:a16="http://schemas.microsoft.com/office/drawing/2014/main" xmlns="" val="610002345"/>
                    </a:ext>
                  </a:extLst>
                </a:gridCol>
                <a:gridCol w="3476501">
                  <a:extLst>
                    <a:ext uri="{9D8B030D-6E8A-4147-A177-3AD203B41FA5}">
                      <a16:colId xmlns:a16="http://schemas.microsoft.com/office/drawing/2014/main" xmlns="" val="2509172170"/>
                    </a:ext>
                  </a:extLst>
                </a:gridCol>
              </a:tblGrid>
              <a:tr h="851915">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Утверждено решением Думы </a:t>
                      </a:r>
                      <a:r>
                        <a:rPr lang="ru-RU" sz="900" b="0" i="0" u="none" strike="noStrike" dirty="0" err="1">
                          <a:solidFill>
                            <a:srgbClr val="000000"/>
                          </a:solidFill>
                          <a:effectLst>
                            <a:outerShdw blurRad="38100" dist="38100" dir="2700000" algn="tl">
                              <a:srgbClr val="000000">
                                <a:alpha val="43137"/>
                              </a:srgbClr>
                            </a:outerShdw>
                          </a:effectLst>
                          <a:latin typeface="Times New Roman"/>
                        </a:rPr>
                        <a:t>г.Урая</a:t>
                      </a:r>
                      <a:r>
                        <a:rPr lang="ru-RU" sz="900" b="0" i="0" u="none" strike="noStrike" dirty="0">
                          <a:solidFill>
                            <a:srgbClr val="000000"/>
                          </a:solidFill>
                          <a:effectLst>
                            <a:outerShdw blurRad="38100" dist="38100" dir="2700000" algn="tl">
                              <a:srgbClr val="000000">
                                <a:alpha val="43137"/>
                              </a:srgbClr>
                            </a:outerShdw>
                          </a:effectLst>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План на год (уточненный)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1575897"/>
                  </a:ext>
                </a:extLst>
              </a:tr>
              <a:tr h="151262">
                <a:tc>
                  <a:txBody>
                    <a:bodyPr/>
                    <a:lstStyle/>
                    <a:p>
                      <a:pPr algn="ctr" fontAlgn="ctr"/>
                      <a:r>
                        <a:rPr lang="ru-RU" sz="900" b="0" i="0" u="none" strike="noStrike" dirty="0">
                          <a:solidFill>
                            <a:srgbClr val="000000"/>
                          </a:solidFill>
                          <a:effectLst/>
                          <a:latin typeface="Times New Roman" panose="02020603050405020304" pitchFamily="18" charset="0"/>
                        </a:rPr>
                        <a:t>1</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4</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5</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6</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7</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8</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9040451"/>
                  </a:ext>
                </a:extLst>
              </a:tr>
              <a:tr h="992276">
                <a:tc>
                  <a:txBody>
                    <a:bodyPr/>
                    <a:lstStyle/>
                    <a:p>
                      <a:pPr algn="l" fontAlgn="ctr"/>
                      <a:r>
                        <a:rPr lang="ru-RU" sz="900" b="0" i="0" u="none" strike="noStrike">
                          <a:solidFill>
                            <a:srgbClr val="000000"/>
                          </a:solidFill>
                          <a:latin typeface="Times New Roman"/>
                        </a:rPr>
                        <a:t>13. Муниципальная программа "Формирование современной городской среды муниципального образования город Урай" на 2018-2022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20 790,0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97 788,6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79 621,6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383,0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81,4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В рамках Соглашения о сотрудничестве между Правительством ХМАО –</a:t>
                      </a:r>
                      <a:r>
                        <a:rPr lang="ru-RU" sz="900" b="0" i="0" u="none" strike="noStrike" dirty="0" err="1">
                          <a:solidFill>
                            <a:srgbClr val="000000"/>
                          </a:solidFill>
                          <a:latin typeface="Times New Roman"/>
                        </a:rPr>
                        <a:t>Югры</a:t>
                      </a:r>
                      <a:r>
                        <a:rPr lang="ru-RU" sz="900" b="0" i="0" u="none" strike="noStrike" dirty="0">
                          <a:solidFill>
                            <a:srgbClr val="000000"/>
                          </a:solidFill>
                          <a:latin typeface="Times New Roman"/>
                        </a:rPr>
                        <a:t> и ПАО «Нефтяная компания «ЛУКОЙЛ» предусмотрены средства на строительство внутриквартальных проездов, площадок  в микрорайонах города и общественных территорий, установку гранитного бордюра в сумме 47 510,0 т.р. За счет средств дотации для поощрения достижения наилучших значений показателей деятельности органов местного самоуправления выделены средства на благоустройство территорий города </a:t>
                      </a:r>
                      <a:r>
                        <a:rPr lang="ru-RU" sz="900" b="0" i="0" u="none" strike="noStrike" dirty="0" err="1">
                          <a:solidFill>
                            <a:srgbClr val="000000"/>
                          </a:solidFill>
                          <a:latin typeface="Times New Roman"/>
                        </a:rPr>
                        <a:t>Урай</a:t>
                      </a:r>
                      <a:r>
                        <a:rPr lang="ru-RU" sz="900" b="0" i="0" u="none" strike="noStrike" dirty="0">
                          <a:solidFill>
                            <a:srgbClr val="000000"/>
                          </a:solidFill>
                          <a:latin typeface="Times New Roman"/>
                        </a:rPr>
                        <a:t> в сумме 15 585,6 т.р. Увеличение ассигнований на </a:t>
                      </a:r>
                      <a:r>
                        <a:rPr lang="ru-RU" sz="900" b="0" i="0" u="none" strike="noStrike" dirty="0" err="1">
                          <a:solidFill>
                            <a:srgbClr val="000000"/>
                          </a:solidFill>
                          <a:latin typeface="Times New Roman"/>
                        </a:rPr>
                        <a:t>благоустроительные</a:t>
                      </a:r>
                      <a:r>
                        <a:rPr lang="ru-RU" sz="900" b="0" i="0" u="none" strike="noStrike" dirty="0">
                          <a:solidFill>
                            <a:srgbClr val="000000"/>
                          </a:solidFill>
                          <a:latin typeface="Times New Roman"/>
                        </a:rPr>
                        <a:t> работы за счет остатков средств на счете местного бюджета, находящихся под обязательствами (ПАО НК "</a:t>
                      </a:r>
                      <a:r>
                        <a:rPr lang="ru-RU" sz="900" b="0" i="0" u="none" strike="noStrike" dirty="0" err="1">
                          <a:solidFill>
                            <a:srgbClr val="000000"/>
                          </a:solidFill>
                          <a:latin typeface="Times New Roman"/>
                        </a:rPr>
                        <a:t>Лукойл</a:t>
                      </a:r>
                      <a:r>
                        <a:rPr lang="ru-RU" sz="900" b="0" i="0" u="none" strike="noStrike" dirty="0">
                          <a:solidFill>
                            <a:srgbClr val="000000"/>
                          </a:solidFill>
                          <a:latin typeface="Times New Roman"/>
                        </a:rPr>
                        <a:t>", МБ), средств МБ. Не освоены средства, предусмотренные на установку гранитного бордюра по ул.Ленина, в связи с выявленными заказчиком несоответствиями качества материалов, предложенных к использованию на объекте. Контракт был расторгнут и проведен повторный аукцион. В декабре 2020 года заключен новый контракт на выполнение работ, средства подлежат освоению в 2021 году. На выполнение работ по объекту «Наружные сети освещения территории МБОУ СОШ №12» в декабре 2020 года проведен аукцион, выполнение работ и освоение средств - 2021 год. Освоение средств, предусмотренных на </a:t>
                      </a:r>
                      <a:r>
                        <a:rPr lang="ru-RU" sz="900" b="0" i="0" u="none" strike="noStrike" dirty="0" err="1">
                          <a:solidFill>
                            <a:srgbClr val="000000"/>
                          </a:solidFill>
                          <a:latin typeface="Times New Roman"/>
                        </a:rPr>
                        <a:t>благоустроительные</a:t>
                      </a:r>
                      <a:r>
                        <a:rPr lang="ru-RU" sz="900" b="0" i="0" u="none" strike="noStrike" dirty="0">
                          <a:solidFill>
                            <a:srgbClr val="000000"/>
                          </a:solidFill>
                          <a:latin typeface="Times New Roman"/>
                        </a:rPr>
                        <a:t> работы, будет продолжено в 2021 году, согласно условиям заключенных МК.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6113014"/>
                  </a:ext>
                </a:extLst>
              </a:tr>
              <a:tr h="866323">
                <a:tc>
                  <a:txBody>
                    <a:bodyPr/>
                    <a:lstStyle/>
                    <a:p>
                      <a:pPr algn="l" fontAlgn="ctr"/>
                      <a:r>
                        <a:rPr lang="ru-RU" sz="900" b="0" i="0" u="none" strike="noStrike">
                          <a:solidFill>
                            <a:srgbClr val="000000"/>
                          </a:solidFill>
                          <a:latin typeface="Times New Roman"/>
                        </a:rPr>
                        <a:t>14. Муниципальная программа "Обеспечение градостроительной деятельности на территории города Урай" на 2018-2030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60 976,4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57 505,3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56 706,8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Уменьшение ассигнований по результатам проведенных конкурсных процедур в рамках градостроительной деятельности. Уменьшение ассигнований, предусмотренных на реализацию полномочий в области жилищного строительства (мероприятия по градостроительной деятельности) (средства ОБ, МБ). Оплата по факту выполненных работ.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0370400"/>
                  </a:ext>
                </a:extLst>
              </a:tr>
              <a:tr h="1272999">
                <a:tc>
                  <a:txBody>
                    <a:bodyPr/>
                    <a:lstStyle/>
                    <a:p>
                      <a:pPr algn="l" fontAlgn="ctr"/>
                      <a:r>
                        <a:rPr lang="ru-RU" sz="900" b="0" i="0" u="none" strike="noStrike">
                          <a:solidFill>
                            <a:srgbClr val="000000"/>
                          </a:solidFill>
                          <a:latin typeface="Times New Roman"/>
                        </a:rPr>
                        <a:t>15. Муниципальная программа "Создание условий для эффективного и ответственного управления муниципальными финансами, повышения устойчивости местного бюджета городского округа г.Урай. Управление муниципальными финансами в городском округе г.Урай" на период до 2020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43 518,7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30 645,4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30 497,9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Уменьшение ассигнований в результате экономии средств по текущему содержанию Комитета по финансам администрации </a:t>
                      </a:r>
                      <a:r>
                        <a:rPr lang="ru-RU" sz="900" b="0" i="0" u="none" strike="noStrike" dirty="0" err="1">
                          <a:solidFill>
                            <a:srgbClr val="000000"/>
                          </a:solidFill>
                          <a:latin typeface="Times New Roman"/>
                        </a:rPr>
                        <a:t>г.Урай</a:t>
                      </a:r>
                      <a:r>
                        <a:rPr lang="ru-RU" sz="900" b="0" i="0" u="none" strike="noStrike" dirty="0">
                          <a:solidFill>
                            <a:srgbClr val="000000"/>
                          </a:solidFill>
                          <a:latin typeface="Times New Roman"/>
                        </a:rPr>
                        <a:t>, высвобождение средств по обслуживанию муниципального долга (отсутствие долговых обязательств у МО), уточнение целевой статьи расходов (резервный фонд администрации </a:t>
                      </a:r>
                      <a:r>
                        <a:rPr lang="ru-RU" sz="900" b="0" i="0" u="none" strike="noStrike" dirty="0" err="1">
                          <a:solidFill>
                            <a:srgbClr val="000000"/>
                          </a:solidFill>
                          <a:latin typeface="Times New Roman"/>
                        </a:rPr>
                        <a:t>г.Урай</a:t>
                      </a:r>
                      <a:r>
                        <a:rPr lang="ru-RU" sz="900" b="0" i="0" u="none" strike="noStrike" dirty="0">
                          <a:solidFill>
                            <a:srgbClr val="000000"/>
                          </a:solidFill>
                          <a:latin typeface="Times New Roman"/>
                        </a:rPr>
                        <a:t> перенесен на </a:t>
                      </a:r>
                      <a:r>
                        <a:rPr lang="ru-RU" sz="900" b="0" i="0" u="none" strike="noStrike" dirty="0" err="1">
                          <a:solidFill>
                            <a:srgbClr val="000000"/>
                          </a:solidFill>
                          <a:latin typeface="Times New Roman"/>
                        </a:rPr>
                        <a:t>непрограммные</a:t>
                      </a:r>
                      <a:r>
                        <a:rPr lang="ru-RU" sz="900" b="0" i="0" u="none" strike="noStrike" dirty="0">
                          <a:solidFill>
                            <a:srgbClr val="000000"/>
                          </a:solidFill>
                          <a:latin typeface="Times New Roman"/>
                        </a:rPr>
                        <a:t> направления деятельности).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0574106"/>
                  </a:ext>
                </a:extLst>
              </a:tr>
            </a:tbl>
          </a:graphicData>
        </a:graphic>
      </p:graphicFrame>
    </p:spTree>
    <p:extLst>
      <p:ext uri="{BB962C8B-B14F-4D97-AF65-F5344CB8AC3E}">
        <p14:creationId xmlns:p14="http://schemas.microsoft.com/office/powerpoint/2010/main" xmlns="" val="9075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238598" y="32038"/>
            <a:ext cx="1872208" cy="276999"/>
          </a:xfrm>
          <a:prstGeom prst="rect">
            <a:avLst/>
          </a:prstGeom>
        </p:spPr>
        <p:txBody>
          <a:bodyPr wrap="squar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a:t>
            </a:r>
            <a:r>
              <a:rPr lang="ru-RU" sz="1200" b="1" dirty="0">
                <a:solidFill>
                  <a:srgbClr val="000000"/>
                </a:solidFill>
                <a:latin typeface="Times New Roman" panose="02020603050405020304" pitchFamily="18" charset="0"/>
                <a:cs typeface="Times New Roman" panose="02020603050405020304" pitchFamily="18" charset="0"/>
              </a:rPr>
              <a:t>продолжение</a:t>
            </a:r>
            <a:r>
              <a:rPr lang="ru-RU" sz="1200" dirty="0">
                <a:solidFill>
                  <a:srgbClr val="000000"/>
                </a:solidFill>
                <a:latin typeface="Times New Roman" panose="02020603050405020304" pitchFamily="18" charset="0"/>
                <a:cs typeface="Times New Roman" panose="02020603050405020304" pitchFamily="18" charset="0"/>
              </a:rPr>
              <a:t> </a:t>
            </a:r>
            <a:r>
              <a:rPr lang="ru-RU" sz="1200" b="1" dirty="0">
                <a:solidFill>
                  <a:srgbClr val="000000"/>
                </a:solidFill>
                <a:latin typeface="Times New Roman" panose="02020603050405020304" pitchFamily="18" charset="0"/>
                <a:cs typeface="Times New Roman" panose="02020603050405020304" pitchFamily="18" charset="0"/>
              </a:rPr>
              <a:t>слайда)</a:t>
            </a:r>
          </a:p>
        </p:txBody>
      </p:sp>
      <p:graphicFrame>
        <p:nvGraphicFramePr>
          <p:cNvPr id="3" name="Таблица 2">
            <a:extLst>
              <a:ext uri="{FF2B5EF4-FFF2-40B4-BE49-F238E27FC236}">
                <a16:creationId xmlns:a16="http://schemas.microsoft.com/office/drawing/2014/main" xmlns="" id="{CC29450F-AF58-465E-9858-0BB126F6B2A2}"/>
              </a:ext>
            </a:extLst>
          </p:cNvPr>
          <p:cNvGraphicFramePr>
            <a:graphicFrameLocks noGrp="1"/>
          </p:cNvGraphicFramePr>
          <p:nvPr>
            <p:extLst>
              <p:ext uri="{D42A27DB-BD31-4B8C-83A1-F6EECF244321}">
                <p14:modId xmlns:p14="http://schemas.microsoft.com/office/powerpoint/2010/main" xmlns="" val="2503941091"/>
              </p:ext>
            </p:extLst>
          </p:nvPr>
        </p:nvGraphicFramePr>
        <p:xfrm>
          <a:off x="107504" y="404663"/>
          <a:ext cx="8928992" cy="5814308"/>
        </p:xfrm>
        <a:graphic>
          <a:graphicData uri="http://schemas.openxmlformats.org/drawingml/2006/table">
            <a:tbl>
              <a:tblPr/>
              <a:tblGrid>
                <a:gridCol w="2065081">
                  <a:extLst>
                    <a:ext uri="{9D8B030D-6E8A-4147-A177-3AD203B41FA5}">
                      <a16:colId xmlns:a16="http://schemas.microsoft.com/office/drawing/2014/main" xmlns="" val="2123658396"/>
                    </a:ext>
                  </a:extLst>
                </a:gridCol>
                <a:gridCol w="705710">
                  <a:extLst>
                    <a:ext uri="{9D8B030D-6E8A-4147-A177-3AD203B41FA5}">
                      <a16:colId xmlns:a16="http://schemas.microsoft.com/office/drawing/2014/main" xmlns="" val="728639227"/>
                    </a:ext>
                  </a:extLst>
                </a:gridCol>
                <a:gridCol w="723070">
                  <a:extLst>
                    <a:ext uri="{9D8B030D-6E8A-4147-A177-3AD203B41FA5}">
                      <a16:colId xmlns:a16="http://schemas.microsoft.com/office/drawing/2014/main" xmlns="" val="2577121892"/>
                    </a:ext>
                  </a:extLst>
                </a:gridCol>
                <a:gridCol w="688350">
                  <a:extLst>
                    <a:ext uri="{9D8B030D-6E8A-4147-A177-3AD203B41FA5}">
                      <a16:colId xmlns:a16="http://schemas.microsoft.com/office/drawing/2014/main" xmlns="" val="3646581583"/>
                    </a:ext>
                  </a:extLst>
                </a:gridCol>
                <a:gridCol w="635140">
                  <a:extLst>
                    <a:ext uri="{9D8B030D-6E8A-4147-A177-3AD203B41FA5}">
                      <a16:colId xmlns:a16="http://schemas.microsoft.com/office/drawing/2014/main" xmlns="" val="4111641363"/>
                    </a:ext>
                  </a:extLst>
                </a:gridCol>
                <a:gridCol w="635140">
                  <a:extLst>
                    <a:ext uri="{9D8B030D-6E8A-4147-A177-3AD203B41FA5}">
                      <a16:colId xmlns:a16="http://schemas.microsoft.com/office/drawing/2014/main" xmlns="" val="610002345"/>
                    </a:ext>
                  </a:extLst>
                </a:gridCol>
                <a:gridCol w="3476501">
                  <a:extLst>
                    <a:ext uri="{9D8B030D-6E8A-4147-A177-3AD203B41FA5}">
                      <a16:colId xmlns:a16="http://schemas.microsoft.com/office/drawing/2014/main" xmlns="" val="2509172170"/>
                    </a:ext>
                  </a:extLst>
                </a:gridCol>
              </a:tblGrid>
              <a:tr h="851915">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Утверждено решением Думы </a:t>
                      </a:r>
                      <a:r>
                        <a:rPr lang="ru-RU" sz="900" b="0" i="0" u="none" strike="noStrike" dirty="0" err="1">
                          <a:solidFill>
                            <a:srgbClr val="000000"/>
                          </a:solidFill>
                          <a:effectLst>
                            <a:outerShdw blurRad="38100" dist="38100" dir="2700000" algn="tl">
                              <a:srgbClr val="000000">
                                <a:alpha val="43137"/>
                              </a:srgbClr>
                            </a:outerShdw>
                          </a:effectLst>
                          <a:latin typeface="Times New Roman"/>
                        </a:rPr>
                        <a:t>г.Урая</a:t>
                      </a:r>
                      <a:r>
                        <a:rPr lang="ru-RU" sz="900" b="0" i="0" u="none" strike="noStrike" dirty="0">
                          <a:solidFill>
                            <a:srgbClr val="000000"/>
                          </a:solidFill>
                          <a:effectLst>
                            <a:outerShdw blurRad="38100" dist="38100" dir="2700000" algn="tl">
                              <a:srgbClr val="000000">
                                <a:alpha val="43137"/>
                              </a:srgbClr>
                            </a:outerShdw>
                          </a:effectLst>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План на год (уточненный)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1575897"/>
                  </a:ext>
                </a:extLst>
              </a:tr>
              <a:tr h="151262">
                <a:tc>
                  <a:txBody>
                    <a:bodyPr/>
                    <a:lstStyle/>
                    <a:p>
                      <a:pPr algn="ctr" fontAlgn="ctr"/>
                      <a:r>
                        <a:rPr lang="ru-RU" sz="900" b="0" i="0" u="none" strike="noStrike" dirty="0">
                          <a:solidFill>
                            <a:srgbClr val="000000"/>
                          </a:solidFill>
                          <a:effectLst/>
                          <a:latin typeface="Times New Roman" panose="02020603050405020304" pitchFamily="18" charset="0"/>
                        </a:rPr>
                        <a:t>1</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4</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5</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6</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7</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8</a:t>
                      </a:r>
                    </a:p>
                  </a:txBody>
                  <a:tcPr marL="5741" marR="5741" marT="5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9040451"/>
                  </a:ext>
                </a:extLst>
              </a:tr>
              <a:tr h="2669232">
                <a:tc>
                  <a:txBody>
                    <a:bodyPr/>
                    <a:lstStyle/>
                    <a:p>
                      <a:pPr algn="l" fontAlgn="ctr"/>
                      <a:r>
                        <a:rPr lang="ru-RU" sz="900" b="0" i="0" u="none" strike="noStrike">
                          <a:solidFill>
                            <a:srgbClr val="000000"/>
                          </a:solidFill>
                          <a:latin typeface="Times New Roman"/>
                        </a:rPr>
                        <a:t>16. Муниципальная программа "Совершенствование и развитие муниципального управления в городе Урай" на 2018-2030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446 811,7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443 468,5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438 701,5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a:solidFill>
                            <a:srgbClr val="000000"/>
                          </a:solidFill>
                          <a:latin typeface="Times New Roman"/>
                        </a:rPr>
                        <a:t>Уменьшение ассигнований по текущему содержанию МКУ "УМТО", экономия средств в связи с отменой городских мероприятий в результате пандемии. Уменьшение ассигнований на осуществление деятельности по опеке и попечительству, на предоставление дополнительных мер социальной поддержки детям-сиротам и детям, оставшимся без попечения родителей, лицам из числа детей-сирот и детей, оставшихся без попечения родителей, усыновителям, приемным родителям (ОБ), на проведение Всероссийской переписи населения 2020 года (ФБ), на текущее содержание администрации города Урай. Увеличение ассигнований на содержание муниципального имущества (коммунальные услуги -простои), выплату пенсии за выслугу лет, по организации предоставления государственных услуг в многофункциональном центре. Не освоение плановых назначений связано с временным ограничением на выезд работников в служебные командировки, льготные отпуска, отпуска к месту лечения, курсы повышения квалификации в связи с напряженной эпидемиологической обстановкой, с длительными листками нетрудоспособности, оплатой услуг по фактически произведенным затратам.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6113014"/>
                  </a:ext>
                </a:extLst>
              </a:tr>
              <a:tr h="2141899">
                <a:tc>
                  <a:txBody>
                    <a:bodyPr/>
                    <a:lstStyle/>
                    <a:p>
                      <a:pPr algn="l" fontAlgn="ctr"/>
                      <a:r>
                        <a:rPr lang="ru-RU" sz="900" b="0" i="0" u="none" strike="noStrike">
                          <a:solidFill>
                            <a:srgbClr val="000000"/>
                          </a:solidFill>
                          <a:latin typeface="Times New Roman"/>
                        </a:rPr>
                        <a:t>17. Муниципальная программа "Развитие жилищно-коммунального комплекса и повышение энергетической эффективности в городе Урай на 2019-2030 годы"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223 784,9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296 747,1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289 072,2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latin typeface="Times New Roman"/>
                        </a:rPr>
                        <a:t>Увеличение ассигнований на организацию содержания и обустройство объектов благоустройства города, благоустройство общественных территорий, содержание автомобильных дорог общего пользования и искусственных сооружений на них, на организацию электроснабжения сетей уличного освещения, на организацию сноса жилых домов, на оказание услуг по приему сточных вод в централизованную систему водоотведения, проведению мероприятий по поддержанию пожарных гидрантов в работоспособном состоянии. Оплата по факту выполненных работ. Выделены средства на закуп </a:t>
                      </a:r>
                      <a:r>
                        <a:rPr lang="ru-RU" sz="900" b="0" i="0" u="none" strike="noStrike" dirty="0" err="1">
                          <a:solidFill>
                            <a:srgbClr val="000000"/>
                          </a:solidFill>
                          <a:latin typeface="Times New Roman"/>
                        </a:rPr>
                        <a:t>евроконтейнеров</a:t>
                      </a:r>
                      <a:r>
                        <a:rPr lang="ru-RU" sz="900" b="0" i="0" u="none" strike="noStrike" dirty="0">
                          <a:solidFill>
                            <a:srgbClr val="000000"/>
                          </a:solidFill>
                          <a:latin typeface="Times New Roman"/>
                        </a:rPr>
                        <a:t> с крышками в количестве 162 единицы, на выполнение работ по обустройству 35 контейнерных площадок, модернизацию участков автомобильных дорог города. Выполнение работ по содержанию автомобильной дороги производственной зоны и жилой зоны закрыто по факту выполненных работ. Остаток средств планируется к освоению в 2021 году.</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0370400"/>
                  </a:ext>
                </a:extLst>
              </a:tr>
            </a:tbl>
          </a:graphicData>
        </a:graphic>
      </p:graphicFrame>
    </p:spTree>
    <p:extLst>
      <p:ext uri="{BB962C8B-B14F-4D97-AF65-F5344CB8AC3E}">
        <p14:creationId xmlns:p14="http://schemas.microsoft.com/office/powerpoint/2010/main" xmlns="" val="9075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7380312" y="116632"/>
            <a:ext cx="1763688" cy="276999"/>
          </a:xfrm>
          <a:prstGeom prst="rect">
            <a:avLst/>
          </a:prstGeom>
        </p:spPr>
        <p:txBody>
          <a:bodyPr wrap="square">
            <a:spAutoFit/>
          </a:bodyPr>
          <a:lstStyle/>
          <a:p>
            <a:pPr lvl="0" fontAlgn="b"/>
            <a:r>
              <a:rPr lang="ru-RU" sz="1200" b="1" dirty="0">
                <a:solidFill>
                  <a:srgbClr val="000000"/>
                </a:solidFill>
                <a:latin typeface="Times New Roman" panose="02020603050405020304" pitchFamily="18" charset="0"/>
                <a:cs typeface="Times New Roman" panose="02020603050405020304" pitchFamily="18" charset="0"/>
              </a:rPr>
              <a:t>(продолжение слайда)</a:t>
            </a:r>
          </a:p>
        </p:txBody>
      </p:sp>
      <p:graphicFrame>
        <p:nvGraphicFramePr>
          <p:cNvPr id="3" name="Таблица 2">
            <a:extLst>
              <a:ext uri="{FF2B5EF4-FFF2-40B4-BE49-F238E27FC236}">
                <a16:creationId xmlns:a16="http://schemas.microsoft.com/office/drawing/2014/main" xmlns="" id="{448F354E-EEDE-41D4-BDAE-8E1862CFB2A5}"/>
              </a:ext>
            </a:extLst>
          </p:cNvPr>
          <p:cNvGraphicFramePr>
            <a:graphicFrameLocks noGrp="1"/>
          </p:cNvGraphicFramePr>
          <p:nvPr>
            <p:extLst>
              <p:ext uri="{D42A27DB-BD31-4B8C-83A1-F6EECF244321}">
                <p14:modId xmlns:p14="http://schemas.microsoft.com/office/powerpoint/2010/main" xmlns="" val="318640750"/>
              </p:ext>
            </p:extLst>
          </p:nvPr>
        </p:nvGraphicFramePr>
        <p:xfrm>
          <a:off x="107504" y="476672"/>
          <a:ext cx="8928991" cy="3467816"/>
        </p:xfrm>
        <a:graphic>
          <a:graphicData uri="http://schemas.openxmlformats.org/drawingml/2006/table">
            <a:tbl>
              <a:tblPr/>
              <a:tblGrid>
                <a:gridCol w="1830515">
                  <a:extLst>
                    <a:ext uri="{9D8B030D-6E8A-4147-A177-3AD203B41FA5}">
                      <a16:colId xmlns:a16="http://schemas.microsoft.com/office/drawing/2014/main" xmlns="" val="926622983"/>
                    </a:ext>
                  </a:extLst>
                </a:gridCol>
                <a:gridCol w="905789">
                  <a:extLst>
                    <a:ext uri="{9D8B030D-6E8A-4147-A177-3AD203B41FA5}">
                      <a16:colId xmlns:a16="http://schemas.microsoft.com/office/drawing/2014/main" xmlns="" val="390368259"/>
                    </a:ext>
                  </a:extLst>
                </a:gridCol>
                <a:gridCol w="869749">
                  <a:extLst>
                    <a:ext uri="{9D8B030D-6E8A-4147-A177-3AD203B41FA5}">
                      <a16:colId xmlns:a16="http://schemas.microsoft.com/office/drawing/2014/main" xmlns="" val="730165855"/>
                    </a:ext>
                  </a:extLst>
                </a:gridCol>
                <a:gridCol w="775600">
                  <a:extLst>
                    <a:ext uri="{9D8B030D-6E8A-4147-A177-3AD203B41FA5}">
                      <a16:colId xmlns:a16="http://schemas.microsoft.com/office/drawing/2014/main" xmlns="" val="2675251861"/>
                    </a:ext>
                  </a:extLst>
                </a:gridCol>
                <a:gridCol w="635551">
                  <a:extLst>
                    <a:ext uri="{9D8B030D-6E8A-4147-A177-3AD203B41FA5}">
                      <a16:colId xmlns:a16="http://schemas.microsoft.com/office/drawing/2014/main" xmlns="" val="3732596524"/>
                    </a:ext>
                  </a:extLst>
                </a:gridCol>
                <a:gridCol w="651964">
                  <a:extLst>
                    <a:ext uri="{9D8B030D-6E8A-4147-A177-3AD203B41FA5}">
                      <a16:colId xmlns:a16="http://schemas.microsoft.com/office/drawing/2014/main" xmlns="" val="1059870190"/>
                    </a:ext>
                  </a:extLst>
                </a:gridCol>
                <a:gridCol w="3259823">
                  <a:extLst>
                    <a:ext uri="{9D8B030D-6E8A-4147-A177-3AD203B41FA5}">
                      <a16:colId xmlns:a16="http://schemas.microsoft.com/office/drawing/2014/main" xmlns="" val="169906108"/>
                    </a:ext>
                  </a:extLst>
                </a:gridCol>
              </a:tblGrid>
              <a:tr h="889090">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Утверждено решением Думы </a:t>
                      </a:r>
                      <a:r>
                        <a:rPr lang="ru-RU" sz="900" b="0" i="0" u="none" strike="noStrike" dirty="0" err="1">
                          <a:solidFill>
                            <a:srgbClr val="000000"/>
                          </a:solidFill>
                          <a:effectLst>
                            <a:outerShdw blurRad="38100" dist="38100" dir="2700000" algn="tl">
                              <a:srgbClr val="000000">
                                <a:alpha val="43137"/>
                              </a:srgbClr>
                            </a:outerShdw>
                          </a:effectLst>
                          <a:latin typeface="Times New Roman"/>
                        </a:rPr>
                        <a:t>г.Урая</a:t>
                      </a:r>
                      <a:r>
                        <a:rPr lang="ru-RU" sz="900" b="0" i="0" u="none" strike="noStrike" dirty="0">
                          <a:solidFill>
                            <a:srgbClr val="000000"/>
                          </a:solidFill>
                          <a:effectLst>
                            <a:outerShdw blurRad="38100" dist="38100" dir="2700000" algn="tl">
                              <a:srgbClr val="000000">
                                <a:alpha val="43137"/>
                              </a:srgbClr>
                            </a:outerShdw>
                          </a:effectLst>
                          <a:latin typeface="Times New Roman"/>
                        </a:rPr>
                        <a:t> от 12.12.2019 года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План на год (уточненный)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Исполнено за 2020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первоначальному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 исполнения к уточненному плану на 2020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outerShdw blurRad="38100" dist="38100" dir="2700000" algn="tl">
                              <a:srgbClr val="000000">
                                <a:alpha val="43137"/>
                              </a:srgbClr>
                            </a:outerShdw>
                          </a:effectLst>
                          <a:latin typeface="Times New Roman"/>
                        </a:rPr>
                        <a:t>Пояснения отклонений фактических значений от первоначального плана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4980334"/>
                  </a:ext>
                </a:extLst>
              </a:tr>
              <a:tr h="152658">
                <a:tc>
                  <a:txBody>
                    <a:bodyPr/>
                    <a:lstStyle/>
                    <a:p>
                      <a:pPr algn="ctr" fontAlgn="ctr"/>
                      <a:r>
                        <a:rPr lang="ru-RU" sz="900" b="0" i="0" u="none" strike="noStrike">
                          <a:solidFill>
                            <a:srgbClr val="000000"/>
                          </a:solidFill>
                          <a:effectLst/>
                          <a:latin typeface="Times New Roman" panose="02020603050405020304" pitchFamily="18" charset="0"/>
                        </a:rPr>
                        <a:t>1</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4</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5</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6</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7</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8</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9420047"/>
                  </a:ext>
                </a:extLst>
              </a:tr>
              <a:tr h="738602">
                <a:tc>
                  <a:txBody>
                    <a:bodyPr/>
                    <a:lstStyle/>
                    <a:p>
                      <a:pPr algn="l" fontAlgn="b"/>
                      <a:r>
                        <a:rPr lang="ru-RU" sz="900" b="0" i="0" u="none" strike="noStrike" dirty="0">
                          <a:solidFill>
                            <a:srgbClr val="000000"/>
                          </a:solidFill>
                          <a:effectLst/>
                          <a:latin typeface="Times New Roman" panose="02020603050405020304" pitchFamily="18" charset="0"/>
                        </a:rPr>
                        <a:t>18. Муниципальная программа "Проектирование и строительство инженерных сетей коммунальной инфраструктуры в городе </a:t>
                      </a:r>
                      <a:r>
                        <a:rPr lang="ru-RU" sz="900" b="0" i="0" u="none" strike="noStrike" dirty="0" err="1">
                          <a:solidFill>
                            <a:srgbClr val="000000"/>
                          </a:solidFill>
                          <a:effectLst/>
                          <a:latin typeface="Times New Roman" panose="02020603050405020304" pitchFamily="18" charset="0"/>
                        </a:rPr>
                        <a:t>Урай</a:t>
                      </a:r>
                      <a:r>
                        <a:rPr lang="ru-RU" sz="900" b="0" i="0" u="none" strike="noStrike" dirty="0">
                          <a:solidFill>
                            <a:srgbClr val="000000"/>
                          </a:solidFill>
                          <a:effectLst/>
                          <a:latin typeface="Times New Roman" panose="02020603050405020304" pitchFamily="18" charset="0"/>
                        </a:rPr>
                        <a:t>" на 2014-2020 годы</a:t>
                      </a:r>
                    </a:p>
                  </a:txBody>
                  <a:tcPr marL="5779" marR="5779" marT="5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effectLst/>
                          <a:latin typeface="Times New Roman" panose="02020603050405020304" pitchFamily="18" charset="0"/>
                        </a:rPr>
                        <a:t>               75 242,2 </a:t>
                      </a:r>
                    </a:p>
                  </a:txBody>
                  <a:tcPr marL="5779" marR="5779" marT="5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effectLst/>
                          <a:latin typeface="Times New Roman" panose="02020603050405020304" pitchFamily="18" charset="0"/>
                        </a:rPr>
                        <a:t>71 311,4</a:t>
                      </a:r>
                    </a:p>
                  </a:txBody>
                  <a:tcPr marL="5779" marR="5779" marT="5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effectLst/>
                          <a:latin typeface="Times New Roman" panose="02020603050405020304" pitchFamily="18" charset="0"/>
                        </a:rPr>
                        <a:t>63 018,2</a:t>
                      </a:r>
                    </a:p>
                  </a:txBody>
                  <a:tcPr marL="5779" marR="5779" marT="5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effectLst/>
                          <a:latin typeface="Times New Roman" panose="02020603050405020304" pitchFamily="18" charset="0"/>
                        </a:rPr>
                        <a:t>83,8</a:t>
                      </a:r>
                    </a:p>
                  </a:txBody>
                  <a:tcPr marL="5779" marR="5779" marT="5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effectLst/>
                          <a:latin typeface="Times New Roman" panose="02020603050405020304" pitchFamily="18" charset="0"/>
                        </a:rPr>
                        <a:t>88,4</a:t>
                      </a:r>
                    </a:p>
                  </a:txBody>
                  <a:tcPr marL="5779" marR="5779" marT="5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effectLst/>
                          <a:latin typeface="Times New Roman" panose="02020603050405020304" pitchFamily="18" charset="0"/>
                        </a:rPr>
                        <a:t>Уменьшение ассигнований на строительство объектов инженерной инфраструктуры на территориях, предназначенных для жилищного строительства.</a:t>
                      </a:r>
                    </a:p>
                  </a:txBody>
                  <a:tcPr marL="5779" marR="5779" marT="5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1747671"/>
                  </a:ext>
                </a:extLst>
              </a:tr>
              <a:tr h="307882">
                <a:tc>
                  <a:txBody>
                    <a:bodyPr/>
                    <a:lstStyle/>
                    <a:p>
                      <a:pPr algn="l" fontAlgn="ctr"/>
                      <a:r>
                        <a:rPr lang="ru-RU" sz="900" b="1" i="0" u="none" strike="noStrike" dirty="0">
                          <a:solidFill>
                            <a:srgbClr val="000000"/>
                          </a:solidFill>
                          <a:latin typeface="Times New Roman"/>
                        </a:rPr>
                        <a:t>Итого по муниципальным программам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900" b="1" i="0" u="none" strike="noStrike">
                          <a:solidFill>
                            <a:srgbClr val="000000"/>
                          </a:solidFill>
                          <a:latin typeface="Times New Roman"/>
                        </a:rPr>
                        <a:t> 3 200 805,1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900" b="1" i="0" u="none" strike="noStrike">
                          <a:solidFill>
                            <a:srgbClr val="000000"/>
                          </a:solidFill>
                          <a:latin typeface="Times New Roman"/>
                        </a:rPr>
                        <a:t> 3 792 954,0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900" b="1" i="0" u="none" strike="noStrike">
                          <a:solidFill>
                            <a:srgbClr val="000000"/>
                          </a:solidFill>
                          <a:latin typeface="Times New Roman"/>
                        </a:rPr>
                        <a:t> 3 715 190,6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900" b="1" i="0" u="none" strike="noStrike">
                          <a:solidFill>
                            <a:srgbClr val="000000"/>
                          </a:solidFill>
                          <a:latin typeface="Times New Roman"/>
                        </a:rPr>
                        <a:t>116,1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900" b="1" i="0" u="none" strike="noStrike">
                          <a:solidFill>
                            <a:srgbClr val="000000"/>
                          </a:solidFill>
                          <a:latin typeface="Times New Roman"/>
                        </a:rPr>
                        <a:t>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900" b="1" i="1"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87469655"/>
                  </a:ext>
                </a:extLst>
              </a:tr>
              <a:tr h="1152128">
                <a:tc>
                  <a:txBody>
                    <a:bodyPr/>
                    <a:lstStyle/>
                    <a:p>
                      <a:pPr algn="l" fontAlgn="b"/>
                      <a:r>
                        <a:rPr lang="ru-RU" sz="900" b="1" i="0" u="none" strike="noStrike">
                          <a:solidFill>
                            <a:srgbClr val="000000"/>
                          </a:solidFill>
                          <a:latin typeface="Times New Roman"/>
                        </a:rPr>
                        <a:t>Непрограммные направления деятельности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900" b="1" i="0" u="none" strike="noStrike" dirty="0">
                          <a:solidFill>
                            <a:srgbClr val="000000"/>
                          </a:solidFill>
                          <a:latin typeface="Times New Roman"/>
                        </a:rPr>
                        <a:t> 29 406,6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900" b="1" i="0" u="none" strike="noStrike">
                          <a:solidFill>
                            <a:srgbClr val="000000"/>
                          </a:solidFill>
                          <a:latin typeface="Times New Roman"/>
                        </a:rPr>
                        <a:t> 46 749,2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900" b="1" i="0" u="none" strike="noStrike">
                          <a:solidFill>
                            <a:srgbClr val="000000"/>
                          </a:solidFill>
                          <a:latin typeface="Times New Roman"/>
                        </a:rPr>
                        <a:t> 36 605,0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900" b="1" i="0" u="none" strike="noStrike">
                          <a:solidFill>
                            <a:srgbClr val="000000"/>
                          </a:solidFill>
                          <a:latin typeface="Times New Roman"/>
                        </a:rPr>
                        <a:t>124,5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900" b="1" i="0" u="none" strike="noStrike">
                          <a:solidFill>
                            <a:srgbClr val="000000"/>
                          </a:solidFill>
                          <a:latin typeface="Times New Roman"/>
                        </a:rPr>
                        <a:t>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900" b="0" i="0" u="none" strike="noStrike">
                          <a:solidFill>
                            <a:srgbClr val="000000"/>
                          </a:solidFill>
                          <a:latin typeface="Times New Roman"/>
                        </a:rPr>
                        <a:t>Предусмотрены средства дотации на поддержку мер по обеспечению сбалансированности бюджетов на финансовое обеспечение мероприятий, связанных с профилактикой и устранением последствий распространения новой коронавирусной инфекции, вызванной COVID-2019. Освоение средств по факту возникновения потребности будет продолжено в 2021 году. Резервный фонд администрации г.Урай перенесен на непрограммные направления деятельности.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818214704"/>
                  </a:ext>
                </a:extLst>
              </a:tr>
              <a:tr h="227456">
                <a:tc>
                  <a:txBody>
                    <a:bodyPr/>
                    <a:lstStyle/>
                    <a:p>
                      <a:pPr algn="l" fontAlgn="b"/>
                      <a:r>
                        <a:rPr lang="ru-RU" sz="1000" b="1" i="0" u="none" strike="noStrike" dirty="0">
                          <a:solidFill>
                            <a:srgbClr val="000000"/>
                          </a:solidFill>
                          <a:latin typeface="Times New Roman"/>
                        </a:rPr>
                        <a:t>Всего расходов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latin typeface="Times New Roman"/>
                        </a:rPr>
                        <a:t> 3 230 211,7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latin typeface="Times New Roman"/>
                        </a:rPr>
                        <a:t>  3 839 703,2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latin typeface="Times New Roman"/>
                        </a:rPr>
                        <a:t>   3 751 795,6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latin typeface="Times New Roman"/>
                        </a:rPr>
                        <a:t>116,1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latin typeface="Times New Roman"/>
                        </a:rPr>
                        <a:t>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7759909"/>
                  </a:ext>
                </a:extLst>
              </a:tr>
            </a:tbl>
          </a:graphicData>
        </a:graphic>
      </p:graphicFrame>
    </p:spTree>
    <p:extLst>
      <p:ext uri="{BB962C8B-B14F-4D97-AF65-F5344CB8AC3E}">
        <p14:creationId xmlns:p14="http://schemas.microsoft.com/office/powerpoint/2010/main" xmlns="" val="3551903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179512" y="116632"/>
            <a:ext cx="8784976"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a:t>
            </a:r>
          </a:p>
          <a:p>
            <a:pPr fontAlgn="b"/>
            <a:r>
              <a:rPr lang="ru-RU" sz="1600" b="1" i="1" dirty="0">
                <a:solidFill>
                  <a:srgbClr val="000000"/>
                </a:solidFill>
                <a:latin typeface="Times New Roman" panose="02020603050405020304" pitchFamily="18" charset="0"/>
                <a:cs typeface="Times New Roman" panose="02020603050405020304" pitchFamily="18" charset="0"/>
              </a:rPr>
              <a:t>«Развитие образования и молодежной политики в городе </a:t>
            </a:r>
            <a:r>
              <a:rPr lang="ru-RU" sz="1600" b="1" i="1" dirty="0" err="1">
                <a:solidFill>
                  <a:srgbClr val="000000"/>
                </a:solidFill>
                <a:latin typeface="Times New Roman" panose="02020603050405020304" pitchFamily="18" charset="0"/>
                <a:cs typeface="Times New Roman" panose="02020603050405020304" pitchFamily="18" charset="0"/>
              </a:rPr>
              <a:t>Урай</a:t>
            </a:r>
            <a:r>
              <a:rPr lang="ru-RU" sz="1600" b="1" i="1" dirty="0">
                <a:solidFill>
                  <a:srgbClr val="000000"/>
                </a:solidFill>
                <a:latin typeface="Times New Roman" panose="02020603050405020304" pitchFamily="18" charset="0"/>
                <a:cs typeface="Times New Roman" panose="02020603050405020304" pitchFamily="18" charset="0"/>
              </a:rPr>
              <a:t>» на 2019-2030 годы</a:t>
            </a:r>
          </a:p>
        </p:txBody>
      </p:sp>
      <p:graphicFrame>
        <p:nvGraphicFramePr>
          <p:cNvPr id="4" name="Таблица 3"/>
          <p:cNvGraphicFramePr>
            <a:graphicFrameLocks noGrp="1"/>
          </p:cNvGraphicFramePr>
          <p:nvPr>
            <p:extLst>
              <p:ext uri="{D42A27DB-BD31-4B8C-83A1-F6EECF244321}">
                <p14:modId xmlns:p14="http://schemas.microsoft.com/office/powerpoint/2010/main" xmlns="" val="2301967967"/>
              </p:ext>
            </p:extLst>
          </p:nvPr>
        </p:nvGraphicFramePr>
        <p:xfrm>
          <a:off x="179512" y="3429001"/>
          <a:ext cx="8820472" cy="2976897"/>
        </p:xfrm>
        <a:graphic>
          <a:graphicData uri="http://schemas.openxmlformats.org/drawingml/2006/table">
            <a:tbl>
              <a:tblPr>
                <a:tableStyleId>{5C22544A-7EE6-4342-B048-85BDC9FD1C3A}</a:tableStyleId>
              </a:tblPr>
              <a:tblGrid>
                <a:gridCol w="6912768">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3"/>
                    </a:ext>
                  </a:extLst>
                </a:gridCol>
                <a:gridCol w="683568">
                  <a:extLst>
                    <a:ext uri="{9D8B030D-6E8A-4147-A177-3AD203B41FA5}">
                      <a16:colId xmlns:a16="http://schemas.microsoft.com/office/drawing/2014/main" xmlns="" val="20004"/>
                    </a:ext>
                  </a:extLst>
                </a:gridCol>
              </a:tblGrid>
              <a:tr h="199654">
                <a:tc rowSpan="2">
                  <a:txBody>
                    <a:bodyPr/>
                    <a:lstStyle/>
                    <a:p>
                      <a:pPr algn="ctr" fontAlgn="ctr"/>
                      <a:r>
                        <a:rPr lang="ru-RU" sz="1200" b="0" u="none" strike="noStrike" dirty="0">
                          <a:effectLst/>
                          <a:latin typeface="Times New Roman" panose="02020603050405020304" pitchFamily="18" charset="0"/>
                          <a:cs typeface="Times New Roman" panose="02020603050405020304" pitchFamily="18" charset="0"/>
                        </a:rPr>
                        <a:t> Наименование целевого показателя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ru-RU" sz="1200" b="0" u="none" strike="noStrike" dirty="0" err="1">
                          <a:effectLst/>
                          <a:latin typeface="Times New Roman" panose="02020603050405020304" pitchFamily="18" charset="0"/>
                          <a:cs typeface="Times New Roman" panose="02020603050405020304" pitchFamily="18" charset="0"/>
                        </a:rPr>
                        <a:t>ед.изм</a:t>
                      </a:r>
                      <a:r>
                        <a:rPr lang="ru-RU" sz="1200" b="0" u="none" strike="noStrike" dirty="0">
                          <a:effectLst/>
                          <a:latin typeface="Times New Roman" panose="02020603050405020304" pitchFamily="18" charset="0"/>
                          <a:cs typeface="Times New Roman" panose="02020603050405020304" pitchFamily="18" charset="0"/>
                        </a:rPr>
                        <a:t>.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ru-RU" sz="1200" b="0" u="none" strike="noStrike" dirty="0">
                          <a:effectLst/>
                          <a:latin typeface="Times New Roman" panose="02020603050405020304" pitchFamily="18" charset="0"/>
                          <a:cs typeface="Times New Roman" panose="02020603050405020304" pitchFamily="18" charset="0"/>
                        </a:rPr>
                        <a:t>2020 год</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9935">
                <a:tc vMerge="1">
                  <a:txBody>
                    <a:bodyPr/>
                    <a:lstStyle/>
                    <a:p>
                      <a:pPr algn="l" fontAlgn="t"/>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Times New Roman" panose="02020603050405020304" pitchFamily="18" charset="0"/>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Times New Roman" panose="02020603050405020304" pitchFamily="18" charset="0"/>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16514">
                <a:tc>
                  <a:txBody>
                    <a:bodyPr/>
                    <a:lstStyle/>
                    <a:p>
                      <a:pPr algn="just" fontAlgn="t"/>
                      <a:r>
                        <a:rPr lang="ru-RU" sz="1200" b="0" i="0" u="none" strike="noStrike" dirty="0">
                          <a:solidFill>
                            <a:srgbClr val="000000"/>
                          </a:solidFill>
                          <a:latin typeface="Times New Roman"/>
                        </a:rPr>
                        <a:t>Численность воспитанников в возрасте до трех лет, посещающих муниципальные организации, осуществляющие образовательную деятельность по образовательным программам дошкольного образования, присмотр и уход</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Чел.</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413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392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7407">
                <a:tc>
                  <a:txBody>
                    <a:bodyPr/>
                    <a:lstStyle/>
                    <a:p>
                      <a:pPr algn="just" fontAlgn="t"/>
                      <a:r>
                        <a:rPr lang="ru-RU" sz="1200" b="0" i="0" u="none" strike="noStrike">
                          <a:solidFill>
                            <a:srgbClr val="000000"/>
                          </a:solidFill>
                          <a:latin typeface="Times New Roman"/>
                        </a:rPr>
                        <a:t>Доля детей в возрасте от 2 месяцев до 7 лет, стоящих на учете для определения в муниципальные дошкольные образовательные организации, в общей численности детей в возрасте от 2 месяцев до 7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20,5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86073">
                <a:tc>
                  <a:txBody>
                    <a:bodyPr/>
                    <a:lstStyle/>
                    <a:p>
                      <a:pPr algn="l" fontAlgn="t"/>
                      <a:r>
                        <a:rPr lang="ru-RU" sz="1200" b="0" i="0" u="none" strike="noStrike">
                          <a:solidFill>
                            <a:srgbClr val="000000"/>
                          </a:solidFill>
                          <a:latin typeface="Times New Roman"/>
                        </a:rPr>
                        <a:t>Доля детей в возрасте от 1 до 6 лет, получающих дошкольную образовательную услугу и (или) услугу по их содержанию в муниципальных образовательных организациях, в общей численности детей в возрасте от 1до 6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66,1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71,3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50031">
                <a:tc>
                  <a:txBody>
                    <a:bodyPr/>
                    <a:lstStyle/>
                    <a:p>
                      <a:pPr algn="just" fontAlgn="t"/>
                      <a:r>
                        <a:rPr lang="ru-RU" sz="1200" b="0" i="0" u="none" strike="noStrike" dirty="0">
                          <a:solidFill>
                            <a:srgbClr val="000000"/>
                          </a:solidFill>
                          <a:latin typeface="Times New Roman"/>
                        </a:rPr>
                        <a:t>Доля детей в возрасте от 1 до 6 лет, стоящих на учете для определения в муниципальные дошкольные образовательные организации, в общей численности детей в возрасте от 1 до 6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55093">
                <a:tc>
                  <a:txBody>
                    <a:bodyPr/>
                    <a:lstStyle/>
                    <a:p>
                      <a:pPr algn="just" fontAlgn="t"/>
                      <a:r>
                        <a:rPr lang="ru-RU" sz="1200" b="0" i="0" u="none" strike="noStrike" dirty="0">
                          <a:solidFill>
                            <a:srgbClr val="000000"/>
                          </a:solidFill>
                          <a:latin typeface="Times New Roman"/>
                        </a:rPr>
                        <a:t>Доступность дошкольного образования для детей в возрасте от полутора до трех лет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dirty="0">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dirty="0">
                          <a:solidFill>
                            <a:srgbClr val="000000"/>
                          </a:solidFill>
                          <a:latin typeface="Times New Roman"/>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dirty="0">
                          <a:solidFill>
                            <a:srgbClr val="000000"/>
                          </a:solidFill>
                          <a:latin typeface="Times New Roman"/>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55093">
                <a:tc>
                  <a:txBody>
                    <a:bodyPr/>
                    <a:lstStyle/>
                    <a:p>
                      <a:pPr algn="just" fontAlgn="t"/>
                      <a:r>
                        <a:rPr lang="ru-RU" sz="1200" b="0" i="0" u="none" strike="noStrike" dirty="0">
                          <a:solidFill>
                            <a:srgbClr val="000000"/>
                          </a:solidFill>
                          <a:latin typeface="Times New Roman"/>
                        </a:rPr>
                        <a:t>Доля муниципальных образовательных организаций, соответствующих современным требованиям обучения, в общем количестве муниципальных образовательных организаций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94,8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dirty="0">
                          <a:solidFill>
                            <a:srgbClr val="000000"/>
                          </a:solidFill>
                          <a:latin typeface="Times New Roman"/>
                        </a:rPr>
                        <a:t>95,8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
        <p:nvSpPr>
          <p:cNvPr id="5" name="Прямоугольник 4"/>
          <p:cNvSpPr/>
          <p:nvPr/>
        </p:nvSpPr>
        <p:spPr>
          <a:xfrm>
            <a:off x="179512" y="692696"/>
            <a:ext cx="5760640"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a:t>
            </a:r>
            <a:r>
              <a:rPr lang="en-US" sz="1400" b="1" dirty="0">
                <a:solidFill>
                  <a:srgbClr val="000000"/>
                </a:solidFill>
                <a:latin typeface="Times New Roman" panose="02020603050405020304" pitchFamily="18" charset="0"/>
                <a:cs typeface="Times New Roman" panose="02020603050405020304" pitchFamily="18" charset="0"/>
              </a:rPr>
              <a:t>20</a:t>
            </a:r>
            <a:r>
              <a:rPr lang="ru-RU" sz="1400" b="1" dirty="0">
                <a:solidFill>
                  <a:srgbClr val="000000"/>
                </a:solidFill>
                <a:latin typeface="Times New Roman" panose="02020603050405020304" pitchFamily="18" charset="0"/>
                <a:cs typeface="Times New Roman" panose="02020603050405020304" pitchFamily="18" charset="0"/>
              </a:rPr>
              <a:t> год – 1 </a:t>
            </a:r>
            <a:r>
              <a:rPr lang="en-US" sz="1400" b="1" dirty="0">
                <a:solidFill>
                  <a:srgbClr val="000000"/>
                </a:solidFill>
                <a:latin typeface="Times New Roman" panose="02020603050405020304" pitchFamily="18" charset="0"/>
                <a:cs typeface="Times New Roman" panose="02020603050405020304" pitchFamily="18" charset="0"/>
              </a:rPr>
              <a:t>673 784</a:t>
            </a:r>
            <a:r>
              <a:rPr lang="ru-RU" sz="1400" b="1" dirty="0">
                <a:solidFill>
                  <a:srgbClr val="000000"/>
                </a:solidFill>
                <a:latin typeface="Times New Roman" panose="02020603050405020304" pitchFamily="18" charset="0"/>
                <a:cs typeface="Times New Roman" panose="02020603050405020304" pitchFamily="18" charset="0"/>
              </a:rPr>
              <a:t>,</a:t>
            </a:r>
            <a:r>
              <a:rPr lang="en-US" sz="1400" b="1" dirty="0">
                <a:solidFill>
                  <a:srgbClr val="000000"/>
                </a:solidFill>
                <a:latin typeface="Times New Roman" panose="02020603050405020304" pitchFamily="18" charset="0"/>
                <a:cs typeface="Times New Roman" panose="02020603050405020304" pitchFamily="18" charset="0"/>
              </a:rPr>
              <a:t>5</a:t>
            </a:r>
            <a:r>
              <a:rPr lang="ru-RU" sz="1400" b="1" dirty="0">
                <a:solidFill>
                  <a:srgbClr val="000000"/>
                </a:solidFill>
                <a:latin typeface="Times New Roman" panose="02020603050405020304" pitchFamily="18" charset="0"/>
                <a:cs typeface="Times New Roman" panose="02020603050405020304" pitchFamily="18" charset="0"/>
              </a:rPr>
              <a:t>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a:t>
            </a:r>
            <a:r>
              <a:rPr lang="en-US" sz="1400" b="1" dirty="0">
                <a:solidFill>
                  <a:srgbClr val="000000"/>
                </a:solidFill>
                <a:latin typeface="Times New Roman" panose="02020603050405020304" pitchFamily="18" charset="0"/>
                <a:cs typeface="Times New Roman" panose="02020603050405020304" pitchFamily="18" charset="0"/>
              </a:rPr>
              <a:t>20</a:t>
            </a:r>
            <a:r>
              <a:rPr lang="ru-RU" sz="1400" b="1" dirty="0">
                <a:solidFill>
                  <a:srgbClr val="000000"/>
                </a:solidFill>
                <a:latin typeface="Times New Roman" panose="02020603050405020304" pitchFamily="18" charset="0"/>
                <a:cs typeface="Times New Roman" panose="02020603050405020304" pitchFamily="18" charset="0"/>
              </a:rPr>
              <a:t> год</a:t>
            </a:r>
            <a:r>
              <a:rPr lang="en-US" sz="1400" b="1" dirty="0">
                <a:solidFill>
                  <a:srgbClr val="000000"/>
                </a:solidFill>
                <a:latin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cs typeface="Times New Roman" panose="02020603050405020304" pitchFamily="18" charset="0"/>
              </a:rPr>
              <a:t>– 1 653 303,7 тыс.рублей, или 98,8% от плана </a:t>
            </a:r>
          </a:p>
        </p:txBody>
      </p:sp>
      <p:sp>
        <p:nvSpPr>
          <p:cNvPr id="2" name="Прямоугольник 1"/>
          <p:cNvSpPr/>
          <p:nvPr/>
        </p:nvSpPr>
        <p:spPr>
          <a:xfrm>
            <a:off x="323528" y="1493495"/>
            <a:ext cx="8820472" cy="276999"/>
          </a:xfrm>
          <a:prstGeom prst="rect">
            <a:avLst/>
          </a:prstGeom>
        </p:spPr>
        <p:txBody>
          <a:bodyPr wrap="square">
            <a:spAutoFit/>
          </a:bodyPr>
          <a:lstStyle/>
          <a:p>
            <a:endParaRPr lang="ru-RU" sz="1200" dirty="0"/>
          </a:p>
        </p:txBody>
      </p:sp>
      <p:sp>
        <p:nvSpPr>
          <p:cNvPr id="6" name="Прямоугольник 5"/>
          <p:cNvSpPr/>
          <p:nvPr/>
        </p:nvSpPr>
        <p:spPr>
          <a:xfrm>
            <a:off x="107504" y="1196752"/>
            <a:ext cx="8856984" cy="2023439"/>
          </a:xfrm>
          <a:prstGeom prst="rect">
            <a:avLst/>
          </a:prstGeom>
        </p:spPr>
        <p:txBody>
          <a:bodyPr wrap="square">
            <a:spAutoFit/>
          </a:bodyPr>
          <a:lstStyle/>
          <a:p>
            <a:pPr indent="450215" algn="just">
              <a:lnSpc>
                <a:spcPct val="115000"/>
              </a:lnSpc>
              <a:spcAft>
                <a:spcPts val="0"/>
              </a:spcAft>
              <a:tabLst>
                <a:tab pos="540385" algn="l"/>
              </a:tabLst>
            </a:pPr>
            <a:r>
              <a:rPr lang="ru-RU" sz="1100" dirty="0">
                <a:latin typeface="Times New Roman" panose="02020603050405020304" pitchFamily="18" charset="0"/>
                <a:ea typeface="Times New Roman" panose="02020603050405020304" pitchFamily="18" charset="0"/>
              </a:rPr>
              <a:t>В 2020 году выдано 1 309 сертификатов для детей на получение гарантированных бесплатных услуг дополнительного образования, позволяющих детям самостоятельно формировать спрос на дополнительное образование, тем самым стимулируя конкуренцию между муниципальными и немуниципальными организациями за получение средств из бюджета города. </a:t>
            </a:r>
          </a:p>
          <a:p>
            <a:pPr indent="450215" algn="just">
              <a:lnSpc>
                <a:spcPct val="115000"/>
              </a:lnSpc>
              <a:spcAft>
                <a:spcPts val="0"/>
              </a:spcAft>
              <a:tabLst>
                <a:tab pos="540385" algn="l"/>
              </a:tabLst>
            </a:pPr>
            <a:r>
              <a:rPr lang="ru-RU" sz="1100" dirty="0">
                <a:latin typeface="Times New Roman" panose="02020603050405020304" pitchFamily="18" charset="0"/>
                <a:ea typeface="Times New Roman" panose="02020603050405020304" pitchFamily="18" charset="0"/>
              </a:rPr>
              <a:t>В систему персонифицированного финансирования дополнительного образования детей (ПФДО) в 2020 году включены 4 муниципальных учреждения дополнительного образования (МБУ ДО «Детская школа искусств №2», МБУ ДО «Центр молодежи и дополнительного образования», </a:t>
            </a:r>
            <a:r>
              <a:rPr lang="ru-RU" sz="1100" dirty="0">
                <a:latin typeface="Times New Roman Cyr" panose="02020603050405020304" pitchFamily="18" charset="0"/>
                <a:cs typeface="Times New Roman Cyr" panose="02020603050405020304" pitchFamily="18" charset="0"/>
              </a:rPr>
              <a:t>МАУ ДО «Детско-юношеская спортивная школа «Звезды Югры», МАУ ДО «Старт»)</a:t>
            </a:r>
            <a:r>
              <a:rPr lang="ru-RU" sz="1100" dirty="0">
                <a:latin typeface="Times New Roman" panose="02020603050405020304" pitchFamily="18" charset="0"/>
                <a:ea typeface="Times New Roman" panose="02020603050405020304" pitchFamily="18" charset="0"/>
              </a:rPr>
              <a:t> и 2 некоммерческие организации (ЧУДО «Центр творческого развития и гуманитарного образования «Духовное просвещение», ЧУДО «Детский центр «Успех»). Объем финансового обеспечения сертификатов дополнительного образования по дополнительным общеразвивающим программам за 2020 год составил 36 648,0 тыс. рублей.</a:t>
            </a:r>
          </a:p>
          <a:p>
            <a:pPr indent="450215" algn="just">
              <a:lnSpc>
                <a:spcPct val="115000"/>
              </a:lnSpc>
              <a:spcAft>
                <a:spcPts val="0"/>
              </a:spcAft>
              <a:tabLst>
                <a:tab pos="540385" algn="l"/>
              </a:tabLst>
            </a:pPr>
            <a:endParaRPr lang="ru-RU" sz="1100" dirty="0">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341276" y="2996952"/>
            <a:ext cx="8784976"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4125032062"/>
      </p:ext>
    </p:extLst>
  </p:cSld>
  <p:clrMapOvr>
    <a:masterClrMapping/>
  </p:clrMapOvr>
  <p:transition spd="slow" advClick="0"/>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541706224"/>
              </p:ext>
            </p:extLst>
          </p:nvPr>
        </p:nvGraphicFramePr>
        <p:xfrm>
          <a:off x="107504" y="339793"/>
          <a:ext cx="8928992" cy="6187628"/>
        </p:xfrm>
        <a:graphic>
          <a:graphicData uri="http://schemas.openxmlformats.org/drawingml/2006/table">
            <a:tbl>
              <a:tblPr>
                <a:tableStyleId>{5C22544A-7EE6-4342-B048-85BDC9FD1C3A}</a:tableStyleId>
              </a:tblPr>
              <a:tblGrid>
                <a:gridCol w="6840760">
                  <a:extLst>
                    <a:ext uri="{9D8B030D-6E8A-4147-A177-3AD203B41FA5}">
                      <a16:colId xmlns:a16="http://schemas.microsoft.com/office/drawing/2014/main" xmlns="" val="20000"/>
                    </a:ext>
                  </a:extLst>
                </a:gridCol>
                <a:gridCol w="576064">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tblGrid>
              <a:tr h="280895">
                <a:tc rowSpan="2">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 Наименование целевого показателя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ru-RU" sz="1000" b="0" u="none" strike="noStrike" dirty="0" err="1">
                          <a:effectLst/>
                          <a:latin typeface="Times New Roman" panose="02020603050405020304" pitchFamily="18" charset="0"/>
                          <a:cs typeface="Times New Roman" panose="02020603050405020304" pitchFamily="18" charset="0"/>
                        </a:rPr>
                        <a:t>ед.изм</a:t>
                      </a:r>
                      <a:r>
                        <a:rPr lang="ru-RU" sz="1000" b="0" u="none" strike="noStrike" dirty="0">
                          <a:effectLst/>
                          <a:latin typeface="Times New Roman" panose="02020603050405020304" pitchFamily="18" charset="0"/>
                          <a:cs typeface="Times New Roman" panose="02020603050405020304" pitchFamily="18" charset="0"/>
                        </a:rPr>
                        <a:t>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2020 год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8113">
                <a:tc vMerge="1">
                  <a:txBody>
                    <a:bodyPr/>
                    <a:lstStyle/>
                    <a:p>
                      <a:pPr algn="l" fontAlgn="t"/>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4137">
                <a:tc>
                  <a:txBody>
                    <a:bodyPr/>
                    <a:lstStyle/>
                    <a:p>
                      <a:pPr algn="just" fontAlgn="t"/>
                      <a:r>
                        <a:rPr lang="ru-RU" sz="1200" b="0" i="0" u="none" strike="noStrike">
                          <a:solidFill>
                            <a:srgbClr val="000000"/>
                          </a:solidFill>
                          <a:latin typeface="Times New Roman"/>
                        </a:rPr>
                        <a:t>Доля обучающихся в муниципальных общеобразовательных организациях, занимающихся во вторую (третью) смену, в общей численности обучающихся в муниципальных общеобразовательных организациях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6064">
                <a:tc>
                  <a:txBody>
                    <a:bodyPr/>
                    <a:lstStyle/>
                    <a:p>
                      <a:pPr algn="just" fontAlgn="t"/>
                      <a:r>
                        <a:rPr lang="ru-RU" sz="1200" b="0" i="0" u="none" strike="noStrike">
                          <a:solidFill>
                            <a:srgbClr val="000000"/>
                          </a:solidFill>
                          <a:latin typeface="Times New Roman"/>
                        </a:rPr>
                        <a:t>Доля муниципальных общеобразовательных организаций, имеющих современную и безопасную цифровую образовательную среду, в общем количестве муниципальных общеобразовательных организаций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6064">
                <a:tc>
                  <a:txBody>
                    <a:bodyPr/>
                    <a:lstStyle/>
                    <a:p>
                      <a:pPr algn="l" fontAlgn="t"/>
                      <a:r>
                        <a:rPr lang="ru-RU" sz="1200" b="0" i="0" u="none" strike="noStrike">
                          <a:solidFill>
                            <a:srgbClr val="000000"/>
                          </a:solidFill>
                          <a:latin typeface="Times New Roman"/>
                        </a:rPr>
                        <a:t>Доля муниципальных общеобразовательных организаций, здания которых находятся в аварийном состоянии или требуют капитального ремонта, в общем числе муниципальных общеобразовательных организаций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16,7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32727">
                <a:tc>
                  <a:txBody>
                    <a:bodyPr/>
                    <a:lstStyle/>
                    <a:p>
                      <a:pPr algn="l" fontAlgn="t"/>
                      <a:r>
                        <a:rPr lang="ru-RU" sz="1200" b="0" i="0" u="none" strike="noStrike">
                          <a:solidFill>
                            <a:srgbClr val="000000"/>
                          </a:solidFill>
                          <a:latin typeface="Times New Roman"/>
                        </a:rPr>
                        <a:t>Доля муниципальных дошкольных образовательных организаций, здания которых находятся в аварийном состоянии или требуют капитального ремонта, в общем числе муниципальных дошкольных образовательных организаций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37,5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12,5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34602">
                <a:tc>
                  <a:txBody>
                    <a:bodyPr/>
                    <a:lstStyle/>
                    <a:p>
                      <a:pPr algn="just" fontAlgn="t"/>
                      <a:r>
                        <a:rPr lang="ru-RU" sz="1200" b="0" i="0" u="none" strike="noStrike">
                          <a:solidFill>
                            <a:srgbClr val="000000"/>
                          </a:solidFill>
                          <a:latin typeface="Times New Roman"/>
                        </a:rPr>
                        <a:t>Доля негосударственных, в том числе некоммерческих, организаций, предоставляющих услуги в сфере   образования, в общем числе организаций, предоставляющих услуги в сфере  образования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9,5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91365">
                <a:tc>
                  <a:txBody>
                    <a:bodyPr/>
                    <a:lstStyle/>
                    <a:p>
                      <a:pPr algn="just" fontAlgn="t"/>
                      <a:r>
                        <a:rPr lang="ru-RU" sz="1200" b="0" i="0" u="none" strike="noStrike">
                          <a:solidFill>
                            <a:srgbClr val="000000"/>
                          </a:solidFill>
                          <a:latin typeface="Times New Roman"/>
                        </a:rPr>
                        <a:t>Доля детей в возрасте от 5 до 18 лет, обучающихся по дополнительным общеобразовательным программам естественнонаучной и технической направленности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39324">
                <a:tc>
                  <a:txBody>
                    <a:bodyPr/>
                    <a:lstStyle/>
                    <a:p>
                      <a:pPr algn="just" fontAlgn="t"/>
                      <a:r>
                        <a:rPr lang="ru-RU" sz="1200" b="0" i="0" u="none" strike="noStrike">
                          <a:solidFill>
                            <a:srgbClr val="000000"/>
                          </a:solidFill>
                          <a:latin typeface="Times New Roman"/>
                        </a:rPr>
                        <a:t>Доля обучающихся, воспитанников, ставших победителями и призерами в мероприятиях на региональном, всероссийском уровне, от общего количества участников от города Урай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61,4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75,8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76813">
                <a:tc>
                  <a:txBody>
                    <a:bodyPr/>
                    <a:lstStyle/>
                    <a:p>
                      <a:pPr algn="just" fontAlgn="t"/>
                      <a:r>
                        <a:rPr lang="ru-RU" sz="1200" b="0" i="0" u="none" strike="noStrike">
                          <a:solidFill>
                            <a:srgbClr val="000000"/>
                          </a:solidFill>
                          <a:latin typeface="Times New Roman"/>
                        </a:rPr>
                        <a:t>Доля образовательных организаций, реализующих инновационные программы, обеспечивающих отработку новых технологий содержания обучения и воспитания по итогам конкурса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14,3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28,6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439324">
                <a:tc>
                  <a:txBody>
                    <a:bodyPr/>
                    <a:lstStyle/>
                    <a:p>
                      <a:pPr algn="just" fontAlgn="t"/>
                      <a:r>
                        <a:rPr lang="ru-RU" sz="1200" b="0" i="0" u="none" strike="noStrike">
                          <a:solidFill>
                            <a:srgbClr val="000000"/>
                          </a:solidFill>
                          <a:latin typeface="Times New Roman"/>
                        </a:rPr>
                        <a:t>Доля выпускников муниципальных общеобразовательных организаций, сдавших единый государственный экзамен по русскому языку и математике, в общей численности выпускников муниципальных общеобразовательных организаций, сдававших единый государственный экзамен по данным предметам</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93,6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439324">
                <a:tc>
                  <a:txBody>
                    <a:bodyPr/>
                    <a:lstStyle/>
                    <a:p>
                      <a:pPr algn="just" fontAlgn="t"/>
                      <a:r>
                        <a:rPr lang="ru-RU" sz="1200" b="0" i="0" u="none" strike="noStrike">
                          <a:solidFill>
                            <a:srgbClr val="000000"/>
                          </a:solidFill>
                          <a:latin typeface="Times New Roman"/>
                        </a:rPr>
                        <a:t>Доля обучающихся, участвующих в мероприятиях и проектах различного уровня, направленных на развитие и  воспитание детей и подростков, в общей численности обучающихся в муниципальных общеобразовательных организациях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58,1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439324">
                <a:tc>
                  <a:txBody>
                    <a:bodyPr/>
                    <a:lstStyle/>
                    <a:p>
                      <a:pPr algn="l" fontAlgn="t"/>
                      <a:r>
                        <a:rPr lang="ru-RU" sz="1200" b="0" i="0" u="none" strike="noStrike">
                          <a:solidFill>
                            <a:srgbClr val="000000"/>
                          </a:solidFill>
                          <a:latin typeface="Times New Roman"/>
                        </a:rPr>
                        <a:t>Доля детей в возрасте от 5 до 18 лет, получающих услуги по дополнительному образованию в организациях различной организационно-правовой формы собственности, в общей численности детей данной возрастной группы</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67,5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dirty="0">
                          <a:solidFill>
                            <a:srgbClr val="000000"/>
                          </a:solidFill>
                          <a:latin typeface="Times New Roman"/>
                        </a:rPr>
                        <a:t>54,6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56733651"/>
                  </a:ext>
                </a:extLst>
              </a:tr>
            </a:tbl>
          </a:graphicData>
        </a:graphic>
      </p:graphicFrame>
      <p:sp>
        <p:nvSpPr>
          <p:cNvPr id="2" name="Прямоугольник 1"/>
          <p:cNvSpPr/>
          <p:nvPr/>
        </p:nvSpPr>
        <p:spPr>
          <a:xfrm>
            <a:off x="7337112" y="0"/>
            <a:ext cx="1711815" cy="276999"/>
          </a:xfrm>
          <a:prstGeom prst="rect">
            <a:avLst/>
          </a:prstGeom>
        </p:spPr>
        <p:txBody>
          <a:bodyPr wrap="non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a:t>
            </a:r>
            <a:r>
              <a:rPr lang="ru-RU" sz="1200" b="1" dirty="0">
                <a:solidFill>
                  <a:srgbClr val="000000"/>
                </a:solidFill>
                <a:latin typeface="Times New Roman" panose="02020603050405020304" pitchFamily="18" charset="0"/>
                <a:cs typeface="Times New Roman" panose="02020603050405020304" pitchFamily="18" charset="0"/>
              </a:rPr>
              <a:t>продолжение слайда</a:t>
            </a:r>
            <a:r>
              <a:rPr lang="ru-RU" sz="12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4125032062"/>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xmlns="" val="2379620039"/>
              </p:ext>
            </p:extLst>
          </p:nvPr>
        </p:nvGraphicFramePr>
        <p:xfrm>
          <a:off x="251520" y="476673"/>
          <a:ext cx="8712968" cy="6120678"/>
        </p:xfrm>
        <a:graphic>
          <a:graphicData uri="http://schemas.openxmlformats.org/drawingml/2006/table">
            <a:tbl>
              <a:tblPr firstRow="1" bandRow="1">
                <a:tableStyleId>{5C22544A-7EE6-4342-B048-85BDC9FD1C3A}</a:tableStyleId>
              </a:tblPr>
              <a:tblGrid>
                <a:gridCol w="5300027">
                  <a:extLst>
                    <a:ext uri="{9D8B030D-6E8A-4147-A177-3AD203B41FA5}">
                      <a16:colId xmlns:a16="http://schemas.microsoft.com/office/drawing/2014/main" xmlns="" val="20000"/>
                    </a:ext>
                  </a:extLst>
                </a:gridCol>
                <a:gridCol w="3412941">
                  <a:extLst>
                    <a:ext uri="{9D8B030D-6E8A-4147-A177-3AD203B41FA5}">
                      <a16:colId xmlns:a16="http://schemas.microsoft.com/office/drawing/2014/main" xmlns="" val="20001"/>
                    </a:ext>
                  </a:extLst>
                </a:gridCol>
              </a:tblGrid>
              <a:tr h="587338">
                <a:tc>
                  <a:txBody>
                    <a:bodyPr/>
                    <a:lstStyle/>
                    <a:p>
                      <a:pPr algn="ctr"/>
                      <a:r>
                        <a:rPr lang="ru-RU" sz="1600" dirty="0">
                          <a:latin typeface="Times New Roman" pitchFamily="18" charset="0"/>
                          <a:cs typeface="Times New Roman" pitchFamily="18" charset="0"/>
                        </a:rPr>
                        <a:t>Наименование мероприятий</a:t>
                      </a:r>
                    </a:p>
                  </a:txBody>
                  <a:tcPr/>
                </a:tc>
                <a:tc>
                  <a:txBody>
                    <a:bodyPr/>
                    <a:lstStyle/>
                    <a:p>
                      <a:pPr algn="ctr"/>
                      <a:r>
                        <a:rPr lang="ru-RU" sz="1600" dirty="0">
                          <a:latin typeface="Times New Roman" pitchFamily="18" charset="0"/>
                          <a:cs typeface="Times New Roman" pitchFamily="18" charset="0"/>
                        </a:rPr>
                        <a:t>Бюджетный эффект от реализации мероприятий</a:t>
                      </a:r>
                      <a:r>
                        <a:rPr lang="ru-RU" sz="1600" baseline="0" dirty="0">
                          <a:latin typeface="Times New Roman" pitchFamily="18" charset="0"/>
                          <a:cs typeface="Times New Roman" pitchFamily="18" charset="0"/>
                        </a:rPr>
                        <a:t> за 2020 год (тыс.руб.)</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09125">
                <a:tc gridSpan="2">
                  <a:txBody>
                    <a:bodyPr/>
                    <a:lstStyle/>
                    <a:p>
                      <a:pPr algn="ctr"/>
                      <a:r>
                        <a:rPr lang="ru-RU" sz="1400" b="1" dirty="0">
                          <a:latin typeface="Times New Roman" pitchFamily="18" charset="0"/>
                          <a:cs typeface="Times New Roman" pitchFamily="18" charset="0"/>
                        </a:rPr>
                        <a:t>2. Мероприятия по оптимизации расходов бюджета муниципального образования:</a:t>
                      </a:r>
                    </a:p>
                  </a:txBody>
                  <a:tcPr/>
                </a:tc>
                <a:tc hMerge="1">
                  <a:txBody>
                    <a:bodyPr/>
                    <a:lstStyle/>
                    <a:p>
                      <a:endParaRPr lang="ru-RU"/>
                    </a:p>
                  </a:txBody>
                  <a:tcPr/>
                </a:tc>
                <a:extLst>
                  <a:ext uri="{0D108BD9-81ED-4DB2-BD59-A6C34878D82A}">
                    <a16:rowId xmlns:a16="http://schemas.microsoft.com/office/drawing/2014/main" xmlns="" val="10001"/>
                  </a:ext>
                </a:extLst>
              </a:tr>
              <a:tr h="463688">
                <a:tc>
                  <a:txBody>
                    <a:bodyPr/>
                    <a:lstStyle/>
                    <a:p>
                      <a:r>
                        <a:rPr lang="ru-RU" sz="1200" b="0" i="0" dirty="0">
                          <a:latin typeface="Times New Roman" pitchFamily="18" charset="0"/>
                          <a:cs typeface="Times New Roman" pitchFamily="18" charset="0"/>
                        </a:rPr>
                        <a:t>Сокращение расходов бюджета городского округа за исключением межбюджетных трансфертов, в том числе</a:t>
                      </a:r>
                      <a:r>
                        <a:rPr lang="en-US" sz="1200" b="0" i="0" dirty="0">
                          <a:latin typeface="Times New Roman" pitchFamily="18" charset="0"/>
                          <a:cs typeface="Times New Roman" pitchFamily="18" charset="0"/>
                        </a:rPr>
                        <a:t>:</a:t>
                      </a:r>
                      <a:endParaRPr lang="ru-RU" sz="1200" b="0" i="0" dirty="0">
                        <a:latin typeface="Times New Roman" pitchFamily="18" charset="0"/>
                        <a:cs typeface="Times New Roman" pitchFamily="18" charset="0"/>
                      </a:endParaRPr>
                    </a:p>
                  </a:txBody>
                  <a:tcPr/>
                </a:tc>
                <a:tc>
                  <a:txBody>
                    <a:bodyPr/>
                    <a:lstStyle/>
                    <a:p>
                      <a:pPr algn="ctr"/>
                      <a:r>
                        <a:rPr lang="ru-RU" sz="1200" b="0" i="0" dirty="0">
                          <a:latin typeface="Times New Roman" pitchFamily="18" charset="0"/>
                          <a:cs typeface="Times New Roman" pitchFamily="18" charset="0"/>
                        </a:rPr>
                        <a:t>36 412,9</a:t>
                      </a:r>
                    </a:p>
                  </a:txBody>
                  <a:tcPr/>
                </a:tc>
                <a:extLst>
                  <a:ext uri="{0D108BD9-81ED-4DB2-BD59-A6C34878D82A}">
                    <a16:rowId xmlns:a16="http://schemas.microsoft.com/office/drawing/2014/main" xmlns="" val="10002"/>
                  </a:ext>
                </a:extLst>
              </a:tr>
              <a:tr h="1020114">
                <a:tc>
                  <a:txBody>
                    <a:bodyPr/>
                    <a:lstStyle/>
                    <a:p>
                      <a:r>
                        <a:rPr lang="ru-RU" sz="1200" i="1" dirty="0" err="1">
                          <a:latin typeface="Times New Roman" pitchFamily="18" charset="0"/>
                          <a:cs typeface="Times New Roman" pitchFamily="18" charset="0"/>
                        </a:rPr>
                        <a:t>cокращение</a:t>
                      </a:r>
                      <a:r>
                        <a:rPr lang="ru-RU" sz="1200" i="1" dirty="0">
                          <a:latin typeface="Times New Roman" pitchFamily="18" charset="0"/>
                          <a:cs typeface="Times New Roman" pitchFamily="18" charset="0"/>
                        </a:rPr>
                        <a:t> бюджетных ассигнований на закупку товаров, работ и услуг, в том числе в целях повышения эффективности осуществления закупок, обоснованности цен, контрактов, комплектности и технических характеристик, проведении экспертизы поставленного товара, результатов выполненной работы, оказанной услуги</a:t>
                      </a:r>
                    </a:p>
                  </a:txBody>
                  <a:tcPr/>
                </a:tc>
                <a:tc>
                  <a:txBody>
                    <a:bodyPr/>
                    <a:lstStyle/>
                    <a:p>
                      <a:pPr algn="ctr"/>
                      <a:endParaRPr lang="ru-RU" sz="1200" i="1" dirty="0">
                        <a:latin typeface="Times New Roman" pitchFamily="18" charset="0"/>
                        <a:cs typeface="Times New Roman" pitchFamily="18" charset="0"/>
                      </a:endParaRP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21 228,9</a:t>
                      </a:r>
                    </a:p>
                  </a:txBody>
                  <a:tcPr/>
                </a:tc>
                <a:extLst>
                  <a:ext uri="{0D108BD9-81ED-4DB2-BD59-A6C34878D82A}">
                    <a16:rowId xmlns:a16="http://schemas.microsoft.com/office/drawing/2014/main" xmlns="" val="10003"/>
                  </a:ext>
                </a:extLst>
              </a:tr>
              <a:tr h="649163">
                <a:tc>
                  <a:txBody>
                    <a:bodyPr/>
                    <a:lstStyle/>
                    <a:p>
                      <a:r>
                        <a:rPr lang="ru-RU" sz="1200" i="1" dirty="0">
                          <a:latin typeface="Times New Roman" pitchFamily="18" charset="0"/>
                          <a:cs typeface="Times New Roman" pitchFamily="18" charset="0"/>
                        </a:rPr>
                        <a:t>оптимизация лимитов потребления топливно-энергетических ресурсов муниципальными учреждениями, обеспечение </a:t>
                      </a:r>
                      <a:r>
                        <a:rPr lang="ru-RU" sz="1200" i="1" dirty="0" err="1">
                          <a:latin typeface="Times New Roman" pitchFamily="18" charset="0"/>
                          <a:cs typeface="Times New Roman" pitchFamily="18" charset="0"/>
                        </a:rPr>
                        <a:t>энергоэффективности</a:t>
                      </a:r>
                      <a:r>
                        <a:rPr lang="ru-RU" sz="1200" i="1" dirty="0">
                          <a:latin typeface="Times New Roman" pitchFamily="18" charset="0"/>
                          <a:cs typeface="Times New Roman" pitchFamily="18" charset="0"/>
                        </a:rPr>
                        <a:t> в бюджетном секторе </a:t>
                      </a:r>
                    </a:p>
                  </a:txBody>
                  <a:tcPr/>
                </a:tc>
                <a:tc>
                  <a:txBody>
                    <a:bodyPr/>
                    <a:lstStyle/>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15 184,0</a:t>
                      </a:r>
                    </a:p>
                  </a:txBody>
                  <a:tcPr/>
                </a:tc>
                <a:extLst>
                  <a:ext uri="{0D108BD9-81ED-4DB2-BD59-A6C34878D82A}">
                    <a16:rowId xmlns:a16="http://schemas.microsoft.com/office/drawing/2014/main" xmlns="" val="10004"/>
                  </a:ext>
                </a:extLst>
              </a:tr>
              <a:tr h="1391063">
                <a:tc>
                  <a:txBody>
                    <a:bodyPr/>
                    <a:lstStyle/>
                    <a:p>
                      <a:r>
                        <a:rPr lang="ru-RU" sz="1200" b="0" i="0" dirty="0">
                          <a:latin typeface="Times New Roman" pitchFamily="18" charset="0"/>
                          <a:cs typeface="Times New Roman" pitchFamily="18" charset="0"/>
                        </a:rPr>
                        <a:t>Реорганизация муниципальных автономных учреждений города </a:t>
                      </a:r>
                      <a:r>
                        <a:rPr lang="ru-RU" sz="1200" b="0" i="0" dirty="0" err="1">
                          <a:latin typeface="Times New Roman" pitchFamily="18" charset="0"/>
                          <a:cs typeface="Times New Roman" pitchFamily="18" charset="0"/>
                        </a:rPr>
                        <a:t>Урай</a:t>
                      </a:r>
                      <a:r>
                        <a:rPr lang="ru-RU" sz="1200" b="0" i="0" dirty="0">
                          <a:latin typeface="Times New Roman" pitchFamily="18" charset="0"/>
                          <a:cs typeface="Times New Roman" pitchFamily="18" charset="0"/>
                        </a:rPr>
                        <a:t>  (путем объединения нескольких учреждений или присоединение одного учреждения к другому), централизация бухгалтерского (бюджетного), налогового, статистического учета, планирования финансово-хозяйственной деятельности и составления отчетности в органах местного самоуправления и муниципальных учреждениях города </a:t>
                      </a:r>
                      <a:r>
                        <a:rPr lang="ru-RU" sz="1200" b="0" i="0" dirty="0" err="1">
                          <a:latin typeface="Times New Roman" pitchFamily="18" charset="0"/>
                          <a:cs typeface="Times New Roman" pitchFamily="18" charset="0"/>
                        </a:rPr>
                        <a:t>Урай</a:t>
                      </a:r>
                      <a:r>
                        <a:rPr lang="ru-RU" sz="1200" b="0" i="0" dirty="0">
                          <a:latin typeface="Times New Roman" pitchFamily="18" charset="0"/>
                          <a:cs typeface="Times New Roman" pitchFamily="18" charset="0"/>
                        </a:rPr>
                        <a:t>, оптимизация численности работников муниципальных учреждений</a:t>
                      </a:r>
                    </a:p>
                  </a:txBody>
                  <a:tcPr/>
                </a:tc>
                <a:tc>
                  <a:txBody>
                    <a:bodyPr/>
                    <a:lstStyle/>
                    <a:p>
                      <a:pPr algn="ctr"/>
                      <a:endParaRPr lang="ru-RU" sz="1200" b="1" i="1" dirty="0">
                        <a:latin typeface="Times New Roman" pitchFamily="18" charset="0"/>
                        <a:cs typeface="Times New Roman" pitchFamily="18" charset="0"/>
                      </a:endParaRPr>
                    </a:p>
                    <a:p>
                      <a:pPr algn="ctr"/>
                      <a:r>
                        <a:rPr lang="ru-RU" sz="1200" b="0" i="0" dirty="0">
                          <a:latin typeface="Times New Roman" pitchFamily="18" charset="0"/>
                          <a:cs typeface="Times New Roman" pitchFamily="18" charset="0"/>
                        </a:rPr>
                        <a:t>4 884,0</a:t>
                      </a:r>
                    </a:p>
                  </a:txBody>
                  <a:tcPr/>
                </a:tc>
                <a:extLst>
                  <a:ext uri="{0D108BD9-81ED-4DB2-BD59-A6C34878D82A}">
                    <a16:rowId xmlns:a16="http://schemas.microsoft.com/office/drawing/2014/main" xmlns="" val="10005"/>
                  </a:ext>
                </a:extLst>
              </a:tr>
              <a:tr h="278212">
                <a:tc>
                  <a:txBody>
                    <a:bodyPr/>
                    <a:lstStyle/>
                    <a:p>
                      <a:r>
                        <a:rPr lang="ru-RU" sz="1200" b="1" dirty="0">
                          <a:latin typeface="Times New Roman" pitchFamily="18" charset="0"/>
                          <a:cs typeface="Times New Roman" pitchFamily="18" charset="0"/>
                        </a:rPr>
                        <a:t>Итого</a:t>
                      </a:r>
                    </a:p>
                  </a:txBody>
                  <a:tcPr/>
                </a:tc>
                <a:tc>
                  <a:txBody>
                    <a:bodyPr/>
                    <a:lstStyle/>
                    <a:p>
                      <a:pPr algn="ctr"/>
                      <a:r>
                        <a:rPr lang="ru-RU" sz="1200" b="1" dirty="0">
                          <a:latin typeface="Times New Roman" pitchFamily="18" charset="0"/>
                          <a:cs typeface="Times New Roman" pitchFamily="18" charset="0"/>
                        </a:rPr>
                        <a:t>41 296,9</a:t>
                      </a:r>
                    </a:p>
                  </a:txBody>
                  <a:tcPr/>
                </a:tc>
                <a:extLst>
                  <a:ext uri="{0D108BD9-81ED-4DB2-BD59-A6C34878D82A}">
                    <a16:rowId xmlns:a16="http://schemas.microsoft.com/office/drawing/2014/main" xmlns="" val="10008"/>
                  </a:ext>
                </a:extLst>
              </a:tr>
              <a:tr h="309125">
                <a:tc gridSpan="2">
                  <a:txBody>
                    <a:bodyPr/>
                    <a:lstStyle/>
                    <a:p>
                      <a:pPr algn="ctr"/>
                      <a:r>
                        <a:rPr lang="ru-RU" sz="1400" b="1" dirty="0">
                          <a:latin typeface="Times New Roman" pitchFamily="18" charset="0"/>
                          <a:cs typeface="Times New Roman" pitchFamily="18" charset="0"/>
                        </a:rPr>
                        <a:t>3. Мероприятия по сокращению муниципального долга и расходов на его обслуживание:</a:t>
                      </a:r>
                    </a:p>
                  </a:txBody>
                  <a:tcPr/>
                </a:tc>
                <a:tc hMerge="1">
                  <a:txBody>
                    <a:bodyPr/>
                    <a:lstStyle/>
                    <a:p>
                      <a:endParaRPr lang="ru-RU"/>
                    </a:p>
                  </a:txBody>
                  <a:tcPr/>
                </a:tc>
                <a:extLst>
                  <a:ext uri="{0D108BD9-81ED-4DB2-BD59-A6C34878D82A}">
                    <a16:rowId xmlns:a16="http://schemas.microsoft.com/office/drawing/2014/main" xmlns="" val="10006"/>
                  </a:ext>
                </a:extLst>
              </a:tr>
              <a:tr h="834638">
                <a:tc>
                  <a:txBody>
                    <a:bodyPr/>
                    <a:lstStyle/>
                    <a:p>
                      <a:r>
                        <a:rPr lang="ru-RU" sz="1200" b="0" i="0" dirty="0">
                          <a:latin typeface="Times New Roman" pitchFamily="18" charset="0"/>
                          <a:cs typeface="Times New Roman" pitchFamily="18" charset="0"/>
                        </a:rPr>
                        <a:t>Установление предельного годового объема расходов на обслуживание муниципального долга не более 1,0 % от общего годового объема расходов бюджета городского округа, за исключением расходов, осуществляемых за счет субвенций</a:t>
                      </a:r>
                    </a:p>
                  </a:txBody>
                  <a:tcPr/>
                </a:tc>
                <a:tc>
                  <a:txBody>
                    <a:bodyPr/>
                    <a:lstStyle/>
                    <a:p>
                      <a:pPr algn="ctr"/>
                      <a:endParaRPr lang="ru-RU" sz="1200" b="0" i="0" dirty="0">
                        <a:latin typeface="Times New Roman" pitchFamily="18" charset="0"/>
                        <a:cs typeface="Times New Roman" pitchFamily="18" charset="0"/>
                      </a:endParaRPr>
                    </a:p>
                    <a:p>
                      <a:pPr algn="ctr"/>
                      <a:r>
                        <a:rPr lang="ru-RU" sz="1200" b="0" i="0" dirty="0">
                          <a:latin typeface="Times New Roman" pitchFamily="18" charset="0"/>
                          <a:cs typeface="Times New Roman" pitchFamily="18" charset="0"/>
                        </a:rPr>
                        <a:t>2 401,8</a:t>
                      </a:r>
                    </a:p>
                  </a:txBody>
                  <a:tcPr/>
                </a:tc>
                <a:extLst>
                  <a:ext uri="{0D108BD9-81ED-4DB2-BD59-A6C34878D82A}">
                    <a16:rowId xmlns:a16="http://schemas.microsoft.com/office/drawing/2014/main" xmlns="" val="10007"/>
                  </a:ext>
                </a:extLst>
              </a:tr>
              <a:tr h="278212">
                <a:tc>
                  <a:txBody>
                    <a:bodyPr/>
                    <a:lstStyle/>
                    <a:p>
                      <a:r>
                        <a:rPr lang="ru-RU" sz="1200" b="1" dirty="0">
                          <a:latin typeface="Times New Roman" pitchFamily="18" charset="0"/>
                          <a:cs typeface="Times New Roman" pitchFamily="18" charset="0"/>
                        </a:rPr>
                        <a:t>Итого</a:t>
                      </a:r>
                    </a:p>
                  </a:txBody>
                  <a:tcPr/>
                </a:tc>
                <a:tc>
                  <a:txBody>
                    <a:bodyPr/>
                    <a:lstStyle/>
                    <a:p>
                      <a:pPr algn="ctr"/>
                      <a:r>
                        <a:rPr lang="ru-RU" sz="1200" b="1" dirty="0">
                          <a:latin typeface="Times New Roman" pitchFamily="18" charset="0"/>
                          <a:cs typeface="Times New Roman" pitchFamily="18" charset="0"/>
                        </a:rPr>
                        <a:t>2 401,8</a:t>
                      </a:r>
                    </a:p>
                  </a:txBody>
                  <a:tcPr/>
                </a:tc>
                <a:extLst>
                  <a:ext uri="{0D108BD9-81ED-4DB2-BD59-A6C34878D82A}">
                    <a16:rowId xmlns:a16="http://schemas.microsoft.com/office/drawing/2014/main" xmlns="" val="10009"/>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300298027"/>
              </p:ext>
            </p:extLst>
          </p:nvPr>
        </p:nvGraphicFramePr>
        <p:xfrm>
          <a:off x="107504" y="462326"/>
          <a:ext cx="8928992" cy="4752308"/>
        </p:xfrm>
        <a:graphic>
          <a:graphicData uri="http://schemas.openxmlformats.org/drawingml/2006/table">
            <a:tbl>
              <a:tblPr>
                <a:tableStyleId>{5C22544A-7EE6-4342-B048-85BDC9FD1C3A}</a:tableStyleId>
              </a:tblPr>
              <a:tblGrid>
                <a:gridCol w="6552728">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tblGrid>
              <a:tr h="230370">
                <a:tc rowSpan="2">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 Наименование целевого показателя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ru-RU" sz="1000" b="0" u="none" strike="noStrike" dirty="0" err="1">
                          <a:effectLst/>
                          <a:latin typeface="Times New Roman" panose="02020603050405020304" pitchFamily="18" charset="0"/>
                          <a:cs typeface="Times New Roman" panose="02020603050405020304" pitchFamily="18" charset="0"/>
                        </a:rPr>
                        <a:t>ед.изм</a:t>
                      </a:r>
                      <a:r>
                        <a:rPr lang="ru-RU" sz="1000" b="0" u="none" strike="noStrike" dirty="0">
                          <a:effectLst/>
                          <a:latin typeface="Times New Roman" panose="02020603050405020304" pitchFamily="18" charset="0"/>
                          <a:cs typeface="Times New Roman" panose="02020603050405020304" pitchFamily="18" charset="0"/>
                        </a:rPr>
                        <a:t>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2020 год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8032">
                <a:tc vMerge="1">
                  <a:txBody>
                    <a:bodyPr/>
                    <a:lstStyle/>
                    <a:p>
                      <a:pPr algn="l" fontAlgn="t"/>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4137">
                <a:tc>
                  <a:txBody>
                    <a:bodyPr/>
                    <a:lstStyle/>
                    <a:p>
                      <a:pPr algn="l" fontAlgn="t"/>
                      <a:r>
                        <a:rPr lang="ru-RU" sz="1200" b="0" i="0" u="none" strike="noStrike">
                          <a:solidFill>
                            <a:srgbClr val="000000"/>
                          </a:solidFill>
                          <a:latin typeface="Times New Roman"/>
                        </a:rPr>
                        <a:t>Расходы бюджета муниципального образования на общее образование в расчете на 1 обучающегося в муниципальных общеобразовательных организациях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Тыс.руб.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144,0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140,9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6064">
                <a:tc>
                  <a:txBody>
                    <a:bodyPr/>
                    <a:lstStyle/>
                    <a:p>
                      <a:pPr algn="just" fontAlgn="t"/>
                      <a:r>
                        <a:rPr lang="ru-RU" sz="1200" b="0" i="0" u="none" strike="noStrike">
                          <a:solidFill>
                            <a:srgbClr val="000000"/>
                          </a:solidFill>
                          <a:latin typeface="Times New Roman"/>
                        </a:rPr>
                        <a:t>Численность обучающихся, вовлеченных в деятельность общественных объединений на базе образовательных организаций общего образования, среднего и высшего  профессионального образования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Млн.чел</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0,005624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0,00658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7951">
                <a:tc>
                  <a:txBody>
                    <a:bodyPr/>
                    <a:lstStyle/>
                    <a:p>
                      <a:pPr algn="just" fontAlgn="t"/>
                      <a:r>
                        <a:rPr lang="ru-RU" sz="1200" b="0" i="0" u="none" strike="noStrike" dirty="0">
                          <a:solidFill>
                            <a:srgbClr val="000000"/>
                          </a:solidFill>
                          <a:latin typeface="Times New Roman"/>
                        </a:rPr>
                        <a:t>Доля учителей, охваченных национальной системой профессионального роста педагогических работников, от общего количества учителей муниципальных общеобразовательных организаций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dirty="0">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dirty="0">
                          <a:solidFill>
                            <a:srgbClr val="000000"/>
                          </a:solidFill>
                          <a:latin typeface="Times New Roman"/>
                        </a:rPr>
                        <a:t>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10206">
                <a:tc>
                  <a:txBody>
                    <a:bodyPr/>
                    <a:lstStyle/>
                    <a:p>
                      <a:pPr algn="just" fontAlgn="t"/>
                      <a:r>
                        <a:rPr lang="ru-RU" sz="1200" b="0" i="0" u="none" strike="noStrike">
                          <a:solidFill>
                            <a:srgbClr val="000000"/>
                          </a:solidFill>
                          <a:latin typeface="Times New Roman"/>
                        </a:rPr>
                        <a:t>Доля педагогических работников, повысивших уровень квалификации через участие в курсах повышения квалификации, стажировках, семинарах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55,6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62,5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60040">
                <a:tc>
                  <a:txBody>
                    <a:bodyPr/>
                    <a:lstStyle/>
                    <a:p>
                      <a:pPr algn="l" fontAlgn="t"/>
                      <a:r>
                        <a:rPr lang="ru-RU" sz="1200" b="0" i="0" u="none" strike="noStrike">
                          <a:solidFill>
                            <a:srgbClr val="000000"/>
                          </a:solidFill>
                          <a:latin typeface="Times New Roman"/>
                        </a:rPr>
                        <a:t>Доля детей, получивших психолого-педагогическую, диагностическую помощь, от общего числа детей, обучающихся в муниципальных образовательных организациях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dirty="0">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39324">
                <a:tc>
                  <a:txBody>
                    <a:bodyPr/>
                    <a:lstStyle/>
                    <a:p>
                      <a:pPr algn="just" fontAlgn="t"/>
                      <a:r>
                        <a:rPr lang="ru-RU" sz="1200" b="0" i="0" u="none" strike="noStrike">
                          <a:solidFill>
                            <a:srgbClr val="000000"/>
                          </a:solidFill>
                          <a:latin typeface="Times New Roman"/>
                        </a:rPr>
                        <a:t>Доля детей первой и второй групп здоровья в общей численности обучающихся в муниципальных общеобразовательных организациях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87,5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89,1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39324">
                <a:tc>
                  <a:txBody>
                    <a:bodyPr/>
                    <a:lstStyle/>
                    <a:p>
                      <a:pPr algn="just" fontAlgn="t"/>
                      <a:r>
                        <a:rPr lang="ru-RU" sz="1200" b="0" i="0" u="none" strike="noStrike">
                          <a:solidFill>
                            <a:srgbClr val="000000"/>
                          </a:solidFill>
                          <a:latin typeface="Times New Roman"/>
                        </a:rPr>
                        <a:t>Доля детей и молодежи (14-30 лет), участвующих в молодежных проектах и мероприятиях, направленных на поддержку, развитие созидательной активности детей и молодежи, реализацию ее творческого потенциала, по отношению к общей численности указанной категории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34,5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39324">
                <a:tc>
                  <a:txBody>
                    <a:bodyPr/>
                    <a:lstStyle/>
                    <a:p>
                      <a:pPr algn="just" fontAlgn="t"/>
                      <a:r>
                        <a:rPr lang="ru-RU" sz="1200" b="0" i="0" u="none" strike="noStrike">
                          <a:solidFill>
                            <a:srgbClr val="000000"/>
                          </a:solidFill>
                          <a:latin typeface="Times New Roman"/>
                        </a:rPr>
                        <a:t>Доля детей и молодежи в возрасте от 14 до 30 лет, вовлеченных в мероприятия, направленные на пропаганду здорового образа жизни, по отношению к общей численности указанной категории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48,3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50,6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04126">
                <a:tc>
                  <a:txBody>
                    <a:bodyPr/>
                    <a:lstStyle/>
                    <a:p>
                      <a:pPr algn="just" fontAlgn="t"/>
                      <a:r>
                        <a:rPr lang="ru-RU" sz="1200" b="0" i="0" u="none" strike="noStrike" dirty="0">
                          <a:solidFill>
                            <a:srgbClr val="000000"/>
                          </a:solidFill>
                          <a:latin typeface="Times New Roman"/>
                        </a:rPr>
                        <a:t>Доля детей и молодежи (14-30 лет),  вовлеченных в добровольческую деятельность</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32,8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439324">
                <a:tc>
                  <a:txBody>
                    <a:bodyPr/>
                    <a:lstStyle/>
                    <a:p>
                      <a:pPr algn="just" fontAlgn="t"/>
                      <a:r>
                        <a:rPr lang="ru-RU" sz="1200" b="0" i="0" u="none" strike="noStrike" dirty="0">
                          <a:solidFill>
                            <a:srgbClr val="000000"/>
                          </a:solidFill>
                          <a:latin typeface="Times New Roman"/>
                        </a:rPr>
                        <a:t>Доля детей, прошедших оздоровление в организациях отдыха детей и их оздоровления, расположенных в городе </a:t>
                      </a:r>
                      <a:r>
                        <a:rPr lang="ru-RU" sz="1200" b="0" i="0" u="none" strike="noStrike" dirty="0" err="1">
                          <a:solidFill>
                            <a:srgbClr val="000000"/>
                          </a:solidFill>
                          <a:latin typeface="Times New Roman"/>
                        </a:rPr>
                        <a:t>Урай</a:t>
                      </a:r>
                      <a:r>
                        <a:rPr lang="ru-RU" sz="1200" b="0" i="0" u="none" strike="noStrike" dirty="0">
                          <a:solidFill>
                            <a:srgbClr val="000000"/>
                          </a:solidFill>
                          <a:latin typeface="Times New Roman"/>
                        </a:rPr>
                        <a:t> и за его пределами, от общей численности детей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a:solidFill>
                            <a:srgbClr val="000000"/>
                          </a:solidFill>
                          <a:latin typeface="Times New Roman"/>
                        </a:rPr>
                        <a:t>46,7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0" i="0" u="none" strike="noStrike" dirty="0">
                          <a:solidFill>
                            <a:srgbClr val="000000"/>
                          </a:solidFill>
                          <a:latin typeface="Times New Roman"/>
                        </a:rPr>
                        <a:t>17,6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sp>
        <p:nvSpPr>
          <p:cNvPr id="2" name="Прямоугольник 1"/>
          <p:cNvSpPr/>
          <p:nvPr/>
        </p:nvSpPr>
        <p:spPr>
          <a:xfrm>
            <a:off x="7337112" y="0"/>
            <a:ext cx="1711815" cy="276999"/>
          </a:xfrm>
          <a:prstGeom prst="rect">
            <a:avLst/>
          </a:prstGeom>
        </p:spPr>
        <p:txBody>
          <a:bodyPr wrap="none">
            <a:spAutoFit/>
          </a:bodyPr>
          <a:lstStyle/>
          <a:p>
            <a:pPr lvl="0" fontAlgn="b"/>
            <a:r>
              <a:rPr lang="ru-RU" sz="1200" b="1" dirty="0">
                <a:solidFill>
                  <a:srgbClr val="000000"/>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p14="http://schemas.microsoft.com/office/powerpoint/2010/main" xmlns="" val="4103342349"/>
      </p:ext>
    </p:extLst>
  </p:cSld>
  <p:clrMapOvr>
    <a:masterClrMapping/>
  </p:clrMapOvr>
  <p:transition spd="slow" advClick="0"/>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07504" y="71046"/>
            <a:ext cx="9011384"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fontAlgn="b"/>
            <a:r>
              <a:rPr lang="ru-RU" sz="1600" b="1" i="1" dirty="0">
                <a:solidFill>
                  <a:srgbClr val="000000"/>
                </a:solidFill>
                <a:latin typeface="Times New Roman" panose="02020603050405020304" pitchFamily="18" charset="0"/>
                <a:cs typeface="Times New Roman" panose="02020603050405020304" pitchFamily="18" charset="0"/>
              </a:rPr>
              <a:t>«Развитие физической культуры, спорта и туризма в городе Урай» на 201</a:t>
            </a:r>
            <a:r>
              <a:rPr lang="en-US" sz="1600" b="1" i="1" dirty="0">
                <a:solidFill>
                  <a:srgbClr val="000000"/>
                </a:solidFill>
                <a:latin typeface="Times New Roman" panose="02020603050405020304" pitchFamily="18" charset="0"/>
                <a:cs typeface="Times New Roman" panose="02020603050405020304" pitchFamily="18" charset="0"/>
              </a:rPr>
              <a:t>9</a:t>
            </a:r>
            <a:r>
              <a:rPr lang="ru-RU" sz="1600" b="1" i="1" dirty="0">
                <a:solidFill>
                  <a:srgbClr val="000000"/>
                </a:solidFill>
                <a:latin typeface="Times New Roman" panose="02020603050405020304" pitchFamily="18" charset="0"/>
                <a:cs typeface="Times New Roman" panose="02020603050405020304" pitchFamily="18" charset="0"/>
              </a:rPr>
              <a:t>-20</a:t>
            </a:r>
            <a:r>
              <a:rPr lang="en-US" sz="1600" b="1" i="1" dirty="0">
                <a:solidFill>
                  <a:srgbClr val="000000"/>
                </a:solidFill>
                <a:latin typeface="Times New Roman" panose="02020603050405020304" pitchFamily="18" charset="0"/>
                <a:cs typeface="Times New Roman" panose="02020603050405020304" pitchFamily="18" charset="0"/>
              </a:rPr>
              <a:t>30</a:t>
            </a:r>
            <a:r>
              <a:rPr lang="ru-RU" sz="1600" b="1" i="1" dirty="0">
                <a:solidFill>
                  <a:srgbClr val="000000"/>
                </a:solidFill>
                <a:latin typeface="Times New Roman" panose="02020603050405020304" pitchFamily="18" charset="0"/>
                <a:cs typeface="Times New Roman" panose="02020603050405020304" pitchFamily="18" charset="0"/>
              </a:rPr>
              <a:t> годы</a:t>
            </a:r>
          </a:p>
        </p:txBody>
      </p:sp>
      <p:graphicFrame>
        <p:nvGraphicFramePr>
          <p:cNvPr id="3" name="Таблица 2"/>
          <p:cNvGraphicFramePr>
            <a:graphicFrameLocks noGrp="1"/>
          </p:cNvGraphicFramePr>
          <p:nvPr>
            <p:extLst>
              <p:ext uri="{D42A27DB-BD31-4B8C-83A1-F6EECF244321}">
                <p14:modId xmlns:p14="http://schemas.microsoft.com/office/powerpoint/2010/main" xmlns="" val="190701822"/>
              </p:ext>
            </p:extLst>
          </p:nvPr>
        </p:nvGraphicFramePr>
        <p:xfrm>
          <a:off x="107503" y="1510049"/>
          <a:ext cx="8928993" cy="5190999"/>
        </p:xfrm>
        <a:graphic>
          <a:graphicData uri="http://schemas.openxmlformats.org/drawingml/2006/table">
            <a:tbl>
              <a:tblPr firstRow="1" firstCol="1" bandRow="1"/>
              <a:tblGrid>
                <a:gridCol w="6840761">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3"/>
                    </a:ext>
                  </a:extLst>
                </a:gridCol>
                <a:gridCol w="759789">
                  <a:extLst>
                    <a:ext uri="{9D8B030D-6E8A-4147-A177-3AD203B41FA5}">
                      <a16:colId xmlns:a16="http://schemas.microsoft.com/office/drawing/2014/main" xmlns="" val="20004"/>
                    </a:ext>
                  </a:extLst>
                </a:gridCol>
                <a:gridCol w="32299">
                  <a:extLst>
                    <a:ext uri="{9D8B030D-6E8A-4147-A177-3AD203B41FA5}">
                      <a16:colId xmlns:a16="http://schemas.microsoft.com/office/drawing/2014/main" xmlns="" val="20005"/>
                    </a:ext>
                  </a:extLst>
                </a:gridCol>
              </a:tblGrid>
              <a:tr h="200994">
                <a:tc rowSpan="2">
                  <a:txBody>
                    <a:bodyPr/>
                    <a:lstStyle/>
                    <a:p>
                      <a:pPr algn="ctr">
                        <a:spcAft>
                          <a:spcPts val="0"/>
                        </a:spcAft>
                      </a:pPr>
                      <a:r>
                        <a:rPr lang="ru-RU" sz="105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50" dirty="0">
                          <a:effectLst/>
                          <a:latin typeface="Times New Roman" panose="02020603050405020304" pitchFamily="18" charset="0"/>
                          <a:ea typeface="Calibri" panose="020F0502020204030204" pitchFamily="34" charset="0"/>
                          <a:cs typeface="Times New Roman" panose="02020603050405020304" pitchFamily="18" charset="0"/>
                        </a:rPr>
                        <a:t>Ед.</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050" dirty="0" err="1">
                          <a:effectLst/>
                          <a:latin typeface="Times New Roman" panose="02020603050405020304" pitchFamily="18" charset="0"/>
                          <a:ea typeface="Calibri" panose="020F0502020204030204" pitchFamily="34" charset="0"/>
                          <a:cs typeface="Times New Roman" panose="02020603050405020304" pitchFamily="18" charset="0"/>
                        </a:rPr>
                        <a:t>изм</a:t>
                      </a:r>
                      <a:r>
                        <a:rPr lang="ru-RU" sz="105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7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0"/>
                  </a:ext>
                </a:extLst>
              </a:tr>
              <a:tr h="188052">
                <a:tc vMerge="1">
                  <a:txBody>
                    <a:bodyPr/>
                    <a:lstStyle/>
                    <a:p>
                      <a:pPr marL="0" lvl="0" indent="0" algn="l">
                        <a:spcAft>
                          <a:spcPts val="0"/>
                        </a:spcAft>
                        <a:buFont typeface="+mj-lt"/>
                        <a:buNone/>
                      </a:pP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a:effectLst/>
                          <a:latin typeface="Times New Roman" pitchFamily="18" charset="0"/>
                          <a:ea typeface="Calibri" panose="020F0502020204030204" pitchFamily="34" charset="0"/>
                          <a:cs typeface="Times New Roman" pitchFamily="18" charset="0"/>
                        </a:rPr>
                        <a:t>план</a:t>
                      </a: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a:effectLst/>
                          <a:latin typeface="Times New Roman" pitchFamily="18" charset="0"/>
                          <a:ea typeface="Calibri" panose="020F0502020204030204" pitchFamily="34" charset="0"/>
                          <a:cs typeface="Times New Roman" pitchFamily="18" charset="0"/>
                        </a:rPr>
                        <a:t>факт</a:t>
                      </a: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7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1"/>
                  </a:ext>
                </a:extLst>
              </a:tr>
              <a:tr h="385898">
                <a:tc>
                  <a:txBody>
                    <a:bodyPr/>
                    <a:lstStyle/>
                    <a:p>
                      <a:pPr algn="l" fontAlgn="b"/>
                      <a:r>
                        <a:rPr lang="ru-RU" sz="1200" b="0" i="0" u="none" strike="noStrike" dirty="0">
                          <a:solidFill>
                            <a:srgbClr val="000000"/>
                          </a:solidFill>
                          <a:latin typeface="Times New Roman"/>
                        </a:rPr>
                        <a:t>Доля населения, систематически занимающегося физической культурой и спортом, в общей численности населения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52,5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52,5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385898">
                <a:tc>
                  <a:txBody>
                    <a:bodyPr/>
                    <a:lstStyle/>
                    <a:p>
                      <a:pPr algn="l" fontAlgn="t"/>
                      <a:r>
                        <a:rPr lang="ru-RU" sz="1200" b="0" i="0" u="none" strike="noStrike" dirty="0">
                          <a:solidFill>
                            <a:srgbClr val="000000"/>
                          </a:solidFill>
                          <a:latin typeface="Times New Roman"/>
                        </a:rPr>
                        <a:t>Доля детей и молодежи (возраст 3-29 лет), систематически занимающихся физической культурой и спортом, в общей численности детей и молодежи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79,1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84,1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7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628069898"/>
                  </a:ext>
                </a:extLst>
              </a:tr>
              <a:tr h="385898">
                <a:tc>
                  <a:txBody>
                    <a:bodyPr/>
                    <a:lstStyle/>
                    <a:p>
                      <a:pPr algn="l" fontAlgn="b"/>
                      <a:r>
                        <a:rPr lang="ru-RU" sz="1200" b="0" i="0" u="none" strike="noStrike" dirty="0">
                          <a:solidFill>
                            <a:srgbClr val="000000"/>
                          </a:solidFill>
                          <a:latin typeface="Times New Roman"/>
                        </a:rPr>
                        <a:t>Доля граждан среднего возраста (женщины: 30-54 года; мужчины: 30-59 лет), систематически занимающихся физической культурой и спортом, в общей численности граждан среднего возраста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33,3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34,9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7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726577286"/>
                  </a:ext>
                </a:extLst>
              </a:tr>
              <a:tr h="385898">
                <a:tc>
                  <a:txBody>
                    <a:bodyPr/>
                    <a:lstStyle/>
                    <a:p>
                      <a:pPr algn="l" fontAlgn="b"/>
                      <a:r>
                        <a:rPr lang="ru-RU" sz="1200" b="0" i="0" u="none" strike="noStrike" dirty="0">
                          <a:solidFill>
                            <a:srgbClr val="000000"/>
                          </a:solidFill>
                          <a:latin typeface="Times New Roman"/>
                        </a:rPr>
                        <a:t>Доля граждан старшего возраста (женщины: 55-79 года; мужчины: 60-79 лет), систематически занимающихся физической культурой и спортом, в общей численности граждан старшего возраста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33,5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35,8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7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685066305"/>
                  </a:ext>
                </a:extLst>
              </a:tr>
              <a:tr h="385898">
                <a:tc>
                  <a:txBody>
                    <a:bodyPr/>
                    <a:lstStyle/>
                    <a:p>
                      <a:pPr algn="l" fontAlgn="b"/>
                      <a:r>
                        <a:rPr lang="ru-RU" sz="1200" b="0" i="0" u="none" strike="noStrike">
                          <a:solidFill>
                            <a:srgbClr val="000000"/>
                          </a:solidFill>
                          <a:latin typeface="Times New Roman"/>
                        </a:rPr>
                        <a:t>Доля граждан, занимающихся физической культурой и спортом по месту работы, в общей численности населения, занятого в экономике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33,0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35,9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385898">
                <a:tc>
                  <a:txBody>
                    <a:bodyPr/>
                    <a:lstStyle/>
                    <a:p>
                      <a:pPr algn="l" fontAlgn="b"/>
                      <a:r>
                        <a:rPr lang="ru-RU" sz="1200" b="0" i="0" u="none" strike="noStrike">
                          <a:solidFill>
                            <a:srgbClr val="000000"/>
                          </a:solidFill>
                          <a:latin typeface="Times New Roman"/>
                        </a:rPr>
                        <a:t>Доля обучающихся, систематически занимающихся физической культурой и спортом, в общей численности обучающихся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80,0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85,3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366645">
                <a:tc>
                  <a:txBody>
                    <a:bodyPr/>
                    <a:lstStyle/>
                    <a:p>
                      <a:pPr algn="l" fontAlgn="b"/>
                      <a:r>
                        <a:rPr lang="ru-RU" sz="1200" b="0" i="0" u="none" strike="noStrike" dirty="0">
                          <a:solidFill>
                            <a:srgbClr val="000000"/>
                          </a:solidFill>
                          <a:latin typeface="Times New Roman"/>
                        </a:rPr>
                        <a:t>Доля лиц с ограниченными возможностями здоровья и инвалидов, систематически занимающихся физической культурой и спортом, в общей численности данной категории населения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573949">
                <a:tc>
                  <a:txBody>
                    <a:bodyPr/>
                    <a:lstStyle/>
                    <a:p>
                      <a:pPr algn="l" fontAlgn="t"/>
                      <a:r>
                        <a:rPr lang="ru-RU" sz="1200" b="0" i="0" u="none" strike="noStrike" dirty="0">
                          <a:solidFill>
                            <a:srgbClr val="000000"/>
                          </a:solidFill>
                          <a:latin typeface="Times New Roman"/>
                        </a:rPr>
                        <a:t>Доля граждан, выполнивших нормативы Всероссийского физкультурно-спортивного комплекса «Готов к труду и обороне» (ГТО), в общей численности населения, принявшего участие в сдаче нормативов Всероссийского физкультурно-спортивного комплекса «Готов к труду и обороне» (ГТО)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52,5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r h="197846">
                <a:tc>
                  <a:txBody>
                    <a:bodyPr/>
                    <a:lstStyle/>
                    <a:p>
                      <a:pPr algn="l" fontAlgn="t"/>
                      <a:r>
                        <a:rPr lang="ru-RU" sz="1200" b="0" i="0" u="none" strike="noStrike" dirty="0">
                          <a:solidFill>
                            <a:srgbClr val="000000"/>
                          </a:solidFill>
                          <a:latin typeface="Times New Roman"/>
                        </a:rPr>
                        <a:t>из них учащихся и студентов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53,0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50,5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7"/>
                  </a:ext>
                </a:extLst>
              </a:tr>
              <a:tr h="573949">
                <a:tc>
                  <a:txBody>
                    <a:bodyPr/>
                    <a:lstStyle/>
                    <a:p>
                      <a:pPr algn="l" fontAlgn="t"/>
                      <a:r>
                        <a:rPr lang="ru-RU" sz="1200" b="0" i="0" u="none" strike="noStrike" dirty="0">
                          <a:solidFill>
                            <a:srgbClr val="000000"/>
                          </a:solidFill>
                          <a:latin typeface="Times New Roman"/>
                        </a:rPr>
                        <a:t>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8"/>
                  </a:ext>
                </a:extLst>
              </a:tr>
              <a:tr h="301800">
                <a:tc>
                  <a:txBody>
                    <a:bodyPr/>
                    <a:lstStyle/>
                    <a:p>
                      <a:pPr algn="l" fontAlgn="b"/>
                      <a:r>
                        <a:rPr lang="ru-RU" sz="1200" b="0" i="0" u="none" strike="noStrike" dirty="0">
                          <a:solidFill>
                            <a:srgbClr val="000000"/>
                          </a:solidFill>
                          <a:latin typeface="Times New Roman"/>
                        </a:rPr>
                        <a:t>Уровень обеспеченности граждан спортивными сооружениями исходя из единовременной пропускной способности объектов спорта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55,0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58,4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9"/>
                  </a:ext>
                </a:extLst>
              </a:tr>
              <a:tr h="197846">
                <a:tc>
                  <a:txBody>
                    <a:bodyPr/>
                    <a:lstStyle/>
                    <a:p>
                      <a:pPr algn="l" fontAlgn="b"/>
                      <a:r>
                        <a:rPr lang="ru-RU" sz="1200" b="0" i="0" u="none" strike="noStrike">
                          <a:solidFill>
                            <a:srgbClr val="000000"/>
                          </a:solidFill>
                          <a:latin typeface="Times New Roman"/>
                        </a:rPr>
                        <a:t>Численность туристов, размещенных в коллективных средствах размещения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чел.</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2500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2640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0"/>
                  </a:ext>
                </a:extLst>
              </a:tr>
              <a:tr h="73655">
                <a:tc>
                  <a:txBody>
                    <a:bodyPr/>
                    <a:lstStyle/>
                    <a:p>
                      <a:pPr algn="l" fontAlgn="ctr"/>
                      <a:r>
                        <a:rPr lang="ru-RU" sz="1200" b="0" i="0" u="none" strike="noStrike">
                          <a:solidFill>
                            <a:srgbClr val="000000"/>
                          </a:solidFill>
                          <a:latin typeface="Times New Roman"/>
                        </a:rPr>
                        <a:t>Количество туристических маршрутов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ед.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4" name="Прямоугольник 3"/>
          <p:cNvSpPr/>
          <p:nvPr/>
        </p:nvSpPr>
        <p:spPr>
          <a:xfrm>
            <a:off x="107504" y="692696"/>
            <a:ext cx="6275080"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a:t>
            </a:r>
            <a:r>
              <a:rPr lang="en-US" sz="1400" b="1" dirty="0">
                <a:solidFill>
                  <a:srgbClr val="000000"/>
                </a:solidFill>
                <a:latin typeface="Times New Roman" panose="02020603050405020304" pitchFamily="18" charset="0"/>
                <a:cs typeface="Times New Roman" panose="02020603050405020304" pitchFamily="18" charset="0"/>
              </a:rPr>
              <a:t>20</a:t>
            </a:r>
            <a:r>
              <a:rPr lang="ru-RU" sz="1400" b="1" dirty="0">
                <a:solidFill>
                  <a:srgbClr val="000000"/>
                </a:solidFill>
                <a:latin typeface="Times New Roman" panose="02020603050405020304" pitchFamily="18" charset="0"/>
                <a:cs typeface="Times New Roman" panose="02020603050405020304" pitchFamily="18" charset="0"/>
              </a:rPr>
              <a:t>20</a:t>
            </a:r>
            <a:r>
              <a:rPr lang="en-US" sz="1400" b="1" dirty="0">
                <a:solidFill>
                  <a:srgbClr val="000000"/>
                </a:solidFill>
                <a:latin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cs typeface="Times New Roman" panose="02020603050405020304" pitchFamily="18" charset="0"/>
              </a:rPr>
              <a:t>год – 176 168,5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a:t>
            </a:r>
            <a:r>
              <a:rPr lang="en-US" sz="1400" b="1" dirty="0">
                <a:solidFill>
                  <a:srgbClr val="000000"/>
                </a:solidFill>
                <a:latin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cs typeface="Times New Roman" panose="02020603050405020304" pitchFamily="18" charset="0"/>
              </a:rPr>
              <a:t>за 2020 год – 168 998,0 тыс.рублей, или 95,9% от плана </a:t>
            </a:r>
          </a:p>
        </p:txBody>
      </p:sp>
      <p:sp>
        <p:nvSpPr>
          <p:cNvPr id="5" name="Прямоугольник 4"/>
          <p:cNvSpPr/>
          <p:nvPr/>
        </p:nvSpPr>
        <p:spPr>
          <a:xfrm>
            <a:off x="107504" y="1196752"/>
            <a:ext cx="8640960"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endParaRPr lang="ru-RU" dirty="0"/>
          </a:p>
        </p:txBody>
      </p:sp>
    </p:spTree>
    <p:extLst>
      <p:ext uri="{BB962C8B-B14F-4D97-AF65-F5344CB8AC3E}">
        <p14:creationId xmlns:p14="http://schemas.microsoft.com/office/powerpoint/2010/main" xmlns="" val="2104203087"/>
      </p:ext>
    </p:extLst>
  </p:cSld>
  <p:clrMapOvr>
    <a:masterClrMapping/>
  </p:clrMapOvr>
  <p:transition spd="slow" advClick="0"/>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79512" y="395953"/>
            <a:ext cx="8856984"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fontAlgn="b"/>
            <a:r>
              <a:rPr lang="ru-RU" sz="1600" b="1" i="1" dirty="0">
                <a:solidFill>
                  <a:srgbClr val="000000"/>
                </a:solidFill>
                <a:latin typeface="Times New Roman" panose="02020603050405020304" pitchFamily="18" charset="0"/>
                <a:cs typeface="Times New Roman" panose="02020603050405020304" pitchFamily="18" charset="0"/>
              </a:rPr>
              <a:t>«Культура города Урай» на 2017-2021 годы</a:t>
            </a:r>
          </a:p>
        </p:txBody>
      </p:sp>
      <p:graphicFrame>
        <p:nvGraphicFramePr>
          <p:cNvPr id="4" name="Таблица 3"/>
          <p:cNvGraphicFramePr>
            <a:graphicFrameLocks noGrp="1"/>
          </p:cNvGraphicFramePr>
          <p:nvPr>
            <p:extLst>
              <p:ext uri="{D42A27DB-BD31-4B8C-83A1-F6EECF244321}">
                <p14:modId xmlns:p14="http://schemas.microsoft.com/office/powerpoint/2010/main" xmlns="" val="359489791"/>
              </p:ext>
            </p:extLst>
          </p:nvPr>
        </p:nvGraphicFramePr>
        <p:xfrm>
          <a:off x="179512" y="2348879"/>
          <a:ext cx="8784976" cy="2726046"/>
        </p:xfrm>
        <a:graphic>
          <a:graphicData uri="http://schemas.openxmlformats.org/drawingml/2006/table">
            <a:tbl>
              <a:tblPr/>
              <a:tblGrid>
                <a:gridCol w="5610573">
                  <a:extLst>
                    <a:ext uri="{9D8B030D-6E8A-4147-A177-3AD203B41FA5}">
                      <a16:colId xmlns:a16="http://schemas.microsoft.com/office/drawing/2014/main" xmlns="" val="20000"/>
                    </a:ext>
                  </a:extLst>
                </a:gridCol>
                <a:gridCol w="812057">
                  <a:extLst>
                    <a:ext uri="{9D8B030D-6E8A-4147-A177-3AD203B41FA5}">
                      <a16:colId xmlns:a16="http://schemas.microsoft.com/office/drawing/2014/main" xmlns="" val="20001"/>
                    </a:ext>
                  </a:extLst>
                </a:gridCol>
                <a:gridCol w="1181173">
                  <a:extLst>
                    <a:ext uri="{9D8B030D-6E8A-4147-A177-3AD203B41FA5}">
                      <a16:colId xmlns:a16="http://schemas.microsoft.com/office/drawing/2014/main" xmlns="" val="20003"/>
                    </a:ext>
                  </a:extLst>
                </a:gridCol>
                <a:gridCol w="1181173">
                  <a:extLst>
                    <a:ext uri="{9D8B030D-6E8A-4147-A177-3AD203B41FA5}">
                      <a16:colId xmlns:a16="http://schemas.microsoft.com/office/drawing/2014/main" xmlns="" val="20004"/>
                    </a:ext>
                  </a:extLst>
                </a:gridCol>
              </a:tblGrid>
              <a:tr h="288033">
                <a:tc rowSpan="2">
                  <a:txBody>
                    <a:bodyPr/>
                    <a:lstStyle/>
                    <a:p>
                      <a:pPr algn="ctr">
                        <a:spcAft>
                          <a:spcPts val="0"/>
                        </a:spcAft>
                      </a:pPr>
                      <a:r>
                        <a:rPr lang="ru-RU" sz="1200" b="0" dirty="0">
                          <a:effectLst/>
                          <a:latin typeface="Times New Roman" pitchFamily="18" charset="0"/>
                          <a:ea typeface="Calibri" panose="020F0502020204030204" pitchFamily="34" charset="0"/>
                          <a:cs typeface="Times New Roman" pitchFamily="18" charset="0"/>
                        </a:rPr>
                        <a:t>Наименование целевого показателя</a:t>
                      </a: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0" dirty="0">
                          <a:effectLst/>
                          <a:latin typeface="Times New Roman" pitchFamily="18" charset="0"/>
                          <a:ea typeface="Calibri" panose="020F0502020204030204" pitchFamily="34" charset="0"/>
                          <a:cs typeface="Times New Roman" pitchFamily="18" charset="0"/>
                        </a:rPr>
                        <a:t>Ед. </a:t>
                      </a:r>
                      <a:r>
                        <a:rPr lang="ru-RU" sz="1200" b="0" dirty="0" err="1">
                          <a:effectLst/>
                          <a:latin typeface="Times New Roman" pitchFamily="18" charset="0"/>
                          <a:ea typeface="Calibri" panose="020F0502020204030204" pitchFamily="34" charset="0"/>
                          <a:cs typeface="Times New Roman" pitchFamily="18" charset="0"/>
                        </a:rPr>
                        <a:t>изм</a:t>
                      </a:r>
                      <a:r>
                        <a:rPr lang="ru-RU" sz="1200" b="0" dirty="0">
                          <a:effectLst/>
                          <a:latin typeface="Times New Roman" pitchFamily="18" charset="0"/>
                          <a:ea typeface="Calibri" panose="020F0502020204030204" pitchFamily="34" charset="0"/>
                          <a:cs typeface="Times New Roman" pitchFamily="18" charset="0"/>
                        </a:rPr>
                        <a:t>.</a:t>
                      </a: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b="0" dirty="0">
                          <a:effectLst/>
                          <a:latin typeface="Times New Roman" pitchFamily="18" charset="0"/>
                          <a:ea typeface="Calibri" panose="020F0502020204030204" pitchFamily="34" charset="0"/>
                          <a:cs typeface="Times New Roman" pitchFamily="18" charset="0"/>
                        </a:rPr>
                        <a:t>2020 год</a:t>
                      </a: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200" dirty="0">
                        <a:effectLst/>
                        <a:latin typeface="Arial" pitchFamily="34" charset="0"/>
                        <a:ea typeface="Calibri" panose="020F0502020204030204" pitchFamily="34" charset="0"/>
                        <a:cs typeface="Arial" pitchFamily="34"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33074">
                <a:tc vMerge="1">
                  <a:txBody>
                    <a:bodyPr/>
                    <a:lstStyle/>
                    <a:p>
                      <a:pPr algn="ctr">
                        <a:spcAft>
                          <a:spcPts val="0"/>
                        </a:spcAft>
                      </a:pPr>
                      <a:endParaRPr lang="ru-RU" sz="1200" dirty="0">
                        <a:effectLst/>
                        <a:latin typeface="Arial" pitchFamily="34" charset="0"/>
                        <a:ea typeface="Calibri" panose="020F0502020204030204" pitchFamily="34" charset="0"/>
                        <a:cs typeface="Arial" pitchFamily="34"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200" dirty="0">
                        <a:effectLst/>
                        <a:latin typeface="Arial" pitchFamily="34" charset="0"/>
                        <a:ea typeface="Calibri" panose="020F0502020204030204" pitchFamily="34" charset="0"/>
                        <a:cs typeface="Arial" pitchFamily="34"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a:effectLst/>
                          <a:latin typeface="Times New Roman" pitchFamily="18" charset="0"/>
                          <a:ea typeface="Calibri" panose="020F0502020204030204" pitchFamily="34" charset="0"/>
                          <a:cs typeface="Times New Roman" pitchFamily="18" charset="0"/>
                        </a:rPr>
                        <a:t>план</a:t>
                      </a: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a:effectLst/>
                          <a:latin typeface="Times New Roman" pitchFamily="18" charset="0"/>
                          <a:ea typeface="Calibri" panose="020F0502020204030204" pitchFamily="34" charset="0"/>
                          <a:cs typeface="Times New Roman" pitchFamily="18" charset="0"/>
                        </a:rPr>
                        <a:t>факт</a:t>
                      </a: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4998">
                <a:tc>
                  <a:txBody>
                    <a:bodyPr/>
                    <a:lstStyle/>
                    <a:p>
                      <a:pPr algn="l" fontAlgn="ctr"/>
                      <a:r>
                        <a:rPr lang="ru-RU" sz="1200" b="0" i="0" u="none" strike="noStrike" dirty="0">
                          <a:solidFill>
                            <a:srgbClr val="000000"/>
                          </a:solidFill>
                          <a:latin typeface="Times New Roman"/>
                        </a:rPr>
                        <a:t>Количество организаций культуры, получивших современное оборудование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единиц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5975">
                <a:tc>
                  <a:txBody>
                    <a:bodyPr/>
                    <a:lstStyle/>
                    <a:p>
                      <a:pPr algn="l" fontAlgn="ctr"/>
                      <a:r>
                        <a:rPr lang="ru-RU" sz="1200" b="0" i="0" u="none" strike="noStrike" dirty="0">
                          <a:solidFill>
                            <a:srgbClr val="000000"/>
                          </a:solidFill>
                          <a:latin typeface="Times New Roman"/>
                        </a:rPr>
                        <a:t>Увеличение числа обращений к цифровым ресурсам культуры (проценты к базовому значению)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09054">
                <a:tc>
                  <a:txBody>
                    <a:bodyPr/>
                    <a:lstStyle/>
                    <a:p>
                      <a:pPr algn="l" fontAlgn="ctr"/>
                      <a:r>
                        <a:rPr lang="ru-RU" sz="1200" b="0" i="0" u="none" strike="noStrike" dirty="0">
                          <a:solidFill>
                            <a:srgbClr val="000000"/>
                          </a:solidFill>
                          <a:latin typeface="Times New Roman"/>
                        </a:rPr>
                        <a:t>Увеличение числа граждан, принимающих участие в культурной деятельности (проценты к базовому значению)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95975">
                <a:tc>
                  <a:txBody>
                    <a:bodyPr/>
                    <a:lstStyle/>
                    <a:p>
                      <a:pPr algn="l" fontAlgn="ctr"/>
                      <a:r>
                        <a:rPr lang="ru-RU" sz="1200" b="0" i="0" u="none" strike="noStrike" dirty="0">
                          <a:solidFill>
                            <a:srgbClr val="000000"/>
                          </a:solidFill>
                          <a:latin typeface="Times New Roman"/>
                        </a:rPr>
                        <a:t>Уровень удовлетворенности жителей города </a:t>
                      </a:r>
                      <a:r>
                        <a:rPr lang="ru-RU" sz="1200" b="0" i="0" u="none" strike="noStrike" dirty="0" err="1">
                          <a:solidFill>
                            <a:srgbClr val="000000"/>
                          </a:solidFill>
                          <a:latin typeface="Times New Roman"/>
                        </a:rPr>
                        <a:t>Урай</a:t>
                      </a:r>
                      <a:r>
                        <a:rPr lang="ru-RU" sz="1200" b="0" i="0" u="none" strike="noStrike" dirty="0">
                          <a:solidFill>
                            <a:srgbClr val="000000"/>
                          </a:solidFill>
                          <a:latin typeface="Times New Roman"/>
                        </a:rPr>
                        <a:t> качеством услуг, предоставляемых учреждениями в сфере культуры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96,1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96,4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88937">
                <a:tc>
                  <a:txBody>
                    <a:bodyPr/>
                    <a:lstStyle/>
                    <a:p>
                      <a:pPr algn="l" fontAlgn="ctr"/>
                      <a:r>
                        <a:rPr lang="ru-RU" sz="1200" b="0" i="0" u="none" strike="noStrike" dirty="0">
                          <a:solidFill>
                            <a:srgbClr val="000000"/>
                          </a:solidFill>
                          <a:latin typeface="Times New Roman"/>
                        </a:rPr>
                        <a:t>Доля специалистов, прошедших повышение квалификации путем направления на семинары, курсы повышения квалификации, обучение от общего количества специалистов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Прямоугольник 4"/>
          <p:cNvSpPr/>
          <p:nvPr/>
        </p:nvSpPr>
        <p:spPr>
          <a:xfrm>
            <a:off x="107504" y="1124744"/>
            <a:ext cx="6336704"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276 408,3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269 698,6 тыс.рублей, или 97,6% от плана </a:t>
            </a:r>
          </a:p>
        </p:txBody>
      </p:sp>
      <p:sp>
        <p:nvSpPr>
          <p:cNvPr id="3" name="Прямоугольник 2"/>
          <p:cNvSpPr/>
          <p:nvPr/>
        </p:nvSpPr>
        <p:spPr>
          <a:xfrm>
            <a:off x="179512" y="1844824"/>
            <a:ext cx="8640960" cy="338554"/>
          </a:xfrm>
          <a:prstGeom prst="rect">
            <a:avLst/>
          </a:prstGeom>
        </p:spPr>
        <p:txBody>
          <a:bodyPr wrap="square">
            <a:spAutoFit/>
          </a:bodyPr>
          <a:lstStyle/>
          <a:p>
            <a:pPr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1576254188"/>
      </p:ext>
    </p:extLst>
  </p:cSld>
  <p:clrMapOvr>
    <a:masterClrMapping/>
  </p:clrMapOvr>
  <p:transition spd="slow" advClick="0"/>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37256" y="188640"/>
            <a:ext cx="9036496" cy="830997"/>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fontAlgn="b"/>
            <a:r>
              <a:rPr lang="ru-RU" sz="1600" b="1" i="1" dirty="0">
                <a:solidFill>
                  <a:srgbClr val="000000"/>
                </a:solidFill>
                <a:latin typeface="Times New Roman" panose="02020603050405020304" pitchFamily="18" charset="0"/>
                <a:cs typeface="Times New Roman" panose="02020603050405020304" pitchFamily="18" charset="0"/>
              </a:rPr>
              <a:t>«Поддержка социально ориентированных некоммерческих  организаций </a:t>
            </a:r>
          </a:p>
          <a:p>
            <a:pPr fontAlgn="b"/>
            <a:r>
              <a:rPr lang="ru-RU" sz="1600" b="1" i="1" dirty="0">
                <a:solidFill>
                  <a:srgbClr val="000000"/>
                </a:solidFill>
                <a:latin typeface="Times New Roman" panose="02020603050405020304" pitchFamily="18" charset="0"/>
                <a:cs typeface="Times New Roman" panose="02020603050405020304" pitchFamily="18" charset="0"/>
              </a:rPr>
              <a:t>в городе Урай» на 2018- 2030 годы</a:t>
            </a:r>
          </a:p>
        </p:txBody>
      </p:sp>
      <p:graphicFrame>
        <p:nvGraphicFramePr>
          <p:cNvPr id="3" name="Таблица 2"/>
          <p:cNvGraphicFramePr>
            <a:graphicFrameLocks noGrp="1"/>
          </p:cNvGraphicFramePr>
          <p:nvPr>
            <p:extLst>
              <p:ext uri="{D42A27DB-BD31-4B8C-83A1-F6EECF244321}">
                <p14:modId xmlns:p14="http://schemas.microsoft.com/office/powerpoint/2010/main" xmlns="" val="206511958"/>
              </p:ext>
            </p:extLst>
          </p:nvPr>
        </p:nvGraphicFramePr>
        <p:xfrm>
          <a:off x="179512" y="2492895"/>
          <a:ext cx="8784976" cy="3681283"/>
        </p:xfrm>
        <a:graphic>
          <a:graphicData uri="http://schemas.openxmlformats.org/drawingml/2006/table">
            <a:tbl>
              <a:tblPr/>
              <a:tblGrid>
                <a:gridCol w="5832648">
                  <a:extLst>
                    <a:ext uri="{9D8B030D-6E8A-4147-A177-3AD203B41FA5}">
                      <a16:colId xmlns:a16="http://schemas.microsoft.com/office/drawing/2014/main" xmlns="" val="20000"/>
                    </a:ext>
                  </a:extLst>
                </a:gridCol>
                <a:gridCol w="701632">
                  <a:extLst>
                    <a:ext uri="{9D8B030D-6E8A-4147-A177-3AD203B41FA5}">
                      <a16:colId xmlns:a16="http://schemas.microsoft.com/office/drawing/2014/main" xmlns="" val="20001"/>
                    </a:ext>
                  </a:extLst>
                </a:gridCol>
                <a:gridCol w="1170576">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0004"/>
                    </a:ext>
                  </a:extLst>
                </a:gridCol>
              </a:tblGrid>
              <a:tr h="292565">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Ед.</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изм</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2020 год</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1242">
                <a:tc vMerge="1">
                  <a:txBody>
                    <a:bodyPr/>
                    <a:lstStyle/>
                    <a:p>
                      <a:pPr algn="l"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rPr>
                        <a:t>план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rPr>
                        <a:t>факт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60897">
                <a:tc>
                  <a:txBody>
                    <a:bodyPr/>
                    <a:lstStyle/>
                    <a:p>
                      <a:pPr algn="l" fontAlgn="ctr"/>
                      <a:r>
                        <a:rPr lang="ru-RU" sz="1200" b="0" i="0" u="none" strike="noStrike" dirty="0">
                          <a:solidFill>
                            <a:srgbClr val="000000"/>
                          </a:solidFill>
                          <a:latin typeface="Times New Roman"/>
                        </a:rPr>
                        <a:t>Доля средств бюджета города </a:t>
                      </a:r>
                      <a:r>
                        <a:rPr lang="ru-RU" sz="1200" b="0" i="0" u="none" strike="noStrike" dirty="0" err="1">
                          <a:solidFill>
                            <a:srgbClr val="000000"/>
                          </a:solidFill>
                          <a:latin typeface="Times New Roman"/>
                        </a:rPr>
                        <a:t>Урай</a:t>
                      </a:r>
                      <a:r>
                        <a:rPr lang="ru-RU" sz="1200" b="0" i="0" u="none" strike="noStrike" dirty="0">
                          <a:solidFill>
                            <a:srgbClr val="000000"/>
                          </a:solidFill>
                          <a:latin typeface="Times New Roman"/>
                        </a:rPr>
                        <a:t>, выделяемых негосударственным (немуниципальным) организациям, в том числе социально ориентированным некоммерческим организациям, в общем объеме средств бюджета города </a:t>
                      </a:r>
                      <a:r>
                        <a:rPr lang="ru-RU" sz="1200" b="0" i="0" u="none" strike="noStrike" dirty="0" err="1">
                          <a:solidFill>
                            <a:srgbClr val="000000"/>
                          </a:solidFill>
                          <a:latin typeface="Times New Roman"/>
                        </a:rPr>
                        <a:t>Урай</a:t>
                      </a:r>
                      <a:r>
                        <a:rPr lang="ru-RU" sz="1200" b="0" i="0" u="none" strike="noStrike" dirty="0">
                          <a:solidFill>
                            <a:srgbClr val="000000"/>
                          </a:solidFill>
                          <a:latin typeface="Times New Roman"/>
                        </a:rPr>
                        <a:t>, выделяемых на предоставление услуг (работ) в социальной сфере, потенциально возможных к передаче</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80501">
                <a:tc>
                  <a:txBody>
                    <a:bodyPr/>
                    <a:lstStyle/>
                    <a:p>
                      <a:pPr algn="l" fontAlgn="ctr"/>
                      <a:r>
                        <a:rPr lang="ru-RU" sz="1200" b="0" i="0" u="none" strike="noStrike" dirty="0">
                          <a:solidFill>
                            <a:srgbClr val="000000"/>
                          </a:solidFill>
                          <a:latin typeface="Times New Roman"/>
                        </a:rPr>
                        <a:t>Количество публикаций о деятельности социально ориентированных некоммерческих организаций, благотворительной деятельности и добровольчестве на официальном сайте органов местного самоуправления города </a:t>
                      </a:r>
                      <a:r>
                        <a:rPr lang="ru-RU" sz="1200" b="0" i="0" u="none" strike="noStrike" dirty="0" err="1">
                          <a:solidFill>
                            <a:srgbClr val="000000"/>
                          </a:solidFill>
                          <a:latin typeface="Times New Roman"/>
                        </a:rPr>
                        <a:t>Урай</a:t>
                      </a:r>
                      <a:endParaRPr lang="ru-RU" sz="12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шт.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не менее 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35076">
                <a:tc>
                  <a:txBody>
                    <a:bodyPr/>
                    <a:lstStyle/>
                    <a:p>
                      <a:pPr algn="l" fontAlgn="ctr"/>
                      <a:r>
                        <a:rPr lang="ru-RU" sz="1200" b="0" i="0" u="none" strike="noStrike" dirty="0">
                          <a:solidFill>
                            <a:srgbClr val="000000"/>
                          </a:solidFill>
                          <a:latin typeface="Times New Roman"/>
                        </a:rPr>
                        <a:t>Доля населения города </a:t>
                      </a:r>
                      <a:r>
                        <a:rPr lang="ru-RU" sz="1200" b="0" i="0" u="none" strike="noStrike" dirty="0" err="1">
                          <a:solidFill>
                            <a:srgbClr val="000000"/>
                          </a:solidFill>
                          <a:latin typeface="Times New Roman"/>
                        </a:rPr>
                        <a:t>Урай</a:t>
                      </a:r>
                      <a:r>
                        <a:rPr lang="ru-RU" sz="1200" b="0" i="0" u="none" strike="noStrike" dirty="0">
                          <a:solidFill>
                            <a:srgbClr val="000000"/>
                          </a:solidFill>
                          <a:latin typeface="Times New Roman"/>
                        </a:rPr>
                        <a:t>, ежегодно участвующего в мероприятиях, проводимых социально ориентированными некоммерческими организациями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80501">
                <a:tc>
                  <a:txBody>
                    <a:bodyPr/>
                    <a:lstStyle/>
                    <a:p>
                      <a:pPr algn="l" fontAlgn="ctr"/>
                      <a:r>
                        <a:rPr lang="ru-RU" sz="1200" b="0" i="0" u="none" strike="noStrike" dirty="0">
                          <a:solidFill>
                            <a:srgbClr val="000000"/>
                          </a:solidFill>
                          <a:latin typeface="Times New Roman"/>
                        </a:rPr>
                        <a:t>Удельный вес некоммерческих организаций, оказывающих услуги в социальной сфере, от общего количества учреждений, оказывающих услуги в социальной сфере всех форм собственности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35,1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38,2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80501">
                <a:tc>
                  <a:txBody>
                    <a:bodyPr/>
                    <a:lstStyle/>
                    <a:p>
                      <a:pPr algn="l" fontAlgn="ctr"/>
                      <a:r>
                        <a:rPr lang="ru-RU" sz="1200" b="0" i="0" u="none" strike="noStrike" dirty="0">
                          <a:solidFill>
                            <a:srgbClr val="000000"/>
                          </a:solidFill>
                          <a:latin typeface="Times New Roman"/>
                        </a:rPr>
                        <a:t>Средний размер предоставляемой льготы социально ориентированным некоммерческим организациям при предоставлении недвижимого имущества во владение и (или) пользование</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Прямоугольник 3"/>
          <p:cNvSpPr/>
          <p:nvPr/>
        </p:nvSpPr>
        <p:spPr>
          <a:xfrm>
            <a:off x="107504" y="1052736"/>
            <a:ext cx="6248768"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13 735,1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13 735,1 тыс.рублей, или 100% от плана </a:t>
            </a:r>
          </a:p>
        </p:txBody>
      </p:sp>
      <p:sp>
        <p:nvSpPr>
          <p:cNvPr id="5" name="Прямоугольник 4"/>
          <p:cNvSpPr/>
          <p:nvPr/>
        </p:nvSpPr>
        <p:spPr>
          <a:xfrm>
            <a:off x="179512" y="1700808"/>
            <a:ext cx="5328592" cy="738664"/>
          </a:xfrm>
          <a:prstGeom prst="rect">
            <a:avLst/>
          </a:prstGeom>
        </p:spPr>
        <p:txBody>
          <a:bodyPr wrap="square">
            <a:spAutoFit/>
          </a:bodyPr>
          <a:lstStyle/>
          <a:p>
            <a:pPr lvl="0" fontAlgn="b"/>
            <a:r>
              <a:rPr lang="ru-RU" sz="1400" b="1" dirty="0">
                <a:latin typeface="Times New Roman" panose="02020603050405020304" pitchFamily="18" charset="0"/>
                <a:cs typeface="Times New Roman" panose="02020603050405020304" pitchFamily="18" charset="0"/>
              </a:rPr>
              <a:t>В 2020 году финансовую поддержку в форме субсидий получили 13 социально ориентированных некоммерческих организаций по направлениям</a:t>
            </a:r>
          </a:p>
        </p:txBody>
      </p:sp>
    </p:spTree>
    <p:extLst>
      <p:ext uri="{BB962C8B-B14F-4D97-AF65-F5344CB8AC3E}">
        <p14:creationId xmlns:p14="http://schemas.microsoft.com/office/powerpoint/2010/main" xmlns="" val="4057661769"/>
      </p:ext>
    </p:extLst>
  </p:cSld>
  <p:clrMapOvr>
    <a:masterClrMapping/>
  </p:clrMapOvr>
  <p:transition spd="slow" advClick="0"/>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07504" y="404664"/>
            <a:ext cx="8352928" cy="830997"/>
          </a:xfrm>
          <a:prstGeom prst="rect">
            <a:avLst/>
          </a:prstGeom>
          <a:noFill/>
        </p:spPr>
        <p:txBody>
          <a:bodyPr wrap="square">
            <a:spAutoFit/>
          </a:bodyPr>
          <a:lstStyle/>
          <a:p>
            <a:r>
              <a:rPr lang="ru-RU" sz="1600" b="1" i="1" dirty="0">
                <a:latin typeface="Times New Roman" panose="02020603050405020304" pitchFamily="18" charset="0"/>
                <a:cs typeface="Times New Roman" panose="02020603050405020304" pitchFamily="18" charset="0"/>
              </a:rPr>
              <a:t>Предоставлено субсидий на оказание финансовой поддержки социально ориентированным некоммерческим организациям за 2020 год в сумме 13 735,1 тыс.руб., по следующим направлениям</a:t>
            </a:r>
            <a:r>
              <a:rPr lang="en-US" sz="1600" b="1" i="1" dirty="0">
                <a:latin typeface="Times New Roman" panose="02020603050405020304" pitchFamily="18" charset="0"/>
                <a:cs typeface="Times New Roman" panose="02020603050405020304" pitchFamily="18" charset="0"/>
              </a:rPr>
              <a:t>:</a:t>
            </a:r>
            <a:endParaRPr lang="ru-RU" sz="1600" b="1" i="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59024" y="1484784"/>
            <a:ext cx="8784976" cy="5078313"/>
          </a:xfrm>
          <a:prstGeom prst="rect">
            <a:avLst/>
          </a:prstGeom>
        </p:spPr>
        <p:txBody>
          <a:bodyPr wrap="square">
            <a:spAutoFit/>
          </a:bodyPr>
          <a:lstStyle/>
          <a:p>
            <a:pPr lvl="0"/>
            <a:r>
              <a:rPr lang="ru-RU" i="1" dirty="0" smtClean="0">
                <a:latin typeface="Times New Roman Cyr" pitchFamily="18" charset="0"/>
                <a:cs typeface="Times New Roman Cyr" pitchFamily="18" charset="0"/>
              </a:rPr>
              <a:t>1.Организация </a:t>
            </a:r>
            <a:r>
              <a:rPr lang="ru-RU" i="1" dirty="0" smtClean="0">
                <a:latin typeface="Times New Roman Cyr" pitchFamily="18" charset="0"/>
                <a:cs typeface="Times New Roman Cyr" pitchFamily="18" charset="0"/>
              </a:rPr>
              <a:t>работы с детьми и молодежью города </a:t>
            </a:r>
            <a:r>
              <a:rPr lang="ru-RU" i="1" dirty="0" err="1" smtClean="0">
                <a:latin typeface="Times New Roman Cyr" pitchFamily="18" charset="0"/>
                <a:cs typeface="Times New Roman Cyr" pitchFamily="18" charset="0"/>
              </a:rPr>
              <a:t>Урай</a:t>
            </a:r>
            <a:r>
              <a:rPr lang="ru-RU" i="1" dirty="0" smtClean="0">
                <a:latin typeface="Times New Roman Cyr" pitchFamily="18" charset="0"/>
                <a:cs typeface="Times New Roman Cyr" pitchFamily="18" charset="0"/>
              </a:rPr>
              <a:t>  </a:t>
            </a:r>
            <a:r>
              <a:rPr lang="ru-RU" b="1" i="1" dirty="0" smtClean="0">
                <a:solidFill>
                  <a:schemeClr val="accent2"/>
                </a:solidFill>
                <a:latin typeface="Times New Roman Cyr" pitchFamily="18" charset="0"/>
                <a:cs typeface="Times New Roman Cyr" pitchFamily="18" charset="0"/>
              </a:rPr>
              <a:t>2 </a:t>
            </a:r>
            <a:r>
              <a:rPr lang="ru-RU" b="1" i="1" dirty="0" smtClean="0">
                <a:solidFill>
                  <a:schemeClr val="accent2"/>
                </a:solidFill>
                <a:latin typeface="Times New Roman Cyr" pitchFamily="18" charset="0"/>
                <a:cs typeface="Times New Roman Cyr" pitchFamily="18" charset="0"/>
              </a:rPr>
              <a:t>316,6 тыс.руб.</a:t>
            </a:r>
          </a:p>
          <a:p>
            <a:pPr lvl="0"/>
            <a:endParaRPr lang="ru-RU" b="1" i="1" dirty="0" smtClean="0">
              <a:solidFill>
                <a:schemeClr val="accent2"/>
              </a:solidFill>
              <a:latin typeface="Times New Roman Cyr" pitchFamily="18" charset="0"/>
              <a:cs typeface="Times New Roman Cyr" pitchFamily="18" charset="0"/>
            </a:endParaRPr>
          </a:p>
          <a:p>
            <a:r>
              <a:rPr lang="ru-RU" i="1" dirty="0" smtClean="0">
                <a:latin typeface="Times New Roman Cyr" pitchFamily="18" charset="0"/>
                <a:cs typeface="Times New Roman Cyr" pitchFamily="18" charset="0"/>
              </a:rPr>
              <a:t>2. Оказание услуг организации общегородских массовых мероприятий для лиц с ограниченными возможностями и инвалидов  </a:t>
            </a:r>
            <a:r>
              <a:rPr lang="ru-RU" b="1" i="1" dirty="0" smtClean="0">
                <a:solidFill>
                  <a:schemeClr val="accent2"/>
                </a:solidFill>
                <a:latin typeface="Times New Roman Cyr" pitchFamily="18" charset="0"/>
                <a:cs typeface="Times New Roman Cyr" pitchFamily="18" charset="0"/>
              </a:rPr>
              <a:t>662,5 тыс.руб.</a:t>
            </a:r>
          </a:p>
          <a:p>
            <a:endParaRPr lang="ru-RU" b="1" i="1" dirty="0" smtClean="0">
              <a:solidFill>
                <a:schemeClr val="accent2"/>
              </a:solidFill>
              <a:latin typeface="Times New Roman Cyr" pitchFamily="18" charset="0"/>
              <a:cs typeface="Times New Roman Cyr" pitchFamily="18" charset="0"/>
            </a:endParaRPr>
          </a:p>
          <a:p>
            <a:r>
              <a:rPr lang="ru-RU" i="1" dirty="0" smtClean="0">
                <a:latin typeface="Times New Roman Cyr" pitchFamily="18" charset="0"/>
                <a:cs typeface="Times New Roman Cyr" pitchFamily="18" charset="0"/>
              </a:rPr>
              <a:t>3.Финансовая </a:t>
            </a:r>
            <a:r>
              <a:rPr lang="ru-RU" i="1" dirty="0" smtClean="0">
                <a:latin typeface="Times New Roman Cyr" pitchFamily="18" charset="0"/>
                <a:cs typeface="Times New Roman Cyr" pitchFamily="18" charset="0"/>
              </a:rPr>
              <a:t>поддержка социально ориентированным некоммерческим организациям, деятельность которых направлена на образование, и (или) просвещение, и (или) науку, и (или) культуру, и (или) искусство, и (или) здравоохранение, и (или) профилактику и охрану здоровья граждан, и (или) пропаганду здорового образа жизни, и (или) улучшение морально-психологического состояния граждан, и (или) физическую культуру и спорт и содействие указанной деятельности, и (или) содействие духовному развитию </a:t>
            </a:r>
            <a:r>
              <a:rPr lang="ru-RU" i="1" dirty="0" smtClean="0">
                <a:latin typeface="Times New Roman Cyr" pitchFamily="18" charset="0"/>
                <a:cs typeface="Times New Roman Cyr" pitchFamily="18" charset="0"/>
              </a:rPr>
              <a:t>личности </a:t>
            </a:r>
            <a:r>
              <a:rPr lang="ru-RU" b="1" i="1" dirty="0" smtClean="0">
                <a:solidFill>
                  <a:schemeClr val="accent2"/>
                </a:solidFill>
                <a:latin typeface="Times New Roman Cyr" pitchFamily="18" charset="0"/>
                <a:cs typeface="Times New Roman Cyr" pitchFamily="18" charset="0"/>
              </a:rPr>
              <a:t>10 408,5 тыс.руб.</a:t>
            </a:r>
          </a:p>
          <a:p>
            <a:endParaRPr lang="ru-RU" b="1" i="1" dirty="0" smtClean="0">
              <a:solidFill>
                <a:schemeClr val="accent2"/>
              </a:solidFill>
              <a:latin typeface="Times New Roman Cyr" pitchFamily="18" charset="0"/>
              <a:cs typeface="Times New Roman Cyr" pitchFamily="18" charset="0"/>
            </a:endParaRPr>
          </a:p>
          <a:p>
            <a:r>
              <a:rPr lang="ru-RU" i="1" dirty="0" smtClean="0">
                <a:latin typeface="Times New Roman Cyr" pitchFamily="18" charset="0"/>
                <a:cs typeface="Times New Roman Cyr" pitchFamily="18" charset="0"/>
              </a:rPr>
              <a:t>4.Финансовая </a:t>
            </a:r>
            <a:r>
              <a:rPr lang="ru-RU" i="1" dirty="0" smtClean="0">
                <a:latin typeface="Times New Roman Cyr" pitchFamily="18" charset="0"/>
                <a:cs typeface="Times New Roman Cyr" pitchFamily="18" charset="0"/>
              </a:rPr>
              <a:t>поддержка социально ориентированным некоммерческим организациям, деятельность которых направлена на развитие межнационального сотрудничества, сохранение и защиту самобытности, культуры, языков и традиций народов Российской </a:t>
            </a:r>
            <a:r>
              <a:rPr lang="ru-RU" i="1" dirty="0" smtClean="0">
                <a:latin typeface="Times New Roman Cyr" pitchFamily="18" charset="0"/>
                <a:cs typeface="Times New Roman Cyr" pitchFamily="18" charset="0"/>
              </a:rPr>
              <a:t>Федерации </a:t>
            </a:r>
            <a:r>
              <a:rPr lang="ru-RU" b="1" i="1" dirty="0" smtClean="0">
                <a:solidFill>
                  <a:schemeClr val="accent2"/>
                </a:solidFill>
                <a:latin typeface="Times New Roman Cyr" pitchFamily="18" charset="0"/>
                <a:cs typeface="Times New Roman Cyr" pitchFamily="18" charset="0"/>
              </a:rPr>
              <a:t>347,5 тыс.руб.</a:t>
            </a:r>
            <a:endParaRPr lang="ru-RU" b="1" i="1" dirty="0" smtClean="0">
              <a:solidFill>
                <a:schemeClr val="accent2"/>
              </a:solidFill>
              <a:latin typeface="Times New Roman Cyr" pitchFamily="18" charset="0"/>
              <a:cs typeface="Times New Roman Cyr" pitchFamily="18" charset="0"/>
            </a:endParaRPr>
          </a:p>
          <a:p>
            <a:pPr lvl="0"/>
            <a:endParaRPr lang="ru-RU" b="1"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4120804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5496" y="116632"/>
            <a:ext cx="9144000" cy="830997"/>
          </a:xfrm>
          <a:prstGeom prst="rect">
            <a:avLst/>
          </a:prstGeom>
          <a:noFill/>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algn="ctr" fontAlgn="b"/>
            <a:r>
              <a:rPr lang="ru-RU" sz="1600" b="1" i="1" dirty="0">
                <a:solidFill>
                  <a:srgbClr val="000000"/>
                </a:solidFill>
                <a:latin typeface="Times New Roman" panose="02020603050405020304" pitchFamily="18" charset="0"/>
                <a:cs typeface="Times New Roman" panose="02020603050405020304" pitchFamily="18" charset="0"/>
              </a:rPr>
              <a:t>«Улучшение жилищных условий жителей, проживающих на территории </a:t>
            </a:r>
          </a:p>
          <a:p>
            <a:pPr algn="ctr" fontAlgn="b"/>
            <a:r>
              <a:rPr lang="ru-RU" sz="1600" b="1" i="1" dirty="0">
                <a:solidFill>
                  <a:srgbClr val="000000"/>
                </a:solidFill>
                <a:latin typeface="Times New Roman" panose="02020603050405020304" pitchFamily="18" charset="0"/>
                <a:cs typeface="Times New Roman" panose="02020603050405020304" pitchFamily="18" charset="0"/>
              </a:rPr>
              <a:t>муниципального образования город Урай» на 2019-2030 годы</a:t>
            </a:r>
          </a:p>
        </p:txBody>
      </p:sp>
      <p:graphicFrame>
        <p:nvGraphicFramePr>
          <p:cNvPr id="3" name="Таблица 2"/>
          <p:cNvGraphicFramePr>
            <a:graphicFrameLocks noGrp="1"/>
          </p:cNvGraphicFramePr>
          <p:nvPr>
            <p:extLst>
              <p:ext uri="{D42A27DB-BD31-4B8C-83A1-F6EECF244321}">
                <p14:modId xmlns:p14="http://schemas.microsoft.com/office/powerpoint/2010/main" xmlns="" val="735229552"/>
              </p:ext>
            </p:extLst>
          </p:nvPr>
        </p:nvGraphicFramePr>
        <p:xfrm>
          <a:off x="179511" y="1955086"/>
          <a:ext cx="8856986" cy="4212950"/>
        </p:xfrm>
        <a:graphic>
          <a:graphicData uri="http://schemas.openxmlformats.org/drawingml/2006/table">
            <a:tbl>
              <a:tblPr firstRow="1" firstCol="1" bandRow="1"/>
              <a:tblGrid>
                <a:gridCol w="6285601">
                  <a:extLst>
                    <a:ext uri="{9D8B030D-6E8A-4147-A177-3AD203B41FA5}">
                      <a16:colId xmlns:a16="http://schemas.microsoft.com/office/drawing/2014/main" xmlns="" val="20000"/>
                    </a:ext>
                  </a:extLst>
                </a:gridCol>
                <a:gridCol w="771184">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3"/>
                    </a:ext>
                  </a:extLst>
                </a:gridCol>
                <a:gridCol w="936105">
                  <a:extLst>
                    <a:ext uri="{9D8B030D-6E8A-4147-A177-3AD203B41FA5}">
                      <a16:colId xmlns:a16="http://schemas.microsoft.com/office/drawing/2014/main" xmlns="" val="20004"/>
                    </a:ext>
                  </a:extLst>
                </a:gridCol>
              </a:tblGrid>
              <a:tr h="249778">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spcAft>
                          <a:spcPts val="0"/>
                        </a:spcAft>
                      </a:pP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Ед.изм</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2020 год</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200" dirty="0">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7349">
                <a:tc vMerge="1">
                  <a:txBody>
                    <a:bodyPr/>
                    <a:lstStyle/>
                    <a:p>
                      <a:pPr>
                        <a:lnSpc>
                          <a:spcPct val="115000"/>
                        </a:lnSpc>
                        <a:spcAft>
                          <a:spcPts val="0"/>
                        </a:spcAft>
                      </a:pPr>
                      <a:endParaRPr lang="ru-RU" sz="1100" dirty="0">
                        <a:effectLst/>
                        <a:latin typeface="Arial" pitchFamily="34" charset="0"/>
                        <a:ea typeface="Times New Roman" panose="02020603050405020304" pitchFamily="18" charset="0"/>
                        <a:cs typeface="Arial" pitchFamily="34"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100" dirty="0">
                        <a:effectLst/>
                        <a:latin typeface="Arial" pitchFamily="34" charset="0"/>
                        <a:ea typeface="Times New Roman" panose="02020603050405020304" pitchFamily="18" charset="0"/>
                        <a:cs typeface="Arial" pitchFamily="34"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98069">
                <a:tc>
                  <a:txBody>
                    <a:bodyPr/>
                    <a:lstStyle/>
                    <a:p>
                      <a:pPr algn="l" fontAlgn="ctr"/>
                      <a:r>
                        <a:rPr lang="ru-RU" sz="1200" b="0" i="0" u="none" strike="noStrike" dirty="0">
                          <a:solidFill>
                            <a:srgbClr val="000000"/>
                          </a:solidFill>
                          <a:latin typeface="Times New Roman"/>
                        </a:rPr>
                        <a:t>Количество квадратных метров расселенного аварийного жилищного фонда.                                                                                 - </a:t>
                      </a:r>
                      <a:r>
                        <a:rPr lang="ru-RU" sz="1200" b="0" i="1" u="none" strike="noStrike" dirty="0">
                          <a:solidFill>
                            <a:srgbClr val="000000"/>
                          </a:solidFill>
                          <a:latin typeface="Times New Roman"/>
                        </a:rPr>
                        <a:t>Указ Президента Российской Федерации  от 07.05.2018 № 204 «О национальных целях и стратегических задачах развития Российской Федерации на период до 2024 года».                                      - Региональный проект «Обеспечение устойчивого сокращения непригодного для проживания жилищного фонда», утвержденный протоколом заседания Проектного комитета </a:t>
                      </a:r>
                      <a:r>
                        <a:rPr lang="ru-RU" sz="1200" b="0" i="1" u="none" strike="noStrike" dirty="0" err="1">
                          <a:solidFill>
                            <a:srgbClr val="000000"/>
                          </a:solidFill>
                          <a:latin typeface="Times New Roman"/>
                        </a:rPr>
                        <a:t>ХМАО-Югры</a:t>
                      </a:r>
                      <a:r>
                        <a:rPr lang="ru-RU" sz="1200" b="0" i="1" u="none" strike="noStrike" dirty="0">
                          <a:solidFill>
                            <a:srgbClr val="000000"/>
                          </a:solidFill>
                          <a:latin typeface="Times New Roman"/>
                        </a:rPr>
                        <a:t> от 04.12.2018 №37.</a:t>
                      </a:r>
                      <a:endParaRPr lang="ru-RU" sz="12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тыс.кв.м.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5740">
                <a:tc>
                  <a:txBody>
                    <a:bodyPr/>
                    <a:lstStyle/>
                    <a:p>
                      <a:pPr algn="l" fontAlgn="ctr"/>
                      <a:r>
                        <a:rPr lang="ru-RU" sz="1200" b="0" i="0" u="none" strike="noStrike" dirty="0">
                          <a:solidFill>
                            <a:srgbClr val="000000"/>
                          </a:solidFill>
                          <a:latin typeface="Times New Roman"/>
                        </a:rPr>
                        <a:t>Доля населения, получившего жилые помещения и улучшившего жилищные условия в отчетном году, в общей численности населения, состоящего на учете в качестве нуждающихся в жилых помещениях. </a:t>
                      </a:r>
                    </a:p>
                    <a:p>
                      <a:pPr algn="l" fontAlgn="ctr"/>
                      <a:r>
                        <a:rPr lang="ru-RU" sz="1200" b="0" i="0" u="none" strike="noStrike" dirty="0">
                          <a:solidFill>
                            <a:srgbClr val="000000"/>
                          </a:solidFill>
                          <a:latin typeface="Times New Roman"/>
                        </a:rPr>
                        <a:t>- </a:t>
                      </a:r>
                      <a:r>
                        <a:rPr lang="ru-RU" sz="1200" b="0" i="1" u="none" strike="noStrike" dirty="0">
                          <a:solidFill>
                            <a:srgbClr val="000000"/>
                          </a:solidFill>
                          <a:latin typeface="Times New Roman"/>
                        </a:rPr>
                        <a:t>Распоряжение Правительства Ханты-Мансийского автономного округа - </a:t>
                      </a:r>
                      <a:r>
                        <a:rPr lang="ru-RU" sz="1200" b="0" i="1" u="none" strike="noStrike" dirty="0" err="1">
                          <a:solidFill>
                            <a:srgbClr val="000000"/>
                          </a:solidFill>
                          <a:latin typeface="Times New Roman"/>
                        </a:rPr>
                        <a:t>Югры</a:t>
                      </a:r>
                      <a:r>
                        <a:rPr lang="ru-RU" sz="1200" b="0" i="1" u="none" strike="noStrike" dirty="0">
                          <a:solidFill>
                            <a:srgbClr val="000000"/>
                          </a:solidFill>
                          <a:latin typeface="Times New Roman"/>
                        </a:rPr>
                        <a:t> от 15.03.2013 №92-рп  «Об оценке эффективности деятельности органов местного самоуправления городских округов и муниципальных районов Ханты-Мансийского автономного округа – </a:t>
                      </a:r>
                      <a:r>
                        <a:rPr lang="ru-RU" sz="1200" b="0" i="1" u="none" strike="noStrike" dirty="0" err="1">
                          <a:solidFill>
                            <a:srgbClr val="000000"/>
                          </a:solidFill>
                          <a:latin typeface="Times New Roman"/>
                        </a:rPr>
                        <a:t>Югры</a:t>
                      </a:r>
                      <a:r>
                        <a:rPr lang="ru-RU" sz="1200" b="0" i="1" u="none" strike="noStrike" dirty="0">
                          <a:solidFill>
                            <a:srgbClr val="000000"/>
                          </a:solidFill>
                          <a:latin typeface="Times New Roman"/>
                        </a:rPr>
                        <a:t>».</a:t>
                      </a:r>
                      <a:endParaRPr lang="ru-RU" sz="12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98069">
                <a:tc>
                  <a:txBody>
                    <a:bodyPr/>
                    <a:lstStyle/>
                    <a:p>
                      <a:pPr algn="l" fontAlgn="t"/>
                      <a:r>
                        <a:rPr lang="ru-RU" sz="1200" b="0" i="0" u="none" strike="noStrike" dirty="0">
                          <a:solidFill>
                            <a:srgbClr val="000000"/>
                          </a:solidFill>
                          <a:latin typeface="Times New Roman"/>
                        </a:rPr>
                        <a:t>Доля детей-сирот и детей, оставшихся без попечения родителей, лиц из числа детей-сирот и детей, оставшихся без попечения родителей, обеспеченных жилыми помещениями, в общем количестве включенных в список детей-сирот и детей, оставшихся без попечения родителей, лиц из числа детей-сирот и детей, оставшихся без попечения родителей, которые подлежат обеспечению жилыми помещениями специализированного жилищного фонда по договорам найма специализированных жилых помещений за весь период реализации программы.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Прямоугольник 3"/>
          <p:cNvSpPr/>
          <p:nvPr/>
        </p:nvSpPr>
        <p:spPr>
          <a:xfrm>
            <a:off x="179512" y="980728"/>
            <a:ext cx="5760640" cy="523220"/>
          </a:xfrm>
          <a:prstGeom prst="rect">
            <a:avLst/>
          </a:prstGeom>
        </p:spPr>
        <p:txBody>
          <a:bodyPr wrap="square">
            <a:spAutoFit/>
          </a:bodyPr>
          <a:lstStyle/>
          <a:p>
            <a:pPr lvl="0"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494 869,3 тыс.рублей</a:t>
            </a:r>
          </a:p>
          <a:p>
            <a:pPr lvl="0"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494 256,4 тыс.рублей, или 99,9% от плана </a:t>
            </a:r>
          </a:p>
        </p:txBody>
      </p:sp>
      <p:sp>
        <p:nvSpPr>
          <p:cNvPr id="5" name="Прямоугольник 4"/>
          <p:cNvSpPr/>
          <p:nvPr/>
        </p:nvSpPr>
        <p:spPr>
          <a:xfrm>
            <a:off x="163520" y="1484784"/>
            <a:ext cx="8926688"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826508006"/>
      </p:ext>
    </p:extLst>
  </p:cSld>
  <p:clrMapOvr>
    <a:masterClrMapping/>
  </p:clrMapOvr>
  <p:transition spd="slow" advClick="0"/>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116632"/>
            <a:ext cx="9036496" cy="584775"/>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«Капитальный ремонт</a:t>
            </a:r>
          </a:p>
          <a:p>
            <a:pPr algn="ctr" fontAlgn="b"/>
            <a:r>
              <a:rPr lang="ru-RU" sz="1600" b="1" i="1" dirty="0">
                <a:solidFill>
                  <a:srgbClr val="000000"/>
                </a:solidFill>
                <a:latin typeface="Times New Roman" panose="02020603050405020304" pitchFamily="18" charset="0"/>
                <a:cs typeface="Times New Roman" panose="02020603050405020304" pitchFamily="18" charset="0"/>
              </a:rPr>
              <a:t>и реконструкция систем коммунальной инфраструктуры города </a:t>
            </a:r>
            <a:r>
              <a:rPr lang="ru-RU" sz="1600" b="1" i="1" dirty="0" err="1">
                <a:solidFill>
                  <a:srgbClr val="000000"/>
                </a:solidFill>
                <a:latin typeface="Times New Roman" panose="02020603050405020304" pitchFamily="18" charset="0"/>
                <a:cs typeface="Times New Roman" panose="02020603050405020304" pitchFamily="18" charset="0"/>
              </a:rPr>
              <a:t>Урай</a:t>
            </a:r>
            <a:r>
              <a:rPr lang="ru-RU" sz="1600" b="1" i="1" dirty="0">
                <a:solidFill>
                  <a:srgbClr val="000000"/>
                </a:solidFill>
                <a:latin typeface="Times New Roman" panose="02020603050405020304" pitchFamily="18" charset="0"/>
                <a:cs typeface="Times New Roman" panose="02020603050405020304" pitchFamily="18" charset="0"/>
              </a:rPr>
              <a:t> на 2014-2020 годы»</a:t>
            </a:r>
          </a:p>
        </p:txBody>
      </p:sp>
      <p:graphicFrame>
        <p:nvGraphicFramePr>
          <p:cNvPr id="3" name="Таблица 2"/>
          <p:cNvGraphicFramePr>
            <a:graphicFrameLocks noGrp="1"/>
          </p:cNvGraphicFramePr>
          <p:nvPr>
            <p:extLst>
              <p:ext uri="{D42A27DB-BD31-4B8C-83A1-F6EECF244321}">
                <p14:modId xmlns:p14="http://schemas.microsoft.com/office/powerpoint/2010/main" xmlns="" val="1712276942"/>
              </p:ext>
            </p:extLst>
          </p:nvPr>
        </p:nvGraphicFramePr>
        <p:xfrm>
          <a:off x="107503" y="1556793"/>
          <a:ext cx="8928993" cy="5189149"/>
        </p:xfrm>
        <a:graphic>
          <a:graphicData uri="http://schemas.openxmlformats.org/drawingml/2006/table">
            <a:tbl>
              <a:tblPr/>
              <a:tblGrid>
                <a:gridCol w="6480721">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tblGrid>
              <a:tr h="184428">
                <a:tc rowSpan="2">
                  <a:txBody>
                    <a:bodyPr/>
                    <a:lstStyle/>
                    <a:p>
                      <a:pPr algn="ctr">
                        <a:spcAft>
                          <a:spcPts val="0"/>
                        </a:spcAft>
                      </a:pPr>
                      <a:r>
                        <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endPar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2071">
                <a:tc vMerge="1">
                  <a:txBody>
                    <a:bodyPr/>
                    <a:lstStyle/>
                    <a:p>
                      <a:pPr algn="just">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3274">
                <a:tc>
                  <a:txBody>
                    <a:bodyPr/>
                    <a:lstStyle/>
                    <a:p>
                      <a:pPr algn="l">
                        <a:lnSpc>
                          <a:spcPct val="115000"/>
                        </a:lnSpc>
                        <a:spcAft>
                          <a:spcPts val="0"/>
                        </a:spcAft>
                      </a:pPr>
                      <a:r>
                        <a:rPr lang="ru-RU" sz="1100" dirty="0">
                          <a:latin typeface="Times New Roman"/>
                          <a:ea typeface="Times New Roman"/>
                        </a:rPr>
                        <a:t>Доля замены ветхих инженерных сетей теплоснабжения, водоснабжения, водоотведения от общей протяженности ветхих инженерных сетей теплоснабжения, водоснабжения, водоотведения</a:t>
                      </a:r>
                      <a:endParaRPr lang="ru-RU" sz="16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2,6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4,6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5098">
                <a:tc>
                  <a:txBody>
                    <a:bodyPr/>
                    <a:lstStyle/>
                    <a:p>
                      <a:pPr>
                        <a:lnSpc>
                          <a:spcPts val="1200"/>
                        </a:lnSpc>
                        <a:spcAft>
                          <a:spcPts val="800"/>
                        </a:spcAft>
                      </a:pPr>
                      <a:r>
                        <a:rPr lang="ru-RU" sz="1100" dirty="0">
                          <a:latin typeface="Times New Roman"/>
                          <a:ea typeface="Times New Roman"/>
                          <a:cs typeface="Times New Roman"/>
                        </a:rPr>
                        <a:t>Доля использования труб из композитных материалов в общем объеме замены при капитальном ремонте инженерных сетей жилищно-коммунального комплекса</a:t>
                      </a:r>
                      <a:endParaRPr lang="ru-RU" sz="1000" dirty="0">
                        <a:latin typeface="Verdan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91,0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b="0" dirty="0">
                          <a:latin typeface="Times New Roman"/>
                          <a:ea typeface="Times New Roman"/>
                        </a:rPr>
                        <a:t>91,0</a:t>
                      </a:r>
                      <a:endParaRPr lang="ru-RU" sz="1100" b="0" dirty="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3274">
                <a:tc>
                  <a:txBody>
                    <a:bodyPr/>
                    <a:lstStyle/>
                    <a:p>
                      <a:pPr>
                        <a:lnSpc>
                          <a:spcPct val="115000"/>
                        </a:lnSpc>
                        <a:spcAft>
                          <a:spcPts val="0"/>
                        </a:spcAft>
                      </a:pPr>
                      <a:r>
                        <a:rPr lang="ru-RU" sz="1100" dirty="0">
                          <a:latin typeface="Times New Roman"/>
                          <a:ea typeface="Times New Roman"/>
                        </a:rPr>
                        <a:t>Количество аварий на объектах коммунальной инфраструктуры в сфере </a:t>
                      </a:r>
                      <a:r>
                        <a:rPr lang="ru-RU" sz="1100" dirty="0" err="1">
                          <a:latin typeface="Times New Roman"/>
                          <a:ea typeface="Times New Roman"/>
                        </a:rPr>
                        <a:t>водо</a:t>
                      </a:r>
                      <a:r>
                        <a:rPr lang="ru-RU" sz="1100" dirty="0">
                          <a:latin typeface="Times New Roman"/>
                          <a:ea typeface="Times New Roman"/>
                        </a:rPr>
                        <a:t>-, теплоснабжения и водоотведения при производстве, транспортировке и распределении коммунальных ресурсов</a:t>
                      </a:r>
                      <a:endParaRPr lang="ru-RU" sz="10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ед.</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b="0" dirty="0">
                          <a:latin typeface="Times New Roman"/>
                          <a:ea typeface="Times New Roman"/>
                        </a:rPr>
                        <a:t>2</a:t>
                      </a:r>
                      <a:endParaRPr lang="ru-RU" sz="1100" b="0" dirty="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3274">
                <a:tc>
                  <a:txBody>
                    <a:bodyPr/>
                    <a:lstStyle/>
                    <a:p>
                      <a:pPr>
                        <a:lnSpc>
                          <a:spcPct val="115000"/>
                        </a:lnSpc>
                        <a:spcAft>
                          <a:spcPts val="0"/>
                        </a:spcAft>
                      </a:pPr>
                      <a:r>
                        <a:rPr lang="ru-RU" sz="1100" dirty="0">
                          <a:latin typeface="Times New Roman"/>
                          <a:ea typeface="Times New Roman"/>
                        </a:rPr>
                        <a:t>Удельный вес протяженности сетей газоснабжения, срок эксплуатации которых более 30 лет, в общей протяженности сетей</a:t>
                      </a:r>
                      <a:endParaRPr lang="ru-RU" sz="10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6,05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b="0" dirty="0">
                          <a:latin typeface="Times New Roman"/>
                          <a:ea typeface="Times New Roman"/>
                        </a:rPr>
                        <a:t>6,0</a:t>
                      </a:r>
                      <a:endParaRPr lang="ru-RU" sz="1100" b="0" dirty="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12382">
                <a:tc>
                  <a:txBody>
                    <a:bodyPr/>
                    <a:lstStyle/>
                    <a:p>
                      <a:pPr>
                        <a:lnSpc>
                          <a:spcPct val="115000"/>
                        </a:lnSpc>
                        <a:spcAft>
                          <a:spcPts val="0"/>
                        </a:spcAft>
                      </a:pPr>
                      <a:r>
                        <a:rPr lang="ru-RU" sz="1100">
                          <a:latin typeface="Times New Roman"/>
                          <a:ea typeface="Times New Roman"/>
                        </a:rPr>
                        <a:t>Количество аварий на объектах газоснабжения</a:t>
                      </a:r>
                      <a:endParaRPr lang="ru-RU" sz="10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ед.</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b="0" dirty="0">
                          <a:latin typeface="Times New Roman"/>
                          <a:ea typeface="Times New Roman"/>
                        </a:rPr>
                        <a:t>0</a:t>
                      </a:r>
                      <a:endParaRPr lang="ru-RU" sz="1100" b="0" dirty="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1263">
                <a:tc>
                  <a:txBody>
                    <a:bodyPr/>
                    <a:lstStyle/>
                    <a:p>
                      <a:pPr>
                        <a:lnSpc>
                          <a:spcPct val="115000"/>
                        </a:lnSpc>
                        <a:spcAft>
                          <a:spcPts val="0"/>
                        </a:spcAft>
                      </a:pPr>
                      <a:r>
                        <a:rPr lang="ru-RU" sz="1100">
                          <a:latin typeface="Times New Roman"/>
                          <a:ea typeface="Times New Roman"/>
                        </a:rPr>
                        <a:t>Удельный вес протяженности ветхих сетей энергоснабжения, в общей протяженности сетей</a:t>
                      </a:r>
                      <a:endParaRPr lang="ru-RU" sz="10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21,2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b="0" dirty="0">
                          <a:latin typeface="Times New Roman"/>
                          <a:ea typeface="Times New Roman"/>
                        </a:rPr>
                        <a:t>1,15</a:t>
                      </a:r>
                      <a:endParaRPr lang="ru-RU" sz="1100" b="0" dirty="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98294">
                <a:tc>
                  <a:txBody>
                    <a:bodyPr/>
                    <a:lstStyle/>
                    <a:p>
                      <a:pPr>
                        <a:lnSpc>
                          <a:spcPct val="115000"/>
                        </a:lnSpc>
                        <a:spcAft>
                          <a:spcPts val="0"/>
                        </a:spcAft>
                      </a:pPr>
                      <a:r>
                        <a:rPr lang="ru-RU" sz="1100">
                          <a:latin typeface="Times New Roman"/>
                          <a:ea typeface="Times New Roman"/>
                        </a:rPr>
                        <a:t>Количество  аварий на объектах энергоснабжения</a:t>
                      </a:r>
                      <a:endParaRPr lang="ru-RU" sz="10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ед.</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b="0" dirty="0">
                          <a:latin typeface="Times New Roman"/>
                          <a:ea typeface="Times New Roman"/>
                        </a:rPr>
                        <a:t>0</a:t>
                      </a:r>
                      <a:endParaRPr lang="ru-RU" sz="1100" b="0" dirty="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30314">
                <a:tc>
                  <a:txBody>
                    <a:bodyPr/>
                    <a:lstStyle/>
                    <a:p>
                      <a:pPr>
                        <a:lnSpc>
                          <a:spcPts val="1200"/>
                        </a:lnSpc>
                        <a:spcAft>
                          <a:spcPts val="800"/>
                        </a:spcAft>
                      </a:pPr>
                      <a:r>
                        <a:rPr lang="ru-RU" sz="1100" dirty="0">
                          <a:latin typeface="Times New Roman"/>
                          <a:ea typeface="Times New Roman"/>
                          <a:cs typeface="Times New Roman"/>
                        </a:rPr>
                        <a:t>Доля объектов (систем) жилищно-коммунального хозяйства государственных и муниципальных предприятий, осуществляющих неэффективное управление, переданных частным операторам на основе концессионных соглашений, в соответствии с графиками, актуализированными на основании проведенного анализа эффективности управления </a:t>
                      </a:r>
                      <a:endParaRPr lang="ru-RU" sz="1000" dirty="0">
                        <a:latin typeface="Verdan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b="0" dirty="0">
                          <a:latin typeface="Times New Roman"/>
                          <a:ea typeface="Times New Roman"/>
                        </a:rPr>
                        <a:t>0</a:t>
                      </a:r>
                      <a:endParaRPr lang="ru-RU" sz="1100" b="0" dirty="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73274">
                <a:tc>
                  <a:txBody>
                    <a:bodyPr/>
                    <a:lstStyle/>
                    <a:p>
                      <a:pPr>
                        <a:lnSpc>
                          <a:spcPct val="115000"/>
                        </a:lnSpc>
                        <a:spcAft>
                          <a:spcPts val="0"/>
                        </a:spcAft>
                      </a:pPr>
                      <a:r>
                        <a:rPr lang="ru-RU" sz="1100" dirty="0">
                          <a:latin typeface="Times New Roman"/>
                          <a:ea typeface="Times New Roman"/>
                        </a:rPr>
                        <a:t>Доля заемных средств в общем объеме капитальных вложений в системы теплоснабжения, водоснабжения, водоотведения  и очистки сточных вод</a:t>
                      </a:r>
                      <a:endParaRPr lang="ru-RU" sz="10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30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b="0" dirty="0">
                          <a:latin typeface="Times New Roman"/>
                          <a:ea typeface="Times New Roman"/>
                        </a:rPr>
                        <a:t>30</a:t>
                      </a:r>
                      <a:endParaRPr lang="ru-RU" sz="1100" b="0" dirty="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13509">
                <a:tc>
                  <a:txBody>
                    <a:bodyPr/>
                    <a:lstStyle/>
                    <a:p>
                      <a:pPr>
                        <a:lnSpc>
                          <a:spcPts val="1200"/>
                        </a:lnSpc>
                        <a:spcAft>
                          <a:spcPts val="800"/>
                        </a:spcAft>
                      </a:pPr>
                      <a:r>
                        <a:rPr lang="ru-RU" sz="1100" dirty="0">
                          <a:latin typeface="Times New Roman"/>
                          <a:ea typeface="Times New Roman"/>
                          <a:cs typeface="Times New Roman"/>
                        </a:rPr>
                        <a:t>Объем вложений частных инвесторов на развитие жилищно-коммунального комплекса муниципального образования на 10 тыс. населения</a:t>
                      </a:r>
                      <a:endParaRPr lang="ru-RU" sz="1000" dirty="0">
                        <a:latin typeface="Verdan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тыс.руб.</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2465,7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8353,16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567691">
                <a:tc>
                  <a:txBody>
                    <a:bodyPr/>
                    <a:lstStyle/>
                    <a:p>
                      <a:pPr>
                        <a:lnSpc>
                          <a:spcPct val="115000"/>
                        </a:lnSpc>
                        <a:spcAft>
                          <a:spcPts val="0"/>
                        </a:spcAft>
                      </a:pPr>
                      <a:r>
                        <a:rPr lang="ru-RU" sz="1100" dirty="0">
                          <a:latin typeface="Times New Roman"/>
                          <a:ea typeface="Times New Roman"/>
                        </a:rPr>
                        <a:t>Объем средств местного бюджета или предоставление муниципальных гарантий в финансировании инвестиционной программы организации, оказывающей услуги по водоснабжению, водоотведению на территории муниципального образования, на 10 тыс. населения </a:t>
                      </a:r>
                      <a:endParaRPr lang="ru-RU" sz="10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тыс.руб./ 10 тыс.чел.</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b="0" dirty="0">
                          <a:latin typeface="Times New Roman"/>
                          <a:ea typeface="Times New Roman"/>
                        </a:rPr>
                        <a:t>0</a:t>
                      </a:r>
                      <a:endParaRPr lang="ru-RU" sz="1100" b="0" dirty="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81148">
                <a:tc>
                  <a:txBody>
                    <a:bodyPr/>
                    <a:lstStyle/>
                    <a:p>
                      <a:pPr>
                        <a:lnSpc>
                          <a:spcPct val="115000"/>
                        </a:lnSpc>
                        <a:spcAft>
                          <a:spcPts val="0"/>
                        </a:spcAft>
                      </a:pPr>
                      <a:r>
                        <a:rPr lang="ru-RU" sz="1100" dirty="0">
                          <a:latin typeface="Times New Roman"/>
                          <a:ea typeface="Times New Roman"/>
                        </a:rPr>
                        <a:t>Объем реализованных мероприятий инвестиционных программ организаций, оказывающих услуги по теплоснабжению на территории муниципального образования, на 10 тыс. населения </a:t>
                      </a:r>
                      <a:endParaRPr lang="ru-RU" sz="10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тыс.руб./ 10 тыс.чел.</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1345,22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5819,78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73274">
                <a:tc>
                  <a:txBody>
                    <a:bodyPr/>
                    <a:lstStyle/>
                    <a:p>
                      <a:pPr>
                        <a:lnSpc>
                          <a:spcPct val="115000"/>
                        </a:lnSpc>
                        <a:spcAft>
                          <a:spcPts val="0"/>
                        </a:spcAft>
                      </a:pPr>
                      <a:r>
                        <a:rPr lang="ru-RU" sz="1100" dirty="0">
                          <a:latin typeface="Times New Roman"/>
                          <a:ea typeface="Times New Roman"/>
                        </a:rPr>
                        <a:t>Удельный вес утвержденных инвестиционных программ в сферах тепло-, водоснабжения и водоотведения к общему количеству тарифных решений таких организаций на территории муниципального образования </a:t>
                      </a:r>
                      <a:endParaRPr lang="ru-RU" sz="10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rPr>
                        <a:t>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4" name="Прямоугольник 3"/>
          <p:cNvSpPr/>
          <p:nvPr/>
        </p:nvSpPr>
        <p:spPr>
          <a:xfrm>
            <a:off x="107504" y="764704"/>
            <a:ext cx="7704856" cy="954107"/>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64 869,4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57 591,0 тыс.рублей, или 88,8% от плана</a:t>
            </a:r>
          </a:p>
          <a:p>
            <a:pPr lvl="0" fontAlgn="b"/>
            <a:r>
              <a:rPr lang="ru-RU" sz="14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a:p>
            <a:pPr fontAlgn="b"/>
            <a:r>
              <a:rPr lang="ru-RU" sz="1400" b="1"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99935980"/>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0" y="188640"/>
            <a:ext cx="9144000" cy="830997"/>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algn="ctr" fontAlgn="b"/>
            <a:r>
              <a:rPr lang="ru-RU" sz="1600" b="1" i="1" dirty="0">
                <a:latin typeface="Times New Roman" pitchFamily="18" charset="0"/>
                <a:cs typeface="Times New Roman" pitchFamily="18" charset="0"/>
              </a:rPr>
              <a:t>«Защита населения и территорий от чрезвычайных ситуаций, совершенствование гражданской обороны и обеспечение первичных средств пожарной безопасности» 2019 – 2030 годы</a:t>
            </a:r>
            <a:endParaRPr lang="ru-RU" sz="1600" b="1" i="1" dirty="0">
              <a:solidFill>
                <a:srgbClr val="000000"/>
              </a:solidFill>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3738353188"/>
              </p:ext>
            </p:extLst>
          </p:nvPr>
        </p:nvGraphicFramePr>
        <p:xfrm>
          <a:off x="179513" y="2348879"/>
          <a:ext cx="8784977" cy="2638659"/>
        </p:xfrm>
        <a:graphic>
          <a:graphicData uri="http://schemas.openxmlformats.org/drawingml/2006/table">
            <a:tbl>
              <a:tblPr/>
              <a:tblGrid>
                <a:gridCol w="5976663">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944303">
                  <a:extLst>
                    <a:ext uri="{9D8B030D-6E8A-4147-A177-3AD203B41FA5}">
                      <a16:colId xmlns:a16="http://schemas.microsoft.com/office/drawing/2014/main" xmlns="" val="20003"/>
                    </a:ext>
                  </a:extLst>
                </a:gridCol>
                <a:gridCol w="999915">
                  <a:extLst>
                    <a:ext uri="{9D8B030D-6E8A-4147-A177-3AD203B41FA5}">
                      <a16:colId xmlns:a16="http://schemas.microsoft.com/office/drawing/2014/main" xmlns="" val="20004"/>
                    </a:ext>
                  </a:extLst>
                </a:gridCol>
              </a:tblGrid>
              <a:tr h="360041">
                <a:tc rowSpan="2">
                  <a:txBody>
                    <a:bodyPr/>
                    <a:lstStyle/>
                    <a:p>
                      <a:pPr algn="ctr">
                        <a:spcAft>
                          <a:spcPts val="0"/>
                        </a:spcAft>
                      </a:pPr>
                      <a:r>
                        <a:rPr lang="ru-RU" sz="1200" dirty="0">
                          <a:effectLst/>
                          <a:latin typeface="Times New Roman" pitchFamily="18" charset="0"/>
                          <a:ea typeface="Calibri" panose="020F0502020204030204" pitchFamily="34" charset="0"/>
                          <a:cs typeface="Times New Roman" pitchFamily="18" charset="0"/>
                        </a:rPr>
                        <a:t>Наименование целевого показателя</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effectLst/>
                          <a:latin typeface="Times New Roman" pitchFamily="18" charset="0"/>
                          <a:ea typeface="Times New Roman" panose="02020603050405020304" pitchFamily="18" charset="0"/>
                          <a:cs typeface="Times New Roman" pitchFamily="18" charset="0"/>
                        </a:rPr>
                        <a:t>Ед.изм</a:t>
                      </a:r>
                      <a:endParaRPr lang="ru-RU" sz="1200" dirty="0">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itchFamily="18" charset="0"/>
                          <a:ea typeface="Times New Roman" panose="02020603050405020304" pitchFamily="18" charset="0"/>
                          <a:cs typeface="Times New Roman"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6602">
                <a:tc vMerge="1">
                  <a:txBody>
                    <a:bodyPr/>
                    <a:lstStyle/>
                    <a:p>
                      <a:pPr indent="457200" algn="l">
                        <a:lnSpc>
                          <a:spcPct val="115000"/>
                        </a:lnSpc>
                        <a:spcAft>
                          <a:spcPts val="0"/>
                        </a:spcAft>
                      </a:pP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457200">
                        <a:lnSpc>
                          <a:spcPct val="115000"/>
                        </a:lnSpc>
                        <a:spcAft>
                          <a:spcPts val="0"/>
                        </a:spcAft>
                      </a:pP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itchFamily="18" charset="0"/>
                          <a:ea typeface="Times New Roman" panose="02020603050405020304" pitchFamily="18" charset="0"/>
                          <a:cs typeface="Times New Roman"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200" dirty="0">
                          <a:solidFill>
                            <a:schemeClr val="tx1"/>
                          </a:solidFill>
                          <a:effectLst/>
                          <a:latin typeface="Times New Roman" pitchFamily="18" charset="0"/>
                          <a:ea typeface="Times New Roman" panose="02020603050405020304" pitchFamily="18" charset="0"/>
                          <a:cs typeface="Times New Roman"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2430">
                <a:tc>
                  <a:txBody>
                    <a:bodyPr/>
                    <a:lstStyle/>
                    <a:p>
                      <a:pPr lvl="0" indent="457200">
                        <a:lnSpc>
                          <a:spcPct val="115000"/>
                        </a:lnSpc>
                        <a:spcAft>
                          <a:spcPts val="0"/>
                        </a:spcAft>
                      </a:pPr>
                      <a:r>
                        <a:rPr lang="ru-RU" sz="1200" dirty="0">
                          <a:latin typeface="Times New Roman" pitchFamily="18" charset="0"/>
                          <a:ea typeface="Times New Roman"/>
                          <a:cs typeface="Times New Roman" pitchFamily="18" charset="0"/>
                        </a:rPr>
                        <a:t>Уровень оснащенности нештатных аварийно - спасательных формирований снаряжением, средствами индивидуальной защиты.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200" dirty="0">
                          <a:latin typeface="Times New Roman" pitchFamily="18" charset="0"/>
                          <a:ea typeface="Times New Roman"/>
                          <a:cs typeface="Times New Roman"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pitchFamily="18" charset="0"/>
                          <a:ea typeface="Times New Roman"/>
                          <a:cs typeface="Times New Roman" pitchFamily="18" charset="0"/>
                        </a:rPr>
                        <a:t>93,9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a:latin typeface="Times New Roman" pitchFamily="18" charset="0"/>
                          <a:ea typeface="Times New Roman"/>
                          <a:cs typeface="Times New Roman" pitchFamily="18" charset="0"/>
                        </a:rPr>
                        <a:t>97,0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9080">
                <a:tc>
                  <a:txBody>
                    <a:bodyPr/>
                    <a:lstStyle/>
                    <a:p>
                      <a:pPr>
                        <a:lnSpc>
                          <a:spcPct val="115000"/>
                        </a:lnSpc>
                        <a:spcAft>
                          <a:spcPts val="0"/>
                        </a:spcAft>
                      </a:pPr>
                      <a:r>
                        <a:rPr lang="ru-RU" sz="1200" dirty="0">
                          <a:latin typeface="Times New Roman" pitchFamily="18" charset="0"/>
                          <a:ea typeface="Times New Roman"/>
                          <a:cs typeface="Times New Roman" pitchFamily="18" charset="0"/>
                        </a:rPr>
                        <a:t>            Среднее время, затраченное на обработку и регистрацию вызова.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itchFamily="18" charset="0"/>
                          <a:ea typeface="Times New Roman" panose="02020603050405020304" pitchFamily="18" charset="0"/>
                          <a:cs typeface="Times New Roman" pitchFamily="18" charset="0"/>
                        </a:rPr>
                        <a:t>Мин.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pitchFamily="18" charset="0"/>
                          <a:ea typeface="Times New Roman"/>
                          <a:cs typeface="Times New Roman" pitchFamily="18" charset="0"/>
                        </a:rPr>
                        <a:t>19,44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a:latin typeface="Times New Roman" pitchFamily="18" charset="0"/>
                          <a:ea typeface="Times New Roman"/>
                          <a:cs typeface="Times New Roman" pitchFamily="18" charset="0"/>
                        </a:rPr>
                        <a:t>7,51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60040">
                <a:tc>
                  <a:txBody>
                    <a:bodyPr/>
                    <a:lstStyle/>
                    <a:p>
                      <a:pPr indent="457200">
                        <a:lnSpc>
                          <a:spcPct val="115000"/>
                        </a:lnSpc>
                        <a:spcAft>
                          <a:spcPts val="0"/>
                        </a:spcAft>
                      </a:pPr>
                      <a:r>
                        <a:rPr lang="ru-RU" sz="1200" dirty="0">
                          <a:latin typeface="Times New Roman" pitchFamily="18" charset="0"/>
                          <a:ea typeface="Times New Roman"/>
                          <a:cs typeface="Times New Roman" pitchFamily="18" charset="0"/>
                        </a:rPr>
                        <a:t>Коэффициент эффективности проведения дезинсекции.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200" dirty="0">
                          <a:latin typeface="Times New Roman" pitchFamily="18" charset="0"/>
                          <a:ea typeface="Times New Roman"/>
                          <a:cs typeface="Times New Roman"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pitchFamily="18" charset="0"/>
                          <a:ea typeface="Times New Roman"/>
                          <a:cs typeface="Times New Roman" pitchFamily="18" charset="0"/>
                        </a:rPr>
                        <a:t>84,7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a:latin typeface="Times New Roman" pitchFamily="18" charset="0"/>
                          <a:ea typeface="Times New Roman"/>
                          <a:cs typeface="Times New Roman" pitchFamily="18" charset="0"/>
                        </a:rPr>
                        <a:t>100,0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8036">
                <a:tc>
                  <a:txBody>
                    <a:bodyPr/>
                    <a:lstStyle/>
                    <a:p>
                      <a:pPr indent="457200">
                        <a:lnSpc>
                          <a:spcPct val="115000"/>
                        </a:lnSpc>
                        <a:spcAft>
                          <a:spcPts val="0"/>
                        </a:spcAft>
                      </a:pPr>
                      <a:r>
                        <a:rPr lang="ru-RU" sz="1200" dirty="0">
                          <a:latin typeface="Times New Roman" pitchFamily="18" charset="0"/>
                          <a:ea typeface="Times New Roman"/>
                          <a:cs typeface="Times New Roman" pitchFamily="18" charset="0"/>
                        </a:rPr>
                        <a:t>Доля пожаров в жилых домах в общем количестве пожаров на территории города </a:t>
                      </a:r>
                      <a:r>
                        <a:rPr lang="ru-RU" sz="1200" dirty="0" err="1">
                          <a:latin typeface="Times New Roman" pitchFamily="18" charset="0"/>
                          <a:ea typeface="Times New Roman"/>
                          <a:cs typeface="Times New Roman" pitchFamily="18" charset="0"/>
                        </a:rPr>
                        <a:t>Урай</a:t>
                      </a:r>
                      <a:endParaRPr lang="ru-RU" sz="1200" dirty="0">
                        <a:latin typeface="Times New Roman" pitchFamily="18" charset="0"/>
                        <a:ea typeface="Times New Roman"/>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200" dirty="0">
                          <a:latin typeface="Times New Roman" pitchFamily="18" charset="0"/>
                          <a:ea typeface="Times New Roman"/>
                          <a:cs typeface="Times New Roman"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pitchFamily="18" charset="0"/>
                          <a:ea typeface="Times New Roman"/>
                          <a:cs typeface="Times New Roman" pitchFamily="18" charset="0"/>
                        </a:rPr>
                        <a:t>76,9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a:latin typeface="Times New Roman" pitchFamily="18" charset="0"/>
                          <a:ea typeface="Times New Roman"/>
                          <a:cs typeface="Times New Roman" pitchFamily="18" charset="0"/>
                        </a:rPr>
                        <a:t>47,3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2430">
                <a:tc>
                  <a:txBody>
                    <a:bodyPr/>
                    <a:lstStyle/>
                    <a:p>
                      <a:pPr indent="457200">
                        <a:lnSpc>
                          <a:spcPct val="115000"/>
                        </a:lnSpc>
                        <a:spcAft>
                          <a:spcPts val="0"/>
                        </a:spcAft>
                      </a:pPr>
                      <a:r>
                        <a:rPr lang="ru-RU" sz="1200">
                          <a:latin typeface="Times New Roman" pitchFamily="18" charset="0"/>
                          <a:ea typeface="Times New Roman"/>
                          <a:cs typeface="Times New Roman" pitchFamily="18" charset="0"/>
                        </a:rPr>
                        <a:t>Протяженность созданных минерализованных полос в городских лесах города Урай</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itchFamily="18" charset="0"/>
                          <a:ea typeface="Times New Roman" panose="02020603050405020304" pitchFamily="18" charset="0"/>
                          <a:cs typeface="Times New Roman" pitchFamily="18" charset="0"/>
                        </a:rPr>
                        <a:t>Км</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pitchFamily="18" charset="0"/>
                          <a:ea typeface="Times New Roman"/>
                          <a:cs typeface="Times New Roman" pitchFamily="18" charset="0"/>
                        </a:rPr>
                        <a:t>70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pitchFamily="18" charset="0"/>
                          <a:ea typeface="Times New Roman"/>
                          <a:cs typeface="Times New Roman" pitchFamily="18" charset="0"/>
                        </a:rPr>
                        <a:t>70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Прямоугольник 3"/>
          <p:cNvSpPr/>
          <p:nvPr/>
        </p:nvSpPr>
        <p:spPr>
          <a:xfrm>
            <a:off x="107504" y="1268760"/>
            <a:ext cx="5688632"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32 782,2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32 549,5 тыс.рублей, или 99,3% от плана</a:t>
            </a:r>
          </a:p>
        </p:txBody>
      </p:sp>
      <p:sp>
        <p:nvSpPr>
          <p:cNvPr id="2" name="Прямоугольник 1"/>
          <p:cNvSpPr/>
          <p:nvPr/>
        </p:nvSpPr>
        <p:spPr>
          <a:xfrm>
            <a:off x="179512" y="1916832"/>
            <a:ext cx="8784976"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1075571313"/>
      </p:ext>
    </p:extLst>
  </p:cSld>
  <p:clrMapOvr>
    <a:masterClrMapping/>
  </p:clrMapOvr>
  <p:transition spd="slow" advClick="0"/>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251520" y="332656"/>
            <a:ext cx="8640960" cy="584775"/>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a:t>
            </a:r>
          </a:p>
          <a:p>
            <a:pPr algn="ctr" fontAlgn="b"/>
            <a:r>
              <a:rPr lang="ru-RU" sz="1600" b="1" i="1" dirty="0">
                <a:solidFill>
                  <a:srgbClr val="000000"/>
                </a:solidFill>
                <a:latin typeface="Times New Roman" panose="02020603050405020304" pitchFamily="18" charset="0"/>
                <a:cs typeface="Times New Roman" panose="02020603050405020304" pitchFamily="18" charset="0"/>
              </a:rPr>
              <a:t>«Охрана окружающей среды в границах города Урай» на 2017-2020 годы</a:t>
            </a:r>
          </a:p>
        </p:txBody>
      </p:sp>
      <p:graphicFrame>
        <p:nvGraphicFramePr>
          <p:cNvPr id="4" name="Таблица 3"/>
          <p:cNvGraphicFramePr>
            <a:graphicFrameLocks noGrp="1"/>
          </p:cNvGraphicFramePr>
          <p:nvPr>
            <p:extLst>
              <p:ext uri="{D42A27DB-BD31-4B8C-83A1-F6EECF244321}">
                <p14:modId xmlns:p14="http://schemas.microsoft.com/office/powerpoint/2010/main" xmlns="" val="947015556"/>
              </p:ext>
            </p:extLst>
          </p:nvPr>
        </p:nvGraphicFramePr>
        <p:xfrm>
          <a:off x="179512" y="2219110"/>
          <a:ext cx="8784976" cy="3535397"/>
        </p:xfrm>
        <a:graphic>
          <a:graphicData uri="http://schemas.openxmlformats.org/drawingml/2006/table">
            <a:tbl>
              <a:tblPr/>
              <a:tblGrid>
                <a:gridCol w="5544616">
                  <a:extLst>
                    <a:ext uri="{9D8B030D-6E8A-4147-A177-3AD203B41FA5}">
                      <a16:colId xmlns:a16="http://schemas.microsoft.com/office/drawing/2014/main" xmlns="" val="20000"/>
                    </a:ext>
                  </a:extLst>
                </a:gridCol>
                <a:gridCol w="811993">
                  <a:extLst>
                    <a:ext uri="{9D8B030D-6E8A-4147-A177-3AD203B41FA5}">
                      <a16:colId xmlns:a16="http://schemas.microsoft.com/office/drawing/2014/main" xmlns="" val="20001"/>
                    </a:ext>
                  </a:extLst>
                </a:gridCol>
                <a:gridCol w="1285606">
                  <a:extLst>
                    <a:ext uri="{9D8B030D-6E8A-4147-A177-3AD203B41FA5}">
                      <a16:colId xmlns:a16="http://schemas.microsoft.com/office/drawing/2014/main" xmlns="" val="20003"/>
                    </a:ext>
                  </a:extLst>
                </a:gridCol>
                <a:gridCol w="1142761">
                  <a:extLst>
                    <a:ext uri="{9D8B030D-6E8A-4147-A177-3AD203B41FA5}">
                      <a16:colId xmlns:a16="http://schemas.microsoft.com/office/drawing/2014/main" xmlns="" val="20004"/>
                    </a:ext>
                  </a:extLst>
                </a:gridCol>
              </a:tblGrid>
              <a:tr h="222363">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Ед.изм</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2362">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46651">
                <a:tc>
                  <a:txBody>
                    <a:bodyPr/>
                    <a:lstStyle/>
                    <a:p>
                      <a:pPr>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Доля ликвидированных несанкционированных свалок  от общего количества  несанкционированных свалок</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effectLst/>
                          <a:latin typeface="Times New Roman" panose="02020603050405020304" pitchFamily="18" charset="0"/>
                          <a:ea typeface="BatangChe" panose="020B0503020000020004" pitchFamily="49" charset="-127"/>
                          <a:cs typeface="Times New Roman" panose="02020603050405020304" pitchFamily="18" charset="0"/>
                        </a:rPr>
                        <a:t>Не менее 40% в год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effectLst/>
                          <a:latin typeface="Times New Roman" panose="02020603050405020304" pitchFamily="18" charset="0"/>
                          <a:ea typeface="BatangChe" panose="020B0503020000020004" pitchFamily="49" charset="-127"/>
                          <a:cs typeface="Times New Roman" panose="02020603050405020304" pitchFamily="18" charset="0"/>
                        </a:rPr>
                        <a:t>46</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6141825"/>
                  </a:ext>
                </a:extLst>
              </a:tr>
              <a:tr h="434538">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Доля  негативного воздействия на водные объекты от металлических обломков (брошенных судов)</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effectLst/>
                          <a:latin typeface="Times New Roman" panose="02020603050405020304" pitchFamily="18" charset="0"/>
                          <a:ea typeface="BatangChe" panose="02030609000101010101" pitchFamily="49" charset="-127"/>
                          <a:cs typeface="Times New Roman" panose="02020603050405020304" pitchFamily="18" charset="0"/>
                        </a:rPr>
                        <a:t>75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73,3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9018971"/>
                  </a:ext>
                </a:extLst>
              </a:tr>
              <a:tr h="336164">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Протяженность очищенной прибрежной полосы водных объектов</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км.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6629400" algn="l"/>
                        </a:tabLst>
                      </a:pPr>
                      <a:r>
                        <a:rPr lang="ru-RU" sz="1200">
                          <a:effectLst/>
                          <a:latin typeface="Times New Roman" panose="02020603050405020304" pitchFamily="18" charset="0"/>
                          <a:ea typeface="BatangChe" panose="02030609000101010101" pitchFamily="49" charset="-127"/>
                          <a:cs typeface="Times New Roman" panose="02020603050405020304" pitchFamily="18" charset="0"/>
                        </a:rPr>
                        <a:t>6,5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6,5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2122443"/>
                  </a:ext>
                </a:extLst>
              </a:tr>
              <a:tr h="546651">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Количество населения, вовлеченного в мероприятия по очистке берегов водных объектов (нарастающим итогом)</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тыс.чел</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1,470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3846926"/>
                  </a:ext>
                </a:extLst>
              </a:tr>
              <a:tr h="546651">
                <a:tc>
                  <a:txBody>
                    <a:bodyPr/>
                    <a:lstStyle/>
                    <a:p>
                      <a:pPr>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Доля площади лесов в границе населенного пункта город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Урай</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на которые разработан лесохозяйственный регламент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46651">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Доля населения, вовлеченного в эколого-просветительские и природоохранные мероприятия, от общего количества населения города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Урай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a:effectLst/>
                          <a:latin typeface="Times New Roman" panose="02020603050405020304" pitchFamily="18" charset="0"/>
                          <a:ea typeface="Times New Roman" panose="02020603050405020304" pitchFamily="18" charset="0"/>
                          <a:cs typeface="Times New Roman" panose="02020603050405020304" pitchFamily="18" charset="0"/>
                        </a:rPr>
                        <a:t>51</a:t>
                      </a: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39,4</a:t>
                      </a: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Прямоугольник 4"/>
          <p:cNvSpPr/>
          <p:nvPr/>
        </p:nvSpPr>
        <p:spPr>
          <a:xfrm>
            <a:off x="107504" y="1163653"/>
            <a:ext cx="5904656"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897,9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897,9 тыс.рублей, или 100% от плана </a:t>
            </a:r>
          </a:p>
        </p:txBody>
      </p:sp>
      <p:sp>
        <p:nvSpPr>
          <p:cNvPr id="2" name="Прямоугольник 1"/>
          <p:cNvSpPr/>
          <p:nvPr/>
        </p:nvSpPr>
        <p:spPr>
          <a:xfrm>
            <a:off x="251520" y="1844824"/>
            <a:ext cx="8640960"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3622213428"/>
      </p:ext>
    </p:extLst>
  </p:cSld>
  <p:clrMapOvr>
    <a:masterClrMapping/>
  </p:clrMapOvr>
  <p:transition spd="slow" advClick="0"/>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7962" y="116632"/>
            <a:ext cx="9036496" cy="584775"/>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algn="ctr" fontAlgn="b"/>
            <a:r>
              <a:rPr lang="ru-RU" sz="1600" b="1" i="1" dirty="0">
                <a:solidFill>
                  <a:srgbClr val="000000"/>
                </a:solidFill>
                <a:latin typeface="Times New Roman" panose="02020603050405020304" pitchFamily="18" charset="0"/>
                <a:cs typeface="Times New Roman" panose="02020603050405020304" pitchFamily="18" charset="0"/>
              </a:rPr>
              <a:t>«Развитие транспортной системы города Урай» на 2016-2020 годы</a:t>
            </a:r>
          </a:p>
        </p:txBody>
      </p:sp>
      <p:graphicFrame>
        <p:nvGraphicFramePr>
          <p:cNvPr id="3" name="Таблица 2"/>
          <p:cNvGraphicFramePr>
            <a:graphicFrameLocks noGrp="1"/>
          </p:cNvGraphicFramePr>
          <p:nvPr>
            <p:extLst>
              <p:ext uri="{D42A27DB-BD31-4B8C-83A1-F6EECF244321}">
                <p14:modId xmlns:p14="http://schemas.microsoft.com/office/powerpoint/2010/main" xmlns="" val="3780977346"/>
              </p:ext>
            </p:extLst>
          </p:nvPr>
        </p:nvGraphicFramePr>
        <p:xfrm>
          <a:off x="179511" y="1478246"/>
          <a:ext cx="8784977" cy="3357968"/>
        </p:xfrm>
        <a:graphic>
          <a:graphicData uri="http://schemas.openxmlformats.org/drawingml/2006/table">
            <a:tbl>
              <a:tblPr/>
              <a:tblGrid>
                <a:gridCol w="6316047">
                  <a:extLst>
                    <a:ext uri="{9D8B030D-6E8A-4147-A177-3AD203B41FA5}">
                      <a16:colId xmlns:a16="http://schemas.microsoft.com/office/drawing/2014/main" xmlns="" val="20000"/>
                    </a:ext>
                  </a:extLst>
                </a:gridCol>
                <a:gridCol w="725982">
                  <a:extLst>
                    <a:ext uri="{9D8B030D-6E8A-4147-A177-3AD203B41FA5}">
                      <a16:colId xmlns:a16="http://schemas.microsoft.com/office/drawing/2014/main" xmlns="" val="20001"/>
                    </a:ext>
                  </a:extLst>
                </a:gridCol>
                <a:gridCol w="878852">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tblGrid>
              <a:tr h="294570">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6024">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2312">
                <a:tc>
                  <a:txBody>
                    <a:bodyPr/>
                    <a:lstStyle/>
                    <a:p>
                      <a:pPr algn="l" fontAlgn="t"/>
                      <a:r>
                        <a:rPr lang="ru-RU" sz="1150" b="0" i="0" u="none" strike="noStrike" dirty="0">
                          <a:solidFill>
                            <a:srgbClr val="000000"/>
                          </a:solidFill>
                          <a:latin typeface="Times New Roman"/>
                        </a:rPr>
                        <a:t>Протяженность сети автомобильных дорог общего пользования местного значения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км.</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82,49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latin typeface="Times New Roman"/>
                        </a:rPr>
                        <a:t>82,30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4932">
                <a:tc>
                  <a:txBody>
                    <a:bodyPr/>
                    <a:lstStyle/>
                    <a:p>
                      <a:pPr algn="l" fontAlgn="t"/>
                      <a:r>
                        <a:rPr lang="ru-RU" sz="1150" b="0" i="0" u="none" strike="noStrike" dirty="0">
                          <a:solidFill>
                            <a:srgbClr val="000000"/>
                          </a:solidFill>
                          <a:latin typeface="Times New Roman"/>
                        </a:rPr>
                        <a:t>Протяженность сети автомобильных дорог общего пользования с твердым и переходным типами покрытия</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км.</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62,32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latin typeface="Times New Roman"/>
                        </a:rPr>
                        <a:t>62,54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78966">
                <a:tc>
                  <a:txBody>
                    <a:bodyPr/>
                    <a:lstStyle/>
                    <a:p>
                      <a:pPr algn="l" fontAlgn="t"/>
                      <a:r>
                        <a:rPr lang="ru-RU" sz="1150" b="0" i="0" u="none" strike="noStrike" dirty="0">
                          <a:solidFill>
                            <a:srgbClr val="000000"/>
                          </a:solidFill>
                          <a:latin typeface="Times New Roman"/>
                        </a:rPr>
                        <a:t>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24,45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35313">
                <a:tc>
                  <a:txBody>
                    <a:bodyPr/>
                    <a:lstStyle/>
                    <a:p>
                      <a:pPr algn="l" fontAlgn="t"/>
                      <a:r>
                        <a:rPr lang="ru-RU" sz="1150" b="0" i="0" u="none" strike="noStrike" dirty="0">
                          <a:solidFill>
                            <a:srgbClr val="000000"/>
                          </a:solidFill>
                          <a:latin typeface="Times New Roman"/>
                        </a:rPr>
                        <a:t>Доля автомобильных дорог общего пользования, обеспеченных техническими паспортами и проектами организации дорожного движения от общего количества автомобильных дорог</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80905">
                <a:tc>
                  <a:txBody>
                    <a:bodyPr/>
                    <a:lstStyle/>
                    <a:p>
                      <a:pPr algn="l" fontAlgn="t"/>
                      <a:r>
                        <a:rPr lang="ru-RU" sz="1150" b="0" i="0" u="none" strike="noStrike" dirty="0">
                          <a:solidFill>
                            <a:srgbClr val="000000"/>
                          </a:solidFill>
                          <a:latin typeface="Times New Roman"/>
                        </a:rPr>
                        <a:t>Прирост протяженности автомобильных дорог общего пользования местного значения, соответствующих нормативным требованиям к транспортно-эксплуатационным показателям, в результате капитального ремонта и ремонта автомобильных дорог</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км.</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0,08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0,06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28740">
                <a:tc>
                  <a:txBody>
                    <a:bodyPr/>
                    <a:lstStyle/>
                    <a:p>
                      <a:pPr algn="l" fontAlgn="t"/>
                      <a:r>
                        <a:rPr lang="ru-RU" sz="1150" b="0" i="0" u="none" strike="noStrike" dirty="0">
                          <a:solidFill>
                            <a:srgbClr val="000000"/>
                          </a:solidFill>
                          <a:latin typeface="Times New Roman"/>
                        </a:rPr>
                        <a:t>Доля пешеходных переходов обустроенных пешеходными  ограждениями согласно нормативным требованиям</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56312">
                <a:tc>
                  <a:txBody>
                    <a:bodyPr/>
                    <a:lstStyle/>
                    <a:p>
                      <a:pPr algn="l" fontAlgn="t"/>
                      <a:r>
                        <a:rPr lang="ru-RU" sz="1150" b="0" i="0" u="none" strike="noStrike" dirty="0">
                          <a:solidFill>
                            <a:srgbClr val="000000"/>
                          </a:solidFill>
                          <a:latin typeface="Times New Roman"/>
                        </a:rPr>
                        <a:t>Уровень обеспеченности населения в транспортном обслуживании</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44016">
                <a:tc>
                  <a:txBody>
                    <a:bodyPr/>
                    <a:lstStyle/>
                    <a:p>
                      <a:pPr algn="l" fontAlgn="t"/>
                      <a:r>
                        <a:rPr lang="ru-RU" sz="1150" b="0" i="0" u="none" strike="noStrike" dirty="0">
                          <a:solidFill>
                            <a:srgbClr val="000000"/>
                          </a:solidFill>
                          <a:latin typeface="Times New Roman"/>
                        </a:rPr>
                        <a:t>Доля зарегистрированных ДТП на 1000 человек населения</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ед.</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10,71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latin typeface="Times New Roman"/>
                        </a:rPr>
                        <a:t>7,05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4" name="Прямоугольник 3"/>
          <p:cNvSpPr/>
          <p:nvPr/>
        </p:nvSpPr>
        <p:spPr>
          <a:xfrm>
            <a:off x="32028" y="650375"/>
            <a:ext cx="5620092"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–45 818,7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44 125,1 тыс.рублей, или 96,3% от плана</a:t>
            </a:r>
          </a:p>
        </p:txBody>
      </p:sp>
      <p:sp>
        <p:nvSpPr>
          <p:cNvPr id="5" name="Прямоугольник 4"/>
          <p:cNvSpPr/>
          <p:nvPr/>
        </p:nvSpPr>
        <p:spPr>
          <a:xfrm>
            <a:off x="251520" y="1139692"/>
            <a:ext cx="8136904"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
        <p:nvSpPr>
          <p:cNvPr id="6" name="Прямоугольник 5">
            <a:extLst>
              <a:ext uri="{FF2B5EF4-FFF2-40B4-BE49-F238E27FC236}">
                <a16:creationId xmlns:a16="http://schemas.microsoft.com/office/drawing/2014/main" xmlns="" id="{9D4454F8-26FB-493A-A33D-3753F0529999}"/>
              </a:ext>
            </a:extLst>
          </p:cNvPr>
          <p:cNvSpPr/>
          <p:nvPr/>
        </p:nvSpPr>
        <p:spPr>
          <a:xfrm>
            <a:off x="107504" y="4869161"/>
            <a:ext cx="8928992" cy="2092881"/>
          </a:xfrm>
          <a:prstGeom prst="rect">
            <a:avLst/>
          </a:prstGeom>
        </p:spPr>
        <p:txBody>
          <a:bodyPr wrap="square">
            <a:spAutoFit/>
          </a:bodyPr>
          <a:lstStyle/>
          <a:p>
            <a:pPr lvl="0" algn="just">
              <a:tabLst>
                <a:tab pos="180975" algn="l"/>
              </a:tabLst>
            </a:pPr>
            <a:r>
              <a:rPr lang="ru-RU" sz="1200" b="1" dirty="0">
                <a:latin typeface="Times New Roman Cyr" pitchFamily="18" charset="0"/>
                <a:cs typeface="Times New Roman Cyr" pitchFamily="18" charset="0"/>
              </a:rPr>
              <a:t>Мероприятие «Ремонт городских дорог» </a:t>
            </a:r>
            <a:r>
              <a:rPr lang="ru-RU" sz="1200" dirty="0" smtClean="0">
                <a:latin typeface="Times New Roman Cyr" pitchFamily="18" charset="0"/>
                <a:cs typeface="Times New Roman Cyr" pitchFamily="18" charset="0"/>
              </a:rPr>
              <a:t>Выполнены работы по улицам Ленина, </a:t>
            </a:r>
            <a:r>
              <a:rPr lang="ru-RU" sz="1200" dirty="0" err="1" smtClean="0">
                <a:latin typeface="Times New Roman Cyr" pitchFamily="18" charset="0"/>
                <a:cs typeface="Times New Roman Cyr" pitchFamily="18" charset="0"/>
              </a:rPr>
              <a:t>Узбекистанская</a:t>
            </a:r>
            <a:r>
              <a:rPr lang="ru-RU" sz="1200" dirty="0" smtClean="0">
                <a:latin typeface="Times New Roman Cyr" pitchFamily="18" charset="0"/>
                <a:cs typeface="Times New Roman Cyr" pitchFamily="18" charset="0"/>
              </a:rPr>
              <a:t>, Нефтяников, на участке дороги «</a:t>
            </a:r>
            <a:r>
              <a:rPr lang="ru-RU" sz="1200" dirty="0" err="1" smtClean="0">
                <a:latin typeface="Times New Roman Cyr" pitchFamily="18" charset="0"/>
                <a:cs typeface="Times New Roman Cyr" pitchFamily="18" charset="0"/>
              </a:rPr>
              <a:t>Урай-Головные</a:t>
            </a:r>
            <a:r>
              <a:rPr lang="ru-RU" sz="1200" dirty="0" smtClean="0">
                <a:latin typeface="Times New Roman Cyr" pitchFamily="18" charset="0"/>
                <a:cs typeface="Times New Roman Cyr" pitchFamily="18" charset="0"/>
              </a:rPr>
              <a:t>».</a:t>
            </a:r>
            <a:endParaRPr lang="ru-RU" sz="1200" dirty="0">
              <a:solidFill>
                <a:srgbClr val="FF0000"/>
              </a:solidFill>
              <a:latin typeface="Times New Roman Cyr" pitchFamily="18" charset="0"/>
              <a:cs typeface="Times New Roman Cyr" pitchFamily="18" charset="0"/>
            </a:endParaRPr>
          </a:p>
          <a:p>
            <a:r>
              <a:rPr lang="ru-RU" sz="1200" dirty="0" smtClean="0">
                <a:latin typeface="Times New Roman Cyr" pitchFamily="18" charset="0"/>
                <a:cs typeface="Times New Roman Cyr" pitchFamily="18" charset="0"/>
              </a:rPr>
              <a:t>В течение </a:t>
            </a:r>
            <a:r>
              <a:rPr lang="ru-RU" sz="1200" dirty="0" smtClean="0">
                <a:latin typeface="Times New Roman Cyr" pitchFamily="18" charset="0"/>
                <a:cs typeface="Times New Roman Cyr" pitchFamily="18" charset="0"/>
              </a:rPr>
              <a:t>года по </a:t>
            </a:r>
            <a:r>
              <a:rPr lang="ru-RU" sz="1200" dirty="0" smtClean="0">
                <a:latin typeface="Times New Roman Cyr" pitchFamily="18" charset="0"/>
                <a:cs typeface="Times New Roman Cyr" pitchFamily="18" charset="0"/>
              </a:rPr>
              <a:t>обращениям граждан, а также по рекомендациям депутатов Думы города </a:t>
            </a:r>
            <a:r>
              <a:rPr lang="ru-RU" sz="1200" dirty="0" err="1" smtClean="0">
                <a:latin typeface="Times New Roman Cyr" pitchFamily="18" charset="0"/>
                <a:cs typeface="Times New Roman Cyr" pitchFamily="18" charset="0"/>
              </a:rPr>
              <a:t>Урай</a:t>
            </a:r>
            <a:r>
              <a:rPr lang="ru-RU" sz="1200" dirty="0" smtClean="0">
                <a:latin typeface="Times New Roman Cyr" pitchFamily="18" charset="0"/>
                <a:cs typeface="Times New Roman Cyr" pitchFamily="18" charset="0"/>
              </a:rPr>
              <a:t>, были выполнены работы по ремонту внутриквартальных проездов и устройству искусственных дорожных неровностей на участках дорог по улицам</a:t>
            </a:r>
            <a:r>
              <a:rPr lang="ru-RU" sz="1200" dirty="0" smtClean="0">
                <a:latin typeface="Times New Roman Cyr" pitchFamily="18" charset="0"/>
                <a:cs typeface="Times New Roman Cyr" pitchFamily="18" charset="0"/>
              </a:rPr>
              <a:t>: </a:t>
            </a:r>
          </a:p>
          <a:p>
            <a:r>
              <a:rPr lang="ru-RU" sz="1200" dirty="0" smtClean="0">
                <a:latin typeface="Times New Roman Cyr" pitchFamily="18" charset="0"/>
                <a:cs typeface="Times New Roman Cyr" pitchFamily="18" charset="0"/>
              </a:rPr>
              <a:t>ул</a:t>
            </a:r>
            <a:r>
              <a:rPr lang="ru-RU" sz="1200" dirty="0" smtClean="0">
                <a:latin typeface="Times New Roman Cyr" pitchFamily="18" charset="0"/>
                <a:cs typeface="Times New Roman Cyr" pitchFamily="18" charset="0"/>
              </a:rPr>
              <a:t>. Маяковского дом 15 (детский сад № 7 «Антошка</a:t>
            </a:r>
            <a:r>
              <a:rPr lang="ru-RU" sz="1200" dirty="0" smtClean="0">
                <a:latin typeface="Times New Roman Cyr" pitchFamily="18" charset="0"/>
                <a:cs typeface="Times New Roman Cyr" pitchFamily="18" charset="0"/>
              </a:rPr>
              <a:t>»), </a:t>
            </a:r>
            <a:r>
              <a:rPr lang="ru-RU" sz="1200" dirty="0" smtClean="0">
                <a:latin typeface="Times New Roman Cyr" pitchFamily="18" charset="0"/>
                <a:cs typeface="Times New Roman Cyr" pitchFamily="18" charset="0"/>
              </a:rPr>
              <a:t>мкр.2А дом 35 (детский сад № 8 «Умка</a:t>
            </a:r>
            <a:r>
              <a:rPr lang="ru-RU" sz="1200" dirty="0" smtClean="0">
                <a:latin typeface="Times New Roman Cyr" pitchFamily="18" charset="0"/>
                <a:cs typeface="Times New Roman Cyr" pitchFamily="18" charset="0"/>
              </a:rPr>
              <a:t>»); </a:t>
            </a:r>
            <a:r>
              <a:rPr lang="ru-RU" sz="1200" dirty="0" err="1" smtClean="0">
                <a:latin typeface="Times New Roman Cyr" pitchFamily="18" charset="0"/>
                <a:cs typeface="Times New Roman Cyr" pitchFamily="18" charset="0"/>
              </a:rPr>
              <a:t>мкр</a:t>
            </a:r>
            <a:r>
              <a:rPr lang="ru-RU" sz="1200" dirty="0" smtClean="0">
                <a:latin typeface="Times New Roman Cyr" pitchFamily="18" charset="0"/>
                <a:cs typeface="Times New Roman Cyr" pitchFamily="18" charset="0"/>
              </a:rPr>
              <a:t>. 2 дом 70 (магазин «Монетка</a:t>
            </a:r>
            <a:r>
              <a:rPr lang="ru-RU" sz="1200" dirty="0" smtClean="0">
                <a:latin typeface="Times New Roman Cyr" pitchFamily="18" charset="0"/>
                <a:cs typeface="Times New Roman Cyr" pitchFamily="18" charset="0"/>
              </a:rPr>
              <a:t>»);- </a:t>
            </a:r>
            <a:r>
              <a:rPr lang="ru-RU" sz="1200" dirty="0" err="1" smtClean="0">
                <a:latin typeface="Times New Roman Cyr" pitchFamily="18" charset="0"/>
                <a:cs typeface="Times New Roman Cyr" pitchFamily="18" charset="0"/>
              </a:rPr>
              <a:t>мкр</a:t>
            </a:r>
            <a:r>
              <a:rPr lang="ru-RU" sz="1200" dirty="0" smtClean="0">
                <a:latin typeface="Times New Roman Cyr" pitchFamily="18" charset="0"/>
                <a:cs typeface="Times New Roman Cyr" pitchFamily="18" charset="0"/>
              </a:rPr>
              <a:t>. 3 дом 42, 46А (детский сад № 21 «Лукоморье», школа № 6); </a:t>
            </a:r>
            <a:r>
              <a:rPr lang="ru-RU" sz="1200" dirty="0" smtClean="0">
                <a:latin typeface="Times New Roman Cyr" pitchFamily="18" charset="0"/>
                <a:cs typeface="Times New Roman Cyr" pitchFamily="18" charset="0"/>
              </a:rPr>
              <a:t> </a:t>
            </a:r>
            <a:r>
              <a:rPr lang="ru-RU" sz="1200" dirty="0" err="1" smtClean="0">
                <a:latin typeface="Times New Roman Cyr" pitchFamily="18" charset="0"/>
                <a:cs typeface="Times New Roman Cyr" pitchFamily="18" charset="0"/>
              </a:rPr>
              <a:t>мкр</a:t>
            </a:r>
            <a:r>
              <a:rPr lang="ru-RU" sz="1200" dirty="0" smtClean="0">
                <a:latin typeface="Times New Roman Cyr" pitchFamily="18" charset="0"/>
                <a:cs typeface="Times New Roman Cyr" pitchFamily="18" charset="0"/>
              </a:rPr>
              <a:t>. Западный дом 13 (стоянка</a:t>
            </a:r>
            <a:r>
              <a:rPr lang="ru-RU" sz="1200" dirty="0" smtClean="0">
                <a:latin typeface="Times New Roman Cyr" pitchFamily="18" charset="0"/>
                <a:cs typeface="Times New Roman Cyr" pitchFamily="18" charset="0"/>
              </a:rPr>
              <a:t>).</a:t>
            </a:r>
          </a:p>
          <a:p>
            <a:endParaRPr lang="ru-RU" sz="1200" dirty="0" smtClean="0">
              <a:latin typeface="Times New Roman Cyr" pitchFamily="18" charset="0"/>
              <a:cs typeface="Times New Roman Cyr" pitchFamily="18" charset="0"/>
            </a:endParaRPr>
          </a:p>
          <a:p>
            <a:r>
              <a:rPr lang="ru-RU" sz="1200" dirty="0" smtClean="0">
                <a:latin typeface="Times New Roman Cyr" pitchFamily="18" charset="0"/>
                <a:cs typeface="Times New Roman Cyr" pitchFamily="18" charset="0"/>
              </a:rPr>
              <a:t>Ежегодно </a:t>
            </a:r>
            <a:r>
              <a:rPr lang="ru-RU" sz="1200" dirty="0">
                <a:latin typeface="Times New Roman Cyr" pitchFamily="18" charset="0"/>
                <a:cs typeface="Times New Roman Cyr" pitchFamily="18" charset="0"/>
              </a:rPr>
              <a:t>организуется транспортное обслуживание населения и юридических лиц при переправлении через грузовую и пассажирскую переправы организованную через реку </a:t>
            </a:r>
            <a:r>
              <a:rPr lang="ru-RU" sz="1200" dirty="0" err="1">
                <a:latin typeface="Times New Roman Cyr" pitchFamily="18" charset="0"/>
                <a:cs typeface="Times New Roman Cyr" pitchFamily="18" charset="0"/>
              </a:rPr>
              <a:t>Конда</a:t>
            </a:r>
            <a:r>
              <a:rPr lang="ru-RU" sz="1200" dirty="0">
                <a:latin typeface="Times New Roman Cyr" pitchFamily="18" charset="0"/>
                <a:cs typeface="Times New Roman Cyr" pitchFamily="18" charset="0"/>
              </a:rPr>
              <a:t> в летний и зимний периоды, круглогодичное обслуживание маршрутов № 2, №11, №17 и сезонных (дачных) маршрутов №№ 5,6,7,8,9.</a:t>
            </a:r>
          </a:p>
          <a:p>
            <a:pPr lvl="0" algn="just">
              <a:tabLst>
                <a:tab pos="180975" algn="l"/>
              </a:tabLst>
            </a:pP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8779352"/>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3315050371"/>
              </p:ext>
            </p:extLst>
          </p:nvPr>
        </p:nvGraphicFramePr>
        <p:xfrm>
          <a:off x="179512" y="692696"/>
          <a:ext cx="8784976" cy="6051515"/>
        </p:xfrm>
        <a:graphic>
          <a:graphicData uri="http://schemas.openxmlformats.org/drawingml/2006/table">
            <a:tbl>
              <a:tblPr>
                <a:effectLst>
                  <a:outerShdw blurRad="50800" dist="50800" dir="5400000" algn="ctr" rotWithShape="0">
                    <a:schemeClr val="accent1">
                      <a:lumMod val="20000"/>
                      <a:lumOff val="80000"/>
                    </a:schemeClr>
                  </a:outerShdw>
                </a:effectLst>
              </a:tblPr>
              <a:tblGrid>
                <a:gridCol w="4032448">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3"/>
                    </a:ext>
                  </a:extLst>
                </a:gridCol>
              </a:tblGrid>
              <a:tr h="504056">
                <a:tc>
                  <a:txBody>
                    <a:bodyPr/>
                    <a:lstStyle/>
                    <a:p>
                      <a:pPr algn="ctr">
                        <a:lnSpc>
                          <a:spcPct val="150000"/>
                        </a:lnSpc>
                        <a:spcAft>
                          <a:spcPts val="0"/>
                        </a:spcAft>
                      </a:pPr>
                      <a:r>
                        <a:rPr lang="ru-RU" sz="1300" b="1" i="1" dirty="0">
                          <a:solidFill>
                            <a:schemeClr val="tx1"/>
                          </a:solidFill>
                          <a:latin typeface="Times New Roman Cyr" pitchFamily="18" charset="0"/>
                          <a:ea typeface="Times New Roman"/>
                          <a:cs typeface="Times New Roman Cyr" pitchFamily="18" charset="0"/>
                        </a:rPr>
                        <a:t>Наименование</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ДОХОДЫ</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РАСХОДЫ</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i="1" dirty="0">
                          <a:solidFill>
                            <a:schemeClr val="tx1"/>
                          </a:solidFill>
                          <a:latin typeface="Times New Roman Cyr" pitchFamily="18" charset="0"/>
                          <a:ea typeface="Times New Roman"/>
                          <a:cs typeface="Times New Roman Cyr" pitchFamily="18" charset="0"/>
                        </a:rPr>
                        <a:t>Дефицит (-)</a:t>
                      </a:r>
                    </a:p>
                    <a:p>
                      <a:pPr algn="ctr">
                        <a:spcAft>
                          <a:spcPts val="0"/>
                        </a:spcAft>
                      </a:pPr>
                      <a:r>
                        <a:rPr lang="ru-RU" sz="1200" b="1" i="1" dirty="0">
                          <a:solidFill>
                            <a:schemeClr val="tx1"/>
                          </a:solidFill>
                          <a:latin typeface="Times New Roman Cyr" pitchFamily="18" charset="0"/>
                          <a:ea typeface="Times New Roman"/>
                          <a:cs typeface="Times New Roman Cyr" pitchFamily="18" charset="0"/>
                        </a:rPr>
                        <a:t>/ </a:t>
                      </a:r>
                      <a:r>
                        <a:rPr lang="ru-RU" sz="1200" b="1" i="1" dirty="0" err="1">
                          <a:solidFill>
                            <a:schemeClr val="tx1"/>
                          </a:solidFill>
                          <a:latin typeface="Times New Roman Cyr" pitchFamily="18" charset="0"/>
                          <a:ea typeface="Times New Roman"/>
                          <a:cs typeface="Times New Roman Cyr" pitchFamily="18" charset="0"/>
                        </a:rPr>
                        <a:t>профицит</a:t>
                      </a:r>
                      <a:r>
                        <a:rPr lang="ru-RU" sz="1200" b="1" i="1" dirty="0">
                          <a:solidFill>
                            <a:schemeClr val="tx1"/>
                          </a:solidFill>
                          <a:latin typeface="Times New Roman Cyr" pitchFamily="18" charset="0"/>
                          <a:ea typeface="Times New Roman"/>
                          <a:cs typeface="Times New Roman Cyr" pitchFamily="18" charset="0"/>
                        </a:rPr>
                        <a:t> (+) </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7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0" dirty="0">
                          <a:solidFill>
                            <a:schemeClr val="tx1"/>
                          </a:solidFill>
                          <a:latin typeface="Times New Roman Cyr" pitchFamily="18" charset="0"/>
                          <a:ea typeface="Times New Roman"/>
                          <a:cs typeface="Times New Roman Cyr" pitchFamily="18" charset="0"/>
                        </a:rPr>
                        <a:t>Первоначально утверждено решением Думы города </a:t>
                      </a:r>
                      <a:r>
                        <a:rPr lang="ru-RU" sz="1400" b="1" i="0" dirty="0" err="1">
                          <a:solidFill>
                            <a:schemeClr val="tx1"/>
                          </a:solidFill>
                          <a:latin typeface="Times New Roman Cyr" pitchFamily="18" charset="0"/>
                          <a:ea typeface="Times New Roman"/>
                          <a:cs typeface="Times New Roman Cyr" pitchFamily="18" charset="0"/>
                        </a:rPr>
                        <a:t>Урай</a:t>
                      </a:r>
                      <a:r>
                        <a:rPr lang="ru-RU" sz="1400" b="1" i="0" dirty="0">
                          <a:solidFill>
                            <a:schemeClr val="tx1"/>
                          </a:solidFill>
                          <a:latin typeface="Times New Roman Cyr" pitchFamily="18" charset="0"/>
                          <a:ea typeface="Times New Roman"/>
                          <a:cs typeface="Times New Roman Cyr" pitchFamily="18" charset="0"/>
                        </a:rPr>
                        <a:t> от 12.12.2019 №93</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400" b="1" i="0" dirty="0">
                          <a:solidFill>
                            <a:schemeClr val="tx1"/>
                          </a:solidFill>
                          <a:latin typeface="Times New Roman Cyr" pitchFamily="18" charset="0"/>
                          <a:ea typeface="Times New Roman"/>
                          <a:cs typeface="Times New Roman Cyr" pitchFamily="18" charset="0"/>
                        </a:rPr>
                        <a:t>3 143 629,8</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400" b="1" i="0" dirty="0">
                          <a:solidFill>
                            <a:schemeClr val="tx1"/>
                          </a:solidFill>
                          <a:latin typeface="Times New Roman Cyr" pitchFamily="18" charset="0"/>
                          <a:ea typeface="Times New Roman"/>
                          <a:cs typeface="Times New Roman Cyr" pitchFamily="18" charset="0"/>
                        </a:rPr>
                        <a:t>3 230 211,7</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ru-RU" sz="1400" b="1" i="0" dirty="0">
                          <a:solidFill>
                            <a:schemeClr val="tx1"/>
                          </a:solidFill>
                          <a:latin typeface="Times New Roman Cyr" pitchFamily="18" charset="0"/>
                          <a:cs typeface="Times New Roman Cyr" pitchFamily="18" charset="0"/>
                        </a:rPr>
                        <a:t>- 86 581,9</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478409">
                <a:tc>
                  <a:txBody>
                    <a:bodyPr/>
                    <a:lstStyle/>
                    <a:p>
                      <a:pPr>
                        <a:spcAft>
                          <a:spcPts val="0"/>
                        </a:spcAft>
                      </a:pPr>
                      <a:r>
                        <a:rPr lang="ru-RU" sz="1400" b="1" i="1" dirty="0">
                          <a:solidFill>
                            <a:schemeClr val="tx1"/>
                          </a:solidFill>
                          <a:latin typeface="Times New Roman Cyr" pitchFamily="18" charset="0"/>
                          <a:ea typeface="Times New Roman"/>
                          <a:cs typeface="Times New Roman Cyr" pitchFamily="18" charset="0"/>
                        </a:rPr>
                        <a:t>Утверждено решением о бюджете от 13.02.2020 </a:t>
                      </a:r>
                      <a:r>
                        <a:rPr lang="ru-RU" sz="1400" b="1" i="1">
                          <a:solidFill>
                            <a:schemeClr val="tx1"/>
                          </a:solidFill>
                          <a:latin typeface="Times New Roman Cyr" pitchFamily="18" charset="0"/>
                          <a:ea typeface="Times New Roman"/>
                          <a:cs typeface="Times New Roman Cyr" pitchFamily="18" charset="0"/>
                        </a:rPr>
                        <a:t>№2 (1 правка)</a:t>
                      </a:r>
                      <a:endParaRPr lang="ru-RU" sz="1400" b="1" i="1" dirty="0">
                        <a:solidFill>
                          <a:schemeClr val="tx1"/>
                        </a:solidFill>
                        <a:latin typeface="Times New Roman Cyr" pitchFamily="18" charset="0"/>
                        <a:ea typeface="Times New Roman"/>
                        <a:cs typeface="Times New Roman Cyr" pitchFamily="18"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3 313 671,9</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3 544 918,8</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i="1" dirty="0">
                          <a:solidFill>
                            <a:schemeClr val="tx1"/>
                          </a:solidFill>
                          <a:latin typeface="Times New Roman Cyr" pitchFamily="18" charset="0"/>
                          <a:cs typeface="Times New Roman Cyr" pitchFamily="18" charset="0"/>
                        </a:rPr>
                        <a:t>- 231 246,9</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4425">
                <a:tc>
                  <a:txBody>
                    <a:bodyPr/>
                    <a:lstStyle/>
                    <a:p>
                      <a:pPr>
                        <a:spcAft>
                          <a:spcPts val="0"/>
                        </a:spcAft>
                      </a:pPr>
                      <a:r>
                        <a:rPr lang="ru-RU" sz="1300" b="1" i="1" dirty="0">
                          <a:solidFill>
                            <a:schemeClr val="tx1"/>
                          </a:solidFill>
                          <a:latin typeface="Times New Roman Cyr" pitchFamily="18" charset="0"/>
                          <a:ea typeface="Times New Roman"/>
                          <a:cs typeface="Times New Roman Cyr" pitchFamily="18" charset="0"/>
                        </a:rPr>
                        <a:t>Изменения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+ 170 042,1</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+ 314 707,1</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300" b="1" i="1" dirty="0">
                          <a:solidFill>
                            <a:schemeClr val="tx1"/>
                          </a:solidFill>
                          <a:latin typeface="Times New Roman Cyr" pitchFamily="18" charset="0"/>
                          <a:cs typeface="Times New Roman Cyr" pitchFamily="18" charset="0"/>
                        </a:rPr>
                        <a:t>- 144 665,0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478409">
                <a:tc>
                  <a:txBody>
                    <a:bodyPr/>
                    <a:lstStyle/>
                    <a:p>
                      <a:pPr>
                        <a:spcAft>
                          <a:spcPts val="0"/>
                        </a:spcAft>
                      </a:pPr>
                      <a:r>
                        <a:rPr lang="ru-RU" sz="1400" b="1" i="1" dirty="0">
                          <a:solidFill>
                            <a:schemeClr val="tx1"/>
                          </a:solidFill>
                          <a:latin typeface="Times New Roman Cyr" pitchFamily="18" charset="0"/>
                          <a:ea typeface="Times New Roman"/>
                          <a:cs typeface="Times New Roman Cyr" pitchFamily="18" charset="0"/>
                        </a:rPr>
                        <a:t>Утверждено решением о бюджете от 16.04.2020 № 22, от 29.04.2020 №29 (2,3 правки)</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3 373 007,1</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3 624 643,4</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i="1" dirty="0">
                          <a:solidFill>
                            <a:schemeClr val="tx1"/>
                          </a:solidFill>
                          <a:latin typeface="Times New Roman Cyr" pitchFamily="18" charset="0"/>
                          <a:cs typeface="Times New Roman Cyr" pitchFamily="18" charset="0"/>
                        </a:rPr>
                        <a:t>- 251 636,3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7152">
                <a:tc>
                  <a:txBody>
                    <a:bodyPr/>
                    <a:lstStyle/>
                    <a:p>
                      <a:pPr>
                        <a:spcAft>
                          <a:spcPts val="0"/>
                        </a:spcAft>
                      </a:pPr>
                      <a:r>
                        <a:rPr lang="ru-RU" sz="1300" b="1" i="1" dirty="0">
                          <a:solidFill>
                            <a:schemeClr val="tx1"/>
                          </a:solidFill>
                          <a:latin typeface="Times New Roman Cyr" pitchFamily="18" charset="0"/>
                          <a:ea typeface="Times New Roman"/>
                          <a:cs typeface="Times New Roman Cyr" pitchFamily="18" charset="0"/>
                        </a:rPr>
                        <a:t>Изменения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+ 59 335,2</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+ 79 724,6</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300" b="1" i="1" dirty="0">
                          <a:solidFill>
                            <a:schemeClr val="tx1"/>
                          </a:solidFill>
                          <a:latin typeface="Times New Roman Cyr" pitchFamily="18" charset="0"/>
                          <a:cs typeface="Times New Roman Cyr" pitchFamily="18" charset="0"/>
                        </a:rPr>
                        <a:t>- 20 389,4</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414683">
                <a:tc>
                  <a:txBody>
                    <a:bodyPr/>
                    <a:lstStyle/>
                    <a:p>
                      <a:pPr>
                        <a:spcAft>
                          <a:spcPts val="0"/>
                        </a:spcAft>
                      </a:pPr>
                      <a:r>
                        <a:rPr lang="ru-RU" sz="1400" b="1" i="1" dirty="0">
                          <a:solidFill>
                            <a:schemeClr val="tx1"/>
                          </a:solidFill>
                          <a:latin typeface="Times New Roman Cyr" pitchFamily="18" charset="0"/>
                          <a:ea typeface="Times New Roman"/>
                          <a:cs typeface="Times New Roman Cyr" pitchFamily="18" charset="0"/>
                        </a:rPr>
                        <a:t>Утверждено решением о бюджете от 29.06.2020 №48 (4 правка)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i="1" dirty="0">
                          <a:solidFill>
                            <a:schemeClr val="tx1"/>
                          </a:solidFill>
                          <a:latin typeface="Times New Roman Cyr" pitchFamily="18" charset="0"/>
                          <a:ea typeface="Times New Roman"/>
                          <a:cs typeface="Times New Roman Cyr" pitchFamily="18" charset="0"/>
                        </a:rPr>
                        <a:t>3 380 311,7</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3 631 948,0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i="1" dirty="0">
                          <a:solidFill>
                            <a:schemeClr val="tx1"/>
                          </a:solidFill>
                          <a:latin typeface="Times New Roman Cyr" pitchFamily="18" charset="0"/>
                          <a:cs typeface="Times New Roman Cyr" pitchFamily="18" charset="0"/>
                        </a:rPr>
                        <a:t>- 251 636,3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3467">
                <a:tc>
                  <a:txBody>
                    <a:bodyPr/>
                    <a:lstStyle/>
                    <a:p>
                      <a:pPr>
                        <a:spcAft>
                          <a:spcPts val="0"/>
                        </a:spcAft>
                      </a:pPr>
                      <a:r>
                        <a:rPr lang="ru-RU" sz="1300" b="1" i="1" dirty="0">
                          <a:solidFill>
                            <a:schemeClr val="tx1"/>
                          </a:solidFill>
                          <a:latin typeface="Times New Roman Cyr" pitchFamily="18" charset="0"/>
                          <a:ea typeface="Times New Roman"/>
                          <a:cs typeface="Times New Roman Cyr" pitchFamily="18" charset="0"/>
                        </a:rPr>
                        <a:t>Изменения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+ 7 304,6</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+ 7 304,6</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300" b="1" i="1" dirty="0">
                          <a:solidFill>
                            <a:schemeClr val="tx1"/>
                          </a:solidFill>
                          <a:latin typeface="Times New Roman Cyr" pitchFamily="18" charset="0"/>
                          <a:cs typeface="Times New Roman Cyr" pitchFamily="18" charset="0"/>
                        </a:rPr>
                        <a:t>0,0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r h="398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i="1" dirty="0">
                          <a:solidFill>
                            <a:schemeClr val="tx1"/>
                          </a:solidFill>
                          <a:latin typeface="Times New Roman Cyr" pitchFamily="18" charset="0"/>
                          <a:ea typeface="Times New Roman"/>
                          <a:cs typeface="Times New Roman Cyr" pitchFamily="18" charset="0"/>
                        </a:rPr>
                        <a:t>Утверждено решением о бюджете от 22.10.2020 №83 (5 правка)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3 382 002,0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3 633 638,3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i="1" dirty="0">
                          <a:solidFill>
                            <a:schemeClr val="tx1"/>
                          </a:solidFill>
                          <a:latin typeface="Times New Roman Cyr" pitchFamily="18" charset="0"/>
                          <a:cs typeface="Times New Roman Cyr" pitchFamily="18" charset="0"/>
                        </a:rPr>
                        <a:t>- 251 636,3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3241333"/>
                  </a:ext>
                </a:extLst>
              </a:tr>
              <a:tr h="273880">
                <a:tc>
                  <a:txBody>
                    <a:bodyPr/>
                    <a:lstStyle/>
                    <a:p>
                      <a:pPr>
                        <a:spcAft>
                          <a:spcPts val="0"/>
                        </a:spcAft>
                      </a:pPr>
                      <a:r>
                        <a:rPr lang="ru-RU" sz="1300" b="1" i="1" dirty="0">
                          <a:solidFill>
                            <a:schemeClr val="tx1"/>
                          </a:solidFill>
                          <a:latin typeface="Times New Roman Cyr" pitchFamily="18" charset="0"/>
                          <a:ea typeface="Times New Roman"/>
                          <a:cs typeface="Times New Roman Cyr" pitchFamily="18" charset="0"/>
                        </a:rPr>
                        <a:t>Изменения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+ 1 690,3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+ 1 690,3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300" b="1" i="1" dirty="0">
                          <a:solidFill>
                            <a:schemeClr val="tx1"/>
                          </a:solidFill>
                          <a:latin typeface="Times New Roman Cyr" pitchFamily="18" charset="0"/>
                          <a:cs typeface="Times New Roman Cyr" pitchFamily="18" charset="0"/>
                        </a:rPr>
                        <a:t>0,0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975342981"/>
                  </a:ext>
                </a:extLst>
              </a:tr>
              <a:tr h="331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i="1" dirty="0">
                          <a:solidFill>
                            <a:schemeClr val="tx1"/>
                          </a:solidFill>
                          <a:latin typeface="Times New Roman Cyr" pitchFamily="18" charset="0"/>
                          <a:ea typeface="Times New Roman"/>
                          <a:cs typeface="Times New Roman Cyr" pitchFamily="18" charset="0"/>
                        </a:rPr>
                        <a:t>Утверждено решением о бюджете от 26.11.2020 №93 (6 правка)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3 407 416,6</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3 581 777,0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i="1" dirty="0">
                          <a:solidFill>
                            <a:schemeClr val="tx1"/>
                          </a:solidFill>
                          <a:latin typeface="Times New Roman Cyr" pitchFamily="18" charset="0"/>
                          <a:cs typeface="Times New Roman Cyr" pitchFamily="18" charset="0"/>
                        </a:rPr>
                        <a:t>- 174 360,4</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6441272"/>
                  </a:ext>
                </a:extLst>
              </a:tr>
              <a:tr h="226680">
                <a:tc>
                  <a:txBody>
                    <a:bodyPr/>
                    <a:lstStyle/>
                    <a:p>
                      <a:pPr>
                        <a:spcAft>
                          <a:spcPts val="0"/>
                        </a:spcAft>
                      </a:pPr>
                      <a:r>
                        <a:rPr lang="ru-RU" sz="1300" b="1" i="1" dirty="0">
                          <a:solidFill>
                            <a:schemeClr val="tx1"/>
                          </a:solidFill>
                          <a:latin typeface="Times New Roman Cyr" pitchFamily="18" charset="0"/>
                          <a:ea typeface="Times New Roman"/>
                          <a:cs typeface="Times New Roman Cyr" pitchFamily="18" charset="0"/>
                        </a:rPr>
                        <a:t>Изменения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+ 25 414,6</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- 51 861,3</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300" b="1" i="1" dirty="0">
                          <a:solidFill>
                            <a:schemeClr val="tx1"/>
                          </a:solidFill>
                          <a:latin typeface="Times New Roman Cyr" pitchFamily="18" charset="0"/>
                          <a:cs typeface="Times New Roman Cyr" pitchFamily="18" charset="0"/>
                        </a:rPr>
                        <a:t>77 275,9</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884543719"/>
                  </a:ext>
                </a:extLst>
              </a:tr>
              <a:tr h="337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i="1" dirty="0">
                          <a:solidFill>
                            <a:schemeClr val="tx1"/>
                          </a:solidFill>
                          <a:latin typeface="Times New Roman Cyr" pitchFamily="18" charset="0"/>
                          <a:ea typeface="Times New Roman"/>
                          <a:cs typeface="Times New Roman Cyr" pitchFamily="18" charset="0"/>
                        </a:rPr>
                        <a:t>Утверждено решением о бюджете от 21.12.2020 №107 (7 правка)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3 724 065,8</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solidFill>
                            <a:schemeClr val="tx1"/>
                          </a:solidFill>
                          <a:latin typeface="Times New Roman Cyr" pitchFamily="18" charset="0"/>
                          <a:ea typeface="Times New Roman"/>
                          <a:cs typeface="Times New Roman Cyr" pitchFamily="18" charset="0"/>
                        </a:rPr>
                        <a:t>3 866 087,8</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i="1" dirty="0">
                          <a:solidFill>
                            <a:schemeClr val="tx1"/>
                          </a:solidFill>
                          <a:latin typeface="Times New Roman Cyr" pitchFamily="18" charset="0"/>
                          <a:cs typeface="Times New Roman Cyr" pitchFamily="18" charset="0"/>
                        </a:rPr>
                        <a:t>- 142 022,0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89949">
                <a:tc>
                  <a:txBody>
                    <a:bodyPr/>
                    <a:lstStyle/>
                    <a:p>
                      <a:pPr>
                        <a:spcAft>
                          <a:spcPts val="0"/>
                        </a:spcAft>
                      </a:pPr>
                      <a:r>
                        <a:rPr lang="ru-RU" sz="1300" b="1" i="1" dirty="0">
                          <a:solidFill>
                            <a:schemeClr val="tx1"/>
                          </a:solidFill>
                          <a:latin typeface="Times New Roman Cyr" pitchFamily="18" charset="0"/>
                          <a:ea typeface="Times New Roman"/>
                          <a:cs typeface="Times New Roman Cyr" pitchFamily="18" charset="0"/>
                        </a:rPr>
                        <a:t>Изменения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+ 316 649,2</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300" b="1" i="1" dirty="0">
                          <a:solidFill>
                            <a:schemeClr val="tx1"/>
                          </a:solidFill>
                          <a:latin typeface="Times New Roman Cyr" pitchFamily="18" charset="0"/>
                          <a:ea typeface="Times New Roman"/>
                          <a:cs typeface="Times New Roman Cyr" pitchFamily="18" charset="0"/>
                        </a:rPr>
                        <a:t>+ 284 310,8</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300" b="1" i="1" dirty="0">
                          <a:solidFill>
                            <a:schemeClr val="tx1"/>
                          </a:solidFill>
                          <a:latin typeface="Times New Roman Cyr" pitchFamily="18" charset="0"/>
                          <a:cs typeface="Times New Roman Cyr" pitchFamily="18" charset="0"/>
                        </a:rPr>
                        <a:t>+ 32 338,4</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i="0" u="none" strike="noStrike" dirty="0">
                          <a:solidFill>
                            <a:srgbClr val="000000"/>
                          </a:solidFill>
                          <a:effectLst/>
                          <a:latin typeface="Times New Roman" panose="02020603050405020304" pitchFamily="18" charset="0"/>
                        </a:rPr>
                        <a:t>Изменения, вносимые, в соответствии со ст.217, 232 БК РФ</a:t>
                      </a:r>
                      <a:endParaRPr lang="ru-RU" sz="1400" b="1" i="0" dirty="0">
                        <a:solidFill>
                          <a:schemeClr val="tx1"/>
                        </a:solidFill>
                        <a:latin typeface="Times New Roman Cyr" pitchFamily="18" charset="0"/>
                        <a:ea typeface="Times New Roman"/>
                        <a:cs typeface="Times New Roman Cyr" pitchFamily="18" charset="0"/>
                      </a:endParaRP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400" b="1" i="0" dirty="0">
                          <a:solidFill>
                            <a:schemeClr val="tx1"/>
                          </a:solidFill>
                          <a:latin typeface="Times New Roman Cyr" pitchFamily="18" charset="0"/>
                          <a:ea typeface="Times New Roman"/>
                          <a:cs typeface="Times New Roman Cyr" pitchFamily="18" charset="0"/>
                        </a:rPr>
                        <a:t>-18 197,4</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400" b="1" i="0" dirty="0">
                          <a:solidFill>
                            <a:schemeClr val="tx1"/>
                          </a:solidFill>
                          <a:latin typeface="Times New Roman Cyr" pitchFamily="18" charset="0"/>
                          <a:ea typeface="Times New Roman"/>
                          <a:cs typeface="Times New Roman Cyr" pitchFamily="18" charset="0"/>
                        </a:rPr>
                        <a:t>-26 384,6</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ru-RU" sz="1400" b="1" i="0" dirty="0">
                          <a:solidFill>
                            <a:schemeClr val="tx1"/>
                          </a:solidFill>
                          <a:latin typeface="Times New Roman Cyr" pitchFamily="18" charset="0"/>
                          <a:cs typeface="Times New Roman Cyr" pitchFamily="18" charset="0"/>
                        </a:rPr>
                        <a:t>0,0</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14"/>
                  </a:ext>
                </a:extLst>
              </a:tr>
              <a:tr h="288032">
                <a:tc>
                  <a:txBody>
                    <a:bodyPr/>
                    <a:lstStyle/>
                    <a:p>
                      <a:pPr>
                        <a:spcAft>
                          <a:spcPts val="0"/>
                        </a:spcAft>
                      </a:pPr>
                      <a:r>
                        <a:rPr lang="ru-RU" sz="1400" b="1" i="0" dirty="0">
                          <a:solidFill>
                            <a:schemeClr val="tx1"/>
                          </a:solidFill>
                          <a:latin typeface="Times New Roman Cyr" pitchFamily="18" charset="0"/>
                          <a:ea typeface="Times New Roman"/>
                          <a:cs typeface="Times New Roman Cyr" pitchFamily="18" charset="0"/>
                        </a:rPr>
                        <a:t>Общие</a:t>
                      </a:r>
                      <a:r>
                        <a:rPr lang="ru-RU" sz="1400" b="1" i="0" baseline="0" dirty="0">
                          <a:solidFill>
                            <a:schemeClr val="tx1"/>
                          </a:solidFill>
                          <a:latin typeface="Times New Roman Cyr" pitchFamily="18" charset="0"/>
                          <a:ea typeface="Times New Roman"/>
                          <a:cs typeface="Times New Roman Cyr" pitchFamily="18" charset="0"/>
                        </a:rPr>
                        <a:t> изменения за год (+</a:t>
                      </a:r>
                      <a:r>
                        <a:rPr lang="en-US" sz="1400" b="1" i="0" baseline="0" dirty="0">
                          <a:solidFill>
                            <a:schemeClr val="tx1"/>
                          </a:solidFill>
                          <a:latin typeface="Times New Roman Cyr" pitchFamily="18" charset="0"/>
                          <a:ea typeface="Times New Roman"/>
                          <a:cs typeface="Times New Roman Cyr" pitchFamily="18" charset="0"/>
                        </a:rPr>
                        <a:t>;</a:t>
                      </a:r>
                      <a:r>
                        <a:rPr lang="ru-RU" sz="1400" b="1" i="0" baseline="0" dirty="0">
                          <a:solidFill>
                            <a:schemeClr val="tx1"/>
                          </a:solidFill>
                          <a:latin typeface="Times New Roman Cyr" pitchFamily="18" charset="0"/>
                          <a:ea typeface="Times New Roman"/>
                          <a:cs typeface="Times New Roman Cyr" pitchFamily="18" charset="0"/>
                        </a:rPr>
                        <a:t>-)</a:t>
                      </a:r>
                      <a:endParaRPr lang="ru-RU" sz="1400" b="1" i="0" dirty="0">
                        <a:solidFill>
                          <a:schemeClr val="tx1"/>
                        </a:solidFill>
                        <a:latin typeface="Times New Roman Cyr" pitchFamily="18" charset="0"/>
                        <a:ea typeface="Times New Roman"/>
                        <a:cs typeface="Times New Roman Cyr" pitchFamily="18" charset="0"/>
                      </a:endParaRP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400" b="1" i="0" dirty="0">
                          <a:solidFill>
                            <a:schemeClr val="tx1"/>
                          </a:solidFill>
                          <a:latin typeface="Times New Roman Cyr" pitchFamily="18" charset="0"/>
                          <a:ea typeface="Times New Roman"/>
                          <a:cs typeface="Times New Roman Cyr" pitchFamily="18" charset="0"/>
                        </a:rPr>
                        <a:t>+ 562 238,6</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400" b="1" i="0" dirty="0">
                          <a:solidFill>
                            <a:schemeClr val="tx1"/>
                          </a:solidFill>
                          <a:latin typeface="Times New Roman Cyr" pitchFamily="18" charset="0"/>
                          <a:ea typeface="Times New Roman"/>
                          <a:cs typeface="Times New Roman Cyr" pitchFamily="18" charset="0"/>
                        </a:rPr>
                        <a:t>+ 609 491,5</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ru-RU" sz="1400" b="1" i="0" dirty="0">
                          <a:solidFill>
                            <a:schemeClr val="tx1"/>
                          </a:solidFill>
                          <a:latin typeface="Times New Roman Cyr" pitchFamily="18" charset="0"/>
                          <a:cs typeface="Times New Roman Cyr" pitchFamily="18" charset="0"/>
                        </a:rPr>
                        <a:t>- 47 252,9 </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15"/>
                  </a:ext>
                </a:extLst>
              </a:tr>
              <a:tr h="288032">
                <a:tc>
                  <a:txBody>
                    <a:bodyPr/>
                    <a:lstStyle/>
                    <a:p>
                      <a:pPr>
                        <a:spcAft>
                          <a:spcPts val="0"/>
                        </a:spcAft>
                      </a:pPr>
                      <a:r>
                        <a:rPr lang="ru-RU" sz="1400" b="1" i="0" dirty="0">
                          <a:solidFill>
                            <a:schemeClr val="tx1"/>
                          </a:solidFill>
                          <a:latin typeface="Times New Roman Cyr" pitchFamily="18" charset="0"/>
                          <a:ea typeface="Times New Roman"/>
                          <a:cs typeface="Times New Roman Cyr" pitchFamily="18" charset="0"/>
                        </a:rPr>
                        <a:t>Уточненный</a:t>
                      </a:r>
                      <a:r>
                        <a:rPr lang="ru-RU" sz="1400" b="1" i="0" baseline="0" dirty="0">
                          <a:solidFill>
                            <a:schemeClr val="tx1"/>
                          </a:solidFill>
                          <a:latin typeface="Times New Roman Cyr" pitchFamily="18" charset="0"/>
                          <a:ea typeface="Times New Roman"/>
                          <a:cs typeface="Times New Roman Cyr" pitchFamily="18" charset="0"/>
                        </a:rPr>
                        <a:t> бюджет на 31.12.2020 года</a:t>
                      </a:r>
                      <a:endParaRPr lang="ru-RU" sz="1400" b="1" i="0" dirty="0">
                        <a:solidFill>
                          <a:schemeClr val="tx1"/>
                        </a:solidFill>
                        <a:latin typeface="Times New Roman Cyr" pitchFamily="18" charset="0"/>
                        <a:ea typeface="Times New Roman"/>
                        <a:cs typeface="Times New Roman Cyr" pitchFamily="18" charset="0"/>
                      </a:endParaRP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400" b="1" i="0" dirty="0">
                          <a:solidFill>
                            <a:schemeClr val="tx1"/>
                          </a:solidFill>
                          <a:latin typeface="Times New Roman Cyr" pitchFamily="18" charset="0"/>
                          <a:ea typeface="Times New Roman"/>
                          <a:cs typeface="Times New Roman Cyr" pitchFamily="18" charset="0"/>
                        </a:rPr>
                        <a:t>3 705 868,4</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ru-RU" sz="1400" b="1" i="0" dirty="0">
                          <a:solidFill>
                            <a:schemeClr val="tx1"/>
                          </a:solidFill>
                          <a:latin typeface="Times New Roman Cyr" pitchFamily="18" charset="0"/>
                          <a:ea typeface="Times New Roman"/>
                          <a:cs typeface="Times New Roman Cyr" pitchFamily="18" charset="0"/>
                        </a:rPr>
                        <a:t>3 839 703,2</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ru-RU" sz="1400" b="1" i="0" dirty="0">
                          <a:solidFill>
                            <a:schemeClr val="tx1"/>
                          </a:solidFill>
                          <a:latin typeface="Times New Roman Cyr" pitchFamily="18" charset="0"/>
                          <a:cs typeface="Times New Roman Cyr" pitchFamily="18" charset="0"/>
                        </a:rPr>
                        <a:t>- 133 834,8</a:t>
                      </a: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10"/>
                  </a:ext>
                </a:extLst>
              </a:tr>
            </a:tbl>
          </a:graphicData>
        </a:graphic>
      </p:graphicFrame>
      <p:sp>
        <p:nvSpPr>
          <p:cNvPr id="6" name="Прямоугольник 5"/>
          <p:cNvSpPr/>
          <p:nvPr/>
        </p:nvSpPr>
        <p:spPr>
          <a:xfrm>
            <a:off x="107504" y="116632"/>
            <a:ext cx="8856984"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Изменение утвержденных параметров бюджета</a:t>
            </a:r>
          </a:p>
          <a:p>
            <a:r>
              <a:rPr lang="ru-RU" sz="1600" b="1" i="1" dirty="0">
                <a:latin typeface="Times New Roman" panose="02020603050405020304" pitchFamily="18" charset="0"/>
                <a:cs typeface="Times New Roman" panose="02020603050405020304" pitchFamily="18" charset="0"/>
              </a:rPr>
              <a:t> городского округа </a:t>
            </a:r>
            <a:r>
              <a:rPr lang="ru-RU" sz="1600" b="1" i="1" dirty="0" err="1">
                <a:latin typeface="Times New Roman" panose="02020603050405020304" pitchFamily="18" charset="0"/>
                <a:cs typeface="Times New Roman" panose="02020603050405020304" pitchFamily="18" charset="0"/>
              </a:rPr>
              <a:t>Урай</a:t>
            </a:r>
            <a:r>
              <a:rPr lang="ru-RU" sz="1600" b="1" i="1" dirty="0">
                <a:latin typeface="Times New Roman" panose="02020603050405020304" pitchFamily="18" charset="0"/>
                <a:cs typeface="Times New Roman" panose="02020603050405020304" pitchFamily="18" charset="0"/>
              </a:rPr>
              <a:t> в 2020 году, тыс. рублей</a:t>
            </a:r>
          </a:p>
        </p:txBody>
      </p:sp>
    </p:spTree>
    <p:extLst>
      <p:ext uri="{BB962C8B-B14F-4D97-AF65-F5344CB8AC3E}">
        <p14:creationId xmlns:p14="http://schemas.microsoft.com/office/powerpoint/2010/main" xmlns="" val="785103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2" descr="Z:\ДОКУМЕНТЫ\ФОТОАРХИВ\УРАЙ\ул Космонавтов\ул Космонавтов 2013\DSC05640.jpg сжатый.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8377" r="18987" b="11397"/>
          <a:stretch/>
        </p:blipFill>
        <p:spPr bwMode="auto">
          <a:xfrm>
            <a:off x="4788024" y="4293096"/>
            <a:ext cx="3885406" cy="229979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9943" name="Rectangle 1"/>
          <p:cNvSpPr>
            <a:spLocks noChangeArrowheads="1"/>
          </p:cNvSpPr>
          <p:nvPr/>
        </p:nvSpPr>
        <p:spPr bwMode="auto">
          <a:xfrm>
            <a:off x="179512" y="471446"/>
            <a:ext cx="8712968" cy="646331"/>
          </a:xfrm>
          <a:prstGeom prst="rect">
            <a:avLst/>
          </a:prstGeom>
          <a:noFill/>
          <a:ln w="9525">
            <a:noFill/>
            <a:miter lim="800000"/>
            <a:headEnd/>
            <a:tailEnd/>
          </a:ln>
        </p:spPr>
        <p:txBody>
          <a:bodyPr wrap="square" anchor="ctr">
            <a:spAutoFit/>
          </a:bodyPr>
          <a:lstStyle/>
          <a:p>
            <a:pPr algn="ctr"/>
            <a:r>
              <a:rPr lang="ru-RU" b="1" i="1" dirty="0">
                <a:latin typeface="Times New Roman" pitchFamily="18" charset="0"/>
                <a:cs typeface="Times New Roman" pitchFamily="18" charset="0"/>
              </a:rPr>
              <a:t>Динамика расходов дорожного фонда муниципального образования </a:t>
            </a:r>
          </a:p>
          <a:p>
            <a:pPr algn="ctr"/>
            <a:r>
              <a:rPr lang="ru-RU" b="1" i="1" dirty="0">
                <a:latin typeface="Times New Roman" pitchFamily="18" charset="0"/>
                <a:cs typeface="Times New Roman" pitchFamily="18" charset="0"/>
              </a:rPr>
              <a:t>за 2018-2020 годы, тыс.руб.</a:t>
            </a:r>
            <a:endParaRPr lang="ru-RU" i="1" dirty="0">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869853740"/>
              </p:ext>
            </p:extLst>
          </p:nvPr>
        </p:nvGraphicFramePr>
        <p:xfrm>
          <a:off x="251520" y="1412774"/>
          <a:ext cx="8640960" cy="3889842"/>
        </p:xfrm>
        <a:graphic>
          <a:graphicData uri="http://schemas.openxmlformats.org/drawingml/2006/table">
            <a:tbl>
              <a:tblPr/>
              <a:tblGrid>
                <a:gridCol w="4391308">
                  <a:extLst>
                    <a:ext uri="{9D8B030D-6E8A-4147-A177-3AD203B41FA5}">
                      <a16:colId xmlns:a16="http://schemas.microsoft.com/office/drawing/2014/main" xmlns="" val="20000"/>
                    </a:ext>
                  </a:extLst>
                </a:gridCol>
                <a:gridCol w="1416551">
                  <a:extLst>
                    <a:ext uri="{9D8B030D-6E8A-4147-A177-3AD203B41FA5}">
                      <a16:colId xmlns:a16="http://schemas.microsoft.com/office/drawing/2014/main" xmlns="" val="20001"/>
                    </a:ext>
                  </a:extLst>
                </a:gridCol>
                <a:gridCol w="1487378">
                  <a:extLst>
                    <a:ext uri="{9D8B030D-6E8A-4147-A177-3AD203B41FA5}">
                      <a16:colId xmlns:a16="http://schemas.microsoft.com/office/drawing/2014/main" xmlns="" val="20002"/>
                    </a:ext>
                  </a:extLst>
                </a:gridCol>
                <a:gridCol w="1345723">
                  <a:extLst>
                    <a:ext uri="{9D8B030D-6E8A-4147-A177-3AD203B41FA5}">
                      <a16:colId xmlns:a16="http://schemas.microsoft.com/office/drawing/2014/main" xmlns="" val="20003"/>
                    </a:ext>
                  </a:extLst>
                </a:gridCol>
              </a:tblGrid>
              <a:tr h="422973">
                <a:tc>
                  <a:txBody>
                    <a:bodyPr/>
                    <a:lstStyle/>
                    <a:p>
                      <a:pPr algn="ctr" fontAlgn="ctr"/>
                      <a:r>
                        <a:rPr lang="ru-RU" sz="1400" b="0" i="0" u="none" strike="noStrike" dirty="0">
                          <a:solidFill>
                            <a:schemeClr val="tx1"/>
                          </a:solidFill>
                          <a:effectLst/>
                          <a:latin typeface="Times New Roman" pitchFamily="18" charset="0"/>
                          <a:cs typeface="Times New Roman" pitchFamily="18" charset="0"/>
                        </a:rPr>
                        <a:t>Наименование</a:t>
                      </a: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chemeClr val="tx1"/>
                          </a:solidFill>
                          <a:effectLst/>
                          <a:latin typeface="Times New Roman" pitchFamily="18" charset="0"/>
                          <a:cs typeface="Times New Roman" pitchFamily="18" charset="0"/>
                        </a:rPr>
                        <a:t>Факт</a:t>
                      </a:r>
                      <a:r>
                        <a:rPr lang="ru-RU" sz="1400" b="0" i="0" u="none" strike="noStrike" baseline="0" dirty="0">
                          <a:solidFill>
                            <a:schemeClr val="tx1"/>
                          </a:solidFill>
                          <a:effectLst/>
                          <a:latin typeface="Times New Roman" pitchFamily="18" charset="0"/>
                          <a:cs typeface="Times New Roman" pitchFamily="18" charset="0"/>
                        </a:rPr>
                        <a:t> за 2018 год</a:t>
                      </a:r>
                      <a:endParaRPr lang="ru-RU" sz="1400" b="0" i="0" u="none" strike="noStrike" dirty="0">
                        <a:solidFill>
                          <a:schemeClr val="tx1"/>
                        </a:solidFill>
                        <a:effectLst/>
                        <a:latin typeface="Times New Roman" pitchFamily="18" charset="0"/>
                        <a:cs typeface="Times New Roman" pitchFamily="18"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chemeClr val="tx1"/>
                          </a:solidFill>
                          <a:effectLst/>
                          <a:latin typeface="Times New Roman" pitchFamily="18" charset="0"/>
                          <a:cs typeface="Times New Roman" pitchFamily="18" charset="0"/>
                        </a:rPr>
                        <a:t>Факт</a:t>
                      </a:r>
                      <a:r>
                        <a:rPr lang="ru-RU" sz="1400" b="0" i="0" u="none" strike="noStrike" baseline="0" dirty="0">
                          <a:solidFill>
                            <a:schemeClr val="tx1"/>
                          </a:solidFill>
                          <a:effectLst/>
                          <a:latin typeface="Times New Roman" pitchFamily="18" charset="0"/>
                          <a:cs typeface="Times New Roman" pitchFamily="18" charset="0"/>
                        </a:rPr>
                        <a:t> за 2019 год</a:t>
                      </a:r>
                      <a:endParaRPr lang="ru-RU" sz="1400" b="0" i="0" u="none" strike="noStrike" dirty="0">
                        <a:solidFill>
                          <a:schemeClr val="tx1"/>
                        </a:solidFill>
                        <a:effectLst/>
                        <a:latin typeface="Times New Roman" pitchFamily="18" charset="0"/>
                        <a:cs typeface="Times New Roman" pitchFamily="18"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chemeClr val="tx1"/>
                          </a:solidFill>
                          <a:effectLst/>
                          <a:latin typeface="Times New Roman" pitchFamily="18" charset="0"/>
                          <a:cs typeface="Times New Roman" pitchFamily="18" charset="0"/>
                        </a:rPr>
                        <a:t>Факт</a:t>
                      </a:r>
                      <a:r>
                        <a:rPr lang="ru-RU" sz="1400" b="0" i="0" u="none" strike="noStrike" baseline="0" dirty="0">
                          <a:solidFill>
                            <a:schemeClr val="tx1"/>
                          </a:solidFill>
                          <a:effectLst/>
                          <a:latin typeface="Times New Roman" pitchFamily="18" charset="0"/>
                          <a:cs typeface="Times New Roman" pitchFamily="18" charset="0"/>
                        </a:rPr>
                        <a:t> за 2020 год</a:t>
                      </a:r>
                      <a:endParaRPr lang="ru-RU" sz="1400" b="0" i="0" u="none" strike="noStrike" dirty="0">
                        <a:solidFill>
                          <a:schemeClr val="tx1"/>
                        </a:solidFill>
                        <a:effectLst/>
                        <a:latin typeface="Times New Roman" pitchFamily="18" charset="0"/>
                        <a:cs typeface="Times New Roman" pitchFamily="18"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6109">
                <a:tc>
                  <a:txBody>
                    <a:bodyPr/>
                    <a:lstStyle/>
                    <a:p>
                      <a:pPr algn="l" fontAlgn="ctr"/>
                      <a:r>
                        <a:rPr lang="ru-RU" sz="1400" b="1" i="1" u="none" strike="noStrike" dirty="0">
                          <a:solidFill>
                            <a:schemeClr val="tx1"/>
                          </a:solidFill>
                          <a:effectLst/>
                          <a:latin typeface="Times New Roman" pitchFamily="18" charset="0"/>
                          <a:cs typeface="Times New Roman" pitchFamily="18" charset="0"/>
                        </a:rPr>
                        <a:t> Остаток дорожного фонда </a:t>
                      </a:r>
                    </a:p>
                    <a:p>
                      <a:pPr algn="l" fontAlgn="ctr"/>
                      <a:r>
                        <a:rPr lang="ru-RU" sz="1400" b="1" i="1" u="none" strike="noStrike" dirty="0">
                          <a:solidFill>
                            <a:schemeClr val="tx1"/>
                          </a:solidFill>
                          <a:effectLst/>
                          <a:latin typeface="Times New Roman" pitchFamily="18" charset="0"/>
                          <a:cs typeface="Times New Roman" pitchFamily="18" charset="0"/>
                        </a:rPr>
                        <a:t>(соответственно, на 01.01.2018, 01.01.2019, 01.01.2020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1 212,9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1 153,8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744,5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3859">
                <a:tc>
                  <a:txBody>
                    <a:bodyPr/>
                    <a:lstStyle/>
                    <a:p>
                      <a:pPr algn="l" fontAlgn="t"/>
                      <a:r>
                        <a:rPr lang="ru-RU" sz="1400" b="1" i="1" u="none" strike="noStrike" dirty="0">
                          <a:solidFill>
                            <a:schemeClr val="tx1"/>
                          </a:solidFill>
                          <a:effectLst/>
                          <a:latin typeface="Times New Roman" pitchFamily="18" charset="0"/>
                          <a:cs typeface="Times New Roman" pitchFamily="18" charset="0"/>
                        </a:rPr>
                        <a:t>  Доходы дорожного фонда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58 627,8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64 104,0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42 314,2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45293">
                <a:tc>
                  <a:txBody>
                    <a:bodyPr/>
                    <a:lstStyle/>
                    <a:p>
                      <a:pPr algn="l" fontAlgn="ctr"/>
                      <a:r>
                        <a:rPr lang="ru-RU" sz="1400" b="1" i="1" u="none" strike="noStrike" dirty="0">
                          <a:solidFill>
                            <a:schemeClr val="tx1"/>
                          </a:solidFill>
                          <a:effectLst/>
                          <a:latin typeface="Times New Roman" pitchFamily="18" charset="0"/>
                          <a:cs typeface="Times New Roman" pitchFamily="18" charset="0"/>
                        </a:rPr>
                        <a:t> Расходы дорожного фонда </a:t>
                      </a:r>
                    </a:p>
                    <a:p>
                      <a:pPr algn="l" fontAlgn="ctr"/>
                      <a:r>
                        <a:rPr lang="ru-RU" sz="1400" b="0" i="1" u="none" strike="noStrike" dirty="0">
                          <a:solidFill>
                            <a:schemeClr val="tx1"/>
                          </a:solidFill>
                          <a:effectLst/>
                          <a:latin typeface="Times New Roman" pitchFamily="18" charset="0"/>
                          <a:cs typeface="Times New Roman" pitchFamily="18" charset="0"/>
                        </a:rPr>
                        <a:t>(</a:t>
                      </a:r>
                      <a:r>
                        <a:rPr lang="ru-RU" sz="1400" b="1" i="1" u="none" strike="noStrike" dirty="0">
                          <a:solidFill>
                            <a:schemeClr val="tx1"/>
                          </a:solidFill>
                          <a:effectLst/>
                          <a:latin typeface="Times New Roman" pitchFamily="18" charset="0"/>
                          <a:cs typeface="Times New Roman" pitchFamily="18" charset="0"/>
                        </a:rPr>
                        <a:t>направления</a:t>
                      </a:r>
                      <a:r>
                        <a:rPr lang="en-US" sz="1400" b="1" i="1" u="none" strike="noStrike" dirty="0">
                          <a:solidFill>
                            <a:schemeClr val="tx1"/>
                          </a:solidFill>
                          <a:effectLst/>
                          <a:latin typeface="Times New Roman" pitchFamily="18" charset="0"/>
                          <a:cs typeface="Times New Roman" pitchFamily="18" charset="0"/>
                        </a:rPr>
                        <a:t>:</a:t>
                      </a:r>
                      <a:r>
                        <a:rPr lang="en-US" sz="1400" b="1" i="1" u="none" strike="noStrike" baseline="0" dirty="0">
                          <a:solidFill>
                            <a:schemeClr val="tx1"/>
                          </a:solidFill>
                          <a:effectLst/>
                          <a:latin typeface="Times New Roman" pitchFamily="18" charset="0"/>
                          <a:cs typeface="Times New Roman" pitchFamily="18" charset="0"/>
                        </a:rPr>
                        <a:t> </a:t>
                      </a:r>
                      <a:r>
                        <a:rPr lang="ru-RU" sz="1400" b="0" i="1" u="none" strike="noStrike" dirty="0">
                          <a:solidFill>
                            <a:schemeClr val="tx1"/>
                          </a:solidFill>
                          <a:effectLst/>
                          <a:latin typeface="Times New Roman" pitchFamily="18" charset="0"/>
                          <a:cs typeface="Times New Roman" pitchFamily="18" charset="0"/>
                        </a:rPr>
                        <a:t>капитальный ремонт, ремонт и содержание сети автомобильных дорог общего пользования и искусственных сооружений на них)</a:t>
                      </a:r>
                      <a:endParaRPr lang="ru-RU" sz="1400" b="1" i="1" u="none" strike="noStrike" dirty="0">
                        <a:solidFill>
                          <a:schemeClr val="tx1"/>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58 686,9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64 513,3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43 027,5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6556">
                <a:tc>
                  <a:txBody>
                    <a:bodyPr/>
                    <a:lstStyle/>
                    <a:p>
                      <a:pPr algn="l" fontAlgn="ctr"/>
                      <a:r>
                        <a:rPr lang="ru-RU" sz="1400" b="1" i="1" u="none" strike="noStrike" dirty="0">
                          <a:solidFill>
                            <a:schemeClr val="tx1"/>
                          </a:solidFill>
                          <a:effectLst/>
                          <a:latin typeface="Times New Roman" pitchFamily="18" charset="0"/>
                          <a:cs typeface="Times New Roman" pitchFamily="18" charset="0"/>
                        </a:rPr>
                        <a:t> Остаток дорожного фонда</a:t>
                      </a:r>
                    </a:p>
                    <a:p>
                      <a:pPr algn="l" fontAlgn="ctr"/>
                      <a:r>
                        <a:rPr lang="ru-RU" sz="1400" b="1" i="1" u="none" strike="noStrike" dirty="0">
                          <a:solidFill>
                            <a:schemeClr val="tx1"/>
                          </a:solidFill>
                          <a:effectLst/>
                          <a:latin typeface="Times New Roman" pitchFamily="18" charset="0"/>
                          <a:cs typeface="Times New Roman" pitchFamily="18" charset="0"/>
                        </a:rPr>
                        <a:t> (соответственно, на 01.01.2019, 01.01.2020, 01.01.2021)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1 153,8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744,5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itchFamily="18" charset="0"/>
                          <a:cs typeface="Times New Roman" pitchFamily="18" charset="0"/>
                        </a:rPr>
                        <a:t>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134331">
                <a:tc gridSpan="3">
                  <a:txBody>
                    <a:bodyPr/>
                    <a:lstStyle/>
                    <a:p>
                      <a:pPr algn="l" fontAlgn="b"/>
                      <a:endParaRPr lang="ru-RU" sz="1200" b="0" i="0" u="none" strike="noStrike" dirty="0">
                        <a:effectLst/>
                        <a:latin typeface="Arial" pitchFamily="34" charset="0"/>
                        <a:cs typeface="Arial" pitchFamily="34" charset="0"/>
                      </a:endParaRP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effectLst/>
                        <a:latin typeface="Arial" pitchFamily="34" charset="0"/>
                        <a:cs typeface="Arial" pitchFamily="34" charset="0"/>
                      </a:endParaRP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bl>
          </a:graphicData>
        </a:graphic>
      </p:graphicFrame>
      <p:sp>
        <p:nvSpPr>
          <p:cNvPr id="5" name="Прямоугольник 4"/>
          <p:cNvSpPr/>
          <p:nvPr/>
        </p:nvSpPr>
        <p:spPr>
          <a:xfrm>
            <a:off x="8316529" y="116632"/>
            <a:ext cx="184731" cy="261610"/>
          </a:xfrm>
          <a:prstGeom prst="rect">
            <a:avLst/>
          </a:prstGeom>
        </p:spPr>
        <p:txBody>
          <a:bodyPr wrap="none">
            <a:spAutoFit/>
          </a:bodyPr>
          <a:lstStyle/>
          <a:p>
            <a:pPr fontAlgn="auto">
              <a:spcBef>
                <a:spcPts val="0"/>
              </a:spcBef>
              <a:spcAft>
                <a:spcPts val="0"/>
              </a:spcAft>
              <a:defRPr/>
            </a:pPr>
            <a:endParaRPr lang="en-US" sz="1100" b="1" dirty="0">
              <a:effectLst>
                <a:outerShdw blurRad="38100" dist="38100" dir="2700000" algn="tl">
                  <a:srgbClr val="000000">
                    <a:alpha val="43137"/>
                  </a:srgbClr>
                </a:outerShdw>
              </a:effectLst>
              <a:latin typeface="Arial" pitchFamily="34" charset="0"/>
              <a:cs typeface="Arial" pitchFamily="34" charset="0"/>
            </a:endParaRPr>
          </a:p>
        </p:txBody>
      </p:sp>
      <p:pic>
        <p:nvPicPr>
          <p:cNvPr id="7" name="Рисунок 6"/>
          <p:cNvPicPr/>
          <p:nvPr/>
        </p:nvPicPr>
        <p:blipFill>
          <a:blip r:embed="rId4" cstate="print"/>
          <a:srcRect/>
          <a:stretch>
            <a:fillRect/>
          </a:stretch>
        </p:blipFill>
        <p:spPr bwMode="auto">
          <a:xfrm>
            <a:off x="179512" y="4293096"/>
            <a:ext cx="3875430" cy="2418080"/>
          </a:xfrm>
          <a:prstGeom prst="rect">
            <a:avLst/>
          </a:prstGeom>
          <a:ln>
            <a:noFill/>
          </a:ln>
          <a:effectLst>
            <a:softEdge rad="112500"/>
          </a:effectLst>
        </p:spPr>
      </p:pic>
    </p:spTree>
    <p:extLst>
      <p:ext uri="{BB962C8B-B14F-4D97-AF65-F5344CB8AC3E}">
        <p14:creationId xmlns:p14="http://schemas.microsoft.com/office/powerpoint/2010/main" xmlns="" val="32419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70408" y="12773"/>
            <a:ext cx="9144000" cy="584775"/>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a:t>
            </a:r>
          </a:p>
          <a:p>
            <a:pPr algn="ctr" fontAlgn="b"/>
            <a:r>
              <a:rPr lang="ru-RU" sz="1600" b="1" i="1" dirty="0">
                <a:solidFill>
                  <a:srgbClr val="000000"/>
                </a:solidFill>
                <a:latin typeface="Times New Roman" panose="02020603050405020304" pitchFamily="18" charset="0"/>
                <a:cs typeface="Times New Roman" panose="02020603050405020304" pitchFamily="18" charset="0"/>
              </a:rPr>
              <a:t>«Профилактика правонарушений на территории города </a:t>
            </a:r>
            <a:r>
              <a:rPr lang="ru-RU" sz="1600" b="1" i="1" dirty="0" err="1">
                <a:solidFill>
                  <a:srgbClr val="000000"/>
                </a:solidFill>
                <a:latin typeface="Times New Roman" panose="02020603050405020304" pitchFamily="18" charset="0"/>
                <a:cs typeface="Times New Roman" panose="02020603050405020304" pitchFamily="18" charset="0"/>
              </a:rPr>
              <a:t>Урай</a:t>
            </a:r>
            <a:r>
              <a:rPr lang="ru-RU" sz="1600" b="1" i="1" dirty="0">
                <a:solidFill>
                  <a:srgbClr val="000000"/>
                </a:solidFill>
                <a:latin typeface="Times New Roman" panose="02020603050405020304" pitchFamily="18" charset="0"/>
                <a:cs typeface="Times New Roman" panose="02020603050405020304" pitchFamily="18" charset="0"/>
              </a:rPr>
              <a:t>» на 2018-2030 годы</a:t>
            </a:r>
          </a:p>
        </p:txBody>
      </p:sp>
      <p:graphicFrame>
        <p:nvGraphicFramePr>
          <p:cNvPr id="3" name="Таблица 2"/>
          <p:cNvGraphicFramePr>
            <a:graphicFrameLocks noGrp="1"/>
          </p:cNvGraphicFramePr>
          <p:nvPr>
            <p:extLst>
              <p:ext uri="{D42A27DB-BD31-4B8C-83A1-F6EECF244321}">
                <p14:modId xmlns:p14="http://schemas.microsoft.com/office/powerpoint/2010/main" xmlns="" val="2328878298"/>
              </p:ext>
            </p:extLst>
          </p:nvPr>
        </p:nvGraphicFramePr>
        <p:xfrm>
          <a:off x="107505" y="1340766"/>
          <a:ext cx="8928991" cy="5400601"/>
        </p:xfrm>
        <a:graphic>
          <a:graphicData uri="http://schemas.openxmlformats.org/drawingml/2006/table">
            <a:tbl>
              <a:tblPr/>
              <a:tblGrid>
                <a:gridCol w="6768751">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tblGrid>
              <a:tr h="187125">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Ед.изм</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9068">
                <a:tc vMerge="1">
                  <a:txBody>
                    <a:bodyPr/>
                    <a:lstStyle/>
                    <a:p>
                      <a:pPr algn="l" fontAlgn="t"/>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24339">
                <a:tc>
                  <a:txBody>
                    <a:bodyPr/>
                    <a:lstStyle/>
                    <a:p>
                      <a:pPr algn="l" fontAlgn="t"/>
                      <a:r>
                        <a:rPr lang="ru-RU" sz="1100" b="0" i="0" u="none" strike="noStrike" dirty="0">
                          <a:solidFill>
                            <a:srgbClr val="000000"/>
                          </a:solidFill>
                          <a:latin typeface="Times New Roman"/>
                        </a:rPr>
                        <a:t> Доля административных правонарушений, посягающих на общественный порядок и общественную безопасность, выявленных с участием народных дружинников (глава 20 </a:t>
                      </a:r>
                      <a:r>
                        <a:rPr lang="ru-RU" sz="1100" b="0" i="0" u="none" strike="noStrike" dirty="0" err="1">
                          <a:solidFill>
                            <a:srgbClr val="000000"/>
                          </a:solidFill>
                          <a:latin typeface="Times New Roman"/>
                        </a:rPr>
                        <a:t>КоАП</a:t>
                      </a:r>
                      <a:r>
                        <a:rPr lang="ru-RU" sz="1100" b="0" i="0" u="none" strike="noStrike" dirty="0">
                          <a:solidFill>
                            <a:srgbClr val="000000"/>
                          </a:solidFill>
                          <a:latin typeface="Times New Roman"/>
                        </a:rPr>
                        <a:t> РФ), в общем количестве таких правонарушений</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24339">
                <a:tc>
                  <a:txBody>
                    <a:bodyPr/>
                    <a:lstStyle/>
                    <a:p>
                      <a:pPr algn="l" fontAlgn="t"/>
                      <a:r>
                        <a:rPr lang="ru-RU" sz="1100" b="0" i="0" u="none" strike="noStrike" dirty="0">
                          <a:solidFill>
                            <a:srgbClr val="000000"/>
                          </a:solidFill>
                          <a:latin typeface="Times New Roman"/>
                        </a:rPr>
                        <a:t>Доля административных правонарушений, предусмотренных ст.12.9, 12.12, 12.19 </a:t>
                      </a:r>
                      <a:r>
                        <a:rPr lang="ru-RU" sz="1100" b="0" i="0" u="none" strike="noStrike" dirty="0" err="1">
                          <a:solidFill>
                            <a:srgbClr val="000000"/>
                          </a:solidFill>
                          <a:latin typeface="Times New Roman"/>
                        </a:rPr>
                        <a:t>КоАП</a:t>
                      </a:r>
                      <a:r>
                        <a:rPr lang="ru-RU" sz="1100" b="0" i="0" u="none" strike="noStrike" dirty="0">
                          <a:solidFill>
                            <a:srgbClr val="000000"/>
                          </a:solidFill>
                          <a:latin typeface="Times New Roman"/>
                        </a:rPr>
                        <a:t> РФ, выявленных с помощью технических средств фото-, </a:t>
                      </a:r>
                      <a:r>
                        <a:rPr lang="ru-RU" sz="1100" b="0" i="0" u="none" strike="noStrike" dirty="0" err="1">
                          <a:solidFill>
                            <a:srgbClr val="000000"/>
                          </a:solidFill>
                          <a:latin typeface="Times New Roman"/>
                        </a:rPr>
                        <a:t>видеофиксации</a:t>
                      </a:r>
                      <a:r>
                        <a:rPr lang="ru-RU" sz="1100" b="0" i="0" u="none" strike="noStrike" dirty="0">
                          <a:solidFill>
                            <a:srgbClr val="000000"/>
                          </a:solidFill>
                          <a:latin typeface="Times New Roman"/>
                        </a:rPr>
                        <a:t>, работающих в автоматическом режиме, в общем количестве таких правонарушений</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28,4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66,4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6627">
                <a:tc>
                  <a:txBody>
                    <a:bodyPr/>
                    <a:lstStyle/>
                    <a:p>
                      <a:pPr algn="l" fontAlgn="t"/>
                      <a:r>
                        <a:rPr lang="ru-RU" sz="1100" b="0" i="0" u="none" strike="noStrike">
                          <a:solidFill>
                            <a:srgbClr val="000000"/>
                          </a:solidFill>
                          <a:latin typeface="Times New Roman"/>
                        </a:rPr>
                        <a:t> Доля раскрытых преступлений с использованием системы видеонаблюдения в общем количестве преступлений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52808">
                <a:tc>
                  <a:txBody>
                    <a:bodyPr/>
                    <a:lstStyle/>
                    <a:p>
                      <a:pPr algn="l" fontAlgn="t"/>
                      <a:r>
                        <a:rPr lang="ru-RU" sz="1100" b="0" i="0" u="none" strike="noStrike" dirty="0">
                          <a:solidFill>
                            <a:srgbClr val="000000"/>
                          </a:solidFill>
                          <a:latin typeface="Times New Roman"/>
                        </a:rPr>
                        <a:t>Количество рассмотренных дел об административных правонарушениях, составленных должностными лицами администрации города </a:t>
                      </a:r>
                      <a:r>
                        <a:rPr lang="ru-RU" sz="1100" b="0" i="0" u="none" strike="noStrike" dirty="0" err="1">
                          <a:solidFill>
                            <a:srgbClr val="000000"/>
                          </a:solidFill>
                          <a:latin typeface="Times New Roman"/>
                        </a:rPr>
                        <a:t>Урай</a:t>
                      </a:r>
                      <a:endParaRPr lang="ru-RU" sz="1100" b="0" i="0" u="none" strike="noStrike" dirty="0">
                        <a:solidFill>
                          <a:srgbClr val="000000"/>
                        </a:solidFill>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шт.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227,0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2808">
                <a:tc>
                  <a:txBody>
                    <a:bodyPr/>
                    <a:lstStyle/>
                    <a:p>
                      <a:pPr algn="l" fontAlgn="t"/>
                      <a:r>
                        <a:rPr lang="ru-RU" sz="1100" b="0" i="0" u="none" strike="noStrike">
                          <a:solidFill>
                            <a:srgbClr val="000000"/>
                          </a:solidFill>
                          <a:latin typeface="Times New Roman"/>
                        </a:rPr>
                        <a:t>Доля преступлений, совершенных несовершеннолетними, в общем количестве зарегистрированных преступлений на территории города Урай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1277">
                <a:tc>
                  <a:txBody>
                    <a:bodyPr/>
                    <a:lstStyle/>
                    <a:p>
                      <a:pPr algn="l" fontAlgn="t"/>
                      <a:r>
                        <a:rPr lang="ru-RU" sz="1100" b="0" i="0" u="none" strike="noStrike">
                          <a:solidFill>
                            <a:srgbClr val="000000"/>
                          </a:solidFill>
                          <a:latin typeface="Times New Roman"/>
                        </a:rPr>
                        <a:t>Уровень преступности (число зарегистрированных преступлений на 100 тыс. человек населения)</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ед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1635,0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1497,0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52808">
                <a:tc>
                  <a:txBody>
                    <a:bodyPr/>
                    <a:lstStyle/>
                    <a:p>
                      <a:pPr algn="l" fontAlgn="t"/>
                      <a:r>
                        <a:rPr lang="ru-RU" sz="1100" b="0" i="0" u="none" strike="noStrike" dirty="0">
                          <a:solidFill>
                            <a:srgbClr val="000000"/>
                          </a:solidFill>
                          <a:latin typeface="Times New Roman"/>
                        </a:rPr>
                        <a:t>Доля обучающихся 6-11 классов образовательных организаций, охваченных мероприятиями, направленными на формирование стойкой негативной установки по отношению к употреблению </a:t>
                      </a:r>
                      <a:r>
                        <a:rPr lang="ru-RU" sz="1100" b="0" i="0" u="none" strike="noStrike" dirty="0" err="1">
                          <a:solidFill>
                            <a:srgbClr val="000000"/>
                          </a:solidFill>
                          <a:latin typeface="Times New Roman"/>
                        </a:rPr>
                        <a:t>психоактивных</a:t>
                      </a:r>
                      <a:r>
                        <a:rPr lang="ru-RU" sz="1100" b="0" i="0" u="none" strike="noStrike" dirty="0">
                          <a:solidFill>
                            <a:srgbClr val="000000"/>
                          </a:solidFill>
                          <a:latin typeface="Times New Roman"/>
                        </a:rPr>
                        <a:t> веществ</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52808">
                <a:tc>
                  <a:txBody>
                    <a:bodyPr/>
                    <a:lstStyle/>
                    <a:p>
                      <a:pPr algn="l" fontAlgn="t"/>
                      <a:r>
                        <a:rPr lang="ru-RU" sz="1100" b="0" i="0" u="none" strike="noStrike" dirty="0">
                          <a:solidFill>
                            <a:srgbClr val="000000"/>
                          </a:solidFill>
                          <a:latin typeface="Times New Roman"/>
                        </a:rPr>
                        <a:t>Уровень первичной заболеваемости пагубным употреблением ненаркотических </a:t>
                      </a:r>
                      <a:r>
                        <a:rPr lang="ru-RU" sz="1100" b="0" i="0" u="none" strike="noStrike" dirty="0" err="1">
                          <a:solidFill>
                            <a:srgbClr val="000000"/>
                          </a:solidFill>
                          <a:latin typeface="Times New Roman"/>
                        </a:rPr>
                        <a:t>психоактивных</a:t>
                      </a:r>
                      <a:r>
                        <a:rPr lang="ru-RU" sz="1100" b="0" i="0" u="none" strike="noStrike" dirty="0">
                          <a:solidFill>
                            <a:srgbClr val="000000"/>
                          </a:solidFill>
                          <a:latin typeface="Times New Roman"/>
                        </a:rPr>
                        <a:t> веществ среди несовершеннолетних  (на 100 тыс. человек населения)</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ед.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42,4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52808">
                <a:tc>
                  <a:txBody>
                    <a:bodyPr/>
                    <a:lstStyle/>
                    <a:p>
                      <a:pPr algn="l" fontAlgn="t"/>
                      <a:r>
                        <a:rPr lang="ru-RU" sz="1100" b="0" i="0" u="none" strike="noStrike" dirty="0">
                          <a:solidFill>
                            <a:srgbClr val="000000"/>
                          </a:solidFill>
                          <a:latin typeface="Times New Roman"/>
                        </a:rPr>
                        <a:t>Общая заболеваемость наркоманией и обращаемость лиц, употребляющих наркотики с вредными последствиями (на 100 тыс. человек населения)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на 100 </a:t>
                      </a:r>
                      <a:r>
                        <a:rPr lang="ru-RU" sz="1100" b="0" i="0" u="none" strike="noStrike" dirty="0" err="1">
                          <a:solidFill>
                            <a:srgbClr val="000000"/>
                          </a:solidFill>
                          <a:latin typeface="Times New Roman"/>
                        </a:rPr>
                        <a:t>тыс.нас-ия</a:t>
                      </a:r>
                      <a:endParaRPr lang="ru-RU" sz="11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253,3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96,2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52808">
                <a:tc>
                  <a:txBody>
                    <a:bodyPr/>
                    <a:lstStyle/>
                    <a:p>
                      <a:pPr algn="l" fontAlgn="t"/>
                      <a:r>
                        <a:rPr lang="ru-RU" sz="1100" b="0" i="0" u="none" strike="noStrike">
                          <a:solidFill>
                            <a:srgbClr val="000000"/>
                          </a:solidFill>
                          <a:latin typeface="Times New Roman"/>
                        </a:rPr>
                        <a:t>Доля обучающихся образовательных организаций, охваченных мероприятиями, направленными на профилактику терроризма</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87,9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87,9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52808">
                <a:tc>
                  <a:txBody>
                    <a:bodyPr/>
                    <a:lstStyle/>
                    <a:p>
                      <a:pPr algn="l" fontAlgn="t"/>
                      <a:r>
                        <a:rPr lang="ru-RU" sz="1100" b="0" i="0" u="none" strike="noStrike">
                          <a:solidFill>
                            <a:srgbClr val="000000"/>
                          </a:solidFill>
                          <a:latin typeface="Times New Roman"/>
                        </a:rPr>
                        <a:t>Доля обучающихся образовательных организаций, охваченных мероприятиями, направленными на профилактику экстремизма</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87,9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87,9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81277">
                <a:tc>
                  <a:txBody>
                    <a:bodyPr/>
                    <a:lstStyle/>
                    <a:p>
                      <a:pPr algn="l" fontAlgn="t"/>
                      <a:r>
                        <a:rPr lang="ru-RU" sz="1100" b="0" i="0" u="none" strike="noStrike" dirty="0">
                          <a:solidFill>
                            <a:srgbClr val="000000"/>
                          </a:solidFill>
                          <a:latin typeface="Times New Roman"/>
                        </a:rPr>
                        <a:t>.Доля граждан, положительно оценивающих состояние межнациональных отношений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79,0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94,1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2418636"/>
                  </a:ext>
                </a:extLst>
              </a:tr>
              <a:tr h="181277">
                <a:tc>
                  <a:txBody>
                    <a:bodyPr/>
                    <a:lstStyle/>
                    <a:p>
                      <a:pPr algn="l" fontAlgn="t"/>
                      <a:r>
                        <a:rPr lang="ru-RU" sz="1100" b="0" i="0" u="none" strike="noStrike">
                          <a:solidFill>
                            <a:srgbClr val="000000"/>
                          </a:solidFill>
                          <a:latin typeface="Times New Roman"/>
                        </a:rPr>
                        <a:t>Доля граждан, положительно оценивающих состояние межконфессиональных отношений</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88,9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96,0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2410357"/>
                  </a:ext>
                </a:extLst>
              </a:tr>
              <a:tr h="352808">
                <a:tc>
                  <a:txBody>
                    <a:bodyPr/>
                    <a:lstStyle/>
                    <a:p>
                      <a:pPr algn="l" fontAlgn="t"/>
                      <a:r>
                        <a:rPr lang="ru-RU" sz="1100" b="0" i="0" u="none" strike="noStrike" dirty="0">
                          <a:solidFill>
                            <a:srgbClr val="000000"/>
                          </a:solidFill>
                          <a:latin typeface="Times New Roman"/>
                        </a:rPr>
                        <a:t> Численность участников мероприятий, направленных на укрепление общероссийского гражданского единства, проживающих на территории города </a:t>
                      </a:r>
                      <a:r>
                        <a:rPr lang="ru-RU" sz="1100" b="0" i="0" u="none" strike="noStrike" dirty="0" err="1">
                          <a:solidFill>
                            <a:srgbClr val="000000"/>
                          </a:solidFill>
                          <a:latin typeface="Times New Roman"/>
                        </a:rPr>
                        <a:t>Урай</a:t>
                      </a:r>
                      <a:r>
                        <a:rPr lang="ru-RU" sz="1100" b="0" i="0" u="none" strike="noStrike" dirty="0">
                          <a:solidFill>
                            <a:srgbClr val="000000"/>
                          </a:solidFill>
                          <a:latin typeface="Times New Roman"/>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тыс.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0,149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0,172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52808">
                <a:tc>
                  <a:txBody>
                    <a:bodyPr/>
                    <a:lstStyle/>
                    <a:p>
                      <a:pPr algn="l" fontAlgn="t"/>
                      <a:r>
                        <a:rPr lang="ru-RU" sz="1100" b="0" i="0" u="none" strike="noStrike" dirty="0">
                          <a:solidFill>
                            <a:srgbClr val="000000"/>
                          </a:solidFill>
                          <a:latin typeface="Times New Roman"/>
                        </a:rPr>
                        <a:t> Численность участников мероприятий, направленных на этнокультурное развитие народов России, проживающих на территории города </a:t>
                      </a:r>
                      <a:r>
                        <a:rPr lang="ru-RU" sz="1100" b="0" i="0" u="none" strike="noStrike" dirty="0" err="1">
                          <a:solidFill>
                            <a:srgbClr val="000000"/>
                          </a:solidFill>
                          <a:latin typeface="Times New Roman"/>
                        </a:rPr>
                        <a:t>Урай</a:t>
                      </a:r>
                      <a:endParaRPr lang="ru-RU" sz="1100" b="0" i="0" u="none" strike="noStrike" dirty="0">
                        <a:solidFill>
                          <a:srgbClr val="000000"/>
                        </a:solidFill>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тыс.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0,083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0,205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4" name="Прямоугольник 3"/>
          <p:cNvSpPr/>
          <p:nvPr/>
        </p:nvSpPr>
        <p:spPr>
          <a:xfrm>
            <a:off x="170408" y="548680"/>
            <a:ext cx="6057776"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12 969,4 тыс.рублей </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12 953,2 тыс.рублей, или 99,9% от плана </a:t>
            </a:r>
          </a:p>
        </p:txBody>
      </p:sp>
      <p:sp>
        <p:nvSpPr>
          <p:cNvPr id="5" name="Прямоугольник 4"/>
          <p:cNvSpPr/>
          <p:nvPr/>
        </p:nvSpPr>
        <p:spPr>
          <a:xfrm>
            <a:off x="179512" y="1009654"/>
            <a:ext cx="8794080"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2608185973"/>
      </p:ext>
    </p:extLst>
  </p:cSld>
  <p:clrMapOvr>
    <a:masterClrMapping/>
  </p:clrMapOvr>
  <p:transition spd="slow" advClick="0"/>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8735072" cy="830997"/>
          </a:xfrm>
          <a:prstGeom prst="rect">
            <a:avLst/>
          </a:prstGeom>
        </p:spPr>
        <p:txBody>
          <a:bodyPr wrap="square">
            <a:spAutoFit/>
          </a:bodyPr>
          <a:lstStyle/>
          <a:p>
            <a:pPr algn="ctr"/>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algn="ctr"/>
            <a:r>
              <a:rPr lang="ru-RU" sz="1600" b="1" i="1" dirty="0">
                <a:solidFill>
                  <a:srgbClr val="000000"/>
                </a:solidFill>
                <a:latin typeface="Times New Roman" panose="02020603050405020304" pitchFamily="18" charset="0"/>
                <a:cs typeface="Times New Roman" panose="02020603050405020304" pitchFamily="18" charset="0"/>
              </a:rPr>
              <a:t>«Развитие малого и среднего предпринимательства, потребительского рынка и сельскохозяйственных товаропроизводителей города Урай» на 2016-2020 годы"</a:t>
            </a:r>
            <a:endParaRPr lang="ru-RU" sz="1600" b="1" i="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429798044"/>
              </p:ext>
            </p:extLst>
          </p:nvPr>
        </p:nvGraphicFramePr>
        <p:xfrm>
          <a:off x="251520" y="2420890"/>
          <a:ext cx="8712969" cy="3414025"/>
        </p:xfrm>
        <a:graphic>
          <a:graphicData uri="http://schemas.openxmlformats.org/drawingml/2006/table">
            <a:tbl>
              <a:tblPr/>
              <a:tblGrid>
                <a:gridCol w="5544616">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3"/>
                    </a:ext>
                  </a:extLst>
                </a:gridCol>
                <a:gridCol w="1152129">
                  <a:extLst>
                    <a:ext uri="{9D8B030D-6E8A-4147-A177-3AD203B41FA5}">
                      <a16:colId xmlns:a16="http://schemas.microsoft.com/office/drawing/2014/main" xmlns="" val="20004"/>
                    </a:ext>
                  </a:extLst>
                </a:gridCol>
              </a:tblGrid>
              <a:tr h="288030">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8032">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4492">
                <a:tc>
                  <a:txBody>
                    <a:bodyPr/>
                    <a:lstStyle/>
                    <a:p>
                      <a:pPr indent="457200" algn="just">
                        <a:spcAft>
                          <a:spcPts val="0"/>
                        </a:spcAft>
                      </a:pPr>
                      <a:r>
                        <a:rPr lang="ru-RU" sz="1100">
                          <a:latin typeface="Times New Roman"/>
                          <a:ea typeface="Times New Roman"/>
                          <a:cs typeface="Times New Roman"/>
                        </a:rPr>
                        <a:t>Число субъектов малого и среднего предпринимательства в расчете на 10 тыс. человек населения</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Ед.</a:t>
                      </a:r>
                      <a:endParaRPr lang="ru-RU" sz="1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351,6</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319,6</a:t>
                      </a:r>
                      <a:endParaRPr lang="ru-RU" sz="1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15628">
                <a:tc>
                  <a:txBody>
                    <a:bodyPr/>
                    <a:lstStyle/>
                    <a:p>
                      <a:pPr indent="457200" algn="just">
                        <a:spcAft>
                          <a:spcPts val="0"/>
                        </a:spcAft>
                      </a:pPr>
                      <a:r>
                        <a:rPr lang="ru-RU" sz="1100">
                          <a:latin typeface="Times New Roman"/>
                          <a:ea typeface="Times New Roman"/>
                          <a:cs typeface="Times New Roman"/>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a:t>
                      </a:r>
                      <a:endParaRPr lang="ru-RU" sz="1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16,2</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en-US" sz="1100" dirty="0">
                          <a:latin typeface="Times New Roman"/>
                          <a:ea typeface="Times New Roman"/>
                          <a:cs typeface="Times New Roman"/>
                        </a:rPr>
                        <a:t>16,2</a:t>
                      </a:r>
                      <a:endParaRPr lang="ru-RU" sz="1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3226">
                <a:tc>
                  <a:txBody>
                    <a:bodyPr/>
                    <a:lstStyle/>
                    <a:p>
                      <a:pPr indent="457200" algn="just">
                        <a:spcAft>
                          <a:spcPts val="0"/>
                        </a:spcAft>
                      </a:pPr>
                      <a:r>
                        <a:rPr lang="ru-RU" sz="1100">
                          <a:latin typeface="Times New Roman"/>
                          <a:ea typeface="Times New Roman"/>
                          <a:cs typeface="Times New Roman"/>
                        </a:rPr>
                        <a:t>Обеспеченность торговыми площадями на 1000 жителей</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кв. м.</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600</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695,3</a:t>
                      </a:r>
                      <a:endParaRPr lang="ru-RU" sz="1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0871">
                <a:tc>
                  <a:txBody>
                    <a:bodyPr/>
                    <a:lstStyle/>
                    <a:p>
                      <a:pPr algn="just">
                        <a:lnSpc>
                          <a:spcPct val="115000"/>
                        </a:lnSpc>
                        <a:spcAft>
                          <a:spcPts val="0"/>
                        </a:spcAft>
                      </a:pPr>
                      <a:r>
                        <a:rPr lang="ru-RU" sz="1100" dirty="0">
                          <a:latin typeface="Times New Roman"/>
                          <a:ea typeface="Calibri"/>
                          <a:cs typeface="Times New Roman"/>
                        </a:rPr>
                        <a:t>Увеличение производства молока (в базисной жирности)</a:t>
                      </a:r>
                      <a:endParaRPr lang="ru-RU"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latin typeface="Times New Roman"/>
                          <a:ea typeface="Calibri"/>
                          <a:cs typeface="Times New Roman"/>
                        </a:rPr>
                        <a:t>105,0</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latin typeface="Times New Roman"/>
                          <a:ea typeface="Calibri"/>
                          <a:cs typeface="Times New Roman"/>
                        </a:rPr>
                        <a:t>119,7</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39845">
                <a:tc>
                  <a:txBody>
                    <a:bodyPr/>
                    <a:lstStyle/>
                    <a:p>
                      <a:pPr algn="just">
                        <a:lnSpc>
                          <a:spcPct val="115000"/>
                        </a:lnSpc>
                        <a:spcAft>
                          <a:spcPts val="0"/>
                        </a:spcAft>
                      </a:pPr>
                      <a:r>
                        <a:rPr lang="ru-RU" sz="1100">
                          <a:latin typeface="Times New Roman"/>
                          <a:ea typeface="Calibri"/>
                          <a:cs typeface="Times New Roman"/>
                        </a:rPr>
                        <a:t>Увеличение поголовья животных и птицы сельскохозяйственных товаропроизводителей</a:t>
                      </a:r>
                      <a:endParaRPr lang="ru-RU"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latin typeface="Times New Roman"/>
                          <a:ea typeface="Calibri"/>
                          <a:cs typeface="Times New Roman"/>
                        </a:rPr>
                        <a:t>105,0</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latin typeface="Times New Roman"/>
                          <a:ea typeface="Calibri"/>
                          <a:cs typeface="Times New Roman"/>
                        </a:rPr>
                        <a:t>33,9</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9734">
                <a:tc>
                  <a:txBody>
                    <a:bodyPr/>
                    <a:lstStyle/>
                    <a:p>
                      <a:pPr algn="just">
                        <a:lnSpc>
                          <a:spcPct val="115000"/>
                        </a:lnSpc>
                        <a:spcAft>
                          <a:spcPts val="0"/>
                        </a:spcAft>
                      </a:pPr>
                      <a:r>
                        <a:rPr lang="ru-RU" sz="1100">
                          <a:latin typeface="Times New Roman"/>
                          <a:ea typeface="Calibri"/>
                          <a:cs typeface="Times New Roman"/>
                        </a:rPr>
                        <a:t>Количество племенного маточного поголовья сельскохозяйственных животных</a:t>
                      </a:r>
                      <a:endParaRPr lang="ru-RU"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голов</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latin typeface="Times New Roman"/>
                          <a:ea typeface="Calibri"/>
                          <a:cs typeface="Times New Roman"/>
                        </a:rPr>
                        <a:t>334</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latin typeface="Times New Roman"/>
                          <a:ea typeface="Calibri"/>
                          <a:cs typeface="Times New Roman"/>
                        </a:rPr>
                        <a:t>350</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34167">
                <a:tc>
                  <a:txBody>
                    <a:bodyPr/>
                    <a:lstStyle/>
                    <a:p>
                      <a:pPr algn="just">
                        <a:lnSpc>
                          <a:spcPct val="115000"/>
                        </a:lnSpc>
                        <a:spcAft>
                          <a:spcPts val="0"/>
                        </a:spcAft>
                      </a:pPr>
                      <a:r>
                        <a:rPr lang="ru-RU" sz="1100">
                          <a:latin typeface="Times New Roman"/>
                          <a:ea typeface="Calibri"/>
                          <a:cs typeface="Times New Roman"/>
                        </a:rPr>
                        <a:t>Численность занятых в сфере малого и среднего предпринимательства, включая индивидуальных предпринимателей</a:t>
                      </a:r>
                      <a:endParaRPr lang="ru-RU"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Тыс. человек</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latin typeface="Times New Roman"/>
                          <a:ea typeface="Calibri"/>
                          <a:cs typeface="Times New Roman"/>
                        </a:rPr>
                        <a:t>3,4</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dirty="0">
                          <a:latin typeface="Times New Roman"/>
                          <a:ea typeface="Calibri"/>
                          <a:cs typeface="Times New Roman"/>
                        </a:rPr>
                        <a:t>3,6</a:t>
                      </a:r>
                      <a:endParaRPr lang="ru-RU"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5" name="Прямоугольник 4"/>
          <p:cNvSpPr/>
          <p:nvPr/>
        </p:nvSpPr>
        <p:spPr>
          <a:xfrm>
            <a:off x="107504" y="1052736"/>
            <a:ext cx="6480720"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51 617,8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51 494,7 тыс.рублей, или 99,8% от плана </a:t>
            </a:r>
          </a:p>
        </p:txBody>
      </p:sp>
      <p:sp>
        <p:nvSpPr>
          <p:cNvPr id="6" name="Прямоугольник 5"/>
          <p:cNvSpPr/>
          <p:nvPr/>
        </p:nvSpPr>
        <p:spPr>
          <a:xfrm>
            <a:off x="251520" y="1700808"/>
            <a:ext cx="8676456" cy="307777"/>
          </a:xfrm>
          <a:prstGeom prst="rect">
            <a:avLst/>
          </a:prstGeom>
        </p:spPr>
        <p:txBody>
          <a:bodyPr wrap="square">
            <a:spAutoFit/>
          </a:bodyPr>
          <a:lstStyle/>
          <a:p>
            <a:r>
              <a:rPr lang="ru-RU" sz="1400" dirty="0">
                <a:solidFill>
                  <a:srgbClr val="FF0000"/>
                </a:solidFill>
                <a:latin typeface="Times New Roman" pitchFamily="18" charset="0"/>
                <a:cs typeface="Times New Roman" pitchFamily="18" charset="0"/>
              </a:rPr>
              <a:t>Оказана финансовая поддержка 21 субъектам малого предпринимательства</a:t>
            </a:r>
          </a:p>
        </p:txBody>
      </p:sp>
      <p:sp>
        <p:nvSpPr>
          <p:cNvPr id="4" name="Прямоугольник 3"/>
          <p:cNvSpPr/>
          <p:nvPr/>
        </p:nvSpPr>
        <p:spPr>
          <a:xfrm>
            <a:off x="179512" y="2060848"/>
            <a:ext cx="8280920"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2534413008"/>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07504" y="260648"/>
            <a:ext cx="8928992" cy="584775"/>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algn="ctr" fontAlgn="b"/>
            <a:r>
              <a:rPr lang="ru-RU" sz="1600" b="1" i="1" dirty="0">
                <a:solidFill>
                  <a:srgbClr val="000000"/>
                </a:solidFill>
                <a:latin typeface="Times New Roman" panose="02020603050405020304" pitchFamily="18" charset="0"/>
                <a:cs typeface="Times New Roman" panose="02020603050405020304" pitchFamily="18" charset="0"/>
              </a:rPr>
              <a:t>«Информационное общество – Урай» на 2019-2030 годы</a:t>
            </a:r>
          </a:p>
        </p:txBody>
      </p:sp>
      <p:graphicFrame>
        <p:nvGraphicFramePr>
          <p:cNvPr id="3" name="Таблица 2"/>
          <p:cNvGraphicFramePr>
            <a:graphicFrameLocks noGrp="1"/>
          </p:cNvGraphicFramePr>
          <p:nvPr>
            <p:extLst>
              <p:ext uri="{D42A27DB-BD31-4B8C-83A1-F6EECF244321}">
                <p14:modId xmlns:p14="http://schemas.microsoft.com/office/powerpoint/2010/main" xmlns="" val="329817044"/>
              </p:ext>
            </p:extLst>
          </p:nvPr>
        </p:nvGraphicFramePr>
        <p:xfrm>
          <a:off x="179512" y="1988839"/>
          <a:ext cx="8856984" cy="3877428"/>
        </p:xfrm>
        <a:graphic>
          <a:graphicData uri="http://schemas.openxmlformats.org/drawingml/2006/table">
            <a:tbl>
              <a:tblPr firstRow="1" firstCol="1" bandRow="1" bandCol="1"/>
              <a:tblGrid>
                <a:gridCol w="6357031">
                  <a:extLst>
                    <a:ext uri="{9D8B030D-6E8A-4147-A177-3AD203B41FA5}">
                      <a16:colId xmlns:a16="http://schemas.microsoft.com/office/drawing/2014/main" xmlns="" val="20000"/>
                    </a:ext>
                  </a:extLst>
                </a:gridCol>
                <a:gridCol w="771761">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tblGrid>
              <a:tr h="224495">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9562">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0095">
                <a:tc>
                  <a:txBody>
                    <a:bodyPr/>
                    <a:lstStyle/>
                    <a:p>
                      <a:pPr algn="l">
                        <a:spcAft>
                          <a:spcPts val="0"/>
                        </a:spcAft>
                      </a:pPr>
                      <a:r>
                        <a:rPr lang="ru-RU" sz="1100" dirty="0">
                          <a:latin typeface="Times New Roman"/>
                          <a:ea typeface="Times New Roman"/>
                          <a:cs typeface="Times New Roman"/>
                        </a:rPr>
                        <a:t>Доля ОМСУ и муниципальных казенных учреждений, использующих в своей деятельности систему электронного документооборота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100">
                          <a:latin typeface="Times New Roman"/>
                          <a:ea typeface="Times New Roman"/>
                          <a:cs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100">
                          <a:latin typeface="Times New Roman"/>
                          <a:ea typeface="Times New Roman"/>
                          <a:cs typeface="Times New Roman"/>
                        </a:rPr>
                        <a:t>100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100</a:t>
                      </a:r>
                      <a:endParaRPr lang="ru-RU"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9328">
                <a:tc>
                  <a:txBody>
                    <a:bodyPr/>
                    <a:lstStyle/>
                    <a:p>
                      <a:pPr algn="l">
                        <a:spcAft>
                          <a:spcPts val="0"/>
                        </a:spcAft>
                      </a:pPr>
                      <a:r>
                        <a:rPr lang="ru-RU" sz="1100" b="0" dirty="0">
                          <a:latin typeface="Times New Roman"/>
                          <a:ea typeface="Times New Roman"/>
                          <a:cs typeface="Times New Roman"/>
                        </a:rPr>
                        <a:t>Стоимостная доля закупаемого и (или) арендуемого ОМСУ иностранного программного обеспечения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100">
                          <a:latin typeface="Times New Roman"/>
                          <a:ea typeface="Times New Roman"/>
                          <a:cs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100">
                          <a:latin typeface="Times New Roman"/>
                          <a:ea typeface="Times New Roman"/>
                          <a:cs typeface="Times New Roman"/>
                        </a:rPr>
                        <a:t>30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7,6</a:t>
                      </a:r>
                      <a:endParaRPr lang="ru-RU"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8991">
                <a:tc>
                  <a:txBody>
                    <a:bodyPr/>
                    <a:lstStyle/>
                    <a:p>
                      <a:pPr algn="l">
                        <a:spcBef>
                          <a:spcPts val="500"/>
                        </a:spcBef>
                        <a:spcAft>
                          <a:spcPts val="0"/>
                        </a:spcAft>
                      </a:pPr>
                      <a:r>
                        <a:rPr lang="ru-RU" sz="1100" dirty="0">
                          <a:latin typeface="Times New Roman"/>
                          <a:ea typeface="Times New Roman"/>
                          <a:cs typeface="Times New Roman"/>
                        </a:rPr>
                        <a:t>Доля муниципальных информационных систем обработки персональных данных, защищенных в соответствии с требованиями действующего законодательства</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100">
                          <a:latin typeface="Times New Roman"/>
                          <a:ea typeface="Times New Roman"/>
                          <a:cs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100">
                          <a:latin typeface="Times New Roman"/>
                          <a:ea typeface="Times New Roman"/>
                          <a:cs typeface="Times New Roman"/>
                        </a:rPr>
                        <a:t>60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83</a:t>
                      </a:r>
                      <a:endParaRPr lang="ru-RU"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06152">
                <a:tc>
                  <a:txBody>
                    <a:bodyPr/>
                    <a:lstStyle/>
                    <a:p>
                      <a:pPr algn="l">
                        <a:spcAft>
                          <a:spcPts val="0"/>
                        </a:spcAft>
                      </a:pPr>
                      <a:r>
                        <a:rPr lang="ru-RU" sz="1100" dirty="0">
                          <a:latin typeface="Times New Roman"/>
                          <a:ea typeface="Times New Roman"/>
                          <a:cs typeface="Times New Roman"/>
                        </a:rPr>
                        <a:t>Доля ОМСУ и муниципальных казенных учреждений, подключенных к корпоративной сети передачи данных ОМСУ</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65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71</a:t>
                      </a:r>
                      <a:endParaRPr lang="ru-RU"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7335">
                <a:tc>
                  <a:txBody>
                    <a:bodyPr/>
                    <a:lstStyle/>
                    <a:p>
                      <a:pPr algn="l">
                        <a:spcAft>
                          <a:spcPts val="0"/>
                        </a:spcAft>
                      </a:pPr>
                      <a:r>
                        <a:rPr lang="ru-RU" sz="1100" dirty="0">
                          <a:latin typeface="Times New Roman"/>
                          <a:ea typeface="Times New Roman"/>
                          <a:cs typeface="Times New Roman"/>
                        </a:rPr>
                        <a:t>Средний срок простоя государственных и муниципальных систем в результате компьютерных атак</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Час.</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latin typeface="Times New Roman"/>
                          <a:ea typeface="Times New Roman"/>
                          <a:cs typeface="Times New Roman"/>
                        </a:rPr>
                        <a:t>24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0</a:t>
                      </a:r>
                      <a:endParaRPr lang="ru-RU"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99328">
                <a:tc>
                  <a:txBody>
                    <a:bodyPr/>
                    <a:lstStyle/>
                    <a:p>
                      <a:pPr algn="l">
                        <a:spcAft>
                          <a:spcPts val="0"/>
                        </a:spcAft>
                      </a:pPr>
                      <a:r>
                        <a:rPr lang="ru-RU" sz="1100" dirty="0">
                          <a:latin typeface="Times New Roman"/>
                          <a:ea typeface="Times New Roman"/>
                          <a:cs typeface="Times New Roman"/>
                        </a:rPr>
                        <a:t>Количество информационных материалов о деятельности ОМСУ в теле- и радио эфире ТРК «Спектр»</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latin typeface="Times New Roman"/>
                          <a:ea typeface="Times New Roman"/>
                          <a:cs typeface="Times New Roman"/>
                        </a:rPr>
                        <a:t>Шт.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627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627</a:t>
                      </a:r>
                      <a:endParaRPr lang="ru-RU"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91484">
                <a:tc>
                  <a:txBody>
                    <a:bodyPr/>
                    <a:lstStyle/>
                    <a:p>
                      <a:pPr algn="l">
                        <a:spcAft>
                          <a:spcPts val="0"/>
                        </a:spcAft>
                      </a:pPr>
                      <a:r>
                        <a:rPr lang="ru-RU" sz="1100">
                          <a:latin typeface="Times New Roman"/>
                          <a:ea typeface="Times New Roman"/>
                          <a:cs typeface="Times New Roman"/>
                        </a:rPr>
                        <a:t>Количество публикаций о деятельности ОМСУ и социально-экономических преобразованиях в муниципальном образовании на страницах газеты «Знамя»</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latin typeface="Times New Roman"/>
                          <a:ea typeface="Times New Roman"/>
                          <a:cs typeface="Times New Roman"/>
                        </a:rPr>
                        <a:t>Шт.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522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522</a:t>
                      </a:r>
                      <a:endParaRPr lang="ru-RU"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31667">
                <a:tc>
                  <a:txBody>
                    <a:bodyPr/>
                    <a:lstStyle/>
                    <a:p>
                      <a:pPr algn="l">
                        <a:spcAft>
                          <a:spcPts val="0"/>
                        </a:spcAft>
                      </a:pPr>
                      <a:r>
                        <a:rPr lang="ru-RU" sz="1100">
                          <a:latin typeface="Times New Roman"/>
                          <a:ea typeface="Times New Roman"/>
                          <a:cs typeface="Times New Roman"/>
                        </a:rPr>
                        <a:t>Количество просмотров официального сайта ОМСУ города Урай в информационно-телекоммуникационной сети «Интернет»</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100" dirty="0">
                          <a:latin typeface="Times New Roman"/>
                          <a:ea typeface="Times New Roman"/>
                          <a:cs typeface="Times New Roman"/>
                        </a:rPr>
                        <a:t>Тыс.шт.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latin typeface="Times New Roman"/>
                          <a:ea typeface="Times New Roman"/>
                          <a:cs typeface="Times New Roman"/>
                        </a:rPr>
                        <a:t>640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941</a:t>
                      </a:r>
                      <a:endParaRPr lang="ru-RU"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48991">
                <a:tc>
                  <a:txBody>
                    <a:bodyPr/>
                    <a:lstStyle/>
                    <a:p>
                      <a:pPr algn="l">
                        <a:spcAft>
                          <a:spcPts val="0"/>
                        </a:spcAft>
                      </a:pPr>
                      <a:r>
                        <a:rPr lang="ru-RU" sz="1100">
                          <a:latin typeface="Times New Roman"/>
                          <a:ea typeface="Times New Roman"/>
                          <a:cs typeface="Times New Roman"/>
                        </a:rPr>
                        <a:t>Доверие к печатному источнику информации о деятельности ОМСУ, процентов от числа опрошенных респондентов, ответивших «доверяю» и «скорее доверяю»</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100" dirty="0">
                          <a:latin typeface="Times New Roman"/>
                          <a:ea typeface="Times New Roman"/>
                          <a:cs typeface="Times New Roman"/>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latin typeface="Times New Roman"/>
                          <a:ea typeface="Times New Roman"/>
                          <a:cs typeface="Times New Roman"/>
                        </a:rPr>
                        <a:t>57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100" dirty="0">
                          <a:latin typeface="Times New Roman"/>
                          <a:ea typeface="Times New Roman"/>
                          <a:cs typeface="Times New Roman"/>
                        </a:rPr>
                        <a:t>57</a:t>
                      </a:r>
                      <a:endParaRPr lang="ru-RU"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4" name="Прямоугольник 3"/>
          <p:cNvSpPr/>
          <p:nvPr/>
        </p:nvSpPr>
        <p:spPr>
          <a:xfrm>
            <a:off x="107504" y="980728"/>
            <a:ext cx="5760640"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16 692,0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16 692,0 тыс.рублей, или 100% от плана </a:t>
            </a:r>
          </a:p>
        </p:txBody>
      </p:sp>
      <p:sp>
        <p:nvSpPr>
          <p:cNvPr id="5" name="Прямоугольник 4"/>
          <p:cNvSpPr/>
          <p:nvPr/>
        </p:nvSpPr>
        <p:spPr>
          <a:xfrm>
            <a:off x="107504" y="1556792"/>
            <a:ext cx="8568952"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3007401613"/>
      </p:ext>
    </p:extLst>
  </p:cSld>
  <p:clrMapOvr>
    <a:masterClrMapping/>
  </p:clrMapOvr>
  <p:transition spd="slow" advClick="0"/>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4D4159A3-17FC-4C43-ADCA-10B07AAA785D}"/>
              </a:ext>
            </a:extLst>
          </p:cNvPr>
          <p:cNvSpPr/>
          <p:nvPr/>
        </p:nvSpPr>
        <p:spPr>
          <a:xfrm>
            <a:off x="-34260" y="116632"/>
            <a:ext cx="9144000" cy="584775"/>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«Формирование </a:t>
            </a:r>
          </a:p>
          <a:p>
            <a:pPr algn="ctr" fontAlgn="b"/>
            <a:r>
              <a:rPr lang="ru-RU" sz="1600" b="1" i="1" dirty="0">
                <a:solidFill>
                  <a:srgbClr val="000000"/>
                </a:solidFill>
                <a:latin typeface="Times New Roman" panose="02020603050405020304" pitchFamily="18" charset="0"/>
                <a:cs typeface="Times New Roman" panose="02020603050405020304" pitchFamily="18" charset="0"/>
              </a:rPr>
              <a:t>современной городской среды муниципального образования город </a:t>
            </a:r>
            <a:r>
              <a:rPr lang="ru-RU" sz="1600" b="1" i="1" dirty="0" err="1">
                <a:solidFill>
                  <a:srgbClr val="000000"/>
                </a:solidFill>
                <a:latin typeface="Times New Roman" panose="02020603050405020304" pitchFamily="18" charset="0"/>
                <a:cs typeface="Times New Roman" panose="02020603050405020304" pitchFamily="18" charset="0"/>
              </a:rPr>
              <a:t>Урай</a:t>
            </a:r>
            <a:r>
              <a:rPr lang="ru-RU" sz="1600" b="1" i="1" dirty="0">
                <a:solidFill>
                  <a:srgbClr val="000000"/>
                </a:solidFill>
                <a:latin typeface="Times New Roman" panose="02020603050405020304" pitchFamily="18" charset="0"/>
                <a:cs typeface="Times New Roman" panose="02020603050405020304" pitchFamily="18" charset="0"/>
              </a:rPr>
              <a:t>» на 2018-2022 годы</a:t>
            </a:r>
          </a:p>
        </p:txBody>
      </p:sp>
      <p:sp>
        <p:nvSpPr>
          <p:cNvPr id="3" name="Прямоугольник 2">
            <a:extLst>
              <a:ext uri="{FF2B5EF4-FFF2-40B4-BE49-F238E27FC236}">
                <a16:creationId xmlns:a16="http://schemas.microsoft.com/office/drawing/2014/main" xmlns="" id="{190D0910-3151-4172-B1A5-98F3176737AA}"/>
              </a:ext>
            </a:extLst>
          </p:cNvPr>
          <p:cNvSpPr/>
          <p:nvPr/>
        </p:nvSpPr>
        <p:spPr>
          <a:xfrm>
            <a:off x="179512" y="836713"/>
            <a:ext cx="6624736"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97 788,6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79 621,6 тыс.рублей, или 81,4% от плана </a:t>
            </a:r>
          </a:p>
        </p:txBody>
      </p:sp>
      <p:graphicFrame>
        <p:nvGraphicFramePr>
          <p:cNvPr id="4" name="Таблица 3">
            <a:extLst>
              <a:ext uri="{FF2B5EF4-FFF2-40B4-BE49-F238E27FC236}">
                <a16:creationId xmlns:a16="http://schemas.microsoft.com/office/drawing/2014/main" xmlns="" id="{0CC02952-C76A-4A4E-8E70-1347451C039C}"/>
              </a:ext>
            </a:extLst>
          </p:cNvPr>
          <p:cNvGraphicFramePr>
            <a:graphicFrameLocks noGrp="1"/>
          </p:cNvGraphicFramePr>
          <p:nvPr>
            <p:extLst>
              <p:ext uri="{D42A27DB-BD31-4B8C-83A1-F6EECF244321}">
                <p14:modId xmlns:p14="http://schemas.microsoft.com/office/powerpoint/2010/main" xmlns="" val="2834479132"/>
              </p:ext>
            </p:extLst>
          </p:nvPr>
        </p:nvGraphicFramePr>
        <p:xfrm>
          <a:off x="107503" y="1787475"/>
          <a:ext cx="8928993" cy="4929317"/>
        </p:xfrm>
        <a:graphic>
          <a:graphicData uri="http://schemas.openxmlformats.org/drawingml/2006/table">
            <a:tbl>
              <a:tblPr firstRow="1" firstCol="1" bandRow="1" bandCol="1"/>
              <a:tblGrid>
                <a:gridCol w="6921424">
                  <a:extLst>
                    <a:ext uri="{9D8B030D-6E8A-4147-A177-3AD203B41FA5}">
                      <a16:colId xmlns:a16="http://schemas.microsoft.com/office/drawing/2014/main" xmlns="" val="384537243"/>
                    </a:ext>
                  </a:extLst>
                </a:gridCol>
                <a:gridCol w="573591">
                  <a:extLst>
                    <a:ext uri="{9D8B030D-6E8A-4147-A177-3AD203B41FA5}">
                      <a16:colId xmlns:a16="http://schemas.microsoft.com/office/drawing/2014/main" xmlns="" val="3464517295"/>
                    </a:ext>
                  </a:extLst>
                </a:gridCol>
                <a:gridCol w="716989">
                  <a:extLst>
                    <a:ext uri="{9D8B030D-6E8A-4147-A177-3AD203B41FA5}">
                      <a16:colId xmlns:a16="http://schemas.microsoft.com/office/drawing/2014/main" xmlns="" val="1020308770"/>
                    </a:ext>
                  </a:extLst>
                </a:gridCol>
                <a:gridCol w="716989">
                  <a:extLst>
                    <a:ext uri="{9D8B030D-6E8A-4147-A177-3AD203B41FA5}">
                      <a16:colId xmlns:a16="http://schemas.microsoft.com/office/drawing/2014/main" xmlns="" val="1279233747"/>
                    </a:ext>
                  </a:extLst>
                </a:gridCol>
              </a:tblGrid>
              <a:tr h="186181">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4512097"/>
                  </a:ext>
                </a:extLst>
              </a:tr>
              <a:tr h="212284">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5527482"/>
                  </a:ext>
                </a:extLst>
              </a:tr>
              <a:tr h="450972">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площади благоустроенных дворовых  территорий от общей площади дворовых территорий (нарастающим итогом)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65,01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65,01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2130328"/>
                  </a:ext>
                </a:extLst>
              </a:tr>
              <a:tr h="260848">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благоустроенных дворовых территорий (нарастающим итогом)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8236459"/>
                  </a:ext>
                </a:extLst>
              </a:tr>
              <a:tr h="425052">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финансового участия заинтересованных лиц при реализации мероприятий по благоустройству дворовой территории в рамках минимального перечня работ по благоустройству</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267834"/>
                  </a:ext>
                </a:extLst>
              </a:tr>
              <a:tr h="378944">
                <a:tc>
                  <a:txBody>
                    <a:bodyPr/>
                    <a:lstStyle/>
                    <a:p>
                      <a:pPr>
                        <a:lnSpc>
                          <a:spcPct val="115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финансового участия заинтересованных лиц при реализации мероприятий по благоустройству дворовой территории в рамках дополнительного перечня работ по благоустройству</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2161950"/>
                  </a:ext>
                </a:extLst>
              </a:tr>
              <a:tr h="548860">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граждан, принявших участие в решении вопросов развития городской среды, от общего количества граждан в возрасте от 14 лет, проживающих в муниципальном образовании, на территории которого реализуется проект по созданию комфортной городской среды</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10,7</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10,7</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823687"/>
                  </a:ext>
                </a:extLst>
              </a:tr>
              <a:tr h="292440">
                <a:tc>
                  <a:txBody>
                    <a:bodyPr/>
                    <a:lstStyle/>
                    <a:p>
                      <a:pPr algn="just">
                        <a:lnSpc>
                          <a:spcPct val="115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площади благоустроенных общественных  территорий от общей площади общественных территорий (нарастающим итогом)</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6247863"/>
                  </a:ext>
                </a:extLst>
              </a:tr>
              <a:tr h="246332">
                <a:tc>
                  <a:txBody>
                    <a:bodyPr/>
                    <a:lstStyle/>
                    <a:p>
                      <a:pPr algn="just">
                        <a:lnSpc>
                          <a:spcPct val="115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благоустроенных общественных территорий (нарастающим итогом)(2)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4512187"/>
                  </a:ext>
                </a:extLst>
              </a:tr>
              <a:tr h="410536">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установленных объектов внешнего благоустройства на общественных территориях (нарастающим итогом)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488800"/>
                  </a:ext>
                </a:extLst>
              </a:tr>
              <a:tr h="269229">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участников конкурсов по благоустройству территорий города </a:t>
                      </a:r>
                      <a:r>
                        <a:rPr lang="ru-RU"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Урай</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строительства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чел</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1664493"/>
                  </a:ext>
                </a:extLst>
              </a:tr>
            </a:tbl>
          </a:graphicData>
        </a:graphic>
      </p:graphicFrame>
      <p:sp>
        <p:nvSpPr>
          <p:cNvPr id="5" name="Прямоугольник 4">
            <a:extLst>
              <a:ext uri="{FF2B5EF4-FFF2-40B4-BE49-F238E27FC236}">
                <a16:creationId xmlns:a16="http://schemas.microsoft.com/office/drawing/2014/main" xmlns="" id="{0C78B3F5-E341-43EB-BB9C-3614F6ADBE0A}"/>
              </a:ext>
            </a:extLst>
          </p:cNvPr>
          <p:cNvSpPr/>
          <p:nvPr/>
        </p:nvSpPr>
        <p:spPr>
          <a:xfrm>
            <a:off x="179512" y="1412776"/>
            <a:ext cx="8712968"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36650265"/>
      </p:ext>
    </p:extLst>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7100" y="37905"/>
            <a:ext cx="9144000" cy="584775"/>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algn="ctr" fontAlgn="b"/>
            <a:r>
              <a:rPr lang="ru-RU" sz="1600" b="1" i="1" dirty="0">
                <a:solidFill>
                  <a:srgbClr val="000000"/>
                </a:solidFill>
                <a:latin typeface="Times New Roman" panose="02020603050405020304" pitchFamily="18" charset="0"/>
                <a:cs typeface="Times New Roman" panose="02020603050405020304" pitchFamily="18" charset="0"/>
              </a:rPr>
              <a:t>«Обеспечение градостроительной деятельности на территории города Урай» на  2018-2030 годы</a:t>
            </a:r>
          </a:p>
        </p:txBody>
      </p:sp>
      <p:graphicFrame>
        <p:nvGraphicFramePr>
          <p:cNvPr id="3" name="Таблица 2"/>
          <p:cNvGraphicFramePr>
            <a:graphicFrameLocks noGrp="1"/>
          </p:cNvGraphicFramePr>
          <p:nvPr>
            <p:extLst>
              <p:ext uri="{D42A27DB-BD31-4B8C-83A1-F6EECF244321}">
                <p14:modId xmlns:p14="http://schemas.microsoft.com/office/powerpoint/2010/main" xmlns="" val="3670633557"/>
              </p:ext>
            </p:extLst>
          </p:nvPr>
        </p:nvGraphicFramePr>
        <p:xfrm>
          <a:off x="107504" y="1484783"/>
          <a:ext cx="8928992" cy="5352618"/>
        </p:xfrm>
        <a:graphic>
          <a:graphicData uri="http://schemas.openxmlformats.org/drawingml/2006/table">
            <a:tbl>
              <a:tblPr firstRow="1" firstCol="1" bandRow="1" bandCol="1"/>
              <a:tblGrid>
                <a:gridCol w="6696744">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tblGrid>
              <a:tr h="183972">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6090">
                <a:tc vMerge="1">
                  <a:txBody>
                    <a:bodyPr/>
                    <a:lstStyle/>
                    <a:p>
                      <a:pP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05924">
                <a:tc>
                  <a:txBody>
                    <a:bodyPr/>
                    <a:lstStyle/>
                    <a:p>
                      <a:pP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Доля территорий муниципального образования с утвержденными документами территориального планирования и градостроительного зонирования, отвечающие установленным требованиям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05924">
                <a:tc>
                  <a:txBody>
                    <a:bodyPr/>
                    <a:lstStyle/>
                    <a:p>
                      <a:pP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территории, на которую проведен комплекс планировочных работ или проведение данных работ не требуется, от общей площади в границах населенного пункта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88,2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88,4</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05924">
                <a:tc>
                  <a:txBody>
                    <a:bodyPr/>
                    <a:lstStyle/>
                    <a:p>
                      <a:pP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Доля муниципальных услуг в электронном виде в общем количестве предоставленных услуг по выдаче разрешения на строительство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05924">
                <a:tc>
                  <a:txBody>
                    <a:bodyPr/>
                    <a:lstStyle/>
                    <a:p>
                      <a:pP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количества объектов, в отношении которых осуществляется строительный контроль, к базовому количеству объектов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117</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5856">
                <a:tc>
                  <a:txBody>
                    <a:bodyPr/>
                    <a:lstStyle/>
                    <a:p>
                      <a:pP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Объем введенного индивидуального жилья на территории города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Урай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кв.м.</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2030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3415,9</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99861">
                <a:tc>
                  <a:txBody>
                    <a:bodyPr/>
                    <a:lstStyle/>
                    <a:p>
                      <a:pPr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земельных участков, поставленных на государственный кадастровый учет (в том числе под многоквартирные жилые дома), для проведения торгов, для предоставления гражданам льготной категории, под муниципальное имущество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участок</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298</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319</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05924">
                <a:tc>
                  <a:txBody>
                    <a:bodyPr/>
                    <a:lstStyle/>
                    <a:p>
                      <a:pPr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предоставленных земельных участков в аренду, собственность, постоянное (бессрочное) пользование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участок</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1525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1690</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15856">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dirty="0">
                          <a:effectLst/>
                          <a:latin typeface="Times New Roman" pitchFamily="18" charset="0"/>
                          <a:ea typeface="Times New Roman" panose="02020603050405020304" pitchFamily="18" charset="0"/>
                          <a:cs typeface="Times New Roman" pitchFamily="18" charset="0"/>
                        </a:rPr>
                        <a:t>Количество земельных участков, предоставленных для строительства, в расчете на 10 тыс.человек населения </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dirty="0">
                          <a:effectLst/>
                          <a:latin typeface="Times New Roman" pitchFamily="18" charset="0"/>
                          <a:ea typeface="Times New Roman" panose="02020603050405020304" pitchFamily="18" charset="0"/>
                          <a:cs typeface="Times New Roman" pitchFamily="18" charset="0"/>
                        </a:rPr>
                        <a:t>га</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ea typeface="Times New Roman" panose="02020603050405020304" pitchFamily="18" charset="0"/>
                          <a:cs typeface="Times New Roman" pitchFamily="18" charset="0"/>
                        </a:rPr>
                        <a:t>2,2</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ea typeface="Times New Roman" panose="02020603050405020304" pitchFamily="18" charset="0"/>
                          <a:cs typeface="Times New Roman" pitchFamily="18" charset="0"/>
                        </a:rPr>
                        <a:t>3,15</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02667">
                <a:tc>
                  <a:txBody>
                    <a:bodyPr/>
                    <a:lstStyle/>
                    <a:p>
                      <a:pPr algn="just">
                        <a:lnSpc>
                          <a:spcPct val="115000"/>
                        </a:lnSpc>
                        <a:spcAft>
                          <a:spcPts val="0"/>
                        </a:spcAft>
                      </a:pPr>
                      <a:r>
                        <a:rPr lang="ru-RU" sz="1100" dirty="0">
                          <a:effectLst/>
                          <a:latin typeface="Times New Roman" pitchFamily="18" charset="0"/>
                          <a:ea typeface="Times New Roman" panose="02020603050405020304" pitchFamily="18" charset="0"/>
                          <a:cs typeface="Times New Roman" pitchFamily="18" charset="0"/>
                        </a:rPr>
                        <a:t>Доля многоквартирных домов, расположенных на земельных участках, в отношении которых осуществлен государственный кадастровый учет</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dirty="0">
                          <a:effectLst/>
                          <a:latin typeface="Times New Roman" pitchFamily="18" charset="0"/>
                          <a:ea typeface="Times New Roman" panose="02020603050405020304" pitchFamily="18" charset="0"/>
                          <a:cs typeface="Times New Roman" pitchFamily="18" charset="0"/>
                        </a:rPr>
                        <a:t>%</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ea typeface="Times New Roman" panose="02020603050405020304" pitchFamily="18" charset="0"/>
                          <a:cs typeface="Times New Roman" pitchFamily="18" charset="0"/>
                        </a:rPr>
                        <a:t>98,5</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ea typeface="Times New Roman" panose="02020603050405020304" pitchFamily="18" charset="0"/>
                          <a:cs typeface="Times New Roman" pitchFamily="18" charset="0"/>
                        </a:rPr>
                        <a:t>98,1</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02667">
                <a:tc>
                  <a:txBody>
                    <a:bodyPr/>
                    <a:lstStyle/>
                    <a:p>
                      <a:pPr algn="just">
                        <a:lnSpc>
                          <a:spcPct val="115000"/>
                        </a:lnSpc>
                        <a:spcAft>
                          <a:spcPts val="0"/>
                        </a:spcAft>
                      </a:pPr>
                      <a:r>
                        <a:rPr lang="ru-RU" sz="1100" dirty="0">
                          <a:effectLst/>
                          <a:latin typeface="Times New Roman" pitchFamily="18" charset="0"/>
                          <a:ea typeface="Times New Roman" panose="02020603050405020304" pitchFamily="18" charset="0"/>
                          <a:cs typeface="Times New Roman" pitchFamily="18" charset="0"/>
                        </a:rPr>
                        <a:t>Количество зарегистрированных документов в информационной системе обеспечения градостроительной деятельности</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dirty="0" err="1">
                          <a:effectLst/>
                          <a:latin typeface="Times New Roman" pitchFamily="18" charset="0"/>
                          <a:ea typeface="Times New Roman" panose="02020603050405020304" pitchFamily="18" charset="0"/>
                          <a:cs typeface="Times New Roman" pitchFamily="18" charset="0"/>
                        </a:rPr>
                        <a:t>шт</a:t>
                      </a:r>
                      <a:endParaRPr lang="ru-RU" sz="1100" dirty="0">
                        <a:effectLst/>
                        <a:latin typeface="Times New Roman" pitchFamily="18" charset="0"/>
                        <a:ea typeface="Times New Roman" panose="02020603050405020304" pitchFamily="18" charset="0"/>
                        <a:cs typeface="Times New Roman"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ea typeface="Times New Roman" panose="02020603050405020304" pitchFamily="18" charset="0"/>
                          <a:cs typeface="Times New Roman" pitchFamily="18" charset="0"/>
                        </a:rPr>
                        <a:t>37795</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ea typeface="Times New Roman" panose="02020603050405020304" pitchFamily="18" charset="0"/>
                          <a:cs typeface="Times New Roman" pitchFamily="18" charset="0"/>
                        </a:rPr>
                        <a:t>38153</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4" name="Прямоугольник 3"/>
          <p:cNvSpPr/>
          <p:nvPr/>
        </p:nvSpPr>
        <p:spPr>
          <a:xfrm>
            <a:off x="179512" y="620688"/>
            <a:ext cx="5832648"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57 505,3 тыс.рублей </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56 706,8 тыс.рублей, или 98,6% от плана</a:t>
            </a:r>
          </a:p>
        </p:txBody>
      </p:sp>
      <p:sp>
        <p:nvSpPr>
          <p:cNvPr id="5" name="Прямоугольник 4"/>
          <p:cNvSpPr/>
          <p:nvPr/>
        </p:nvSpPr>
        <p:spPr>
          <a:xfrm>
            <a:off x="107504" y="1124744"/>
            <a:ext cx="8568952"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3529188331"/>
      </p:ext>
    </p:extLst>
  </p:cSld>
  <p:clrMapOvr>
    <a:masterClrMapping/>
  </p:clrMapOvr>
  <p:transition spd="slow" advClick="0"/>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107504" y="188640"/>
            <a:ext cx="8856984" cy="1077218"/>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algn="ctr" fontAlgn="b"/>
            <a:r>
              <a:rPr lang="ru-RU" sz="1600" b="1" i="1" dirty="0">
                <a:solidFill>
                  <a:srgbClr val="000000"/>
                </a:solidFill>
                <a:latin typeface="Times New Roman" panose="02020603050405020304" pitchFamily="18" charset="0"/>
                <a:cs typeface="Times New Roman" panose="02020603050405020304" pitchFamily="18" charset="0"/>
              </a:rPr>
              <a:t>«Создание условий для эффективного и ответственного управления муниципальными финансами, повышения устойчивости местного бюджета городского округа г.Урай. Управление муниципальными финансами в городском округе г.Урай» на период до 2020 года</a:t>
            </a:r>
          </a:p>
        </p:txBody>
      </p:sp>
      <p:graphicFrame>
        <p:nvGraphicFramePr>
          <p:cNvPr id="4" name="Таблица 3"/>
          <p:cNvGraphicFramePr>
            <a:graphicFrameLocks noGrp="1"/>
          </p:cNvGraphicFramePr>
          <p:nvPr>
            <p:extLst>
              <p:ext uri="{D42A27DB-BD31-4B8C-83A1-F6EECF244321}">
                <p14:modId xmlns:p14="http://schemas.microsoft.com/office/powerpoint/2010/main" xmlns="" val="716432773"/>
              </p:ext>
            </p:extLst>
          </p:nvPr>
        </p:nvGraphicFramePr>
        <p:xfrm>
          <a:off x="179513" y="2492896"/>
          <a:ext cx="8784975" cy="2800367"/>
        </p:xfrm>
        <a:graphic>
          <a:graphicData uri="http://schemas.openxmlformats.org/drawingml/2006/table">
            <a:tbl>
              <a:tblPr/>
              <a:tblGrid>
                <a:gridCol w="6264695">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tblGrid>
              <a:tr h="216026">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8030">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04056">
                <a:tc>
                  <a:txBody>
                    <a:bodyPr/>
                    <a:lstStyle/>
                    <a:p>
                      <a:pPr algn="l" fontAlgn="ctr"/>
                      <a:r>
                        <a:rPr lang="ru-RU" sz="1100" b="0" i="0" u="none" strike="noStrike" dirty="0">
                          <a:solidFill>
                            <a:srgbClr val="000000"/>
                          </a:solidFill>
                          <a:latin typeface="Times New Roman" pitchFamily="18" charset="0"/>
                          <a:cs typeface="Times New Roman" pitchFamily="18" charset="0"/>
                        </a:rPr>
                        <a:t>Оценка качества организации и осуществления бюджетного процесса в городском округе в рейтинге между городскими округами автономного округа по итогам работы за год</a:t>
                      </a:r>
                      <a:br>
                        <a:rPr lang="ru-RU" sz="1100" b="0" i="0" u="none" strike="noStrike" dirty="0">
                          <a:solidFill>
                            <a:srgbClr val="000000"/>
                          </a:solidFill>
                          <a:latin typeface="Times New Roman" pitchFamily="18" charset="0"/>
                          <a:cs typeface="Times New Roman" pitchFamily="18" charset="0"/>
                        </a:rPr>
                      </a:br>
                      <a:r>
                        <a:rPr lang="ru-RU" sz="1100" b="0" i="0" u="none" strike="noStrike" dirty="0">
                          <a:solidFill>
                            <a:srgbClr val="000000"/>
                          </a:solidFill>
                          <a:latin typeface="Times New Roman" pitchFamily="18" charset="0"/>
                          <a:cs typeface="Times New Roman" pitchFamily="18" charset="0"/>
                        </a:rPr>
                        <a:t>(% от средней сводной оценки качества, сложившейся по городским округам)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 100,5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100,6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79488">
                <a:tc>
                  <a:txBody>
                    <a:bodyPr/>
                    <a:lstStyle/>
                    <a:p>
                      <a:pPr algn="l" fontAlgn="ctr"/>
                      <a:r>
                        <a:rPr lang="ru-RU" sz="1100" b="0" i="0" u="none" strike="noStrike">
                          <a:solidFill>
                            <a:srgbClr val="000000"/>
                          </a:solidFill>
                          <a:latin typeface="Times New Roman" pitchFamily="18" charset="0"/>
                          <a:cs typeface="Times New Roman" pitchFamily="18" charset="0"/>
                        </a:rPr>
                        <a:t>Исполнение расходных обязательств городского округа за отчетный финансовый год от бюджетных ассигнований, утвержденных решением о бюджете городского округа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 95,0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97,7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9488">
                <a:tc>
                  <a:txBody>
                    <a:bodyPr/>
                    <a:lstStyle/>
                    <a:p>
                      <a:pPr algn="l" fontAlgn="ctr"/>
                      <a:r>
                        <a:rPr lang="ru-RU" sz="1100" b="0" i="0" u="none" strike="noStrike">
                          <a:solidFill>
                            <a:srgbClr val="000000"/>
                          </a:solidFill>
                          <a:latin typeface="Times New Roman" pitchFamily="18" charset="0"/>
                          <a:cs typeface="Times New Roman" pitchFamily="18" charset="0"/>
                        </a:rPr>
                        <a:t>Исполнение плана по налоговым и неналоговым доходам, утвержденного решением о бюджете городского округа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 98,0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101,1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9488">
                <a:tc>
                  <a:txBody>
                    <a:bodyPr/>
                    <a:lstStyle/>
                    <a:p>
                      <a:pPr algn="l" fontAlgn="ctr"/>
                      <a:r>
                        <a:rPr lang="ru-RU" sz="1100" b="0" i="0" u="none" strike="noStrike">
                          <a:solidFill>
                            <a:srgbClr val="000000"/>
                          </a:solidFill>
                          <a:latin typeface="Times New Roman" pitchFamily="18" charset="0"/>
                          <a:cs typeface="Times New Roman" pitchFamily="18"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37,0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37,9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5613">
                <a:tc>
                  <a:txBody>
                    <a:bodyPr/>
                    <a:lstStyle/>
                    <a:p>
                      <a:pPr algn="l" fontAlgn="ctr"/>
                      <a:r>
                        <a:rPr lang="ru-RU" sz="1100" b="0" i="0" u="none" strike="noStrike">
                          <a:solidFill>
                            <a:srgbClr val="000000"/>
                          </a:solidFill>
                          <a:latin typeface="Times New Roman" pitchFamily="18" charset="0"/>
                          <a:cs typeface="Times New Roman" pitchFamily="18" charset="0"/>
                        </a:rPr>
                        <a:t>Доля просроченной кредиторской задолженности по оплате труда (включая начисления на оплату труда) муниципальных учреждений в общем объеме расходов муниципального образования на оплату труда (включая начисления на оплату труда)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pitchFamily="18" charset="0"/>
                          <a:cs typeface="Times New Roman"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pitchFamily="18" charset="0"/>
                          <a:cs typeface="Times New Roman"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Прямоугольник 4"/>
          <p:cNvSpPr/>
          <p:nvPr/>
        </p:nvSpPr>
        <p:spPr>
          <a:xfrm>
            <a:off x="179512" y="1412776"/>
            <a:ext cx="5976664"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30 645,4 тыс.рублей </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30 497,9 тыс.рублей, или 99,5% от плана</a:t>
            </a:r>
          </a:p>
        </p:txBody>
      </p:sp>
      <p:sp>
        <p:nvSpPr>
          <p:cNvPr id="2" name="Прямоугольник 1"/>
          <p:cNvSpPr/>
          <p:nvPr/>
        </p:nvSpPr>
        <p:spPr>
          <a:xfrm>
            <a:off x="0" y="2075295"/>
            <a:ext cx="8784976"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2057859237"/>
      </p:ext>
    </p:extLst>
  </p:cSld>
  <p:clrMapOvr>
    <a:masterClrMapping/>
  </p:clrMapOvr>
  <p:transition spd="slow" advClick="0"/>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116632"/>
            <a:ext cx="9144000" cy="584775"/>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a:t>
            </a:r>
          </a:p>
          <a:p>
            <a:pPr algn="ctr" fontAlgn="b"/>
            <a:r>
              <a:rPr lang="ru-RU" sz="1600" b="1" i="1" dirty="0">
                <a:solidFill>
                  <a:srgbClr val="000000"/>
                </a:solidFill>
                <a:latin typeface="Times New Roman" panose="02020603050405020304" pitchFamily="18" charset="0"/>
                <a:cs typeface="Times New Roman" panose="02020603050405020304" pitchFamily="18" charset="0"/>
              </a:rPr>
              <a:t>«Совершенствование и развитие муниципального управления в городе Урай» на 2018-2030 год</a:t>
            </a:r>
          </a:p>
        </p:txBody>
      </p:sp>
      <p:graphicFrame>
        <p:nvGraphicFramePr>
          <p:cNvPr id="3" name="Таблица 2"/>
          <p:cNvGraphicFramePr>
            <a:graphicFrameLocks noGrp="1"/>
          </p:cNvGraphicFramePr>
          <p:nvPr>
            <p:extLst>
              <p:ext uri="{D42A27DB-BD31-4B8C-83A1-F6EECF244321}">
                <p14:modId xmlns:p14="http://schemas.microsoft.com/office/powerpoint/2010/main" xmlns="" val="252171336"/>
              </p:ext>
            </p:extLst>
          </p:nvPr>
        </p:nvGraphicFramePr>
        <p:xfrm>
          <a:off x="107504" y="1556901"/>
          <a:ext cx="8928993" cy="5184467"/>
        </p:xfrm>
        <a:graphic>
          <a:graphicData uri="http://schemas.openxmlformats.org/drawingml/2006/table">
            <a:tbl>
              <a:tblPr/>
              <a:tblGrid>
                <a:gridCol w="6120680">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3"/>
                    </a:ext>
                  </a:extLst>
                </a:gridCol>
                <a:gridCol w="1008113">
                  <a:extLst>
                    <a:ext uri="{9D8B030D-6E8A-4147-A177-3AD203B41FA5}">
                      <a16:colId xmlns:a16="http://schemas.microsoft.com/office/drawing/2014/main" xmlns="" val="20004"/>
                    </a:ext>
                  </a:extLst>
                </a:gridCol>
              </a:tblGrid>
              <a:tr h="216024">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5435">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1627">
                <a:tc>
                  <a:txBody>
                    <a:bodyPr/>
                    <a:lstStyle/>
                    <a:p>
                      <a:pPr>
                        <a:spcAft>
                          <a:spcPts val="0"/>
                        </a:spcAft>
                      </a:pPr>
                      <a:r>
                        <a:rPr lang="ru-RU" sz="1000" dirty="0">
                          <a:solidFill>
                            <a:srgbClr val="000000"/>
                          </a:solidFill>
                          <a:latin typeface="Times New Roman"/>
                          <a:ea typeface="Times New Roman"/>
                          <a:cs typeface="Times New Roman"/>
                        </a:rPr>
                        <a:t>Удовлетворенность населения деятельностью местного самоуправления городского округа</a:t>
                      </a:r>
                      <a:endParaRPr lang="ru-RU"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n-US" sz="1000" dirty="0">
                          <a:latin typeface="Times New Roman"/>
                          <a:ea typeface="Times New Roman"/>
                          <a:cs typeface="Times New Roman"/>
                        </a:rPr>
                        <a:t>68</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n-US" sz="1000" dirty="0">
                          <a:latin typeface="Times New Roman"/>
                          <a:ea typeface="Times New Roman"/>
                          <a:cs typeface="Times New Roman"/>
                        </a:rPr>
                        <a:t>68</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5299">
                <a:tc>
                  <a:txBody>
                    <a:bodyPr/>
                    <a:lstStyle/>
                    <a:p>
                      <a:pPr>
                        <a:spcAft>
                          <a:spcPts val="0"/>
                        </a:spcAft>
                      </a:pPr>
                      <a:r>
                        <a:rPr lang="ru-RU" sz="1000">
                          <a:solidFill>
                            <a:srgbClr val="000000"/>
                          </a:solidFill>
                          <a:latin typeface="Times New Roman"/>
                          <a:ea typeface="Times New Roman"/>
                          <a:cs typeface="Times New Roman"/>
                        </a:rPr>
                        <a:t>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a:t>
                      </a:r>
                      <a:endParaRPr lang="ru-RU"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Руб.</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n-US" sz="1000" dirty="0">
                          <a:latin typeface="Times New Roman"/>
                          <a:ea typeface="Times New Roman"/>
                          <a:cs typeface="Times New Roman"/>
                        </a:rPr>
                        <a:t>6 606</a:t>
                      </a:r>
                      <a:r>
                        <a:rPr lang="ru-RU" sz="1000" dirty="0">
                          <a:latin typeface="Times New Roman"/>
                          <a:ea typeface="Times New Roman"/>
                          <a:cs typeface="Times New Roman"/>
                        </a:rPr>
                        <a:t>,2</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n-US" sz="1000" dirty="0">
                          <a:latin typeface="Times New Roman"/>
                          <a:ea typeface="Times New Roman"/>
                          <a:cs typeface="Times New Roman"/>
                        </a:rPr>
                        <a:t>6 606</a:t>
                      </a:r>
                      <a:r>
                        <a:rPr lang="ru-RU" sz="1000" dirty="0">
                          <a:latin typeface="Times New Roman"/>
                          <a:ea typeface="Times New Roman"/>
                          <a:cs typeface="Times New Roman"/>
                        </a:rPr>
                        <a:t>,2</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9256">
                <a:tc>
                  <a:txBody>
                    <a:bodyPr/>
                    <a:lstStyle/>
                    <a:p>
                      <a:pPr indent="457200" algn="just">
                        <a:spcAft>
                          <a:spcPts val="0"/>
                        </a:spcAft>
                      </a:pPr>
                      <a:r>
                        <a:rPr lang="ru-RU" sz="1000">
                          <a:latin typeface="Times New Roman"/>
                          <a:ea typeface="Times New Roman"/>
                          <a:cs typeface="Times New Roman"/>
                        </a:rPr>
                        <a:t>Численность граждан, ежегодно трудоустраиваемых на временные и общественные работы </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чел.</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n-US" sz="1000" dirty="0">
                          <a:latin typeface="Times New Roman"/>
                          <a:ea typeface="Times New Roman"/>
                          <a:cs typeface="Times New Roman"/>
                        </a:rPr>
                        <a:t>555</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360</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16024">
                <a:tc>
                  <a:txBody>
                    <a:bodyPr/>
                    <a:lstStyle/>
                    <a:p>
                      <a:pPr indent="457200" algn="just">
                        <a:spcAft>
                          <a:spcPts val="0"/>
                        </a:spcAft>
                      </a:pPr>
                      <a:r>
                        <a:rPr lang="ru-RU" sz="1000">
                          <a:latin typeface="Times New Roman"/>
                          <a:ea typeface="Times New Roman"/>
                          <a:cs typeface="Times New Roman"/>
                        </a:rPr>
                        <a:t>Доля муниципальных служащих, которым предоставляются гарантии по выплате пенсии за выслугу лет</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000" dirty="0">
                        <a:latin typeface="Times New Roman"/>
                        <a:ea typeface="Times New Roman"/>
                        <a:cs typeface="Times New Roman"/>
                      </a:endParaRPr>
                    </a:p>
                    <a:p>
                      <a:pPr indent="457200" algn="ctr">
                        <a:spcAft>
                          <a:spcPts val="0"/>
                        </a:spcAft>
                      </a:pPr>
                      <a:r>
                        <a:rPr lang="ru-RU" sz="1000" dirty="0">
                          <a:latin typeface="Times New Roman"/>
                          <a:ea typeface="Times New Roman"/>
                          <a:cs typeface="Times New Roman"/>
                        </a:rPr>
                        <a:t>100,0</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000" dirty="0">
                        <a:latin typeface="Times New Roman"/>
                        <a:ea typeface="Times New Roman"/>
                        <a:cs typeface="Times New Roman"/>
                      </a:endParaRPr>
                    </a:p>
                    <a:p>
                      <a:pPr indent="457200" algn="ctr">
                        <a:spcAft>
                          <a:spcPts val="0"/>
                        </a:spcAft>
                      </a:pPr>
                      <a:r>
                        <a:rPr lang="ru-RU" sz="1000" dirty="0">
                          <a:latin typeface="Times New Roman"/>
                          <a:ea typeface="Times New Roman"/>
                          <a:cs typeface="Times New Roman"/>
                        </a:rPr>
                        <a:t>100,0</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9256">
                <a:tc>
                  <a:txBody>
                    <a:bodyPr/>
                    <a:lstStyle/>
                    <a:p>
                      <a:pPr algn="just">
                        <a:spcAft>
                          <a:spcPts val="0"/>
                        </a:spcAft>
                      </a:pPr>
                      <a:r>
                        <a:rPr lang="ru-RU" sz="1000">
                          <a:latin typeface="Times New Roman"/>
                          <a:ea typeface="Times New Roman"/>
                          <a:cs typeface="Times New Roman"/>
                        </a:rPr>
                        <a:t>Доля неиспользуемого недвижимого имущества в общем количестве недвижимого имущества муниципального образования город Урай</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000" dirty="0">
                        <a:latin typeface="Times New Roman"/>
                        <a:ea typeface="Times New Roman"/>
                        <a:cs typeface="Times New Roman"/>
                      </a:endParaRPr>
                    </a:p>
                    <a:p>
                      <a:pPr indent="457200" algn="ctr">
                        <a:spcAft>
                          <a:spcPts val="0"/>
                        </a:spcAft>
                      </a:pPr>
                      <a:r>
                        <a:rPr lang="ru-RU" sz="1000" dirty="0">
                          <a:latin typeface="Times New Roman"/>
                          <a:ea typeface="Times New Roman"/>
                          <a:cs typeface="Times New Roman"/>
                        </a:rPr>
                        <a:t>0,1</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000" dirty="0">
                        <a:latin typeface="Times New Roman"/>
                        <a:ea typeface="Times New Roman"/>
                        <a:cs typeface="Times New Roman"/>
                      </a:endParaRPr>
                    </a:p>
                    <a:p>
                      <a:pPr indent="457200" algn="ctr">
                        <a:spcAft>
                          <a:spcPts val="0"/>
                        </a:spcAft>
                      </a:pPr>
                      <a:r>
                        <a:rPr lang="ru-RU" sz="1000" dirty="0">
                          <a:latin typeface="Times New Roman"/>
                          <a:ea typeface="Times New Roman"/>
                          <a:cs typeface="Times New Roman"/>
                        </a:rPr>
                        <a:t>0,0</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4496">
                <a:tc>
                  <a:txBody>
                    <a:bodyPr/>
                    <a:lstStyle/>
                    <a:p>
                      <a:pPr indent="457200" algn="just">
                        <a:spcAft>
                          <a:spcPts val="0"/>
                        </a:spcAft>
                      </a:pPr>
                      <a:r>
                        <a:rPr lang="ru-RU" sz="1000">
                          <a:solidFill>
                            <a:srgbClr val="000000"/>
                          </a:solidFill>
                          <a:latin typeface="Times New Roman"/>
                          <a:ea typeface="Times New Roman"/>
                          <a:cs typeface="Times New Roman"/>
                        </a:rPr>
                        <a:t>Уровень удовлетворенности жителей города Урай качеством предоставления государственных и муниципальных услуг </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не менее 90%</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92,3</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7840">
                <a:tc>
                  <a:txBody>
                    <a:bodyPr/>
                    <a:lstStyle/>
                    <a:p>
                      <a:pPr indent="457200" algn="just">
                        <a:spcAft>
                          <a:spcPts val="0"/>
                        </a:spcAft>
                      </a:pPr>
                      <a:r>
                        <a:rPr lang="ru-RU" sz="1000">
                          <a:solidFill>
                            <a:srgbClr val="000000"/>
                          </a:solidFill>
                          <a:latin typeface="Times New Roman"/>
                          <a:ea typeface="Times New Roman"/>
                          <a:cs typeface="Times New Roman"/>
                        </a:rPr>
                        <a:t>Доля граждан, использующих механизм получения государственных и муниципальных услуг в электронной форме </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не менее 70%</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85,1</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6200">
                <a:tc>
                  <a:txBody>
                    <a:bodyPr/>
                    <a:lstStyle/>
                    <a:p>
                      <a:pPr indent="457200" algn="just">
                        <a:spcAft>
                          <a:spcPts val="0"/>
                        </a:spcAft>
                      </a:pPr>
                      <a:r>
                        <a:rPr lang="ru-RU" sz="1000">
                          <a:solidFill>
                            <a:srgbClr val="000000"/>
                          </a:solidFill>
                          <a:latin typeface="Times New Roman"/>
                          <a:ea typeface="Times New Roman"/>
                          <a:cs typeface="Times New Roman"/>
                        </a:rPr>
                        <a:t>Время ожидания в очереди при обращении заявителя в орган местного самоуправления для получения муниципальных услуг </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мин.</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до 15 минут</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1,71</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59432">
                <a:tc>
                  <a:txBody>
                    <a:bodyPr/>
                    <a:lstStyle/>
                    <a:p>
                      <a:pPr>
                        <a:spcAft>
                          <a:spcPts val="0"/>
                        </a:spcAft>
                      </a:pPr>
                      <a:r>
                        <a:rPr lang="ru-RU" sz="1000">
                          <a:solidFill>
                            <a:srgbClr val="000000"/>
                          </a:solidFill>
                          <a:latin typeface="Times New Roman"/>
                          <a:ea typeface="Times New Roman"/>
                          <a:cs typeface="Times New Roman"/>
                        </a:rPr>
                        <a:t>Среднее время ожидания в очереди для подачи (получения) документов в МАУ МФЦ </a:t>
                      </a:r>
                      <a:endParaRPr lang="ru-RU"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мин</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до 15 минут</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1,18</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25045">
                <a:tc>
                  <a:txBody>
                    <a:bodyPr/>
                    <a:lstStyle/>
                    <a:p>
                      <a:pPr>
                        <a:spcAft>
                          <a:spcPts val="0"/>
                        </a:spcAft>
                      </a:pPr>
                      <a:r>
                        <a:rPr lang="ru-RU" sz="1000">
                          <a:latin typeface="Times New Roman"/>
                          <a:ea typeface="Times New Roman"/>
                          <a:cs typeface="Times New Roman"/>
                        </a:rPr>
                        <a:t>Доля должностей муниципальной службы высшей, главной и ведущей группы, учрежденных для выполнения функции «руководитель», на которые сформирован резерв кадров, замещаемых на основе назначения из резерва кадров</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50,0</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0,6</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15324">
                <a:tc>
                  <a:txBody>
                    <a:bodyPr/>
                    <a:lstStyle/>
                    <a:p>
                      <a:pPr algn="just">
                        <a:spcAft>
                          <a:spcPts val="0"/>
                        </a:spcAft>
                      </a:pPr>
                      <a:r>
                        <a:rPr lang="ru-RU" sz="1000">
                          <a:latin typeface="Times New Roman"/>
                          <a:ea typeface="Times New Roman"/>
                          <a:cs typeface="Times New Roman"/>
                        </a:rPr>
                        <a:t>Доля участников конкурса «Лучший работник органов местного самоуправления города Урай» от общего числа работников органов местного самоуправления города Урай</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u-RU" sz="1000" dirty="0">
                          <a:latin typeface="Times New Roman"/>
                          <a:ea typeface="Times New Roman"/>
                          <a:cs typeface="Times New Roman"/>
                        </a:rPr>
                        <a:t>%</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n-US" sz="1000" dirty="0">
                          <a:latin typeface="Times New Roman"/>
                          <a:ea typeface="Times New Roman"/>
                          <a:cs typeface="Times New Roman"/>
                        </a:rPr>
                        <a:t>8</a:t>
                      </a:r>
                      <a:r>
                        <a:rPr lang="ru-RU" sz="1000" dirty="0">
                          <a:latin typeface="Times New Roman"/>
                          <a:ea typeface="Times New Roman"/>
                          <a:cs typeface="Times New Roman"/>
                        </a:rPr>
                        <a:t>,0</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0,6</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34980">
                <a:tc>
                  <a:txBody>
                    <a:bodyPr/>
                    <a:lstStyle/>
                    <a:p>
                      <a:pPr algn="just">
                        <a:spcAft>
                          <a:spcPts val="0"/>
                        </a:spcAft>
                      </a:pPr>
                      <a:r>
                        <a:rPr lang="ru-RU" sz="1000" dirty="0">
                          <a:solidFill>
                            <a:srgbClr val="000000"/>
                          </a:solidFill>
                          <a:latin typeface="Times New Roman"/>
                          <a:ea typeface="Times New Roman"/>
                          <a:cs typeface="Times New Roman"/>
                        </a:rPr>
                        <a:t>Доля муниципальных служащих, повысивших профессиональный уровень в соответствии с потребностями</a:t>
                      </a:r>
                    </a:p>
                    <a:p>
                      <a:pPr algn="just">
                        <a:spcAft>
                          <a:spcPts val="0"/>
                        </a:spcAft>
                      </a:pPr>
                      <a:r>
                        <a:rPr lang="ru-RU" sz="1000" dirty="0">
                          <a:solidFill>
                            <a:srgbClr val="000000"/>
                          </a:solidFill>
                          <a:latin typeface="Times New Roman" pitchFamily="18" charset="0"/>
                          <a:ea typeface="Times New Roman"/>
                          <a:cs typeface="Times New Roman" pitchFamily="18" charset="0"/>
                        </a:rPr>
                        <a:t>(</a:t>
                      </a:r>
                      <a:r>
                        <a:rPr kumimoji="0" lang="ru-RU" sz="1000" kern="1200" dirty="0">
                          <a:solidFill>
                            <a:schemeClr val="tx1"/>
                          </a:solidFill>
                          <a:latin typeface="Times New Roman" pitchFamily="18" charset="0"/>
                          <a:ea typeface="+mn-ea"/>
                          <a:cs typeface="Times New Roman" pitchFamily="18" charset="0"/>
                        </a:rPr>
                        <a:t>% от общего количества муниципальных служащих)</a:t>
                      </a:r>
                      <a:endParaRPr lang="ru-RU" sz="1000" dirty="0">
                        <a:latin typeface="Times New Roman" pitchFamily="18" charset="0"/>
                        <a:ea typeface="Times New Roman"/>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n-US" sz="1000" dirty="0">
                          <a:latin typeface="Times New Roman"/>
                          <a:ea typeface="Times New Roman"/>
                          <a:cs typeface="Times New Roman"/>
                        </a:rPr>
                        <a:t>4</a:t>
                      </a:r>
                      <a:r>
                        <a:rPr lang="ru-RU" sz="1000" dirty="0">
                          <a:latin typeface="Times New Roman"/>
                          <a:ea typeface="Times New Roman"/>
                          <a:cs typeface="Times New Roman"/>
                        </a:rPr>
                        <a:t>,</a:t>
                      </a:r>
                      <a:r>
                        <a:rPr lang="en-US" sz="1000" dirty="0">
                          <a:latin typeface="Times New Roman"/>
                          <a:ea typeface="Times New Roman"/>
                          <a:cs typeface="Times New Roman"/>
                        </a:rPr>
                        <a:t>5</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55,4</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486636">
                <a:tc>
                  <a:txBody>
                    <a:bodyPr/>
                    <a:lstStyle/>
                    <a:p>
                      <a:pPr algn="just">
                        <a:spcAft>
                          <a:spcPts val="0"/>
                        </a:spcAft>
                      </a:pPr>
                      <a:r>
                        <a:rPr lang="ru-RU" sz="1000">
                          <a:solidFill>
                            <a:srgbClr val="000000"/>
                          </a:solidFill>
                          <a:latin typeface="Times New Roman"/>
                          <a:ea typeface="Times New Roman"/>
                          <a:cs typeface="Times New Roman"/>
                        </a:rPr>
                        <a:t>Численность граждан, получивших свидетельство установленного образца «О прохождении  подготовки лиц, желающих принять на воспитание в свою семью ребенка, оставшегося без попечения родителей, на территории Российской Федерации»</a:t>
                      </a:r>
                      <a:endParaRPr lang="ru-RU"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чел.</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не менее 27</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7</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63876">
                <a:tc>
                  <a:txBody>
                    <a:bodyPr/>
                    <a:lstStyle/>
                    <a:p>
                      <a:pPr>
                        <a:spcAft>
                          <a:spcPts val="0"/>
                        </a:spcAft>
                      </a:pPr>
                      <a:r>
                        <a:rPr lang="ru-RU" sz="1000" dirty="0">
                          <a:solidFill>
                            <a:srgbClr val="000000"/>
                          </a:solidFill>
                          <a:latin typeface="Times New Roman"/>
                          <a:ea typeface="Times New Roman"/>
                          <a:cs typeface="Times New Roman"/>
                        </a:rPr>
                        <a:t>Ежегодное увеличение количества форм непосредственного осуществления населением местного самоуправления и участия населения в осуществлении местного самоуправления и случаев их применения в городе </a:t>
                      </a:r>
                      <a:r>
                        <a:rPr lang="ru-RU" sz="1000" dirty="0" err="1">
                          <a:solidFill>
                            <a:srgbClr val="000000"/>
                          </a:solidFill>
                          <a:latin typeface="Times New Roman"/>
                          <a:ea typeface="Times New Roman"/>
                          <a:cs typeface="Times New Roman"/>
                        </a:rPr>
                        <a:t>Урай</a:t>
                      </a:r>
                      <a:r>
                        <a:rPr lang="ru-RU" sz="1000" dirty="0">
                          <a:latin typeface="Times New Roman"/>
                          <a:ea typeface="Times New Roman"/>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000" dirty="0">
                        <a:latin typeface="Times New Roman"/>
                        <a:ea typeface="Times New Roman"/>
                        <a:cs typeface="Times New Roman"/>
                      </a:endParaRPr>
                    </a:p>
                    <a:p>
                      <a:pPr indent="457200" algn="ctr">
                        <a:spcAft>
                          <a:spcPts val="0"/>
                        </a:spcAft>
                      </a:pPr>
                      <a:r>
                        <a:rPr lang="ru-RU" sz="1000" dirty="0">
                          <a:latin typeface="Times New Roman"/>
                          <a:ea typeface="Times New Roman"/>
                          <a:cs typeface="Times New Roman"/>
                        </a:rPr>
                        <a:t>%</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не менее  0,5%</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4</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82488">
                <a:tc>
                  <a:txBody>
                    <a:bodyPr/>
                    <a:lstStyle/>
                    <a:p>
                      <a:pPr indent="457200">
                        <a:spcAft>
                          <a:spcPts val="0"/>
                        </a:spcAft>
                      </a:pPr>
                      <a:r>
                        <a:rPr lang="ru-RU" sz="1000" dirty="0">
                          <a:latin typeface="Times New Roman"/>
                          <a:ea typeface="Times New Roman"/>
                          <a:cs typeface="Times New Roman"/>
                        </a:rPr>
                        <a:t>Количество ТОС,  созданных на территории муниципального образования город </a:t>
                      </a:r>
                      <a:r>
                        <a:rPr lang="ru-RU" sz="1000" dirty="0" err="1">
                          <a:latin typeface="Times New Roman"/>
                          <a:ea typeface="Times New Roman"/>
                          <a:cs typeface="Times New Roman"/>
                        </a:rPr>
                        <a:t>Урай</a:t>
                      </a:r>
                      <a:r>
                        <a:rPr lang="ru-RU" sz="1000" dirty="0">
                          <a:latin typeface="Times New Roman"/>
                          <a:ea typeface="Times New Roman"/>
                          <a:cs typeface="Times New Roman"/>
                        </a:rPr>
                        <a:t> </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Ед.</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1</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dirty="0">
                          <a:latin typeface="Times New Roman"/>
                          <a:ea typeface="Times New Roman"/>
                          <a:cs typeface="Times New Roman"/>
                        </a:rPr>
                        <a:t>0</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4" name="Прямоугольник 3"/>
          <p:cNvSpPr/>
          <p:nvPr/>
        </p:nvSpPr>
        <p:spPr>
          <a:xfrm>
            <a:off x="107504" y="692696"/>
            <a:ext cx="6048672"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443 468,5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438 701,5 тыс.рублей, или 98,9% от плана </a:t>
            </a:r>
          </a:p>
        </p:txBody>
      </p:sp>
      <p:sp>
        <p:nvSpPr>
          <p:cNvPr id="5" name="Прямоугольник 4"/>
          <p:cNvSpPr/>
          <p:nvPr/>
        </p:nvSpPr>
        <p:spPr>
          <a:xfrm>
            <a:off x="107504" y="1218347"/>
            <a:ext cx="8568952"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893755599"/>
      </p:ext>
    </p:extLst>
  </p:cSld>
  <p:clrMapOvr>
    <a:masterClrMapping/>
  </p:clrMapOvr>
  <p:transition spd="slow" advClick="0"/>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116632"/>
            <a:ext cx="9144000" cy="830997"/>
          </a:xfrm>
          <a:prstGeom prst="rect">
            <a:avLst/>
          </a:prstGeom>
        </p:spPr>
        <p:txBody>
          <a:bodyPr wrap="square">
            <a:spAutoFit/>
          </a:bodyPr>
          <a:lstStyle/>
          <a:p>
            <a:pPr algn="ctr"/>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algn="ctr"/>
            <a:r>
              <a:rPr lang="ru-RU" sz="1600" b="1" i="1" dirty="0">
                <a:solidFill>
                  <a:srgbClr val="000000"/>
                </a:solidFill>
                <a:latin typeface="Times New Roman" panose="02020603050405020304" pitchFamily="18" charset="0"/>
                <a:cs typeface="Times New Roman" panose="02020603050405020304" pitchFamily="18" charset="0"/>
              </a:rPr>
              <a:t>«Развитие жилищно-коммунального комплекса и повышение энергетической эффективности в городе Урай на 2016-2018 годы»</a:t>
            </a:r>
            <a:endParaRPr lang="ru-RU" sz="1600" b="1" i="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522898765"/>
              </p:ext>
            </p:extLst>
          </p:nvPr>
        </p:nvGraphicFramePr>
        <p:xfrm>
          <a:off x="93812" y="1916833"/>
          <a:ext cx="8942684" cy="4328828"/>
        </p:xfrm>
        <a:graphic>
          <a:graphicData uri="http://schemas.openxmlformats.org/drawingml/2006/table">
            <a:tbl>
              <a:tblPr firstRow="1" firstCol="1" bandRow="1"/>
              <a:tblGrid>
                <a:gridCol w="6270920">
                  <a:extLst>
                    <a:ext uri="{9D8B030D-6E8A-4147-A177-3AD203B41FA5}">
                      <a16:colId xmlns:a16="http://schemas.microsoft.com/office/drawing/2014/main" xmlns="" val="20000"/>
                    </a:ext>
                  </a:extLst>
                </a:gridCol>
                <a:gridCol w="1303612">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288031">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2708">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15151">
                <a:tc>
                  <a:txBody>
                    <a:bodyPr/>
                    <a:lstStyle/>
                    <a:p>
                      <a:pPr algn="l" fontAlgn="t"/>
                      <a:r>
                        <a:rPr lang="ru-RU" sz="1200" b="0" i="0" u="none" strike="noStrike" dirty="0">
                          <a:solidFill>
                            <a:srgbClr val="000000"/>
                          </a:solidFill>
                          <a:latin typeface="Times New Roman"/>
                        </a:rPr>
                        <a:t>Удовлетворенность граждан качеством жилищно-коммунальных услуг</a:t>
                      </a:r>
                      <a:r>
                        <a:rPr lang="ru-RU" sz="1200" b="0" i="0" u="none" strike="noStrike" dirty="0">
                          <a:solidFill>
                            <a:srgbClr val="FF0000"/>
                          </a:solidFill>
                          <a:latin typeface="Times New Roman"/>
                        </a:rPr>
                        <a:t> </a:t>
                      </a:r>
                      <a:endParaRPr lang="ru-RU" sz="1200" b="0" i="0" u="none" strike="noStrike" dirty="0">
                        <a:solidFill>
                          <a:srgbClr val="000000"/>
                        </a:solidFill>
                        <a:latin typeface="Times New Roman"/>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dist" fontAlgn="b"/>
                      <a:r>
                        <a:rPr lang="ru-RU" sz="1200" b="0" i="0" u="none" strike="noStrike">
                          <a:solidFill>
                            <a:srgbClr val="000000"/>
                          </a:solidFill>
                          <a:latin typeface="Times New Roman"/>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85,0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86,0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19651">
                <a:tc>
                  <a:txBody>
                    <a:bodyPr/>
                    <a:lstStyle/>
                    <a:p>
                      <a:pPr algn="l" fontAlgn="t"/>
                      <a:r>
                        <a:rPr lang="ru-RU" sz="1200" b="0" i="0" u="none" strike="noStrike" dirty="0">
                          <a:solidFill>
                            <a:srgbClr val="000000"/>
                          </a:solidFill>
                          <a:latin typeface="Times New Roman"/>
                        </a:rPr>
                        <a:t>Фактический уровень собираемости платы граждан  за предоставленные жилищно-коммунальные услуги за отчётный период</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dist" fontAlgn="b"/>
                      <a:r>
                        <a:rPr lang="ru-RU" sz="1200" b="1" i="0" u="none" strike="noStrike">
                          <a:solidFill>
                            <a:srgbClr val="000000"/>
                          </a:solidFill>
                          <a:latin typeface="Times New Roman"/>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10961010"/>
                  </a:ext>
                </a:extLst>
              </a:tr>
              <a:tr h="419651">
                <a:tc>
                  <a:txBody>
                    <a:bodyPr/>
                    <a:lstStyle/>
                    <a:p>
                      <a:pPr algn="just" fontAlgn="t"/>
                      <a:r>
                        <a:rPr lang="ru-RU" sz="1200" b="0" i="0" u="none" strike="noStrike" dirty="0">
                          <a:solidFill>
                            <a:srgbClr val="000000"/>
                          </a:solidFill>
                          <a:latin typeface="Times New Roman"/>
                        </a:rPr>
                        <a:t>Доля аварийных многоквартирных жилых домов в общем количестве многоквартирных жилых домов на конец отчётного периода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dist" fontAlgn="b"/>
                      <a:r>
                        <a:rPr lang="ru-RU" sz="1200" b="1" i="0" u="none" strike="noStrike">
                          <a:solidFill>
                            <a:srgbClr val="000000"/>
                          </a:solidFill>
                          <a:latin typeface="Times New Roman"/>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5,50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54027180"/>
                  </a:ext>
                </a:extLst>
              </a:tr>
              <a:tr h="419651">
                <a:tc>
                  <a:txBody>
                    <a:bodyPr/>
                    <a:lstStyle/>
                    <a:p>
                      <a:pPr algn="l" fontAlgn="t"/>
                      <a:r>
                        <a:rPr lang="ru-RU" sz="1200" b="0" i="0" u="none" strike="noStrike" dirty="0">
                          <a:solidFill>
                            <a:srgbClr val="000000"/>
                          </a:solidFill>
                          <a:latin typeface="Times New Roman"/>
                        </a:rPr>
                        <a:t>Фактический уровень собираемости взносов на капитальный ремонт общего имущества  многоквартирных домов за отчётный период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dist" fontAlgn="b"/>
                      <a:r>
                        <a:rPr lang="ru-RU" sz="1200" b="1" i="0" u="none" strike="noStrike">
                          <a:solidFill>
                            <a:srgbClr val="000000"/>
                          </a:solidFill>
                          <a:latin typeface="Times New Roman"/>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94,88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87,96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07338532"/>
                  </a:ext>
                </a:extLst>
              </a:tr>
              <a:tr h="215151">
                <a:tc>
                  <a:txBody>
                    <a:bodyPr/>
                    <a:lstStyle/>
                    <a:p>
                      <a:pPr algn="l" fontAlgn="t"/>
                      <a:r>
                        <a:rPr lang="ru-RU" sz="1200" b="0" i="0" u="none" strike="noStrike" dirty="0">
                          <a:solidFill>
                            <a:srgbClr val="000000"/>
                          </a:solidFill>
                          <a:latin typeface="Times New Roman"/>
                        </a:rPr>
                        <a:t>Удовлетворенность населения благоустроенностью общественных мест пребывания населения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dist" fontAlgn="b"/>
                      <a:r>
                        <a:rPr lang="ru-RU" sz="1200" b="1" i="0" u="none" strike="noStrike">
                          <a:solidFill>
                            <a:srgbClr val="000000"/>
                          </a:solidFill>
                          <a:latin typeface="Times New Roman"/>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84,9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85,0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7444">
                <a:tc>
                  <a:txBody>
                    <a:bodyPr/>
                    <a:lstStyle/>
                    <a:p>
                      <a:pPr algn="just" fontAlgn="t"/>
                      <a:r>
                        <a:rPr lang="ru-RU" sz="1200" b="0" i="0" u="none" strike="noStrike" dirty="0">
                          <a:solidFill>
                            <a:srgbClr val="000000"/>
                          </a:solidFill>
                          <a:latin typeface="Times New Roman"/>
                        </a:rPr>
                        <a:t>Удельная величина потребления энергетических ресурсов в многоквартирных домах: тепловая энергия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Гкал на 1 кв.м. общей площади</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60040">
                <a:tc>
                  <a:txBody>
                    <a:bodyPr/>
                    <a:lstStyle/>
                    <a:p>
                      <a:pPr algn="just" fontAlgn="t"/>
                      <a:r>
                        <a:rPr lang="ru-RU" sz="1200" b="0" i="0" u="none" strike="noStrike" dirty="0">
                          <a:solidFill>
                            <a:srgbClr val="000000"/>
                          </a:solidFill>
                          <a:latin typeface="Times New Roman"/>
                        </a:rPr>
                        <a:t>Удельная величина потребления энергетических ресурсов в многоквартирных домах: холодная вода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Куб.м  на одного проживающего</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25,95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25,90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16803">
                <a:tc>
                  <a:txBody>
                    <a:bodyPr/>
                    <a:lstStyle/>
                    <a:p>
                      <a:pPr algn="just" fontAlgn="t"/>
                      <a:r>
                        <a:rPr lang="ru-RU" sz="1200" b="0" i="0" u="none" strike="noStrike" dirty="0">
                          <a:solidFill>
                            <a:srgbClr val="000000"/>
                          </a:solidFill>
                          <a:latin typeface="Times New Roman"/>
                        </a:rPr>
                        <a:t>Удельная величина потребления энергетических ресурсов в многоквартирных домах: горячая вода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Куб.м  на одного проживающего</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12,78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12,75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19651">
                <a:tc>
                  <a:txBody>
                    <a:bodyPr/>
                    <a:lstStyle/>
                    <a:p>
                      <a:pPr algn="just" fontAlgn="t"/>
                      <a:r>
                        <a:rPr lang="ru-RU" sz="1200" b="0" i="0" u="none" strike="noStrike" dirty="0">
                          <a:solidFill>
                            <a:srgbClr val="000000"/>
                          </a:solidFill>
                          <a:latin typeface="Times New Roman"/>
                        </a:rPr>
                        <a:t>Удельная величина потребления энергетических ресурсов в многоквартирных домах: электрическая энергия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кВт/ч  на одного проживающего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806,8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691,9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19651">
                <a:tc>
                  <a:txBody>
                    <a:bodyPr/>
                    <a:lstStyle/>
                    <a:p>
                      <a:pPr algn="just" fontAlgn="t"/>
                      <a:r>
                        <a:rPr lang="ru-RU" sz="1200" b="0" i="0" u="none" strike="noStrike" dirty="0">
                          <a:solidFill>
                            <a:srgbClr val="000000"/>
                          </a:solidFill>
                          <a:latin typeface="Times New Roman"/>
                        </a:rPr>
                        <a:t>Удельная величина потребления энергетических ресурсов муниципальными бюджетными учреждениями: тепловая энергия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200" b="0" i="0" u="none" strike="noStrike" dirty="0">
                          <a:solidFill>
                            <a:srgbClr val="000000"/>
                          </a:solidFill>
                          <a:latin typeface="Times New Roman"/>
                        </a:rPr>
                        <a:t>Гкал  на 1 кв.м. общей площади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4" name="Прямоугольник 3"/>
          <p:cNvSpPr/>
          <p:nvPr/>
        </p:nvSpPr>
        <p:spPr>
          <a:xfrm>
            <a:off x="93812" y="980728"/>
            <a:ext cx="6350396"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296 747,1 тыс.рублей</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289 072,2 тыс.рублей, или 97,4% от плана</a:t>
            </a:r>
          </a:p>
        </p:txBody>
      </p:sp>
      <p:sp>
        <p:nvSpPr>
          <p:cNvPr id="5" name="Прямоугольник 4"/>
          <p:cNvSpPr/>
          <p:nvPr/>
        </p:nvSpPr>
        <p:spPr>
          <a:xfrm>
            <a:off x="129248" y="1556792"/>
            <a:ext cx="8784976"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3355250296"/>
      </p:ext>
    </p:extLst>
  </p:cSld>
  <p:clrMapOvr>
    <a:masterClrMapping/>
  </p:clrMapOvr>
  <p:transition spd="slow" advClick="0"/>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3408000009"/>
              </p:ext>
            </p:extLst>
          </p:nvPr>
        </p:nvGraphicFramePr>
        <p:xfrm>
          <a:off x="179513" y="548681"/>
          <a:ext cx="8784974" cy="2448271"/>
        </p:xfrm>
        <a:graphic>
          <a:graphicData uri="http://schemas.openxmlformats.org/drawingml/2006/table">
            <a:tbl>
              <a:tblPr firstRow="1" firstCol="1" bandRow="1"/>
              <a:tblGrid>
                <a:gridCol w="5400599">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3"/>
                    </a:ext>
                  </a:extLst>
                </a:gridCol>
                <a:gridCol w="864095">
                  <a:extLst>
                    <a:ext uri="{9D8B030D-6E8A-4147-A177-3AD203B41FA5}">
                      <a16:colId xmlns:a16="http://schemas.microsoft.com/office/drawing/2014/main" xmlns="" val="20004"/>
                    </a:ext>
                  </a:extLst>
                </a:gridCol>
              </a:tblGrid>
              <a:tr h="288031">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26242">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93838">
                <a:tc>
                  <a:txBody>
                    <a:bodyPr/>
                    <a:lstStyle/>
                    <a:p>
                      <a:pPr algn="just" fontAlgn="t"/>
                      <a:r>
                        <a:rPr lang="ru-RU" sz="1200" b="0" i="0" u="none" strike="noStrike" dirty="0">
                          <a:solidFill>
                            <a:srgbClr val="000000"/>
                          </a:solidFill>
                          <a:latin typeface="Times New Roman"/>
                        </a:rPr>
                        <a:t>Удельная величина потребления энергетических ресурсов муниципальными бюджетными учреждениями: холодная вода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200" b="0" i="0" u="none" strike="noStrike" dirty="0">
                          <a:solidFill>
                            <a:srgbClr val="000000"/>
                          </a:solidFill>
                          <a:latin typeface="Times New Roman"/>
                        </a:rPr>
                        <a:t>Куб.м  на одного  человека населения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1,25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432048">
                <a:tc>
                  <a:txBody>
                    <a:bodyPr/>
                    <a:lstStyle/>
                    <a:p>
                      <a:pPr algn="just" fontAlgn="t"/>
                      <a:r>
                        <a:rPr lang="ru-RU" sz="1200" b="0" i="0" u="none" strike="noStrike" dirty="0">
                          <a:solidFill>
                            <a:srgbClr val="000000"/>
                          </a:solidFill>
                          <a:latin typeface="Times New Roman"/>
                        </a:rPr>
                        <a:t>Удельная величина потребления энергетических ресурсов муниципальными бюджетными учреждениями: горячая вода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200" b="0" i="0" u="none" strike="noStrike" dirty="0">
                          <a:solidFill>
                            <a:srgbClr val="000000"/>
                          </a:solidFill>
                          <a:latin typeface="Times New Roman"/>
                        </a:rPr>
                        <a:t>Куб.м  на одного  человека населения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0"/>
                  </a:ext>
                </a:extLst>
              </a:tr>
              <a:tr h="504056">
                <a:tc>
                  <a:txBody>
                    <a:bodyPr/>
                    <a:lstStyle/>
                    <a:p>
                      <a:pPr algn="just" fontAlgn="t"/>
                      <a:r>
                        <a:rPr lang="ru-RU" sz="1200" b="0" i="0" u="none" strike="noStrike" dirty="0">
                          <a:solidFill>
                            <a:srgbClr val="000000"/>
                          </a:solidFill>
                          <a:latin typeface="Times New Roman"/>
                        </a:rPr>
                        <a:t>Удельная величина потребления энергетических ресурсов муниципальными бюджетными учреждениями: электрическая энергия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200" b="0" i="0" u="none" strike="noStrike">
                          <a:solidFill>
                            <a:srgbClr val="000000"/>
                          </a:solidFill>
                          <a:latin typeface="Times New Roman"/>
                        </a:rPr>
                        <a:t>кВт/ ч  на одного человека населения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122,5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122,5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1"/>
                  </a:ext>
                </a:extLst>
              </a:tr>
              <a:tr h="504056">
                <a:tc>
                  <a:txBody>
                    <a:bodyPr/>
                    <a:lstStyle/>
                    <a:p>
                      <a:pPr algn="just" fontAlgn="t"/>
                      <a:r>
                        <a:rPr lang="ru-RU" sz="1200" b="0" i="0" u="none" strike="noStrike" dirty="0">
                          <a:solidFill>
                            <a:srgbClr val="000000"/>
                          </a:solidFill>
                          <a:latin typeface="Times New Roman"/>
                        </a:rPr>
                        <a:t>Удельная величина потребления энергетических ресурсов муниципальными бюджетными учреждениями: природный газ</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200" b="0" i="0" u="none" strike="noStrike" dirty="0">
                          <a:solidFill>
                            <a:srgbClr val="000000"/>
                          </a:solidFill>
                          <a:latin typeface="Times New Roman"/>
                        </a:rPr>
                        <a:t>Куб.м  на одного  человека населения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6,60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7,99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2"/>
                  </a:ext>
                </a:extLst>
              </a:tr>
            </a:tbl>
          </a:graphicData>
        </a:graphic>
      </p:graphicFrame>
      <p:sp>
        <p:nvSpPr>
          <p:cNvPr id="7" name="Прямоугольник 6">
            <a:extLst>
              <a:ext uri="{FF2B5EF4-FFF2-40B4-BE49-F238E27FC236}">
                <a16:creationId xmlns:a16="http://schemas.microsoft.com/office/drawing/2014/main" xmlns="" id="{8BD36B54-5D51-4416-B684-258D403F6063}"/>
              </a:ext>
            </a:extLst>
          </p:cNvPr>
          <p:cNvSpPr/>
          <p:nvPr/>
        </p:nvSpPr>
        <p:spPr>
          <a:xfrm>
            <a:off x="7419394" y="50140"/>
            <a:ext cx="1711815" cy="276999"/>
          </a:xfrm>
          <a:prstGeom prst="rect">
            <a:avLst/>
          </a:prstGeom>
        </p:spPr>
        <p:txBody>
          <a:bodyPr wrap="none">
            <a:spAutoFit/>
          </a:bodyPr>
          <a:lstStyle/>
          <a:p>
            <a:pPr lvl="0" fontAlgn="b"/>
            <a:r>
              <a:rPr lang="ru-RU" sz="1200" b="1" dirty="0">
                <a:solidFill>
                  <a:srgbClr val="000000"/>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p14="http://schemas.microsoft.com/office/powerpoint/2010/main" xmlns="" val="859507446"/>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504" y="1"/>
            <a:ext cx="9036496"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Информация о внесении изменений в параметры бюджета города </a:t>
            </a:r>
            <a:r>
              <a:rPr lang="ru-RU" sz="1600" b="1" i="1" dirty="0" err="1">
                <a:latin typeface="Times New Roman" panose="02020603050405020304" pitchFamily="18" charset="0"/>
                <a:cs typeface="Times New Roman" panose="02020603050405020304" pitchFamily="18" charset="0"/>
              </a:rPr>
              <a:t>Урай</a:t>
            </a:r>
            <a:r>
              <a:rPr lang="ru-RU" sz="1600" b="1" i="1" dirty="0">
                <a:latin typeface="Times New Roman" panose="02020603050405020304" pitchFamily="18" charset="0"/>
                <a:cs typeface="Times New Roman" panose="02020603050405020304" pitchFamily="18" charset="0"/>
              </a:rPr>
              <a:t> в 2020 году по видам доходов бюджета, тыс.рублей</a:t>
            </a:r>
            <a:endParaRPr lang="ru-RU" sz="1600" dirty="0"/>
          </a:p>
        </p:txBody>
      </p:sp>
      <p:graphicFrame>
        <p:nvGraphicFramePr>
          <p:cNvPr id="2" name="Таблица 1">
            <a:extLst>
              <a:ext uri="{FF2B5EF4-FFF2-40B4-BE49-F238E27FC236}">
                <a16:creationId xmlns:a16="http://schemas.microsoft.com/office/drawing/2014/main" xmlns="" id="{EA385BBC-70EC-40DF-8FC7-74FE52BB44BF}"/>
              </a:ext>
            </a:extLst>
          </p:cNvPr>
          <p:cNvGraphicFramePr>
            <a:graphicFrameLocks noGrp="1"/>
          </p:cNvGraphicFramePr>
          <p:nvPr>
            <p:extLst>
              <p:ext uri="{D42A27DB-BD31-4B8C-83A1-F6EECF244321}">
                <p14:modId xmlns:p14="http://schemas.microsoft.com/office/powerpoint/2010/main" xmlns="" val="3178839985"/>
              </p:ext>
            </p:extLst>
          </p:nvPr>
        </p:nvGraphicFramePr>
        <p:xfrm>
          <a:off x="0" y="489337"/>
          <a:ext cx="9036498" cy="6418858"/>
        </p:xfrm>
        <a:graphic>
          <a:graphicData uri="http://schemas.openxmlformats.org/drawingml/2006/table">
            <a:tbl>
              <a:tblPr/>
              <a:tblGrid>
                <a:gridCol w="1907707">
                  <a:extLst>
                    <a:ext uri="{9D8B030D-6E8A-4147-A177-3AD203B41FA5}">
                      <a16:colId xmlns:a16="http://schemas.microsoft.com/office/drawing/2014/main" xmlns="" val="294198926"/>
                    </a:ext>
                  </a:extLst>
                </a:gridCol>
                <a:gridCol w="792088">
                  <a:extLst>
                    <a:ext uri="{9D8B030D-6E8A-4147-A177-3AD203B41FA5}">
                      <a16:colId xmlns:a16="http://schemas.microsoft.com/office/drawing/2014/main" xmlns="" val="1202459253"/>
                    </a:ext>
                  </a:extLst>
                </a:gridCol>
                <a:gridCol w="720080">
                  <a:extLst>
                    <a:ext uri="{9D8B030D-6E8A-4147-A177-3AD203B41FA5}">
                      <a16:colId xmlns:a16="http://schemas.microsoft.com/office/drawing/2014/main" xmlns="" val="1383688015"/>
                    </a:ext>
                  </a:extLst>
                </a:gridCol>
                <a:gridCol w="720080">
                  <a:extLst>
                    <a:ext uri="{9D8B030D-6E8A-4147-A177-3AD203B41FA5}">
                      <a16:colId xmlns:a16="http://schemas.microsoft.com/office/drawing/2014/main" xmlns="" val="4275792975"/>
                    </a:ext>
                  </a:extLst>
                </a:gridCol>
                <a:gridCol w="720080">
                  <a:extLst>
                    <a:ext uri="{9D8B030D-6E8A-4147-A177-3AD203B41FA5}">
                      <a16:colId xmlns:a16="http://schemas.microsoft.com/office/drawing/2014/main" xmlns="" val="1134311914"/>
                    </a:ext>
                  </a:extLst>
                </a:gridCol>
                <a:gridCol w="769422">
                  <a:extLst>
                    <a:ext uri="{9D8B030D-6E8A-4147-A177-3AD203B41FA5}">
                      <a16:colId xmlns:a16="http://schemas.microsoft.com/office/drawing/2014/main" xmlns="" val="1918508910"/>
                    </a:ext>
                  </a:extLst>
                </a:gridCol>
                <a:gridCol w="664789">
                  <a:extLst>
                    <a:ext uri="{9D8B030D-6E8A-4147-A177-3AD203B41FA5}">
                      <a16:colId xmlns:a16="http://schemas.microsoft.com/office/drawing/2014/main" xmlns="" val="2474747848"/>
                    </a:ext>
                  </a:extLst>
                </a:gridCol>
                <a:gridCol w="695330">
                  <a:extLst>
                    <a:ext uri="{9D8B030D-6E8A-4147-A177-3AD203B41FA5}">
                      <a16:colId xmlns:a16="http://schemas.microsoft.com/office/drawing/2014/main" xmlns="" val="20007"/>
                    </a:ext>
                  </a:extLst>
                </a:gridCol>
                <a:gridCol w="634247">
                  <a:extLst>
                    <a:ext uri="{9D8B030D-6E8A-4147-A177-3AD203B41FA5}">
                      <a16:colId xmlns:a16="http://schemas.microsoft.com/office/drawing/2014/main" xmlns="" val="2799226807"/>
                    </a:ext>
                  </a:extLst>
                </a:gridCol>
                <a:gridCol w="830985">
                  <a:extLst>
                    <a:ext uri="{9D8B030D-6E8A-4147-A177-3AD203B41FA5}">
                      <a16:colId xmlns:a16="http://schemas.microsoft.com/office/drawing/2014/main" xmlns="" val="3100185703"/>
                    </a:ext>
                  </a:extLst>
                </a:gridCol>
                <a:gridCol w="581690">
                  <a:extLst>
                    <a:ext uri="{9D8B030D-6E8A-4147-A177-3AD203B41FA5}">
                      <a16:colId xmlns:a16="http://schemas.microsoft.com/office/drawing/2014/main" xmlns="" val="1708584417"/>
                    </a:ext>
                  </a:extLst>
                </a:gridCol>
              </a:tblGrid>
              <a:tr h="995447">
                <a:tc>
                  <a:txBody>
                    <a:bodyPr/>
                    <a:lstStyle/>
                    <a:p>
                      <a:pPr algn="ctr" fontAlgn="ctr"/>
                      <a:r>
                        <a:rPr lang="ru-RU" sz="800" b="1" i="0" u="none" strike="noStrike" dirty="0">
                          <a:solidFill>
                            <a:srgbClr val="000000"/>
                          </a:solidFill>
                          <a:effectLst/>
                          <a:latin typeface="Times New Roman" panose="02020603050405020304" pitchFamily="18" charset="0"/>
                        </a:rPr>
                        <a:t>Наименование показателя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solidFill>
                            <a:srgbClr val="000000"/>
                          </a:solidFill>
                          <a:effectLst/>
                          <a:latin typeface="Times New Roman" panose="02020603050405020304" pitchFamily="18" charset="0"/>
                        </a:rPr>
                        <a:t>План </a:t>
                      </a:r>
                      <a:r>
                        <a:rPr lang="en-US" sz="800" b="1" i="0" u="none" strike="noStrike" dirty="0">
                          <a:solidFill>
                            <a:srgbClr val="000000"/>
                          </a:solidFill>
                          <a:effectLst/>
                          <a:latin typeface="Times New Roman" panose="02020603050405020304" pitchFamily="18" charset="0"/>
                        </a:rPr>
                        <a:t>(</a:t>
                      </a:r>
                      <a:r>
                        <a:rPr lang="ru-RU" sz="800" b="1" i="0" u="none" strike="noStrike" dirty="0">
                          <a:solidFill>
                            <a:srgbClr val="000000"/>
                          </a:solidFill>
                          <a:effectLst/>
                          <a:latin typeface="Times New Roman" panose="02020603050405020304" pitchFamily="18" charset="0"/>
                        </a:rPr>
                        <a:t>решение Думы от </a:t>
                      </a:r>
                      <a:r>
                        <a:rPr lang="en-US" sz="800" b="1" i="0" u="none" strike="noStrike" dirty="0">
                          <a:solidFill>
                            <a:srgbClr val="000000"/>
                          </a:solidFill>
                          <a:effectLst/>
                          <a:latin typeface="Times New Roman" panose="02020603050405020304" pitchFamily="18" charset="0"/>
                        </a:rPr>
                        <a:t>12</a:t>
                      </a:r>
                      <a:r>
                        <a:rPr lang="ru-RU" sz="800" b="1" i="0" u="none" strike="noStrike" dirty="0">
                          <a:solidFill>
                            <a:srgbClr val="000000"/>
                          </a:solidFill>
                          <a:effectLst/>
                          <a:latin typeface="Times New Roman" panose="02020603050405020304" pitchFamily="18" charset="0"/>
                        </a:rPr>
                        <a:t>.12.201</a:t>
                      </a:r>
                      <a:r>
                        <a:rPr lang="en-US" sz="800" b="1" i="0" u="none" strike="noStrike" dirty="0">
                          <a:solidFill>
                            <a:srgbClr val="000000"/>
                          </a:solidFill>
                          <a:effectLst/>
                          <a:latin typeface="Times New Roman" panose="02020603050405020304" pitchFamily="18" charset="0"/>
                        </a:rPr>
                        <a:t>9</a:t>
                      </a:r>
                      <a:r>
                        <a:rPr lang="ru-RU" sz="800" b="1" i="0" u="none" strike="noStrike" dirty="0">
                          <a:solidFill>
                            <a:srgbClr val="000000"/>
                          </a:solidFill>
                          <a:effectLst/>
                          <a:latin typeface="Times New Roman" panose="02020603050405020304" pitchFamily="18" charset="0"/>
                        </a:rPr>
                        <a:t> №</a:t>
                      </a:r>
                      <a:r>
                        <a:rPr lang="en-US" sz="800" b="1" i="0" u="none" strike="noStrike" dirty="0">
                          <a:solidFill>
                            <a:srgbClr val="000000"/>
                          </a:solidFill>
                          <a:effectLst/>
                          <a:latin typeface="Times New Roman" panose="02020603050405020304" pitchFamily="18" charset="0"/>
                        </a:rPr>
                        <a:t>93</a:t>
                      </a:r>
                      <a:r>
                        <a:rPr lang="ru-RU" sz="800" b="1" i="0" u="none" strike="noStrike" dirty="0">
                          <a:solidFill>
                            <a:srgbClr val="000000"/>
                          </a:solidFill>
                          <a:effectLst/>
                          <a:latin typeface="Times New Roman" panose="02020603050405020304" pitchFamily="18" charset="0"/>
                        </a:rPr>
                        <a:t> (первоначальный)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1</a:t>
                      </a:r>
                      <a:r>
                        <a:rPr lang="en-US" sz="800" b="0" i="0" u="none" strike="noStrike" dirty="0">
                          <a:solidFill>
                            <a:srgbClr val="000000"/>
                          </a:solidFill>
                          <a:effectLst/>
                          <a:latin typeface="Times New Roman" panose="02020603050405020304" pitchFamily="18" charset="0"/>
                        </a:rPr>
                        <a:t>3</a:t>
                      </a:r>
                      <a:r>
                        <a:rPr lang="ru-RU" sz="800" b="0" i="0" u="none" strike="noStrike" dirty="0">
                          <a:solidFill>
                            <a:srgbClr val="000000"/>
                          </a:solidFill>
                          <a:effectLst/>
                          <a:latin typeface="Times New Roman" panose="02020603050405020304" pitchFamily="18" charset="0"/>
                        </a:rPr>
                        <a:t>.02.20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2</a:t>
                      </a:r>
                      <a:r>
                        <a:rPr lang="ru-RU" sz="800" b="0" i="0" u="none" strike="noStrike" dirty="0">
                          <a:solidFill>
                            <a:srgbClr val="000000"/>
                          </a:solidFill>
                          <a:effectLst/>
                          <a:latin typeface="Times New Roman" panose="02020603050405020304" pitchFamily="18" charset="0"/>
                        </a:rPr>
                        <a:t> (уточнение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a:t>
                      </a:r>
                      <a:r>
                        <a:rPr lang="en-US" sz="800" b="0" i="0" u="none" strike="noStrike" dirty="0">
                          <a:solidFill>
                            <a:srgbClr val="000000"/>
                          </a:solidFill>
                          <a:effectLst/>
                          <a:latin typeface="Times New Roman" panose="02020603050405020304" pitchFamily="18" charset="0"/>
                        </a:rPr>
                        <a:t>16</a:t>
                      </a:r>
                      <a:r>
                        <a:rPr lang="ru-RU" sz="800" b="0" i="0" u="none" strike="noStrike" dirty="0">
                          <a:solidFill>
                            <a:srgbClr val="000000"/>
                          </a:solidFill>
                          <a:effectLst/>
                          <a:latin typeface="Times New Roman" panose="02020603050405020304" pitchFamily="18" charset="0"/>
                        </a:rPr>
                        <a:t>.0</a:t>
                      </a:r>
                      <a:r>
                        <a:rPr lang="en-US" sz="800" b="0" i="0" u="none" strike="noStrike" dirty="0">
                          <a:solidFill>
                            <a:srgbClr val="000000"/>
                          </a:solidFill>
                          <a:effectLst/>
                          <a:latin typeface="Times New Roman" panose="02020603050405020304" pitchFamily="18" charset="0"/>
                        </a:rPr>
                        <a:t>4</a:t>
                      </a:r>
                      <a:r>
                        <a:rPr lang="ru-RU" sz="800" b="0" i="0" u="none" strike="noStrike" dirty="0">
                          <a:solidFill>
                            <a:srgbClr val="000000"/>
                          </a:solidFill>
                          <a:effectLst/>
                          <a:latin typeface="Times New Roman" panose="02020603050405020304" pitchFamily="18" charset="0"/>
                        </a:rPr>
                        <a:t>.20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22</a:t>
                      </a:r>
                      <a:r>
                        <a:rPr lang="ru-RU" sz="800" b="0" i="0" u="none" strike="noStrike" dirty="0">
                          <a:solidFill>
                            <a:srgbClr val="000000"/>
                          </a:solidFill>
                          <a:effectLst/>
                          <a:latin typeface="Times New Roman" panose="02020603050405020304" pitchFamily="18" charset="0"/>
                        </a:rPr>
                        <a:t> (уточнение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a:t>
                      </a:r>
                      <a:r>
                        <a:rPr lang="en-US" sz="800" b="0" i="0" u="none" strike="noStrike" dirty="0">
                          <a:solidFill>
                            <a:srgbClr val="000000"/>
                          </a:solidFill>
                          <a:effectLst/>
                          <a:latin typeface="Times New Roman" panose="02020603050405020304" pitchFamily="18" charset="0"/>
                        </a:rPr>
                        <a:t>29</a:t>
                      </a:r>
                      <a:r>
                        <a:rPr lang="ru-RU" sz="800" b="0" i="0" u="none" strike="noStrike" dirty="0">
                          <a:solidFill>
                            <a:srgbClr val="000000"/>
                          </a:solidFill>
                          <a:effectLst/>
                          <a:latin typeface="Times New Roman" panose="02020603050405020304" pitchFamily="18" charset="0"/>
                        </a:rPr>
                        <a:t>.</a:t>
                      </a:r>
                      <a:r>
                        <a:rPr lang="en-US" sz="800" b="0" i="0" u="none" strike="noStrike" dirty="0">
                          <a:solidFill>
                            <a:srgbClr val="000000"/>
                          </a:solidFill>
                          <a:effectLst/>
                          <a:latin typeface="Times New Roman" panose="02020603050405020304" pitchFamily="18" charset="0"/>
                        </a:rPr>
                        <a:t>06</a:t>
                      </a:r>
                      <a:r>
                        <a:rPr lang="ru-RU" sz="800" b="0" i="0" u="none" strike="noStrike" dirty="0">
                          <a:solidFill>
                            <a:srgbClr val="000000"/>
                          </a:solidFill>
                          <a:effectLst/>
                          <a:latin typeface="Times New Roman" panose="02020603050405020304" pitchFamily="18" charset="0"/>
                        </a:rPr>
                        <a:t>.20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48</a:t>
                      </a:r>
                      <a:r>
                        <a:rPr lang="ru-RU" sz="800" b="0" i="0" u="none" strike="noStrike" dirty="0">
                          <a:solidFill>
                            <a:srgbClr val="000000"/>
                          </a:solidFill>
                          <a:effectLst/>
                          <a:latin typeface="Times New Roman" panose="02020603050405020304" pitchFamily="18" charset="0"/>
                        </a:rPr>
                        <a:t> (уточнение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2</a:t>
                      </a:r>
                      <a:r>
                        <a:rPr lang="en-US" sz="800" b="0" i="0" u="none" strike="noStrike" dirty="0">
                          <a:solidFill>
                            <a:srgbClr val="000000"/>
                          </a:solidFill>
                          <a:effectLst/>
                          <a:latin typeface="Times New Roman" panose="02020603050405020304" pitchFamily="18" charset="0"/>
                        </a:rPr>
                        <a:t>2</a:t>
                      </a:r>
                      <a:r>
                        <a:rPr lang="ru-RU" sz="800" b="0" i="0" u="none" strike="noStrike" dirty="0">
                          <a:solidFill>
                            <a:srgbClr val="000000"/>
                          </a:solidFill>
                          <a:effectLst/>
                          <a:latin typeface="Times New Roman" panose="02020603050405020304" pitchFamily="18" charset="0"/>
                        </a:rPr>
                        <a:t>.10.20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83</a:t>
                      </a:r>
                      <a:r>
                        <a:rPr lang="ru-RU" sz="800" b="0" i="0" u="none" strike="noStrike" dirty="0">
                          <a:solidFill>
                            <a:srgbClr val="000000"/>
                          </a:solidFill>
                          <a:effectLst/>
                          <a:latin typeface="Times New Roman" panose="02020603050405020304" pitchFamily="18" charset="0"/>
                        </a:rPr>
                        <a:t> (уточнение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a:t>
                      </a:r>
                      <a:r>
                        <a:rPr lang="en-US" sz="800" b="0" i="0" u="none" strike="noStrike" dirty="0">
                          <a:solidFill>
                            <a:srgbClr val="000000"/>
                          </a:solidFill>
                          <a:effectLst/>
                          <a:latin typeface="Times New Roman" panose="02020603050405020304" pitchFamily="18" charset="0"/>
                        </a:rPr>
                        <a:t>26</a:t>
                      </a:r>
                      <a:r>
                        <a:rPr lang="ru-RU" sz="800" b="0" i="0" u="none" strike="noStrike" dirty="0">
                          <a:solidFill>
                            <a:srgbClr val="000000"/>
                          </a:solidFill>
                          <a:effectLst/>
                          <a:latin typeface="Times New Roman" panose="02020603050405020304" pitchFamily="18" charset="0"/>
                        </a:rPr>
                        <a:t>.1</a:t>
                      </a:r>
                      <a:r>
                        <a:rPr lang="en-US" sz="800" b="0" i="0" u="none" strike="noStrike" dirty="0">
                          <a:solidFill>
                            <a:srgbClr val="000000"/>
                          </a:solidFill>
                          <a:effectLst/>
                          <a:latin typeface="Times New Roman" panose="02020603050405020304" pitchFamily="18" charset="0"/>
                        </a:rPr>
                        <a:t>1</a:t>
                      </a:r>
                      <a:r>
                        <a:rPr lang="ru-RU" sz="800" b="0" i="0" u="none" strike="noStrike" dirty="0">
                          <a:solidFill>
                            <a:srgbClr val="000000"/>
                          </a:solidFill>
                          <a:effectLst/>
                          <a:latin typeface="Times New Roman" panose="02020603050405020304" pitchFamily="18" charset="0"/>
                        </a:rPr>
                        <a:t>.20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№9</a:t>
                      </a:r>
                      <a:r>
                        <a:rPr lang="en-US" sz="800" b="0" i="0" u="none" strike="noStrike" dirty="0">
                          <a:solidFill>
                            <a:srgbClr val="000000"/>
                          </a:solidFill>
                          <a:effectLst/>
                          <a:latin typeface="Times New Roman" panose="02020603050405020304" pitchFamily="18" charset="0"/>
                        </a:rPr>
                        <a:t>3</a:t>
                      </a:r>
                      <a:r>
                        <a:rPr lang="ru-RU" sz="800" b="0" i="0" u="none" strike="noStrike" dirty="0">
                          <a:solidFill>
                            <a:srgbClr val="000000"/>
                          </a:solidFill>
                          <a:effectLst/>
                          <a:latin typeface="Times New Roman" panose="02020603050405020304" pitchFamily="18" charset="0"/>
                        </a:rPr>
                        <a:t> (уточнение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a:t>
                      </a:r>
                      <a:r>
                        <a:rPr lang="en-US" sz="800" b="0" i="0" u="none" strike="noStrike" dirty="0">
                          <a:solidFill>
                            <a:srgbClr val="000000"/>
                          </a:solidFill>
                          <a:effectLst/>
                          <a:latin typeface="Times New Roman" panose="02020603050405020304" pitchFamily="18" charset="0"/>
                        </a:rPr>
                        <a:t>21</a:t>
                      </a:r>
                      <a:r>
                        <a:rPr lang="ru-RU" sz="800" b="0" i="0" u="none" strike="noStrike" dirty="0">
                          <a:solidFill>
                            <a:srgbClr val="000000"/>
                          </a:solidFill>
                          <a:effectLst/>
                          <a:latin typeface="Times New Roman" panose="02020603050405020304" pitchFamily="18" charset="0"/>
                        </a:rPr>
                        <a:t>.1</a:t>
                      </a:r>
                      <a:r>
                        <a:rPr lang="en-US" sz="800" b="0" i="0" u="none" strike="noStrike" dirty="0">
                          <a:solidFill>
                            <a:srgbClr val="000000"/>
                          </a:solidFill>
                          <a:effectLst/>
                          <a:latin typeface="Times New Roman" panose="02020603050405020304" pitchFamily="18" charset="0"/>
                        </a:rPr>
                        <a:t>2</a:t>
                      </a:r>
                      <a:r>
                        <a:rPr lang="ru-RU" sz="800" b="0" i="0" u="none" strike="noStrike" dirty="0">
                          <a:solidFill>
                            <a:srgbClr val="000000"/>
                          </a:solidFill>
                          <a:effectLst/>
                          <a:latin typeface="Times New Roman" panose="02020603050405020304" pitchFamily="18" charset="0"/>
                        </a:rPr>
                        <a:t>.20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107</a:t>
                      </a:r>
                      <a:r>
                        <a:rPr lang="ru-RU" sz="800" b="0" i="0" u="none" strike="noStrike" dirty="0">
                          <a:solidFill>
                            <a:srgbClr val="000000"/>
                          </a:solidFill>
                          <a:effectLst/>
                          <a:latin typeface="Times New Roman" panose="02020603050405020304" pitchFamily="18" charset="0"/>
                        </a:rPr>
                        <a:t> (уточнение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Итого изменений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вносимые, в соответствии со ст.217, 232 БК РФ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Уточненный план на 2020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63985131"/>
                  </a:ext>
                </a:extLst>
              </a:tr>
              <a:tr h="135251">
                <a:tc>
                  <a:txBody>
                    <a:bodyPr/>
                    <a:lstStyle/>
                    <a:p>
                      <a:pPr algn="ctr" fontAlgn="ctr"/>
                      <a:r>
                        <a:rPr lang="en-US" sz="900" b="0" i="0" u="none" strike="noStrike" dirty="0">
                          <a:solidFill>
                            <a:srgbClr val="000000"/>
                          </a:solidFill>
                          <a:effectLst/>
                          <a:latin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Times New Roman" panose="02020603050405020304" pitchFamily="18" charset="0"/>
                        </a:rPr>
                        <a:t>3</a:t>
                      </a:r>
                      <a:endParaRPr lang="ru-RU" sz="9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Times New Roman" panose="02020603050405020304" pitchFamily="18" charset="0"/>
                        </a:rPr>
                        <a:t>4</a:t>
                      </a:r>
                      <a:endParaRPr lang="ru-RU" sz="9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Times New Roman" panose="02020603050405020304" pitchFamily="18" charset="0"/>
                        </a:rPr>
                        <a:t>5</a:t>
                      </a:r>
                      <a:endParaRPr lang="ru-RU" sz="9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Times New Roman" panose="02020603050405020304" pitchFamily="18" charset="0"/>
                        </a:rPr>
                        <a:t>6</a:t>
                      </a:r>
                      <a:endParaRPr lang="ru-RU" sz="9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Times New Roman" panose="02020603050405020304" pitchFamily="18" charset="0"/>
                        </a:rPr>
                        <a:t>7</a:t>
                      </a:r>
                      <a:endParaRPr lang="ru-RU" sz="9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Times New Roman" panose="02020603050405020304" pitchFamily="18" charset="0"/>
                        </a:rPr>
                        <a:t>8</a:t>
                      </a:r>
                      <a:endParaRPr lang="ru-RU" sz="9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к</a:t>
                      </a:r>
                      <a:r>
                        <a:rPr lang="en-US" sz="900" b="0" i="0" u="none" strike="noStrike" dirty="0">
                          <a:solidFill>
                            <a:srgbClr val="000000"/>
                          </a:solidFill>
                          <a:effectLst/>
                          <a:latin typeface="Times New Roman" panose="02020603050405020304" pitchFamily="18" charset="0"/>
                        </a:rPr>
                        <a:t>9</a:t>
                      </a:r>
                      <a:r>
                        <a:rPr lang="ru-RU" sz="900" b="0" i="0" u="none" strike="noStrike" dirty="0">
                          <a:solidFill>
                            <a:srgbClr val="000000"/>
                          </a:solidFill>
                          <a:effectLst/>
                          <a:latin typeface="Times New Roman" panose="02020603050405020304" pitchFamily="18" charset="0"/>
                        </a:rPr>
                        <a:t> к.</a:t>
                      </a:r>
                      <a:r>
                        <a:rPr lang="en-US" sz="900" b="0" i="0" u="none" strike="noStrike" dirty="0">
                          <a:solidFill>
                            <a:srgbClr val="000000"/>
                          </a:solidFill>
                          <a:effectLst/>
                          <a:latin typeface="Times New Roman" panose="02020603050405020304" pitchFamily="18" charset="0"/>
                        </a:rPr>
                        <a:t>3</a:t>
                      </a:r>
                      <a:r>
                        <a:rPr lang="ru-RU" sz="900" b="0" i="0" u="none" strike="noStrike" dirty="0">
                          <a:solidFill>
                            <a:srgbClr val="000000"/>
                          </a:solidFill>
                          <a:effectLst/>
                          <a:latin typeface="Times New Roman" panose="02020603050405020304" pitchFamily="18" charset="0"/>
                        </a:rPr>
                        <a:t>+к.</a:t>
                      </a:r>
                      <a:r>
                        <a:rPr lang="en-US" sz="900" b="0" i="0" u="none" strike="noStrike" dirty="0">
                          <a:solidFill>
                            <a:srgbClr val="000000"/>
                          </a:solidFill>
                          <a:effectLst/>
                          <a:latin typeface="Times New Roman" panose="02020603050405020304" pitchFamily="18" charset="0"/>
                        </a:rPr>
                        <a:t>4+</a:t>
                      </a:r>
                      <a:r>
                        <a:rPr lang="ru-RU" sz="900" b="0" i="0" u="none" strike="noStrike" dirty="0">
                          <a:solidFill>
                            <a:srgbClr val="000000"/>
                          </a:solidFill>
                          <a:effectLst/>
                          <a:latin typeface="Times New Roman" panose="02020603050405020304" pitchFamily="18" charset="0"/>
                        </a:rPr>
                        <a:t>к.5+к.6+к.7+к.8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к.11=к.9+к.10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52074318"/>
                  </a:ext>
                </a:extLst>
              </a:tr>
              <a:tr h="270503">
                <a:tc>
                  <a:txBody>
                    <a:bodyPr/>
                    <a:lstStyle/>
                    <a:p>
                      <a:pPr algn="l" fontAlgn="ctr"/>
                      <a:r>
                        <a:rPr lang="ru-RU" sz="850" b="1" i="0" u="none" strike="noStrike" dirty="0">
                          <a:solidFill>
                            <a:srgbClr val="000000"/>
                          </a:solidFill>
                          <a:effectLst/>
                          <a:latin typeface="Times New Roman" panose="02020603050405020304" pitchFamily="18" charset="0"/>
                        </a:rPr>
                        <a:t>НАЛОГОВЫЕ И НЕНАЛОГОВЫЕ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1 043 024,9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+ 1 690,3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-25 589,3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+ 8 745,7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-15 153,3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1 027 871,6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50128069"/>
                  </a:ext>
                </a:extLst>
              </a:tr>
              <a:tr h="135251">
                <a:tc>
                  <a:txBody>
                    <a:bodyPr/>
                    <a:lstStyle/>
                    <a:p>
                      <a:pPr algn="l" fontAlgn="ctr"/>
                      <a:r>
                        <a:rPr lang="ru-RU" sz="850" b="1" i="0" u="none" strike="noStrike" dirty="0">
                          <a:solidFill>
                            <a:srgbClr val="000000"/>
                          </a:solidFill>
                          <a:effectLst/>
                          <a:latin typeface="Times New Roman" panose="02020603050405020304" pitchFamily="18" charset="0"/>
                        </a:rPr>
                        <a:t>НАЛОГОВЫЕ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889 181,1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-16 020,7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+ 2 119,6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-13 901,1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875 280,0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6920326"/>
                  </a:ext>
                </a:extLst>
              </a:tr>
              <a:tr h="270503">
                <a:tc>
                  <a:txBody>
                    <a:bodyPr/>
                    <a:lstStyle/>
                    <a:p>
                      <a:pPr algn="l" fontAlgn="ctr"/>
                      <a:r>
                        <a:rPr lang="ru-RU" sz="850" b="1" i="0" u="none" strike="noStrike" dirty="0">
                          <a:solidFill>
                            <a:srgbClr val="000000"/>
                          </a:solidFill>
                          <a:effectLst/>
                          <a:latin typeface="Times New Roman" panose="02020603050405020304" pitchFamily="18" charset="0"/>
                        </a:rPr>
                        <a:t>НАЛОГИ НА ПРИБЫЛЬ,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672 146,3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+ 5 408,9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+ 5 408,9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677 555,2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57571179"/>
                  </a:ext>
                </a:extLst>
              </a:tr>
              <a:tr h="270503">
                <a:tc>
                  <a:txBody>
                    <a:bodyPr/>
                    <a:lstStyle/>
                    <a:p>
                      <a:pPr algn="l" fontAlgn="ctr"/>
                      <a:r>
                        <a:rPr lang="ru-RU" sz="850" b="0" i="0" u="none" strike="noStrike" dirty="0">
                          <a:solidFill>
                            <a:srgbClr val="000000"/>
                          </a:solidFill>
                          <a:effectLst/>
                          <a:latin typeface="Times New Roman" panose="02020603050405020304" pitchFamily="18" charset="0"/>
                        </a:rPr>
                        <a:t>Налог на доходы физических лиц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672 146,3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+ 5 408,9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+ 5 408,9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677 555,2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87901177"/>
                  </a:ext>
                </a:extLst>
              </a:tr>
              <a:tr h="541006">
                <a:tc>
                  <a:txBody>
                    <a:bodyPr/>
                    <a:lstStyle/>
                    <a:p>
                      <a:pPr algn="l" fontAlgn="ctr"/>
                      <a:r>
                        <a:rPr lang="ru-RU" sz="850" b="1" i="0" u="none" strike="noStrike" dirty="0">
                          <a:solidFill>
                            <a:srgbClr val="000000"/>
                          </a:solidFill>
                          <a:effectLst/>
                          <a:latin typeface="Times New Roman" panose="02020603050405020304" pitchFamily="18" charset="0"/>
                        </a:rPr>
                        <a:t>НАЛОГИ НА ТОВАРЫ (РАБОТЫ, УСЛУГИ), РЕАЛИЗУЕМЫЕ НА ТЕРРИТОРИИ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12 415,6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12 415,6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95622478"/>
                  </a:ext>
                </a:extLst>
              </a:tr>
              <a:tr h="405754">
                <a:tc>
                  <a:txBody>
                    <a:bodyPr/>
                    <a:lstStyle/>
                    <a:p>
                      <a:pPr algn="l" fontAlgn="ctr"/>
                      <a:r>
                        <a:rPr lang="ru-RU" sz="850" b="0" i="0" u="none" strike="noStrike" dirty="0">
                          <a:solidFill>
                            <a:srgbClr val="000000"/>
                          </a:solidFill>
                          <a:effectLst/>
                          <a:latin typeface="Times New Roman" panose="02020603050405020304" pitchFamily="18" charset="0"/>
                        </a:rPr>
                        <a:t>Акцизы по подакцизным товарам (продукции), производимым на территории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12 415,6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12 415,6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39008745"/>
                  </a:ext>
                </a:extLst>
              </a:tr>
              <a:tr h="270503">
                <a:tc>
                  <a:txBody>
                    <a:bodyPr/>
                    <a:lstStyle/>
                    <a:p>
                      <a:pPr algn="l" fontAlgn="ctr"/>
                      <a:r>
                        <a:rPr lang="ru-RU" sz="850" b="1" i="0" u="none" strike="noStrike" dirty="0">
                          <a:solidFill>
                            <a:srgbClr val="000000"/>
                          </a:solidFill>
                          <a:effectLst/>
                          <a:latin typeface="Times New Roman" panose="02020603050405020304" pitchFamily="18" charset="0"/>
                        </a:rPr>
                        <a:t>НАЛОГИ НА СОВОКУПНЫЙ ДОХОД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139 878,4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-7 170,7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-262,5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-7 433,2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132 445,2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89968574"/>
                  </a:ext>
                </a:extLst>
              </a:tr>
              <a:tr h="405754">
                <a:tc>
                  <a:txBody>
                    <a:bodyPr/>
                    <a:lstStyle/>
                    <a:p>
                      <a:pPr algn="l" fontAlgn="ctr"/>
                      <a:r>
                        <a:rPr lang="ru-RU" sz="850" b="0" i="0" u="none" strike="noStrike" dirty="0">
                          <a:solidFill>
                            <a:srgbClr val="000000"/>
                          </a:solidFill>
                          <a:effectLst/>
                          <a:latin typeface="Times New Roman" panose="02020603050405020304" pitchFamily="18" charset="0"/>
                        </a:rPr>
                        <a:t>Налог, взимаемый в связи с применением упрощенной системы налогообложения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110 936,3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-5 168,9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+ 6 177,6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+ 1 008,7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111 945,0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28397778"/>
                  </a:ext>
                </a:extLst>
              </a:tr>
              <a:tr h="270503">
                <a:tc>
                  <a:txBody>
                    <a:bodyPr/>
                    <a:lstStyle/>
                    <a:p>
                      <a:pPr algn="l" fontAlgn="ctr"/>
                      <a:r>
                        <a:rPr lang="ru-RU" sz="850" b="0" i="0" u="none" strike="noStrike" dirty="0">
                          <a:solidFill>
                            <a:srgbClr val="000000"/>
                          </a:solidFill>
                          <a:effectLst/>
                          <a:latin typeface="Times New Roman" panose="02020603050405020304" pitchFamily="18" charset="0"/>
                        </a:rPr>
                        <a:t>Единый налог на вмененный доход для отдельных видов деятельности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20 440,1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-5 640,1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-5 640,1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14 800,0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25305259"/>
                  </a:ext>
                </a:extLst>
              </a:tr>
              <a:tr h="270503">
                <a:tc>
                  <a:txBody>
                    <a:bodyPr/>
                    <a:lstStyle/>
                    <a:p>
                      <a:pPr algn="l" fontAlgn="ctr"/>
                      <a:r>
                        <a:rPr lang="ru-RU" sz="850" b="0" i="0" u="none" strike="noStrike" dirty="0">
                          <a:solidFill>
                            <a:srgbClr val="000000"/>
                          </a:solidFill>
                          <a:effectLst/>
                          <a:latin typeface="Times New Roman" panose="02020603050405020304" pitchFamily="18" charset="0"/>
                        </a:rPr>
                        <a:t>Единый сельскохозяйственный налог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36886739"/>
                  </a:ext>
                </a:extLst>
              </a:tr>
              <a:tr h="405754">
                <a:tc>
                  <a:txBody>
                    <a:bodyPr/>
                    <a:lstStyle/>
                    <a:p>
                      <a:pPr algn="l" fontAlgn="ctr"/>
                      <a:r>
                        <a:rPr lang="ru-RU" sz="850" b="0" i="0" u="none" strike="noStrike" dirty="0">
                          <a:solidFill>
                            <a:srgbClr val="000000"/>
                          </a:solidFill>
                          <a:effectLst/>
                          <a:latin typeface="Times New Roman" panose="02020603050405020304" pitchFamily="18" charset="0"/>
                        </a:rPr>
                        <a:t>Налог, взимаемый в связи с применением патентной системы налогообложения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8 500,0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- 2 000,0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- 800,0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- 2 800,0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5 700,0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97281860"/>
                  </a:ext>
                </a:extLst>
              </a:tr>
              <a:tr h="270503">
                <a:tc>
                  <a:txBody>
                    <a:bodyPr/>
                    <a:lstStyle/>
                    <a:p>
                      <a:pPr algn="l" fontAlgn="ctr"/>
                      <a:r>
                        <a:rPr lang="ru-RU" sz="850" b="1" i="0" u="none" strike="noStrike" dirty="0">
                          <a:solidFill>
                            <a:srgbClr val="000000"/>
                          </a:solidFill>
                          <a:effectLst/>
                          <a:latin typeface="Times New Roman" panose="02020603050405020304" pitchFamily="18" charset="0"/>
                        </a:rPr>
                        <a:t>НАЛОГИ НА ИМУЩЕСТВО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58 465,8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-8 850,0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-3 255,8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-12 105,8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46 360,0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53705452"/>
                  </a:ext>
                </a:extLst>
              </a:tr>
              <a:tr h="270503">
                <a:tc>
                  <a:txBody>
                    <a:bodyPr/>
                    <a:lstStyle/>
                    <a:p>
                      <a:pPr algn="l" fontAlgn="ctr"/>
                      <a:r>
                        <a:rPr lang="ru-RU" sz="850" b="0" i="0" u="none" strike="noStrike" dirty="0">
                          <a:solidFill>
                            <a:srgbClr val="000000"/>
                          </a:solidFill>
                          <a:effectLst/>
                          <a:latin typeface="Times New Roman" panose="02020603050405020304" pitchFamily="18" charset="0"/>
                        </a:rPr>
                        <a:t>Налог на имущество физических лиц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21 681,0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-7 525,2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-255,8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-7 781,0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13 900,0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00154271"/>
                  </a:ext>
                </a:extLst>
              </a:tr>
              <a:tr h="270503">
                <a:tc>
                  <a:txBody>
                    <a:bodyPr/>
                    <a:lstStyle/>
                    <a:p>
                      <a:pPr algn="l" fontAlgn="ctr"/>
                      <a:r>
                        <a:rPr lang="ru-RU" sz="850" b="0" i="0" u="none" strike="noStrike" dirty="0">
                          <a:solidFill>
                            <a:srgbClr val="000000"/>
                          </a:solidFill>
                          <a:effectLst/>
                          <a:latin typeface="Times New Roman" panose="02020603050405020304" pitchFamily="18" charset="0"/>
                        </a:rPr>
                        <a:t>Транспортный налог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16 860,0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-3 000,0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-3 000,0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13 860,0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270503">
                <a:tc>
                  <a:txBody>
                    <a:bodyPr/>
                    <a:lstStyle/>
                    <a:p>
                      <a:pPr algn="l" fontAlgn="ctr"/>
                      <a:r>
                        <a:rPr lang="ru-RU" sz="850" b="0" i="0" u="none" strike="noStrike" dirty="0">
                          <a:solidFill>
                            <a:srgbClr val="000000"/>
                          </a:solidFill>
                          <a:effectLst/>
                          <a:latin typeface="Times New Roman" panose="02020603050405020304" pitchFamily="18" charset="0"/>
                        </a:rPr>
                        <a:t>Земельный налог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19 924,8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-1 324,8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-1 324,8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18 600,0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00392146"/>
                  </a:ext>
                </a:extLst>
              </a:tr>
              <a:tr h="270503">
                <a:tc>
                  <a:txBody>
                    <a:bodyPr/>
                    <a:lstStyle/>
                    <a:p>
                      <a:pPr algn="l" fontAlgn="ctr"/>
                      <a:r>
                        <a:rPr lang="ru-RU" sz="850" b="1" i="0" u="none" strike="noStrike">
                          <a:solidFill>
                            <a:srgbClr val="000000"/>
                          </a:solidFill>
                          <a:effectLst/>
                          <a:latin typeface="Times New Roman" panose="02020603050405020304" pitchFamily="18" charset="0"/>
                        </a:rPr>
                        <a:t>ГОСУДАРСТВЕННАЯ ПОШЛИНА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6 275,0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+229,0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+ 229,0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6 504,0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00507502"/>
                  </a:ext>
                </a:extLst>
              </a:tr>
              <a:tr h="135251">
                <a:tc>
                  <a:txBody>
                    <a:bodyPr/>
                    <a:lstStyle/>
                    <a:p>
                      <a:pPr algn="l" fontAlgn="ctr"/>
                      <a:r>
                        <a:rPr lang="ru-RU" sz="850" b="1" i="0" u="none" strike="noStrike">
                          <a:solidFill>
                            <a:srgbClr val="000000"/>
                          </a:solidFill>
                          <a:effectLst/>
                          <a:latin typeface="Times New Roman" panose="02020603050405020304" pitchFamily="18" charset="0"/>
                        </a:rPr>
                        <a:t>НЕНАЛОГОВЫЕ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153 843,8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+ 1 690,3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-9 568,6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+6 626,1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-1 252,2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152 591,6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80810190"/>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24088" y="308643"/>
            <a:ext cx="9144000" cy="830997"/>
          </a:xfrm>
          <a:prstGeom prst="rect">
            <a:avLst/>
          </a:prstGeom>
        </p:spPr>
        <p:txBody>
          <a:bodyPr wrap="square">
            <a:spAutoFit/>
          </a:bodyPr>
          <a:lstStyle/>
          <a:p>
            <a:pPr algn="ct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a:t>
            </a:r>
          </a:p>
          <a:p>
            <a:pPr algn="ctr" fontAlgn="b"/>
            <a:r>
              <a:rPr lang="ru-RU" sz="1600" b="1" i="1" dirty="0">
                <a:solidFill>
                  <a:srgbClr val="000000"/>
                </a:solidFill>
                <a:latin typeface="Times New Roman" panose="02020603050405020304" pitchFamily="18" charset="0"/>
                <a:cs typeface="Times New Roman" panose="02020603050405020304" pitchFamily="18" charset="0"/>
              </a:rPr>
              <a:t>«Проектирование и строительство инженерных сетей коммунальной инфраструктуры</a:t>
            </a:r>
          </a:p>
          <a:p>
            <a:pPr algn="ctr" fontAlgn="b"/>
            <a:r>
              <a:rPr lang="ru-RU" sz="1600" b="1" i="1" dirty="0">
                <a:solidFill>
                  <a:srgbClr val="000000"/>
                </a:solidFill>
                <a:latin typeface="Times New Roman" panose="02020603050405020304" pitchFamily="18" charset="0"/>
                <a:cs typeface="Times New Roman" panose="02020603050405020304" pitchFamily="18" charset="0"/>
              </a:rPr>
              <a:t>в городе Урай» на 2014-2020 годы</a:t>
            </a:r>
          </a:p>
        </p:txBody>
      </p:sp>
      <p:graphicFrame>
        <p:nvGraphicFramePr>
          <p:cNvPr id="3" name="Таблица 2"/>
          <p:cNvGraphicFramePr>
            <a:graphicFrameLocks noGrp="1"/>
          </p:cNvGraphicFramePr>
          <p:nvPr>
            <p:extLst>
              <p:ext uri="{D42A27DB-BD31-4B8C-83A1-F6EECF244321}">
                <p14:modId xmlns:p14="http://schemas.microsoft.com/office/powerpoint/2010/main" xmlns="" val="287985936"/>
              </p:ext>
            </p:extLst>
          </p:nvPr>
        </p:nvGraphicFramePr>
        <p:xfrm>
          <a:off x="107503" y="2204864"/>
          <a:ext cx="8856986" cy="2520280"/>
        </p:xfrm>
        <a:graphic>
          <a:graphicData uri="http://schemas.openxmlformats.org/drawingml/2006/table">
            <a:tbl>
              <a:tblPr/>
              <a:tblGrid>
                <a:gridCol w="4986706">
                  <a:extLst>
                    <a:ext uri="{9D8B030D-6E8A-4147-A177-3AD203B41FA5}">
                      <a16:colId xmlns:a16="http://schemas.microsoft.com/office/drawing/2014/main" xmlns="" val="20000"/>
                    </a:ext>
                  </a:extLst>
                </a:gridCol>
                <a:gridCol w="1339712">
                  <a:extLst>
                    <a:ext uri="{9D8B030D-6E8A-4147-A177-3AD203B41FA5}">
                      <a16:colId xmlns:a16="http://schemas.microsoft.com/office/drawing/2014/main" xmlns="" val="20001"/>
                    </a:ext>
                  </a:extLst>
                </a:gridCol>
                <a:gridCol w="1265284">
                  <a:extLst>
                    <a:ext uri="{9D8B030D-6E8A-4147-A177-3AD203B41FA5}">
                      <a16:colId xmlns:a16="http://schemas.microsoft.com/office/drawing/2014/main" xmlns="" val="20003"/>
                    </a:ext>
                  </a:extLst>
                </a:gridCol>
                <a:gridCol w="1265284">
                  <a:extLst>
                    <a:ext uri="{9D8B030D-6E8A-4147-A177-3AD203B41FA5}">
                      <a16:colId xmlns:a16="http://schemas.microsoft.com/office/drawing/2014/main" xmlns="" val="20004"/>
                    </a:ext>
                  </a:extLst>
                </a:gridCol>
              </a:tblGrid>
              <a:tr h="288032">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2020 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2090">
                <a:tc vMerge="1">
                  <a:txBody>
                    <a:bodyPr/>
                    <a:lstStyle/>
                    <a:p>
                      <a:pP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7990">
                <a:tc>
                  <a:txBody>
                    <a:bodyPr/>
                    <a:lstStyle/>
                    <a:p>
                      <a:pPr indent="457200" algn="just">
                        <a:spcAft>
                          <a:spcPts val="0"/>
                        </a:spcAft>
                      </a:pPr>
                      <a:r>
                        <a:rPr lang="ru-RU" sz="1200">
                          <a:latin typeface="Times New Roman"/>
                          <a:ea typeface="Times New Roman"/>
                          <a:cs typeface="Times New Roman"/>
                        </a:rPr>
                        <a:t>Площади земельных участков, предоставляемых для жилищного строительства, обеспеченных коммунальной инфраструктурой</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га</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90,82</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89,06</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8032">
                <a:tc>
                  <a:txBody>
                    <a:bodyPr/>
                    <a:lstStyle/>
                    <a:p>
                      <a:pPr indent="457200" algn="just">
                        <a:spcAft>
                          <a:spcPts val="0"/>
                        </a:spcAft>
                      </a:pPr>
                      <a:r>
                        <a:rPr lang="ru-RU" sz="1200">
                          <a:latin typeface="Times New Roman"/>
                          <a:ea typeface="Times New Roman"/>
                          <a:cs typeface="Times New Roman"/>
                        </a:rPr>
                        <a:t>Протяженность инженерных сетей и систем</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км</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1 053,66</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1 053,21</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04056">
                <a:tc>
                  <a:txBody>
                    <a:bodyPr/>
                    <a:lstStyle/>
                    <a:p>
                      <a:pPr indent="457200" algn="just">
                        <a:spcAft>
                          <a:spcPts val="0"/>
                        </a:spcAft>
                      </a:pPr>
                      <a:r>
                        <a:rPr lang="ru-RU" sz="1200">
                          <a:latin typeface="Times New Roman"/>
                          <a:ea typeface="Times New Roman"/>
                          <a:cs typeface="Times New Roman"/>
                        </a:rPr>
                        <a:t>Удельный  вес вновь построенных инженерных сетей к общему количеству инженерных сетей (нарастающим итогом)</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2,28</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2,24</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32048">
                <a:tc>
                  <a:txBody>
                    <a:bodyPr/>
                    <a:lstStyle/>
                    <a:p>
                      <a:pPr indent="457200" algn="just">
                        <a:spcAft>
                          <a:spcPts val="0"/>
                        </a:spcAft>
                      </a:pPr>
                      <a:r>
                        <a:rPr lang="ru-RU" sz="1200">
                          <a:latin typeface="Times New Roman"/>
                          <a:ea typeface="Times New Roman"/>
                          <a:cs typeface="Times New Roman"/>
                        </a:rPr>
                        <a:t>Удельный вес вновь построенных сетей горячего водоснабжения к общему количеству сетей горячего водоснабжения (нарастающим итогом)</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14,36</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14.36</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88032">
                <a:tc>
                  <a:txBody>
                    <a:bodyPr/>
                    <a:lstStyle/>
                    <a:p>
                      <a:pPr indent="457200" algn="just">
                        <a:spcAft>
                          <a:spcPts val="0"/>
                        </a:spcAft>
                      </a:pPr>
                      <a:r>
                        <a:rPr lang="ru-RU" sz="1200">
                          <a:latin typeface="Times New Roman"/>
                          <a:ea typeface="Times New Roman"/>
                          <a:cs typeface="Times New Roman"/>
                        </a:rPr>
                        <a:t>Малогабаритные автоматизированные котельные (здания)</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шт/ГКал/ч</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a:latin typeface="Times New Roman"/>
                          <a:ea typeface="Times New Roman"/>
                          <a:cs typeface="Times New Roman"/>
                        </a:rPr>
                        <a:t>6/29,68</a:t>
                      </a:r>
                      <a:endParaRPr lang="ru-RU" sz="10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200" dirty="0">
                          <a:latin typeface="Times New Roman"/>
                          <a:ea typeface="Times New Roman"/>
                          <a:cs typeface="Times New Roman"/>
                        </a:rPr>
                        <a:t>6/29,72</a:t>
                      </a:r>
                      <a:endParaRPr lang="ru-RU" sz="10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Прямоугольник 3"/>
          <p:cNvSpPr/>
          <p:nvPr/>
        </p:nvSpPr>
        <p:spPr>
          <a:xfrm>
            <a:off x="179512" y="1196752"/>
            <a:ext cx="5904656" cy="523220"/>
          </a:xfrm>
          <a:prstGeom prst="rect">
            <a:avLst/>
          </a:prstGeom>
        </p:spPr>
        <p:txBody>
          <a:bodyPr wrap="square">
            <a:spAutoFit/>
          </a:bodyPr>
          <a:lstStyle/>
          <a:p>
            <a:pPr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2020 год – 6 186,0 тыс.рублей </a:t>
            </a:r>
          </a:p>
          <a:p>
            <a:pPr fontAlgn="b"/>
            <a:r>
              <a:rPr lang="ru-RU" sz="1400" b="1" dirty="0">
                <a:solidFill>
                  <a:srgbClr val="000000"/>
                </a:solidFill>
                <a:latin typeface="Times New Roman" panose="02020603050405020304" pitchFamily="18" charset="0"/>
                <a:cs typeface="Times New Roman" panose="02020603050405020304" pitchFamily="18" charset="0"/>
              </a:rPr>
              <a:t>Исполнено за 2020 год  – 4 295,4 тыс.рублей, или 69,5% от плана</a:t>
            </a:r>
          </a:p>
        </p:txBody>
      </p:sp>
      <p:sp>
        <p:nvSpPr>
          <p:cNvPr id="5" name="Прямоугольник 4"/>
          <p:cNvSpPr/>
          <p:nvPr/>
        </p:nvSpPr>
        <p:spPr>
          <a:xfrm>
            <a:off x="107504" y="1844824"/>
            <a:ext cx="8524376"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p14="http://schemas.microsoft.com/office/powerpoint/2010/main" xmlns="" val="2027080951"/>
      </p:ext>
    </p:extLst>
  </p:cSld>
  <p:clrMapOvr>
    <a:masterClrMapping/>
  </p:clrMapOvr>
  <p:transition spd="slow" advClick="0"/>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0" y="188641"/>
            <a:ext cx="9144000" cy="1323439"/>
          </a:xfrm>
          <a:prstGeom prst="rect">
            <a:avLst/>
          </a:prstGeom>
        </p:spPr>
        <p:txBody>
          <a:bodyPr wrap="square">
            <a:spAutoFit/>
          </a:bodyPr>
          <a:lstStyle/>
          <a:p>
            <a:pPr algn="ctr"/>
            <a:r>
              <a:rPr lang="ru-RU" sz="1600" b="1" i="1" dirty="0">
                <a:latin typeface="Times New Roman" panose="02020603050405020304" pitchFamily="18" charset="0"/>
                <a:cs typeface="Times New Roman" panose="02020603050405020304" pitchFamily="18" charset="0"/>
              </a:rPr>
              <a:t>В рамках реализации наказов избирателей депутатам Думы </a:t>
            </a:r>
            <a:r>
              <a:rPr lang="ru-RU" sz="1600" b="1" i="1" dirty="0" err="1">
                <a:latin typeface="Times New Roman" panose="02020603050405020304" pitchFamily="18" charset="0"/>
                <a:cs typeface="Times New Roman" panose="02020603050405020304" pitchFamily="18" charset="0"/>
              </a:rPr>
              <a:t>ХМАО-Югры</a:t>
            </a:r>
            <a:r>
              <a:rPr lang="ru-RU" sz="1600" b="1" i="1" dirty="0">
                <a:latin typeface="Times New Roman" panose="02020603050405020304" pitchFamily="18" charset="0"/>
                <a:cs typeface="Times New Roman" panose="02020603050405020304" pitchFamily="18" charset="0"/>
              </a:rPr>
              <a:t> </a:t>
            </a:r>
          </a:p>
          <a:p>
            <a:pPr algn="ctr"/>
            <a:r>
              <a:rPr lang="ru-RU" sz="1600" b="1" i="1" dirty="0">
                <a:latin typeface="Times New Roman" panose="02020603050405020304" pitchFamily="18" charset="0"/>
                <a:cs typeface="Times New Roman" panose="02020603050405020304" pitchFamily="18" charset="0"/>
              </a:rPr>
              <a:t>за 2020 год  исполнено 9 284,3 тыс.рублей, в том числе</a:t>
            </a:r>
            <a:r>
              <a:rPr lang="en-US" sz="1600" b="1" i="1" dirty="0">
                <a:latin typeface="Times New Roman" panose="02020603050405020304" pitchFamily="18" charset="0"/>
                <a:cs typeface="Times New Roman" panose="02020603050405020304" pitchFamily="18" charset="0"/>
              </a:rPr>
              <a:t>:</a:t>
            </a:r>
          </a:p>
          <a:p>
            <a:endParaRPr lang="en-US" sz="2400" b="1" dirty="0">
              <a:solidFill>
                <a:srgbClr val="0000FF"/>
              </a:solidFill>
              <a:latin typeface="Times New Roman" pitchFamily="18" charset="0"/>
              <a:cs typeface="Times New Roman" pitchFamily="18" charset="0"/>
            </a:endParaRPr>
          </a:p>
          <a:p>
            <a:pPr marL="342900" indent="-342900">
              <a:buFont typeface="Wingdings" panose="05000000000000000000" pitchFamily="2" charset="2"/>
              <a:buChar char="Ø"/>
            </a:pPr>
            <a:endParaRPr lang="ru-RU" sz="2400" dirty="0">
              <a:solidFill>
                <a:srgbClr val="0000FF"/>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933472863"/>
              </p:ext>
            </p:extLst>
          </p:nvPr>
        </p:nvGraphicFramePr>
        <p:xfrm>
          <a:off x="179512" y="908719"/>
          <a:ext cx="8784976" cy="5697604"/>
        </p:xfrm>
        <a:graphic>
          <a:graphicData uri="http://schemas.openxmlformats.org/drawingml/2006/table">
            <a:tbl>
              <a:tblPr/>
              <a:tblGrid>
                <a:gridCol w="1285606">
                  <a:extLst>
                    <a:ext uri="{9D8B030D-6E8A-4147-A177-3AD203B41FA5}">
                      <a16:colId xmlns:a16="http://schemas.microsoft.com/office/drawing/2014/main" xmlns="" val="20000"/>
                    </a:ext>
                  </a:extLst>
                </a:gridCol>
                <a:gridCol w="999916">
                  <a:extLst>
                    <a:ext uri="{9D8B030D-6E8A-4147-A177-3AD203B41FA5}">
                      <a16:colId xmlns:a16="http://schemas.microsoft.com/office/drawing/2014/main" xmlns="" val="20001"/>
                    </a:ext>
                  </a:extLst>
                </a:gridCol>
                <a:gridCol w="6499454">
                  <a:extLst>
                    <a:ext uri="{9D8B030D-6E8A-4147-A177-3AD203B41FA5}">
                      <a16:colId xmlns:a16="http://schemas.microsoft.com/office/drawing/2014/main" xmlns="" val="20002"/>
                    </a:ext>
                  </a:extLst>
                </a:gridCol>
              </a:tblGrid>
              <a:tr h="361709">
                <a:tc>
                  <a:txBody>
                    <a:bodyPr/>
                    <a:lstStyle/>
                    <a:p>
                      <a:pPr algn="ctr" fontAlgn="ctr"/>
                      <a:r>
                        <a:rPr lang="ru-RU" sz="1200" b="1" i="0" u="none" strike="noStrike" dirty="0">
                          <a:solidFill>
                            <a:schemeClr val="tx1"/>
                          </a:solidFill>
                          <a:effectLst/>
                          <a:latin typeface="Times New Roman" pitchFamily="18" charset="0"/>
                          <a:cs typeface="Times New Roman" pitchFamily="18" charset="0"/>
                        </a:rPr>
                        <a:t>Сфера деятельности</a:t>
                      </a:r>
                    </a:p>
                  </a:txBody>
                  <a:tcPr marL="5601" marR="5601" marT="5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200" b="1" i="0" u="none" strike="noStrike" dirty="0">
                          <a:solidFill>
                            <a:schemeClr val="tx1"/>
                          </a:solidFill>
                          <a:effectLst/>
                          <a:latin typeface="Times New Roman" pitchFamily="18" charset="0"/>
                          <a:cs typeface="Times New Roman" pitchFamily="18" charset="0"/>
                        </a:rPr>
                        <a:t>Сумма</a:t>
                      </a: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200" b="1" i="0" u="none" strike="noStrike" dirty="0">
                          <a:solidFill>
                            <a:schemeClr val="tx1"/>
                          </a:solidFill>
                          <a:effectLst/>
                          <a:latin typeface="Times New Roman" pitchFamily="18" charset="0"/>
                          <a:cs typeface="Times New Roman" pitchFamily="18" charset="0"/>
                        </a:rPr>
                        <a:t>Направление расходов</a:t>
                      </a:r>
                    </a:p>
                  </a:txBody>
                  <a:tcPr marL="5601" marR="5601" marT="5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0"/>
                  </a:ext>
                </a:extLst>
              </a:tr>
              <a:tr h="3074974">
                <a:tc>
                  <a:txBody>
                    <a:bodyPr/>
                    <a:lstStyle/>
                    <a:p>
                      <a:pPr algn="ctr" fontAlgn="ctr"/>
                      <a:r>
                        <a:rPr lang="ru-RU" sz="1400" b="1" i="1" u="none" strike="noStrike" dirty="0">
                          <a:solidFill>
                            <a:schemeClr val="tx1"/>
                          </a:solidFill>
                          <a:effectLst/>
                          <a:latin typeface="Times New Roman" pitchFamily="18" charset="0"/>
                          <a:cs typeface="Times New Roman" pitchFamily="18" charset="0"/>
                        </a:rPr>
                        <a:t>Образование</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1" u="none" strike="noStrike" dirty="0">
                          <a:solidFill>
                            <a:schemeClr val="tx1"/>
                          </a:solidFill>
                          <a:effectLst/>
                          <a:latin typeface="Times New Roman" pitchFamily="18" charset="0"/>
                          <a:cs typeface="Times New Roman" pitchFamily="18" charset="0"/>
                        </a:rPr>
                        <a:t>6 558,8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00" b="1" i="0" u="none" strike="noStrike" dirty="0">
                          <a:solidFill>
                            <a:schemeClr val="tx1"/>
                          </a:solidFill>
                          <a:effectLst/>
                          <a:latin typeface="Times New Roman" pitchFamily="18" charset="0"/>
                          <a:cs typeface="Times New Roman" pitchFamily="18" charset="0"/>
                        </a:rPr>
                        <a:t>Оказание финансовой помощи на:</a:t>
                      </a:r>
                    </a:p>
                    <a:p>
                      <a:pPr marL="0" marR="0" lvl="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1" i="1" u="none" strike="noStrike" dirty="0">
                          <a:solidFill>
                            <a:schemeClr val="tx1"/>
                          </a:solidFill>
                          <a:effectLst/>
                          <a:latin typeface="Times New Roman" pitchFamily="18" charset="0"/>
                          <a:cs typeface="Times New Roman" pitchFamily="18" charset="0"/>
                        </a:rPr>
                        <a:t> </a:t>
                      </a:r>
                      <a:r>
                        <a:rPr lang="ru-RU" sz="1300" b="0" i="0" u="none" strike="noStrike" dirty="0">
                          <a:solidFill>
                            <a:schemeClr val="tx1"/>
                          </a:solidFill>
                          <a:effectLst/>
                          <a:latin typeface="Times New Roman" pitchFamily="18" charset="0"/>
                          <a:cs typeface="Times New Roman" pitchFamily="18" charset="0"/>
                        </a:rPr>
                        <a:t>приобретение спортивного оборудования, инвентаря для настольного тенниса, волейбола, мини-футбола, секций бокса, для отделений плавания и спортивной акробатики, спортивной формы, оборудования для проведения соревнований по дзюдо, светильников, жалюзи, мебели для медицинского блока, </a:t>
                      </a:r>
                      <a:r>
                        <a:rPr lang="ru-RU" sz="1300" b="0" i="0" u="none" strike="noStrike" dirty="0" err="1">
                          <a:solidFill>
                            <a:schemeClr val="tx1"/>
                          </a:solidFill>
                          <a:effectLst/>
                          <a:latin typeface="Times New Roman" pitchFamily="18" charset="0"/>
                          <a:cs typeface="Times New Roman" pitchFamily="18" charset="0"/>
                        </a:rPr>
                        <a:t>микшерного</a:t>
                      </a:r>
                      <a:r>
                        <a:rPr lang="ru-RU" sz="1300" b="0" i="0" u="none" strike="noStrike" dirty="0">
                          <a:solidFill>
                            <a:schemeClr val="tx1"/>
                          </a:solidFill>
                          <a:effectLst/>
                          <a:latin typeface="Times New Roman" pitchFamily="18" charset="0"/>
                          <a:cs typeface="Times New Roman" pitchFamily="18" charset="0"/>
                        </a:rPr>
                        <a:t> пульта, светильника, питьевого фонтанчика, мебели, снегоуборочной техники, воздуходувок, судейских столов, </a:t>
                      </a:r>
                      <a:r>
                        <a:rPr lang="ru-RU" sz="1300" b="0" i="0" u="none" strike="noStrike" dirty="0" err="1">
                          <a:solidFill>
                            <a:schemeClr val="tx1"/>
                          </a:solidFill>
                          <a:effectLst/>
                          <a:latin typeface="Times New Roman" pitchFamily="18" charset="0"/>
                          <a:cs typeface="Times New Roman" pitchFamily="18" charset="0"/>
                        </a:rPr>
                        <a:t>сплит-системы</a:t>
                      </a:r>
                      <a:r>
                        <a:rPr lang="ru-RU" sz="1300" b="0" i="0" u="none" strike="noStrike" dirty="0">
                          <a:solidFill>
                            <a:schemeClr val="tx1"/>
                          </a:solidFill>
                          <a:effectLst/>
                          <a:latin typeface="Times New Roman" pitchFamily="18" charset="0"/>
                          <a:cs typeface="Times New Roman" pitchFamily="18" charset="0"/>
                        </a:rPr>
                        <a:t>, сушилок для рук, бактерицидных облучателей, </a:t>
                      </a:r>
                      <a:r>
                        <a:rPr lang="ru-RU" sz="1300" b="0" i="0" u="none" strike="noStrike" dirty="0" err="1">
                          <a:solidFill>
                            <a:schemeClr val="tx1"/>
                          </a:solidFill>
                          <a:effectLst/>
                          <a:latin typeface="Times New Roman" pitchFamily="18" charset="0"/>
                          <a:cs typeface="Times New Roman" pitchFamily="18" charset="0"/>
                        </a:rPr>
                        <a:t>диспенсеров</a:t>
                      </a:r>
                      <a:r>
                        <a:rPr lang="ru-RU" sz="1300" b="0" i="0" u="none" strike="noStrike" dirty="0">
                          <a:solidFill>
                            <a:schemeClr val="tx1"/>
                          </a:solidFill>
                          <a:effectLst/>
                          <a:latin typeface="Times New Roman" pitchFamily="18" charset="0"/>
                          <a:cs typeface="Times New Roman" pitchFamily="18" charset="0"/>
                        </a:rPr>
                        <a:t>, увлажнителей воздуха, сценических костюмов МБУ ДО "Детская школа искусств"</a:t>
                      </a:r>
                    </a:p>
                    <a:p>
                      <a:pPr marL="0" marR="0" lvl="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0" i="0" u="none" strike="noStrike" dirty="0">
                          <a:solidFill>
                            <a:schemeClr val="tx1"/>
                          </a:solidFill>
                          <a:effectLst/>
                          <a:latin typeface="Times New Roman" pitchFamily="18" charset="0"/>
                          <a:cs typeface="Times New Roman" pitchFamily="18" charset="0"/>
                        </a:rPr>
                        <a:t> приобретение технологического оборудования МБОУ Гимназия имени А.И.Яковлева </a:t>
                      </a:r>
                    </a:p>
                    <a:p>
                      <a:pPr marL="0" marR="0" lvl="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0" i="1" u="none" strike="noStrike" dirty="0">
                          <a:solidFill>
                            <a:schemeClr val="tx1"/>
                          </a:solidFill>
                          <a:effectLst/>
                          <a:latin typeface="Times New Roman" pitchFamily="18" charset="0"/>
                          <a:cs typeface="Times New Roman" pitchFamily="18" charset="0"/>
                        </a:rPr>
                        <a:t> </a:t>
                      </a:r>
                      <a:r>
                        <a:rPr lang="ru-RU" sz="1300" b="0" i="0" u="none" strike="noStrike" dirty="0">
                          <a:solidFill>
                            <a:schemeClr val="tx1"/>
                          </a:solidFill>
                          <a:effectLst/>
                          <a:latin typeface="Times New Roman" pitchFamily="18" charset="0"/>
                          <a:cs typeface="Times New Roman" pitchFamily="18" charset="0"/>
                        </a:rPr>
                        <a:t>на изготовление перегородок в душевых бассейна ДС "Старт"</a:t>
                      </a:r>
                    </a:p>
                    <a:p>
                      <a:pPr marL="0" marR="0" lvl="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0" i="0" u="none" strike="noStrike" dirty="0">
                          <a:solidFill>
                            <a:schemeClr val="tx1"/>
                          </a:solidFill>
                          <a:effectLst/>
                          <a:latin typeface="Times New Roman" pitchFamily="18" charset="0"/>
                          <a:cs typeface="Times New Roman" pitchFamily="18" charset="0"/>
                        </a:rPr>
                        <a:t> участие в спортивных мероприятиях по боксу </a:t>
                      </a:r>
                    </a:p>
                    <a:p>
                      <a:pPr marL="0" marR="0" lvl="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0" i="0" u="none" strike="noStrike" dirty="0">
                          <a:solidFill>
                            <a:schemeClr val="tx1"/>
                          </a:solidFill>
                          <a:effectLst/>
                          <a:latin typeface="Times New Roman" pitchFamily="18" charset="0"/>
                          <a:cs typeface="Times New Roman" pitchFamily="18" charset="0"/>
                        </a:rPr>
                        <a:t> обустройство площадки под </a:t>
                      </a:r>
                      <a:r>
                        <a:rPr lang="ru-RU" sz="1300" b="0" i="0" u="none" strike="noStrike" dirty="0" err="1">
                          <a:solidFill>
                            <a:schemeClr val="tx1"/>
                          </a:solidFill>
                          <a:effectLst/>
                          <a:latin typeface="Times New Roman" pitchFamily="18" charset="0"/>
                          <a:cs typeface="Times New Roman" pitchFamily="18" charset="0"/>
                        </a:rPr>
                        <a:t>автогородок</a:t>
                      </a:r>
                      <a:r>
                        <a:rPr lang="ru-RU" sz="1300" b="0" i="0" u="none" strike="noStrike" dirty="0">
                          <a:solidFill>
                            <a:schemeClr val="tx1"/>
                          </a:solidFill>
                          <a:effectLst/>
                          <a:latin typeface="Times New Roman" pitchFamily="18" charset="0"/>
                          <a:cs typeface="Times New Roman" pitchFamily="18" charset="0"/>
                        </a:rPr>
                        <a:t> МБДОУ "Детский сад № 7"</a:t>
                      </a:r>
                    </a:p>
                    <a:p>
                      <a:pPr marL="0" marR="0" lvl="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0" i="0" u="none" strike="noStrike" dirty="0">
                          <a:solidFill>
                            <a:schemeClr val="tx1"/>
                          </a:solidFill>
                          <a:effectLst/>
                          <a:latin typeface="Times New Roman" pitchFamily="18" charset="0"/>
                          <a:cs typeface="Times New Roman" pitchFamily="18" charset="0"/>
                        </a:rPr>
                        <a:t> ремонт помещений здания МБОУ СОШ № 12</a:t>
                      </a:r>
                    </a:p>
                    <a:p>
                      <a:pPr marL="0" marR="0" lvl="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0" i="0" u="none" strike="noStrike" dirty="0">
                          <a:solidFill>
                            <a:schemeClr val="tx1"/>
                          </a:solidFill>
                          <a:effectLst/>
                          <a:latin typeface="Times New Roman" pitchFamily="18" charset="0"/>
                          <a:cs typeface="Times New Roman" pitchFamily="18" charset="0"/>
                        </a:rPr>
                        <a:t> приобретение и монтаж трансляционного оборудования МБДОУ "Детский сад № 21»</a:t>
                      </a:r>
                    </a:p>
                    <a:p>
                      <a:pPr marL="0" marR="0" lvl="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0" i="0" u="none" strike="noStrike" dirty="0">
                          <a:solidFill>
                            <a:schemeClr val="tx1"/>
                          </a:solidFill>
                          <a:effectLst/>
                          <a:latin typeface="Times New Roman" pitchFamily="18" charset="0"/>
                          <a:cs typeface="Times New Roman" pitchFamily="18" charset="0"/>
                        </a:rPr>
                        <a:t> установку оконных блоков в спортивном зале, приобретение конструкторов LEGO  МБУ "Центр молодежи и дополнительного образования"</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46798">
                <a:tc>
                  <a:txBody>
                    <a:bodyPr/>
                    <a:lstStyle/>
                    <a:p>
                      <a:pPr algn="ctr" fontAlgn="ctr"/>
                      <a:r>
                        <a:rPr lang="ru-RU" sz="1400" b="1" i="1" u="none" strike="noStrike" dirty="0">
                          <a:solidFill>
                            <a:schemeClr val="tx1"/>
                          </a:solidFill>
                          <a:effectLst/>
                          <a:latin typeface="Times New Roman" pitchFamily="18" charset="0"/>
                          <a:cs typeface="Times New Roman" pitchFamily="18" charset="0"/>
                        </a:rPr>
                        <a:t>Культура</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1" u="none" strike="noStrike" dirty="0">
                          <a:solidFill>
                            <a:schemeClr val="tx1"/>
                          </a:solidFill>
                          <a:effectLst/>
                          <a:latin typeface="Times New Roman" pitchFamily="18" charset="0"/>
                          <a:cs typeface="Times New Roman" pitchFamily="18" charset="0"/>
                        </a:rPr>
                        <a:t>2 725,5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00" b="1" i="0" u="none" strike="noStrike" dirty="0">
                          <a:solidFill>
                            <a:schemeClr val="tx1"/>
                          </a:solidFill>
                          <a:effectLst/>
                          <a:latin typeface="Times New Roman" pitchFamily="18" charset="0"/>
                          <a:cs typeface="Times New Roman" pitchFamily="18" charset="0"/>
                        </a:rPr>
                        <a:t>Оказание финансовой помощи на:</a:t>
                      </a:r>
                    </a:p>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1" i="0" u="none" strike="noStrike" dirty="0">
                          <a:solidFill>
                            <a:schemeClr val="tx1"/>
                          </a:solidFill>
                          <a:effectLst/>
                          <a:latin typeface="Times New Roman" pitchFamily="18" charset="0"/>
                          <a:cs typeface="Times New Roman" pitchFamily="18" charset="0"/>
                        </a:rPr>
                        <a:t> </a:t>
                      </a:r>
                      <a:r>
                        <a:rPr lang="ru-RU" sz="1300" b="0" i="0" u="none" strike="noStrike" dirty="0">
                          <a:solidFill>
                            <a:schemeClr val="tx1"/>
                          </a:solidFill>
                          <a:effectLst/>
                          <a:latin typeface="Times New Roman" pitchFamily="18" charset="0"/>
                          <a:cs typeface="Times New Roman" pitchFamily="18" charset="0"/>
                        </a:rPr>
                        <a:t>приобретение сценических костюмов, национальных костюмов, исторических костюмов, книг для Центральной библиотеки, материалов для художественного оформления ККЦК «Юность </a:t>
                      </a:r>
                      <a:r>
                        <a:rPr lang="ru-RU" sz="1300" b="0" i="0" u="none" strike="noStrike" dirty="0" err="1">
                          <a:solidFill>
                            <a:schemeClr val="tx1"/>
                          </a:solidFill>
                          <a:effectLst/>
                          <a:latin typeface="Times New Roman" pitchFamily="18" charset="0"/>
                          <a:cs typeface="Times New Roman" pitchFamily="18" charset="0"/>
                        </a:rPr>
                        <a:t>Шаима</a:t>
                      </a:r>
                      <a:r>
                        <a:rPr lang="ru-RU" sz="1300" b="0" i="0" u="none" strike="noStrike" dirty="0">
                          <a:solidFill>
                            <a:schemeClr val="tx1"/>
                          </a:solidFill>
                          <a:effectLst/>
                          <a:latin typeface="Times New Roman" pitchFamily="18" charset="0"/>
                          <a:cs typeface="Times New Roman" pitchFamily="18" charset="0"/>
                        </a:rPr>
                        <a:t>»,  звукового оборудования, проектора для КДЦ «Нефтяник», </a:t>
                      </a:r>
                      <a:r>
                        <a:rPr lang="ru-RU" sz="1300" b="0" i="0" u="none" strike="noStrike" dirty="0" err="1">
                          <a:solidFill>
                            <a:schemeClr val="tx1"/>
                          </a:solidFill>
                          <a:effectLst/>
                          <a:latin typeface="Times New Roman" pitchFamily="18" charset="0"/>
                          <a:cs typeface="Times New Roman" pitchFamily="18" charset="0"/>
                        </a:rPr>
                        <a:t>облучателей-рециркуляторов</a:t>
                      </a:r>
                      <a:endParaRPr lang="ru-RU" sz="1300" b="0" i="0" u="none" strike="noStrike" dirty="0">
                        <a:solidFill>
                          <a:schemeClr val="tx1"/>
                        </a:solidFill>
                        <a:effectLst/>
                        <a:latin typeface="Times New Roman" pitchFamily="18" charset="0"/>
                        <a:cs typeface="Times New Roman" pitchFamily="18" charset="0"/>
                      </a:endParaRPr>
                    </a:p>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0" i="0" u="none" strike="noStrike" dirty="0">
                          <a:solidFill>
                            <a:schemeClr val="tx1"/>
                          </a:solidFill>
                          <a:effectLst/>
                          <a:latin typeface="Times New Roman" pitchFamily="18" charset="0"/>
                          <a:cs typeface="Times New Roman" pitchFamily="18" charset="0"/>
                        </a:rPr>
                        <a:t> установку бюстов А.И. Лебедя и В.Ф. </a:t>
                      </a:r>
                      <a:r>
                        <a:rPr lang="ru-RU" sz="1300" b="0" i="0" u="none" strike="noStrike" dirty="0" err="1">
                          <a:solidFill>
                            <a:schemeClr val="tx1"/>
                          </a:solidFill>
                          <a:effectLst/>
                          <a:latin typeface="Times New Roman" pitchFamily="18" charset="0"/>
                          <a:cs typeface="Times New Roman" pitchFamily="18" charset="0"/>
                        </a:rPr>
                        <a:t>Маргелова</a:t>
                      </a:r>
                      <a:r>
                        <a:rPr lang="ru-RU" sz="1300" b="0" i="0" u="none" strike="noStrike" dirty="0">
                          <a:solidFill>
                            <a:schemeClr val="tx1"/>
                          </a:solidFill>
                          <a:effectLst/>
                          <a:latin typeface="Times New Roman" pitchFamily="18" charset="0"/>
                          <a:cs typeface="Times New Roman" pitchFamily="18" charset="0"/>
                        </a:rPr>
                        <a:t>, информационного стенда на улице имени И.П. Шестакова </a:t>
                      </a:r>
                    </a:p>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ru-RU" sz="1300" b="0" i="0" u="none" strike="noStrike" dirty="0">
                          <a:solidFill>
                            <a:schemeClr val="tx1"/>
                          </a:solidFill>
                          <a:effectLst/>
                          <a:latin typeface="Times New Roman" pitchFamily="18" charset="0"/>
                          <a:cs typeface="Times New Roman" pitchFamily="18" charset="0"/>
                        </a:rPr>
                        <a:t> на организацию и проведение концерта, посвященного 75-й годовщине со Дня Победы в Великой Отечественной войне, пошив и приобретение сценических костюмов, приобретение сценической обуви, микрофонов, тканей, фурнитуры, реквизита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Прямоугольник 6"/>
          <p:cNvSpPr/>
          <p:nvPr/>
        </p:nvSpPr>
        <p:spPr>
          <a:xfrm>
            <a:off x="7740352" y="0"/>
            <a:ext cx="184731" cy="369332"/>
          </a:xfrm>
          <a:prstGeom prst="rect">
            <a:avLst/>
          </a:prstGeom>
        </p:spPr>
        <p:txBody>
          <a:bodyPr wrap="none">
            <a:spAutoFit/>
          </a:bodyPr>
          <a:lstStyle/>
          <a:p>
            <a:pPr fontAlgn="auto">
              <a:spcBef>
                <a:spcPts val="0"/>
              </a:spcBef>
              <a:spcAft>
                <a:spcPts val="0"/>
              </a:spcAft>
              <a:defRPr/>
            </a:pPr>
            <a:endParaRPr lang="ru-RU"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1721910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107504" y="1"/>
            <a:ext cx="8928992" cy="2369880"/>
          </a:xfrm>
          <a:prstGeom prst="rect">
            <a:avLst/>
          </a:prstGeom>
        </p:spPr>
        <p:txBody>
          <a:bodyPr wrap="square">
            <a:spAutoFit/>
          </a:bodyPr>
          <a:lstStyle/>
          <a:p>
            <a:pPr algn="ctr"/>
            <a:endParaRPr lang="ru-RU" sz="1400" b="1" i="1" dirty="0">
              <a:latin typeface="Arial" pitchFamily="34" charset="0"/>
              <a:cs typeface="Arial" pitchFamily="34" charset="0"/>
            </a:endParaRPr>
          </a:p>
          <a:p>
            <a:pPr algn="ctr"/>
            <a:r>
              <a:rPr lang="ru-RU" sz="1600" b="1" i="1" dirty="0">
                <a:latin typeface="Times New Roman" panose="02020603050405020304" pitchFamily="18" charset="0"/>
                <a:cs typeface="Times New Roman" panose="02020603050405020304" pitchFamily="18" charset="0"/>
              </a:rPr>
              <a:t>Предоставлено субсидий юридическим лицам, индивидуальным предпринимателям, физическим лицам - производителям товаров, работ и услуг </a:t>
            </a:r>
          </a:p>
          <a:p>
            <a:pPr algn="ctr"/>
            <a:r>
              <a:rPr lang="ru-RU" sz="1600" b="1" i="1" dirty="0">
                <a:latin typeface="Times New Roman" panose="02020603050405020304" pitchFamily="18" charset="0"/>
                <a:cs typeface="Times New Roman" panose="02020603050405020304" pitchFamily="18" charset="0"/>
              </a:rPr>
              <a:t>в 2020 году из средств бюджета в сумме 121 913,0 тыс.рублей</a:t>
            </a:r>
          </a:p>
          <a:p>
            <a:pPr marL="285750" indent="-285750"/>
            <a:endParaRPr lang="ru-RU" sz="1600" b="1" dirty="0">
              <a:solidFill>
                <a:srgbClr val="0000FF"/>
              </a:solidFill>
              <a:latin typeface="Times New Roman" pitchFamily="18" charset="0"/>
              <a:cs typeface="Times New Roman" pitchFamily="18" charset="0"/>
            </a:endParaRPr>
          </a:p>
          <a:p>
            <a:pPr marL="285750" indent="-285750">
              <a:buFont typeface="Wingdings" panose="05000000000000000000" pitchFamily="2" charset="2"/>
              <a:buChar char="Ø"/>
            </a:pPr>
            <a:endParaRPr lang="ru-RU" sz="1600" b="1" dirty="0">
              <a:solidFill>
                <a:srgbClr val="0000FF"/>
              </a:solidFill>
              <a:latin typeface="Times New Roman" pitchFamily="18" charset="0"/>
              <a:cs typeface="Times New Roman" pitchFamily="18" charset="0"/>
            </a:endParaRPr>
          </a:p>
          <a:p>
            <a:pPr marL="285750" indent="-285750">
              <a:buFont typeface="Wingdings" panose="05000000000000000000" pitchFamily="2" charset="2"/>
              <a:buChar char="Ø"/>
            </a:pPr>
            <a:endParaRPr lang="ru-RU" b="1" dirty="0">
              <a:solidFill>
                <a:srgbClr val="0000FF"/>
              </a:solidFill>
              <a:latin typeface="Times New Roman" pitchFamily="18" charset="0"/>
              <a:cs typeface="Times New Roman" pitchFamily="18" charset="0"/>
            </a:endParaRPr>
          </a:p>
          <a:p>
            <a:pPr marL="285750" indent="-285750">
              <a:buFont typeface="Wingdings" panose="05000000000000000000" pitchFamily="2" charset="2"/>
              <a:buChar char="Ø"/>
            </a:pPr>
            <a:endParaRPr lang="ru-RU" b="1" dirty="0">
              <a:solidFill>
                <a:srgbClr val="0000FF"/>
              </a:solidFill>
              <a:latin typeface="Times New Roman" pitchFamily="18" charset="0"/>
              <a:cs typeface="Times New Roman" pitchFamily="18" charset="0"/>
            </a:endParaRPr>
          </a:p>
          <a:p>
            <a:pPr algn="ctr"/>
            <a:endParaRPr lang="en-US" b="1" dirty="0">
              <a:solidFill>
                <a:srgbClr val="0000FF"/>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686953159"/>
              </p:ext>
            </p:extLst>
          </p:nvPr>
        </p:nvGraphicFramePr>
        <p:xfrm>
          <a:off x="179512" y="1238474"/>
          <a:ext cx="8821488" cy="3905545"/>
        </p:xfrm>
        <a:graphic>
          <a:graphicData uri="http://schemas.openxmlformats.org/drawingml/2006/table">
            <a:tbl>
              <a:tblPr/>
              <a:tblGrid>
                <a:gridCol w="7704856">
                  <a:extLst>
                    <a:ext uri="{9D8B030D-6E8A-4147-A177-3AD203B41FA5}">
                      <a16:colId xmlns:a16="http://schemas.microsoft.com/office/drawing/2014/main" xmlns="" val="20000"/>
                    </a:ext>
                  </a:extLst>
                </a:gridCol>
                <a:gridCol w="1116632">
                  <a:extLst>
                    <a:ext uri="{9D8B030D-6E8A-4147-A177-3AD203B41FA5}">
                      <a16:colId xmlns:a16="http://schemas.microsoft.com/office/drawing/2014/main" xmlns="" val="20001"/>
                    </a:ext>
                  </a:extLst>
                </a:gridCol>
              </a:tblGrid>
              <a:tr h="417886">
                <a:tc>
                  <a:txBody>
                    <a:bodyPr/>
                    <a:lstStyle/>
                    <a:p>
                      <a:pPr algn="ctr" fontAlgn="ctr"/>
                      <a:r>
                        <a:rPr lang="ru-RU" sz="1200" b="1" i="0" u="none" strike="noStrike" dirty="0">
                          <a:solidFill>
                            <a:schemeClr val="tx1"/>
                          </a:solidFill>
                          <a:effectLst/>
                          <a:latin typeface="Times New Roman" pitchFamily="18" charset="0"/>
                          <a:cs typeface="Times New Roman" pitchFamily="18" charset="0"/>
                        </a:rPr>
                        <a:t>Наименование субсидии</a:t>
                      </a:r>
                    </a:p>
                  </a:txBody>
                  <a:tcPr marL="5601" marR="5601" marT="5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a:solidFill>
                            <a:schemeClr val="tx1"/>
                          </a:solidFill>
                          <a:effectLst/>
                          <a:latin typeface="Times New Roman" pitchFamily="18" charset="0"/>
                          <a:cs typeface="Times New Roman" pitchFamily="18" charset="0"/>
                        </a:rPr>
                        <a:t>Сумма</a:t>
                      </a: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699569">
                <a:tc>
                  <a:txBody>
                    <a:bodyPr/>
                    <a:lstStyle/>
                    <a:p>
                      <a:pPr algn="l" fontAlgn="ctr"/>
                      <a:r>
                        <a:rPr lang="ru-RU" sz="1200" b="0" i="0" u="none" strike="noStrike" dirty="0">
                          <a:solidFill>
                            <a:schemeClr val="tx1"/>
                          </a:solidFill>
                          <a:effectLst/>
                          <a:latin typeface="Times New Roman" pitchFamily="18" charset="0"/>
                          <a:cs typeface="Times New Roman" pitchFamily="18" charset="0"/>
                        </a:rPr>
                        <a:t> 1. На возмещение расходов по реализации полномочий в сфере жилищно-коммунального комплекса  по капитальному ремонту (с заменой) систем газораспределения,</a:t>
                      </a:r>
                      <a:r>
                        <a:rPr lang="ru-RU" sz="1200" b="0" i="0" u="none" strike="noStrike" baseline="0" dirty="0">
                          <a:solidFill>
                            <a:schemeClr val="tx1"/>
                          </a:solidFill>
                          <a:effectLst/>
                          <a:latin typeface="Times New Roman" pitchFamily="18" charset="0"/>
                          <a:cs typeface="Times New Roman" pitchFamily="18" charset="0"/>
                        </a:rPr>
                        <a:t> теплоснабжения, водоснабжения и водоотведения, </a:t>
                      </a:r>
                      <a:r>
                        <a:rPr lang="ru-RU" sz="1200" b="0" i="0" u="none" strike="noStrike" dirty="0">
                          <a:solidFill>
                            <a:schemeClr val="tx1"/>
                          </a:solidFill>
                          <a:effectLst/>
                          <a:latin typeface="Times New Roman" pitchFamily="18" charset="0"/>
                          <a:cs typeface="Times New Roman" pitchFamily="18" charset="0"/>
                        </a:rPr>
                        <a:t>в том числе с применением композитных материалов</a:t>
                      </a:r>
                    </a:p>
                  </a:txBody>
                  <a:tcPr marL="5601" marR="5601" marT="5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solidFill>
                            <a:schemeClr val="tx1"/>
                          </a:solidFill>
                          <a:effectLst/>
                          <a:latin typeface="Times New Roman" pitchFamily="18" charset="0"/>
                          <a:cs typeface="Times New Roman" pitchFamily="18" charset="0"/>
                        </a:rPr>
                        <a:t>57 396,0</a:t>
                      </a: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484440">
                <a:tc>
                  <a:txBody>
                    <a:bodyPr/>
                    <a:lstStyle/>
                    <a:p>
                      <a:pPr algn="l" fontAlgn="ctr"/>
                      <a:r>
                        <a:rPr lang="ru-RU" sz="1200" b="0" i="0" u="none" strike="noStrike" dirty="0">
                          <a:solidFill>
                            <a:schemeClr val="tx1"/>
                          </a:solidFill>
                          <a:effectLst/>
                          <a:latin typeface="Times New Roman" pitchFamily="18" charset="0"/>
                          <a:cs typeface="Times New Roman" pitchFamily="18" charset="0"/>
                        </a:rPr>
                        <a:t>2. На возмещение недополученных доходов организациям, осуществляющим реализацию населению сжиженного газа по розничным ценам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solidFill>
                            <a:schemeClr val="tx1"/>
                          </a:solidFill>
                          <a:effectLst/>
                          <a:latin typeface="Times New Roman" pitchFamily="18" charset="0"/>
                          <a:cs typeface="Times New Roman" pitchFamily="18" charset="0"/>
                        </a:rPr>
                        <a:t>1 951,5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626829">
                <a:tc>
                  <a:txBody>
                    <a:bodyPr/>
                    <a:lstStyle/>
                    <a:p>
                      <a:pPr algn="l" fontAlgn="ctr"/>
                      <a:r>
                        <a:rPr lang="ru-RU" sz="1200" b="0" i="0" u="none" strike="noStrike" dirty="0">
                          <a:solidFill>
                            <a:schemeClr val="tx1"/>
                          </a:solidFill>
                          <a:effectLst/>
                          <a:latin typeface="Times New Roman" pitchFamily="18" charset="0"/>
                          <a:cs typeface="Times New Roman" pitchFamily="18" charset="0"/>
                        </a:rPr>
                        <a:t>3. Субсидии юридическим лицам, ведущим деятельность в отраслях российской экономики, в наибольшей степени пострадавших в условиях ухудшения ситуации в результате распространения новой </a:t>
                      </a:r>
                      <a:r>
                        <a:rPr lang="ru-RU" sz="1200" b="0" i="0" u="none" strike="noStrike" dirty="0" err="1">
                          <a:solidFill>
                            <a:schemeClr val="tx1"/>
                          </a:solidFill>
                          <a:effectLst/>
                          <a:latin typeface="Times New Roman" pitchFamily="18" charset="0"/>
                          <a:cs typeface="Times New Roman" pitchFamily="18" charset="0"/>
                        </a:rPr>
                        <a:t>коронавирусной</a:t>
                      </a:r>
                      <a:r>
                        <a:rPr lang="ru-RU" sz="1200" b="0" i="0" u="none" strike="noStrike" dirty="0">
                          <a:solidFill>
                            <a:schemeClr val="tx1"/>
                          </a:solidFill>
                          <a:effectLst/>
                          <a:latin typeface="Times New Roman" pitchFamily="18" charset="0"/>
                          <a:cs typeface="Times New Roman" pitchFamily="18" charset="0"/>
                        </a:rPr>
                        <a:t> инфекции, по видам деятельности, определенным администрацией города </a:t>
                      </a:r>
                      <a:r>
                        <a:rPr lang="ru-RU" sz="1200" b="0" i="0" u="none" strike="noStrike" dirty="0" err="1">
                          <a:solidFill>
                            <a:schemeClr val="tx1"/>
                          </a:solidFill>
                          <a:effectLst/>
                          <a:latin typeface="Times New Roman" pitchFamily="18" charset="0"/>
                          <a:cs typeface="Times New Roman" pitchFamily="18" charset="0"/>
                        </a:rPr>
                        <a:t>Урай</a:t>
                      </a:r>
                      <a:r>
                        <a:rPr lang="ru-RU" sz="1200" b="0" i="0" u="none" strike="noStrike" dirty="0">
                          <a:solidFill>
                            <a:schemeClr val="tx1"/>
                          </a:solidFill>
                          <a:effectLst/>
                          <a:latin typeface="Times New Roman" pitchFamily="18" charset="0"/>
                          <a:cs typeface="Times New Roman" pitchFamily="18" charset="0"/>
                        </a:rPr>
                        <a:t> (АО "Центр Красоты и Здоровья»)</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solidFill>
                            <a:schemeClr val="tx1"/>
                          </a:solidFill>
                          <a:effectLst/>
                          <a:latin typeface="Times New Roman" pitchFamily="18" charset="0"/>
                          <a:cs typeface="Times New Roman" pitchFamily="18" charset="0"/>
                        </a:rPr>
                        <a:t>2 956,1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709098">
                <a:tc>
                  <a:txBody>
                    <a:bodyPr/>
                    <a:lstStyle/>
                    <a:p>
                      <a:pPr algn="l" fontAlgn="ctr"/>
                      <a:r>
                        <a:rPr lang="ru-RU" sz="1200" b="0" i="0" u="none" strike="noStrike" dirty="0">
                          <a:solidFill>
                            <a:schemeClr val="tx1"/>
                          </a:solidFill>
                          <a:effectLst/>
                          <a:latin typeface="Times New Roman" pitchFamily="18" charset="0"/>
                          <a:cs typeface="Times New Roman" pitchFamily="18" charset="0"/>
                        </a:rPr>
                        <a:t>4. Субсидии субъектам малого и среднего предпринимательства, сельскохозяйственным товаропроизводителям предоставляемые в рамках муниципальной программы «Развитие малого и среднего предпринимательства, потребительского рынка</a:t>
                      </a:r>
                      <a:r>
                        <a:rPr lang="ru-RU" sz="1200" b="0" i="0" u="none" strike="noStrike" baseline="0" dirty="0">
                          <a:solidFill>
                            <a:schemeClr val="tx1"/>
                          </a:solidFill>
                          <a:effectLst/>
                          <a:latin typeface="Times New Roman" pitchFamily="18" charset="0"/>
                          <a:cs typeface="Times New Roman" pitchFamily="18" charset="0"/>
                        </a:rPr>
                        <a:t> и сельскохозяйственных товаропроизводителей города Урай» на 2016-2020 годы </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solidFill>
                            <a:schemeClr val="tx1"/>
                          </a:solidFill>
                          <a:effectLst/>
                          <a:latin typeface="Times New Roman" pitchFamily="18" charset="0"/>
                          <a:cs typeface="Times New Roman" pitchFamily="18" charset="0"/>
                        </a:rPr>
                        <a:t>51 391,5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476840">
                <a:tc>
                  <a:txBody>
                    <a:bodyPr/>
                    <a:lstStyle/>
                    <a:p>
                      <a:pPr algn="l" fontAlgn="b"/>
                      <a:r>
                        <a:rPr lang="ru-RU" sz="1200" b="0" i="0" u="none" strike="noStrike" dirty="0">
                          <a:solidFill>
                            <a:schemeClr val="tx1"/>
                          </a:solidFill>
                          <a:effectLst/>
                          <a:latin typeface="Times New Roman" pitchFamily="18" charset="0"/>
                          <a:cs typeface="Times New Roman" pitchFamily="18" charset="0"/>
                        </a:rPr>
                        <a:t>5. На частичное возмещение затрат по транспортному обслуживанию населения при переправлении через грузовую и пассажирскую переправы, организованные через реку </a:t>
                      </a:r>
                      <a:r>
                        <a:rPr lang="ru-RU" sz="1200" b="0" i="0" u="none" strike="noStrike" dirty="0" err="1">
                          <a:solidFill>
                            <a:schemeClr val="tx1"/>
                          </a:solidFill>
                          <a:effectLst/>
                          <a:latin typeface="Times New Roman" pitchFamily="18" charset="0"/>
                          <a:cs typeface="Times New Roman" pitchFamily="18" charset="0"/>
                        </a:rPr>
                        <a:t>Конда</a:t>
                      </a:r>
                      <a:r>
                        <a:rPr lang="ru-RU" sz="1200" b="0" i="0" u="none" strike="noStrike" dirty="0">
                          <a:solidFill>
                            <a:schemeClr val="tx1"/>
                          </a:solidFill>
                          <a:effectLst/>
                          <a:latin typeface="Times New Roman" pitchFamily="18" charset="0"/>
                          <a:cs typeface="Times New Roman" pitchFamily="18" charset="0"/>
                        </a:rPr>
                        <a:t> в летний и зимний периоды</a:t>
                      </a:r>
                      <a:endParaRPr lang="ru-RU" sz="12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chemeClr val="tx1"/>
                          </a:solidFill>
                          <a:effectLst/>
                          <a:latin typeface="Times New Roman" pitchFamily="18" charset="0"/>
                          <a:cs typeface="Times New Roman" pitchFamily="18" charset="0"/>
                        </a:rPr>
                        <a:t>8 000,0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490883">
                <a:tc>
                  <a:txBody>
                    <a:bodyPr/>
                    <a:lstStyle/>
                    <a:p>
                      <a:pPr algn="l" fontAlgn="b"/>
                      <a:r>
                        <a:rPr lang="ru-RU" sz="1200" b="0" i="0" u="none" strike="noStrike" dirty="0">
                          <a:solidFill>
                            <a:srgbClr val="000000"/>
                          </a:solidFill>
                          <a:latin typeface="Times New Roman" pitchFamily="18" charset="0"/>
                          <a:cs typeface="Times New Roman" pitchFamily="18" charset="0"/>
                        </a:rPr>
                        <a:t>6. На возмещение затрат на предоставление услуг по подготовке лиц, желающих принять на воспитание в свою семью ребенка, оставшегося без попечения родителей</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solidFill>
                            <a:schemeClr val="tx1"/>
                          </a:solidFill>
                          <a:effectLst/>
                          <a:latin typeface="Times New Roman" pitchFamily="18" charset="0"/>
                          <a:cs typeface="Times New Roman" pitchFamily="18" charset="0"/>
                        </a:rPr>
                        <a:t>217,9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06232130"/>
                  </a:ext>
                </a:extLst>
              </a:tr>
            </a:tbl>
          </a:graphicData>
        </a:graphic>
      </p:graphicFrame>
    </p:spTree>
    <p:extLst>
      <p:ext uri="{BB962C8B-B14F-4D97-AF65-F5344CB8AC3E}">
        <p14:creationId xmlns:p14="http://schemas.microsoft.com/office/powerpoint/2010/main" xmlns="" val="21818088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179512" y="404664"/>
            <a:ext cx="8712968" cy="584775"/>
          </a:xfrm>
          <a:prstGeom prst="rect">
            <a:avLst/>
          </a:prstGeom>
        </p:spPr>
        <p:txBody>
          <a:bodyPr wrap="square">
            <a:spAutoFit/>
          </a:bodyPr>
          <a:lstStyle/>
          <a:p>
            <a:pPr algn="ctr"/>
            <a:r>
              <a:rPr lang="ru-RU" sz="1600" b="1" i="1" dirty="0">
                <a:latin typeface="Times New Roman" panose="02020603050405020304" pitchFamily="18" charset="0"/>
                <a:cs typeface="Times New Roman" panose="02020603050405020304" pitchFamily="18" charset="0"/>
              </a:rPr>
              <a:t>Исполнение публичных нормативных обязательств за счет средств бюджета городского округа город Урай за 2020 год, тыс.рублей</a:t>
            </a:r>
            <a:endParaRPr lang="en-US" sz="1600" b="1"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1838310916"/>
              </p:ext>
            </p:extLst>
          </p:nvPr>
        </p:nvGraphicFramePr>
        <p:xfrm>
          <a:off x="256056" y="1196752"/>
          <a:ext cx="8636424" cy="4309759"/>
        </p:xfrm>
        <a:graphic>
          <a:graphicData uri="http://schemas.openxmlformats.org/drawingml/2006/table">
            <a:tbl>
              <a:tblPr/>
              <a:tblGrid>
                <a:gridCol w="427512">
                  <a:extLst>
                    <a:ext uri="{9D8B030D-6E8A-4147-A177-3AD203B41FA5}">
                      <a16:colId xmlns:a16="http://schemas.microsoft.com/office/drawing/2014/main" xmlns="" val="20000"/>
                    </a:ext>
                  </a:extLst>
                </a:gridCol>
                <a:gridCol w="5718311">
                  <a:extLst>
                    <a:ext uri="{9D8B030D-6E8A-4147-A177-3AD203B41FA5}">
                      <a16:colId xmlns:a16="http://schemas.microsoft.com/office/drawing/2014/main" xmlns="" val="20001"/>
                    </a:ext>
                  </a:extLst>
                </a:gridCol>
                <a:gridCol w="1266465">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tblGrid>
              <a:tr h="570468">
                <a:tc>
                  <a:txBody>
                    <a:bodyPr/>
                    <a:lstStyle/>
                    <a:p>
                      <a:pPr algn="ctr" fontAlgn="ctr"/>
                      <a:r>
                        <a:rPr lang="ru-RU" sz="1200" b="0" i="0" u="none" strike="noStrike" dirty="0">
                          <a:solidFill>
                            <a:srgbClr val="000000"/>
                          </a:solidFill>
                          <a:effectLst/>
                          <a:latin typeface="Times New Roman" panose="02020603050405020304" pitchFamily="18" charset="0"/>
                        </a:rPr>
                        <a:t>№ п/п</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rPr>
                        <a:t>Публичное нормативное обязательство</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rPr>
                        <a:t>Уточненный план на 2020 год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rPr>
                        <a:t>Исполнено на 01.01.2021</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69692">
                <a:tc gridSpan="4">
                  <a:txBody>
                    <a:bodyPr/>
                    <a:lstStyle/>
                    <a:p>
                      <a:pPr algn="ctr" fontAlgn="ctr"/>
                      <a:r>
                        <a:rPr kumimoji="0" lang="ru-RU" sz="1200" b="1" kern="1200" dirty="0">
                          <a:solidFill>
                            <a:schemeClr val="tx1"/>
                          </a:solidFill>
                          <a:latin typeface="Times New Roman" pitchFamily="18" charset="0"/>
                          <a:ea typeface="+mn-ea"/>
                          <a:cs typeface="Times New Roman" pitchFamily="18" charset="0"/>
                        </a:rPr>
                        <a:t>Закон ХМАО - </a:t>
                      </a:r>
                      <a:r>
                        <a:rPr kumimoji="0" lang="ru-RU" sz="1200" b="1" kern="1200" dirty="0" err="1">
                          <a:solidFill>
                            <a:schemeClr val="tx1"/>
                          </a:solidFill>
                          <a:latin typeface="Times New Roman" pitchFamily="18" charset="0"/>
                          <a:ea typeface="+mn-ea"/>
                          <a:cs typeface="Times New Roman" pitchFamily="18" charset="0"/>
                        </a:rPr>
                        <a:t>Югры</a:t>
                      </a:r>
                      <a:r>
                        <a:rPr kumimoji="0" lang="ru-RU" sz="1200" b="1" kern="1200" dirty="0">
                          <a:solidFill>
                            <a:schemeClr val="tx1"/>
                          </a:solidFill>
                          <a:latin typeface="Times New Roman" pitchFamily="18" charset="0"/>
                          <a:ea typeface="+mn-ea"/>
                          <a:cs typeface="Times New Roman" pitchFamily="18" charset="0"/>
                        </a:rPr>
                        <a:t> от 09.06.2009 №86-оз (ред. от 24.09.2020 </a:t>
                      </a:r>
                      <a:r>
                        <a:rPr kumimoji="0" lang="ru-RU" sz="1200" b="1" u="none" strike="noStrike" kern="1200" dirty="0">
                          <a:solidFill>
                            <a:schemeClr val="tx1"/>
                          </a:solidFill>
                          <a:latin typeface="Times New Roman" pitchFamily="18" charset="0"/>
                          <a:ea typeface="+mn-ea"/>
                          <a:cs typeface="Times New Roman" pitchFamily="18" charset="0"/>
                          <a:hlinkClick r:id="rId2"/>
                        </a:rPr>
                        <a:t>№88-оз)</a:t>
                      </a:r>
                      <a:r>
                        <a:rPr kumimoji="0" lang="ru-RU" sz="1200" b="1" kern="1200" dirty="0">
                          <a:solidFill>
                            <a:schemeClr val="tx1"/>
                          </a:solidFill>
                          <a:latin typeface="Times New Roman" pitchFamily="18" charset="0"/>
                          <a:ea typeface="+mn-ea"/>
                          <a:cs typeface="Times New Roman" pitchFamily="18" charset="0"/>
                        </a:rPr>
                        <a:t> «О дополнительных гарантиях и дополнительных мерах социальной поддержки детей-сирот и детей, оставшихся без попечения родителей, лиц из числа детей-сирот и детей, оставшихся без попечения родителей, усыновителей, приемных родителей в Ханты-Мансийском автономном округе - </a:t>
                      </a:r>
                      <a:r>
                        <a:rPr kumimoji="0" lang="ru-RU" sz="1200" b="1" kern="1200" dirty="0" err="1">
                          <a:solidFill>
                            <a:schemeClr val="tx1"/>
                          </a:solidFill>
                          <a:latin typeface="Times New Roman" pitchFamily="18" charset="0"/>
                          <a:ea typeface="+mn-ea"/>
                          <a:cs typeface="Times New Roman" pitchFamily="18" charset="0"/>
                        </a:rPr>
                        <a:t>Югре</a:t>
                      </a:r>
                      <a:r>
                        <a:rPr kumimoji="0" lang="ru-RU" sz="1200" b="1" kern="1200" dirty="0">
                          <a:solidFill>
                            <a:schemeClr val="tx1"/>
                          </a:solidFill>
                          <a:latin typeface="Times New Roman" pitchFamily="18" charset="0"/>
                          <a:ea typeface="+mn-ea"/>
                          <a:cs typeface="Times New Roman" pitchFamily="18" charset="0"/>
                        </a:rPr>
                        <a:t>»</a:t>
                      </a:r>
                      <a:endParaRPr lang="ru-RU" sz="1200" b="1" i="0" u="none" strike="noStrike" dirty="0">
                        <a:solidFill>
                          <a:schemeClr val="tx1"/>
                        </a:solidFill>
                        <a:effectLst/>
                        <a:latin typeface="Times New Roman" pitchFamily="18" charset="0"/>
                        <a:cs typeface="Times New Roman" pitchFamily="18" charset="0"/>
                      </a:endParaRP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288032">
                <a:tc>
                  <a:txBody>
                    <a:bodyPr/>
                    <a:lstStyle/>
                    <a:p>
                      <a:pPr algn="ctr" fontAlgn="ctr"/>
                      <a:r>
                        <a:rPr lang="ru-RU" sz="1100" b="0" i="0" u="none" strike="noStrike" dirty="0">
                          <a:effectLst/>
                          <a:latin typeface="Times New Roman" panose="02020603050405020304" pitchFamily="18" charset="0"/>
                        </a:rPr>
                        <a:t>1.</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0" u="none" strike="noStrike" dirty="0">
                          <a:effectLst/>
                          <a:latin typeface="Times New Roman" panose="02020603050405020304" pitchFamily="18" charset="0"/>
                        </a:rPr>
                        <a:t>Иные виды дополнительных мер социальной поддержки</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effectLst/>
                          <a:latin typeface="Times New Roman" panose="02020603050405020304" pitchFamily="18" charset="0"/>
                        </a:rPr>
                        <a:t>66 925,5</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effectLst/>
                          <a:latin typeface="Times New Roman" panose="02020603050405020304" pitchFamily="18" charset="0"/>
                        </a:rPr>
                        <a:t>66 925,4</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681393">
                <a:tc gridSpan="4">
                  <a:txBody>
                    <a:bodyPr/>
                    <a:lstStyle/>
                    <a:p>
                      <a:pPr algn="ctr" fontAlgn="ctr"/>
                      <a:r>
                        <a:rPr kumimoji="0" lang="ru-RU" sz="1200" b="1" kern="1200" dirty="0">
                          <a:solidFill>
                            <a:schemeClr val="tx1"/>
                          </a:solidFill>
                          <a:latin typeface="Times New Roman" pitchFamily="18" charset="0"/>
                          <a:ea typeface="+mn-ea"/>
                          <a:cs typeface="Times New Roman" pitchFamily="18" charset="0"/>
                        </a:rPr>
                        <a:t>Закон ХМАО - </a:t>
                      </a:r>
                      <a:r>
                        <a:rPr kumimoji="0" lang="ru-RU" sz="1200" b="1" kern="1200" dirty="0" err="1">
                          <a:solidFill>
                            <a:schemeClr val="tx1"/>
                          </a:solidFill>
                          <a:latin typeface="Times New Roman" pitchFamily="18" charset="0"/>
                          <a:ea typeface="+mn-ea"/>
                          <a:cs typeface="Times New Roman" pitchFamily="18" charset="0"/>
                        </a:rPr>
                        <a:t>Югры</a:t>
                      </a:r>
                      <a:r>
                        <a:rPr kumimoji="0" lang="ru-RU" sz="1200" b="1" kern="1200" dirty="0">
                          <a:solidFill>
                            <a:schemeClr val="tx1"/>
                          </a:solidFill>
                          <a:latin typeface="Times New Roman" pitchFamily="18" charset="0"/>
                          <a:ea typeface="+mn-ea"/>
                          <a:cs typeface="Times New Roman" pitchFamily="18" charset="0"/>
                        </a:rPr>
                        <a:t> от 21.02.2007 №2-оз (ред. от 27.02.2020 </a:t>
                      </a:r>
                      <a:r>
                        <a:rPr kumimoji="0" lang="ru-RU" sz="1200" b="1" u="none" strike="noStrike" kern="1200" dirty="0">
                          <a:solidFill>
                            <a:schemeClr val="tx1"/>
                          </a:solidFill>
                          <a:latin typeface="Times New Roman" pitchFamily="18" charset="0"/>
                          <a:ea typeface="+mn-ea"/>
                          <a:cs typeface="Times New Roman" pitchFamily="18" charset="0"/>
                          <a:hlinkClick r:id="rId3"/>
                        </a:rPr>
                        <a:t>№21-оз)</a:t>
                      </a:r>
                      <a:r>
                        <a:rPr kumimoji="0" lang="ru-RU" sz="1200" b="1" kern="1200" dirty="0">
                          <a:solidFill>
                            <a:schemeClr val="tx1"/>
                          </a:solidFill>
                          <a:latin typeface="Times New Roman" pitchFamily="18" charset="0"/>
                          <a:ea typeface="+mn-ea"/>
                          <a:cs typeface="Times New Roman" pitchFamily="18" charset="0"/>
                        </a:rPr>
                        <a:t>  «О компенсации части родительской платы за присмотр и уход за детьми в организациях, осуществляющих  образовательную деятельность по реализации образовательной  программы дошкольного образования»</a:t>
                      </a:r>
                      <a:endParaRPr lang="ru-RU" sz="1200" b="1" i="0" u="none" strike="noStrike" dirty="0">
                        <a:effectLst/>
                        <a:latin typeface="Times New Roman" pitchFamily="18" charset="0"/>
                        <a:cs typeface="Times New Roman" pitchFamily="18" charset="0"/>
                      </a:endParaRP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3"/>
                  </a:ext>
                </a:extLst>
              </a:tr>
              <a:tr h="665546">
                <a:tc>
                  <a:txBody>
                    <a:bodyPr/>
                    <a:lstStyle/>
                    <a:p>
                      <a:pPr algn="ctr" fontAlgn="ctr"/>
                      <a:r>
                        <a:rPr lang="ru-RU" sz="1100" b="0" i="0" u="none" strike="noStrike" dirty="0">
                          <a:effectLst/>
                          <a:latin typeface="Times New Roman" panose="02020603050405020304" pitchFamily="18" charset="0"/>
                        </a:rPr>
                        <a:t>1.</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0" u="none" strike="noStrike" dirty="0">
                          <a:effectLst/>
                          <a:latin typeface="Times New Roman" panose="02020603050405020304" pitchFamily="18" charset="0"/>
                        </a:rPr>
                        <a:t>Субвенция на компенсацию части родительской платы за присмотр и уход за детьми в образовательных организациях, реализующих образовательные программы дошкольного образования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effectLst/>
                          <a:latin typeface="Times New Roman" panose="02020603050405020304" pitchFamily="18" charset="0"/>
                        </a:rPr>
                        <a:t>19 419,0</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effectLst/>
                          <a:latin typeface="Times New Roman" panose="02020603050405020304" pitchFamily="18" charset="0"/>
                        </a:rPr>
                        <a:t>19 419,0</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364466">
                <a:tc gridSpan="4">
                  <a:txBody>
                    <a:bodyPr/>
                    <a:lstStyle/>
                    <a:p>
                      <a:pPr algn="ctr" fontAlgn="ctr"/>
                      <a:r>
                        <a:rPr lang="ru-RU" sz="1200" b="1" i="0" u="none" strike="noStrike" dirty="0">
                          <a:effectLst/>
                          <a:latin typeface="Times New Roman" panose="02020603050405020304" pitchFamily="18" charset="0"/>
                        </a:rPr>
                        <a:t>Решение Думы города </a:t>
                      </a:r>
                      <a:r>
                        <a:rPr lang="ru-RU" sz="1200" b="1" i="0" u="none" strike="noStrike" dirty="0" err="1">
                          <a:effectLst/>
                          <a:latin typeface="Times New Roman" panose="02020603050405020304" pitchFamily="18" charset="0"/>
                        </a:rPr>
                        <a:t>Урай</a:t>
                      </a:r>
                      <a:r>
                        <a:rPr lang="ru-RU" sz="1200" b="1" i="0" u="none" strike="noStrike" dirty="0">
                          <a:effectLst/>
                          <a:latin typeface="Times New Roman" panose="02020603050405020304" pitchFamily="18" charset="0"/>
                        </a:rPr>
                        <a:t> от 24.05.2012 №53 "О Положении о наградах и званиях города </a:t>
                      </a:r>
                      <a:r>
                        <a:rPr lang="ru-RU" sz="1200" b="1" i="0" u="none" strike="noStrike" dirty="0" err="1">
                          <a:effectLst/>
                          <a:latin typeface="Times New Roman" panose="02020603050405020304" pitchFamily="18" charset="0"/>
                        </a:rPr>
                        <a:t>Урай</a:t>
                      </a:r>
                      <a:r>
                        <a:rPr lang="ru-RU" sz="1200" b="1" i="0" u="none" strike="noStrike" dirty="0">
                          <a:effectLst/>
                          <a:latin typeface="Times New Roman" panose="02020603050405020304" pitchFamily="18" charset="0"/>
                        </a:rPr>
                        <a:t>"</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592851">
                <a:tc>
                  <a:txBody>
                    <a:bodyPr/>
                    <a:lstStyle/>
                    <a:p>
                      <a:pPr algn="ctr" fontAlgn="ctr"/>
                      <a:r>
                        <a:rPr lang="ru-RU" sz="1100" b="0" i="0" u="none" strike="noStrike" dirty="0">
                          <a:effectLst/>
                          <a:latin typeface="Times New Roman" panose="02020603050405020304" pitchFamily="18" charset="0"/>
                        </a:rPr>
                        <a:t>1.</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0" u="none" strike="noStrike" dirty="0">
                          <a:effectLst/>
                          <a:latin typeface="Times New Roman" panose="02020603050405020304" pitchFamily="18" charset="0"/>
                        </a:rPr>
                        <a:t>Выплаты согласно порядку предоставления мер социальной поддержки и размерах возмещения расходов гражданами, удостоенными звания "Почетный гражданин города </a:t>
                      </a:r>
                      <a:r>
                        <a:rPr lang="ru-RU" sz="1200" b="0" i="0" u="none" strike="noStrike" dirty="0" err="1">
                          <a:effectLst/>
                          <a:latin typeface="Times New Roman" panose="02020603050405020304" pitchFamily="18" charset="0"/>
                        </a:rPr>
                        <a:t>Урай</a:t>
                      </a:r>
                      <a:r>
                        <a:rPr lang="ru-RU" sz="1200" b="0" i="0" u="none" strike="noStrike" dirty="0">
                          <a:effectLst/>
                          <a:latin typeface="Times New Roman" panose="02020603050405020304" pitchFamily="18" charset="0"/>
                        </a:rPr>
                        <a:t>"</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effectLst/>
                          <a:latin typeface="Times New Roman" panose="02020603050405020304" pitchFamily="18" charset="0"/>
                        </a:rPr>
                        <a:t>67,0</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effectLst/>
                          <a:latin typeface="Times New Roman" panose="02020603050405020304" pitchFamily="18" charset="0"/>
                        </a:rPr>
                        <a:t>67,0</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6"/>
                  </a:ext>
                </a:extLst>
              </a:tr>
              <a:tr h="277311">
                <a:tc gridSpan="2">
                  <a:txBody>
                    <a:bodyPr/>
                    <a:lstStyle/>
                    <a:p>
                      <a:pPr algn="l" fontAlgn="ctr"/>
                      <a:r>
                        <a:rPr lang="ru-RU" sz="1200" b="1" i="0" u="none" strike="noStrike" dirty="0">
                          <a:effectLst/>
                          <a:latin typeface="Times New Roman" panose="02020603050405020304" pitchFamily="18" charset="0"/>
                        </a:rPr>
                        <a:t>Всего расходов</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ctr" fontAlgn="ctr"/>
                      <a:r>
                        <a:rPr lang="ru-RU" sz="1200" b="1" i="0" u="none" strike="noStrike" dirty="0">
                          <a:effectLst/>
                          <a:latin typeface="Times New Roman" panose="02020603050405020304" pitchFamily="18" charset="0"/>
                        </a:rPr>
                        <a:t>86 411,5</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a:effectLst/>
                          <a:latin typeface="Times New Roman" panose="02020603050405020304" pitchFamily="18" charset="0"/>
                        </a:rPr>
                        <a:t>86 411,4</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835362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46825E6C-FBCD-47ED-8ECC-5E2D94DB7493}"/>
              </a:ext>
            </a:extLst>
          </p:cNvPr>
          <p:cNvSpPr/>
          <p:nvPr/>
        </p:nvSpPr>
        <p:spPr>
          <a:xfrm>
            <a:off x="10334" y="39680"/>
            <a:ext cx="8856984" cy="646331"/>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Реализация проектов инициативного бюджетирования на территории муниципального образования за 2020 год</a:t>
            </a:r>
            <a:endParaRPr lang="en-US" b="1" dirty="0">
              <a:latin typeface="Times New Roman" pitchFamily="18" charset="0"/>
              <a:cs typeface="Times New Roman" pitchFamily="18" charset="0"/>
            </a:endParaRPr>
          </a:p>
        </p:txBody>
      </p:sp>
      <p:sp>
        <p:nvSpPr>
          <p:cNvPr id="7" name="Прямоугольник 6">
            <a:extLst>
              <a:ext uri="{FF2B5EF4-FFF2-40B4-BE49-F238E27FC236}">
                <a16:creationId xmlns:a16="http://schemas.microsoft.com/office/drawing/2014/main" xmlns="" id="{2375D93F-AC60-42B9-B28E-459EB9F6AD81}"/>
              </a:ext>
            </a:extLst>
          </p:cNvPr>
          <p:cNvSpPr/>
          <p:nvPr/>
        </p:nvSpPr>
        <p:spPr>
          <a:xfrm>
            <a:off x="61211" y="735468"/>
            <a:ext cx="2707694" cy="954107"/>
          </a:xfrm>
          <a:prstGeom prst="rect">
            <a:avLst/>
          </a:prstGeom>
        </p:spPr>
        <p:txBody>
          <a:bodyPr wrap="square">
            <a:spAutoFit/>
          </a:bodyPr>
          <a:lstStyle/>
          <a:p>
            <a:r>
              <a:rPr lang="ru-RU" sz="1400" b="1" i="1" dirty="0">
                <a:solidFill>
                  <a:srgbClr val="0000FF"/>
                </a:solidFill>
                <a:latin typeface="Times New Roman Cyr" panose="02020603050405020304" pitchFamily="18" charset="0"/>
                <a:cs typeface="Times New Roman Cyr" panose="02020603050405020304" pitchFamily="18" charset="0"/>
              </a:rPr>
              <a:t>Художественное оформление общественной территории вдоль улиц </a:t>
            </a:r>
            <a:r>
              <a:rPr lang="ru-RU" sz="1400" b="1" i="1" dirty="0" err="1">
                <a:solidFill>
                  <a:srgbClr val="0000FF"/>
                </a:solidFill>
                <a:latin typeface="Times New Roman Cyr" panose="02020603050405020304" pitchFamily="18" charset="0"/>
                <a:cs typeface="Times New Roman Cyr" panose="02020603050405020304" pitchFamily="18" charset="0"/>
              </a:rPr>
              <a:t>Узбекистанская</a:t>
            </a:r>
            <a:r>
              <a:rPr lang="ru-RU" sz="1400" b="1" i="1" dirty="0">
                <a:solidFill>
                  <a:srgbClr val="0000FF"/>
                </a:solidFill>
                <a:latin typeface="Times New Roman Cyr" panose="02020603050405020304" pitchFamily="18" charset="0"/>
                <a:cs typeface="Times New Roman Cyr" panose="02020603050405020304" pitchFamily="18" charset="0"/>
              </a:rPr>
              <a:t> и Южная </a:t>
            </a:r>
          </a:p>
        </p:txBody>
      </p:sp>
      <p:sp>
        <p:nvSpPr>
          <p:cNvPr id="11" name="Прямоугольник 10">
            <a:extLst>
              <a:ext uri="{FF2B5EF4-FFF2-40B4-BE49-F238E27FC236}">
                <a16:creationId xmlns:a16="http://schemas.microsoft.com/office/drawing/2014/main" xmlns="" id="{560C2605-EE1A-4098-A066-67FB63A44F39}"/>
              </a:ext>
            </a:extLst>
          </p:cNvPr>
          <p:cNvSpPr/>
          <p:nvPr/>
        </p:nvSpPr>
        <p:spPr>
          <a:xfrm>
            <a:off x="2866164" y="3787889"/>
            <a:ext cx="1848198" cy="307777"/>
          </a:xfrm>
          <a:prstGeom prst="rect">
            <a:avLst/>
          </a:prstGeom>
        </p:spPr>
        <p:txBody>
          <a:bodyPr wrap="none">
            <a:spAutoFit/>
          </a:bodyPr>
          <a:lstStyle/>
          <a:p>
            <a:r>
              <a:rPr lang="ru-RU" sz="1400" b="1" i="1" dirty="0">
                <a:solidFill>
                  <a:srgbClr val="0000FF"/>
                </a:solidFill>
                <a:latin typeface="Times New Roman Cyr" panose="02020603050405020304" pitchFamily="18" charset="0"/>
                <a:cs typeface="Times New Roman Cyr" panose="02020603050405020304" pitchFamily="18" charset="0"/>
              </a:rPr>
              <a:t>Это ЭТНО свадьба» </a:t>
            </a:r>
          </a:p>
        </p:txBody>
      </p:sp>
      <p:sp>
        <p:nvSpPr>
          <p:cNvPr id="18" name="Прямоугольник 17">
            <a:extLst>
              <a:ext uri="{FF2B5EF4-FFF2-40B4-BE49-F238E27FC236}">
                <a16:creationId xmlns:a16="http://schemas.microsoft.com/office/drawing/2014/main" xmlns="" id="{FEE186E3-E638-4067-A235-7D8A3C4EA0C3}"/>
              </a:ext>
            </a:extLst>
          </p:cNvPr>
          <p:cNvSpPr/>
          <p:nvPr/>
        </p:nvSpPr>
        <p:spPr>
          <a:xfrm>
            <a:off x="2928148" y="757923"/>
            <a:ext cx="2852765" cy="954107"/>
          </a:xfrm>
          <a:prstGeom prst="rect">
            <a:avLst/>
          </a:prstGeom>
        </p:spPr>
        <p:txBody>
          <a:bodyPr wrap="square">
            <a:spAutoFit/>
          </a:bodyPr>
          <a:lstStyle/>
          <a:p>
            <a:r>
              <a:rPr lang="ru-RU" sz="1400" b="1" i="1" dirty="0">
                <a:solidFill>
                  <a:srgbClr val="0000FF"/>
                </a:solidFill>
                <a:latin typeface="Times New Roman Cyr" panose="02020603050405020304" pitchFamily="18" charset="0"/>
                <a:cs typeface="Times New Roman Cyr" panose="02020603050405020304" pitchFamily="18" charset="0"/>
              </a:rPr>
              <a:t>Обустройство тротуара вдоль проезжей части напротив МБОУ Гимназия имени А.И. Яковлева </a:t>
            </a:r>
          </a:p>
        </p:txBody>
      </p:sp>
      <p:sp>
        <p:nvSpPr>
          <p:cNvPr id="22" name="Прямоугольник 21">
            <a:extLst>
              <a:ext uri="{FF2B5EF4-FFF2-40B4-BE49-F238E27FC236}">
                <a16:creationId xmlns:a16="http://schemas.microsoft.com/office/drawing/2014/main" xmlns="" id="{5A4BE1FA-B06C-4E9C-91D6-6B59B9E4652D}"/>
              </a:ext>
            </a:extLst>
          </p:cNvPr>
          <p:cNvSpPr/>
          <p:nvPr/>
        </p:nvSpPr>
        <p:spPr>
          <a:xfrm>
            <a:off x="6325666" y="1212521"/>
            <a:ext cx="3016860" cy="523220"/>
          </a:xfrm>
          <a:prstGeom prst="rect">
            <a:avLst/>
          </a:prstGeom>
        </p:spPr>
        <p:txBody>
          <a:bodyPr wrap="square">
            <a:spAutoFit/>
          </a:bodyPr>
          <a:lstStyle/>
          <a:p>
            <a:r>
              <a:rPr lang="ru-RU" sz="1400" b="1" i="1" dirty="0">
                <a:solidFill>
                  <a:srgbClr val="0000FF"/>
                </a:solidFill>
                <a:latin typeface="Times New Roman Cyr" panose="02020603050405020304" pitchFamily="18" charset="0"/>
                <a:cs typeface="Times New Roman Cyr" panose="02020603050405020304" pitchFamily="18" charset="0"/>
              </a:rPr>
              <a:t>Обустройство детской игровой площадки «</a:t>
            </a:r>
            <a:r>
              <a:rPr lang="ru-RU" sz="1400" b="1" i="1" dirty="0" err="1">
                <a:solidFill>
                  <a:srgbClr val="0000FF"/>
                </a:solidFill>
                <a:latin typeface="Times New Roman Cyr" panose="02020603050405020304" pitchFamily="18" charset="0"/>
                <a:cs typeface="Times New Roman Cyr" panose="02020603050405020304" pitchFamily="18" charset="0"/>
              </a:rPr>
              <a:t>Нефтеград</a:t>
            </a:r>
            <a:r>
              <a:rPr lang="ru-RU" sz="1400" b="1" i="1" dirty="0">
                <a:solidFill>
                  <a:srgbClr val="0000FF"/>
                </a:solidFill>
                <a:latin typeface="Times New Roman Cyr" panose="02020603050405020304" pitchFamily="18" charset="0"/>
                <a:cs typeface="Times New Roman Cyr" panose="02020603050405020304" pitchFamily="18" charset="0"/>
              </a:rPr>
              <a:t>» </a:t>
            </a:r>
          </a:p>
        </p:txBody>
      </p:sp>
      <p:sp>
        <p:nvSpPr>
          <p:cNvPr id="29" name="Прямоугольник 28">
            <a:extLst>
              <a:ext uri="{FF2B5EF4-FFF2-40B4-BE49-F238E27FC236}">
                <a16:creationId xmlns:a16="http://schemas.microsoft.com/office/drawing/2014/main" xmlns="" id="{22A3057C-C7A8-4964-BE3F-065F9393FD03}"/>
              </a:ext>
            </a:extLst>
          </p:cNvPr>
          <p:cNvSpPr/>
          <p:nvPr/>
        </p:nvSpPr>
        <p:spPr>
          <a:xfrm>
            <a:off x="5808332" y="591261"/>
            <a:ext cx="3325334" cy="646331"/>
          </a:xfrm>
          <a:prstGeom prst="rect">
            <a:avLst/>
          </a:prstGeom>
        </p:spPr>
        <p:txBody>
          <a:bodyPr wrap="none">
            <a:spAutoFit/>
          </a:bodyPr>
          <a:lstStyle/>
          <a:p>
            <a:r>
              <a:rPr lang="ru-RU" sz="1200" b="1" i="1" dirty="0">
                <a:latin typeface="Times New Roman" panose="02020603050405020304" pitchFamily="18" charset="0"/>
                <a:cs typeface="Times New Roman" panose="02020603050405020304" pitchFamily="18" charset="0"/>
              </a:rPr>
              <a:t>Постановление администрации города </a:t>
            </a:r>
            <a:r>
              <a:rPr lang="ru-RU" sz="1200" b="1" i="1" dirty="0" err="1">
                <a:latin typeface="Times New Roman" panose="02020603050405020304" pitchFamily="18" charset="0"/>
                <a:cs typeface="Times New Roman" panose="02020603050405020304" pitchFamily="18" charset="0"/>
              </a:rPr>
              <a:t>Урай</a:t>
            </a:r>
            <a:r>
              <a:rPr lang="ru-RU" sz="1200" b="1" i="1" dirty="0">
                <a:latin typeface="Times New Roman" panose="02020603050405020304" pitchFamily="18" charset="0"/>
                <a:cs typeface="Times New Roman" panose="02020603050405020304" pitchFamily="18" charset="0"/>
              </a:rPr>
              <a:t> </a:t>
            </a:r>
          </a:p>
          <a:p>
            <a:r>
              <a:rPr lang="ru-RU" sz="1200" b="1" i="1" dirty="0">
                <a:latin typeface="Times New Roman" panose="02020603050405020304" pitchFamily="18" charset="0"/>
                <a:cs typeface="Times New Roman" panose="02020603050405020304" pitchFamily="18" charset="0"/>
              </a:rPr>
              <a:t>от 10.08.2019 «О реализации в городе </a:t>
            </a:r>
            <a:r>
              <a:rPr lang="ru-RU" sz="1200" b="1" i="1" dirty="0" err="1">
                <a:latin typeface="Times New Roman" panose="02020603050405020304" pitchFamily="18" charset="0"/>
                <a:cs typeface="Times New Roman" panose="02020603050405020304" pitchFamily="18" charset="0"/>
              </a:rPr>
              <a:t>Урай</a:t>
            </a:r>
            <a:endParaRPr lang="ru-RU" sz="1200" b="1" i="1" dirty="0">
              <a:latin typeface="Times New Roman" panose="02020603050405020304" pitchFamily="18" charset="0"/>
              <a:cs typeface="Times New Roman" panose="02020603050405020304" pitchFamily="18" charset="0"/>
            </a:endParaRPr>
          </a:p>
          <a:p>
            <a:r>
              <a:rPr lang="ru-RU" sz="1200" b="1" i="1" dirty="0">
                <a:latin typeface="Times New Roman" panose="02020603050405020304" pitchFamily="18" charset="0"/>
                <a:cs typeface="Times New Roman" panose="02020603050405020304" pitchFamily="18" charset="0"/>
              </a:rPr>
              <a:t> проектов инициативного бюджетирования»</a:t>
            </a:r>
            <a:endParaRPr lang="ru-RU" sz="1200" dirty="0">
              <a:latin typeface="Times New Roman" panose="02020603050405020304" pitchFamily="18" charset="0"/>
              <a:cs typeface="Times New Roman" panose="02020603050405020304" pitchFamily="18" charset="0"/>
            </a:endParaRPr>
          </a:p>
        </p:txBody>
      </p:sp>
      <p:sp>
        <p:nvSpPr>
          <p:cNvPr id="34" name="Прямоугольник 33">
            <a:extLst>
              <a:ext uri="{FF2B5EF4-FFF2-40B4-BE49-F238E27FC236}">
                <a16:creationId xmlns:a16="http://schemas.microsoft.com/office/drawing/2014/main" xmlns="" id="{F883F2D9-0FB9-48F2-B66B-83E6D47AB8B3}"/>
              </a:ext>
            </a:extLst>
          </p:cNvPr>
          <p:cNvSpPr/>
          <p:nvPr/>
        </p:nvSpPr>
        <p:spPr>
          <a:xfrm>
            <a:off x="6433666" y="3767325"/>
            <a:ext cx="2592000" cy="954107"/>
          </a:xfrm>
          <a:prstGeom prst="rect">
            <a:avLst/>
          </a:prstGeom>
        </p:spPr>
        <p:txBody>
          <a:bodyPr wrap="square">
            <a:spAutoFit/>
          </a:bodyPr>
          <a:lstStyle/>
          <a:p>
            <a:r>
              <a:rPr lang="ru-RU" sz="1400" b="1" i="1" dirty="0">
                <a:solidFill>
                  <a:srgbClr val="0000FF"/>
                </a:solidFill>
                <a:latin typeface="Times New Roman Cyr" panose="02020603050405020304" pitchFamily="18" charset="0"/>
                <a:cs typeface="Times New Roman Cyr" panose="02020603050405020304" pitchFamily="18" charset="0"/>
              </a:rPr>
              <a:t>ЮБИЛЕЙНОЕ СОЦВЕТИЕ. Цветочное оформление общественных территорий города в летний период </a:t>
            </a:r>
          </a:p>
        </p:txBody>
      </p:sp>
      <p:sp>
        <p:nvSpPr>
          <p:cNvPr id="37" name="Прямоугольник 36">
            <a:extLst>
              <a:ext uri="{FF2B5EF4-FFF2-40B4-BE49-F238E27FC236}">
                <a16:creationId xmlns:a16="http://schemas.microsoft.com/office/drawing/2014/main" xmlns="" id="{04F4DCD6-445C-46DF-A4F6-368EF6069CB8}"/>
              </a:ext>
            </a:extLst>
          </p:cNvPr>
          <p:cNvSpPr/>
          <p:nvPr/>
        </p:nvSpPr>
        <p:spPr>
          <a:xfrm>
            <a:off x="805407" y="4819853"/>
            <a:ext cx="1988251" cy="307777"/>
          </a:xfrm>
          <a:prstGeom prst="rect">
            <a:avLst/>
          </a:prstGeom>
        </p:spPr>
        <p:txBody>
          <a:bodyPr wrap="square">
            <a:spAutoFit/>
          </a:bodyPr>
          <a:lstStyle/>
          <a:p>
            <a:r>
              <a:rPr lang="ru-RU" sz="1400" b="1" i="1" dirty="0">
                <a:solidFill>
                  <a:srgbClr val="0000FF"/>
                </a:solidFill>
                <a:latin typeface="Times New Roman Cyr" panose="02020603050405020304" pitchFamily="18" charset="0"/>
                <a:cs typeface="Times New Roman Cyr" panose="02020603050405020304" pitchFamily="18" charset="0"/>
              </a:rPr>
              <a:t>Умная опора </a:t>
            </a:r>
          </a:p>
        </p:txBody>
      </p:sp>
      <p:pic>
        <p:nvPicPr>
          <p:cNvPr id="3" name="Рисунок 2">
            <a:extLst>
              <a:ext uri="{FF2B5EF4-FFF2-40B4-BE49-F238E27FC236}">
                <a16:creationId xmlns:a16="http://schemas.microsoft.com/office/drawing/2014/main" xmlns="" id="{3219E3E0-47CD-40A5-8FC4-23973092133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288" y="1612653"/>
            <a:ext cx="2592000" cy="1455156"/>
          </a:xfrm>
          <a:prstGeom prst="rect">
            <a:avLst/>
          </a:prstGeom>
        </p:spPr>
      </p:pic>
      <p:pic>
        <p:nvPicPr>
          <p:cNvPr id="8" name="Рисунок 7">
            <a:extLst>
              <a:ext uri="{FF2B5EF4-FFF2-40B4-BE49-F238E27FC236}">
                <a16:creationId xmlns:a16="http://schemas.microsoft.com/office/drawing/2014/main" xmlns="" id="{21AB527E-B362-423A-8A86-9606B805BBF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8335" y="5184202"/>
            <a:ext cx="2700000" cy="1651882"/>
          </a:xfrm>
          <a:prstGeom prst="rect">
            <a:avLst/>
          </a:prstGeom>
        </p:spPr>
      </p:pic>
      <p:pic>
        <p:nvPicPr>
          <p:cNvPr id="12" name="Рисунок 11">
            <a:extLst>
              <a:ext uri="{FF2B5EF4-FFF2-40B4-BE49-F238E27FC236}">
                <a16:creationId xmlns:a16="http://schemas.microsoft.com/office/drawing/2014/main" xmlns="" id="{382644A2-E734-4DC1-B7FE-E610E1CF6EE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57378" y="1689575"/>
            <a:ext cx="2304000" cy="1853541"/>
          </a:xfrm>
          <a:prstGeom prst="rect">
            <a:avLst/>
          </a:prstGeom>
        </p:spPr>
      </p:pic>
      <p:pic>
        <p:nvPicPr>
          <p:cNvPr id="14" name="Рисунок 13">
            <a:extLst>
              <a:ext uri="{FF2B5EF4-FFF2-40B4-BE49-F238E27FC236}">
                <a16:creationId xmlns:a16="http://schemas.microsoft.com/office/drawing/2014/main" xmlns="" id="{6253CD7B-C346-4231-ADF5-0934ACBEA1D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00192" y="1700808"/>
            <a:ext cx="2700000" cy="2096654"/>
          </a:xfrm>
          <a:prstGeom prst="rect">
            <a:avLst/>
          </a:prstGeom>
        </p:spPr>
      </p:pic>
      <p:pic>
        <p:nvPicPr>
          <p:cNvPr id="16" name="Рисунок 15">
            <a:extLst>
              <a:ext uri="{FF2B5EF4-FFF2-40B4-BE49-F238E27FC236}">
                <a16:creationId xmlns:a16="http://schemas.microsoft.com/office/drawing/2014/main" xmlns="" id="{32214F5E-1B10-4A9E-997F-A01FE4236AD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36000" y="4725144"/>
            <a:ext cx="2581226" cy="2088000"/>
          </a:xfrm>
          <a:prstGeom prst="rect">
            <a:avLst/>
          </a:prstGeom>
        </p:spPr>
      </p:pic>
      <p:pic>
        <p:nvPicPr>
          <p:cNvPr id="20" name="Рисунок 19">
            <a:extLst>
              <a:ext uri="{FF2B5EF4-FFF2-40B4-BE49-F238E27FC236}">
                <a16:creationId xmlns:a16="http://schemas.microsoft.com/office/drawing/2014/main" xmlns="" id="{14F6C773-DD15-4B66-8573-D929332E3B7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17962" y="5085611"/>
            <a:ext cx="2268000" cy="1750473"/>
          </a:xfrm>
          <a:prstGeom prst="rect">
            <a:avLst/>
          </a:prstGeom>
        </p:spPr>
      </p:pic>
      <p:sp>
        <p:nvSpPr>
          <p:cNvPr id="23" name="Прямоугольник 22">
            <a:extLst>
              <a:ext uri="{FF2B5EF4-FFF2-40B4-BE49-F238E27FC236}">
                <a16:creationId xmlns:a16="http://schemas.microsoft.com/office/drawing/2014/main" xmlns="" id="{FB2BB918-BD6B-4CDA-A6D1-F68060A4F9A4}"/>
              </a:ext>
            </a:extLst>
          </p:cNvPr>
          <p:cNvSpPr/>
          <p:nvPr/>
        </p:nvSpPr>
        <p:spPr>
          <a:xfrm>
            <a:off x="2889675" y="4412551"/>
            <a:ext cx="3194493" cy="738664"/>
          </a:xfrm>
          <a:prstGeom prst="rect">
            <a:avLst/>
          </a:prstGeom>
        </p:spPr>
        <p:txBody>
          <a:bodyPr wrap="square">
            <a:spAutoFit/>
          </a:bodyPr>
          <a:lstStyle/>
          <a:p>
            <a:r>
              <a:rPr lang="ru-RU" sz="1400" b="1" i="1" dirty="0">
                <a:solidFill>
                  <a:srgbClr val="0000FF"/>
                </a:solidFill>
                <a:latin typeface="Times New Roman Cyr" panose="02020603050405020304" pitchFamily="18" charset="0"/>
                <a:cs typeface="Times New Roman Cyr" panose="02020603050405020304" pitchFamily="18" charset="0"/>
              </a:rPr>
              <a:t>Организация и проведение городского</a:t>
            </a:r>
          </a:p>
          <a:p>
            <a:r>
              <a:rPr lang="ru-RU" sz="1400" b="1" i="1" dirty="0">
                <a:solidFill>
                  <a:srgbClr val="0000FF"/>
                </a:solidFill>
                <a:latin typeface="Times New Roman Cyr" panose="02020603050405020304" pitchFamily="18" charset="0"/>
                <a:cs typeface="Times New Roman Cyr" panose="02020603050405020304" pitchFamily="18" charset="0"/>
              </a:rPr>
              <a:t>национального праздника Сабантуй-2020 </a:t>
            </a:r>
          </a:p>
        </p:txBody>
      </p:sp>
      <p:pic>
        <p:nvPicPr>
          <p:cNvPr id="25" name="Рисунок 24">
            <a:extLst>
              <a:ext uri="{FF2B5EF4-FFF2-40B4-BE49-F238E27FC236}">
                <a16:creationId xmlns:a16="http://schemas.microsoft.com/office/drawing/2014/main" xmlns="" id="{C7DAD3C4-9165-486D-83C5-35DCEBD630F4}"/>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3390" y="3429000"/>
            <a:ext cx="2857143" cy="1333333"/>
          </a:xfrm>
          <a:prstGeom prst="rect">
            <a:avLst/>
          </a:prstGeom>
        </p:spPr>
      </p:pic>
    </p:spTree>
    <p:extLst>
      <p:ext uri="{BB962C8B-B14F-4D97-AF65-F5344CB8AC3E}">
        <p14:creationId xmlns:p14="http://schemas.microsoft.com/office/powerpoint/2010/main" xmlns="" val="35294154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9943" name="Rectangle 1"/>
          <p:cNvSpPr>
            <a:spLocks noChangeArrowheads="1"/>
          </p:cNvSpPr>
          <p:nvPr/>
        </p:nvSpPr>
        <p:spPr bwMode="auto">
          <a:xfrm>
            <a:off x="107504" y="740096"/>
            <a:ext cx="8856984" cy="400110"/>
          </a:xfrm>
          <a:prstGeom prst="rect">
            <a:avLst/>
          </a:prstGeom>
          <a:noFill/>
          <a:ln w="9525">
            <a:noFill/>
            <a:miter lim="800000"/>
            <a:headEnd/>
            <a:tailEnd/>
          </a:ln>
        </p:spPr>
        <p:txBody>
          <a:bodyPr wrap="square" anchor="ctr">
            <a:spAutoFit/>
          </a:bodyPr>
          <a:lstStyle/>
          <a:p>
            <a:pPr algn="ctr"/>
            <a:r>
              <a:rPr lang="ru-RU" sz="2000" b="1" dirty="0">
                <a:latin typeface="Times New Roman" panose="02020603050405020304" pitchFamily="18" charset="0"/>
                <a:cs typeface="Times New Roman" panose="02020603050405020304" pitchFamily="18" charset="0"/>
              </a:rPr>
              <a:t>Использование средств резервного фонда</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95536" y="1340768"/>
            <a:ext cx="8424936" cy="5068441"/>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	Решением Думы города Урай от 12.12.2019 №93 резервный фонд администрации города Урай на 2020 год назначен в сумме 5 000,0 тыс.рублей.</a:t>
            </a:r>
          </a:p>
          <a:p>
            <a:pPr>
              <a:lnSpc>
                <a:spcPct val="150000"/>
              </a:lnSpc>
            </a:pPr>
            <a:r>
              <a:rPr lang="ru-RU" b="1" i="1" dirty="0">
                <a:latin typeface="Times New Roman" panose="02020603050405020304" pitchFamily="18" charset="0"/>
                <a:cs typeface="Times New Roman" panose="02020603050405020304" pitchFamily="18" charset="0"/>
              </a:rPr>
              <a:t>В течение года средства в сумме 2 363,0 тыс.рублей были направлены на:</a:t>
            </a:r>
          </a:p>
          <a:p>
            <a:pPr algn="just">
              <a:buFont typeface="Wingdings" pitchFamily="2" charset="2"/>
              <a:buChar char="Ø"/>
            </a:pPr>
            <a:r>
              <a:rPr lang="ru-RU" sz="1600" dirty="0">
                <a:latin typeface="Times New Roman" panose="02020603050405020304" pitchFamily="18" charset="0"/>
                <a:cs typeface="Times New Roman" panose="02020603050405020304" pitchFamily="18" charset="0"/>
              </a:rPr>
              <a:t> исполнение судебных актов по обращению взыскания на средства бюджета городского округа город Урай, необходимость в которых возникла в текущем финансовом году (оплата административных штрафов, компенсация расходов на представителя, взыскание судебных расходов) в сумме  </a:t>
            </a:r>
            <a:r>
              <a:rPr lang="ru-RU" sz="1600" b="1" dirty="0">
                <a:latin typeface="Times New Roman" panose="02020603050405020304" pitchFamily="18" charset="0"/>
                <a:cs typeface="Times New Roman" panose="02020603050405020304" pitchFamily="18" charset="0"/>
              </a:rPr>
              <a:t>795,0 тыс.рублей</a:t>
            </a:r>
            <a:r>
              <a:rPr lang="ru-RU" sz="1600" dirty="0">
                <a:latin typeface="Times New Roman" panose="02020603050405020304" pitchFamily="18" charset="0"/>
                <a:cs typeface="Times New Roman" panose="02020603050405020304" pitchFamily="18" charset="0"/>
              </a:rPr>
              <a:t>;</a:t>
            </a:r>
          </a:p>
          <a:p>
            <a:pPr algn="just"/>
            <a:endParaRPr lang="ru-RU" sz="8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ru-RU" sz="1600" dirty="0">
                <a:latin typeface="Times New Roman" panose="02020603050405020304" pitchFamily="18" charset="0"/>
                <a:cs typeface="Times New Roman" panose="02020603050405020304" pitchFamily="18" charset="0"/>
              </a:rPr>
              <a:t> выполнение работ по уборке и вывозу мусора из квартиры (пожар по адресу: мкр.3, дом 30, кв.50) в сумме  </a:t>
            </a:r>
            <a:r>
              <a:rPr lang="ru-RU" sz="1600" b="1" dirty="0">
                <a:latin typeface="Times New Roman" panose="02020603050405020304" pitchFamily="18" charset="0"/>
                <a:cs typeface="Times New Roman" panose="02020603050405020304" pitchFamily="18" charset="0"/>
              </a:rPr>
              <a:t>60,1 тыс.рублей</a:t>
            </a:r>
            <a:r>
              <a:rPr lang="en-US" sz="1600" b="1" dirty="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a:p>
            <a:pPr algn="just"/>
            <a:endParaRPr lang="ru-RU" sz="800" b="1" dirty="0">
              <a:latin typeface="Times New Roman" panose="02020603050405020304" pitchFamily="18" charset="0"/>
              <a:cs typeface="Times New Roman" panose="02020603050405020304" pitchFamily="18" charset="0"/>
            </a:endParaRPr>
          </a:p>
          <a:p>
            <a:pPr algn="just">
              <a:buFont typeface="Wingdings" pitchFamily="2" charset="2"/>
              <a:buChar char="Ø"/>
            </a:pPr>
            <a:r>
              <a:rPr lang="ru-RU" sz="1600" dirty="0">
                <a:latin typeface="Times New Roman" pitchFamily="18" charset="0"/>
                <a:cs typeface="Times New Roman" pitchFamily="18" charset="0"/>
              </a:rPr>
              <a:t> финансовое обеспечение мероприятий, связанных с профилактикой и устранением последствий распространения новой </a:t>
            </a:r>
            <a:r>
              <a:rPr lang="ru-RU" sz="1600" dirty="0" err="1">
                <a:latin typeface="Times New Roman" pitchFamily="18" charset="0"/>
                <a:cs typeface="Times New Roman" pitchFamily="18" charset="0"/>
              </a:rPr>
              <a:t>коронавирусной</a:t>
            </a:r>
            <a:r>
              <a:rPr lang="ru-RU" sz="1600" dirty="0">
                <a:latin typeface="Times New Roman" pitchFamily="18" charset="0"/>
                <a:cs typeface="Times New Roman" pitchFamily="18" charset="0"/>
              </a:rPr>
              <a:t> инфекции, вызванной CO</a:t>
            </a:r>
            <a:r>
              <a:rPr lang="en-US" sz="1600" dirty="0">
                <a:latin typeface="Times New Roman" pitchFamily="18" charset="0"/>
                <a:cs typeface="Times New Roman" pitchFamily="18" charset="0"/>
              </a:rPr>
              <a:t>VID</a:t>
            </a:r>
            <a:r>
              <a:rPr lang="ru-RU" sz="1600" dirty="0">
                <a:latin typeface="Times New Roman" pitchFamily="18" charset="0"/>
                <a:cs typeface="Times New Roman" pitchFamily="18" charset="0"/>
              </a:rPr>
              <a:t>-2019 (обеспечение средствами индивидуальной защиты, дезинфекция помещений образовательных организаций, продолжение проведения работ по дезинфекции малых архитектурных форм и покрытия детских игровых площадок, открытых пространств и мест массового скопления людей, в том числе остановочных комплексов, городских тротуаров и площадей) в сумме                      </a:t>
            </a:r>
            <a:r>
              <a:rPr lang="ru-RU" sz="1600" b="1" dirty="0">
                <a:latin typeface="Times New Roman" panose="02020603050405020304" pitchFamily="18" charset="0"/>
                <a:cs typeface="Times New Roman" panose="02020603050405020304" pitchFamily="18" charset="0"/>
              </a:rPr>
              <a:t>1 507,9 тыс.рублей.</a:t>
            </a:r>
          </a:p>
          <a:p>
            <a:pPr algn="just">
              <a:lnSpc>
                <a:spcPct val="150000"/>
              </a:lnSpc>
            </a:pPr>
            <a:r>
              <a:rPr lang="ru-RU" dirty="0">
                <a:latin typeface="Times New Roman" panose="02020603050405020304" pitchFamily="18" charset="0"/>
                <a:cs typeface="Times New Roman" panose="02020603050405020304" pitchFamily="18" charset="0"/>
              </a:rPr>
              <a:t> </a:t>
            </a:r>
          </a:p>
        </p:txBody>
      </p:sp>
      <p:sp>
        <p:nvSpPr>
          <p:cNvPr id="6" name="Прямоугольник 5"/>
          <p:cNvSpPr/>
          <p:nvPr/>
        </p:nvSpPr>
        <p:spPr>
          <a:xfrm>
            <a:off x="7596336" y="0"/>
            <a:ext cx="184731" cy="369332"/>
          </a:xfrm>
          <a:prstGeom prst="rect">
            <a:avLst/>
          </a:prstGeom>
        </p:spPr>
        <p:txBody>
          <a:bodyPr wrap="none">
            <a:spAutoFit/>
          </a:bodyPr>
          <a:lstStyle/>
          <a:p>
            <a:pPr fontAlgn="auto">
              <a:spcBef>
                <a:spcPts val="0"/>
              </a:spcBef>
              <a:spcAft>
                <a:spcPts val="0"/>
              </a:spcAft>
              <a:defRPr/>
            </a:pPr>
            <a:endParaRPr lang="ru-RU"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971600" y="476672"/>
            <a:ext cx="7488832" cy="584775"/>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ОБЪЕМ МУНИЦИПАЛЬНОГО ДОЛГА            </a:t>
            </a:r>
          </a:p>
          <a:p>
            <a:pPr algn="ctr"/>
            <a:r>
              <a:rPr lang="ru-RU" sz="1600" b="1" dirty="0">
                <a:latin typeface="Times New Roman" panose="02020603050405020304" pitchFamily="18" charset="0"/>
                <a:cs typeface="Times New Roman" panose="02020603050405020304" pitchFamily="18" charset="0"/>
              </a:rPr>
              <a:t>       за 2020 год, тыс.рублей </a:t>
            </a:r>
            <a:endParaRPr lang="ru-RU" sz="1600" dirty="0">
              <a:latin typeface="Times New Roman" panose="02020603050405020304" pitchFamily="18" charset="0"/>
              <a:cs typeface="Times New Roman" panose="02020603050405020304" pitchFamily="18" charset="0"/>
            </a:endParaRPr>
          </a:p>
        </p:txBody>
      </p:sp>
      <p:pic>
        <p:nvPicPr>
          <p:cNvPr id="1026" name="Picture 2" descr="https://www.ivteleradio.ru/images/2016/3/18/be5bb15a3ea84df9910ffdb4cadbaa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190820" cy="14707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503548" y="5157192"/>
            <a:ext cx="8424936" cy="1077218"/>
          </a:xfrm>
          <a:prstGeom prst="rect">
            <a:avLst/>
          </a:prstGeom>
        </p:spPr>
        <p:txBody>
          <a:bodyPr wrap="square">
            <a:spAutoFit/>
          </a:bodyPr>
          <a:lstStyle/>
          <a:p>
            <a:pPr algn="ctr"/>
            <a:r>
              <a:rPr lang="ru-RU" sz="1600" b="1" dirty="0">
                <a:latin typeface="Arial" pitchFamily="34" charset="0"/>
                <a:cs typeface="Arial" pitchFamily="34" charset="0"/>
              </a:rPr>
              <a:t>В сфере управления муниципальным долгом деятельность муниципалитета была направлена на проведение взвешенной долговой политики. Итогом реализации данной задачи явилось отсутствие долговых обязательств муниципального образования на конец отчетного года</a:t>
            </a:r>
            <a:endParaRPr lang="ru-RU" sz="1600" dirty="0">
              <a:latin typeface="Arial" pitchFamily="34" charset="0"/>
              <a:cs typeface="Arial" pitchFamily="34" charset="0"/>
            </a:endParaRPr>
          </a:p>
        </p:txBody>
      </p:sp>
      <p:graphicFrame>
        <p:nvGraphicFramePr>
          <p:cNvPr id="4" name="Таблица 3">
            <a:extLst>
              <a:ext uri="{FF2B5EF4-FFF2-40B4-BE49-F238E27FC236}">
                <a16:creationId xmlns:a16="http://schemas.microsoft.com/office/drawing/2014/main" xmlns="" id="{35C23485-E234-47E4-8D77-A9DFE2DB197A}"/>
              </a:ext>
            </a:extLst>
          </p:cNvPr>
          <p:cNvGraphicFramePr>
            <a:graphicFrameLocks noGrp="1"/>
          </p:cNvGraphicFramePr>
          <p:nvPr>
            <p:extLst>
              <p:ext uri="{D42A27DB-BD31-4B8C-83A1-F6EECF244321}">
                <p14:modId xmlns:p14="http://schemas.microsoft.com/office/powerpoint/2010/main" xmlns="" val="1015166739"/>
              </p:ext>
            </p:extLst>
          </p:nvPr>
        </p:nvGraphicFramePr>
        <p:xfrm>
          <a:off x="179513" y="1556791"/>
          <a:ext cx="8784976" cy="3404004"/>
        </p:xfrm>
        <a:graphic>
          <a:graphicData uri="http://schemas.openxmlformats.org/drawingml/2006/table">
            <a:tbl>
              <a:tblPr/>
              <a:tblGrid>
                <a:gridCol w="1728191">
                  <a:extLst>
                    <a:ext uri="{9D8B030D-6E8A-4147-A177-3AD203B41FA5}">
                      <a16:colId xmlns:a16="http://schemas.microsoft.com/office/drawing/2014/main" xmlns="" val="4102507067"/>
                    </a:ext>
                  </a:extLst>
                </a:gridCol>
                <a:gridCol w="864096">
                  <a:extLst>
                    <a:ext uri="{9D8B030D-6E8A-4147-A177-3AD203B41FA5}">
                      <a16:colId xmlns:a16="http://schemas.microsoft.com/office/drawing/2014/main" xmlns="" val="784984519"/>
                    </a:ext>
                  </a:extLst>
                </a:gridCol>
                <a:gridCol w="864096">
                  <a:extLst>
                    <a:ext uri="{9D8B030D-6E8A-4147-A177-3AD203B41FA5}">
                      <a16:colId xmlns:a16="http://schemas.microsoft.com/office/drawing/2014/main" xmlns="" val="1550068111"/>
                    </a:ext>
                  </a:extLst>
                </a:gridCol>
                <a:gridCol w="1296145">
                  <a:extLst>
                    <a:ext uri="{9D8B030D-6E8A-4147-A177-3AD203B41FA5}">
                      <a16:colId xmlns:a16="http://schemas.microsoft.com/office/drawing/2014/main" xmlns="" val="1139287076"/>
                    </a:ext>
                  </a:extLst>
                </a:gridCol>
                <a:gridCol w="1152128">
                  <a:extLst>
                    <a:ext uri="{9D8B030D-6E8A-4147-A177-3AD203B41FA5}">
                      <a16:colId xmlns:a16="http://schemas.microsoft.com/office/drawing/2014/main" xmlns="" val="1235579013"/>
                    </a:ext>
                  </a:extLst>
                </a:gridCol>
                <a:gridCol w="1440160">
                  <a:extLst>
                    <a:ext uri="{9D8B030D-6E8A-4147-A177-3AD203B41FA5}">
                      <a16:colId xmlns:a16="http://schemas.microsoft.com/office/drawing/2014/main" xmlns="" val="265756684"/>
                    </a:ext>
                  </a:extLst>
                </a:gridCol>
                <a:gridCol w="1440160">
                  <a:extLst>
                    <a:ext uri="{9D8B030D-6E8A-4147-A177-3AD203B41FA5}">
                      <a16:colId xmlns:a16="http://schemas.microsoft.com/office/drawing/2014/main" xmlns="" val="1755689075"/>
                    </a:ext>
                  </a:extLst>
                </a:gridCol>
              </a:tblGrid>
              <a:tr h="264645">
                <a:tc rowSpan="4">
                  <a:txBody>
                    <a:bodyPr/>
                    <a:lstStyle/>
                    <a:p>
                      <a:pPr algn="ctr" fontAlgn="ctr"/>
                      <a:r>
                        <a:rPr lang="ru-RU" sz="1100" b="0" i="0" u="none" strike="noStrike" dirty="0">
                          <a:effectLst/>
                          <a:latin typeface="Times New Roman" panose="02020603050405020304" pitchFamily="18" charset="0"/>
                        </a:rPr>
                        <a:t>Вид долгового обязательства </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ru-RU" sz="1200" b="1" i="0" u="none" strike="noStrike" dirty="0">
                          <a:effectLst/>
                          <a:latin typeface="Times New Roman" panose="02020603050405020304" pitchFamily="18" charset="0"/>
                        </a:rPr>
                        <a:t>Объем муниципального долга                </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gridSpan="4">
                  <a:txBody>
                    <a:bodyPr/>
                    <a:lstStyle/>
                    <a:p>
                      <a:pPr algn="ctr" fontAlgn="ctr"/>
                      <a:r>
                        <a:rPr lang="ru-RU" sz="1200" b="1" i="0" u="none" strike="noStrike" dirty="0">
                          <a:effectLst/>
                          <a:latin typeface="Times New Roman" panose="02020603050405020304" pitchFamily="18" charset="0"/>
                        </a:rPr>
                        <a:t>Утверждено на 2020 год</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632350837"/>
                  </a:ext>
                </a:extLst>
              </a:tr>
              <a:tr h="264645">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fontAlgn="ctr"/>
                      <a:r>
                        <a:rPr lang="ru-RU" sz="1200" b="0" i="0" u="none" strike="noStrike" dirty="0">
                          <a:effectLst/>
                          <a:latin typeface="Times New Roman" panose="02020603050405020304" pitchFamily="18" charset="0"/>
                        </a:rPr>
                        <a:t>Первоначально</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0" i="0" u="none" strike="noStrike" dirty="0">
                          <a:effectLst/>
                          <a:latin typeface="Times New Roman" panose="02020603050405020304" pitchFamily="18" charset="0"/>
                        </a:rPr>
                        <a:t>Уточнено</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3251166901"/>
                  </a:ext>
                </a:extLst>
              </a:tr>
              <a:tr h="674455">
                <a:tc vMerge="1">
                  <a:txBody>
                    <a:bodyPr/>
                    <a:lstStyle/>
                    <a:p>
                      <a:endParaRPr lang="ru-RU"/>
                    </a:p>
                  </a:txBody>
                  <a:tcPr/>
                </a:tc>
                <a:tc rowSpan="2">
                  <a:txBody>
                    <a:bodyPr/>
                    <a:lstStyle/>
                    <a:p>
                      <a:pPr algn="ctr" fontAlgn="ctr"/>
                      <a:r>
                        <a:rPr lang="ru-RU" sz="1200" b="0" i="0" u="none" strike="noStrike">
                          <a:latin typeface="Times New Roman"/>
                        </a:rPr>
                        <a:t>на 1 января 2020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200" b="0" i="0" u="none" strike="noStrike">
                          <a:latin typeface="Times New Roman"/>
                        </a:rPr>
                        <a:t>на 1 января 2021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0" i="0" u="none" strike="noStrike">
                          <a:latin typeface="Times New Roman"/>
                        </a:rPr>
                        <a:t>Решение Думы города Урай                  от 12.12.2019  №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200" b="0" i="0" u="none" strike="noStrike">
                          <a:latin typeface="Times New Roman"/>
                        </a:rPr>
                        <a:t>Решение Думы города  Урай             от 21.12.2020 № 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Решение Думы города  Урай             от 12.12.2019 № 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2290426"/>
                  </a:ext>
                </a:extLst>
              </a:tr>
              <a:tr h="102631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b="0" i="0" u="none" strike="noStrike">
                          <a:latin typeface="Times New Roman"/>
                        </a:rPr>
                        <a:t>Верхний предел муниципального долга на 1 января 2021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Предельный объем муниципального долга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Верхний предел муниципального долга на 1 января 2021 года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Предельный объем муниципального долга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2849087"/>
                  </a:ext>
                </a:extLst>
              </a:tr>
              <a:tr h="143374">
                <a:tc>
                  <a:txBody>
                    <a:bodyPr/>
                    <a:lstStyle/>
                    <a:p>
                      <a:pPr algn="ctr" fontAlgn="ctr"/>
                      <a:r>
                        <a:rPr lang="ru-RU" sz="800" b="0" i="0" u="none" strike="noStrike">
                          <a:effectLst/>
                          <a:latin typeface="Times New Roman" panose="02020603050405020304" pitchFamily="18" charset="0"/>
                        </a:rPr>
                        <a:t>1</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9986160"/>
                  </a:ext>
                </a:extLst>
              </a:tr>
              <a:tr h="366732">
                <a:tc>
                  <a:txBody>
                    <a:bodyPr/>
                    <a:lstStyle/>
                    <a:p>
                      <a:pPr algn="l" fontAlgn="ctr"/>
                      <a:r>
                        <a:rPr lang="ru-RU" sz="1100" b="0" i="0" u="none" strike="noStrike">
                          <a:effectLst/>
                          <a:latin typeface="Times New Roman" panose="02020603050405020304" pitchFamily="18" charset="0"/>
                        </a:rPr>
                        <a:t>Кредиты кредитных организаций</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273 600,0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665 819,0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865 819,0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1829683"/>
                  </a:ext>
                </a:extLst>
              </a:tr>
              <a:tr h="284169">
                <a:tc>
                  <a:txBody>
                    <a:bodyPr/>
                    <a:lstStyle/>
                    <a:p>
                      <a:pPr algn="l" fontAlgn="ctr"/>
                      <a:r>
                        <a:rPr lang="ru-RU" sz="1100" b="0" i="0" u="none" strike="noStrike">
                          <a:effectLst/>
                          <a:latin typeface="Times New Roman" panose="02020603050405020304" pitchFamily="18" charset="0"/>
                        </a:rPr>
                        <a:t>Муниципальные гарантии </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200 000,0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200 000,0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0165384"/>
                  </a:ext>
                </a:extLst>
              </a:tr>
              <a:tr h="376356">
                <a:tc>
                  <a:txBody>
                    <a:bodyPr/>
                    <a:lstStyle/>
                    <a:p>
                      <a:pPr algn="l" fontAlgn="t"/>
                      <a:r>
                        <a:rPr lang="ru-RU" sz="1100" b="1" i="0" u="none" strike="noStrike">
                          <a:effectLst/>
                          <a:latin typeface="Times New Roman" panose="02020603050405020304" pitchFamily="18" charset="0"/>
                        </a:rPr>
                        <a:t>Общая сумма муниципального долга </a:t>
                      </a:r>
                    </a:p>
                  </a:txBody>
                  <a:tcPr marL="8398" marR="8398" marT="8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latin typeface="Times New Roman"/>
                        </a:rPr>
                        <a:t>473 600,0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latin typeface="Times New Roman"/>
                        </a:rPr>
                        <a:t>865 819,0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latin typeface="Times New Roman"/>
                        </a:rPr>
                        <a:t>865 819,0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280903"/>
                  </a:ext>
                </a:extLst>
              </a:tr>
            </a:tbl>
          </a:graphicData>
        </a:graphic>
      </p:graphicFrame>
    </p:spTree>
    <p:extLst>
      <p:ext uri="{BB962C8B-B14F-4D97-AF65-F5344CB8AC3E}">
        <p14:creationId xmlns:p14="http://schemas.microsoft.com/office/powerpoint/2010/main" xmlns="" val="10261057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Прямоугольник 6"/>
          <p:cNvSpPr/>
          <p:nvPr/>
        </p:nvSpPr>
        <p:spPr>
          <a:xfrm>
            <a:off x="1232842" y="188640"/>
            <a:ext cx="6696744" cy="400110"/>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Качество управления муниципальными финансами</a:t>
            </a:r>
          </a:p>
        </p:txBody>
      </p:sp>
      <p:sp>
        <p:nvSpPr>
          <p:cNvPr id="9" name="Скругленный прямоугольник 8"/>
          <p:cNvSpPr/>
          <p:nvPr/>
        </p:nvSpPr>
        <p:spPr>
          <a:xfrm>
            <a:off x="539552" y="692696"/>
            <a:ext cx="7920880"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11560" y="764705"/>
            <a:ext cx="7776864" cy="877163"/>
          </a:xfrm>
          <a:prstGeom prst="rect">
            <a:avLst/>
          </a:prstGeom>
          <a:noFill/>
        </p:spPr>
        <p:txBody>
          <a:bodyPr wrap="square" rtlCol="0">
            <a:spAutoFit/>
          </a:bodyPr>
          <a:lstStyle/>
          <a:p>
            <a:pPr algn="just"/>
            <a:r>
              <a:rPr lang="ru-RU" sz="1200" dirty="0"/>
              <a:t>      </a:t>
            </a:r>
            <a:r>
              <a:rPr lang="ru-RU" sz="1300" dirty="0"/>
              <a:t>Департамент финансов автономного округа проводит ежегодный мониторинг и оценку качества организации и осуществления бюджетного процесса в муниципальных образованиях округа в соответствии с постановлением Правительства ХМАО – </a:t>
            </a:r>
            <a:r>
              <a:rPr lang="ru-RU" sz="1300" dirty="0" err="1"/>
              <a:t>Югры</a:t>
            </a:r>
            <a:r>
              <a:rPr lang="ru-RU" sz="1300" dirty="0"/>
              <a:t> от 18.03.2011 № 65-п. </a:t>
            </a:r>
          </a:p>
          <a:p>
            <a:pPr algn="just"/>
            <a:r>
              <a:rPr lang="ru-RU" sz="1200" dirty="0"/>
              <a:t>      </a:t>
            </a:r>
          </a:p>
        </p:txBody>
      </p:sp>
      <p:sp>
        <p:nvSpPr>
          <p:cNvPr id="13" name="Прямоугольник 12"/>
          <p:cNvSpPr/>
          <p:nvPr/>
        </p:nvSpPr>
        <p:spPr>
          <a:xfrm>
            <a:off x="359531" y="1772816"/>
            <a:ext cx="4500501" cy="1569660"/>
          </a:xfrm>
          <a:prstGeom prst="rect">
            <a:avLst/>
          </a:prstGeom>
        </p:spPr>
        <p:txBody>
          <a:bodyPr wrap="square">
            <a:spAutoFit/>
          </a:bodyPr>
          <a:lstStyle/>
          <a:p>
            <a:r>
              <a:rPr lang="ru-RU" sz="1200" b="1" i="1" dirty="0">
                <a:latin typeface="Arial" panose="020B0604020202020204" pitchFamily="34" charset="0"/>
              </a:rPr>
              <a:t>Оценка характеризует следующие направления организации и осуществления бюджетного процесса:</a:t>
            </a:r>
          </a:p>
          <a:p>
            <a:pPr>
              <a:buFont typeface="Wingdings" pitchFamily="2" charset="2"/>
              <a:buChar char="Ø"/>
            </a:pPr>
            <a:r>
              <a:rPr lang="ru-RU" sz="1200" dirty="0">
                <a:latin typeface="Arial" panose="020B0604020202020204" pitchFamily="34" charset="0"/>
              </a:rPr>
              <a:t> планирование бюджета, </a:t>
            </a:r>
          </a:p>
          <a:p>
            <a:pPr>
              <a:buFont typeface="Wingdings" pitchFamily="2" charset="2"/>
              <a:buChar char="Ø"/>
            </a:pPr>
            <a:r>
              <a:rPr lang="ru-RU" sz="1200" dirty="0">
                <a:latin typeface="Arial" panose="020B0604020202020204" pitchFamily="34" charset="0"/>
              </a:rPr>
              <a:t> исполнение бюджета, </a:t>
            </a:r>
          </a:p>
          <a:p>
            <a:pPr>
              <a:buFont typeface="Wingdings" pitchFamily="2" charset="2"/>
              <a:buChar char="Ø"/>
            </a:pPr>
            <a:r>
              <a:rPr lang="ru-RU" sz="1200" dirty="0">
                <a:latin typeface="Arial" panose="020B0604020202020204" pitchFamily="34" charset="0"/>
              </a:rPr>
              <a:t> долговая политика, </a:t>
            </a:r>
          </a:p>
          <a:p>
            <a:pPr>
              <a:buFont typeface="Wingdings" pitchFamily="2" charset="2"/>
              <a:buChar char="Ø"/>
            </a:pPr>
            <a:r>
              <a:rPr lang="ru-RU" sz="1200" dirty="0">
                <a:latin typeface="Arial" panose="020B0604020202020204" pitchFamily="34" charset="0"/>
              </a:rPr>
              <a:t> оказание муниципальных услуг (выполнение работ), </a:t>
            </a:r>
          </a:p>
          <a:p>
            <a:pPr>
              <a:buFont typeface="Wingdings" pitchFamily="2" charset="2"/>
              <a:buChar char="Ø"/>
            </a:pPr>
            <a:r>
              <a:rPr lang="ru-RU" sz="1200" dirty="0">
                <a:latin typeface="Arial" panose="020B0604020202020204" pitchFamily="34" charset="0"/>
              </a:rPr>
              <a:t> открытость бюджетного процесса, </a:t>
            </a:r>
          </a:p>
          <a:p>
            <a:pPr>
              <a:buFont typeface="Wingdings" pitchFamily="2" charset="2"/>
              <a:buChar char="Ø"/>
            </a:pPr>
            <a:r>
              <a:rPr lang="ru-RU" sz="1200" dirty="0">
                <a:latin typeface="Arial" panose="020B0604020202020204" pitchFamily="34" charset="0"/>
              </a:rPr>
              <a:t> выполнение «майских» Указов Президента РФ</a:t>
            </a:r>
            <a:endParaRPr lang="ru-RU" sz="1200" dirty="0">
              <a:effectLst/>
              <a:latin typeface="Arial" panose="020B0604020202020204" pitchFamily="34" charset="0"/>
            </a:endParaRPr>
          </a:p>
        </p:txBody>
      </p:sp>
      <p:sp>
        <p:nvSpPr>
          <p:cNvPr id="15" name="Прямоугольник 14"/>
          <p:cNvSpPr/>
          <p:nvPr/>
        </p:nvSpPr>
        <p:spPr>
          <a:xfrm>
            <a:off x="5214942" y="1916832"/>
            <a:ext cx="3634190" cy="830997"/>
          </a:xfrm>
          <a:prstGeom prst="rect">
            <a:avLst/>
          </a:prstGeom>
        </p:spPr>
        <p:txBody>
          <a:bodyPr wrap="square">
            <a:spAutoFit/>
          </a:bodyPr>
          <a:lstStyle/>
          <a:p>
            <a:pPr algn="ctr"/>
            <a:r>
              <a:rPr lang="ru-RU" sz="1200" b="1" dirty="0">
                <a:latin typeface="Arial" panose="020B0604020202020204" pitchFamily="34" charset="0"/>
              </a:rPr>
              <a:t>Рейтинг муниципального образования городской округ Урай по результатам оценки качества организации и осуществления бюджетного процесса за 2016-2019 годы</a:t>
            </a:r>
            <a:endParaRPr lang="ru-RU" sz="1200" b="1" dirty="0">
              <a:effectLst/>
              <a:latin typeface="Arial" panose="020B0604020202020204" pitchFamily="34" charset="0"/>
            </a:endParaRPr>
          </a:p>
        </p:txBody>
      </p:sp>
      <p:sp>
        <p:nvSpPr>
          <p:cNvPr id="2" name="Прямоугольник 1"/>
          <p:cNvSpPr/>
          <p:nvPr/>
        </p:nvSpPr>
        <p:spPr>
          <a:xfrm>
            <a:off x="323528" y="3645024"/>
            <a:ext cx="3168352" cy="461665"/>
          </a:xfrm>
          <a:prstGeom prst="rect">
            <a:avLst/>
          </a:prstGeom>
        </p:spPr>
        <p:txBody>
          <a:bodyPr wrap="square">
            <a:spAutoFit/>
          </a:bodyPr>
          <a:lstStyle/>
          <a:p>
            <a:pPr algn="ctr"/>
            <a:r>
              <a:rPr lang="ru-RU" sz="1200" b="1" i="1" dirty="0">
                <a:solidFill>
                  <a:srgbClr val="FF0000"/>
                </a:solidFill>
                <a:latin typeface="Arial" panose="020B0604020202020204" pitchFamily="34" charset="0"/>
              </a:rPr>
              <a:t>Оценка города Урай в целом по ХМАО</a:t>
            </a:r>
          </a:p>
          <a:p>
            <a:pPr algn="ctr"/>
            <a:r>
              <a:rPr lang="en-US" sz="1200" i="1" dirty="0">
                <a:latin typeface="Arial" panose="020B0604020202020204" pitchFamily="34" charset="0"/>
              </a:rPr>
              <a:t> </a:t>
            </a:r>
            <a:endParaRPr lang="ru-RU" sz="1200" i="1" dirty="0">
              <a:latin typeface="Arial" panose="020B0604020202020204" pitchFamily="34"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xmlns="" val="2617866635"/>
              </p:ext>
            </p:extLst>
          </p:nvPr>
        </p:nvGraphicFramePr>
        <p:xfrm>
          <a:off x="4499992" y="2924944"/>
          <a:ext cx="4536503" cy="861816"/>
        </p:xfrm>
        <a:graphic>
          <a:graphicData uri="http://schemas.openxmlformats.org/drawingml/2006/table">
            <a:tbl>
              <a:tblPr/>
              <a:tblGrid>
                <a:gridCol w="1174472">
                  <a:extLst>
                    <a:ext uri="{9D8B030D-6E8A-4147-A177-3AD203B41FA5}">
                      <a16:colId xmlns:a16="http://schemas.microsoft.com/office/drawing/2014/main" xmlns="" val="20000"/>
                    </a:ext>
                  </a:extLst>
                </a:gridCol>
                <a:gridCol w="1120677">
                  <a:extLst>
                    <a:ext uri="{9D8B030D-6E8A-4147-A177-3AD203B41FA5}">
                      <a16:colId xmlns:a16="http://schemas.microsoft.com/office/drawing/2014/main" xmlns="" val="20001"/>
                    </a:ext>
                  </a:extLst>
                </a:gridCol>
                <a:gridCol w="1120677">
                  <a:extLst>
                    <a:ext uri="{9D8B030D-6E8A-4147-A177-3AD203B41FA5}">
                      <a16:colId xmlns:a16="http://schemas.microsoft.com/office/drawing/2014/main" xmlns="" val="20002"/>
                    </a:ext>
                  </a:extLst>
                </a:gridCol>
                <a:gridCol w="1120677">
                  <a:extLst>
                    <a:ext uri="{9D8B030D-6E8A-4147-A177-3AD203B41FA5}">
                      <a16:colId xmlns:a16="http://schemas.microsoft.com/office/drawing/2014/main" xmlns="" val="20003"/>
                    </a:ext>
                  </a:extLst>
                </a:gridCol>
              </a:tblGrid>
              <a:tr h="400055">
                <a:tc>
                  <a:txBody>
                    <a:bodyPr/>
                    <a:lstStyle/>
                    <a:p>
                      <a:pPr algn="ctr" fontAlgn="b"/>
                      <a:r>
                        <a:rPr lang="ru-RU" sz="1400" b="1" i="0" u="none" strike="noStrike" dirty="0">
                          <a:solidFill>
                            <a:schemeClr val="tx1"/>
                          </a:solidFill>
                          <a:latin typeface="Arial" pitchFamily="34" charset="0"/>
                          <a:cs typeface="Arial" pitchFamily="34" charset="0"/>
                        </a:rPr>
                        <a:t>за 2016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400" b="1" i="0" u="none" strike="noStrike" dirty="0">
                          <a:solidFill>
                            <a:schemeClr val="tx1"/>
                          </a:solidFill>
                          <a:latin typeface="Arial" pitchFamily="34" charset="0"/>
                          <a:cs typeface="Arial" pitchFamily="34" charset="0"/>
                        </a:rPr>
                        <a:t>за 2017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400" b="1" i="0" u="none" strike="noStrike" dirty="0">
                          <a:solidFill>
                            <a:schemeClr val="tx1"/>
                          </a:solidFill>
                          <a:latin typeface="Arial" pitchFamily="34" charset="0"/>
                          <a:cs typeface="Arial" pitchFamily="34" charset="0"/>
                        </a:rPr>
                        <a:t>за 2018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400" b="1" i="0" u="none" strike="noStrike" dirty="0">
                          <a:solidFill>
                            <a:schemeClr val="tx1"/>
                          </a:solidFill>
                          <a:latin typeface="Arial" pitchFamily="34" charset="0"/>
                          <a:cs typeface="Arial" pitchFamily="34" charset="0"/>
                        </a:rPr>
                        <a:t>за 2019 год</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461761">
                <a:tc>
                  <a:txBody>
                    <a:bodyPr/>
                    <a:lstStyle/>
                    <a:p>
                      <a:pPr algn="ctr" fontAlgn="b"/>
                      <a:r>
                        <a:rPr lang="ru-RU" sz="1400" b="1" i="0" u="none" strike="noStrike" dirty="0">
                          <a:solidFill>
                            <a:srgbClr val="000000"/>
                          </a:solidFill>
                          <a:latin typeface="Arial" pitchFamily="34" charset="0"/>
                          <a:cs typeface="Arial" pitchFamily="34" charset="0"/>
                        </a:rPr>
                        <a:t>1 место</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400" b="1" i="0" u="none" strike="noStrike" dirty="0">
                          <a:solidFill>
                            <a:srgbClr val="000000"/>
                          </a:solidFill>
                          <a:latin typeface="Arial" pitchFamily="34" charset="0"/>
                          <a:cs typeface="Arial" pitchFamily="34" charset="0"/>
                        </a:rPr>
                        <a:t>5 место</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400" b="1" i="0" u="none" strike="noStrike" dirty="0">
                          <a:solidFill>
                            <a:srgbClr val="000000"/>
                          </a:solidFill>
                          <a:latin typeface="Arial" pitchFamily="34" charset="0"/>
                          <a:cs typeface="Arial" pitchFamily="34" charset="0"/>
                        </a:rPr>
                        <a:t>1 место</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400" b="1" i="0" u="none" strike="noStrike" dirty="0">
                          <a:solidFill>
                            <a:srgbClr val="000000"/>
                          </a:solidFill>
                          <a:latin typeface="Arial" pitchFamily="34" charset="0"/>
                          <a:cs typeface="Arial" pitchFamily="34" charset="0"/>
                        </a:rPr>
                        <a:t>7 место</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10" name="Диаграмма 9"/>
          <p:cNvGraphicFramePr/>
          <p:nvPr/>
        </p:nvGraphicFramePr>
        <p:xfrm>
          <a:off x="-252536" y="3717032"/>
          <a:ext cx="7992888"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20460856"/>
      </p:ext>
    </p:extLst>
  </p:cSld>
  <p:clrMapOvr>
    <a:masterClrMapping/>
  </p:clrMapOvr>
  <p:transition spd="slow"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през1"/>
          <p:cNvPicPr preferRelativeResize="0">
            <a:picLocks noChangeArrowheads="1"/>
          </p:cNvPicPr>
          <p:nvPr/>
        </p:nvPicPr>
        <p:blipFill>
          <a:blip r:embed="rId3" cstate="print"/>
          <a:srcRect r="82060"/>
          <a:stretch>
            <a:fillRect/>
          </a:stretch>
        </p:blipFill>
        <p:spPr bwMode="auto">
          <a:xfrm>
            <a:off x="0" y="6350"/>
            <a:ext cx="1835696" cy="6851650"/>
          </a:xfrm>
          <a:prstGeom prst="rect">
            <a:avLst/>
          </a:prstGeom>
          <a:noFill/>
          <a:ln w="9525">
            <a:noFill/>
            <a:miter lim="800000"/>
            <a:headEnd/>
            <a:tailEnd/>
          </a:ln>
        </p:spPr>
      </p:pic>
      <p:sp>
        <p:nvSpPr>
          <p:cNvPr id="4" name="Text Box 2"/>
          <p:cNvSpPr txBox="1">
            <a:spLocks noChangeArrowheads="1"/>
          </p:cNvSpPr>
          <p:nvPr/>
        </p:nvSpPr>
        <p:spPr bwMode="auto">
          <a:xfrm>
            <a:off x="0" y="548680"/>
            <a:ext cx="9144001" cy="357190"/>
          </a:xfrm>
          <a:prstGeom prst="rect">
            <a:avLst/>
          </a:prstGeom>
          <a:gradFill>
            <a:gsLst>
              <a:gs pos="0">
                <a:srgbClr val="5E9EFF">
                  <a:alpha val="37000"/>
                </a:srgbClr>
              </a:gs>
              <a:gs pos="39999">
                <a:srgbClr val="85C2FF"/>
              </a:gs>
              <a:gs pos="70000">
                <a:srgbClr val="C4D6EB"/>
              </a:gs>
              <a:gs pos="100000">
                <a:schemeClr val="bg1"/>
              </a:gs>
            </a:gsLst>
            <a:lin ang="0" scaled="1"/>
          </a:gradFill>
          <a:ln w="9525">
            <a:noFill/>
            <a:miter lim="800000"/>
            <a:headEnd/>
            <a:tailEnd/>
          </a:ln>
        </p:spPr>
        <p:txBody>
          <a:bodyPr lIns="80039" tIns="40022" rIns="80039" bIns="40022" anchor="ctr"/>
          <a:lstStyle/>
          <a:p>
            <a:pPr algn="ctr"/>
            <a:endParaRPr lang="ru-RU" sz="1400" b="1" i="1" dirty="0">
              <a:solidFill>
                <a:schemeClr val="tx2">
                  <a:lumMod val="50000"/>
                </a:schemeClr>
              </a:solidFill>
              <a:latin typeface="+mn-lt"/>
            </a:endParaRPr>
          </a:p>
        </p:txBody>
      </p:sp>
      <p:sp>
        <p:nvSpPr>
          <p:cNvPr id="19" name="TextBox 18"/>
          <p:cNvSpPr txBox="1"/>
          <p:nvPr/>
        </p:nvSpPr>
        <p:spPr>
          <a:xfrm>
            <a:off x="1691680" y="980728"/>
            <a:ext cx="7452320" cy="954107"/>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Подготовлено Комитетом по финансам администрации города Урай</a:t>
            </a:r>
          </a:p>
        </p:txBody>
      </p:sp>
      <p:sp>
        <p:nvSpPr>
          <p:cNvPr id="9" name="Прямоугольник 8"/>
          <p:cNvSpPr/>
          <p:nvPr/>
        </p:nvSpPr>
        <p:spPr>
          <a:xfrm>
            <a:off x="0" y="0"/>
            <a:ext cx="9144000" cy="246221"/>
          </a:xfrm>
          <a:prstGeom prst="rect">
            <a:avLst/>
          </a:prstGeom>
        </p:spPr>
        <p:txBody>
          <a:bodyPr wrap="square">
            <a:spAutoFit/>
          </a:bodyPr>
          <a:lstStyle/>
          <a:p>
            <a:pPr lvl="0" algn="r"/>
            <a:r>
              <a:rPr lang="ru-RU" sz="1000" b="1" dirty="0">
                <a:solidFill>
                  <a:srgbClr val="0000FF"/>
                </a:solidFill>
                <a:latin typeface="Times New Roman" pitchFamily="18" charset="0"/>
                <a:ea typeface="Times New Roman" pitchFamily="18" charset="0"/>
                <a:cs typeface="Times New Roman" pitchFamily="18" charset="0"/>
              </a:rPr>
              <a:t>            </a:t>
            </a:r>
            <a:endParaRPr kumimoji="0" lang="ru-RU" sz="1000" b="0" i="0" u="none" strike="noStrike" cap="none" normalizeH="0" baseline="0" dirty="0">
              <a:ln>
                <a:noFill/>
              </a:ln>
              <a:solidFill>
                <a:srgbClr val="0000CC"/>
              </a:solidFill>
              <a:effectLst/>
              <a:latin typeface="Times New Roman" pitchFamily="18" charset="0"/>
              <a:cs typeface="Times New Roman" pitchFamily="18" charset="0"/>
            </a:endParaRPr>
          </a:p>
        </p:txBody>
      </p:sp>
      <p:sp>
        <p:nvSpPr>
          <p:cNvPr id="3074" name="AutoShape 2" descr="http://www.uray.ru/images/files/7z-l.gif">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1835696" y="2204864"/>
            <a:ext cx="6912768" cy="738664"/>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Адрес</a:t>
            </a:r>
            <a:r>
              <a:rPr lang="en-US" sz="2400"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микрорайон 2, дом 60, город Урай, Тюменская область, Ханты-Мансийский автономный округ – </a:t>
            </a:r>
            <a:r>
              <a:rPr lang="ru-RU" b="1" dirty="0" err="1">
                <a:latin typeface="Times New Roman" panose="02020603050405020304" pitchFamily="18" charset="0"/>
                <a:cs typeface="Times New Roman" panose="02020603050405020304" pitchFamily="18" charset="0"/>
              </a:rPr>
              <a:t>Югра</a:t>
            </a:r>
            <a:r>
              <a:rPr lang="ru-RU" b="1" dirty="0">
                <a:latin typeface="Times New Roman" panose="02020603050405020304" pitchFamily="18" charset="0"/>
                <a:cs typeface="Times New Roman" panose="02020603050405020304" pitchFamily="18" charset="0"/>
              </a:rPr>
              <a:t>, 628285</a:t>
            </a:r>
          </a:p>
        </p:txBody>
      </p:sp>
      <p:sp>
        <p:nvSpPr>
          <p:cNvPr id="8" name="Прямоугольник 7"/>
          <p:cNvSpPr/>
          <p:nvPr/>
        </p:nvSpPr>
        <p:spPr>
          <a:xfrm>
            <a:off x="1835696" y="4797152"/>
            <a:ext cx="7200800"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Председатель комитета – Хусаинова Ирина Валериевна, тел.</a:t>
            </a:r>
            <a:r>
              <a:rPr lang="en-US"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(34676) 2-33-56 (доб.111)</a:t>
            </a:r>
          </a:p>
        </p:txBody>
      </p:sp>
      <p:sp>
        <p:nvSpPr>
          <p:cNvPr id="10" name="Прямоугольник 9"/>
          <p:cNvSpPr/>
          <p:nvPr/>
        </p:nvSpPr>
        <p:spPr>
          <a:xfrm>
            <a:off x="2915816" y="3429000"/>
            <a:ext cx="4572000" cy="369332"/>
          </a:xfrm>
          <a:prstGeom prst="rect">
            <a:avLst/>
          </a:prstGeom>
        </p:spPr>
        <p:txBody>
          <a:bodyPr>
            <a:spAutoFit/>
          </a:bodyPr>
          <a:lstStyle/>
          <a:p>
            <a:pPr algn="ctr"/>
            <a:r>
              <a:rPr lang="en-US" b="1" dirty="0">
                <a:latin typeface="Times New Roman" panose="02020603050405020304" pitchFamily="18" charset="0"/>
                <a:cs typeface="Times New Roman" panose="02020603050405020304" pitchFamily="18" charset="0"/>
              </a:rPr>
              <a:t>E-mail: comfin@uray.ru</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23728" y="5589241"/>
            <a:ext cx="6912768" cy="1200329"/>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Начальник бюджетного управления Комитета по финансам –Зорина Лариса Васильевна, тел.</a:t>
            </a:r>
            <a:r>
              <a:rPr lang="en-US"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(34676) 2-05-82</a:t>
            </a:r>
            <a:r>
              <a:rPr lang="en-US"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доб.113)</a:t>
            </a:r>
          </a:p>
          <a:p>
            <a:pPr algn="ctr"/>
            <a:r>
              <a:rPr lang="en-US" b="1" dirty="0">
                <a:latin typeface="Times New Roman" panose="02020603050405020304" pitchFamily="18" charset="0"/>
                <a:cs typeface="Times New Roman" panose="02020603050405020304" pitchFamily="18" charset="0"/>
              </a:rPr>
              <a:t>E-mail: ZorinaLV@uray.ru</a:t>
            </a:r>
            <a:endParaRPr lang="ru-RU" b="1" dirty="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11751265"/>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452320" y="0"/>
            <a:ext cx="1907704" cy="276999"/>
          </a:xfrm>
          <a:prstGeom prst="rect">
            <a:avLst/>
          </a:prstGeom>
        </p:spPr>
        <p:txBody>
          <a:bodyPr wrap="square">
            <a:spAutoFit/>
          </a:bodyPr>
          <a:lstStyle/>
          <a:p>
            <a:r>
              <a:rPr lang="ru-RU" sz="1200" b="1" i="1" dirty="0">
                <a:latin typeface="Times New Roman" panose="02020603050405020304" pitchFamily="18" charset="0"/>
                <a:cs typeface="Times New Roman" panose="02020603050405020304" pitchFamily="18" charset="0"/>
              </a:rPr>
              <a:t>продолжение слайда</a:t>
            </a:r>
            <a:endParaRPr lang="ru-RU" sz="1200" dirty="0"/>
          </a:p>
        </p:txBody>
      </p:sp>
      <p:graphicFrame>
        <p:nvGraphicFramePr>
          <p:cNvPr id="3" name="Таблица 2">
            <a:extLst>
              <a:ext uri="{FF2B5EF4-FFF2-40B4-BE49-F238E27FC236}">
                <a16:creationId xmlns:a16="http://schemas.microsoft.com/office/drawing/2014/main" xmlns="" id="{299A6578-D575-4D40-9109-666484D2B5D0}"/>
              </a:ext>
            </a:extLst>
          </p:cNvPr>
          <p:cNvGraphicFramePr>
            <a:graphicFrameLocks noGrp="1"/>
          </p:cNvGraphicFramePr>
          <p:nvPr>
            <p:extLst>
              <p:ext uri="{D42A27DB-BD31-4B8C-83A1-F6EECF244321}">
                <p14:modId xmlns:p14="http://schemas.microsoft.com/office/powerpoint/2010/main" xmlns="" val="1663723587"/>
              </p:ext>
            </p:extLst>
          </p:nvPr>
        </p:nvGraphicFramePr>
        <p:xfrm>
          <a:off x="-4" y="404663"/>
          <a:ext cx="9036500" cy="6178212"/>
        </p:xfrm>
        <a:graphic>
          <a:graphicData uri="http://schemas.openxmlformats.org/drawingml/2006/table">
            <a:tbl>
              <a:tblPr/>
              <a:tblGrid>
                <a:gridCol w="2012537">
                  <a:extLst>
                    <a:ext uri="{9D8B030D-6E8A-4147-A177-3AD203B41FA5}">
                      <a16:colId xmlns:a16="http://schemas.microsoft.com/office/drawing/2014/main" xmlns="" val="2609225763"/>
                    </a:ext>
                  </a:extLst>
                </a:gridCol>
                <a:gridCol w="893294">
                  <a:extLst>
                    <a:ext uri="{9D8B030D-6E8A-4147-A177-3AD203B41FA5}">
                      <a16:colId xmlns:a16="http://schemas.microsoft.com/office/drawing/2014/main" xmlns="" val="2928227864"/>
                    </a:ext>
                  </a:extLst>
                </a:gridCol>
                <a:gridCol w="714569">
                  <a:extLst>
                    <a:ext uri="{9D8B030D-6E8A-4147-A177-3AD203B41FA5}">
                      <a16:colId xmlns:a16="http://schemas.microsoft.com/office/drawing/2014/main" xmlns="" val="2338759262"/>
                    </a:ext>
                  </a:extLst>
                </a:gridCol>
                <a:gridCol w="665976">
                  <a:extLst>
                    <a:ext uri="{9D8B030D-6E8A-4147-A177-3AD203B41FA5}">
                      <a16:colId xmlns:a16="http://schemas.microsoft.com/office/drawing/2014/main" xmlns="" val="3973845255"/>
                    </a:ext>
                  </a:extLst>
                </a:gridCol>
                <a:gridCol w="649668">
                  <a:extLst>
                    <a:ext uri="{9D8B030D-6E8A-4147-A177-3AD203B41FA5}">
                      <a16:colId xmlns:a16="http://schemas.microsoft.com/office/drawing/2014/main" xmlns="" val="3611166544"/>
                    </a:ext>
                  </a:extLst>
                </a:gridCol>
                <a:gridCol w="649668">
                  <a:extLst>
                    <a:ext uri="{9D8B030D-6E8A-4147-A177-3AD203B41FA5}">
                      <a16:colId xmlns:a16="http://schemas.microsoft.com/office/drawing/2014/main" xmlns="" val="2538278137"/>
                    </a:ext>
                  </a:extLst>
                </a:gridCol>
                <a:gridCol w="649668">
                  <a:extLst>
                    <a:ext uri="{9D8B030D-6E8A-4147-A177-3AD203B41FA5}">
                      <a16:colId xmlns:a16="http://schemas.microsoft.com/office/drawing/2014/main" xmlns="" val="2293328015"/>
                    </a:ext>
                  </a:extLst>
                </a:gridCol>
                <a:gridCol w="649668">
                  <a:extLst>
                    <a:ext uri="{9D8B030D-6E8A-4147-A177-3AD203B41FA5}">
                      <a16:colId xmlns:a16="http://schemas.microsoft.com/office/drawing/2014/main" xmlns="" val="1125867673"/>
                    </a:ext>
                  </a:extLst>
                </a:gridCol>
                <a:gridCol w="711292">
                  <a:extLst>
                    <a:ext uri="{9D8B030D-6E8A-4147-A177-3AD203B41FA5}">
                      <a16:colId xmlns:a16="http://schemas.microsoft.com/office/drawing/2014/main" xmlns="" val="20009"/>
                    </a:ext>
                  </a:extLst>
                </a:gridCol>
                <a:gridCol w="669253">
                  <a:extLst>
                    <a:ext uri="{9D8B030D-6E8A-4147-A177-3AD203B41FA5}">
                      <a16:colId xmlns:a16="http://schemas.microsoft.com/office/drawing/2014/main" xmlns="" val="1446459723"/>
                    </a:ext>
                  </a:extLst>
                </a:gridCol>
                <a:gridCol w="770907">
                  <a:extLst>
                    <a:ext uri="{9D8B030D-6E8A-4147-A177-3AD203B41FA5}">
                      <a16:colId xmlns:a16="http://schemas.microsoft.com/office/drawing/2014/main" xmlns="" val="603137801"/>
                    </a:ext>
                  </a:extLst>
                </a:gridCol>
              </a:tblGrid>
              <a:tr h="1059823">
                <a:tc>
                  <a:txBody>
                    <a:bodyPr/>
                    <a:lstStyle/>
                    <a:p>
                      <a:pPr algn="ctr" fontAlgn="ctr"/>
                      <a:r>
                        <a:rPr lang="ru-RU" sz="800" b="1" i="0" u="none" strike="noStrike" dirty="0">
                          <a:solidFill>
                            <a:srgbClr val="000000"/>
                          </a:solidFill>
                          <a:effectLst/>
                          <a:latin typeface="Times New Roman" panose="02020603050405020304" pitchFamily="18" charset="0"/>
                        </a:rPr>
                        <a:t>Наименование показателя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solidFill>
                            <a:srgbClr val="000000"/>
                          </a:solidFill>
                          <a:effectLst/>
                          <a:latin typeface="Times New Roman" panose="02020603050405020304" pitchFamily="18" charset="0"/>
                        </a:rPr>
                        <a:t>План по решению Думы от </a:t>
                      </a:r>
                      <a:r>
                        <a:rPr lang="en-US" sz="800" b="1" i="0" u="none" strike="noStrike" dirty="0">
                          <a:solidFill>
                            <a:srgbClr val="000000"/>
                          </a:solidFill>
                          <a:effectLst/>
                          <a:latin typeface="Times New Roman" panose="02020603050405020304" pitchFamily="18" charset="0"/>
                        </a:rPr>
                        <a:t>12</a:t>
                      </a:r>
                      <a:r>
                        <a:rPr lang="ru-RU" sz="800" b="1" i="0" u="none" strike="noStrike" dirty="0">
                          <a:solidFill>
                            <a:srgbClr val="000000"/>
                          </a:solidFill>
                          <a:effectLst/>
                          <a:latin typeface="Times New Roman" panose="02020603050405020304" pitchFamily="18" charset="0"/>
                        </a:rPr>
                        <a:t>.12.201</a:t>
                      </a:r>
                      <a:r>
                        <a:rPr lang="en-US" sz="800" b="1" i="0" u="none" strike="noStrike" dirty="0">
                          <a:solidFill>
                            <a:srgbClr val="000000"/>
                          </a:solidFill>
                          <a:effectLst/>
                          <a:latin typeface="Times New Roman" panose="02020603050405020304" pitchFamily="18" charset="0"/>
                        </a:rPr>
                        <a:t>9</a:t>
                      </a:r>
                      <a:r>
                        <a:rPr lang="ru-RU" sz="800" b="1" i="0" u="none" strike="noStrike" dirty="0">
                          <a:solidFill>
                            <a:srgbClr val="000000"/>
                          </a:solidFill>
                          <a:effectLst/>
                          <a:latin typeface="Times New Roman" panose="02020603050405020304" pitchFamily="18" charset="0"/>
                        </a:rPr>
                        <a:t> №</a:t>
                      </a:r>
                      <a:r>
                        <a:rPr lang="en-US" sz="800" b="1" i="0" u="none" strike="noStrike" dirty="0">
                          <a:solidFill>
                            <a:srgbClr val="000000"/>
                          </a:solidFill>
                          <a:effectLst/>
                          <a:latin typeface="Times New Roman" panose="02020603050405020304" pitchFamily="18" charset="0"/>
                        </a:rPr>
                        <a:t>93</a:t>
                      </a:r>
                      <a:r>
                        <a:rPr lang="ru-RU" sz="800" b="1" i="0" u="none" strike="noStrike" dirty="0">
                          <a:solidFill>
                            <a:srgbClr val="000000"/>
                          </a:solidFill>
                          <a:effectLst/>
                          <a:latin typeface="Times New Roman" panose="02020603050405020304" pitchFamily="18" charset="0"/>
                        </a:rPr>
                        <a:t> (первоначальный)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1</a:t>
                      </a:r>
                      <a:r>
                        <a:rPr lang="en-US" sz="800" b="0" i="0" u="none" strike="noStrike" dirty="0">
                          <a:solidFill>
                            <a:srgbClr val="000000"/>
                          </a:solidFill>
                          <a:effectLst/>
                          <a:latin typeface="Times New Roman" panose="02020603050405020304" pitchFamily="18" charset="0"/>
                        </a:rPr>
                        <a:t>3</a:t>
                      </a:r>
                      <a:r>
                        <a:rPr lang="ru-RU" sz="800" b="0" i="0" u="none" strike="noStrike" dirty="0">
                          <a:solidFill>
                            <a:srgbClr val="000000"/>
                          </a:solidFill>
                          <a:effectLst/>
                          <a:latin typeface="Times New Roman" panose="02020603050405020304" pitchFamily="18" charset="0"/>
                        </a:rPr>
                        <a:t>.02.20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2</a:t>
                      </a:r>
                      <a:r>
                        <a:rPr lang="ru-RU" sz="800" b="0" i="0" u="none" strike="noStrike" dirty="0">
                          <a:solidFill>
                            <a:srgbClr val="000000"/>
                          </a:solidFill>
                          <a:effectLst/>
                          <a:latin typeface="Times New Roman" panose="02020603050405020304" pitchFamily="18" charset="0"/>
                        </a:rPr>
                        <a:t> (уточнение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a:t>
                      </a:r>
                      <a:r>
                        <a:rPr lang="en-US" sz="800" b="0" i="0" u="none" strike="noStrike" dirty="0">
                          <a:solidFill>
                            <a:srgbClr val="000000"/>
                          </a:solidFill>
                          <a:effectLst/>
                          <a:latin typeface="Times New Roman" panose="02020603050405020304" pitchFamily="18" charset="0"/>
                        </a:rPr>
                        <a:t>16</a:t>
                      </a:r>
                      <a:r>
                        <a:rPr lang="ru-RU" sz="800" b="0" i="0" u="none" strike="noStrike" dirty="0">
                          <a:solidFill>
                            <a:srgbClr val="000000"/>
                          </a:solidFill>
                          <a:effectLst/>
                          <a:latin typeface="Times New Roman" panose="02020603050405020304" pitchFamily="18" charset="0"/>
                        </a:rPr>
                        <a:t>.0</a:t>
                      </a:r>
                      <a:r>
                        <a:rPr lang="en-US" sz="800" b="0" i="0" u="none" strike="noStrike" dirty="0">
                          <a:solidFill>
                            <a:srgbClr val="000000"/>
                          </a:solidFill>
                          <a:effectLst/>
                          <a:latin typeface="Times New Roman" panose="02020603050405020304" pitchFamily="18" charset="0"/>
                        </a:rPr>
                        <a:t>4</a:t>
                      </a:r>
                      <a:r>
                        <a:rPr lang="ru-RU" sz="800" b="0" i="0" u="none" strike="noStrike" dirty="0">
                          <a:solidFill>
                            <a:srgbClr val="000000"/>
                          </a:solidFill>
                          <a:effectLst/>
                          <a:latin typeface="Times New Roman" panose="02020603050405020304" pitchFamily="18" charset="0"/>
                        </a:rPr>
                        <a:t>.20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22</a:t>
                      </a:r>
                      <a:r>
                        <a:rPr lang="ru-RU" sz="800" b="0" i="0" u="none" strike="noStrike" dirty="0">
                          <a:solidFill>
                            <a:srgbClr val="000000"/>
                          </a:solidFill>
                          <a:effectLst/>
                          <a:latin typeface="Times New Roman" panose="02020603050405020304" pitchFamily="18" charset="0"/>
                        </a:rPr>
                        <a:t> (уточнение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a:t>
                      </a:r>
                      <a:r>
                        <a:rPr lang="en-US" sz="800" b="0" i="0" u="none" strike="noStrike" dirty="0">
                          <a:solidFill>
                            <a:srgbClr val="000000"/>
                          </a:solidFill>
                          <a:effectLst/>
                          <a:latin typeface="Times New Roman" panose="02020603050405020304" pitchFamily="18" charset="0"/>
                        </a:rPr>
                        <a:t>29</a:t>
                      </a:r>
                      <a:r>
                        <a:rPr lang="ru-RU" sz="800" b="0" i="0" u="none" strike="noStrike" dirty="0">
                          <a:solidFill>
                            <a:srgbClr val="000000"/>
                          </a:solidFill>
                          <a:effectLst/>
                          <a:latin typeface="Times New Roman" panose="02020603050405020304" pitchFamily="18" charset="0"/>
                        </a:rPr>
                        <a:t>.</a:t>
                      </a:r>
                      <a:r>
                        <a:rPr lang="en-US" sz="800" b="0" i="0" u="none" strike="noStrike" dirty="0">
                          <a:solidFill>
                            <a:srgbClr val="000000"/>
                          </a:solidFill>
                          <a:effectLst/>
                          <a:latin typeface="Times New Roman" panose="02020603050405020304" pitchFamily="18" charset="0"/>
                        </a:rPr>
                        <a:t>06</a:t>
                      </a:r>
                      <a:r>
                        <a:rPr lang="ru-RU" sz="800" b="0" i="0" u="none" strike="noStrike" dirty="0">
                          <a:solidFill>
                            <a:srgbClr val="000000"/>
                          </a:solidFill>
                          <a:effectLst/>
                          <a:latin typeface="Times New Roman" panose="02020603050405020304" pitchFamily="18" charset="0"/>
                        </a:rPr>
                        <a:t>.20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48</a:t>
                      </a:r>
                      <a:r>
                        <a:rPr lang="ru-RU" sz="800" b="0" i="0" u="none" strike="noStrike" dirty="0">
                          <a:solidFill>
                            <a:srgbClr val="000000"/>
                          </a:solidFill>
                          <a:effectLst/>
                          <a:latin typeface="Times New Roman" panose="02020603050405020304" pitchFamily="18" charset="0"/>
                        </a:rPr>
                        <a:t> (уточнение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2</a:t>
                      </a:r>
                      <a:r>
                        <a:rPr lang="en-US" sz="800" b="0" i="0" u="none" strike="noStrike" dirty="0">
                          <a:solidFill>
                            <a:srgbClr val="000000"/>
                          </a:solidFill>
                          <a:effectLst/>
                          <a:latin typeface="Times New Roman" panose="02020603050405020304" pitchFamily="18" charset="0"/>
                        </a:rPr>
                        <a:t>2</a:t>
                      </a:r>
                      <a:r>
                        <a:rPr lang="ru-RU" sz="800" b="0" i="0" u="none" strike="noStrike" dirty="0">
                          <a:solidFill>
                            <a:srgbClr val="000000"/>
                          </a:solidFill>
                          <a:effectLst/>
                          <a:latin typeface="Times New Roman" panose="02020603050405020304" pitchFamily="18" charset="0"/>
                        </a:rPr>
                        <a:t>.10.20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83</a:t>
                      </a:r>
                      <a:r>
                        <a:rPr lang="ru-RU" sz="800" b="0" i="0" u="none" strike="noStrike" dirty="0">
                          <a:solidFill>
                            <a:srgbClr val="000000"/>
                          </a:solidFill>
                          <a:effectLst/>
                          <a:latin typeface="Times New Roman" panose="02020603050405020304" pitchFamily="18" charset="0"/>
                        </a:rPr>
                        <a:t> (уточнение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a:t>
                      </a:r>
                      <a:r>
                        <a:rPr lang="en-US" sz="800" b="0" i="0" u="none" strike="noStrike" dirty="0">
                          <a:solidFill>
                            <a:srgbClr val="000000"/>
                          </a:solidFill>
                          <a:effectLst/>
                          <a:latin typeface="Times New Roman" panose="02020603050405020304" pitchFamily="18" charset="0"/>
                        </a:rPr>
                        <a:t>26</a:t>
                      </a:r>
                      <a:r>
                        <a:rPr lang="ru-RU" sz="800" b="0" i="0" u="none" strike="noStrike" dirty="0">
                          <a:solidFill>
                            <a:srgbClr val="000000"/>
                          </a:solidFill>
                          <a:effectLst/>
                          <a:latin typeface="Times New Roman" panose="02020603050405020304" pitchFamily="18" charset="0"/>
                        </a:rPr>
                        <a:t>.1</a:t>
                      </a:r>
                      <a:r>
                        <a:rPr lang="en-US" sz="800" b="0" i="0" u="none" strike="noStrike" dirty="0">
                          <a:solidFill>
                            <a:srgbClr val="000000"/>
                          </a:solidFill>
                          <a:effectLst/>
                          <a:latin typeface="Times New Roman" panose="02020603050405020304" pitchFamily="18" charset="0"/>
                        </a:rPr>
                        <a:t>1</a:t>
                      </a:r>
                      <a:r>
                        <a:rPr lang="ru-RU" sz="800" b="0" i="0" u="none" strike="noStrike" dirty="0">
                          <a:solidFill>
                            <a:srgbClr val="000000"/>
                          </a:solidFill>
                          <a:effectLst/>
                          <a:latin typeface="Times New Roman" panose="02020603050405020304" pitchFamily="18" charset="0"/>
                        </a:rPr>
                        <a:t>.20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№9</a:t>
                      </a:r>
                      <a:r>
                        <a:rPr lang="en-US" sz="800" b="0" i="0" u="none" strike="noStrike" dirty="0">
                          <a:solidFill>
                            <a:srgbClr val="000000"/>
                          </a:solidFill>
                          <a:effectLst/>
                          <a:latin typeface="Times New Roman" panose="02020603050405020304" pitchFamily="18" charset="0"/>
                        </a:rPr>
                        <a:t>3</a:t>
                      </a:r>
                      <a:r>
                        <a:rPr lang="ru-RU" sz="800" b="0" i="0" u="none" strike="noStrike" dirty="0">
                          <a:solidFill>
                            <a:srgbClr val="000000"/>
                          </a:solidFill>
                          <a:effectLst/>
                          <a:latin typeface="Times New Roman" panose="02020603050405020304" pitchFamily="18" charset="0"/>
                        </a:rPr>
                        <a:t> (уточнение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внесенные решением Думы от </a:t>
                      </a:r>
                      <a:r>
                        <a:rPr lang="en-US" sz="800" b="0" i="0" u="none" strike="noStrike" dirty="0">
                          <a:solidFill>
                            <a:srgbClr val="000000"/>
                          </a:solidFill>
                          <a:effectLst/>
                          <a:latin typeface="Times New Roman" panose="02020603050405020304" pitchFamily="18" charset="0"/>
                        </a:rPr>
                        <a:t>21</a:t>
                      </a:r>
                      <a:r>
                        <a:rPr lang="ru-RU" sz="800" b="0" i="0" u="none" strike="noStrike" dirty="0">
                          <a:solidFill>
                            <a:srgbClr val="000000"/>
                          </a:solidFill>
                          <a:effectLst/>
                          <a:latin typeface="Times New Roman" panose="02020603050405020304" pitchFamily="18" charset="0"/>
                        </a:rPr>
                        <a:t>.1</a:t>
                      </a:r>
                      <a:r>
                        <a:rPr lang="en-US" sz="800" b="0" i="0" u="none" strike="noStrike" dirty="0">
                          <a:solidFill>
                            <a:srgbClr val="000000"/>
                          </a:solidFill>
                          <a:effectLst/>
                          <a:latin typeface="Times New Roman" panose="02020603050405020304" pitchFamily="18" charset="0"/>
                        </a:rPr>
                        <a:t>2</a:t>
                      </a:r>
                      <a:r>
                        <a:rPr lang="ru-RU" sz="800" b="0" i="0" u="none" strike="noStrike" dirty="0">
                          <a:solidFill>
                            <a:srgbClr val="000000"/>
                          </a:solidFill>
                          <a:effectLst/>
                          <a:latin typeface="Times New Roman" panose="02020603050405020304" pitchFamily="18" charset="0"/>
                        </a:rPr>
                        <a:t>.20</a:t>
                      </a:r>
                      <a:r>
                        <a:rPr lang="en-US" sz="800" b="0" i="0" u="none" strike="noStrike" dirty="0">
                          <a:solidFill>
                            <a:srgbClr val="000000"/>
                          </a:solidFill>
                          <a:effectLst/>
                          <a:latin typeface="Times New Roman" panose="02020603050405020304" pitchFamily="18" charset="0"/>
                        </a:rPr>
                        <a:t>20</a:t>
                      </a:r>
                      <a:r>
                        <a:rPr lang="ru-RU" sz="800" b="0" i="0" u="none" strike="noStrike" dirty="0">
                          <a:solidFill>
                            <a:srgbClr val="000000"/>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107</a:t>
                      </a:r>
                      <a:r>
                        <a:rPr lang="ru-RU" sz="800" b="0" i="0" u="none" strike="noStrike" dirty="0">
                          <a:solidFill>
                            <a:srgbClr val="000000"/>
                          </a:solidFill>
                          <a:effectLst/>
                          <a:latin typeface="Times New Roman" panose="02020603050405020304" pitchFamily="18" charset="0"/>
                        </a:rPr>
                        <a:t> (уточнение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Итого изменений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Изменения, вносимые, в соответствии со ст.217, 232 БК РФ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Уточненный план на 2020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52858497"/>
                  </a:ext>
                </a:extLst>
              </a:tr>
              <a:tr h="134483">
                <a:tc>
                  <a:txBody>
                    <a:bodyPr/>
                    <a:lstStyle/>
                    <a:p>
                      <a:pPr algn="ctr" fontAlgn="ctr"/>
                      <a:r>
                        <a:rPr lang="ru-RU" sz="800" b="0" i="0" u="none" strike="noStrike" dirty="0">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к</a:t>
                      </a:r>
                      <a:r>
                        <a:rPr lang="en-US" sz="900" b="0" i="0" u="none" strike="noStrike" dirty="0">
                          <a:solidFill>
                            <a:srgbClr val="000000"/>
                          </a:solidFill>
                          <a:effectLst/>
                          <a:latin typeface="Times New Roman" panose="02020603050405020304" pitchFamily="18" charset="0"/>
                        </a:rPr>
                        <a:t>9</a:t>
                      </a:r>
                      <a:r>
                        <a:rPr lang="ru-RU" sz="900" b="0" i="0" u="none" strike="noStrike" dirty="0">
                          <a:solidFill>
                            <a:srgbClr val="000000"/>
                          </a:solidFill>
                          <a:effectLst/>
                          <a:latin typeface="Times New Roman" panose="02020603050405020304" pitchFamily="18" charset="0"/>
                        </a:rPr>
                        <a:t> к.</a:t>
                      </a:r>
                      <a:r>
                        <a:rPr lang="en-US" sz="900" b="0" i="0" u="none" strike="noStrike" dirty="0">
                          <a:solidFill>
                            <a:srgbClr val="000000"/>
                          </a:solidFill>
                          <a:effectLst/>
                          <a:latin typeface="Times New Roman" panose="02020603050405020304" pitchFamily="18" charset="0"/>
                        </a:rPr>
                        <a:t>3</a:t>
                      </a:r>
                      <a:r>
                        <a:rPr lang="ru-RU" sz="900" b="0" i="0" u="none" strike="noStrike" dirty="0">
                          <a:solidFill>
                            <a:srgbClr val="000000"/>
                          </a:solidFill>
                          <a:effectLst/>
                          <a:latin typeface="Times New Roman" panose="02020603050405020304" pitchFamily="18" charset="0"/>
                        </a:rPr>
                        <a:t>+к.</a:t>
                      </a:r>
                      <a:r>
                        <a:rPr lang="en-US" sz="900" b="0" i="0" u="none" strike="noStrike" dirty="0">
                          <a:solidFill>
                            <a:srgbClr val="000000"/>
                          </a:solidFill>
                          <a:effectLst/>
                          <a:latin typeface="Times New Roman" panose="02020603050405020304" pitchFamily="18" charset="0"/>
                        </a:rPr>
                        <a:t>4+</a:t>
                      </a:r>
                      <a:r>
                        <a:rPr lang="ru-RU" sz="900" b="0" i="0" u="none" strike="noStrike" dirty="0">
                          <a:solidFill>
                            <a:srgbClr val="000000"/>
                          </a:solidFill>
                          <a:effectLst/>
                          <a:latin typeface="Times New Roman" panose="02020603050405020304" pitchFamily="18" charset="0"/>
                        </a:rPr>
                        <a:t>к.5+к.6+к.7+к.8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к.11=к.9+к.10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90068453"/>
                  </a:ext>
                </a:extLst>
              </a:tr>
              <a:tr h="672416">
                <a:tc>
                  <a:txBody>
                    <a:bodyPr/>
                    <a:lstStyle/>
                    <a:p>
                      <a:pPr algn="l" fontAlgn="ctr"/>
                      <a:r>
                        <a:rPr lang="ru-RU" sz="850" b="1" i="0" u="none" strike="noStrike" dirty="0">
                          <a:solidFill>
                            <a:srgbClr val="000000"/>
                          </a:solidFill>
                          <a:effectLst/>
                          <a:latin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93 861,6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+1 595,4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+893,7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+ 2 489,1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96 350,7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4461493"/>
                  </a:ext>
                </a:extLst>
              </a:tr>
              <a:tr h="1075865">
                <a:tc>
                  <a:txBody>
                    <a:bodyPr/>
                    <a:lstStyle/>
                    <a:p>
                      <a:pPr algn="l" fontAlgn="ctr"/>
                      <a:r>
                        <a:rPr lang="ru-RU" sz="850" b="0" i="0" u="none" strike="noStrike">
                          <a:solidFill>
                            <a:srgbClr val="000000"/>
                          </a:solidFill>
                          <a:effectLst/>
                          <a:latin typeface="Times New Roman" panose="02020603050405020304" pitchFamily="18" charset="0"/>
                        </a:rPr>
                        <a:t>Доходы в виде прибыли, приходящейся на доли в уставных (складочных) капиталах хозяйственных товариществ и обществ, или дивидендов по акциям, принадлежащим Российской Федерации, субъектам Российской Федерации или муниципальным образованиям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433,1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-383,0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-383,0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19739599"/>
                  </a:ext>
                </a:extLst>
              </a:tr>
              <a:tr h="1210348">
                <a:tc>
                  <a:txBody>
                    <a:bodyPr/>
                    <a:lstStyle/>
                    <a:p>
                      <a:pPr algn="l" fontAlgn="ctr"/>
                      <a:r>
                        <a:rPr lang="ru-RU" sz="850" b="0" i="0" u="none" strike="noStrike">
                          <a:solidFill>
                            <a:srgbClr val="000000"/>
                          </a:solidFill>
                          <a:effectLst/>
                          <a:latin typeface="Times New Roman" panose="02020603050405020304" pitchFamily="18" charset="0"/>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66 255,0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+2 866,5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+1 007,5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+ 3 874,0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70 129,0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78570357"/>
                  </a:ext>
                </a:extLst>
              </a:tr>
              <a:tr h="1210348">
                <a:tc>
                  <a:txBody>
                    <a:bodyPr/>
                    <a:lstStyle/>
                    <a:p>
                      <a:pPr algn="l" fontAlgn="ctr"/>
                      <a:r>
                        <a:rPr lang="ru-RU" sz="850" b="0" i="0" u="none" strike="noStrike">
                          <a:solidFill>
                            <a:srgbClr val="000000"/>
                          </a:solidFill>
                          <a:effectLst/>
                          <a:latin typeface="Times New Roman" panose="02020603050405020304" pitchFamily="18" charset="0"/>
                        </a:rPr>
                        <a:t>Прочие доходы от использования имущества и прав, находящихся в государственной и муниципальной собственности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27 173,5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-888,1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-113,8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-1 001,9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26 171,6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80179498"/>
                  </a:ext>
                </a:extLst>
              </a:tr>
              <a:tr h="268966">
                <a:tc>
                  <a:txBody>
                    <a:bodyPr/>
                    <a:lstStyle/>
                    <a:p>
                      <a:pPr algn="l" fontAlgn="ctr"/>
                      <a:r>
                        <a:rPr lang="ru-RU" sz="850" b="1" i="0" u="none" strike="noStrike">
                          <a:solidFill>
                            <a:srgbClr val="000000"/>
                          </a:solidFill>
                          <a:effectLst/>
                          <a:latin typeface="Times New Roman" panose="02020603050405020304" pitchFamily="18" charset="0"/>
                        </a:rPr>
                        <a:t>ПЛАТЕЖИ ПРИ ПОЛЬЗОВАНИИ ПРИРОДНЫМИ РЕСУРСАМИ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2 446,0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-1 096,0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a:solidFill>
                            <a:srgbClr val="000000"/>
                          </a:solidFill>
                          <a:latin typeface="Times New Roman"/>
                        </a:rPr>
                        <a:t>-1 096,0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1" i="0" u="none" strike="noStrike" dirty="0">
                          <a:solidFill>
                            <a:srgbClr val="000000"/>
                          </a:solidFill>
                          <a:latin typeface="Times New Roman"/>
                        </a:rPr>
                        <a:t>1 350,0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42644892"/>
                  </a:ext>
                </a:extLst>
              </a:tr>
              <a:tr h="268966">
                <a:tc>
                  <a:txBody>
                    <a:bodyPr/>
                    <a:lstStyle/>
                    <a:p>
                      <a:pPr algn="l" fontAlgn="ctr"/>
                      <a:r>
                        <a:rPr lang="ru-RU" sz="850" b="0" i="0" u="none" strike="noStrike" dirty="0">
                          <a:solidFill>
                            <a:srgbClr val="000000"/>
                          </a:solidFill>
                          <a:effectLst/>
                          <a:latin typeface="Times New Roman" panose="02020603050405020304" pitchFamily="18" charset="0"/>
                        </a:rPr>
                        <a:t>Плата за негативное воздействие на окружающую среду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2 446,0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-1 096,0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a:solidFill>
                            <a:srgbClr val="000000"/>
                          </a:solidFill>
                          <a:latin typeface="Times New Roman"/>
                        </a:rPr>
                        <a:t>-1 096,0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50" b="0" i="0" u="none" strike="noStrike" dirty="0">
                          <a:solidFill>
                            <a:srgbClr val="000000"/>
                          </a:solidFill>
                          <a:latin typeface="Times New Roman"/>
                        </a:rPr>
                        <a:t>1 350,0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8936369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380312" y="116632"/>
            <a:ext cx="1907704" cy="276999"/>
          </a:xfrm>
          <a:prstGeom prst="rect">
            <a:avLst/>
          </a:prstGeom>
        </p:spPr>
        <p:txBody>
          <a:bodyPr wrap="square">
            <a:spAutoFit/>
          </a:bodyPr>
          <a:lstStyle/>
          <a:p>
            <a:r>
              <a:rPr lang="ru-RU" sz="1200" b="1" i="1" dirty="0">
                <a:latin typeface="Times New Roman" panose="02020603050405020304" pitchFamily="18" charset="0"/>
                <a:cs typeface="Times New Roman" panose="02020603050405020304" pitchFamily="18" charset="0"/>
              </a:rPr>
              <a:t>продолжение слайда</a:t>
            </a:r>
            <a:endParaRPr lang="ru-RU" sz="1200" dirty="0"/>
          </a:p>
        </p:txBody>
      </p:sp>
      <p:graphicFrame>
        <p:nvGraphicFramePr>
          <p:cNvPr id="3" name="Таблица 2">
            <a:extLst>
              <a:ext uri="{FF2B5EF4-FFF2-40B4-BE49-F238E27FC236}">
                <a16:creationId xmlns:a16="http://schemas.microsoft.com/office/drawing/2014/main" xmlns="" id="{AC00773C-3D27-469C-8118-8040A2B165DA}"/>
              </a:ext>
            </a:extLst>
          </p:cNvPr>
          <p:cNvGraphicFramePr>
            <a:graphicFrameLocks noGrp="1"/>
          </p:cNvGraphicFramePr>
          <p:nvPr>
            <p:extLst>
              <p:ext uri="{D42A27DB-BD31-4B8C-83A1-F6EECF244321}">
                <p14:modId xmlns:p14="http://schemas.microsoft.com/office/powerpoint/2010/main" xmlns="" val="33394479"/>
              </p:ext>
            </p:extLst>
          </p:nvPr>
        </p:nvGraphicFramePr>
        <p:xfrm>
          <a:off x="107504" y="582960"/>
          <a:ext cx="8856985" cy="6243389"/>
        </p:xfrm>
        <a:graphic>
          <a:graphicData uri="http://schemas.openxmlformats.org/drawingml/2006/table">
            <a:tbl>
              <a:tblPr/>
              <a:tblGrid>
                <a:gridCol w="1972555">
                  <a:extLst>
                    <a:ext uri="{9D8B030D-6E8A-4147-A177-3AD203B41FA5}">
                      <a16:colId xmlns:a16="http://schemas.microsoft.com/office/drawing/2014/main" xmlns="" val="3023386089"/>
                    </a:ext>
                  </a:extLst>
                </a:gridCol>
                <a:gridCol w="875549">
                  <a:extLst>
                    <a:ext uri="{9D8B030D-6E8A-4147-A177-3AD203B41FA5}">
                      <a16:colId xmlns:a16="http://schemas.microsoft.com/office/drawing/2014/main" xmlns="" val="3772782309"/>
                    </a:ext>
                  </a:extLst>
                </a:gridCol>
                <a:gridCol w="636762">
                  <a:extLst>
                    <a:ext uri="{9D8B030D-6E8A-4147-A177-3AD203B41FA5}">
                      <a16:colId xmlns:a16="http://schemas.microsoft.com/office/drawing/2014/main" xmlns="" val="2999571155"/>
                    </a:ext>
                  </a:extLst>
                </a:gridCol>
                <a:gridCol w="636762">
                  <a:extLst>
                    <a:ext uri="{9D8B030D-6E8A-4147-A177-3AD203B41FA5}">
                      <a16:colId xmlns:a16="http://schemas.microsoft.com/office/drawing/2014/main" xmlns="" val="2067223848"/>
                    </a:ext>
                  </a:extLst>
                </a:gridCol>
                <a:gridCol w="636762">
                  <a:extLst>
                    <a:ext uri="{9D8B030D-6E8A-4147-A177-3AD203B41FA5}">
                      <a16:colId xmlns:a16="http://schemas.microsoft.com/office/drawing/2014/main" xmlns="" val="3883248204"/>
                    </a:ext>
                  </a:extLst>
                </a:gridCol>
                <a:gridCol w="636762">
                  <a:extLst>
                    <a:ext uri="{9D8B030D-6E8A-4147-A177-3AD203B41FA5}">
                      <a16:colId xmlns:a16="http://schemas.microsoft.com/office/drawing/2014/main" xmlns="" val="2169706182"/>
                    </a:ext>
                  </a:extLst>
                </a:gridCol>
                <a:gridCol w="656343">
                  <a:extLst>
                    <a:ext uri="{9D8B030D-6E8A-4147-A177-3AD203B41FA5}">
                      <a16:colId xmlns:a16="http://schemas.microsoft.com/office/drawing/2014/main" xmlns="" val="3853216134"/>
                    </a:ext>
                  </a:extLst>
                </a:gridCol>
                <a:gridCol w="651637">
                  <a:extLst>
                    <a:ext uri="{9D8B030D-6E8A-4147-A177-3AD203B41FA5}">
                      <a16:colId xmlns:a16="http://schemas.microsoft.com/office/drawing/2014/main" xmlns="" val="645413640"/>
                    </a:ext>
                  </a:extLst>
                </a:gridCol>
                <a:gridCol w="714454">
                  <a:extLst>
                    <a:ext uri="{9D8B030D-6E8A-4147-A177-3AD203B41FA5}">
                      <a16:colId xmlns:a16="http://schemas.microsoft.com/office/drawing/2014/main" xmlns="" val="20008"/>
                    </a:ext>
                  </a:extLst>
                </a:gridCol>
                <a:gridCol w="683806">
                  <a:extLst>
                    <a:ext uri="{9D8B030D-6E8A-4147-A177-3AD203B41FA5}">
                      <a16:colId xmlns:a16="http://schemas.microsoft.com/office/drawing/2014/main" xmlns="" val="1928333958"/>
                    </a:ext>
                  </a:extLst>
                </a:gridCol>
                <a:gridCol w="755593">
                  <a:extLst>
                    <a:ext uri="{9D8B030D-6E8A-4147-A177-3AD203B41FA5}">
                      <a16:colId xmlns:a16="http://schemas.microsoft.com/office/drawing/2014/main" xmlns="" val="32591016"/>
                    </a:ext>
                  </a:extLst>
                </a:gridCol>
              </a:tblGrid>
              <a:tr h="1011948">
                <a:tc>
                  <a:txBody>
                    <a:bodyPr/>
                    <a:lstStyle/>
                    <a:p>
                      <a:pPr algn="ctr" fontAlgn="ctr"/>
                      <a:r>
                        <a:rPr lang="ru-RU" sz="900" b="1" i="0" u="none" strike="noStrike" dirty="0">
                          <a:solidFill>
                            <a:srgbClr val="000000"/>
                          </a:solidFill>
                          <a:effectLst/>
                          <a:latin typeface="Times New Roman" panose="02020603050405020304" pitchFamily="18" charset="0"/>
                        </a:rPr>
                        <a:t>Наименование показателя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План по решению Думы от </a:t>
                      </a:r>
                      <a:r>
                        <a:rPr lang="en-US" sz="900" b="1" i="0" u="none" strike="noStrike" dirty="0">
                          <a:solidFill>
                            <a:srgbClr val="000000"/>
                          </a:solidFill>
                          <a:effectLst/>
                          <a:latin typeface="Times New Roman" panose="02020603050405020304" pitchFamily="18" charset="0"/>
                        </a:rPr>
                        <a:t>12</a:t>
                      </a:r>
                      <a:r>
                        <a:rPr lang="ru-RU" sz="900" b="1" i="0" u="none" strike="noStrike" dirty="0">
                          <a:solidFill>
                            <a:srgbClr val="000000"/>
                          </a:solidFill>
                          <a:effectLst/>
                          <a:latin typeface="Times New Roman" panose="02020603050405020304" pitchFamily="18" charset="0"/>
                        </a:rPr>
                        <a:t>.12.201</a:t>
                      </a:r>
                      <a:r>
                        <a:rPr lang="en-US" sz="900" b="1" i="0" u="none" strike="noStrike" dirty="0">
                          <a:solidFill>
                            <a:srgbClr val="000000"/>
                          </a:solidFill>
                          <a:effectLst/>
                          <a:latin typeface="Times New Roman" panose="02020603050405020304" pitchFamily="18" charset="0"/>
                        </a:rPr>
                        <a:t>9</a:t>
                      </a:r>
                      <a:r>
                        <a:rPr lang="ru-RU" sz="900" b="1" i="0" u="none" strike="noStrike" dirty="0">
                          <a:solidFill>
                            <a:srgbClr val="000000"/>
                          </a:solidFill>
                          <a:effectLst/>
                          <a:latin typeface="Times New Roman" panose="02020603050405020304" pitchFamily="18" charset="0"/>
                        </a:rPr>
                        <a:t> №</a:t>
                      </a:r>
                      <a:r>
                        <a:rPr lang="en-US" sz="900" b="1" i="0" u="none" strike="noStrike" dirty="0">
                          <a:solidFill>
                            <a:srgbClr val="000000"/>
                          </a:solidFill>
                          <a:effectLst/>
                          <a:latin typeface="Times New Roman" panose="02020603050405020304" pitchFamily="18" charset="0"/>
                        </a:rPr>
                        <a:t>93</a:t>
                      </a:r>
                      <a:r>
                        <a:rPr lang="ru-RU" sz="900" b="1" i="0" u="none" strike="noStrike" dirty="0">
                          <a:solidFill>
                            <a:srgbClr val="000000"/>
                          </a:solidFill>
                          <a:effectLst/>
                          <a:latin typeface="Times New Roman" panose="02020603050405020304" pitchFamily="18" charset="0"/>
                        </a:rPr>
                        <a:t> (первоначальный)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Изменения, внесенные решением Думы от 1</a:t>
                      </a:r>
                      <a:r>
                        <a:rPr lang="en-US" sz="900" b="0" i="0" u="none" strike="noStrike" dirty="0">
                          <a:solidFill>
                            <a:srgbClr val="000000"/>
                          </a:solidFill>
                          <a:effectLst/>
                          <a:latin typeface="Times New Roman" panose="02020603050405020304" pitchFamily="18" charset="0"/>
                        </a:rPr>
                        <a:t>3</a:t>
                      </a:r>
                      <a:r>
                        <a:rPr lang="ru-RU" sz="900" b="0" i="0" u="none" strike="noStrike" dirty="0">
                          <a:solidFill>
                            <a:srgbClr val="000000"/>
                          </a:solidFill>
                          <a:effectLst/>
                          <a:latin typeface="Times New Roman" panose="02020603050405020304" pitchFamily="18" charset="0"/>
                        </a:rPr>
                        <a:t>.02.20</a:t>
                      </a:r>
                      <a:r>
                        <a:rPr lang="en-US" sz="900" b="0" i="0" u="none" strike="noStrike" dirty="0">
                          <a:solidFill>
                            <a:srgbClr val="000000"/>
                          </a:solidFill>
                          <a:effectLst/>
                          <a:latin typeface="Times New Roman" panose="02020603050405020304" pitchFamily="18" charset="0"/>
                        </a:rPr>
                        <a:t>20</a:t>
                      </a:r>
                      <a:r>
                        <a:rPr lang="ru-RU" sz="900" b="0" i="0" u="none" strike="noStrike" dirty="0">
                          <a:solidFill>
                            <a:srgbClr val="000000"/>
                          </a:solidFill>
                          <a:effectLst/>
                          <a:latin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rPr>
                        <a:t>2</a:t>
                      </a:r>
                      <a:r>
                        <a:rPr lang="ru-RU" sz="900" b="0" i="0" u="none" strike="noStrike" dirty="0">
                          <a:solidFill>
                            <a:srgbClr val="000000"/>
                          </a:solidFill>
                          <a:effectLst/>
                          <a:latin typeface="Times New Roman" panose="02020603050405020304" pitchFamily="18" charset="0"/>
                        </a:rPr>
                        <a:t> (уточнение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Изменения, внесенные решением Думы от </a:t>
                      </a:r>
                      <a:r>
                        <a:rPr lang="en-US" sz="900" b="0" i="0" u="none" strike="noStrike" dirty="0">
                          <a:solidFill>
                            <a:srgbClr val="000000"/>
                          </a:solidFill>
                          <a:effectLst/>
                          <a:latin typeface="Times New Roman" panose="02020603050405020304" pitchFamily="18" charset="0"/>
                        </a:rPr>
                        <a:t>16</a:t>
                      </a:r>
                      <a:r>
                        <a:rPr lang="ru-RU" sz="900" b="0" i="0" u="none" strike="noStrike" dirty="0">
                          <a:solidFill>
                            <a:srgbClr val="000000"/>
                          </a:solidFill>
                          <a:effectLst/>
                          <a:latin typeface="Times New Roman" panose="02020603050405020304" pitchFamily="18" charset="0"/>
                        </a:rPr>
                        <a:t>.0</a:t>
                      </a:r>
                      <a:r>
                        <a:rPr lang="en-US" sz="900" b="0" i="0" u="none" strike="noStrike" dirty="0">
                          <a:solidFill>
                            <a:srgbClr val="000000"/>
                          </a:solidFill>
                          <a:effectLst/>
                          <a:latin typeface="Times New Roman" panose="02020603050405020304" pitchFamily="18" charset="0"/>
                        </a:rPr>
                        <a:t>4</a:t>
                      </a:r>
                      <a:r>
                        <a:rPr lang="ru-RU" sz="900" b="0" i="0" u="none" strike="noStrike" dirty="0">
                          <a:solidFill>
                            <a:srgbClr val="000000"/>
                          </a:solidFill>
                          <a:effectLst/>
                          <a:latin typeface="Times New Roman" panose="02020603050405020304" pitchFamily="18" charset="0"/>
                        </a:rPr>
                        <a:t>.20</a:t>
                      </a:r>
                      <a:r>
                        <a:rPr lang="en-US" sz="900" b="0" i="0" u="none" strike="noStrike" dirty="0">
                          <a:solidFill>
                            <a:srgbClr val="000000"/>
                          </a:solidFill>
                          <a:effectLst/>
                          <a:latin typeface="Times New Roman" panose="02020603050405020304" pitchFamily="18" charset="0"/>
                        </a:rPr>
                        <a:t>20</a:t>
                      </a:r>
                      <a:r>
                        <a:rPr lang="ru-RU" sz="900" b="0" i="0" u="none" strike="noStrike" dirty="0">
                          <a:solidFill>
                            <a:srgbClr val="000000"/>
                          </a:solidFill>
                          <a:effectLst/>
                          <a:latin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rPr>
                        <a:t>22</a:t>
                      </a:r>
                      <a:r>
                        <a:rPr lang="ru-RU" sz="900" b="0" i="0" u="none" strike="noStrike" dirty="0">
                          <a:solidFill>
                            <a:srgbClr val="000000"/>
                          </a:solidFill>
                          <a:effectLst/>
                          <a:latin typeface="Times New Roman" panose="02020603050405020304" pitchFamily="18" charset="0"/>
                        </a:rPr>
                        <a:t> (уточнение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Изменения, внесенные решением Думы от </a:t>
                      </a:r>
                      <a:r>
                        <a:rPr lang="en-US" sz="900" b="0" i="0" u="none" strike="noStrike" dirty="0">
                          <a:solidFill>
                            <a:srgbClr val="000000"/>
                          </a:solidFill>
                          <a:effectLst/>
                          <a:latin typeface="Times New Roman" panose="02020603050405020304" pitchFamily="18" charset="0"/>
                        </a:rPr>
                        <a:t>29</a:t>
                      </a:r>
                      <a:r>
                        <a:rPr lang="ru-RU" sz="900" b="0" i="0" u="none" strike="noStrike" dirty="0">
                          <a:solidFill>
                            <a:srgbClr val="000000"/>
                          </a:solidFill>
                          <a:effectLst/>
                          <a:latin typeface="Times New Roman" panose="02020603050405020304" pitchFamily="18" charset="0"/>
                        </a:rPr>
                        <a:t>.</a:t>
                      </a:r>
                      <a:r>
                        <a:rPr lang="en-US" sz="900" b="0" i="0" u="none" strike="noStrike" dirty="0">
                          <a:solidFill>
                            <a:srgbClr val="000000"/>
                          </a:solidFill>
                          <a:effectLst/>
                          <a:latin typeface="Times New Roman" panose="02020603050405020304" pitchFamily="18" charset="0"/>
                        </a:rPr>
                        <a:t>06</a:t>
                      </a:r>
                      <a:r>
                        <a:rPr lang="ru-RU" sz="900" b="0" i="0" u="none" strike="noStrike" dirty="0">
                          <a:solidFill>
                            <a:srgbClr val="000000"/>
                          </a:solidFill>
                          <a:effectLst/>
                          <a:latin typeface="Times New Roman" panose="02020603050405020304" pitchFamily="18" charset="0"/>
                        </a:rPr>
                        <a:t>.20</a:t>
                      </a:r>
                      <a:r>
                        <a:rPr lang="en-US" sz="900" b="0" i="0" u="none" strike="noStrike" dirty="0">
                          <a:solidFill>
                            <a:srgbClr val="000000"/>
                          </a:solidFill>
                          <a:effectLst/>
                          <a:latin typeface="Times New Roman" panose="02020603050405020304" pitchFamily="18" charset="0"/>
                        </a:rPr>
                        <a:t>20</a:t>
                      </a:r>
                      <a:r>
                        <a:rPr lang="ru-RU" sz="900" b="0" i="0" u="none" strike="noStrike" dirty="0">
                          <a:solidFill>
                            <a:srgbClr val="000000"/>
                          </a:solidFill>
                          <a:effectLst/>
                          <a:latin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rPr>
                        <a:t>48</a:t>
                      </a:r>
                      <a:r>
                        <a:rPr lang="ru-RU" sz="900" b="0" i="0" u="none" strike="noStrike" dirty="0">
                          <a:solidFill>
                            <a:srgbClr val="000000"/>
                          </a:solidFill>
                          <a:effectLst/>
                          <a:latin typeface="Times New Roman" panose="02020603050405020304" pitchFamily="18" charset="0"/>
                        </a:rPr>
                        <a:t> (уточнение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Изменения, внесенные решением Думы от 2</a:t>
                      </a:r>
                      <a:r>
                        <a:rPr lang="en-US" sz="900" b="0" i="0" u="none" strike="noStrike" dirty="0">
                          <a:solidFill>
                            <a:srgbClr val="000000"/>
                          </a:solidFill>
                          <a:effectLst/>
                          <a:latin typeface="Times New Roman" panose="02020603050405020304" pitchFamily="18" charset="0"/>
                        </a:rPr>
                        <a:t>2</a:t>
                      </a:r>
                      <a:r>
                        <a:rPr lang="ru-RU" sz="900" b="0" i="0" u="none" strike="noStrike" dirty="0">
                          <a:solidFill>
                            <a:srgbClr val="000000"/>
                          </a:solidFill>
                          <a:effectLst/>
                          <a:latin typeface="Times New Roman" panose="02020603050405020304" pitchFamily="18" charset="0"/>
                        </a:rPr>
                        <a:t>.10.20</a:t>
                      </a:r>
                      <a:r>
                        <a:rPr lang="en-US" sz="900" b="0" i="0" u="none" strike="noStrike" dirty="0">
                          <a:solidFill>
                            <a:srgbClr val="000000"/>
                          </a:solidFill>
                          <a:effectLst/>
                          <a:latin typeface="Times New Roman" panose="02020603050405020304" pitchFamily="18" charset="0"/>
                        </a:rPr>
                        <a:t>20</a:t>
                      </a:r>
                      <a:r>
                        <a:rPr lang="ru-RU" sz="900" b="0" i="0" u="none" strike="noStrike" dirty="0">
                          <a:solidFill>
                            <a:srgbClr val="000000"/>
                          </a:solidFill>
                          <a:effectLst/>
                          <a:latin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rPr>
                        <a:t>83</a:t>
                      </a:r>
                      <a:r>
                        <a:rPr lang="ru-RU" sz="900" b="0" i="0" u="none" strike="noStrike" dirty="0">
                          <a:solidFill>
                            <a:srgbClr val="000000"/>
                          </a:solidFill>
                          <a:effectLst/>
                          <a:latin typeface="Times New Roman" panose="02020603050405020304" pitchFamily="18" charset="0"/>
                        </a:rPr>
                        <a:t> (уточнение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Изменения, внесенные решением Думы от </a:t>
                      </a:r>
                      <a:r>
                        <a:rPr lang="en-US" sz="900" b="0" i="0" u="none" strike="noStrike" dirty="0">
                          <a:solidFill>
                            <a:srgbClr val="000000"/>
                          </a:solidFill>
                          <a:effectLst/>
                          <a:latin typeface="Times New Roman" panose="02020603050405020304" pitchFamily="18" charset="0"/>
                        </a:rPr>
                        <a:t>26</a:t>
                      </a:r>
                      <a:r>
                        <a:rPr lang="ru-RU" sz="900" b="0" i="0" u="none" strike="noStrike" dirty="0">
                          <a:solidFill>
                            <a:srgbClr val="000000"/>
                          </a:solidFill>
                          <a:effectLst/>
                          <a:latin typeface="Times New Roman" panose="02020603050405020304" pitchFamily="18" charset="0"/>
                        </a:rPr>
                        <a:t>.1</a:t>
                      </a:r>
                      <a:r>
                        <a:rPr lang="en-US" sz="900" b="0" i="0" u="none" strike="noStrike" dirty="0">
                          <a:solidFill>
                            <a:srgbClr val="000000"/>
                          </a:solidFill>
                          <a:effectLst/>
                          <a:latin typeface="Times New Roman" panose="02020603050405020304" pitchFamily="18" charset="0"/>
                        </a:rPr>
                        <a:t>1</a:t>
                      </a:r>
                      <a:r>
                        <a:rPr lang="ru-RU" sz="900" b="0" i="0" u="none" strike="noStrike" dirty="0">
                          <a:solidFill>
                            <a:srgbClr val="000000"/>
                          </a:solidFill>
                          <a:effectLst/>
                          <a:latin typeface="Times New Roman" panose="02020603050405020304" pitchFamily="18" charset="0"/>
                        </a:rPr>
                        <a:t>.20</a:t>
                      </a:r>
                      <a:r>
                        <a:rPr lang="en-US" sz="900" b="0" i="0" u="none" strike="noStrike" dirty="0">
                          <a:solidFill>
                            <a:srgbClr val="000000"/>
                          </a:solidFill>
                          <a:effectLst/>
                          <a:latin typeface="Times New Roman" panose="02020603050405020304" pitchFamily="18" charset="0"/>
                        </a:rPr>
                        <a:t>20</a:t>
                      </a:r>
                      <a:r>
                        <a:rPr lang="ru-RU" sz="900" b="0" i="0" u="none" strike="noStrike" dirty="0">
                          <a:solidFill>
                            <a:srgbClr val="000000"/>
                          </a:solidFill>
                          <a:effectLst/>
                          <a:latin typeface="Times New Roman" panose="02020603050405020304" pitchFamily="18" charset="0"/>
                        </a:rPr>
                        <a:t> №9</a:t>
                      </a:r>
                      <a:r>
                        <a:rPr lang="en-US" sz="900" b="0" i="0" u="none" strike="noStrike" dirty="0">
                          <a:solidFill>
                            <a:srgbClr val="000000"/>
                          </a:solidFill>
                          <a:effectLst/>
                          <a:latin typeface="Times New Roman" panose="02020603050405020304" pitchFamily="18" charset="0"/>
                        </a:rPr>
                        <a:t>3</a:t>
                      </a:r>
                      <a:r>
                        <a:rPr lang="ru-RU" sz="900" b="0" i="0" u="none" strike="noStrike" dirty="0">
                          <a:solidFill>
                            <a:srgbClr val="000000"/>
                          </a:solidFill>
                          <a:effectLst/>
                          <a:latin typeface="Times New Roman" panose="02020603050405020304" pitchFamily="18" charset="0"/>
                        </a:rPr>
                        <a:t> (уточнение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Изменения, внесенные решением Думы от </a:t>
                      </a:r>
                      <a:r>
                        <a:rPr lang="en-US" sz="900" b="0" i="0" u="none" strike="noStrike" dirty="0">
                          <a:solidFill>
                            <a:srgbClr val="000000"/>
                          </a:solidFill>
                          <a:effectLst/>
                          <a:latin typeface="Times New Roman" panose="02020603050405020304" pitchFamily="18" charset="0"/>
                        </a:rPr>
                        <a:t>21</a:t>
                      </a:r>
                      <a:r>
                        <a:rPr lang="ru-RU" sz="900" b="0" i="0" u="none" strike="noStrike" dirty="0">
                          <a:solidFill>
                            <a:srgbClr val="000000"/>
                          </a:solidFill>
                          <a:effectLst/>
                          <a:latin typeface="Times New Roman" panose="02020603050405020304" pitchFamily="18" charset="0"/>
                        </a:rPr>
                        <a:t>.1</a:t>
                      </a:r>
                      <a:r>
                        <a:rPr lang="en-US" sz="900" b="0" i="0" u="none" strike="noStrike" dirty="0">
                          <a:solidFill>
                            <a:srgbClr val="000000"/>
                          </a:solidFill>
                          <a:effectLst/>
                          <a:latin typeface="Times New Roman" panose="02020603050405020304" pitchFamily="18" charset="0"/>
                        </a:rPr>
                        <a:t>2</a:t>
                      </a:r>
                      <a:r>
                        <a:rPr lang="ru-RU" sz="900" b="0" i="0" u="none" strike="noStrike" dirty="0">
                          <a:solidFill>
                            <a:srgbClr val="000000"/>
                          </a:solidFill>
                          <a:effectLst/>
                          <a:latin typeface="Times New Roman" panose="02020603050405020304" pitchFamily="18" charset="0"/>
                        </a:rPr>
                        <a:t>.20</a:t>
                      </a:r>
                      <a:r>
                        <a:rPr lang="en-US" sz="900" b="0" i="0" u="none" strike="noStrike" dirty="0">
                          <a:solidFill>
                            <a:srgbClr val="000000"/>
                          </a:solidFill>
                          <a:effectLst/>
                          <a:latin typeface="Times New Roman" panose="02020603050405020304" pitchFamily="18" charset="0"/>
                        </a:rPr>
                        <a:t>20</a:t>
                      </a:r>
                      <a:r>
                        <a:rPr lang="ru-RU" sz="900" b="0" i="0" u="none" strike="noStrike" dirty="0">
                          <a:solidFill>
                            <a:srgbClr val="000000"/>
                          </a:solidFill>
                          <a:effectLst/>
                          <a:latin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rPr>
                        <a:t>107</a:t>
                      </a:r>
                      <a:r>
                        <a:rPr lang="ru-RU" sz="900" b="0" i="0" u="none" strike="noStrike" dirty="0">
                          <a:solidFill>
                            <a:srgbClr val="000000"/>
                          </a:solidFill>
                          <a:effectLst/>
                          <a:latin typeface="Times New Roman" panose="02020603050405020304" pitchFamily="18" charset="0"/>
                        </a:rPr>
                        <a:t> (уточнение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Итого изменений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Изменения, вносимые, в соответствии со ст.217, 232 БК РФ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Уточненный план на 2020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06895168"/>
                  </a:ext>
                </a:extLst>
              </a:tr>
              <a:tr h="102918">
                <a:tc>
                  <a:txBody>
                    <a:bodyPr/>
                    <a:lstStyle/>
                    <a:p>
                      <a:pPr algn="ctr" fontAlgn="ctr"/>
                      <a:r>
                        <a:rPr lang="ru-RU" sz="900" b="0" i="0" u="none" strike="noStrike" dirty="0">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к</a:t>
                      </a:r>
                      <a:r>
                        <a:rPr lang="en-US" sz="900" b="0" i="0" u="none" strike="noStrike" dirty="0">
                          <a:solidFill>
                            <a:srgbClr val="000000"/>
                          </a:solidFill>
                          <a:effectLst/>
                          <a:latin typeface="Times New Roman" panose="02020603050405020304" pitchFamily="18" charset="0"/>
                        </a:rPr>
                        <a:t>9</a:t>
                      </a:r>
                      <a:r>
                        <a:rPr lang="ru-RU" sz="900" b="0" i="0" u="none" strike="noStrike" dirty="0">
                          <a:solidFill>
                            <a:srgbClr val="000000"/>
                          </a:solidFill>
                          <a:effectLst/>
                          <a:latin typeface="Times New Roman" panose="02020603050405020304" pitchFamily="18" charset="0"/>
                        </a:rPr>
                        <a:t> к.</a:t>
                      </a:r>
                      <a:r>
                        <a:rPr lang="en-US" sz="900" b="0" i="0" u="none" strike="noStrike" dirty="0">
                          <a:solidFill>
                            <a:srgbClr val="000000"/>
                          </a:solidFill>
                          <a:effectLst/>
                          <a:latin typeface="Times New Roman" panose="02020603050405020304" pitchFamily="18" charset="0"/>
                        </a:rPr>
                        <a:t>3</a:t>
                      </a:r>
                      <a:r>
                        <a:rPr lang="ru-RU" sz="900" b="0" i="0" u="none" strike="noStrike" dirty="0">
                          <a:solidFill>
                            <a:srgbClr val="000000"/>
                          </a:solidFill>
                          <a:effectLst/>
                          <a:latin typeface="Times New Roman" panose="02020603050405020304" pitchFamily="18" charset="0"/>
                        </a:rPr>
                        <a:t>+к.</a:t>
                      </a:r>
                      <a:r>
                        <a:rPr lang="en-US" sz="900" b="0" i="0" u="none" strike="noStrike" dirty="0">
                          <a:solidFill>
                            <a:srgbClr val="000000"/>
                          </a:solidFill>
                          <a:effectLst/>
                          <a:latin typeface="Times New Roman" panose="02020603050405020304" pitchFamily="18" charset="0"/>
                        </a:rPr>
                        <a:t>4+</a:t>
                      </a:r>
                      <a:r>
                        <a:rPr lang="ru-RU" sz="900" b="0" i="0" u="none" strike="noStrike" dirty="0">
                          <a:solidFill>
                            <a:srgbClr val="000000"/>
                          </a:solidFill>
                          <a:effectLst/>
                          <a:latin typeface="Times New Roman" panose="02020603050405020304" pitchFamily="18" charset="0"/>
                        </a:rPr>
                        <a:t>к.5+к.6+к.7+к.8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к.11=к.9+к.10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89966110"/>
                  </a:ext>
                </a:extLst>
              </a:tr>
              <a:tr h="610344">
                <a:tc>
                  <a:txBody>
                    <a:bodyPr/>
                    <a:lstStyle/>
                    <a:p>
                      <a:pPr algn="l" fontAlgn="ctr"/>
                      <a:r>
                        <a:rPr lang="ru-RU" sz="900" b="1" i="0" u="none" strike="noStrike">
                          <a:solidFill>
                            <a:srgbClr val="000000"/>
                          </a:solidFill>
                          <a:effectLst/>
                          <a:latin typeface="Times New Roman" panose="02020603050405020304" pitchFamily="18" charset="0"/>
                        </a:rPr>
                        <a:t>ДОХОДЫ ОТ ОКАЗАНИЯ ПЛАТНЫХ УСЛУГ (РАБОТ) И КОМПЕНСАЦИИ ЗАТРАТ  ГОСУДАРСТВА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2 098,4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+737,3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+ 519,0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+ 1 256,3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3 354,7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10206535"/>
                  </a:ext>
                </a:extLst>
              </a:tr>
              <a:tr h="360040">
                <a:tc>
                  <a:txBody>
                    <a:bodyPr/>
                    <a:lstStyle/>
                    <a:p>
                      <a:pPr algn="l" fontAlgn="ctr"/>
                      <a:r>
                        <a:rPr lang="ru-RU" sz="900" b="0" i="0" u="none" strike="noStrike">
                          <a:solidFill>
                            <a:srgbClr val="000000"/>
                          </a:solidFill>
                          <a:effectLst/>
                          <a:latin typeface="Times New Roman" panose="02020603050405020304" pitchFamily="18" charset="0"/>
                        </a:rPr>
                        <a:t>Доходы от оказания платных услуг (работ)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83,4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+ 4,3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64465881"/>
                  </a:ext>
                </a:extLst>
              </a:tr>
              <a:tr h="360040">
                <a:tc>
                  <a:txBody>
                    <a:bodyPr/>
                    <a:lstStyle/>
                    <a:p>
                      <a:pPr algn="l" fontAlgn="ctr"/>
                      <a:r>
                        <a:rPr lang="ru-RU" sz="900" b="0" i="0" u="none" strike="noStrike">
                          <a:solidFill>
                            <a:srgbClr val="000000"/>
                          </a:solidFill>
                          <a:effectLst/>
                          <a:latin typeface="Times New Roman" panose="02020603050405020304" pitchFamily="18" charset="0"/>
                        </a:rPr>
                        <a:t>Доходы от компенсации затрат государства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2 015,0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+785,0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+ 514,7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+ 1 299,7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3 314,7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60224955"/>
                  </a:ext>
                </a:extLst>
              </a:tr>
              <a:tr h="648072">
                <a:tc>
                  <a:txBody>
                    <a:bodyPr/>
                    <a:lstStyle/>
                    <a:p>
                      <a:pPr algn="l" fontAlgn="ctr"/>
                      <a:r>
                        <a:rPr lang="ru-RU" sz="900" b="1" i="0" u="none" strike="noStrike">
                          <a:solidFill>
                            <a:srgbClr val="000000"/>
                          </a:solidFill>
                          <a:effectLst/>
                          <a:latin typeface="Times New Roman" panose="02020603050405020304" pitchFamily="18" charset="0"/>
                        </a:rPr>
                        <a:t>ДОХОДЫ ОТ ПРОДАЖИ МАТЕРИАЛЬНЫХ И НЕМАТЕРИАЛЬНЫХ АКТИВОВ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53 790,1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-11 880,3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+1 830,8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-10 049,5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43 740,6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56362101"/>
                  </a:ext>
                </a:extLst>
              </a:tr>
              <a:tr h="1512168">
                <a:tc>
                  <a:txBody>
                    <a:bodyPr/>
                    <a:lstStyle/>
                    <a:p>
                      <a:pPr algn="l" fontAlgn="ctr"/>
                      <a:r>
                        <a:rPr lang="ru-RU" sz="900" b="0" i="0" u="none" strike="noStrike">
                          <a:solidFill>
                            <a:srgbClr val="000000"/>
                          </a:solidFill>
                          <a:effectLst/>
                          <a:latin typeface="Times New Roman" panose="02020603050405020304" pitchFamily="18" charset="0"/>
                        </a:rPr>
                        <a:t>Доходы от реализации имущества, находящегося в государственной и муниципальной собственности (за исключением движимого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53 174,4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-14 444,4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+1 534,3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-12 910,1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40 264,3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19436238"/>
                  </a:ext>
                </a:extLst>
              </a:tr>
              <a:tr h="271703">
                <a:tc>
                  <a:txBody>
                    <a:bodyPr/>
                    <a:lstStyle/>
                    <a:p>
                      <a:pPr algn="l" fontAlgn="ctr"/>
                      <a:r>
                        <a:rPr lang="ru-RU" sz="900" b="0" i="0" u="none" strike="noStrike">
                          <a:solidFill>
                            <a:srgbClr val="000000"/>
                          </a:solidFill>
                          <a:effectLst/>
                          <a:latin typeface="Times New Roman" panose="02020603050405020304" pitchFamily="18" charset="0"/>
                        </a:rPr>
                        <a:t>Доходы от продажи земельных участков , находящихся в государственной и муниципальной собственности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615,7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+ 2 564,1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+ 296,5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+ 2 860,6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3 476,3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16274865"/>
                  </a:ext>
                </a:extLst>
              </a:tr>
              <a:tr h="181135">
                <a:tc>
                  <a:txBody>
                    <a:bodyPr/>
                    <a:lstStyle/>
                    <a:p>
                      <a:pPr algn="l" fontAlgn="ctr"/>
                      <a:r>
                        <a:rPr lang="ru-RU" sz="900" b="1" i="0" u="none" strike="noStrike">
                          <a:solidFill>
                            <a:srgbClr val="000000"/>
                          </a:solidFill>
                          <a:effectLst/>
                          <a:latin typeface="Times New Roman" panose="02020603050405020304" pitchFamily="18" charset="0"/>
                        </a:rPr>
                        <a:t>ШТРАФЫ, САНКЦИИ, ВОЗМЕЩЕНИЕ УЩЕРБА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1 647,7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+ 0,0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+ 1 690,3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+ 1 000,0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+ 3 376,6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+ 6 066,9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7 714,6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94417646"/>
                  </a:ext>
                </a:extLst>
              </a:tr>
              <a:tr h="133793">
                <a:tc>
                  <a:txBody>
                    <a:bodyPr/>
                    <a:lstStyle/>
                    <a:p>
                      <a:pPr algn="l" fontAlgn="ctr"/>
                      <a:r>
                        <a:rPr lang="ru-RU" sz="900" b="1" i="0" u="none" strike="noStrike">
                          <a:solidFill>
                            <a:srgbClr val="000000"/>
                          </a:solidFill>
                          <a:effectLst/>
                          <a:latin typeface="Times New Roman" panose="02020603050405020304" pitchFamily="18" charset="0"/>
                        </a:rPr>
                        <a:t>ПРОЧИЕ НЕНАЛОГОВЫЕ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+ 75,0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+ 81,0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29730179"/>
                  </a:ext>
                </a:extLst>
              </a:tr>
              <a:tr h="133793">
                <a:tc>
                  <a:txBody>
                    <a:bodyPr/>
                    <a:lstStyle/>
                    <a:p>
                      <a:pPr algn="l" fontAlgn="ctr"/>
                      <a:r>
                        <a:rPr lang="ru-RU" sz="900" b="0" i="0" u="none" strike="noStrike">
                          <a:solidFill>
                            <a:srgbClr val="000000"/>
                          </a:solidFill>
                          <a:effectLst/>
                          <a:latin typeface="Times New Roman" panose="02020603050405020304" pitchFamily="18" charset="0"/>
                        </a:rPr>
                        <a:t>Прочие неналоговые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+ 75,0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+ 81,0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90393828"/>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24373</TotalTime>
  <Words>20943</Words>
  <Application>Microsoft Office PowerPoint</Application>
  <PresentationFormat>Экран (4:3)</PresentationFormat>
  <Paragraphs>4523</Paragraphs>
  <Slides>78</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78</vt:i4>
      </vt:variant>
    </vt:vector>
  </HeadingPairs>
  <TitlesOfParts>
    <vt:vector size="79" baseType="lpstr">
      <vt:lpstr>Поток</vt:lpstr>
      <vt:lpstr>Слайд 1</vt:lpstr>
      <vt:lpstr>Бюджетная политика</vt:lpstr>
      <vt:lpstr>Слайд 3</vt:lpstr>
      <vt:lpstr>        Меры, направленные в 2020 году на увеличение доходов бюджета городского округа Урай, повышение эффективности бюджетных расходов и сокращение долговой нагрузки   (План мероприятий по росту доходов, оптимизации расходов и сокращению (поддержанию на безопасном уровне) муниципального долга бюджета городского округа город Урай на 2020 год и на плановый период 2021 и 2022 годов, утвержденный постановлением от 28.02.2020 №539 «О мерах по реализации решения Думы города Урай от 12.12.2019 №93 «О бюджете городского округа город Урай на 2020 год и на плановый период 2021 и 2022 годов»)</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vector>
  </TitlesOfParts>
  <Company>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Ivan A. Gotsman</dc:creator>
  <cp:lastModifiedBy>Зорина</cp:lastModifiedBy>
  <cp:revision>2320</cp:revision>
  <cp:lastPrinted>2020-04-12T08:37:18Z</cp:lastPrinted>
  <dcterms:created xsi:type="dcterms:W3CDTF">2011-03-01T09:21:01Z</dcterms:created>
  <dcterms:modified xsi:type="dcterms:W3CDTF">2021-04-11T07:35:34Z</dcterms:modified>
</cp:coreProperties>
</file>