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0"/>
  </p:notesMasterIdLst>
  <p:handoutMasterIdLst>
    <p:handoutMasterId r:id="rId21"/>
  </p:handoutMasterIdLst>
  <p:sldIdLst>
    <p:sldId id="291" r:id="rId2"/>
    <p:sldId id="458" r:id="rId3"/>
    <p:sldId id="432" r:id="rId4"/>
    <p:sldId id="488" r:id="rId5"/>
    <p:sldId id="499" r:id="rId6"/>
    <p:sldId id="461" r:id="rId7"/>
    <p:sldId id="462" r:id="rId8"/>
    <p:sldId id="437" r:id="rId9"/>
    <p:sldId id="494" r:id="rId10"/>
    <p:sldId id="424" r:id="rId11"/>
    <p:sldId id="470" r:id="rId12"/>
    <p:sldId id="468" r:id="rId13"/>
    <p:sldId id="426" r:id="rId14"/>
    <p:sldId id="428" r:id="rId15"/>
    <p:sldId id="442" r:id="rId16"/>
    <p:sldId id="354" r:id="rId17"/>
    <p:sldId id="472" r:id="rId18"/>
    <p:sldId id="362" r:id="rId1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218" autoAdjust="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88;&#1072;&#1073;&#1086;&#1095;&#1072;&#1103;%202016%20&#1075;&#1086;&#1076;\&#1088;&#1077;&#1096;&#1077;&#1085;&#1080;&#1103;%20&#1044;&#1091;&#1084;&#1099;\&#1075;&#1086;&#1076;&#1086;&#1074;&#1086;&#1081;%20&#1086;&#1090;&#1095;&#1077;&#1090;%20&#1079;&#1072;%202015%20&#1075;&#1086;&#1076;\&#1087;&#1088;&#1080;&#1083;&#1086;&#1078;&#1077;&#1085;&#1080;&#1103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37499999999998"/>
          <c:y val="0.11338568015134468"/>
          <c:w val="0.71429024496937965"/>
          <c:h val="0.78419612218360712"/>
        </c:manualLayout>
      </c:layout>
      <c:barChart>
        <c:barDir val="col"/>
        <c:grouping val="stacked"/>
        <c:ser>
          <c:idx val="0"/>
          <c:order val="0"/>
          <c:tx>
            <c:strRef>
              <c:f>доходы!$A$2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D6ECFF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618,9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8D-4A52-984F-677E8800A3C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656,5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8D-4A52-984F-677E8800A3C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722,1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8D-4A52-984F-677E8800A3C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738,4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8D-4A52-984F-677E8800A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 Cyr" panose="02020603050405020304" pitchFamily="18" charset="0"/>
                    <a:ea typeface="+mn-ea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доходы!$B$1:$E$1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доходы!$B$2:$E$2</c:f>
              <c:numCache>
                <c:formatCode>#,##0.0</c:formatCode>
                <c:ptCount val="4"/>
                <c:pt idx="0">
                  <c:v>618930.69999999856</c:v>
                </c:pt>
                <c:pt idx="1">
                  <c:v>656500.30000000005</c:v>
                </c:pt>
                <c:pt idx="2">
                  <c:v>722159.3</c:v>
                </c:pt>
                <c:pt idx="3">
                  <c:v>738423.9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BE-49A3-BDB3-9ACB1A7E8C0B}"/>
            </c:ext>
          </c:extLst>
        </c:ser>
        <c:ser>
          <c:idx val="1"/>
          <c:order val="1"/>
          <c:tx>
            <c:strRef>
              <c:f>доходы!$A$3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FD13B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170,5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8D-4A52-984F-677E8800A3C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155,2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8D-4A52-984F-677E8800A3C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169,5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8D-4A52-984F-677E8800A3C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169,6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8D-4A52-984F-677E8800A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 Cyr" panose="02020603050405020304" pitchFamily="18" charset="0"/>
                    <a:ea typeface="+mn-ea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доходы!$B$1:$E$1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доходы!$B$3:$E$3</c:f>
              <c:numCache>
                <c:formatCode>#,##0.0</c:formatCode>
                <c:ptCount val="4"/>
                <c:pt idx="0">
                  <c:v>170546.7</c:v>
                </c:pt>
                <c:pt idx="1">
                  <c:v>155221.29999999999</c:v>
                </c:pt>
                <c:pt idx="2">
                  <c:v>169531.8</c:v>
                </c:pt>
                <c:pt idx="3">
                  <c:v>169550.9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BE-49A3-BDB3-9ACB1A7E8C0B}"/>
            </c:ext>
          </c:extLst>
        </c:ser>
        <c:ser>
          <c:idx val="2"/>
          <c:order val="2"/>
          <c:tx>
            <c:strRef>
              <c:f>доходы!$A$4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2282,4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8D-4A52-984F-677E8800A3C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2594,8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8D-4A52-984F-677E8800A3C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2899,2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8D-4A52-984F-677E8800A3C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2716,3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8D-4A52-984F-677E8800A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 Cyr" panose="02020603050405020304" pitchFamily="18" charset="0"/>
                    <a:ea typeface="+mn-ea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доходы!$B$1:$E$1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доходы!$B$4:$E$4</c:f>
              <c:numCache>
                <c:formatCode>#,##0.0</c:formatCode>
                <c:ptCount val="4"/>
                <c:pt idx="0">
                  <c:v>2282370.2999999998</c:v>
                </c:pt>
                <c:pt idx="1">
                  <c:v>2594785.7000000002</c:v>
                </c:pt>
                <c:pt idx="2">
                  <c:v>2899167</c:v>
                </c:pt>
                <c:pt idx="3">
                  <c:v>2716345.7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BE-49A3-BDB3-9ACB1A7E8C0B}"/>
            </c:ext>
          </c:extLst>
        </c:ser>
        <c:overlap val="100"/>
        <c:axId val="54812032"/>
        <c:axId val="54854784"/>
      </c:barChart>
      <c:catAx>
        <c:axId val="54812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 Cyr" panose="02020603050405020304" pitchFamily="18" charset="0"/>
                <a:ea typeface="+mn-ea"/>
                <a:cs typeface="Times New Roman Cyr" panose="02020603050405020304" pitchFamily="18" charset="0"/>
              </a:defRPr>
            </a:pPr>
            <a:endParaRPr lang="ru-RU"/>
          </a:p>
        </c:txPr>
        <c:crossAx val="54854784"/>
        <c:crosses val="autoZero"/>
        <c:auto val="1"/>
        <c:lblAlgn val="ctr"/>
        <c:lblOffset val="100"/>
      </c:catAx>
      <c:valAx>
        <c:axId val="5485478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5481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16524496937893"/>
          <c:y val="0"/>
          <c:w val="0.1625014216972879"/>
          <c:h val="0.6892592920035499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 Cyr" panose="02020603050405020304" pitchFamily="18" charset="0"/>
              <a:ea typeface="+mn-ea"/>
              <a:cs typeface="Times New Roman Cyr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 Cyr" panose="02020603050405020304" pitchFamily="18" charset="0"/>
          <a:cs typeface="Times New Roman Cyr" panose="02020603050405020304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249948548521965E-2"/>
          <c:y val="0.11707077509957096"/>
          <c:w val="0.73703673180211249"/>
          <c:h val="0.66493115875210562"/>
        </c:manualLayout>
      </c:layout>
      <c:barChart>
        <c:barDir val="col"/>
        <c:grouping val="stacked"/>
        <c:ser>
          <c:idx val="0"/>
          <c:order val="0"/>
          <c:tx>
            <c:strRef>
              <c:f>'налоговые доходы'!$A$2</c:f>
              <c:strCache>
                <c:ptCount val="1"/>
                <c:pt idx="0">
                  <c:v>налог на доходы физических  лиц 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440,6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1B-401A-A582-51D59959F76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481,5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1B-401A-A582-51D59959F76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513,4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B-401A-A582-51D59959F76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535,5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1B-401A-A582-51D59959F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'налоговые доходы'!$B$2:$E$2</c:f>
              <c:numCache>
                <c:formatCode>#,##0.0</c:formatCode>
                <c:ptCount val="4"/>
                <c:pt idx="0">
                  <c:v>440572.3</c:v>
                </c:pt>
                <c:pt idx="1">
                  <c:v>481467.9</c:v>
                </c:pt>
                <c:pt idx="2">
                  <c:v>513385.7</c:v>
                </c:pt>
                <c:pt idx="3">
                  <c:v>535517.5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D-425C-A3AA-A1F46426B4CB}"/>
            </c:ext>
          </c:extLst>
        </c:ser>
        <c:ser>
          <c:idx val="1"/>
          <c:order val="1"/>
          <c:tx>
            <c:strRef>
              <c:f>'налоговые доходы'!$A$3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9.6827925312488169E-2"/>
                  <c:y val="7.7639356021278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10,9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BC-4970-9671-8D40BFB5F90D}"/>
                </c:ext>
              </c:extLst>
            </c:dLbl>
            <c:dLbl>
              <c:idx val="1"/>
              <c:layout>
                <c:manualLayout>
                  <c:x val="0.10119549558245799"/>
                  <c:y val="4.6583613612767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11,8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3D-425C-A3AA-A1F46426B4CB}"/>
                </c:ext>
              </c:extLst>
            </c:dLbl>
            <c:dLbl>
              <c:idx val="2"/>
              <c:layout>
                <c:manualLayout>
                  <c:x val="9.1075946024212304E-2"/>
                  <c:y val="2.5879785340426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12,6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3D-425C-A3AA-A1F46426B4CB}"/>
                </c:ext>
              </c:extLst>
            </c:dLbl>
            <c:dLbl>
              <c:idx val="3"/>
              <c:layout>
                <c:manualLayout>
                  <c:x val="0.10264114551935037"/>
                  <c:y val="3.10557424085114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13,3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3D-425C-A3AA-A1F46426B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sng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'налоговые доходы'!$B$3:$E$3</c:f>
              <c:numCache>
                <c:formatCode>#,##0.0</c:formatCode>
                <c:ptCount val="4"/>
                <c:pt idx="0">
                  <c:v>10921</c:v>
                </c:pt>
                <c:pt idx="1">
                  <c:v>11757.7</c:v>
                </c:pt>
                <c:pt idx="2">
                  <c:v>12550</c:v>
                </c:pt>
                <c:pt idx="3">
                  <c:v>13303.7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3D-425C-A3AA-A1F46426B4CB}"/>
            </c:ext>
          </c:extLst>
        </c:ser>
        <c:ser>
          <c:idx val="2"/>
          <c:order val="2"/>
          <c:tx>
            <c:strRef>
              <c:f>'налоговые доходы'!$A$4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132,3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1B-401A-A582-51D59959F76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130,3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1B-401A-A582-51D59959F76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150,4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1B-401A-A582-51D59959F76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152,0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1B-401A-A582-51D59959F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'налоговые доходы'!$B$4:$E$4</c:f>
              <c:numCache>
                <c:formatCode>#,##0.0</c:formatCode>
                <c:ptCount val="4"/>
                <c:pt idx="0">
                  <c:v>132257.29999999999</c:v>
                </c:pt>
                <c:pt idx="1">
                  <c:v>130273.3</c:v>
                </c:pt>
                <c:pt idx="2">
                  <c:v>150416</c:v>
                </c:pt>
                <c:pt idx="3">
                  <c:v>152030.20000000001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3D-425C-A3AA-A1F46426B4CB}"/>
            </c:ext>
          </c:extLst>
        </c:ser>
        <c:ser>
          <c:idx val="3"/>
          <c:order val="3"/>
          <c:tx>
            <c:strRef>
              <c:f>'налоговые доходы'!$A$5</c:f>
              <c:strCache>
                <c:ptCount val="1"/>
                <c:pt idx="0">
                  <c:v>налоги на имущество физических лиц </c:v>
                </c:pt>
              </c:strCache>
            </c:strRef>
          </c:tx>
          <c:spPr>
            <a:solidFill>
              <a:srgbClr val="EA157A">
                <a:lumMod val="50000"/>
              </a:srgb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9.5020862891372862E-2"/>
                  <c:y val="6.46994633510654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/>
                      <a:t>9,4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53244539313482"/>
                      <c:h val="2.15967827555042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563D-425C-A3AA-A1F46426B4CB}"/>
                </c:ext>
              </c:extLst>
            </c:dLbl>
            <c:dLbl>
              <c:idx val="1"/>
              <c:layout>
                <c:manualLayout>
                  <c:x val="-8.240204640285867E-2"/>
                  <c:y val="2.58797853404261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63D-425C-A3AA-A1F46426B4CB}"/>
                </c:ext>
              </c:extLst>
            </c:dLbl>
            <c:dLbl>
              <c:idx val="2"/>
              <c:layout>
                <c:manualLayout>
                  <c:x val="-8.0956396465966571E-2"/>
                  <c:y val="2.84677638744687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63D-425C-A3AA-A1F46426B4CB}"/>
                </c:ext>
              </c:extLst>
            </c:dLbl>
            <c:dLbl>
              <c:idx val="3"/>
              <c:layout>
                <c:manualLayout>
                  <c:x val="9.6858545771781532E-2"/>
                  <c:y val="-4.14076565446818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63D-425C-A3AA-A1F46426B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'налоговые доходы'!$B$5:$E$5</c:f>
              <c:numCache>
                <c:formatCode>#,##0.0</c:formatCode>
                <c:ptCount val="4"/>
                <c:pt idx="0">
                  <c:v>9413.5</c:v>
                </c:pt>
                <c:pt idx="1">
                  <c:v>9441.299999999992</c:v>
                </c:pt>
                <c:pt idx="2">
                  <c:v>20129.8</c:v>
                </c:pt>
                <c:pt idx="3">
                  <c:v>13912.3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3D-425C-A3AA-A1F46426B4CB}"/>
            </c:ext>
          </c:extLst>
        </c:ser>
        <c:ser>
          <c:idx val="4"/>
          <c:order val="4"/>
          <c:tx>
            <c:strRef>
              <c:f>'налоговые доходы'!$A$6</c:f>
              <c:strCache>
                <c:ptCount val="1"/>
                <c:pt idx="0">
                  <c:v>земельный налог </c:v>
                </c:pt>
              </c:strCache>
            </c:strRef>
          </c:tx>
          <c:spPr>
            <a:solidFill>
              <a:srgbClr val="EA157A">
                <a:lumMod val="20000"/>
                <a:lumOff val="8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8.2402046402858684E-2"/>
                  <c:y val="-5.43475492148949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3D-425C-A3AA-A1F46426B4CB}"/>
                </c:ext>
              </c:extLst>
            </c:dLbl>
            <c:dLbl>
              <c:idx val="1"/>
              <c:layout>
                <c:manualLayout>
                  <c:x val="-8.529334627664327E-2"/>
                  <c:y val="-2.07038282723409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3D-425C-A3AA-A1F46426B4CB}"/>
                </c:ext>
              </c:extLst>
            </c:dLbl>
            <c:dLbl>
              <c:idx val="2"/>
              <c:layout>
                <c:manualLayout>
                  <c:x val="-9.1075946024212401E-2"/>
                  <c:y val="-1.29398926702130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3D-425C-A3AA-A1F46426B4CB}"/>
                </c:ext>
              </c:extLst>
            </c:dLbl>
            <c:dLbl>
              <c:idx val="3"/>
              <c:layout>
                <c:manualLayout>
                  <c:x val="-0.1069780953300271"/>
                  <c:y val="-5.30535599478737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/>
                      <a:t>17,3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391196970828378E-2"/>
                      <c:h val="4.0890060837873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63D-425C-A3AA-A1F46426B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'налоговые доходы'!$B$6:$E$6</c:f>
              <c:numCache>
                <c:formatCode>#,##0.0</c:formatCode>
                <c:ptCount val="4"/>
                <c:pt idx="0">
                  <c:v>18254</c:v>
                </c:pt>
                <c:pt idx="1">
                  <c:v>17944.2</c:v>
                </c:pt>
                <c:pt idx="2">
                  <c:v>19359.8</c:v>
                </c:pt>
                <c:pt idx="3">
                  <c:v>17291.8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3D-425C-A3AA-A1F46426B4CB}"/>
            </c:ext>
          </c:extLst>
        </c:ser>
        <c:ser>
          <c:idx val="5"/>
          <c:order val="5"/>
          <c:tx>
            <c:strRef>
              <c:f>'налоговые доходы'!$A$7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1AB39F">
                <a:lumMod val="60000"/>
                <a:lumOff val="40000"/>
              </a:srgb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6.98754204191506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3D-425C-A3AA-A1F46426B4CB}"/>
                </c:ext>
              </c:extLst>
            </c:dLbl>
            <c:dLbl>
              <c:idx val="1"/>
              <c:layout>
                <c:manualLayout>
                  <c:x val="7.2282496844613062E-3"/>
                  <c:y val="-6.46994633510654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63D-425C-A3AA-A1F46426B4CB}"/>
                </c:ext>
              </c:extLst>
            </c:dLbl>
            <c:dLbl>
              <c:idx val="2"/>
              <c:layout>
                <c:manualLayout>
                  <c:x val="-1.4456499368922527E-2"/>
                  <c:y val="-6.46994633510654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3D-425C-A3AA-A1F46426B4CB}"/>
                </c:ext>
              </c:extLst>
            </c:dLbl>
            <c:dLbl>
              <c:idx val="3"/>
              <c:layout>
                <c:manualLayout>
                  <c:x val="6.2162947286367093E-2"/>
                  <c:y val="-6.98754204191506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/>
                      <a:t>6,4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391196970828378E-2"/>
                      <c:h val="7.07683749023139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563D-425C-A3AA-A1F46426B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'налоговые доходы'!$B$7:$E$7</c:f>
              <c:numCache>
                <c:formatCode>#,##0.0</c:formatCode>
                <c:ptCount val="4"/>
                <c:pt idx="0">
                  <c:v>7512.6</c:v>
                </c:pt>
                <c:pt idx="1">
                  <c:v>5615.9</c:v>
                </c:pt>
                <c:pt idx="2">
                  <c:v>6318</c:v>
                </c:pt>
                <c:pt idx="3">
                  <c:v>6368.4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3D-425C-A3AA-A1F46426B4CB}"/>
            </c:ext>
          </c:extLst>
        </c:ser>
        <c:overlap val="100"/>
        <c:axId val="74997120"/>
        <c:axId val="76092544"/>
      </c:barChart>
      <c:catAx>
        <c:axId val="74997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092544"/>
        <c:crosses val="autoZero"/>
        <c:auto val="1"/>
        <c:lblAlgn val="ctr"/>
        <c:lblOffset val="100"/>
      </c:catAx>
      <c:valAx>
        <c:axId val="7609254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7499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3438625216506"/>
          <c:y val="1.1060857232228317E-2"/>
          <c:w val="0.1736561374783494"/>
          <c:h val="0.937715507799087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3.2399951719266809E-2"/>
          <c:w val="0.72778672556129931"/>
          <c:h val="0.84453007288463144"/>
        </c:manualLayout>
      </c:layout>
      <c:barChart>
        <c:barDir val="col"/>
        <c:grouping val="stacked"/>
        <c:ser>
          <c:idx val="0"/>
          <c:order val="0"/>
          <c:tx>
            <c:strRef>
              <c:f>'неналоговые доходы'!$A$2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112,9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9-4ABF-A713-93DF2CEC0F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102,1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9-4ABF-A713-93DF2CEC0F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102,0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F9-4ABF-A713-93DF2CEC0F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102,1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9-4ABF-A713-93DF2CEC0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'неналоговые доходы'!$B$2:$E$2</c:f>
              <c:numCache>
                <c:formatCode>#,##0.0</c:formatCode>
                <c:ptCount val="4"/>
                <c:pt idx="0">
                  <c:v>112942</c:v>
                </c:pt>
                <c:pt idx="1">
                  <c:v>102089.60000000002</c:v>
                </c:pt>
                <c:pt idx="2">
                  <c:v>101931.3</c:v>
                </c:pt>
                <c:pt idx="3">
                  <c:v>102098.8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FA-46C2-A244-E598665228B2}"/>
            </c:ext>
          </c:extLst>
        </c:ser>
        <c:ser>
          <c:idx val="1"/>
          <c:order val="1"/>
          <c:tx>
            <c:strRef>
              <c:f>'неналоговые доходы'!$A$3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9.5650900364607147E-2"/>
                  <c:y val="-1.457141899920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FA-46C2-A244-E598665228B2}"/>
                </c:ext>
              </c:extLst>
            </c:dLbl>
            <c:dLbl>
              <c:idx val="1"/>
              <c:layout>
                <c:manualLayout>
                  <c:x val="9.2726546118108044E-2"/>
                  <c:y val="-2.33142703987245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FA-46C2-A244-E598665228B2}"/>
                </c:ext>
              </c:extLst>
            </c:dLbl>
            <c:dLbl>
              <c:idx val="2"/>
              <c:layout>
                <c:manualLayout>
                  <c:x val="8.7545925714885814E-2"/>
                  <c:y val="-4.07999731977678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FA-46C2-A244-E598665228B2}"/>
                </c:ext>
              </c:extLst>
            </c:dLbl>
            <c:dLbl>
              <c:idx val="3"/>
              <c:layout>
                <c:manualLayout>
                  <c:x val="0.11579022033981068"/>
                  <c:y val="-4.07999731977678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FA-46C2-A244-E59866522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sng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'неналоговые доходы'!$B$3:$E$3</c:f>
              <c:numCache>
                <c:formatCode>#,##0.0</c:formatCode>
                <c:ptCount val="4"/>
                <c:pt idx="0">
                  <c:v>1263.4000000000001</c:v>
                </c:pt>
                <c:pt idx="1">
                  <c:v>2880.3</c:v>
                </c:pt>
                <c:pt idx="2">
                  <c:v>1288.4000000000001</c:v>
                </c:pt>
                <c:pt idx="3">
                  <c:v>1365.2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FA-46C2-A244-E598665228B2}"/>
            </c:ext>
          </c:extLst>
        </c:ser>
        <c:ser>
          <c:idx val="2"/>
          <c:order val="2"/>
          <c:tx>
            <c:strRef>
              <c:f>'неналоговые доходы'!$A$4</c:f>
              <c:strCache>
                <c:ptCount val="1"/>
                <c:pt idx="0">
                  <c:v>доходы от оказания платных услуг и компенсации затрат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9.1405005063005293E-2"/>
                  <c:y val="-4.95428245972895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FA-46C2-A244-E598665228B2}"/>
                </c:ext>
              </c:extLst>
            </c:dLbl>
            <c:dLbl>
              <c:idx val="1"/>
              <c:layout>
                <c:manualLayout>
                  <c:x val="0.10107764724030159"/>
                  <c:y val="-9.90856491945792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FA-46C2-A244-E598665228B2}"/>
                </c:ext>
              </c:extLst>
            </c:dLbl>
            <c:dLbl>
              <c:idx val="2"/>
              <c:layout>
                <c:manualLayout>
                  <c:x val="8.1662071558067179E-2"/>
                  <c:y val="-0.113657068193781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FA-46C2-A244-E598665228B2}"/>
                </c:ext>
              </c:extLst>
            </c:dLbl>
            <c:dLbl>
              <c:idx val="3"/>
              <c:layout>
                <c:manualLayout>
                  <c:x val="9.1545694544014997E-2"/>
                  <c:y val="-0.11074278439394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FA-46C2-A244-E59866522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sng" strike="noStrike" kern="1200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'неналоговые доходы'!$B$4:$E$4</c:f>
              <c:numCache>
                <c:formatCode>#,##0.0</c:formatCode>
                <c:ptCount val="4"/>
                <c:pt idx="0">
                  <c:v>4502.8</c:v>
                </c:pt>
                <c:pt idx="1">
                  <c:v>3679.7</c:v>
                </c:pt>
                <c:pt idx="2">
                  <c:v>995</c:v>
                </c:pt>
                <c:pt idx="3">
                  <c:v>1003.7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FA-46C2-A244-E598665228B2}"/>
            </c:ext>
          </c:extLst>
        </c:ser>
        <c:ser>
          <c:idx val="3"/>
          <c:order val="3"/>
          <c:tx>
            <c:strRef>
              <c:f>'неналоговые доходы'!$A$5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37,2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F9-4ABF-A713-93DF2CEC0F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34,5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F9-4ABF-A713-93DF2CEC0F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55,5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F9-4ABF-A713-93DF2CEC0F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54,6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F9-4ABF-A713-93DF2CEC0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'неналоговые доходы'!$B$5:$E$5</c:f>
              <c:numCache>
                <c:formatCode>#,##0.0</c:formatCode>
                <c:ptCount val="4"/>
                <c:pt idx="0">
                  <c:v>37191.300000000003</c:v>
                </c:pt>
                <c:pt idx="1">
                  <c:v>34530</c:v>
                </c:pt>
                <c:pt idx="2">
                  <c:v>55466</c:v>
                </c:pt>
                <c:pt idx="3">
                  <c:v>54523.3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FA-46C2-A244-E598665228B2}"/>
            </c:ext>
          </c:extLst>
        </c:ser>
        <c:ser>
          <c:idx val="4"/>
          <c:order val="4"/>
          <c:tx>
            <c:strRef>
              <c:f>'неналоговые доходы'!$A$6</c:f>
              <c:strCache>
                <c:ptCount val="1"/>
                <c:pt idx="0">
                  <c:v>штрафные санкции, возмещение ущерба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501640469259763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2FA-46C2-A244-E598665228B2}"/>
                </c:ext>
              </c:extLst>
            </c:dLbl>
            <c:dLbl>
              <c:idx val="1"/>
              <c:layout>
                <c:manualLayout>
                  <c:x val="-1.005016429262515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FA-46C2-A244-E598665228B2}"/>
                </c:ext>
              </c:extLst>
            </c:dLbl>
            <c:dLbl>
              <c:idx val="2"/>
              <c:layout>
                <c:manualLayout>
                  <c:x val="-3.0503017773344343E-3"/>
                  <c:y val="-8.742851399521689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2FA-46C2-A244-E598665228B2}"/>
                </c:ext>
              </c:extLst>
            </c:dLbl>
            <c:dLbl>
              <c:idx val="3"/>
              <c:layout>
                <c:manualLayout>
                  <c:x val="-3.4927739340101169E-3"/>
                  <c:y val="-1.16571351993622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FA-46C2-A244-E59866522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'неналоговые доходы'!$B$6:$E$6</c:f>
              <c:numCache>
                <c:formatCode>#,##0.0</c:formatCode>
                <c:ptCount val="4"/>
                <c:pt idx="0">
                  <c:v>14596.7</c:v>
                </c:pt>
                <c:pt idx="1">
                  <c:v>11958.9</c:v>
                </c:pt>
                <c:pt idx="2">
                  <c:v>9739.799999999992</c:v>
                </c:pt>
                <c:pt idx="3">
                  <c:v>10426.200000000004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FA-46C2-A244-E598665228B2}"/>
            </c:ext>
          </c:extLst>
        </c:ser>
        <c:ser>
          <c:idx val="5"/>
          <c:order val="5"/>
          <c:tx>
            <c:strRef>
              <c:f>'неналоговые доходы'!$A$7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'неналоговые доходы'!$B$1:$E$1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'неналоговые доходы'!$B$7:$E$7</c:f>
              <c:numCache>
                <c:formatCode>#,##0.0</c:formatCode>
                <c:ptCount val="4"/>
                <c:pt idx="0">
                  <c:v>50.5</c:v>
                </c:pt>
                <c:pt idx="1">
                  <c:v>82.8</c:v>
                </c:pt>
                <c:pt idx="2">
                  <c:v>111.3</c:v>
                </c:pt>
                <c:pt idx="3">
                  <c:v>133.69999999999999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FA-46C2-A244-E598665228B2}"/>
            </c:ext>
          </c:extLst>
        </c:ser>
        <c:overlap val="100"/>
        <c:axId val="79166080"/>
        <c:axId val="79532416"/>
      </c:barChart>
      <c:catAx>
        <c:axId val="79166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532416"/>
        <c:crosses val="autoZero"/>
        <c:auto val="1"/>
        <c:lblAlgn val="ctr"/>
        <c:lblOffset val="100"/>
      </c:catAx>
      <c:valAx>
        <c:axId val="7953241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791660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9720411233701094"/>
          <c:y val="0"/>
          <c:w val="0.20279588766298923"/>
          <c:h val="0.96627554071438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70556772417863867"/>
          <c:h val="0.88062090323297415"/>
        </c:manualLayout>
      </c:layout>
      <c:barChart>
        <c:barDir val="col"/>
        <c:grouping val="stacked"/>
        <c:ser>
          <c:idx val="0"/>
          <c:order val="0"/>
          <c:tx>
            <c:strRef>
              <c:f>Лист2!$A$2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D6ECFF">
                <a:lumMod val="9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627,7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9-4F91-AEAD-6885A3D8B92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499,8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9-4F91-AEAD-6885A3D8B92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661,0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99-4F91-AEAD-6885A3D8B92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661,0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99-4F91-AEAD-6885A3D8B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Лист2!$B$2:$E$2</c:f>
              <c:numCache>
                <c:formatCode>#,##0.0</c:formatCode>
                <c:ptCount val="4"/>
                <c:pt idx="0">
                  <c:v>627670</c:v>
                </c:pt>
                <c:pt idx="1">
                  <c:v>499768.5</c:v>
                </c:pt>
                <c:pt idx="2">
                  <c:v>661041.4</c:v>
                </c:pt>
                <c:pt idx="3">
                  <c:v>661041.4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08-4AAF-A2F2-148364E01568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393,9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99-4F91-AEAD-6885A3D8B92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736,1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99-4F91-AEAD-6885A3D8B92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786,5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99-4F91-AEAD-6885A3D8B92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605,4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99-4F91-AEAD-6885A3D8B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Лист2!$B$3:$E$3</c:f>
              <c:numCache>
                <c:formatCode>#,##0.0</c:formatCode>
                <c:ptCount val="4"/>
                <c:pt idx="0">
                  <c:v>393868.6</c:v>
                </c:pt>
                <c:pt idx="1">
                  <c:v>736132.9</c:v>
                </c:pt>
                <c:pt idx="2">
                  <c:v>786465.5</c:v>
                </c:pt>
                <c:pt idx="3">
                  <c:v>605419.5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08-4AAF-A2F2-148364E01568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738AC8">
                <a:lumMod val="40000"/>
                <a:lumOff val="6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1 184,3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99-4F91-AEAD-6885A3D8B92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1 264,0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99-4F91-AEAD-6885A3D8B92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1 347,3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99-4F91-AEAD-6885A3D8B92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1 346,9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99-4F91-AEAD-6885A3D8B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Лист2!$B$4:$E$4</c:f>
              <c:numCache>
                <c:formatCode>#,##0.0</c:formatCode>
                <c:ptCount val="4"/>
                <c:pt idx="0">
                  <c:v>1184358.8</c:v>
                </c:pt>
                <c:pt idx="1">
                  <c:v>1263999</c:v>
                </c:pt>
                <c:pt idx="2">
                  <c:v>1347278.2</c:v>
                </c:pt>
                <c:pt idx="3">
                  <c:v>1346884.8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08-4AAF-A2F2-148364E01568}"/>
            </c:ext>
          </c:extLst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 Иные МБТ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9.5339839185425795E-2"/>
                  <c:y val="-3.821357812094955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7,9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08-4AAF-A2F2-148364E01568}"/>
                </c:ext>
              </c:extLst>
            </c:dLbl>
            <c:dLbl>
              <c:idx val="1"/>
              <c:layout>
                <c:manualLayout>
                  <c:x val="8.4443952551807464E-2"/>
                  <c:y val="2.35159056401140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08-4AAF-A2F2-148364E01568}"/>
                </c:ext>
              </c:extLst>
            </c:dLbl>
            <c:dLbl>
              <c:idx val="2"/>
              <c:layout>
                <c:manualLayout>
                  <c:x val="9.397794719475358E-2"/>
                  <c:y val="4.40923230752139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08-4AAF-A2F2-148364E01568}"/>
                </c:ext>
              </c:extLst>
            </c:dLbl>
            <c:dLbl>
              <c:idx val="3"/>
              <c:layout>
                <c:manualLayout>
                  <c:x val="0.10214994260299289"/>
                  <c:y val="1.76369292300855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08-4AAF-A2F2-148364E01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Лист2!$B$5:$E$5</c:f>
              <c:numCache>
                <c:formatCode>#,##0.0</c:formatCode>
                <c:ptCount val="4"/>
                <c:pt idx="0">
                  <c:v>7869.4</c:v>
                </c:pt>
                <c:pt idx="1">
                  <c:v>42791.199999999997</c:v>
                </c:pt>
                <c:pt idx="2">
                  <c:v>24043.9</c:v>
                </c:pt>
                <c:pt idx="3">
                  <c:v>22662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08-4AAF-A2F2-148364E01568}"/>
            </c:ext>
          </c:extLst>
        </c:ser>
        <c:ser>
          <c:idx val="4"/>
          <c:order val="4"/>
          <c:tx>
            <c:strRef>
              <c:f>Лист2!$A$6</c:f>
              <c:strCache>
                <c:ptCount val="1"/>
                <c:pt idx="0">
                  <c:v>Прочие безвозмездные</c:v>
                </c:pt>
              </c:strCache>
            </c:strRef>
          </c:tx>
          <c:spPr>
            <a:solidFill>
              <a:srgbClr val="EA157A">
                <a:lumMod val="40000"/>
                <a:lumOff val="6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9927966327089154E-2"/>
                  <c:y val="-9.11241343554420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08-4AAF-A2F2-148364E01568}"/>
                </c:ext>
              </c:extLst>
            </c:dLbl>
            <c:dLbl>
              <c:idx val="1"/>
              <c:layout>
                <c:manualLayout>
                  <c:x val="6.9461960970035208E-2"/>
                  <c:y val="-6.4668740510313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08-4AAF-A2F2-148364E01568}"/>
                </c:ext>
              </c:extLst>
            </c:dLbl>
            <c:dLbl>
              <c:idx val="2"/>
              <c:layout>
                <c:manualLayout>
                  <c:x val="7.7633956378274596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08-4AAF-A2F2-148364E01568}"/>
                </c:ext>
              </c:extLst>
            </c:dLbl>
            <c:dLbl>
              <c:idx val="3"/>
              <c:layout>
                <c:manualLayout>
                  <c:x val="7.8995955612981159E-2"/>
                  <c:y val="-7.05477169203422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08-4AAF-A2F2-148364E01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Лист2!$B$1:$E$1</c:f>
              <c:strCache>
                <c:ptCount val="4"/>
                <c:pt idx="0">
                  <c:v>факт 2017 год</c:v>
                </c:pt>
                <c:pt idx="1">
                  <c:v>факт 2018 год</c:v>
                </c:pt>
                <c:pt idx="2">
                  <c:v>уточненный план на 2019 год</c:v>
                </c:pt>
                <c:pt idx="3">
                  <c:v>факт 2019 год</c:v>
                </c:pt>
              </c:strCache>
            </c:strRef>
          </c:cat>
          <c:val>
            <c:numRef>
              <c:f>Лист2!$B$6:$E$6</c:f>
              <c:numCache>
                <c:formatCode>#,##0.0</c:formatCode>
                <c:ptCount val="4"/>
                <c:pt idx="0">
                  <c:v>81571.199999999997</c:v>
                </c:pt>
                <c:pt idx="1">
                  <c:v>55188.1</c:v>
                </c:pt>
                <c:pt idx="2">
                  <c:v>81009.399999999994</c:v>
                </c:pt>
                <c:pt idx="3">
                  <c:v>81009.399999999994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08-4AAF-A2F2-148364E01568}"/>
            </c:ext>
          </c:extLst>
        </c:ser>
        <c:overlap val="100"/>
        <c:axId val="82658432"/>
        <c:axId val="82659968"/>
      </c:barChart>
      <c:catAx>
        <c:axId val="82658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659968"/>
        <c:crosses val="autoZero"/>
        <c:auto val="1"/>
        <c:lblAlgn val="ctr"/>
        <c:lblOffset val="100"/>
      </c:catAx>
      <c:valAx>
        <c:axId val="8265996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826584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7880521137370373"/>
          <c:y val="6.1373967707291803E-2"/>
          <c:w val="0.21302279321805867"/>
          <c:h val="0.87725206458541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037037037037036"/>
          <c:w val="0.8343940048220515"/>
          <c:h val="0.67023184601924846"/>
        </c:manualLayout>
      </c:layout>
      <c:bar3DChart>
        <c:barDir val="col"/>
        <c:grouping val="clustered"/>
        <c:ser>
          <c:idx val="0"/>
          <c:order val="0"/>
          <c:tx>
            <c:strRef>
              <c:f>'расходы на реализацию мун.прогр'!$B$1</c:f>
              <c:strCache>
                <c:ptCount val="1"/>
                <c:pt idx="0">
                  <c:v>факт 2017 год</c:v>
                </c:pt>
              </c:strCache>
            </c:strRef>
          </c:tx>
          <c:spPr>
            <a:solidFill>
              <a:srgbClr val="EA157A">
                <a:lumMod val="60000"/>
                <a:lumOff val="40000"/>
              </a:srgbClr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1.4281730181006881E-3"/>
                  <c:y val="0.35185185185185242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defRPr>
                    </a:pPr>
                    <a:r>
                      <a:rPr lang="en-US" sz="1600" dirty="0"/>
                      <a:t>3 164,3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29-435A-B906-BFE905381C05}"/>
                </c:ext>
              </c:extLst>
            </c:dLbl>
            <c:dLbl>
              <c:idx val="1"/>
              <c:layout>
                <c:manualLayout>
                  <c:x val="4.2845190543020113E-3"/>
                  <c:y val="-0.12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28,1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29-435A-B906-BFE905381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 Cyr" panose="02020603050405020304" pitchFamily="18" charset="0"/>
                    <a:ea typeface="+mn-ea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'расходы на реализацию мун.прогр'!$A$2:$A$3</c:f>
              <c:strCache>
                <c:ptCount val="2"/>
                <c:pt idx="0">
                  <c:v>Расходы в рамках реализации муниципальных программ</c:v>
                </c:pt>
                <c:pt idx="1">
                  <c:v>Расходы по непрограммным направлениям деятельности</c:v>
                </c:pt>
              </c:strCache>
            </c:strRef>
          </c:cat>
          <c:val>
            <c:numRef>
              <c:f>'расходы на реализацию мун.прогр'!$B$2:$B$3</c:f>
              <c:numCache>
                <c:formatCode>#,##0.0</c:formatCode>
                <c:ptCount val="2"/>
                <c:pt idx="0">
                  <c:v>3164251.7</c:v>
                </c:pt>
                <c:pt idx="1">
                  <c:v>28148.799999999996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AE29-435A-B906-BFE905381C05}"/>
            </c:ext>
          </c:extLst>
        </c:ser>
        <c:ser>
          <c:idx val="1"/>
          <c:order val="1"/>
          <c:tx>
            <c:strRef>
              <c:f>'расходы на реализацию мун.прогр'!$C$1</c:f>
              <c:strCache>
                <c:ptCount val="1"/>
                <c:pt idx="0">
                  <c:v>факт 2018 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5.7126920724027835E-3"/>
                  <c:y val="0.31481481481481594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defRPr>
                    </a:pPr>
                    <a:r>
                      <a:rPr lang="en-US" sz="1600" dirty="0"/>
                      <a:t>3 398,6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29-435A-B906-BFE905381C05}"/>
                </c:ext>
              </c:extLst>
            </c:dLbl>
            <c:dLbl>
              <c:idx val="1"/>
              <c:layout>
                <c:manualLayout>
                  <c:x val="7.1408650905033432E-3"/>
                  <c:y val="-0.166666666666666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29-435A-B906-BFE905381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 Cyr" panose="02020603050405020304" pitchFamily="18" charset="0"/>
                    <a:ea typeface="+mn-ea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'расходы на реализацию мун.прогр'!$A$2:$A$3</c:f>
              <c:strCache>
                <c:ptCount val="2"/>
                <c:pt idx="0">
                  <c:v>Расходы в рамках реализации муниципальных программ</c:v>
                </c:pt>
                <c:pt idx="1">
                  <c:v>Расходы по непрограммным направлениям деятельности</c:v>
                </c:pt>
              </c:strCache>
            </c:strRef>
          </c:cat>
          <c:val>
            <c:numRef>
              <c:f>'расходы на реализацию мун.прогр'!$C$2:$C$3</c:f>
              <c:numCache>
                <c:formatCode>#,##0.0</c:formatCode>
                <c:ptCount val="2"/>
                <c:pt idx="0">
                  <c:v>3398618.4</c:v>
                </c:pt>
                <c:pt idx="1">
                  <c:v>28474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AE29-435A-B906-BFE905381C05}"/>
            </c:ext>
          </c:extLst>
        </c:ser>
        <c:ser>
          <c:idx val="2"/>
          <c:order val="2"/>
          <c:tx>
            <c:strRef>
              <c:f>'расходы на реализацию мун.прогр'!$D$1</c:f>
              <c:strCache>
                <c:ptCount val="1"/>
                <c:pt idx="0">
                  <c:v>уточненный план на 2019 год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7FD13B">
                  <a:lumMod val="40000"/>
                  <a:lumOff val="60000"/>
                </a:srgbClr>
              </a:solidFill>
            </a:ln>
            <a:effectLst/>
            <a:sp3d>
              <a:contourClr>
                <a:srgbClr val="7FD13B">
                  <a:lumMod val="40000"/>
                  <a:lumOff val="60000"/>
                </a:srgbClr>
              </a:contourClr>
            </a:sp3d>
          </c:spPr>
          <c:dLbls>
            <c:dLbl>
              <c:idx val="0"/>
              <c:layout>
                <c:manualLayout>
                  <c:x val="0"/>
                  <c:y val="0.27777777777777823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defRPr>
                    </a:pPr>
                    <a:r>
                      <a:rPr lang="en-US" sz="1600" dirty="0"/>
                      <a:t>3 831,7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29-435A-B906-BFE905381C05}"/>
                </c:ext>
              </c:extLst>
            </c:dLbl>
            <c:dLbl>
              <c:idx val="1"/>
              <c:layout>
                <c:manualLayout>
                  <c:x val="7.1408650905034447E-3"/>
                  <c:y val="-0.23148148148148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29-435A-B906-BFE905381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 Cyr" panose="02020603050405020304" pitchFamily="18" charset="0"/>
                    <a:ea typeface="+mn-ea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'расходы на реализацию мун.прогр'!$A$2:$A$3</c:f>
              <c:strCache>
                <c:ptCount val="2"/>
                <c:pt idx="0">
                  <c:v>Расходы в рамках реализации муниципальных программ</c:v>
                </c:pt>
                <c:pt idx="1">
                  <c:v>Расходы по непрограммным направлениям деятельности</c:v>
                </c:pt>
              </c:strCache>
            </c:strRef>
          </c:cat>
          <c:val>
            <c:numRef>
              <c:f>'расходы на реализацию мун.прогр'!$D$2:$D$3</c:f>
              <c:numCache>
                <c:formatCode>#,##0.0</c:formatCode>
                <c:ptCount val="2"/>
                <c:pt idx="0">
                  <c:v>3831728.3</c:v>
                </c:pt>
                <c:pt idx="1">
                  <c:v>27975.1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AE29-435A-B906-BFE905381C05}"/>
            </c:ext>
          </c:extLst>
        </c:ser>
        <c:ser>
          <c:idx val="3"/>
          <c:order val="3"/>
          <c:tx>
            <c:strRef>
              <c:f>'расходы на реализацию мун.прогр'!$E$1</c:f>
              <c:strCache>
                <c:ptCount val="1"/>
                <c:pt idx="0">
                  <c:v>факт 2019 год</c:v>
                </c:pt>
              </c:strCache>
            </c:strRef>
          </c:tx>
          <c:spPr>
            <a:solidFill>
              <a:srgbClr val="D6ECFF">
                <a:lumMod val="75000"/>
              </a:srgb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2853557162906143E-2"/>
                  <c:y val="0.28703703703703703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defRPr>
                    </a:pPr>
                    <a:r>
                      <a:rPr lang="en-US" sz="1600" dirty="0"/>
                      <a:t>3 580,3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29-435A-B906-BFE905381C05}"/>
                </c:ext>
              </c:extLst>
            </c:dLbl>
            <c:dLbl>
              <c:idx val="1"/>
              <c:layout>
                <c:manualLayout>
                  <c:x val="1.713807621720826E-2"/>
                  <c:y val="-0.120370370370370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29-435A-B906-BFE905381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 Cyr" panose="02020603050405020304" pitchFamily="18" charset="0"/>
                    <a:ea typeface="+mn-ea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'расходы на реализацию мун.прогр'!$A$2:$A$3</c:f>
              <c:strCache>
                <c:ptCount val="2"/>
                <c:pt idx="0">
                  <c:v>Расходы в рамках реализации муниципальных программ</c:v>
                </c:pt>
                <c:pt idx="1">
                  <c:v>Расходы по непрограммным направлениям деятельности</c:v>
                </c:pt>
              </c:strCache>
            </c:strRef>
          </c:cat>
          <c:val>
            <c:numRef>
              <c:f>'расходы на реализацию мун.прогр'!$E$2:$E$3</c:f>
              <c:numCache>
                <c:formatCode>#,##0.0</c:formatCode>
                <c:ptCount val="2"/>
                <c:pt idx="0">
                  <c:v>3580279.7</c:v>
                </c:pt>
                <c:pt idx="1">
                  <c:v>27944.3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AE29-435A-B906-BFE905381C05}"/>
            </c:ext>
          </c:extLst>
        </c:ser>
        <c:gapWidth val="92"/>
        <c:gapDepth val="0"/>
        <c:shape val="box"/>
        <c:axId val="85030784"/>
        <c:axId val="85032320"/>
        <c:axId val="0"/>
      </c:bar3DChart>
      <c:catAx>
        <c:axId val="85030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 Cyr" panose="02020603050405020304" pitchFamily="18" charset="0"/>
                <a:ea typeface="+mn-ea"/>
                <a:cs typeface="Times New Roman Cyr" panose="02020603050405020304" pitchFamily="18" charset="0"/>
              </a:defRPr>
            </a:pPr>
            <a:endParaRPr lang="ru-RU"/>
          </a:p>
        </c:txPr>
        <c:crossAx val="85032320"/>
        <c:crosses val="autoZero"/>
        <c:auto val="1"/>
        <c:lblAlgn val="ctr"/>
        <c:lblOffset val="100"/>
      </c:catAx>
      <c:valAx>
        <c:axId val="8503232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8503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29048846853335"/>
          <c:y val="9.2592592592592865E-3"/>
          <c:w val="0.16584091277124041"/>
          <c:h val="0.938094196558764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 Cyr" panose="02020603050405020304" pitchFamily="18" charset="0"/>
              <a:ea typeface="+mn-ea"/>
              <a:cs typeface="Times New Roman Cyr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812831545944957E-2"/>
          <c:y val="4.7356625762422701E-2"/>
          <c:w val="0.6977684907939441"/>
          <c:h val="0.80594123651210436"/>
        </c:manualLayout>
      </c:layout>
      <c:bar3DChart>
        <c:barDir val="col"/>
        <c:grouping val="clustered"/>
        <c:ser>
          <c:idx val="0"/>
          <c:order val="0"/>
          <c:tx>
            <c:strRef>
              <c:f>соц.сфера!$B$2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8992577185699811E-3"/>
                  <c:y val="0.314814814814815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2003,7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63-41E3-8C93-5270AA1849A6}"/>
                </c:ext>
              </c:extLst>
            </c:dLbl>
            <c:dLbl>
              <c:idx val="1"/>
              <c:layout>
                <c:manualLayout>
                  <c:x val="1.0532343624759959E-2"/>
                  <c:y val="0.261590425809976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1 188,7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63-41E3-8C93-5270AA184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соц.сфера!$A$3:$A$4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соц.сфера!$B$3:$B$4</c:f>
              <c:numCache>
                <c:formatCode>#,##0.0</c:formatCode>
                <c:ptCount val="2"/>
                <c:pt idx="0">
                  <c:v>2003709.9</c:v>
                </c:pt>
                <c:pt idx="1">
                  <c:v>1188690.6000000001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4863-41E3-8C93-5270AA1849A6}"/>
            </c:ext>
          </c:extLst>
        </c:ser>
        <c:ser>
          <c:idx val="1"/>
          <c:order val="1"/>
          <c:tx>
            <c:strRef>
              <c:f>соц.сфера!$C$2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827147654749845E-3"/>
                  <c:y val="0.2916666666666671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1 963,9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63-41E3-8C93-5270AA1849A6}"/>
                </c:ext>
              </c:extLst>
            </c:dLbl>
            <c:dLbl>
              <c:idx val="1"/>
              <c:layout>
                <c:manualLayout>
                  <c:x val="1.5798515437139865E-2"/>
                  <c:y val="0.300076221183081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1 463,2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63-41E3-8C93-5270AA184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соц.сфера!$A$3:$A$4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соц.сфера!$C$3:$C$4</c:f>
              <c:numCache>
                <c:formatCode>#,##0.0</c:formatCode>
                <c:ptCount val="2"/>
                <c:pt idx="0">
                  <c:v>1963851.1</c:v>
                </c:pt>
                <c:pt idx="1">
                  <c:v>1463241.3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4863-41E3-8C93-5270AA1849A6}"/>
            </c:ext>
          </c:extLst>
        </c:ser>
        <c:ser>
          <c:idx val="2"/>
          <c:order val="2"/>
          <c:tx>
            <c:strRef>
              <c:f>соц.сфера!$D$2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8992577185699811E-3"/>
                  <c:y val="0.337962962962964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2 058,5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63-41E3-8C93-5270AA1849A6}"/>
                </c:ext>
              </c:extLst>
            </c:dLbl>
            <c:dLbl>
              <c:idx val="1"/>
              <c:layout>
                <c:manualLayout>
                  <c:x val="1.7115058390234947E-2"/>
                  <c:y val="0.3314233069313502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1 549,7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63-41E3-8C93-5270AA184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соц.сфера!$A$3:$A$4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соц.сфера!$D$3:$D$4</c:f>
              <c:numCache>
                <c:formatCode>#,##0.0</c:formatCode>
                <c:ptCount val="2"/>
                <c:pt idx="0">
                  <c:v>2058478.1000000003</c:v>
                </c:pt>
                <c:pt idx="1">
                  <c:v>1549745.9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4863-41E3-8C93-5270AA1849A6}"/>
            </c:ext>
          </c:extLst>
        </c:ser>
        <c:shape val="box"/>
        <c:axId val="52689920"/>
        <c:axId val="52708096"/>
        <c:axId val="0"/>
      </c:bar3DChart>
      <c:catAx>
        <c:axId val="52689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708096"/>
        <c:crosses val="autoZero"/>
        <c:auto val="1"/>
        <c:lblAlgn val="ctr"/>
        <c:lblOffset val="100"/>
      </c:catAx>
      <c:valAx>
        <c:axId val="5270809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526899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5240465567796508"/>
          <c:y val="6.9329250510352894E-2"/>
          <c:w val="0.13823060198702158"/>
          <c:h val="0.5789340915718876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  <a:effectLst/>
        <a:sp3d>
          <a:contourClr>
            <a:schemeClr val="bg1">
              <a:lumMod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12976880936089E-2"/>
          <c:y val="5.0925925925925923E-2"/>
          <c:w val="0.70624042086896477"/>
          <c:h val="0.79869969378827999"/>
        </c:manualLayout>
      </c:layout>
      <c:bar3DChart>
        <c:barDir val="col"/>
        <c:grouping val="clustered"/>
        <c:ser>
          <c:idx val="0"/>
          <c:order val="0"/>
          <c:tx>
            <c:strRef>
              <c:f>расходы!$A$24</c:f>
              <c:strCache>
                <c:ptCount val="1"/>
                <c:pt idx="0">
                  <c:v>средняя оценка по городским округам</c:v>
                </c:pt>
              </c:strCache>
            </c:strRef>
          </c:tx>
          <c:spPr>
            <a:gradFill>
              <a:gsLst>
                <a:gs pos="100000">
                  <a:srgbClr val="0000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расходы!$B$23:$D$23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расходы!$B$24:$D$24</c:f>
              <c:numCache>
                <c:formatCode>General</c:formatCode>
                <c:ptCount val="3"/>
                <c:pt idx="0">
                  <c:v>88.5</c:v>
                </c:pt>
                <c:pt idx="1">
                  <c:v>90.5</c:v>
                </c:pt>
                <c:pt idx="2">
                  <c:v>91.5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43E4-4352-9C13-7BD23EB97FA0}"/>
            </c:ext>
          </c:extLst>
        </c:ser>
        <c:ser>
          <c:idx val="1"/>
          <c:order val="1"/>
          <c:tx>
            <c:strRef>
              <c:f>расходы!$A$25</c:f>
              <c:strCache>
                <c:ptCount val="1"/>
                <c:pt idx="0">
                  <c:v>средняя оценка муниципального образования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расходы!$B$23:$D$23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расходы!$B$25:$D$25</c:f>
              <c:numCache>
                <c:formatCode>General</c:formatCode>
                <c:ptCount val="3"/>
                <c:pt idx="0">
                  <c:v>93.2</c:v>
                </c:pt>
                <c:pt idx="1">
                  <c:v>92.3</c:v>
                </c:pt>
                <c:pt idx="2">
                  <c:v>96.8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43E4-4352-9C13-7BD23EB97FA0}"/>
            </c:ext>
          </c:extLst>
        </c:ser>
        <c:shape val="box"/>
        <c:axId val="103799040"/>
        <c:axId val="103831040"/>
        <c:axId val="0"/>
      </c:bar3DChart>
      <c:catAx>
        <c:axId val="103799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03831040"/>
        <c:crosses val="autoZero"/>
        <c:auto val="1"/>
        <c:lblAlgn val="ctr"/>
        <c:lblOffset val="100"/>
      </c:catAx>
      <c:valAx>
        <c:axId val="1038310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37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28740157480511"/>
          <c:y val="8.9697433654126746E-2"/>
          <c:w val="0.23804593175853081"/>
          <c:h val="0.8530125400991542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3A6C4-3B8C-4E14-92C7-77BCDEBC787B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AC3BDE2E-75B1-41F5-862B-35F034D91D11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«Содействие занятости женщин - создание условий дошкольного образования для детей в возрасте до трех лет» / </a:t>
          </a:r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«Демография» План -50,0 / касса 50,0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15A54-B9B7-4E84-8DB8-22CC57130D7B}" type="parTrans" cxnId="{DE5E48E0-4AF3-48D6-8641-EF361554A01B}">
      <dgm:prSet/>
      <dgm:spPr/>
      <dgm:t>
        <a:bodyPr/>
        <a:lstStyle/>
        <a:p>
          <a:endParaRPr lang="ru-RU"/>
        </a:p>
      </dgm:t>
    </dgm:pt>
    <dgm:pt modelId="{AC7A7980-A543-4E42-B7AB-ACC4A2C2FDE1}" type="sibTrans" cxnId="{DE5E48E0-4AF3-48D6-8641-EF361554A01B}">
      <dgm:prSet/>
      <dgm:spPr/>
      <dgm:t>
        <a:bodyPr/>
        <a:lstStyle/>
        <a:p>
          <a:endParaRPr lang="ru-RU"/>
        </a:p>
      </dgm:t>
    </dgm:pt>
    <dgm:pt modelId="{80314891-4000-4F05-82E3-7B389C2B2E3E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«Формирование комфортной городской среды» / </a:t>
          </a:r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«Жилье и городская среда»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61F9B-C733-4596-A318-222FB8B457E6}" type="parTrans" cxnId="{E5B122EC-0F5A-4EA1-83DA-1860C752E4C5}">
      <dgm:prSet/>
      <dgm:spPr/>
      <dgm:t>
        <a:bodyPr/>
        <a:lstStyle/>
        <a:p>
          <a:endParaRPr lang="ru-RU"/>
        </a:p>
      </dgm:t>
    </dgm:pt>
    <dgm:pt modelId="{7D7E51D6-FB93-4C09-A76A-E6CB387687B7}" type="sibTrans" cxnId="{E5B122EC-0F5A-4EA1-83DA-1860C752E4C5}">
      <dgm:prSet/>
      <dgm:spPr/>
      <dgm:t>
        <a:bodyPr/>
        <a:lstStyle/>
        <a:p>
          <a:endParaRPr lang="ru-RU"/>
        </a:p>
      </dgm:t>
    </dgm:pt>
    <dgm:pt modelId="{F06E83A8-A5A6-438A-852F-EC41E441B7E0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«Обеспечение устойчивого сокращения непригодного для проживания жилищного фонда» /</a:t>
          </a:r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«Жилье и городская среда»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0E692-B47E-4A0E-B89B-A727F4A52542}" type="parTrans" cxnId="{250AC686-3983-4D04-A2D1-A5B2C31918EB}">
      <dgm:prSet/>
      <dgm:spPr/>
      <dgm:t>
        <a:bodyPr/>
        <a:lstStyle/>
        <a:p>
          <a:endParaRPr lang="ru-RU"/>
        </a:p>
      </dgm:t>
    </dgm:pt>
    <dgm:pt modelId="{9EECCE39-66F9-4C04-80A2-204696014E2C}" type="sibTrans" cxnId="{250AC686-3983-4D04-A2D1-A5B2C31918EB}">
      <dgm:prSet/>
      <dgm:spPr/>
      <dgm:t>
        <a:bodyPr/>
        <a:lstStyle/>
        <a:p>
          <a:endParaRPr lang="ru-RU"/>
        </a:p>
      </dgm:t>
    </dgm:pt>
    <dgm:pt modelId="{02EF7AA7-B789-4BE3-93B7-4B99F757C76E}" type="pres">
      <dgm:prSet presAssocID="{85D3A6C4-3B8C-4E14-92C7-77BCDEBC787B}" presName="linearFlow" presStyleCnt="0">
        <dgm:presLayoutVars>
          <dgm:dir/>
          <dgm:resizeHandles val="exact"/>
        </dgm:presLayoutVars>
      </dgm:prSet>
      <dgm:spPr/>
    </dgm:pt>
    <dgm:pt modelId="{E128BEB2-17A5-4292-9A82-6E56FB902C92}" type="pres">
      <dgm:prSet presAssocID="{AC3BDE2E-75B1-41F5-862B-35F034D91D11}" presName="composite" presStyleCnt="0"/>
      <dgm:spPr/>
    </dgm:pt>
    <dgm:pt modelId="{CC863599-1E18-4B44-B962-BA179F5D186A}" type="pres">
      <dgm:prSet presAssocID="{AC3BDE2E-75B1-41F5-862B-35F034D91D11}" presName="imgShp" presStyleLbl="fgImgPlace1" presStyleIdx="0" presStyleCnt="3" custLinFactNeighborX="430" custLinFactNeighborY="1230"/>
      <dgm:spPr/>
    </dgm:pt>
    <dgm:pt modelId="{4CCBDA0B-B5B7-4347-8445-00B8DCF38FC4}" type="pres">
      <dgm:prSet presAssocID="{AC3BDE2E-75B1-41F5-862B-35F034D91D1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A739A-3909-4FE0-A666-C0DD82D5057C}" type="pres">
      <dgm:prSet presAssocID="{AC7A7980-A543-4E42-B7AB-ACC4A2C2FDE1}" presName="spacing" presStyleCnt="0"/>
      <dgm:spPr/>
    </dgm:pt>
    <dgm:pt modelId="{90D39B38-A37F-484B-8573-B822B1E65274}" type="pres">
      <dgm:prSet presAssocID="{80314891-4000-4F05-82E3-7B389C2B2E3E}" presName="composite" presStyleCnt="0"/>
      <dgm:spPr/>
    </dgm:pt>
    <dgm:pt modelId="{4A284765-C813-42BA-B3C7-8E58CF8FF148}" type="pres">
      <dgm:prSet presAssocID="{80314891-4000-4F05-82E3-7B389C2B2E3E}" presName="imgShp" presStyleLbl="fgImgPlace1" presStyleIdx="1" presStyleCnt="3"/>
      <dgm:spPr/>
    </dgm:pt>
    <dgm:pt modelId="{F7EFF8F4-F992-4FB4-BC8E-B68256FE48AD}" type="pres">
      <dgm:prSet presAssocID="{80314891-4000-4F05-82E3-7B389C2B2E3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AE397-9090-4461-829A-E8D8B45452F8}" type="pres">
      <dgm:prSet presAssocID="{7D7E51D6-FB93-4C09-A76A-E6CB387687B7}" presName="spacing" presStyleCnt="0"/>
      <dgm:spPr/>
    </dgm:pt>
    <dgm:pt modelId="{44794AA6-598D-4B6B-9967-C315F6BFB92A}" type="pres">
      <dgm:prSet presAssocID="{F06E83A8-A5A6-438A-852F-EC41E441B7E0}" presName="composite" presStyleCnt="0"/>
      <dgm:spPr/>
    </dgm:pt>
    <dgm:pt modelId="{FB83541D-9025-4EC7-B09A-6D0260A0E650}" type="pres">
      <dgm:prSet presAssocID="{F06E83A8-A5A6-438A-852F-EC41E441B7E0}" presName="imgShp" presStyleLbl="fgImgPlace1" presStyleIdx="2" presStyleCnt="3" custScaleX="110837"/>
      <dgm:spPr/>
    </dgm:pt>
    <dgm:pt modelId="{429F90E9-3A46-4923-82A2-5B911759FB68}" type="pres">
      <dgm:prSet presAssocID="{F06E83A8-A5A6-438A-852F-EC41E441B7E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AC686-3983-4D04-A2D1-A5B2C31918EB}" srcId="{85D3A6C4-3B8C-4E14-92C7-77BCDEBC787B}" destId="{F06E83A8-A5A6-438A-852F-EC41E441B7E0}" srcOrd="2" destOrd="0" parTransId="{C920E692-B47E-4A0E-B89B-A727F4A52542}" sibTransId="{9EECCE39-66F9-4C04-80A2-204696014E2C}"/>
    <dgm:cxn modelId="{396A6459-8458-4077-ADB5-2FD6C8102744}" type="presOf" srcId="{80314891-4000-4F05-82E3-7B389C2B2E3E}" destId="{F7EFF8F4-F992-4FB4-BC8E-B68256FE48AD}" srcOrd="0" destOrd="0" presId="urn:microsoft.com/office/officeart/2005/8/layout/vList3#2"/>
    <dgm:cxn modelId="{91135D3B-4C50-45AC-912E-F57A6CDC3739}" type="presOf" srcId="{F06E83A8-A5A6-438A-852F-EC41E441B7E0}" destId="{429F90E9-3A46-4923-82A2-5B911759FB68}" srcOrd="0" destOrd="0" presId="urn:microsoft.com/office/officeart/2005/8/layout/vList3#2"/>
    <dgm:cxn modelId="{DE5E48E0-4AF3-48D6-8641-EF361554A01B}" srcId="{85D3A6C4-3B8C-4E14-92C7-77BCDEBC787B}" destId="{AC3BDE2E-75B1-41F5-862B-35F034D91D11}" srcOrd="0" destOrd="0" parTransId="{8D015A54-B9B7-4E84-8DB8-22CC57130D7B}" sibTransId="{AC7A7980-A543-4E42-B7AB-ACC4A2C2FDE1}"/>
    <dgm:cxn modelId="{8113C826-D7C0-4E59-8290-9A87A24DFE4B}" type="presOf" srcId="{AC3BDE2E-75B1-41F5-862B-35F034D91D11}" destId="{4CCBDA0B-B5B7-4347-8445-00B8DCF38FC4}" srcOrd="0" destOrd="0" presId="urn:microsoft.com/office/officeart/2005/8/layout/vList3#2"/>
    <dgm:cxn modelId="{E5B122EC-0F5A-4EA1-83DA-1860C752E4C5}" srcId="{85D3A6C4-3B8C-4E14-92C7-77BCDEBC787B}" destId="{80314891-4000-4F05-82E3-7B389C2B2E3E}" srcOrd="1" destOrd="0" parTransId="{94561F9B-C733-4596-A318-222FB8B457E6}" sibTransId="{7D7E51D6-FB93-4C09-A76A-E6CB387687B7}"/>
    <dgm:cxn modelId="{322254CE-69D0-4777-9BD9-52D77060A435}" type="presOf" srcId="{85D3A6C4-3B8C-4E14-92C7-77BCDEBC787B}" destId="{02EF7AA7-B789-4BE3-93B7-4B99F757C76E}" srcOrd="0" destOrd="0" presId="urn:microsoft.com/office/officeart/2005/8/layout/vList3#2"/>
    <dgm:cxn modelId="{79699512-64E5-4F6D-AD9A-85A42ECA161C}" type="presParOf" srcId="{02EF7AA7-B789-4BE3-93B7-4B99F757C76E}" destId="{E128BEB2-17A5-4292-9A82-6E56FB902C92}" srcOrd="0" destOrd="0" presId="urn:microsoft.com/office/officeart/2005/8/layout/vList3#2"/>
    <dgm:cxn modelId="{53614D9B-3586-4AFA-8CA8-D385D9743B83}" type="presParOf" srcId="{E128BEB2-17A5-4292-9A82-6E56FB902C92}" destId="{CC863599-1E18-4B44-B962-BA179F5D186A}" srcOrd="0" destOrd="0" presId="urn:microsoft.com/office/officeart/2005/8/layout/vList3#2"/>
    <dgm:cxn modelId="{96B819F6-0FD8-4037-9BD5-044EE6D5C943}" type="presParOf" srcId="{E128BEB2-17A5-4292-9A82-6E56FB902C92}" destId="{4CCBDA0B-B5B7-4347-8445-00B8DCF38FC4}" srcOrd="1" destOrd="0" presId="urn:microsoft.com/office/officeart/2005/8/layout/vList3#2"/>
    <dgm:cxn modelId="{B317B431-4406-4738-BCAE-73AE860DE6DC}" type="presParOf" srcId="{02EF7AA7-B789-4BE3-93B7-4B99F757C76E}" destId="{A5BA739A-3909-4FE0-A666-C0DD82D5057C}" srcOrd="1" destOrd="0" presId="urn:microsoft.com/office/officeart/2005/8/layout/vList3#2"/>
    <dgm:cxn modelId="{716519D0-783A-40ED-ABC2-A58215F6F25C}" type="presParOf" srcId="{02EF7AA7-B789-4BE3-93B7-4B99F757C76E}" destId="{90D39B38-A37F-484B-8573-B822B1E65274}" srcOrd="2" destOrd="0" presId="urn:microsoft.com/office/officeart/2005/8/layout/vList3#2"/>
    <dgm:cxn modelId="{8E81ED2E-C8BC-4041-8D95-4A111952C466}" type="presParOf" srcId="{90D39B38-A37F-484B-8573-B822B1E65274}" destId="{4A284765-C813-42BA-B3C7-8E58CF8FF148}" srcOrd="0" destOrd="0" presId="urn:microsoft.com/office/officeart/2005/8/layout/vList3#2"/>
    <dgm:cxn modelId="{5600E28D-9577-4665-8EFA-BBD9000558E1}" type="presParOf" srcId="{90D39B38-A37F-484B-8573-B822B1E65274}" destId="{F7EFF8F4-F992-4FB4-BC8E-B68256FE48AD}" srcOrd="1" destOrd="0" presId="urn:microsoft.com/office/officeart/2005/8/layout/vList3#2"/>
    <dgm:cxn modelId="{12D25FB5-9908-425C-BB1E-53773189AD7F}" type="presParOf" srcId="{02EF7AA7-B789-4BE3-93B7-4B99F757C76E}" destId="{D29AE397-9090-4461-829A-E8D8B45452F8}" srcOrd="3" destOrd="0" presId="urn:microsoft.com/office/officeart/2005/8/layout/vList3#2"/>
    <dgm:cxn modelId="{FE2153B1-9D8E-428F-882A-434A3CD04973}" type="presParOf" srcId="{02EF7AA7-B789-4BE3-93B7-4B99F757C76E}" destId="{44794AA6-598D-4B6B-9967-C315F6BFB92A}" srcOrd="4" destOrd="0" presId="urn:microsoft.com/office/officeart/2005/8/layout/vList3#2"/>
    <dgm:cxn modelId="{48CB3EBE-F8C1-457B-B3FE-15B0B28CE5E2}" type="presParOf" srcId="{44794AA6-598D-4B6B-9967-C315F6BFB92A}" destId="{FB83541D-9025-4EC7-B09A-6D0260A0E650}" srcOrd="0" destOrd="0" presId="urn:microsoft.com/office/officeart/2005/8/layout/vList3#2"/>
    <dgm:cxn modelId="{1F44D2BE-82E6-40C0-A9C6-48B7D7FF89F9}" type="presParOf" srcId="{44794AA6-598D-4B6B-9967-C315F6BFB92A}" destId="{429F90E9-3A46-4923-82A2-5B911759FB6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54840-C8F5-426F-B1CD-EDB4C38643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956C5-65B0-4185-8AC7-6F320CA449FB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по оказанию услуг организации общегородских массовых мероприятий для лиц с ограниченными возможностями и инвалидов  </a:t>
          </a:r>
          <a:r>
            <a:rPr lang="ru-RU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0,6</a:t>
          </a:r>
        </a:p>
      </dgm:t>
    </dgm:pt>
    <dgm:pt modelId="{F36B5812-4290-4F70-8DE3-E3CC69BC2AC8}" type="parTrans" cxnId="{5D8D8804-8A09-4206-A67F-C3DCFCB7F8AB}">
      <dgm:prSet/>
      <dgm:spPr/>
      <dgm:t>
        <a:bodyPr/>
        <a:lstStyle/>
        <a:p>
          <a:endParaRPr lang="ru-RU"/>
        </a:p>
      </dgm:t>
    </dgm:pt>
    <dgm:pt modelId="{C1140D72-B16F-4171-9677-643380A87573}" type="sibTrans" cxnId="{5D8D8804-8A09-4206-A67F-C3DCFCB7F8AB}">
      <dgm:prSet/>
      <dgm:spPr/>
      <dgm:t>
        <a:bodyPr/>
        <a:lstStyle/>
        <a:p>
          <a:endParaRPr lang="ru-RU"/>
        </a:p>
      </dgm:t>
    </dgm:pt>
    <dgm:pt modelId="{4C51A5ED-6C29-418D-81A0-B3874B3C3150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деятельность в области образования и (или) просвещения и (или) науки и (или) культуры и (или) искусства и (или) здравоохранения и (или) профилактики и охраны здоровья граждан и (или) пропаганде здорового образа жизни и (или) улучшения морально-психологического состояния граждан и (или) физической культуры и спорта и  содействие указанной деятельности и (или) содействие духовному развитию личности </a:t>
          </a:r>
          <a:r>
            <a:rPr lang="ru-RU" sz="1400" b="1" i="1" dirty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  </a:t>
          </a:r>
          <a:r>
            <a:rPr lang="ru-RU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14,9</a:t>
          </a:r>
        </a:p>
      </dgm:t>
    </dgm:pt>
    <dgm:pt modelId="{F550847E-E0FE-4893-8092-4F323479A485}" type="parTrans" cxnId="{CE5425C8-40F2-4965-B3D6-A68C61991B6F}">
      <dgm:prSet/>
      <dgm:spPr/>
      <dgm:t>
        <a:bodyPr/>
        <a:lstStyle/>
        <a:p>
          <a:endParaRPr lang="ru-RU"/>
        </a:p>
      </dgm:t>
    </dgm:pt>
    <dgm:pt modelId="{25667D77-76CD-44B2-B859-260137C5CBAD}" type="sibTrans" cxnId="{CE5425C8-40F2-4965-B3D6-A68C61991B6F}">
      <dgm:prSet/>
      <dgm:spPr/>
      <dgm:t>
        <a:bodyPr/>
        <a:lstStyle/>
        <a:p>
          <a:endParaRPr lang="ru-RU"/>
        </a:p>
      </dgm:t>
    </dgm:pt>
    <dgm:pt modelId="{F9FFFFF7-3E41-4AA2-A530-8BEA03D5C6B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i="1" dirty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организация работы с детьми и молодежью города </a:t>
          </a:r>
          <a:r>
            <a:rPr lang="ru-RU" sz="1400" b="1" i="1" dirty="0" err="1">
              <a:solidFill>
                <a:srgbClr val="3333FF"/>
              </a:solidFill>
              <a:latin typeface="Arial" pitchFamily="34" charset="0"/>
              <a:cs typeface="Arial" pitchFamily="34" charset="0"/>
            </a:rPr>
            <a:t>Урай</a:t>
          </a:r>
          <a:r>
            <a:rPr lang="ru-RU" sz="1400" b="1" i="1" dirty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  </a:t>
          </a:r>
          <a:r>
            <a:rPr lang="ru-RU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0,2</a:t>
          </a:r>
        </a:p>
      </dgm:t>
    </dgm:pt>
    <dgm:pt modelId="{F6FCBEC9-B94F-4BAE-8062-8DBFC4094589}" type="sibTrans" cxnId="{3EE9E951-DDB1-4142-83F4-5BF5D84D0451}">
      <dgm:prSet/>
      <dgm:spPr/>
      <dgm:t>
        <a:bodyPr/>
        <a:lstStyle/>
        <a:p>
          <a:endParaRPr lang="ru-RU"/>
        </a:p>
      </dgm:t>
    </dgm:pt>
    <dgm:pt modelId="{C99D473F-C14D-47E8-BBEE-2848C2356D9A}" type="parTrans" cxnId="{3EE9E951-DDB1-4142-83F4-5BF5D84D0451}">
      <dgm:prSet/>
      <dgm:spPr/>
      <dgm:t>
        <a:bodyPr/>
        <a:lstStyle/>
        <a:p>
          <a:endParaRPr lang="ru-RU"/>
        </a:p>
      </dgm:t>
    </dgm:pt>
    <dgm:pt modelId="{A5DA1B0F-B696-4616-85A7-5E3BBEA4CCA3}" type="pres">
      <dgm:prSet presAssocID="{FD754840-C8F5-426F-B1CD-EDB4C38643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BE6977-5156-423A-8BAD-6D09BCDE02E6}" type="pres">
      <dgm:prSet presAssocID="{FD754840-C8F5-426F-B1CD-EDB4C38643A4}" presName="Name1" presStyleCnt="0"/>
      <dgm:spPr/>
    </dgm:pt>
    <dgm:pt modelId="{1F880176-BA24-4979-8EFF-47B1336380E5}" type="pres">
      <dgm:prSet presAssocID="{FD754840-C8F5-426F-B1CD-EDB4C38643A4}" presName="cycle" presStyleCnt="0"/>
      <dgm:spPr/>
    </dgm:pt>
    <dgm:pt modelId="{A8317CBD-6F6E-40EB-B381-B6C14691B046}" type="pres">
      <dgm:prSet presAssocID="{FD754840-C8F5-426F-B1CD-EDB4C38643A4}" presName="srcNode" presStyleLbl="node1" presStyleIdx="0" presStyleCnt="3"/>
      <dgm:spPr/>
    </dgm:pt>
    <dgm:pt modelId="{081FD3F2-3FC2-4585-8A2E-DF35F376F3E7}" type="pres">
      <dgm:prSet presAssocID="{FD754840-C8F5-426F-B1CD-EDB4C38643A4}" presName="conn" presStyleLbl="parChTrans1D2" presStyleIdx="0" presStyleCnt="1"/>
      <dgm:spPr/>
      <dgm:t>
        <a:bodyPr/>
        <a:lstStyle/>
        <a:p>
          <a:endParaRPr lang="ru-RU"/>
        </a:p>
      </dgm:t>
    </dgm:pt>
    <dgm:pt modelId="{DE6A56A5-0352-4851-9D0B-EBB3BE78B102}" type="pres">
      <dgm:prSet presAssocID="{FD754840-C8F5-426F-B1CD-EDB4C38643A4}" presName="extraNode" presStyleLbl="node1" presStyleIdx="0" presStyleCnt="3"/>
      <dgm:spPr/>
    </dgm:pt>
    <dgm:pt modelId="{7A4A3144-8AA5-46A2-934C-4090382B521B}" type="pres">
      <dgm:prSet presAssocID="{FD754840-C8F5-426F-B1CD-EDB4C38643A4}" presName="dstNode" presStyleLbl="node1" presStyleIdx="0" presStyleCnt="3"/>
      <dgm:spPr/>
    </dgm:pt>
    <dgm:pt modelId="{D8AC2942-2125-40C9-A1EE-219BEE16ABB7}" type="pres">
      <dgm:prSet presAssocID="{F9FFFFF7-3E41-4AA2-A530-8BEA03D5C6B1}" presName="text_1" presStyleLbl="node1" presStyleIdx="0" presStyleCnt="3" custScaleY="117394" custLinFactNeighborX="732" custLinFactNeighborY="-3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8236B-9E36-491C-96CE-6D6CD3EA240F}" type="pres">
      <dgm:prSet presAssocID="{F9FFFFF7-3E41-4AA2-A530-8BEA03D5C6B1}" presName="accent_1" presStyleCnt="0"/>
      <dgm:spPr/>
    </dgm:pt>
    <dgm:pt modelId="{EBE35808-0117-4666-AB08-4896F8BE5D82}" type="pres">
      <dgm:prSet presAssocID="{F9FFFFF7-3E41-4AA2-A530-8BEA03D5C6B1}" presName="accentRepeatNode" presStyleLbl="solidFgAcc1" presStyleIdx="0" presStyleCnt="3" custScaleX="80329" custScaleY="95073"/>
      <dgm:spPr>
        <a:solidFill>
          <a:srgbClr val="00B050"/>
        </a:solidFill>
      </dgm:spPr>
    </dgm:pt>
    <dgm:pt modelId="{091A0D45-38F6-4E12-8EF6-A3A438AD2AD8}" type="pres">
      <dgm:prSet presAssocID="{B73956C5-65B0-4185-8AC7-6F320CA449F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32743-B421-40DF-A8F2-500076DD11C2}" type="pres">
      <dgm:prSet presAssocID="{B73956C5-65B0-4185-8AC7-6F320CA449FB}" presName="accent_2" presStyleCnt="0"/>
      <dgm:spPr/>
    </dgm:pt>
    <dgm:pt modelId="{91AC8DFB-B2DB-4FEA-AB70-1EE3125CBC38}" type="pres">
      <dgm:prSet presAssocID="{B73956C5-65B0-4185-8AC7-6F320CA449FB}" presName="accentRepeatNode" presStyleLbl="solidFgAcc1" presStyleIdx="1" presStyleCnt="3" custScaleX="73913" custScaleY="89321" custLinFactNeighborX="-8554" custLinFactNeighborY="546"/>
      <dgm:spPr>
        <a:solidFill>
          <a:srgbClr val="00B050"/>
        </a:solidFill>
      </dgm:spPr>
    </dgm:pt>
    <dgm:pt modelId="{DC380CAD-89A0-49D1-B028-8432E64C2951}" type="pres">
      <dgm:prSet presAssocID="{4C51A5ED-6C29-418D-81A0-B3874B3C31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17A23-B97D-4B09-B64A-8594272351B4}" type="pres">
      <dgm:prSet presAssocID="{4C51A5ED-6C29-418D-81A0-B3874B3C3150}" presName="accent_3" presStyleCnt="0"/>
      <dgm:spPr/>
    </dgm:pt>
    <dgm:pt modelId="{78E793DF-6F3E-4047-947D-529B6B2183F5}" type="pres">
      <dgm:prSet presAssocID="{4C51A5ED-6C29-418D-81A0-B3874B3C3150}" presName="accentRepeatNode" presStyleLbl="solidFgAcc1" presStyleIdx="2" presStyleCnt="3" custScaleX="80183" custScaleY="91616"/>
      <dgm:spPr>
        <a:solidFill>
          <a:srgbClr val="00B050"/>
        </a:solidFill>
      </dgm:spPr>
    </dgm:pt>
  </dgm:ptLst>
  <dgm:cxnLst>
    <dgm:cxn modelId="{DA0050DE-DC84-42D8-8FA5-E42114885DC0}" type="presOf" srcId="{4C51A5ED-6C29-418D-81A0-B3874B3C3150}" destId="{DC380CAD-89A0-49D1-B028-8432E64C2951}" srcOrd="0" destOrd="0" presId="urn:microsoft.com/office/officeart/2008/layout/VerticalCurvedList"/>
    <dgm:cxn modelId="{CE5425C8-40F2-4965-B3D6-A68C61991B6F}" srcId="{FD754840-C8F5-426F-B1CD-EDB4C38643A4}" destId="{4C51A5ED-6C29-418D-81A0-B3874B3C3150}" srcOrd="2" destOrd="0" parTransId="{F550847E-E0FE-4893-8092-4F323479A485}" sibTransId="{25667D77-76CD-44B2-B859-260137C5CBAD}"/>
    <dgm:cxn modelId="{C9170315-881A-412D-BD6D-51CE85195512}" type="presOf" srcId="{FD754840-C8F5-426F-B1CD-EDB4C38643A4}" destId="{A5DA1B0F-B696-4616-85A7-5E3BBEA4CCA3}" srcOrd="0" destOrd="0" presId="urn:microsoft.com/office/officeart/2008/layout/VerticalCurvedList"/>
    <dgm:cxn modelId="{5D8D8804-8A09-4206-A67F-C3DCFCB7F8AB}" srcId="{FD754840-C8F5-426F-B1CD-EDB4C38643A4}" destId="{B73956C5-65B0-4185-8AC7-6F320CA449FB}" srcOrd="1" destOrd="0" parTransId="{F36B5812-4290-4F70-8DE3-E3CC69BC2AC8}" sibTransId="{C1140D72-B16F-4171-9677-643380A87573}"/>
    <dgm:cxn modelId="{1E531BD1-59D6-499C-95B7-718919E63E69}" type="presOf" srcId="{F9FFFFF7-3E41-4AA2-A530-8BEA03D5C6B1}" destId="{D8AC2942-2125-40C9-A1EE-219BEE16ABB7}" srcOrd="0" destOrd="0" presId="urn:microsoft.com/office/officeart/2008/layout/VerticalCurvedList"/>
    <dgm:cxn modelId="{617500E7-5343-4B1E-9EC9-A01BA09FB0DE}" type="presOf" srcId="{F6FCBEC9-B94F-4BAE-8062-8DBFC4094589}" destId="{081FD3F2-3FC2-4585-8A2E-DF35F376F3E7}" srcOrd="0" destOrd="0" presId="urn:microsoft.com/office/officeart/2008/layout/VerticalCurvedList"/>
    <dgm:cxn modelId="{DE09D1D8-AA42-43A1-8C3C-0DADD2EA5305}" type="presOf" srcId="{B73956C5-65B0-4185-8AC7-6F320CA449FB}" destId="{091A0D45-38F6-4E12-8EF6-A3A438AD2AD8}" srcOrd="0" destOrd="0" presId="urn:microsoft.com/office/officeart/2008/layout/VerticalCurvedList"/>
    <dgm:cxn modelId="{3EE9E951-DDB1-4142-83F4-5BF5D84D0451}" srcId="{FD754840-C8F5-426F-B1CD-EDB4C38643A4}" destId="{F9FFFFF7-3E41-4AA2-A530-8BEA03D5C6B1}" srcOrd="0" destOrd="0" parTransId="{C99D473F-C14D-47E8-BBEE-2848C2356D9A}" sibTransId="{F6FCBEC9-B94F-4BAE-8062-8DBFC4094589}"/>
    <dgm:cxn modelId="{083253CB-9A44-49FD-8BB9-68289D8631B8}" type="presParOf" srcId="{A5DA1B0F-B696-4616-85A7-5E3BBEA4CCA3}" destId="{EDBE6977-5156-423A-8BAD-6D09BCDE02E6}" srcOrd="0" destOrd="0" presId="urn:microsoft.com/office/officeart/2008/layout/VerticalCurvedList"/>
    <dgm:cxn modelId="{6464779A-46ED-4835-AF11-8DBB76F96369}" type="presParOf" srcId="{EDBE6977-5156-423A-8BAD-6D09BCDE02E6}" destId="{1F880176-BA24-4979-8EFF-47B1336380E5}" srcOrd="0" destOrd="0" presId="urn:microsoft.com/office/officeart/2008/layout/VerticalCurvedList"/>
    <dgm:cxn modelId="{380115D1-0BB5-41E1-A226-3A0FB0163EA6}" type="presParOf" srcId="{1F880176-BA24-4979-8EFF-47B1336380E5}" destId="{A8317CBD-6F6E-40EB-B381-B6C14691B046}" srcOrd="0" destOrd="0" presId="urn:microsoft.com/office/officeart/2008/layout/VerticalCurvedList"/>
    <dgm:cxn modelId="{13B1D3DF-C24E-49F1-AFF4-981107EFA0B7}" type="presParOf" srcId="{1F880176-BA24-4979-8EFF-47B1336380E5}" destId="{081FD3F2-3FC2-4585-8A2E-DF35F376F3E7}" srcOrd="1" destOrd="0" presId="urn:microsoft.com/office/officeart/2008/layout/VerticalCurvedList"/>
    <dgm:cxn modelId="{F293312F-01D6-470E-A2AE-6BB3696EB075}" type="presParOf" srcId="{1F880176-BA24-4979-8EFF-47B1336380E5}" destId="{DE6A56A5-0352-4851-9D0B-EBB3BE78B102}" srcOrd="2" destOrd="0" presId="urn:microsoft.com/office/officeart/2008/layout/VerticalCurvedList"/>
    <dgm:cxn modelId="{75DD8C57-877A-4010-B30D-50FCE2A92E5B}" type="presParOf" srcId="{1F880176-BA24-4979-8EFF-47B1336380E5}" destId="{7A4A3144-8AA5-46A2-934C-4090382B521B}" srcOrd="3" destOrd="0" presId="urn:microsoft.com/office/officeart/2008/layout/VerticalCurvedList"/>
    <dgm:cxn modelId="{093C3A20-76A3-4DBE-AF6D-3FB64308571F}" type="presParOf" srcId="{EDBE6977-5156-423A-8BAD-6D09BCDE02E6}" destId="{D8AC2942-2125-40C9-A1EE-219BEE16ABB7}" srcOrd="1" destOrd="0" presId="urn:microsoft.com/office/officeart/2008/layout/VerticalCurvedList"/>
    <dgm:cxn modelId="{7B016040-3683-4317-8A3D-E26E5DE34D57}" type="presParOf" srcId="{EDBE6977-5156-423A-8BAD-6D09BCDE02E6}" destId="{0DB8236B-9E36-491C-96CE-6D6CD3EA240F}" srcOrd="2" destOrd="0" presId="urn:microsoft.com/office/officeart/2008/layout/VerticalCurvedList"/>
    <dgm:cxn modelId="{676ACC45-B7CF-407F-A299-BD3CCFE0F204}" type="presParOf" srcId="{0DB8236B-9E36-491C-96CE-6D6CD3EA240F}" destId="{EBE35808-0117-4666-AB08-4896F8BE5D82}" srcOrd="0" destOrd="0" presId="urn:microsoft.com/office/officeart/2008/layout/VerticalCurvedList"/>
    <dgm:cxn modelId="{3BF786AB-C13E-420F-A8D9-A6510F71A420}" type="presParOf" srcId="{EDBE6977-5156-423A-8BAD-6D09BCDE02E6}" destId="{091A0D45-38F6-4E12-8EF6-A3A438AD2AD8}" srcOrd="3" destOrd="0" presId="urn:microsoft.com/office/officeart/2008/layout/VerticalCurvedList"/>
    <dgm:cxn modelId="{4E39D39C-E695-4D41-ABE1-CA60DB3F80C8}" type="presParOf" srcId="{EDBE6977-5156-423A-8BAD-6D09BCDE02E6}" destId="{73232743-B421-40DF-A8F2-500076DD11C2}" srcOrd="4" destOrd="0" presId="urn:microsoft.com/office/officeart/2008/layout/VerticalCurvedList"/>
    <dgm:cxn modelId="{F760660B-202A-4965-8ADA-AC12F2258523}" type="presParOf" srcId="{73232743-B421-40DF-A8F2-500076DD11C2}" destId="{91AC8DFB-B2DB-4FEA-AB70-1EE3125CBC38}" srcOrd="0" destOrd="0" presId="urn:microsoft.com/office/officeart/2008/layout/VerticalCurvedList"/>
    <dgm:cxn modelId="{7A7ABF60-8D2B-4A72-ACD6-7F2BEE7C7D41}" type="presParOf" srcId="{EDBE6977-5156-423A-8BAD-6D09BCDE02E6}" destId="{DC380CAD-89A0-49D1-B028-8432E64C2951}" srcOrd="5" destOrd="0" presId="urn:microsoft.com/office/officeart/2008/layout/VerticalCurvedList"/>
    <dgm:cxn modelId="{37268538-8B0B-4CD9-85A2-CC26C786F5E3}" type="presParOf" srcId="{EDBE6977-5156-423A-8BAD-6D09BCDE02E6}" destId="{3E317A23-B97D-4B09-B64A-8594272351B4}" srcOrd="6" destOrd="0" presId="urn:microsoft.com/office/officeart/2008/layout/VerticalCurvedList"/>
    <dgm:cxn modelId="{C2D2D917-5D29-42D6-82B1-173E7FE54C35}" type="presParOf" srcId="{3E317A23-B97D-4B09-B64A-8594272351B4}" destId="{78E793DF-6F3E-4047-947D-529B6B218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0.06557</cdr:x>
      <cdr:y>0.41086</cdr:y>
    </cdr:from>
    <cdr:to>
      <cdr:x>0.09836</cdr:x>
      <cdr:y>0.44021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>
          <a:off x="576064" y="2016224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0.05738</cdr:x>
      <cdr:y>0.29347</cdr:y>
    </cdr:from>
    <cdr:to>
      <cdr:x>0.09016</cdr:x>
      <cdr:y>0.30815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H="1">
          <a:off x="504056" y="1440160"/>
          <a:ext cx="28803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0.06557</cdr:x>
      <cdr:y>0.24945</cdr:y>
    </cdr:from>
    <cdr:to>
      <cdr:x>0.09016</cdr:x>
      <cdr:y>0.2788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flipH="1" flipV="1">
          <a:off x="576064" y="1224136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0.13934</cdr:x>
      <cdr:y>0.2201</cdr:y>
    </cdr:from>
    <cdr:to>
      <cdr:x>0.13934</cdr:x>
      <cdr:y>0.26413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flipV="1">
          <a:off x="1224136" y="1080120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0.2459</cdr:x>
      <cdr:y>0.23478</cdr:y>
    </cdr:from>
    <cdr:to>
      <cdr:x>0.27049</cdr:x>
      <cdr:y>0.24945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H="1" flipV="1">
          <a:off x="2160240" y="1152128"/>
          <a:ext cx="216024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0.2541</cdr:x>
      <cdr:y>0.26413</cdr:y>
    </cdr:from>
    <cdr:to>
      <cdr:x>0.27869</cdr:x>
      <cdr:y>0.29347</cdr:y>
    </cdr:to>
    <cdr:sp macro="" textlink="">
      <cdr:nvSpPr>
        <cdr:cNvPr id="21" name="Прямая со стрелкой 20"/>
        <cdr:cNvSpPr/>
      </cdr:nvSpPr>
      <cdr:spPr>
        <a:xfrm xmlns:a="http://schemas.openxmlformats.org/drawingml/2006/main" flipH="1">
          <a:off x="2232248" y="1296144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0.44262</cdr:x>
      <cdr:y>0.20543</cdr:y>
    </cdr:from>
    <cdr:to>
      <cdr:x>0.45902</cdr:x>
      <cdr:y>0.24945</cdr:y>
    </cdr:to>
    <cdr:sp macro="" textlink="">
      <cdr:nvSpPr>
        <cdr:cNvPr id="23" name="Прямая со стрелкой 22"/>
        <cdr:cNvSpPr/>
      </cdr:nvSpPr>
      <cdr:spPr>
        <a:xfrm xmlns:a="http://schemas.openxmlformats.org/drawingml/2006/main" flipH="1">
          <a:off x="3888432" y="1008112"/>
          <a:ext cx="14401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0.52459</cdr:x>
      <cdr:y>0.35217</cdr:y>
    </cdr:from>
    <cdr:to>
      <cdr:x>0.55738</cdr:x>
      <cdr:y>0.39619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>
          <a:off x="4608512" y="1728192"/>
          <a:ext cx="28803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0.71311</cdr:x>
      <cdr:y>0.33749</cdr:y>
    </cdr:from>
    <cdr:to>
      <cdr:x>0.7541</cdr:x>
      <cdr:y>0.38151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>
          <a:off x="6264696" y="1656184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0.13077</cdr:x>
      <cdr:y>0.28763</cdr:y>
    </cdr:from>
    <cdr:to>
      <cdr:x>0.16154</cdr:x>
      <cdr:y>0.32067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224137" y="1253429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0.30769</cdr:x>
      <cdr:y>0.30415</cdr:y>
    </cdr:from>
    <cdr:to>
      <cdr:x>0.35385</cdr:x>
      <cdr:y>0.37024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2880321" y="1325437"/>
          <a:ext cx="432048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0.30769</cdr:x>
      <cdr:y>0.38677</cdr:y>
    </cdr:from>
    <cdr:to>
      <cdr:x>0.34615</cdr:x>
      <cdr:y>0.39726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2880321" y="1685477"/>
          <a:ext cx="360040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0.49231</cdr:x>
      <cdr:y>0.30415</cdr:y>
    </cdr:from>
    <cdr:to>
      <cdr:x>0.52308</cdr:x>
      <cdr:y>0.38677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4608513" y="1325437"/>
          <a:ext cx="288032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0.66923</cdr:x>
      <cdr:y>0.28763</cdr:y>
    </cdr:from>
    <cdr:to>
      <cdr:x>0.70769</cdr:x>
      <cdr:y>0.38677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6264697" y="1253429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0.67692</cdr:x>
      <cdr:y>0.37024</cdr:y>
    </cdr:from>
    <cdr:to>
      <cdr:x>0.73077</cdr:x>
      <cdr:y>0.40329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6336705" y="1613469"/>
          <a:ext cx="50405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0.49231</cdr:x>
      <cdr:y>0.37024</cdr:y>
    </cdr:from>
    <cdr:to>
      <cdr:x>0.53077</cdr:x>
      <cdr:y>0.40329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flipV="1">
          <a:off x="4608513" y="1613469"/>
          <a:ext cx="360040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0.48289</cdr:x>
      <cdr:y>0.62607</cdr:y>
    </cdr:from>
    <cdr:to>
      <cdr:x>0.48289</cdr:x>
      <cdr:y>0.70482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605688" y="1717448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0.55839</cdr:x>
      <cdr:y>0.57358</cdr:y>
    </cdr:from>
    <cdr:to>
      <cdr:x>0.55839</cdr:x>
      <cdr:y>0.70482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5325768" y="1573432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8545BF-EFFE-4AD4-B16D-AAE714ED9C6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67C86-EE41-4368-8B0B-81A81063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31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7FC92D-36D3-4DD6-823A-6F221FAF6D28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9" tIns="45928" rIns="91859" bIns="459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2" y="4723925"/>
            <a:ext cx="5487041" cy="4475798"/>
          </a:xfrm>
          <a:prstGeom prst="rect">
            <a:avLst/>
          </a:prstGeom>
        </p:spPr>
        <p:txBody>
          <a:bodyPr vert="horz" lIns="91859" tIns="45928" rIns="91859" bIns="4592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C0301-A95E-4A2B-B107-C9BCADA4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04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3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70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60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96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86495-FBC2-48FD-8963-3F20781B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08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958" defTabSz="921856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1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CF57B-A161-4567-BBFF-59C8F29A2D81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D280-BC16-443F-9A9E-620B0ECD2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755B8-D878-4B5C-A2A6-E7FBA861F51A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31F1-D8B4-4300-8542-46910E40C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77677-0084-4B04-AAB2-EAEEFFA724FE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BD2A-74BF-476A-BAE8-16FBEA062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07998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3E7FA-D9C6-439B-A833-E964BF898C87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2884A-AB6A-497A-AE61-AF939ACEF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697ED-D22D-4347-8145-E5A32BA0B043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F81C-58F0-4B9C-A036-2295621AC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62CD5-03EC-4844-96BD-EC141EEB73FA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C3ADC-F276-4C39-9AF1-7395DF61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343A5-D46D-4A56-B24B-A1FB51035061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FB0D-87F3-4D58-B675-C6B20766A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78B59-42A5-4815-B476-7CE2969DBDD6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BCBED-1CEB-47CB-865A-96D3079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C4F58-B7FF-460D-98CE-FC01B095B207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EADA-03E1-450E-BB7A-2CD8A256C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6DEF0-7AAC-41E2-AADA-95EFC4E64A27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9EB8D-49C8-4E13-A403-EB8831AC6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2AB02-5C44-4F6C-AFCC-483861398608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6639286-635E-4497-A0E9-0D4965DB9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35C79B-C2D0-4B21-A467-D7E328D472E1}" type="datetime1">
              <a:rPr lang="ru-RU" smtClean="0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C5CB616-3E48-45E4-9D67-8CDD9FE56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ray.ru/document/846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9377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127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Отчет 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 исполнении бюджета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городского округа город Урай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за 2019 год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5085184"/>
            <a:ext cx="5195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Докладчик 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Хусаинова Ирина Валериевна</a:t>
            </a:r>
            <a:endParaRPr lang="ru-RU" sz="14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решения Думы города Урай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«Об исполнении бюджета городского округа город Урай 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 2019 год»</a:t>
            </a:r>
          </a:p>
        </p:txBody>
      </p:sp>
    </p:spTree>
    <p:extLst>
      <p:ext uri="{BB962C8B-B14F-4D97-AF65-F5344CB8AC3E}">
        <p14:creationId xmlns:p14="http://schemas.microsoft.com/office/powerpoint/2010/main" xmlns="" val="36728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8357145"/>
              </p:ext>
            </p:extLst>
          </p:nvPr>
        </p:nvGraphicFramePr>
        <p:xfrm>
          <a:off x="899592" y="2924944"/>
          <a:ext cx="29523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4451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городского округа город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социальной сферы за 2017-2019 годы, млн. рублей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9529" y="536830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       Социальная сфера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92568" y="4773115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Культура</a:t>
            </a: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851920" y="4869160"/>
            <a:ext cx="594607" cy="1368152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4220" y="1460087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62,8%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9725" y="1465060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37,2%.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64738" y="1477370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57,3%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1435" y="1468013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42,7%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26CEB7A3-E32E-44E0-89B2-4E073FF14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7902727"/>
              </p:ext>
            </p:extLst>
          </p:nvPr>
        </p:nvGraphicFramePr>
        <p:xfrm>
          <a:off x="-521803" y="1056748"/>
          <a:ext cx="9646476" cy="355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16C681-332E-4CDA-B5E9-4C3BB46398AB}"/>
              </a:ext>
            </a:extLst>
          </p:cNvPr>
          <p:cNvSpPr/>
          <p:nvPr/>
        </p:nvSpPr>
        <p:spPr>
          <a:xfrm>
            <a:off x="2233514" y="1477370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57,0%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37785B-39A3-41D1-BC57-F15B8425697A}"/>
              </a:ext>
            </a:extLst>
          </p:cNvPr>
          <p:cNvSpPr/>
          <p:nvPr/>
        </p:nvSpPr>
        <p:spPr>
          <a:xfrm>
            <a:off x="5058618" y="1468013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43,0%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D88087C-392A-41DB-9A8E-F1FCEE59EAB6}"/>
              </a:ext>
            </a:extLst>
          </p:cNvPr>
          <p:cNvSpPr/>
          <p:nvPr/>
        </p:nvSpPr>
        <p:spPr>
          <a:xfrm>
            <a:off x="8397615" y="42259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06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наказов избирателей депутатам Думы ХМАО-Югры за 2019 год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9,5 млн. рублей, в том числе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8056567"/>
              </p:ext>
            </p:extLst>
          </p:nvPr>
        </p:nvGraphicFramePr>
        <p:xfrm>
          <a:off x="107504" y="1163609"/>
          <a:ext cx="8957948" cy="5643578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37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0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Сфера деятельности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расходов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</a:t>
                      </a:r>
                      <a:r>
                        <a:rPr lang="en-US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учреждения </a:t>
                      </a:r>
                      <a:r>
                        <a:rPr lang="ru-RU" sz="11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доп.образования</a:t>
                      </a: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(приобретение сценического оборудования, спортивной экипировки и формы для секции бокса, компьютерного оборудования, оргтехники, фотоаппарата, комплекта профориентационных игр и материалов "Мир профессий будущего" , спортивной экипировки, спортивного инвентаря для женской сборной по волейболу, светового оборудования, снегоуборочной машины, подарочных сертификатов, ковров, посещение виртуального клуба , мебель, научно-технического оборудования, циркулярных насосов, участие в соревнованиях по боксу и мини-футболу, УТС по боксу, отделение плавания и спортивной акробатики, обучения инструктора по адаптивной физической культуре на курсах повышения квалификации, организацию летнего отдыха детей, укрепление и тонирование стекол, замена оконных блоков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общеобразовательные учреждения (приобретение мебели, фотоаппарата и комплектующих к нему, телесуфлера, спортивного оборудования и инвентаря, мебели, оборудования для реализации инновационного проекта "Детский сад – цветущий сад", сценических костюмов, краски, оборудования для автогородка участие в УТС по парашютному спорту, издание поэтического сборника «Путь памяти», монтаж резинового покрытия для спортивной площадки и комплектующих к нему, замену оконных блоков,  бытовой техники, бактерицидных облучателей, электрических сушилок для рук, диспенсеров, на посещение виртуального клуба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9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</a:t>
                      </a:r>
                      <a:r>
                        <a:rPr lang="en-US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батута для парка культуры и отдыха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микрофона и стойки для него, веб-камеры, ноутбука, книг для детской библиотеки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оргтехники для культурно-досугового центра "Нефтяник" 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приобретение оргтехники, стендов, стоек для книг, кресел-мешков, мольбертов, наборов для развития речи LEGO, фоторамок 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издание книги "Ритм комсомольских сердец" 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организация и проведение киноконцертным цирковым комплексом "Юность </a:t>
                      </a:r>
                      <a:r>
                        <a:rPr lang="ru-RU" sz="11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Шаима</a:t>
                      </a: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 II окружного конкурса эстрадного вокала "Твой голос"</a:t>
                      </a:r>
                      <a:endParaRPr lang="en-US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352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CA11534-8247-4913-818E-DA307191ED43}"/>
              </a:ext>
            </a:extLst>
          </p:cNvPr>
          <p:cNvSpPr/>
          <p:nvPr/>
        </p:nvSpPr>
        <p:spPr>
          <a:xfrm>
            <a:off x="8345383" y="0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19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субсидий на оказание финансовой поддержки социально ориентированным некоммерческим организациям за 2019 год в сумме 15,7 млн. рублей, по следующим направлениям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158171004"/>
              </p:ext>
            </p:extLst>
          </p:nvPr>
        </p:nvGraphicFramePr>
        <p:xfrm>
          <a:off x="0" y="1268760"/>
          <a:ext cx="914399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F2A9488-90DC-40F2-8F58-F943F0458D70}"/>
              </a:ext>
            </a:extLst>
          </p:cNvPr>
          <p:cNvSpPr/>
          <p:nvPr/>
        </p:nvSpPr>
        <p:spPr>
          <a:xfrm>
            <a:off x="8355351" y="55657"/>
            <a:ext cx="788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80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"/>
            <a:ext cx="8928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субсидий юридическим лицам, индивидуальным предпринимателям, физическим лицам - производителям товаров, работ и услуг в 2019 году из средств местного бюджета 100,0 млн. рублей:</a:t>
            </a:r>
          </a:p>
          <a:p>
            <a:pPr marL="285750" indent="-285750"/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044262"/>
              </p:ext>
            </p:extLst>
          </p:nvPr>
        </p:nvGraphicFramePr>
        <p:xfrm>
          <a:off x="161256" y="1184941"/>
          <a:ext cx="8821488" cy="5083148"/>
        </p:xfrm>
        <a:graphic>
          <a:graphicData uri="http://schemas.openxmlformats.org/drawingml/2006/table">
            <a:tbl>
              <a:tblPr/>
              <a:tblGrid>
                <a:gridCol w="7960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0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субсидии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1. На возмещение расходов по реализации полномочий в сфере жилищно-коммунального комплекса  по капитальному ремонту (с заменой) систем газораспределения,</a:t>
                      </a:r>
                      <a:r>
                        <a:rPr lang="ru-RU" sz="11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теплоснабжения, водоснабжения и водоотведения, </a:t>
                      </a: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 с применением композитных материалов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55,5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0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</a:t>
                      </a:r>
                      <a:r>
                        <a:rPr lang="ru-RU" sz="11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возмещение недополученных доходов организациям, осуществляющим реализацию электрической энергии населению и приравненным к ним категориям потребителей в зоне децентрализованного электроснабжения автономного округа по социально-ориентированным розничным тарифам и сжиженного газа по социально-ориентированным розничным ценам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На капитальный ремонт имущественного</a:t>
                      </a:r>
                      <a:r>
                        <a:rPr lang="ru-RU" sz="11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комплекса «Полигон утилизации твердых бытовых отходов города Урай»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Субсидии субъектам малого и среднего предпринимательства, сельскохозяйственным товаропроизводителям предоставляемые в рамках муниципальной программы «Развитие малого и среднего предпринимательства, потребительского рынка</a:t>
                      </a:r>
                      <a:r>
                        <a:rPr lang="ru-RU" sz="11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сельскохозяйственных товаропроизводителей города Урай» на 2016-2020 годы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089">
                <a:tc>
                  <a:txBody>
                    <a:bodyPr/>
                    <a:lstStyle/>
                    <a:p>
                      <a:pPr algn="l" fontAlgn="ctr"/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На частичное возмещение затрат по транспортному обслуживанию населения при переправлении через грузовую и пассажирскую переправы, организованные через реку Конда в летний и зимний периоды</a:t>
                      </a:r>
                    </a:p>
                    <a:p>
                      <a:pPr algn="l" fontAlgn="ctr"/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8,2</a:t>
                      </a:r>
                    </a:p>
                    <a:p>
                      <a:pPr algn="ctr" fontAlgn="ctr"/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На возмещение затрат на предоставление услуг по подготовке лиц, желающих принять на воспитание в свою семью ребенка, оставшегося без попечения родителей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623213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CD4F67-183F-47BA-A0F4-FC73F3965DFC}"/>
              </a:ext>
            </a:extLst>
          </p:cNvPr>
          <p:cNvSpPr/>
          <p:nvPr/>
        </p:nvSpPr>
        <p:spPr>
          <a:xfrm>
            <a:off x="8360025" y="-6856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80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0466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публичных нормативных обязательств за счет средств бюджета городского округа город Урай за 2019 год, млн. рублей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6006194"/>
              </p:ext>
            </p:extLst>
          </p:nvPr>
        </p:nvGraphicFramePr>
        <p:xfrm>
          <a:off x="256056" y="1196752"/>
          <a:ext cx="8492408" cy="4566762"/>
        </p:xfrm>
        <a:graphic>
          <a:graphicData uri="http://schemas.openxmlformats.org/drawingml/2006/table">
            <a:tbl>
              <a:tblPr/>
              <a:tblGrid>
                <a:gridCol w="574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1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0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Публичное нормативное обязательство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на 2019 год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на 01.01.2020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973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Закон автономного округа от 09.06.2009 № 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– Югре»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Иные виды дополнительных мер социальной поддержки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62,2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62,2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3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Закон автономного округа от 21.02.2007 № 2-оз "О компенсации части родительской платы за содержание детей (присмотр и уход за детьми)  в образовательных организациях, реализующих основную общеобразовательную программу дошкольного образования"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4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Решение Думы города </a:t>
                      </a:r>
                      <a:r>
                        <a:rPr lang="ru-RU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от 24.05.2012 №53 "О Положении  о наградах и званиях города </a:t>
                      </a:r>
                      <a:r>
                        <a:rPr lang="ru-RU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Выплаты согласно порядку предоставления мер социальной поддержки и размерах возмещения расходов гражданами, удостоенными звания "Почетный гражданин города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3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ABB1252-6E8D-4843-8F24-2078CE00D930}"/>
              </a:ext>
            </a:extLst>
          </p:cNvPr>
          <p:cNvSpPr/>
          <p:nvPr/>
        </p:nvSpPr>
        <p:spPr>
          <a:xfrm>
            <a:off x="8244408" y="0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36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ДОКУМЕНТЫ\ФОТОАРХИВ\УРАЙ\ул Космонавтов\ул Космонавтов 2013\DSC05640.jpg сжат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77" r="18987" b="11397"/>
          <a:stretch/>
        </p:blipFill>
        <p:spPr bwMode="auto">
          <a:xfrm>
            <a:off x="5148064" y="4558206"/>
            <a:ext cx="3885406" cy="229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179512" y="59978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i="1" dirty="0">
                <a:latin typeface="Arial" pitchFamily="34" charset="0"/>
                <a:cs typeface="Arial" pitchFamily="34" charset="0"/>
              </a:rPr>
              <a:t>Динамика расходов дорожного фонда муниципального образования </a:t>
            </a:r>
          </a:p>
          <a:p>
            <a:pPr algn="ctr"/>
            <a:r>
              <a:rPr lang="ru-RU" sz="1600" b="1" i="1" dirty="0">
                <a:latin typeface="Arial" pitchFamily="34" charset="0"/>
                <a:cs typeface="Arial" pitchFamily="34" charset="0"/>
              </a:rPr>
              <a:t>за 2017-2019 годы, млн. рублей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422962"/>
              </p:ext>
            </p:extLst>
          </p:nvPr>
        </p:nvGraphicFramePr>
        <p:xfrm>
          <a:off x="107504" y="1412774"/>
          <a:ext cx="7272808" cy="4104457"/>
        </p:xfrm>
        <a:graphic>
          <a:graphicData uri="http://schemas.openxmlformats.org/drawingml/2006/table">
            <a:tbl>
              <a:tblPr/>
              <a:tblGrid>
                <a:gridCol w="3538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0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2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2017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2018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2019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Остаток дорожного фонда на </a:t>
                      </a:r>
                      <a:r>
                        <a:rPr lang="ru-RU" sz="1200" b="1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01.01.2017, 01.01.2018, 01.01.2019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 Доходы дорожного фонда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0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Расходы дорожного фонда </a:t>
                      </a:r>
                    </a:p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(направления</a:t>
                      </a: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реконструкция, капитальный ремонт, ремонт и содержание сети автомобильных дорог общего пользования и искусственных сооружений на них)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Остаток дорожного фонда на 01.01.2018,01.01.2019, 01.01.2020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4331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16529" y="116632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D8F2D71-7387-4DE0-8E5A-62DAD3F099B9}"/>
              </a:ext>
            </a:extLst>
          </p:cNvPr>
          <p:cNvSpPr/>
          <p:nvPr/>
        </p:nvSpPr>
        <p:spPr>
          <a:xfrm>
            <a:off x="8315383" y="16004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14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МУНИЦИПАЛЬНОГО ДОЛГА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ЗА 2017-2019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2088000" cy="13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563" y="364502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конец отчетного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45AE02-A33B-4061-B932-16B10426759F}"/>
              </a:ext>
            </a:extLst>
          </p:cNvPr>
          <p:cNvSpPr/>
          <p:nvPr/>
        </p:nvSpPr>
        <p:spPr>
          <a:xfrm>
            <a:off x="8317271" y="16929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DDA50E31-3382-4576-8185-74C57E684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4812912"/>
              </p:ext>
            </p:extLst>
          </p:nvPr>
        </p:nvGraphicFramePr>
        <p:xfrm>
          <a:off x="1668016" y="220790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5872399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9005536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7820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 01.01.2018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 01.01.2019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 01.01.2020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08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106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610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32842" y="14285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 муниципальными финансами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692696"/>
            <a:ext cx="792088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76470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      Департамент финансов автономного округа проводит ежегодный мониторинг и оценку качества организации и осуществления бюджетного процесса в муниципальных образованиях округа в соответствии с постановлением Правительства автономного округа от 18.03.2011 № 65-п. </a:t>
            </a:r>
          </a:p>
          <a:p>
            <a:pPr algn="just"/>
            <a:r>
              <a:rPr lang="ru-RU" sz="1200" dirty="0"/>
              <a:t>      В 2019 году по итогам мониторинга за 2018 год муниципальным образованием городской округ город Урай получен грант </a:t>
            </a:r>
            <a:r>
              <a:rPr lang="ru-RU" sz="1200" b="1" dirty="0"/>
              <a:t>в сумме 15,4 млн.руб.</a:t>
            </a:r>
          </a:p>
          <a:p>
            <a:pPr algn="just"/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9531" y="1916832"/>
            <a:ext cx="4500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Arial" panose="020B0604020202020204" pitchFamily="34" charset="0"/>
              </a:rPr>
              <a:t>Оценка характеризует следующие направления организации и осуществления бюджетного процесса: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 планирование бюджета,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исполнение бюджета,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долговая политика,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оказание муниципальных услуг (выполнение работ),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открытость бюджетного процесса,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выполнение «майских» Указов Президента РФ</a:t>
            </a:r>
            <a:endParaRPr lang="ru-RU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2071678"/>
            <a:ext cx="363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Arial" panose="020B0604020202020204" pitchFamily="34" charset="0"/>
              </a:rPr>
              <a:t>Рейтинг муниципального образования город Урай по результатам оценки качества организации и осуществления бюджетного процесса за 2016-2018 г.</a:t>
            </a:r>
            <a:endParaRPr lang="ru-RU" sz="120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6450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Arial" panose="020B0604020202020204" pitchFamily="34" charset="0"/>
              </a:rPr>
              <a:t>Оценка города Урай в целом по ХМАО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</a:rPr>
              <a:t> </a:t>
            </a:r>
            <a:endParaRPr lang="ru-RU" sz="1200" i="1" dirty="0">
              <a:latin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7866635"/>
              </p:ext>
            </p:extLst>
          </p:nvPr>
        </p:nvGraphicFramePr>
        <p:xfrm>
          <a:off x="5357818" y="3143248"/>
          <a:ext cx="3312370" cy="1008112"/>
        </p:xfrm>
        <a:graphic>
          <a:graphicData uri="http://schemas.openxmlformats.org/drawingml/2006/table">
            <a:tbl>
              <a:tblPr/>
              <a:tblGrid>
                <a:gridCol w="113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2016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2017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2018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6845354"/>
              </p:ext>
            </p:extLst>
          </p:nvPr>
        </p:nvGraphicFramePr>
        <p:xfrm>
          <a:off x="216024" y="3861048"/>
          <a:ext cx="6070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457D89F-147A-4F3B-B093-6CB5CE432774}"/>
              </a:ext>
            </a:extLst>
          </p:cNvPr>
          <p:cNvSpPr/>
          <p:nvPr/>
        </p:nvSpPr>
        <p:spPr>
          <a:xfrm>
            <a:off x="8271681" y="-6856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16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460856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183569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980728"/>
            <a:ext cx="74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Комитетом по финансам администрации города Урай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204864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628285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79715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– Хусаинова Ирина Валериевна, тел.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(34676) 2-33-56 (доб.111)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comfin@uray.ru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6612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бюджетного управления комитета по финансам –Зорина Лариса Васильевна , тел.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(34676) 2-05-82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доб.113)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ZorinaLV@uray.ru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751265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155679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Динамика основных параметров исполнения </a:t>
            </a:r>
          </a:p>
          <a:p>
            <a:pPr lvl="0" indent="450850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бюджета городского округа город 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Урай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за 2017-2019 годы млн. рублей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7932854"/>
              </p:ext>
            </p:extLst>
          </p:nvPr>
        </p:nvGraphicFramePr>
        <p:xfrm>
          <a:off x="107506" y="2492896"/>
          <a:ext cx="8928991" cy="264792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1686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65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665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9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(факт)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 от плана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 (факт)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 от плана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Уточненный план на 2019 год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год (факт)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 от плана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ДОХОДЫ-всего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3 071,8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3 406,5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3 790,8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3 624,3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РАСХОДЫ-всего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3 192,4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3 427,1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3 859,7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3 608,2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Дефицит (-), профицит  (+)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120 ,6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-68,9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+16,1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23931" y="116632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74281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9891859"/>
              </p:ext>
            </p:extLst>
          </p:nvPr>
        </p:nvGraphicFramePr>
        <p:xfrm>
          <a:off x="179512" y="692696"/>
          <a:ext cx="8856984" cy="583765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3506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45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9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Дефицит (-)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4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профицит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(+)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Первоначально утверждено решением Думы города </a:t>
                      </a:r>
                      <a:r>
                        <a:rPr lang="ru-RU" sz="14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от 20.12.2018 №80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2 895,4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2 971,0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14.02.2019 №1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2 992,0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3 196,1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-204,1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+96,6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+225,1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-128,5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30.05.2019 № 31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3 204,3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3 408,4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-204,1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+212,3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+212,3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09.10.2019 №59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3 340,3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3 498,3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-158,0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+136,0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+89,9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+46,1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24.10.2019 №70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3 343,2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3 498,8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-155,6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324133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+2,9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+0,5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+2,4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342981"/>
                  </a:ext>
                </a:extLst>
              </a:tr>
              <a:tr h="331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12.12.2019 №94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3 787,4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3 856,3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- 68,9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6441272"/>
                  </a:ext>
                </a:extLst>
              </a:tr>
              <a:tr h="226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+444,2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+357,5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+86,7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4543719"/>
                  </a:ext>
                </a:extLst>
              </a:tr>
              <a:tr h="337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Изменения,</a:t>
                      </a:r>
                      <a:r>
                        <a:rPr lang="ru-RU" sz="1200" b="1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вносимые, в соответствии со.ст217,232 БК РФ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+3,4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+3,4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Общие изменения за год (+,-)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+895,4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+888,7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+6,7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7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Уточненный</a:t>
                      </a:r>
                      <a:r>
                        <a:rPr lang="ru-RU" sz="1400" b="1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бюджет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3 790,8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3 859,7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-68,9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параметров бюджета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Урай в 2019 году, млн. 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6229" y="0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78510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0F9D7500-D00B-422A-8806-D2D600263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0361498"/>
              </p:ext>
            </p:extLst>
          </p:nvPr>
        </p:nvGraphicFramePr>
        <p:xfrm>
          <a:off x="-12626" y="1196752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9E22FB-E4E3-4514-A9C6-AD1A7774091A}"/>
              </a:ext>
            </a:extLst>
          </p:cNvPr>
          <p:cNvSpPr/>
          <p:nvPr/>
        </p:nvSpPr>
        <p:spPr>
          <a:xfrm>
            <a:off x="0" y="123575"/>
            <a:ext cx="676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Динамика доходов бюджета  городского округа город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Урай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450850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 2017-2019 годы, млн. рублей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9C09F8-1908-464B-8D74-779CB2EC5460}"/>
              </a:ext>
            </a:extLst>
          </p:cNvPr>
          <p:cNvSpPr/>
          <p:nvPr/>
        </p:nvSpPr>
        <p:spPr>
          <a:xfrm>
            <a:off x="1115616" y="964159"/>
            <a:ext cx="1171099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3 071,8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054FB-32E0-48FD-81BD-86B99D3C7FB3}"/>
              </a:ext>
            </a:extLst>
          </p:cNvPr>
          <p:cNvSpPr/>
          <p:nvPr/>
        </p:nvSpPr>
        <p:spPr>
          <a:xfrm>
            <a:off x="2699792" y="964159"/>
            <a:ext cx="1171099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3 406,5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116F3B1-212B-416C-9491-50F61457CB94}"/>
              </a:ext>
            </a:extLst>
          </p:cNvPr>
          <p:cNvSpPr/>
          <p:nvPr/>
        </p:nvSpPr>
        <p:spPr>
          <a:xfrm>
            <a:off x="4424975" y="977815"/>
            <a:ext cx="1171099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3 790,8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3F494A9-D23E-4613-A2EB-5F810069B5A8}"/>
              </a:ext>
            </a:extLst>
          </p:cNvPr>
          <p:cNvSpPr/>
          <p:nvPr/>
        </p:nvSpPr>
        <p:spPr>
          <a:xfrm>
            <a:off x="6150159" y="976636"/>
            <a:ext cx="1171099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3 624,3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F09CA5F-6E69-4586-9163-0EFA54FAB3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902920" y="5161978"/>
            <a:ext cx="864096" cy="42247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7EDDD10-1261-42CD-8C8B-DFDF2C27DD1E}"/>
              </a:ext>
            </a:extLst>
          </p:cNvPr>
          <p:cNvSpPr/>
          <p:nvPr/>
        </p:nvSpPr>
        <p:spPr>
          <a:xfrm>
            <a:off x="2376626" y="518855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26%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81A1226B-8DBA-4FAD-BB38-40D15A8CDDBB}"/>
              </a:ext>
            </a:extLst>
          </p:cNvPr>
          <p:cNvCxnSpPr>
            <a:cxnSpLocks/>
          </p:cNvCxnSpPr>
          <p:nvPr/>
        </p:nvCxnSpPr>
        <p:spPr>
          <a:xfrm flipV="1">
            <a:off x="2051720" y="3429000"/>
            <a:ext cx="494488" cy="64807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A4FC5E2-3295-4009-952B-3ED1D5B84A74}"/>
              </a:ext>
            </a:extLst>
          </p:cNvPr>
          <p:cNvSpPr/>
          <p:nvPr/>
        </p:nvSpPr>
        <p:spPr>
          <a:xfrm>
            <a:off x="2253990" y="31539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74%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7BA70E7-CDFE-46F2-9DB4-165E16AA7D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0954" y="4941169"/>
            <a:ext cx="286537" cy="86409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1C084C8-18FE-43FE-B7B4-691DABE49909}"/>
              </a:ext>
            </a:extLst>
          </p:cNvPr>
          <p:cNvSpPr/>
          <p:nvPr/>
        </p:nvSpPr>
        <p:spPr>
          <a:xfrm>
            <a:off x="4077416" y="518855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24%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87DC99-793C-4F1C-94F1-20338B8B4839}"/>
              </a:ext>
            </a:extLst>
          </p:cNvPr>
          <p:cNvSpPr/>
          <p:nvPr/>
        </p:nvSpPr>
        <p:spPr>
          <a:xfrm>
            <a:off x="3964223" y="31539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76%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DA0EC25B-4B77-49C9-92B8-5AAE9C39A5D1}"/>
              </a:ext>
            </a:extLst>
          </p:cNvPr>
          <p:cNvCxnSpPr/>
          <p:nvPr/>
        </p:nvCxnSpPr>
        <p:spPr>
          <a:xfrm flipV="1">
            <a:off x="3707904" y="3523303"/>
            <a:ext cx="422060" cy="55376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FEEBBB5-24B8-4C21-94B2-FEEB7C60E3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6821" y="4940232"/>
            <a:ext cx="422480" cy="8640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7F369A5-9DCC-4709-A5AE-8F0E5E1B0B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3740" y="4908414"/>
            <a:ext cx="286537" cy="864097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8CC9A53D-3FB0-4D29-B1F6-7E24FCAC0661}"/>
              </a:ext>
            </a:extLst>
          </p:cNvPr>
          <p:cNvCxnSpPr>
            <a:cxnSpLocks/>
          </p:cNvCxnSpPr>
          <p:nvPr/>
        </p:nvCxnSpPr>
        <p:spPr>
          <a:xfrm flipV="1">
            <a:off x="5301648" y="3334698"/>
            <a:ext cx="422480" cy="74237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5C9101A5-8EEF-476D-B4FB-5B824B147E99}"/>
              </a:ext>
            </a:extLst>
          </p:cNvPr>
          <p:cNvCxnSpPr>
            <a:cxnSpLocks/>
          </p:cNvCxnSpPr>
          <p:nvPr/>
        </p:nvCxnSpPr>
        <p:spPr>
          <a:xfrm flipV="1">
            <a:off x="6977797" y="3356992"/>
            <a:ext cx="422480" cy="72008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2A4AD0C-23D9-4047-8C0C-7528605F8902}"/>
              </a:ext>
            </a:extLst>
          </p:cNvPr>
          <p:cNvSpPr/>
          <p:nvPr/>
        </p:nvSpPr>
        <p:spPr>
          <a:xfrm>
            <a:off x="5459072" y="304056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76%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FC887F0-D23F-4E19-A5DF-75E44FB44318}"/>
              </a:ext>
            </a:extLst>
          </p:cNvPr>
          <p:cNvSpPr/>
          <p:nvPr/>
        </p:nvSpPr>
        <p:spPr>
          <a:xfrm>
            <a:off x="5699911" y="517909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24%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BAB6E12-47FF-4437-96DB-B3343516E826}"/>
              </a:ext>
            </a:extLst>
          </p:cNvPr>
          <p:cNvSpPr/>
          <p:nvPr/>
        </p:nvSpPr>
        <p:spPr>
          <a:xfrm>
            <a:off x="7339650" y="51557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25%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0A40718-7360-44CA-8886-1F4DE7E8F51F}"/>
              </a:ext>
            </a:extLst>
          </p:cNvPr>
          <p:cNvSpPr/>
          <p:nvPr/>
        </p:nvSpPr>
        <p:spPr>
          <a:xfrm>
            <a:off x="7189037" y="303877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75%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BABF4F-E4A7-4BFC-BA62-876E203AD2F9}"/>
              </a:ext>
            </a:extLst>
          </p:cNvPr>
          <p:cNvSpPr/>
          <p:nvPr/>
        </p:nvSpPr>
        <p:spPr>
          <a:xfrm>
            <a:off x="8316416" y="90431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86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C0DF2A-1C8B-4AB2-AC68-F59439A662D6}"/>
              </a:ext>
            </a:extLst>
          </p:cNvPr>
          <p:cNvSpPr/>
          <p:nvPr/>
        </p:nvSpPr>
        <p:spPr>
          <a:xfrm>
            <a:off x="19452" y="25152"/>
            <a:ext cx="8152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налоговых доходов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город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2017-2019 годы, млн.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41A0B73-B82D-4966-AB6E-041A280D3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2033200"/>
              </p:ext>
            </p:extLst>
          </p:nvPr>
        </p:nvGraphicFramePr>
        <p:xfrm>
          <a:off x="2632424" y="5611215"/>
          <a:ext cx="6480724" cy="1218175"/>
        </p:xfrm>
        <a:graphic>
          <a:graphicData uri="http://schemas.openxmlformats.org/drawingml/2006/table">
            <a:tbl>
              <a:tblPr/>
              <a:tblGrid>
                <a:gridCol w="1066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6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32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9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28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исполнения по налоговым доходам</a:t>
                      </a:r>
                      <a:r>
                        <a:rPr lang="ru-RU" sz="1100" b="1" i="1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2018 г.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2019 г.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2019 г.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618,9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101,5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656,5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722,2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738,4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102,3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7A56F625-5BED-4BE0-AC56-715017C78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6756291"/>
              </p:ext>
            </p:extLst>
          </p:nvPr>
        </p:nvGraphicFramePr>
        <p:xfrm>
          <a:off x="107504" y="764704"/>
          <a:ext cx="8784976" cy="490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43870F-7CDD-4475-A258-07B4F17F65BC}"/>
              </a:ext>
            </a:extLst>
          </p:cNvPr>
          <p:cNvSpPr/>
          <p:nvPr/>
        </p:nvSpPr>
        <p:spPr>
          <a:xfrm>
            <a:off x="3397607" y="852804"/>
            <a:ext cx="201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+81,9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млн.рублей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CA1272-7F3E-4767-8FE3-739D966601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780928"/>
            <a:ext cx="287441" cy="17830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9B11F0C-DD9A-4032-8760-D4F2A02FDF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287441" cy="19353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5E3FA96-3EBD-417F-A81E-497708DC1A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287441" cy="20710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E9D71C-4951-4CFD-A694-A17938D94F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420888"/>
            <a:ext cx="314085" cy="21431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9AC374-0B3C-411D-B9AF-3ACFB3061427}"/>
              </a:ext>
            </a:extLst>
          </p:cNvPr>
          <p:cNvSpPr/>
          <p:nvPr/>
        </p:nvSpPr>
        <p:spPr>
          <a:xfrm>
            <a:off x="1763688" y="3501008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71,2%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EE9E2D4-9A8C-4F78-B920-7E903324D66A}"/>
              </a:ext>
            </a:extLst>
          </p:cNvPr>
          <p:cNvSpPr/>
          <p:nvPr/>
        </p:nvSpPr>
        <p:spPr>
          <a:xfrm>
            <a:off x="3347864" y="3429000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73,8%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2370395-6FC6-4831-8053-886932BCD8F9}"/>
              </a:ext>
            </a:extLst>
          </p:cNvPr>
          <p:cNvSpPr/>
          <p:nvPr/>
        </p:nvSpPr>
        <p:spPr>
          <a:xfrm>
            <a:off x="5004048" y="3429000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71,1%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BE1B89-028B-4A2C-A6C9-8C7821922D8E}"/>
              </a:ext>
            </a:extLst>
          </p:cNvPr>
          <p:cNvSpPr/>
          <p:nvPr/>
        </p:nvSpPr>
        <p:spPr>
          <a:xfrm>
            <a:off x="6588224" y="3356992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72,5%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725D8CC-7FB7-479D-B6C1-F9CB7DD7AD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04864"/>
            <a:ext cx="286537" cy="5907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1752C4F-148B-49BC-808D-40E140D8FC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131840" y="1988840"/>
            <a:ext cx="287440" cy="5792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B5AE565-A76B-46EC-92FC-53086208C4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287441" cy="6071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8D89116-05E4-4101-9E02-3DE40BF989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314085" cy="64013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93C2EC0-C722-476A-AF6A-BFBBD3E68898}"/>
              </a:ext>
            </a:extLst>
          </p:cNvPr>
          <p:cNvSpPr/>
          <p:nvPr/>
        </p:nvSpPr>
        <p:spPr>
          <a:xfrm>
            <a:off x="1763688" y="2348880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21,4%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622924C-0387-490B-9B65-565F88A6F2A1}"/>
              </a:ext>
            </a:extLst>
          </p:cNvPr>
          <p:cNvSpPr/>
          <p:nvPr/>
        </p:nvSpPr>
        <p:spPr>
          <a:xfrm>
            <a:off x="3419872" y="2132856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19,8%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C32C48F-C7AE-4C49-A3B1-69144D3C32CD}"/>
              </a:ext>
            </a:extLst>
          </p:cNvPr>
          <p:cNvSpPr/>
          <p:nvPr/>
        </p:nvSpPr>
        <p:spPr>
          <a:xfrm>
            <a:off x="4932040" y="1916832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20,8%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47D2E11-BD13-4671-9A52-391C6D861792}"/>
              </a:ext>
            </a:extLst>
          </p:cNvPr>
          <p:cNvSpPr/>
          <p:nvPr/>
        </p:nvSpPr>
        <p:spPr>
          <a:xfrm>
            <a:off x="6660232" y="1844824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20,6%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131840" y="2636912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843808" y="170080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851920" y="17008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4355976" y="1412776"/>
            <a:ext cx="7200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372200" y="1628800"/>
            <a:ext cx="28803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6228184" y="1340768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5364088" y="1484784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Выгнутая вверх стрелка 49"/>
          <p:cNvSpPr/>
          <p:nvPr/>
        </p:nvSpPr>
        <p:spPr>
          <a:xfrm>
            <a:off x="2771800" y="548680"/>
            <a:ext cx="3456384" cy="792088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5F3F37-6A94-4A35-9A1C-772642F7A760}"/>
              </a:ext>
            </a:extLst>
          </p:cNvPr>
          <p:cNvSpPr/>
          <p:nvPr/>
        </p:nvSpPr>
        <p:spPr>
          <a:xfrm>
            <a:off x="8251275" y="16004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6" y="11348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неналоговых доходов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город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2017-2019 годы, млн.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2536268"/>
              </p:ext>
            </p:extLst>
          </p:nvPr>
        </p:nvGraphicFramePr>
        <p:xfrm>
          <a:off x="2843808" y="5472185"/>
          <a:ext cx="6192689" cy="1385815"/>
        </p:xfrm>
        <a:graphic>
          <a:graphicData uri="http://schemas.openxmlformats.org/drawingml/2006/table">
            <a:tbl>
              <a:tblPr/>
              <a:tblGrid>
                <a:gridCol w="821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28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исполнения по неналоговым доходам</a:t>
                      </a:r>
                      <a:r>
                        <a:rPr lang="ru-RU" sz="1100" b="1" i="1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7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2018 г.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2019 г.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2019 г.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170,5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106,4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103,4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169,5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169,6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2244864" y="698257"/>
            <a:ext cx="3456384" cy="706446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8708" y="747453"/>
            <a:ext cx="1887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+14,3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69AA3EA8-5598-4EDE-AF6E-DE457B4A4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6064980"/>
              </p:ext>
            </p:extLst>
          </p:nvPr>
        </p:nvGraphicFramePr>
        <p:xfrm>
          <a:off x="-324545" y="1095451"/>
          <a:ext cx="9361041" cy="435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DE509D6B-C0AC-43C6-8C6D-0B55336562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748" y="2636912"/>
            <a:ext cx="358545" cy="22322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C4EDB45-8EBA-4A57-B46A-AD76899EC698}"/>
              </a:ext>
            </a:extLst>
          </p:cNvPr>
          <p:cNvSpPr/>
          <p:nvPr/>
        </p:nvSpPr>
        <p:spPr>
          <a:xfrm>
            <a:off x="1097020" y="3568370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66,2%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CDC2C5-D925-4309-8073-D3C686E0FA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4981" y="2848303"/>
            <a:ext cx="385417" cy="20556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11E5A94-EA88-4832-A55B-2A756EEF3AE7}"/>
              </a:ext>
            </a:extLst>
          </p:cNvPr>
          <p:cNvSpPr/>
          <p:nvPr/>
        </p:nvSpPr>
        <p:spPr>
          <a:xfrm>
            <a:off x="2958419" y="3691962"/>
            <a:ext cx="647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65,8%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5DC38AB-EEF8-4134-8FB7-6F4D679B16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9182" y="2848303"/>
            <a:ext cx="385417" cy="2055685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58EACE4C-2246-4572-AE38-5FD8007A9AA3}"/>
              </a:ext>
            </a:extLst>
          </p:cNvPr>
          <p:cNvSpPr/>
          <p:nvPr/>
        </p:nvSpPr>
        <p:spPr>
          <a:xfrm>
            <a:off x="4657902" y="3722258"/>
            <a:ext cx="647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60,1%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EEF57F3-33A4-416A-A2B2-59BB0F3952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968" y="2859805"/>
            <a:ext cx="385417" cy="205568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2564370-BBF7-4BD1-B46A-5279BE447DB7}"/>
              </a:ext>
            </a:extLst>
          </p:cNvPr>
          <p:cNvSpPr/>
          <p:nvPr/>
        </p:nvSpPr>
        <p:spPr>
          <a:xfrm>
            <a:off x="6403385" y="3720216"/>
            <a:ext cx="647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60,2%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27584" y="256490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4D407E-CE49-441F-82E2-1AC52B461FC3}"/>
              </a:ext>
            </a:extLst>
          </p:cNvPr>
          <p:cNvSpPr/>
          <p:nvPr/>
        </p:nvSpPr>
        <p:spPr>
          <a:xfrm>
            <a:off x="8326235" y="4574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6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9308087"/>
              </p:ext>
            </p:extLst>
          </p:nvPr>
        </p:nvGraphicFramePr>
        <p:xfrm>
          <a:off x="4294049" y="5221679"/>
          <a:ext cx="4849951" cy="1628268"/>
        </p:xfrm>
        <a:graphic>
          <a:graphicData uri="http://schemas.openxmlformats.org/drawingml/2006/table">
            <a:tbl>
              <a:tblPr/>
              <a:tblGrid>
                <a:gridCol w="1212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8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безвозмездных поступлений,</a:t>
                      </a:r>
                      <a:r>
                        <a:rPr lang="ru-RU" sz="1200" b="1" i="1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none" strike="noStrike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тыс.руб</a:t>
                      </a:r>
                      <a:r>
                        <a:rPr lang="ru-RU" sz="1200" b="1" i="1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8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2017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2018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за 2019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2019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4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2 213,8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2 542,7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2 818,8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2 636,0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0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</a:t>
                      </a:r>
                      <a:r>
                        <a:rPr lang="ru-RU" sz="1200" b="1" i="1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поступления, млн.руб.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45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81,6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55,2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1166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в бюджет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2017-2019 годы, млн. рублей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267744" y="699276"/>
            <a:ext cx="3384376" cy="1073539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836712"/>
            <a:ext cx="1822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+93,3 млн. рублей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0E1959A8-A107-4ABE-AB13-2ED5A3934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1005420"/>
              </p:ext>
            </p:extLst>
          </p:nvPr>
        </p:nvGraphicFramePr>
        <p:xfrm>
          <a:off x="-180528" y="980728"/>
          <a:ext cx="9324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0D89226-579F-4F33-BF1A-19AC9B1EDB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348880"/>
            <a:ext cx="358545" cy="239702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8FD9209-2D3B-4DFE-B550-1EFCD3BDAFD5}"/>
              </a:ext>
            </a:extLst>
          </p:cNvPr>
          <p:cNvSpPr/>
          <p:nvPr/>
        </p:nvSpPr>
        <p:spPr>
          <a:xfrm>
            <a:off x="1310812" y="2934144"/>
            <a:ext cx="461665" cy="104097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2 213 ,8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F4B914C-69E6-4F19-95BB-8D1B27D09A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060848"/>
            <a:ext cx="358545" cy="274468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34B5C9F-B3C3-41DD-80E6-B68AB7F58173}"/>
              </a:ext>
            </a:extLst>
          </p:cNvPr>
          <p:cNvSpPr/>
          <p:nvPr/>
        </p:nvSpPr>
        <p:spPr>
          <a:xfrm>
            <a:off x="4677634" y="2635153"/>
            <a:ext cx="461665" cy="107353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2 818,8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B9346EA-444D-4A18-8178-7036C71BCD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00808"/>
            <a:ext cx="516143" cy="309634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319DA4D-A56F-41C9-BAEA-6B890415529E}"/>
              </a:ext>
            </a:extLst>
          </p:cNvPr>
          <p:cNvSpPr/>
          <p:nvPr/>
        </p:nvSpPr>
        <p:spPr>
          <a:xfrm>
            <a:off x="2923658" y="2799056"/>
            <a:ext cx="461665" cy="107353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2 542,7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C501B46-102D-4AB0-AD9B-D108581850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16832"/>
            <a:ext cx="300490" cy="283798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6DAD076-8091-4F5B-9960-6FBFC94EBDD6}"/>
              </a:ext>
            </a:extLst>
          </p:cNvPr>
          <p:cNvSpPr/>
          <p:nvPr/>
        </p:nvSpPr>
        <p:spPr>
          <a:xfrm>
            <a:off x="6312650" y="2702705"/>
            <a:ext cx="461665" cy="115953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2 636 ,0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971600" y="2276872"/>
            <a:ext cx="43204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27584" y="1988840"/>
            <a:ext cx="21602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55776" y="1772816"/>
            <a:ext cx="21602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55776" y="20608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211960" y="1484784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11960" y="1700808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868144" y="1628800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868144" y="1916832"/>
            <a:ext cx="50405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CBD35A-3B3A-48ED-B2C8-60557BC868CD}"/>
              </a:ext>
            </a:extLst>
          </p:cNvPr>
          <p:cNvSpPr/>
          <p:nvPr/>
        </p:nvSpPr>
        <p:spPr>
          <a:xfrm>
            <a:off x="8351720" y="61873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6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301783"/>
              </p:ext>
            </p:extLst>
          </p:nvPr>
        </p:nvGraphicFramePr>
        <p:xfrm>
          <a:off x="179512" y="989439"/>
          <a:ext cx="8769000" cy="2976737"/>
        </p:xfrm>
        <a:graphic>
          <a:graphicData uri="http://schemas.openxmlformats.org/drawingml/2006/table">
            <a:tbl>
              <a:tblPr/>
              <a:tblGrid>
                <a:gridCol w="2198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4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0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1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9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4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9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2017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2018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 на 2019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2019 год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- всего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3 192,4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3 427,1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3 427,1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3 427,1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96,5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3 164,3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3 398,6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3 831,7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3 580,3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93,4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28,1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27,9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032" y="260648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городского округа город </a:t>
            </a:r>
            <a:r>
              <a:rPr lang="ru-RU" sz="1600" b="1" i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endParaRPr lang="ru-RU" sz="1600" b="1" i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муниципальных программ за 2017-2019 годы, </a:t>
            </a:r>
            <a:r>
              <a:rPr lang="ru-RU" sz="1600" b="1" i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1547664" y="3956640"/>
            <a:ext cx="1904196" cy="648072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253559"/>
            <a:ext cx="1566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+181,7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134D9B45-EFB6-440F-A41F-6E44AE5CC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5562208"/>
              </p:ext>
            </p:extLst>
          </p:nvPr>
        </p:nvGraphicFramePr>
        <p:xfrm>
          <a:off x="-204852" y="4154309"/>
          <a:ext cx="95377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5580112" y="5661248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0192" y="594928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BC3A29-F0B7-48A9-9FD8-06E8455AB2C5}"/>
              </a:ext>
            </a:extLst>
          </p:cNvPr>
          <p:cNvSpPr/>
          <p:nvPr/>
        </p:nvSpPr>
        <p:spPr>
          <a:xfrm>
            <a:off x="8394215" y="0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70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D8D93466-BD1C-4363-8B11-6DAE9E530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091402"/>
              </p:ext>
            </p:extLst>
          </p:nvPr>
        </p:nvGraphicFramePr>
        <p:xfrm>
          <a:off x="-324544" y="920820"/>
          <a:ext cx="7956376" cy="295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663D57F-FAF1-4175-8445-15B04CBDAD2E}"/>
              </a:ext>
            </a:extLst>
          </p:cNvPr>
          <p:cNvGrpSpPr/>
          <p:nvPr/>
        </p:nvGrpSpPr>
        <p:grpSpPr>
          <a:xfrm>
            <a:off x="971600" y="4076159"/>
            <a:ext cx="5555313" cy="1128772"/>
            <a:chOff x="1303273" y="2933332"/>
            <a:chExt cx="4053840" cy="1128772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:a16="http://schemas.microsoft.com/office/drawing/2014/main" xmlns="" id="{02C6AFB9-84E0-4CBB-AFFC-B6273ED83A09}"/>
                </a:ext>
              </a:extLst>
            </p:cNvPr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: пятиугольник 4">
              <a:extLst>
                <a:ext uri="{FF2B5EF4-FFF2-40B4-BE49-F238E27FC236}">
                  <a16:creationId xmlns:a16="http://schemas.microsoft.com/office/drawing/2014/main" xmlns="" id="{D3677DBA-9F0B-4ECE-9826-DFEA1C780B87}"/>
                </a:ext>
              </a:extLst>
            </p:cNvPr>
            <p:cNvSpPr txBox="1"/>
            <p:nvPr/>
          </p:nvSpPr>
          <p:spPr>
            <a:xfrm>
              <a:off x="1444369" y="2933332"/>
              <a:ext cx="3771647" cy="1128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53340" rIns="99568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</a:rPr>
                <a:t>Региональный проект «Расширение доступа субъектов малого и среднего предпринимательства к финансовым ресурсам, в том числе льготному финансированию» /</a:t>
              </a:r>
              <a:r>
                <a:rPr lang="ru-RU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Национальный проект «Малое и среднее предпринимательство и поддержка индивидуальной предпринимательской инициативы»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EAF1369C-B560-4AB8-A430-F6E56E574CE7}"/>
              </a:ext>
            </a:extLst>
          </p:cNvPr>
          <p:cNvSpPr/>
          <p:nvPr/>
        </p:nvSpPr>
        <p:spPr>
          <a:xfrm>
            <a:off x="519915" y="4076158"/>
            <a:ext cx="1128772" cy="11287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6E0B2FAA-FE4E-449B-9C17-2B5ACDD9FE73}"/>
              </a:ext>
            </a:extLst>
          </p:cNvPr>
          <p:cNvGrpSpPr/>
          <p:nvPr/>
        </p:nvGrpSpPr>
        <p:grpSpPr>
          <a:xfrm>
            <a:off x="971599" y="5446539"/>
            <a:ext cx="5533550" cy="1245868"/>
            <a:chOff x="1569176" y="2934046"/>
            <a:chExt cx="5336923" cy="1245868"/>
          </a:xfrm>
        </p:grpSpPr>
        <p:sp>
          <p:nvSpPr>
            <p:cNvPr id="12" name="Стрелка: пятиугольник 11">
              <a:extLst>
                <a:ext uri="{FF2B5EF4-FFF2-40B4-BE49-F238E27FC236}">
                  <a16:creationId xmlns:a16="http://schemas.microsoft.com/office/drawing/2014/main" xmlns="" id="{E2EED0D9-423B-4175-8C66-485C1F884F75}"/>
                </a:ext>
              </a:extLst>
            </p:cNvPr>
            <p:cNvSpPr/>
            <p:nvPr/>
          </p:nvSpPr>
          <p:spPr>
            <a:xfrm rot="10800000">
              <a:off x="1615109" y="2934046"/>
              <a:ext cx="5290990" cy="112966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: пятиугольник 4">
              <a:extLst>
                <a:ext uri="{FF2B5EF4-FFF2-40B4-BE49-F238E27FC236}">
                  <a16:creationId xmlns:a16="http://schemas.microsoft.com/office/drawing/2014/main" xmlns="" id="{C1605793-9055-4BDE-9C26-AB0C4BF1E4AB}"/>
                </a:ext>
              </a:extLst>
            </p:cNvPr>
            <p:cNvSpPr txBox="1"/>
            <p:nvPr/>
          </p:nvSpPr>
          <p:spPr>
            <a:xfrm>
              <a:off x="1569176" y="3050249"/>
              <a:ext cx="5008575" cy="1129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51" tIns="53340" rIns="99568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</a:rPr>
                <a:t>Региональный проект «Популяризация предпринимательства» /</a:t>
              </a:r>
              <a:r>
                <a:rPr lang="ru-RU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Национальный проект «Малое и среднее предпринимательство и поддержка индивидуальной предпринимательской инициативы»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2B0A50E-41C8-4AA6-AF43-5CCDCD947AA0}"/>
              </a:ext>
            </a:extLst>
          </p:cNvPr>
          <p:cNvSpPr/>
          <p:nvPr/>
        </p:nvSpPr>
        <p:spPr>
          <a:xfrm>
            <a:off x="563370" y="5589236"/>
            <a:ext cx="960475" cy="9604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EBF722-0311-4577-9357-1BBE251F0946}"/>
              </a:ext>
            </a:extLst>
          </p:cNvPr>
          <p:cNvSpPr/>
          <p:nvPr/>
        </p:nvSpPr>
        <p:spPr>
          <a:xfrm>
            <a:off x="0" y="6256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 направленные на достижение результатов национальных (федеральных) проектов, реализуемые на территории городского округа город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году, тыс. рублей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E3F540-8FB6-4C5F-9A81-AFC538426E35}"/>
              </a:ext>
            </a:extLst>
          </p:cNvPr>
          <p:cNvSpPr/>
          <p:nvPr/>
        </p:nvSpPr>
        <p:spPr>
          <a:xfrm>
            <a:off x="6948264" y="985895"/>
            <a:ext cx="1594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-50,0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-50,0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575486F-9F31-41B3-9C19-3D7C82E9E661}"/>
              </a:ext>
            </a:extLst>
          </p:cNvPr>
          <p:cNvSpPr/>
          <p:nvPr/>
        </p:nvSpPr>
        <p:spPr>
          <a:xfrm>
            <a:off x="6948264" y="1980344"/>
            <a:ext cx="2137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-25 850,9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-25 835,3</a:t>
            </a:r>
            <a:endParaRPr lang="ru-RU" sz="160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F49DD7A-A28A-43C7-ACE5-72EA1C2521AA}"/>
              </a:ext>
            </a:extLst>
          </p:cNvPr>
          <p:cNvSpPr/>
          <p:nvPr/>
        </p:nvSpPr>
        <p:spPr>
          <a:xfrm>
            <a:off x="6846570" y="3091537"/>
            <a:ext cx="2117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-151 406,1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-151 406,1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F7DBB5-2CE9-46BC-8837-6859ECCE057C}"/>
              </a:ext>
            </a:extLst>
          </p:cNvPr>
          <p:cNvSpPr/>
          <p:nvPr/>
        </p:nvSpPr>
        <p:spPr>
          <a:xfrm>
            <a:off x="6904260" y="4221454"/>
            <a:ext cx="2060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-4 331,5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-4 331,5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932E255-DCAE-495C-AC78-B837800DF838}"/>
              </a:ext>
            </a:extLst>
          </p:cNvPr>
          <p:cNvSpPr/>
          <p:nvPr/>
        </p:nvSpPr>
        <p:spPr>
          <a:xfrm>
            <a:off x="6939126" y="5548939"/>
            <a:ext cx="2137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-1 092,5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-1 075,8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B20EE1-8472-48E1-8746-C9C0910592A7}"/>
              </a:ext>
            </a:extLst>
          </p:cNvPr>
          <p:cNvSpPr/>
          <p:nvPr/>
        </p:nvSpPr>
        <p:spPr>
          <a:xfrm>
            <a:off x="8380683" y="-33814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352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18900</TotalTime>
  <Words>2223</Words>
  <Application>Microsoft Office PowerPoint</Application>
  <PresentationFormat>Экран (4:3)</PresentationFormat>
  <Paragraphs>525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2011</cp:revision>
  <cp:lastPrinted>2020-04-04T18:08:19Z</cp:lastPrinted>
  <dcterms:created xsi:type="dcterms:W3CDTF">2011-03-01T09:21:01Z</dcterms:created>
  <dcterms:modified xsi:type="dcterms:W3CDTF">2020-05-19T06:22:13Z</dcterms:modified>
</cp:coreProperties>
</file>