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handoutMasterIdLst>
    <p:handoutMasterId r:id="rId8"/>
  </p:handoutMasterIdLst>
  <p:sldIdLst>
    <p:sldId id="266" r:id="rId2"/>
    <p:sldId id="359" r:id="rId3"/>
    <p:sldId id="390" r:id="rId4"/>
    <p:sldId id="399" r:id="rId5"/>
    <p:sldId id="389" r:id="rId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77777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7241" autoAdjust="0"/>
  </p:normalViewPr>
  <p:slideViewPr>
    <p:cSldViewPr>
      <p:cViewPr varScale="1">
        <p:scale>
          <a:sx n="101" d="100"/>
          <a:sy n="101" d="100"/>
        </p:scale>
        <p:origin x="-19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BCEFEA-4140-41BA-9D0E-3EC91526085D}" type="datetimeFigureOut">
              <a:rPr lang="ru-RU"/>
              <a:pPr>
                <a:defRPr/>
              </a:pPr>
              <a:t>23.10.2019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9F2FC8-7549-401D-B91F-18C7E98267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9849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809A9C-CAF7-48A2-8980-AEDFF8B23F4C}" type="datetimeFigureOut">
              <a:rPr lang="ru-RU"/>
              <a:pPr>
                <a:defRPr/>
              </a:pPr>
              <a:t>23.10.2019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582B9-D141-4D6C-85DC-0DF5C7A0A8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929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AC6CDF-4F04-49BC-8904-349DD1E5DA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8831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1465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4</a:t>
            </a:fld>
            <a:endParaRPr lang="ru-RU" sz="12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481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177126" defTabSz="917544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6718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33D7B-AB09-4C82-8361-080EB69C46DF}" type="datetime1">
              <a:rPr lang="ru-RU" smtClean="0"/>
              <a:pPr>
                <a:defRPr/>
              </a:pPr>
              <a:t>23.10.2019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1474D-BFCC-4F90-869A-7E46578C560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167A3-1388-48C3-83D0-E653D90C1DD0}" type="datetime1">
              <a:rPr lang="ru-RU" smtClean="0"/>
              <a:pPr>
                <a:defRPr/>
              </a:pPr>
              <a:t>23.10.2019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DDAF8-8897-4752-832E-29A31CAB94A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37F7A-947C-4A95-A6EC-F61F3A3DA178}" type="datetime1">
              <a:rPr lang="ru-RU" smtClean="0"/>
              <a:pPr>
                <a:defRPr/>
              </a:pPr>
              <a:t>23.10.2019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1D768-5C8B-4D6A-8C3F-A289DEA499A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7079980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D80B9-64F1-45DC-BEA2-40B19DD815F0}" type="datetime1">
              <a:rPr lang="ru-RU" smtClean="0"/>
              <a:pPr>
                <a:defRPr/>
              </a:pPr>
              <a:t>23.10.2019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9CA6-ADF1-4349-9C42-D9C8B5C4285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A2D88-51A5-45F1-B0F9-7108BB2C8101}" type="datetime1">
              <a:rPr lang="ru-RU" smtClean="0"/>
              <a:pPr>
                <a:defRPr/>
              </a:pPr>
              <a:t>23.10.2019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344B2-F93F-4A60-B297-9ADDAC07586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139AB-2600-49FE-B50E-57EF22C9D8F9}" type="datetime1">
              <a:rPr lang="ru-RU" smtClean="0"/>
              <a:pPr>
                <a:defRPr/>
              </a:pPr>
              <a:t>23.10.2019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F59F7-E34F-4DC5-AB71-A975106DCD6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D8F84C-6625-4DFC-962C-82DF9B29A30A}" type="datetime1">
              <a:rPr lang="ru-RU" smtClean="0"/>
              <a:pPr>
                <a:defRPr/>
              </a:pPr>
              <a:t>23.10.2019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E92E9-F18A-43CC-B1C8-B2C000818AF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39CD4-40D9-4923-A509-898CD6048089}" type="datetime1">
              <a:rPr lang="ru-RU" smtClean="0"/>
              <a:pPr>
                <a:defRPr/>
              </a:pPr>
              <a:t>23.10.2019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E11D0-BB60-4CD6-8E7E-A05A49A091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CA2FE-A210-49D1-9285-0EEEC8CCFDD6}" type="datetime1">
              <a:rPr lang="ru-RU" smtClean="0"/>
              <a:pPr>
                <a:defRPr/>
              </a:pPr>
              <a:t>23.10.2019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07384-0F6A-4CB5-91BA-C969210EB8C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DED20-27FB-4ED3-B9DD-D0671B62CAF0}" type="datetime1">
              <a:rPr lang="ru-RU" smtClean="0"/>
              <a:pPr>
                <a:defRPr/>
              </a:pPr>
              <a:t>23.10.2019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9FE5D-3469-4F94-8ED7-D56D2125AB6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8D0CB-BCAE-4B4C-8BCA-99E0936046F8}" type="datetime1">
              <a:rPr lang="ru-RU" smtClean="0"/>
              <a:pPr>
                <a:defRPr/>
              </a:pPr>
              <a:t>23.10.2019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F152-7211-459A-8D6D-D579D53BEB6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36142B8-C3BA-4E51-AEBF-00A984721B71}" type="datetime1">
              <a:rPr lang="ru-RU" smtClean="0"/>
              <a:pPr>
                <a:defRPr/>
              </a:pPr>
              <a:t>23.10.2019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E6238E5-CC0F-4F39-924A-8E9C7F0871F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uray.ru/document/846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57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1270000" dist="50800" dir="5400000" algn="ctr" rotWithShape="0">
              <a:schemeClr val="bg1"/>
            </a:outerShdw>
          </a:effectLst>
        </p:spPr>
      </p:pic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15366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город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Урай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Муниципальное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образование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3850" y="1412875"/>
            <a:ext cx="839152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Урай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2014 год и плановый период 2015 и 2016 годов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325" y="5732463"/>
            <a:ext cx="22542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И.В.Хусаинова</a:t>
            </a:r>
          </a:p>
        </p:txBody>
      </p:sp>
      <p:pic>
        <p:nvPicPr>
          <p:cNvPr id="12" name="Picture 4" descr="закладка ура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11560" y="2204864"/>
            <a:ext cx="8064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в бюджет городского округа город Урай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2019 год и на плановый период 2020 и 2021 годов 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5" descr="закладка урай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980728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183701" y="5291717"/>
            <a:ext cx="26719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600" dirty="0" smtClean="0">
                <a:latin typeface="Times New Roman"/>
              </a:rPr>
              <a:t>Докладчик - Хусаинова И.В.</a:t>
            </a:r>
            <a:endParaRPr lang="ru-RU" sz="1600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TextBox 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" name="TextBox 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TextBox 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" name="TextBox 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TextBox 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TextBox 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" name="TextBox 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" name="TextBox 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" name="TextBox 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" name="TextBox 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" name="TextBox 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" name="TextBox 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" name="TextBox 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" name="TextBox 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" name="TextBox 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" name="TextBox 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" name="TextBox 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" name="TextBox 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" name="TextBox 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" name="TextBox 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" name="TextBox 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" name="TextBox 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" name="TextBox 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" name="TextBox 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" name="TextBox 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" name="TextBox 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" name="TextBox 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" name="TextBox 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" name="TextBox 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" name="TextBox 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" name="TextBox 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" name="TextBox 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" name="TextBox 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" name="TextBox 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" name="TextBox 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" name="TextBox 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" name="TextBox 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" name="TextBox 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" name="TextBox 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" name="TextBox 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" name="TextBox 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" name="TextBox 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" name="TextBox 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" name="TextBox 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" name="TextBox 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" name="TextBox 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" name="TextBox 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" name="TextBox 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" name="TextBox 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" name="TextBox 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" name="TextBox 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" name="TextBox 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" name="TextBox 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" name="TextBox 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" name="TextBox 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" name="TextBox 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" name="TextBox 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" name="TextBox 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" name="TextBox 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" name="TextBox 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" name="TextBox 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" name="TextBox 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" name="TextBox 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" name="TextBox 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" name="TextBox 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" name="TextBox 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" name="TextBox 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" name="TextBox 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" name="TextBox 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" name="TextBox 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" name="TextBox 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" name="TextBox 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" name="TextBox 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" name="TextBox 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" name="TextBox 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" name="TextBox 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" name="TextBox 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" name="TextBox 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" name="TextBox 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" name="TextBox 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" name="TextBox 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" name="TextBox 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" name="TextBox 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" name="TextBox 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" name="TextBox 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" name="TextBox 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" name="TextBox 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" name="TextBox 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" name="TextBox 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" name="TextBox 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" name="TextBox 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" name="TextBox 9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" name="TextBox 9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" name="TextBox 9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" name="TextBox 9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" name="TextBox 9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" name="TextBox 9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" name="TextBox 9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" name="TextBox 10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" name="TextBox 10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" name="TextBox 10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" name="TextBox 10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" name="TextBox 10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" name="TextBox 10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" name="TextBox 10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" name="TextBox 10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" name="TextBox 10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" name="TextBox 10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" name="TextBox 1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" name="TextBox 1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" name="TextBox 1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" name="TextBox 1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" name="TextBox 1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" name="TextBox 1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" name="TextBox 1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" name="TextBox 1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" name="TextBox 1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" name="TextBox 1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" name="TextBox 1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" name="TextBox 1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" name="TextBox 1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" name="TextBox 1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" name="TextBox 1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" name="TextBox 1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" name="TextBox 1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" name="TextBox 1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" name="TextBox 1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" name="TextBox 1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" name="TextBox 1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" name="TextBox 1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" name="TextBox 1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" name="TextBox 1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" name="TextBox 1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" name="TextBox 1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1" name="TextBox 1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2" name="TextBox 1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3" name="TextBox 1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4" name="TextBox 1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5" name="TextBox 1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6" name="TextBox 1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7" name="TextBox 1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8" name="TextBox 1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9" name="TextBox 1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0" name="TextBox 1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1" name="TextBox 1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2" name="TextBox 1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3" name="TextBox 1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4" name="TextBox 1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5" name="TextBox 1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6" name="TextBox 1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7" name="TextBox 1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8" name="TextBox 1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9" name="TextBox 1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0" name="TextBox 1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1" name="TextBox 1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2" name="TextBox 1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3" name="TextBox 1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4" name="TextBox 1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5" name="TextBox 1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6" name="TextBox 1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7" name="TextBox 1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8" name="TextBox 1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9" name="TextBox 1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0" name="TextBox 1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1" name="TextBox 1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2" name="TextBox 1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3" name="TextBox 1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4" name="TextBox 1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5" name="TextBox 1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6" name="TextBox 1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7" name="TextBox 1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8" name="TextBox 1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9" name="TextBox 1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0" name="TextBox 1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1" name="TextBox 1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2" name="TextBox 1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3" name="TextBox 1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4" name="TextBox 1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5" name="TextBox 1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6" name="TextBox 1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7" name="TextBox 1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8" name="TextBox 1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9" name="TextBox 1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0" name="TextBox 1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1" name="TextBox 1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2" name="TextBox 1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3" name="TextBox 1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4" name="TextBox 1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5" name="TextBox 1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6" name="TextBox 1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7" name="TextBox 1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8" name="TextBox 2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9" name="TextBox 2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0" name="TextBox 2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1" name="TextBox 2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2" name="TextBox 2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3" name="TextBox 2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4" name="TextBox 2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5" name="TextBox 2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6" name="TextBox 2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7" name="TextBox 2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8" name="TextBox 2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9" name="TextBox 2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0" name="TextBox 2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1" name="TextBox 2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2" name="TextBox 2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3" name="TextBox 2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4" name="TextBox 2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5" name="TextBox 2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6" name="TextBox 2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7" name="TextBox 2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8" name="TextBox 2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9" name="TextBox 2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0" name="TextBox 2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1" name="TextBox 2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2" name="TextBox 2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3" name="TextBox 2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4" name="TextBox 2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5" name="TextBox 2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6" name="TextBox 2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7" name="TextBox 2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8" name="TextBox 3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9" name="TextBox 3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0" name="TextBox 3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1" name="TextBox 3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2" name="TextBox 3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3" name="TextBox 3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4" name="TextBox 3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5" name="TextBox 3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6" name="TextBox 3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7" name="TextBox 3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8" name="TextBox 3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9" name="TextBox 3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0" name="TextBox 3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1" name="TextBox 3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2" name="TextBox 3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3" name="TextBox 3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4" name="TextBox 3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5" name="TextBox 3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6" name="TextBox 3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7" name="TextBox 3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8" name="TextBox 3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9" name="TextBox 3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0" name="TextBox 3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1" name="TextBox 3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2" name="TextBox 3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3" name="TextBox 3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4" name="TextBox 3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5" name="TextBox 3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6" name="TextBox 3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7" name="TextBox 3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8" name="TextBox 3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9" name="TextBox 3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0" name="TextBox 3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1" name="TextBox 3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2" name="TextBox 3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3" name="TextBox 3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4" name="TextBox 3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5" name="TextBox 3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6" name="TextBox 3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7" name="TextBox 3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8" name="TextBox 3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9" name="TextBox 3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0" name="TextBox 3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1" name="TextBox 3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2" name="TextBox 3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3" name="TextBox 3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4" name="TextBox 3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5" name="TextBox 3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6" name="TextBox 3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7" name="TextBox 3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8" name="TextBox 3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9" name="TextBox 3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0" name="TextBox 3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1" name="TextBox 3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2" name="TextBox 3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3" name="TextBox 3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4" name="TextBox 3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5" name="TextBox 3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6" name="TextBox 3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7" name="TextBox 3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8" name="TextBox 3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9" name="TextBox 3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0" name="TextBox 3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1" name="TextBox 3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2" name="TextBox 3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3" name="TextBox 3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4" name="TextBox 3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5" name="TextBox 3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6" name="TextBox 3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7" name="TextBox 3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8" name="TextBox 3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9" name="TextBox 3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0" name="TextBox 3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1" name="TextBox 3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2" name="TextBox 3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3" name="TextBox 3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4" name="TextBox 3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5" name="TextBox 3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6" name="TextBox 3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7" name="TextBox 3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8" name="TextBox 3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9" name="TextBox 3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0" name="TextBox 3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1" name="TextBox 3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2" name="TextBox 3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3" name="TextBox 3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4" name="TextBox 3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5" name="TextBox 4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6" name="TextBox 4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7" name="TextBox 4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8" name="TextBox 4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9" name="TextBox 4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0" name="TextBox 4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1" name="TextBox 4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2" name="TextBox 4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3" name="TextBox 4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4" name="TextBox 4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5" name="TextBox 4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6" name="TextBox 4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7" name="TextBox 4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8" name="TextBox 4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9" name="TextBox 4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0" name="TextBox 4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1" name="TextBox 4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2" name="TextBox 4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3" name="TextBox 4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4" name="TextBox 4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5" name="TextBox 4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6" name="TextBox 4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7" name="TextBox 4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8" name="TextBox 4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9" name="TextBox 4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0" name="TextBox 4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1" name="TextBox 4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2" name="TextBox 4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3" name="TextBox 4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4" name="TextBox 4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5" name="TextBox 4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6" name="TextBox 4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7" name="TextBox 4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8" name="TextBox 4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9" name="TextBox 4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0" name="TextBox 4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1" name="TextBox 4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2" name="TextBox 4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3" name="TextBox 4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4" name="TextBox 4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5" name="TextBox 4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6" name="TextBox 4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7" name="TextBox 4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8" name="TextBox 4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9" name="TextBox 4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0" name="TextBox 4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1" name="TextBox 4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2" name="TextBox 4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3" name="TextBox 4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4" name="TextBox 4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5" name="TextBox 4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6" name="TextBox 4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7" name="TextBox 4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8" name="TextBox 4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9" name="TextBox 4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0" name="TextBox 4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1" name="TextBox 4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2" name="TextBox 4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3" name="TextBox 4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4" name="TextBox 4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5" name="TextBox 4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6" name="TextBox 4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7" name="TextBox 4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8" name="TextBox 4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9" name="TextBox 4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0" name="TextBox 4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1" name="TextBox 4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2" name="TextBox 4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3" name="TextBox 4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4" name="TextBox 4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5" name="TextBox 4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6" name="TextBox 4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7" name="TextBox 4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8" name="TextBox 4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9" name="TextBox 4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0" name="TextBox 4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1" name="TextBox 4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2" name="TextBox 4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3" name="TextBox 4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4" name="TextBox 4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5" name="TextBox 4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6" name="TextBox 4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7" name="TextBox 4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8" name="TextBox 4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9" name="TextBox 4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0" name="TextBox 4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1" name="TextBox 4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2" name="TextBox 4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3" name="TextBox 4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4" name="TextBox 4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5" name="TextBox 4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6" name="TextBox 4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7" name="TextBox 4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8" name="TextBox 4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9" name="TextBox 4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0" name="TextBox 4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1" name="TextBox 4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2" name="TextBox 4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3" name="TextBox 4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4" name="TextBox 4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5" name="TextBox 5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6" name="TextBox 5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7" name="TextBox 5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8" name="TextBox 5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9" name="TextBox 5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0" name="TextBox 5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1" name="TextBox 5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2" name="TextBox 5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3" name="TextBox 5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4" name="TextBox 5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5" name="TextBox 5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6" name="TextBox 5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7" name="TextBox 5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8" name="TextBox 5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9" name="TextBox 5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0" name="TextBox 5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1" name="TextBox 5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2" name="TextBox 5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3" name="TextBox 5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4" name="TextBox 5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5" name="TextBox 5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6" name="TextBox 5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7" name="TextBox 5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8" name="TextBox 5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9" name="TextBox 5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0" name="TextBox 5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1" name="TextBox 5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2" name="TextBox 5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3" name="TextBox 5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4" name="TextBox 5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5" name="TextBox 5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6" name="TextBox 5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7" name="TextBox 5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8" name="TextBox 5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9" name="TextBox 5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0" name="TextBox 6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1" name="TextBox 6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2" name="TextBox 6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3" name="TextBox 6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4" name="TextBox 6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5" name="TextBox 6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6" name="TextBox 6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7" name="TextBox 6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8" name="TextBox 6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9" name="TextBox 6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0" name="TextBox 6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1" name="TextBox 6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2" name="TextBox 6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3" name="TextBox 6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4" name="TextBox 6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5" name="TextBox 6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6" name="TextBox 6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7" name="TextBox 6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8" name="TextBox 6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9" name="TextBox 6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0" name="TextBox 6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1" name="TextBox 6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2" name="TextBox 6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3" name="TextBox 6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4" name="TextBox 6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5" name="TextBox 6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6" name="TextBox 6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7" name="TextBox 6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8" name="TextBox 6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9" name="TextBox 6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0" name="TextBox 6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1" name="TextBox 6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2" name="TextBox 6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3" name="TextBox 6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4" name="TextBox 6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5" name="TextBox 6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6" name="TextBox 6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7" name="TextBox 6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8" name="TextBox 6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9" name="TextBox 6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0" name="TextBox 6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1" name="TextBox 6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2" name="TextBox 6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3" name="TextBox 6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4" name="TextBox 6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5" name="TextBox 6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6" name="TextBox 6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7" name="TextBox 6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8" name="TextBox 6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9" name="TextBox 6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0" name="TextBox 6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1" name="TextBox 6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2" name="TextBox 6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3" name="TextBox 6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4" name="TextBox 6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5" name="TextBox 6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6" name="TextBox 6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7" name="TextBox 6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8" name="TextBox 6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9" name="TextBox 6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0" name="TextBox 6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1" name="TextBox 6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2" name="TextBox 6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3" name="TextBox 6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4" name="TextBox 6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5" name="TextBox 6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6" name="TextBox 6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7" name="TextBox 6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8" name="TextBox 6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9" name="TextBox 6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0" name="TextBox 6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1" name="TextBox 6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2" name="TextBox 6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3" name="TextBox 6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4" name="TextBox 6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5" name="TextBox 7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6" name="TextBox 7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7" name="TextBox 7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8" name="TextBox 7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9" name="TextBox 7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0" name="TextBox 7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1" name="TextBox 7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2" name="TextBox 7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3" name="TextBox 7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4" name="TextBox 7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5" name="TextBox 7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6" name="TextBox 7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7" name="TextBox 7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8" name="TextBox 7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9" name="TextBox 7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0" name="TextBox 7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1" name="TextBox 7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2" name="TextBox 7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3" name="TextBox 7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4" name="TextBox 7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5" name="TextBox 7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6" name="TextBox 7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7" name="TextBox 7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8" name="TextBox 7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9" name="TextBox 7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0" name="TextBox 7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1" name="TextBox 7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2" name="TextBox 7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3" name="TextBox 7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4" name="TextBox 7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5" name="TextBox 7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6" name="TextBox 7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7" name="TextBox 7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8" name="TextBox 7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9" name="TextBox 7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0" name="TextBox 7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1" name="TextBox 7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2" name="TextBox 7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3" name="TextBox 7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4" name="TextBox 7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5" name="TextBox 7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6" name="TextBox 7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7" name="TextBox 7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8" name="TextBox 7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9" name="TextBox 7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0" name="TextBox 7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1" name="TextBox 7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2" name="TextBox 7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3" name="TextBox 7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4" name="TextBox 7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5" name="TextBox 7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6" name="TextBox 7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7" name="TextBox 7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8" name="TextBox 7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9" name="TextBox 7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0" name="TextBox 7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1" name="TextBox 7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2" name="TextBox 7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3" name="TextBox 7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4" name="TextBox 7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5" name="TextBox 7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6" name="TextBox 7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7" name="TextBox 7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8" name="TextBox 7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9" name="TextBox 7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0" name="TextBox 7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1" name="TextBox 7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2" name="TextBox 7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3" name="TextBox 7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4" name="TextBox 7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5" name="TextBox 7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6" name="TextBox 7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7" name="TextBox 7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8" name="TextBox 7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9" name="TextBox 7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0" name="TextBox 7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1" name="TextBox 7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2" name="TextBox 7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3" name="TextBox 7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4" name="TextBox 7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5" name="TextBox 7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6" name="TextBox 8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7" name="TextBox 8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8" name="TextBox 8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9" name="TextBox 8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0" name="TextBox 8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1" name="TextBox 8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2" name="TextBox 8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3" name="TextBox 8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4" name="TextBox 8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5" name="TextBox 8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6" name="TextBox 8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7" name="TextBox 8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8" name="TextBox 8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9" name="TextBox 8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0" name="TextBox 8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1" name="TextBox 8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2" name="TextBox 8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3" name="TextBox 8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4" name="TextBox 8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5" name="TextBox 8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6" name="TextBox 8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7" name="TextBox 8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8" name="TextBox 8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9" name="TextBox 8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0" name="TextBox 8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1" name="TextBox 8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2" name="TextBox 8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3" name="TextBox 8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4" name="TextBox 8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5" name="TextBox 9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6" name="TextBox 9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7" name="TextBox 9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8" name="TextBox 9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9" name="TextBox 9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0" name="TextBox 9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1" name="TextBox 9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2" name="TextBox 9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3" name="TextBox 9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4" name="TextBox 9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5" name="TextBox 9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6" name="TextBox 9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7" name="TextBox 9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8" name="TextBox 9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9" name="TextBox 9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0" name="TextBox 9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1" name="TextBox 9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2" name="TextBox 9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3" name="TextBox 9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4" name="TextBox 9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5" name="TextBox 9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6" name="TextBox 9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7" name="TextBox 9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8" name="TextBox 9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9" name="TextBox 9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0" name="TextBox 9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1" name="TextBox 9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2" name="TextBox 9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3" name="TextBox 9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4" name="TextBox 9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5" name="TextBox 9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6" name="TextBox 9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7" name="TextBox 9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8" name="TextBox 9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9" name="TextBox 9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0" name="TextBox 9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1" name="TextBox 9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2" name="TextBox 9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3" name="TextBox 9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4" name="TextBox 9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5" name="TextBox 9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6" name="TextBox 9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7" name="TextBox 9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8" name="TextBox 9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9" name="TextBox 9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0" name="TextBox 9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1" name="TextBox 9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2" name="TextBox 9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3" name="TextBox 9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4" name="TextBox 9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5" name="TextBox 9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6" name="TextBox 9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7" name="TextBox 9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8" name="TextBox 9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9" name="TextBox 9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0" name="TextBox 9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1" name="TextBox 9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2" name="TextBox 9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3" name="TextBox 9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4" name="TextBox 9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5" name="TextBox 9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6" name="TextBox 9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7" name="TextBox 9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8" name="TextBox 9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9" name="TextBox 9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0" name="TextBox 9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1" name="TextBox 9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2" name="TextBox 9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3" name="TextBox 9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4" name="TextBox 9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5" name="TextBox 9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6" name="TextBox 9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7" name="TextBox 9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8" name="TextBox 9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9" name="TextBox 9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0" name="TextBox 9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1" name="TextBox 9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2" name="TextBox 9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3" name="TextBox 9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4" name="TextBox 9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5" name="TextBox 9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6" name="TextBox 9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7" name="TextBox 9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8" name="TextBox 9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9" name="TextBox 9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0" name="TextBox 9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1" name="TextBox 9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2" name="TextBox 9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3" name="TextBox 9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4" name="TextBox 9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5" name="TextBox 9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6" name="TextBox 9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7" name="TextBox 9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8" name="TextBox 9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9" name="TextBox 9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0" name="TextBox 9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1" name="TextBox 9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2" name="TextBox 9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3" name="TextBox 9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4" name="TextBox 9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5" name="TextBox 10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6" name="TextBox 10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7" name="TextBox 10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8" name="TextBox 10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9" name="TextBox 10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0" name="TextBox 10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1" name="TextBox 10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2" name="TextBox 10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3" name="TextBox 10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4" name="TextBox 10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5" name="TextBox 10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6" name="TextBox 10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7" name="TextBox 10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8" name="TextBox 10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9" name="TextBox 10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0" name="TextBox 10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1" name="TextBox 10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2" name="TextBox 10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3" name="TextBox 10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4" name="TextBox 10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5" name="TextBox 10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6" name="TextBox 10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7" name="TextBox 10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8" name="TextBox 10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9" name="TextBox 10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0" name="TextBox 10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1" name="TextBox 10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2" name="TextBox 10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3" name="TextBox 10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4" name="TextBox 10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5" name="TextBox 10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6" name="TextBox 10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7" name="TextBox 10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8" name="TextBox 10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9" name="TextBox 10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0" name="TextBox 10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1" name="TextBox 10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2" name="TextBox 10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3" name="TextBox 10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4" name="TextBox 11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5" name="TextBox 11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6" name="TextBox 11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7" name="TextBox 11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8" name="TextBox 11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9" name="TextBox 11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0" name="TextBox 11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1" name="TextBox 11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2" name="TextBox 11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3" name="TextBox 11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4" name="TextBox 11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5" name="TextBox 11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6" name="TextBox 11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7" name="TextBox 11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8" name="TextBox 11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9" name="TextBox 11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0" name="TextBox 11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1" name="TextBox 11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2" name="TextBox 11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3" name="TextBox 11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4" name="TextBox 11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5" name="TextBox 11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6" name="TextBox 11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7" name="TextBox 11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8" name="TextBox 11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9" name="TextBox 11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0" name="TextBox 11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1" name="TextBox 11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2" name="TextBox 11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3" name="TextBox 11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4" name="TextBox 11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5" name="TextBox 11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6" name="TextBox 11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7" name="TextBox 11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8" name="TextBox 11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9" name="TextBox 12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0" name="TextBox 12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1" name="TextBox 12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2" name="TextBox 12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3" name="TextBox 12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4" name="TextBox 12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5" name="TextBox 12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6" name="TextBox 13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7" name="TextBox 13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8" name="TextBox 13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9" name="TextBox 13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0" name="TextBox 13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1" name="TextBox 13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2" name="TextBox 13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3" name="TextBox 13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4" name="TextBox 13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5" name="TextBox 13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6" name="TextBox 13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7" name="TextBox 13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8" name="TextBox 13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9" name="TextBox 13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0" name="TextBox 13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1" name="TextBox 13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2" name="TextBox 13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3" name="TextBox 13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4" name="TextBox 13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5" name="TextBox 13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6" name="TextBox 13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7" name="TextBox 13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8" name="TextBox 13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9" name="TextBox 13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0" name="TextBox 13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1" name="TextBox 13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2" name="TextBox 13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3" name="TextBox 13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4" name="TextBox 13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5" name="TextBox 13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6" name="Прямоугольник 845"/>
          <p:cNvSpPr/>
          <p:nvPr/>
        </p:nvSpPr>
        <p:spPr>
          <a:xfrm>
            <a:off x="251520" y="40576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В бюджет городского округа город Урай на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2019 год  </a:t>
            </a:r>
          </a:p>
          <a:p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вносятся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следующие изменения: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7" name="Прямоугольник 846"/>
          <p:cNvSpPr/>
          <p:nvPr/>
        </p:nvSpPr>
        <p:spPr>
          <a:xfrm>
            <a:off x="1835696" y="692696"/>
            <a:ext cx="55446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Корректировка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доходам на 2019 год</a:t>
            </a:r>
          </a:p>
          <a:p>
            <a:pPr algn="ctr" fontAlgn="ctr"/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8" name="Прямоугольник 847"/>
          <p:cNvSpPr/>
          <p:nvPr/>
        </p:nvSpPr>
        <p:spPr>
          <a:xfrm>
            <a:off x="5724128" y="980728"/>
            <a:ext cx="17281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таблица 1</a:t>
            </a:r>
            <a:r>
              <a:rPr lang="ru-RU" sz="1000" i="1" dirty="0" smtClean="0">
                <a:latin typeface="Times New Roman"/>
              </a:rPr>
              <a:t> </a:t>
            </a:r>
            <a:endParaRPr lang="ru-RU" sz="1000" i="1" dirty="0">
              <a:latin typeface="Arial"/>
            </a:endParaRPr>
          </a:p>
        </p:txBody>
      </p:sp>
      <p:graphicFrame>
        <p:nvGraphicFramePr>
          <p:cNvPr id="851" name="Таблица 85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57755846"/>
              </p:ext>
            </p:extLst>
          </p:nvPr>
        </p:nvGraphicFramePr>
        <p:xfrm>
          <a:off x="1907704" y="1268760"/>
          <a:ext cx="5287225" cy="1242083"/>
        </p:xfrm>
        <a:graphic>
          <a:graphicData uri="http://schemas.openxmlformats.org/drawingml/2006/table">
            <a:tbl>
              <a:tblPr/>
              <a:tblGrid>
                <a:gridCol w="36463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08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9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41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+2 909,1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 ДОХОДОВ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+2 909,1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52" name="TextBox 3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3" name="TextBox 3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4" name="TextBox 3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5" name="TextBox 3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6" name="TextBox 3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7" name="TextBox 3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8" name="TextBox 3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9" name="TextBox 3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0" name="TextBox 3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1" name="TextBox 3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2" name="TextBox 3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3" name="TextBox 3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4" name="TextBox 3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5" name="TextBox 3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6" name="TextBox 3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7" name="TextBox 3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8" name="TextBox 3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9" name="TextBox 3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0" name="TextBox 3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1" name="TextBox 3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2" name="TextBox 3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3" name="TextBox 3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4" name="TextBox 3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5" name="TextBox 3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6" name="TextBox 3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7" name="TextBox 3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8" name="TextBox 3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9" name="TextBox 4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0" name="TextBox 4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1" name="TextBox 4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2" name="TextBox 4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3" name="TextBox 4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4" name="TextBox 4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5" name="TextBox 4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6" name="TextBox 4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7" name="TextBox 4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8" name="TextBox 4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9" name="TextBox 4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0" name="TextBox 4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1" name="TextBox 4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2" name="TextBox 4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3" name="TextBox 4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4" name="TextBox 4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5" name="TextBox 4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6" name="TextBox 4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7" name="TextBox 4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8" name="TextBox 4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9" name="TextBox 4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0" name="TextBox 4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1" name="TextBox 4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2" name="TextBox 4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3" name="TextBox 4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4" name="TextBox 4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5" name="TextBox 4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6" name="TextBox 4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7" name="TextBox 4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8" name="TextBox 4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9" name="TextBox 4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0" name="TextBox 4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1" name="TextBox 4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2" name="TextBox 4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3" name="TextBox 4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4" name="TextBox 4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5" name="TextBox 4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6" name="TextBox 4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7" name="TextBox 4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8" name="TextBox 4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9" name="TextBox 4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0" name="TextBox 4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1" name="TextBox 4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2" name="TextBox 4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3" name="TextBox 4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4" name="TextBox 4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5" name="TextBox 4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6" name="TextBox 4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7" name="TextBox 4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8" name="TextBox 4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9" name="TextBox 4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0" name="TextBox 4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1" name="TextBox 4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2" name="TextBox 4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3" name="TextBox 4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4" name="TextBox 4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5" name="TextBox 4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6" name="TextBox 4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7" name="TextBox 4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8" name="TextBox 4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9" name="TextBox 4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0" name="TextBox 4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1" name="TextBox 4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2" name="TextBox 4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3" name="TextBox 4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4" name="TextBox 4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5" name="TextBox 4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6" name="TextBox 4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7" name="TextBox 4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8" name="TextBox 4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9" name="TextBox 4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0" name="TextBox 4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1" name="TextBox 4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2" name="TextBox 4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3" name="TextBox 4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4" name="TextBox 4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5" name="TextBox 4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6" name="TextBox 4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7" name="TextBox 4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8" name="TextBox 4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9" name="TextBox 4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0" name="TextBox 4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1" name="TextBox 4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2" name="TextBox 4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3" name="TextBox 4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4" name="TextBox 4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5" name="TextBox 4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6" name="TextBox 4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7" name="TextBox 4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8" name="TextBox 4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9" name="TextBox 4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0" name="TextBox 4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1" name="TextBox 4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2" name="TextBox 4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3" name="TextBox 4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4" name="TextBox 4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5" name="TextBox 4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6" name="TextBox 4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7" name="TextBox 4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8" name="TextBox 4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9" name="TextBox 5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0" name="TextBox 5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1" name="TextBox 5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2" name="TextBox 5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3" name="TextBox 5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4" name="TextBox 5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5" name="TextBox 5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6" name="TextBox 5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7" name="TextBox 5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8" name="TextBox 5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9" name="TextBox 5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0" name="TextBox 5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1" name="TextBox 5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2" name="TextBox 5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3" name="TextBox 5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4" name="TextBox 5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5" name="TextBox 5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6" name="TextBox 5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7" name="TextBox 5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8" name="TextBox 5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9" name="TextBox 5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0" name="TextBox 5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1" name="TextBox 5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2" name="TextBox 5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3" name="TextBox 5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4" name="TextBox 5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5" name="TextBox 5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6" name="TextBox 5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7" name="TextBox 5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8" name="TextBox 5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9" name="TextBox 5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0" name="TextBox 5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1" name="TextBox 5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2" name="TextBox 5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3" name="TextBox 5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4" name="TextBox 6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5" name="TextBox 6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6" name="TextBox 6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7" name="TextBox 6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8" name="TextBox 6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9" name="TextBox 6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0" name="TextBox 6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1" name="TextBox 6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2" name="TextBox 6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3" name="TextBox 6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4" name="TextBox 6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5" name="TextBox 6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6" name="TextBox 6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7" name="TextBox 6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8" name="TextBox 6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9" name="TextBox 6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0" name="TextBox 6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1" name="TextBox 6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2" name="TextBox 6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3" name="TextBox 6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4" name="TextBox 6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5" name="TextBox 6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6" name="TextBox 6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7" name="TextBox 6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8" name="TextBox 6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9" name="TextBox 6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0" name="TextBox 6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1" name="TextBox 6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2" name="TextBox 6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3" name="TextBox 6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4" name="TextBox 6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5" name="TextBox 6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6" name="TextBox 6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7" name="TextBox 6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8" name="TextBox 6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9" name="TextBox 6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0" name="TextBox 6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1" name="TextBox 6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2" name="TextBox 6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3" name="TextBox 6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4" name="TextBox 6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5" name="TextBox 6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6" name="TextBox 6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7" name="TextBox 6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8" name="TextBox 6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9" name="TextBox 6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0" name="TextBox 6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1" name="TextBox 6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2" name="TextBox 6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3" name="TextBox 6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4" name="TextBox 6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5" name="TextBox 6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6" name="TextBox 6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7" name="TextBox 6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8" name="TextBox 6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9" name="TextBox 6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0" name="TextBox 6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1" name="TextBox 6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2" name="TextBox 6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3" name="TextBox 6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4" name="TextBox 6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5" name="TextBox 6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6" name="TextBox 6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7" name="TextBox 6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8" name="TextBox 6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9" name="TextBox 6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0" name="TextBox 6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1" name="TextBox 6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2" name="TextBox 6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3" name="TextBox 6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4" name="TextBox 6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5" name="TextBox 6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6" name="TextBox 6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7" name="TextBox 6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8" name="TextBox 6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9" name="TextBox 7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0" name="TextBox 7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1" name="TextBox 7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2" name="TextBox 7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3" name="TextBox 7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4" name="TextBox 7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5" name="TextBox 7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6" name="TextBox 7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7" name="TextBox 7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8" name="TextBox 7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9" name="TextBox 7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0" name="TextBox 7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1" name="TextBox 7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2" name="TextBox 7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3" name="TextBox 7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4" name="TextBox 7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5" name="TextBox 7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6" name="TextBox 7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7" name="TextBox 7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8" name="TextBox 7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9" name="TextBox 7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0" name="TextBox 7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1" name="TextBox 7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2" name="TextBox 7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3" name="TextBox 7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4" name="TextBox 7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5" name="TextBox 7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6" name="TextBox 7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7" name="TextBox 7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8" name="TextBox 7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9" name="TextBox 7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0" name="TextBox 7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1" name="TextBox 7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2" name="TextBox 7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3" name="TextBox 7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4" name="TextBox 7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5" name="TextBox 7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6" name="TextBox 7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7" name="TextBox 7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8" name="TextBox 7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9" name="TextBox 7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0" name="TextBox 7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1" name="TextBox 7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2" name="TextBox 7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3" name="TextBox 7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4" name="TextBox 7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5" name="TextBox 7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6" name="TextBox 7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7" name="TextBox 7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8" name="TextBox 7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9" name="TextBox 7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0" name="TextBox 7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1" name="TextBox 7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2" name="TextBox 7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3" name="TextBox 7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4" name="TextBox 7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5" name="TextBox 7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6" name="TextBox 7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7" name="TextBox 7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8" name="TextBox 7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9" name="TextBox 7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0" name="TextBox 7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1" name="TextBox 7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2" name="TextBox 7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3" name="TextBox 7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4" name="TextBox 7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5" name="TextBox 7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6" name="TextBox 7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7" name="TextBox 7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8" name="TextBox 7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9" name="TextBox 7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0" name="TextBox 7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1" name="TextBox 7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2" name="TextBox 7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3" name="TextBox 7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4" name="TextBox 7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5" name="TextBox 7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6" name="TextBox 7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7" name="TextBox 7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8" name="TextBox 7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9" name="TextBox 7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0" name="TextBox 8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1" name="TextBox 8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2" name="TextBox 8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3" name="TextBox 8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4" name="TextBox 8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5" name="TextBox 8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6" name="TextBox 8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7" name="TextBox 8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8" name="TextBox 8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9" name="TextBox 8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0" name="TextBox 8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1" name="TextBox 8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2" name="TextBox 8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3" name="TextBox 8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4" name="TextBox 8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5" name="TextBox 8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6" name="TextBox 8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7" name="TextBox 8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8" name="TextBox 8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9" name="TextBox 8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0" name="TextBox 8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1" name="TextBox 8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2" name="TextBox 8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3" name="TextBox 8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4" name="TextBox 8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5" name="TextBox 8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6" name="TextBox 8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7" name="TextBox 8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8" name="TextBox 8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9" name="TextBox 9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0" name="TextBox 9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1" name="TextBox 9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2" name="TextBox 9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3" name="TextBox 9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4" name="TextBox 9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5" name="TextBox 9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6" name="TextBox 9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7" name="TextBox 9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8" name="TextBox 9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9" name="TextBox 9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0" name="TextBox 9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1" name="TextBox 9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2" name="TextBox 9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3" name="TextBox 9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4" name="TextBox 9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5" name="TextBox 9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6" name="TextBox 9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7" name="TextBox 9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8" name="TextBox 9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9" name="TextBox 9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0" name="TextBox 9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1" name="TextBox 9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2" name="TextBox 9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3" name="TextBox 9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4" name="TextBox 9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5" name="TextBox 9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6" name="TextBox 9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7" name="TextBox 9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8" name="TextBox 9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9" name="TextBox 9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0" name="TextBox 9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1" name="TextBox 9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2" name="TextBox 9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3" name="TextBox 9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4" name="TextBox 9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5" name="TextBox 9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6" name="TextBox 9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7" name="TextBox 9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8" name="TextBox 9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9" name="TextBox 9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0" name="TextBox 9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1" name="TextBox 9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2" name="TextBox 9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3" name="TextBox 9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4" name="TextBox 9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5" name="TextBox 9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6" name="TextBox 9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7" name="TextBox 9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8" name="TextBox 9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9" name="TextBox 9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0" name="TextBox 9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1" name="TextBox 9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2" name="TextBox 9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3" name="TextBox 9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4" name="TextBox 9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5" name="TextBox 9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6" name="TextBox 9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7" name="TextBox 9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8" name="TextBox 9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9" name="TextBox 9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0" name="TextBox 9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1" name="TextBox 9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2" name="TextBox 9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3" name="TextBox 9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4" name="TextBox 9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5" name="TextBox 9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6" name="TextBox 9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7" name="TextBox 9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8" name="TextBox 9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9" name="TextBox 9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0" name="TextBox 9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1" name="TextBox 9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2" name="TextBox 9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3" name="TextBox 9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4" name="TextBox 9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5" name="TextBox 9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6" name="TextBox 9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7" name="TextBox 9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8" name="TextBox 9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9" name="TextBox 9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0" name="TextBox 9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1" name="TextBox 9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2" name="TextBox 9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3" name="TextBox 9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4" name="TextBox 9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5" name="TextBox 9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6" name="TextBox 9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7" name="TextBox 9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8" name="TextBox 9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9" name="TextBox 9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0" name="TextBox 9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1" name="TextBox 9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2" name="TextBox 9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3" name="TextBox 9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4" name="TextBox 9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5" name="TextBox 9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6" name="TextBox 9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7" name="TextBox 9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8" name="TextBox 9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9" name="TextBox 10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0" name="TextBox 10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1" name="TextBox 10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2" name="TextBox 10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3" name="TextBox 10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4" name="TextBox 10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5" name="TextBox 10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6" name="TextBox 10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7" name="TextBox 10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8" name="TextBox 10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9" name="TextBox 10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0" name="TextBox 10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1" name="TextBox 10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2" name="TextBox 10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3" name="TextBox 10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4" name="TextBox 10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5" name="TextBox 10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6" name="TextBox 10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7" name="TextBox 10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8" name="TextBox 10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9" name="TextBox 10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0" name="TextBox 10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1" name="TextBox 10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2" name="TextBox 10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3" name="TextBox 10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4" name="TextBox 10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5" name="TextBox 10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6" name="TextBox 10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7" name="TextBox 10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8" name="TextBox 10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9" name="TextBox 10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0" name="TextBox 10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1" name="TextBox 10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2" name="TextBox 10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3" name="TextBox 10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4" name="TextBox 10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5" name="TextBox 10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6" name="TextBox 10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7" name="TextBox 10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8" name="TextBox 11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9" name="TextBox 11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0" name="TextBox 11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1" name="TextBox 11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2" name="TextBox 11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3" name="TextBox 11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4" name="TextBox 11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5" name="TextBox 11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6" name="TextBox 11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7" name="TextBox 11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8" name="TextBox 11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9" name="TextBox 11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0" name="TextBox 11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1" name="TextBox 11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2" name="TextBox 11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3" name="TextBox 11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4" name="TextBox 11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5" name="TextBox 11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6" name="TextBox 11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7" name="TextBox 11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8" name="TextBox 11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9" name="TextBox 11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0" name="TextBox 11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1" name="TextBox 11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2" name="TextBox 11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3" name="TextBox 11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4" name="TextBox 11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5" name="TextBox 11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6" name="TextBox 11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7" name="TextBox 11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8" name="TextBox 11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9" name="TextBox 11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0" name="TextBox 11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1" name="TextBox 11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2" name="TextBox 11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3" name="TextBox 12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4" name="TextBox 12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5" name="TextBox 12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6" name="TextBox 12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7" name="TextBox 12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8" name="TextBox 12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9" name="TextBox 12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0" name="TextBox 13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1" name="TextBox 13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2" name="TextBox 13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3" name="TextBox 13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4" name="TextBox 13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5" name="TextBox 13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6" name="TextBox 13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7" name="TextBox 13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8" name="TextBox 13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9" name="TextBox 13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0" name="TextBox 13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1" name="TextBox 13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2" name="TextBox 13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3" name="TextBox 13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4" name="TextBox 13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5" name="TextBox 13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6" name="TextBox 13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7" name="TextBox 13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8" name="TextBox 13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9" name="TextBox 13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0" name="TextBox 13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1" name="TextBox 13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2" name="TextBox 13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3" name="TextBox 13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4" name="TextBox 13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5" name="TextBox 13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6" name="TextBox 13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7" name="TextBox 13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8" name="TextBox 13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9" name="TextBox 13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10" name="Прямоугольник 1409"/>
          <p:cNvSpPr/>
          <p:nvPr/>
        </p:nvSpPr>
        <p:spPr>
          <a:xfrm>
            <a:off x="2339752" y="285293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ctr"/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Корректировка по расходам на 2019 год</a:t>
            </a:r>
            <a:endParaRPr lang="ru-RU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11" name="Таблица 14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7961639"/>
              </p:ext>
            </p:extLst>
          </p:nvPr>
        </p:nvGraphicFramePr>
        <p:xfrm>
          <a:off x="1835696" y="3501008"/>
          <a:ext cx="5349929" cy="2156524"/>
        </p:xfrm>
        <a:graphic>
          <a:graphicData uri="http://schemas.openxmlformats.org/drawingml/2006/table">
            <a:tbl>
              <a:tblPr/>
              <a:tblGrid>
                <a:gridCol w="37764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35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83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3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РАСХОДОВ, в том числе</a:t>
                      </a:r>
                      <a:r>
                        <a:rPr lang="en-US" sz="1400" b="1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+482,5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62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400" b="0" i="1" u="none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за счет безвозмездных поступлений</a:t>
                      </a:r>
                      <a:r>
                        <a:rPr lang="en-US" sz="1400" b="0" i="1" u="none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1" u="none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бюджета автономного округа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+2 909,1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32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-за счет средств местного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-2 426,6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12" name="Прямоугольник 1411"/>
          <p:cNvSpPr/>
          <p:nvPr/>
        </p:nvSpPr>
        <p:spPr>
          <a:xfrm>
            <a:off x="6444208" y="3212976"/>
            <a:ext cx="8595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таблица 2</a:t>
            </a:r>
            <a:r>
              <a:rPr lang="ru-RU" sz="1000" i="1" dirty="0" smtClean="0">
                <a:latin typeface="Times New Roman"/>
              </a:rPr>
              <a:t> </a:t>
            </a:r>
            <a:endParaRPr lang="ru-RU" sz="1000" i="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684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40467243"/>
              </p:ext>
            </p:extLst>
          </p:nvPr>
        </p:nvGraphicFramePr>
        <p:xfrm>
          <a:off x="0" y="260648"/>
          <a:ext cx="9144002" cy="6521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8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56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43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941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Сумма, тыс.руб.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087"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Всего расходов местного бюджета</a:t>
                      </a:r>
                      <a:endParaRPr lang="ru-RU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+482,5</a:t>
                      </a:r>
                      <a:endParaRPr lang="ru-RU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7542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"Развитие образования и молодежной политики в городе Урай" на 2019-2030 годы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-2 173,4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«-» 16,2 т.р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- корректировка суммы в виду заключения Соглашения с Департаментом образования ХМАО-Югры (доля софинансирования местного бюджета  в рамках организации и проведения призыва на военную службу)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9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«-» 2413,8 т.р. 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-перераспределение средств с механизма ПФДО в виду сложившейся экономии по фактически заключенным договорам об обучении 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детей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9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256,6 т.р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–текущий ремонт кровли МБОУ Гимназия  имени А.И Яковлева</a:t>
                      </a:r>
                      <a:endParaRPr lang="ru-RU" sz="9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3726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"Развитие физической культуры, спорта и туризма в городе Урай" на 2019-2030 годы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+2 413,8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перераспределение средств с механизма ПФДО в виду сложившейся экономии по фактически заключенным договорам об обучении детей на муниципальные задания учреждений спорта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344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" Культура города Урай" на 2017-2021 годы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-255,4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Перераспределение 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средств с целью реализации Плана мероприятий ("дорожной карты") по поддержке доступа СОНКО к предоставлению услуг в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соцсфере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городе Урай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3726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" Поддержка социально ориентированных некоммерческих организаций в городе Урай" на 2018-2030 годы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+255,4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перераспределение средств с целью реализации Плана мероприятий ("дорожной карты") по поддержке доступа СОНКО к предоставлению услуг в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соцсфере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городе Урай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6172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 "Улучшение жилищных условий жителей, проживающих на территории муниципального образования город Урай" на 2019-2030 годы 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-2147,2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корректировка суммы в виду уточнения заявки ОБ на выкуп жилья (доля софинансирования местного бюджета)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3726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"Капитальный ремонт и реконструкция систем коммунальной инфраструктуры города Урай" на 2014-2020 годы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-620,6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монтаж наружных сетей теплоснабжения к кафе "Айсберг" г.Урай мкр-н2 от ТК 2/1а до здания кафе (утрата актуальности выполнения работ)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5208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"Развитие транспортной системы города Урай" на 2016-2020 годы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+1481,4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1901,8т.р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.- уточнение программы реализации мероприятия (выполнение работ по ремонту автомобильных дорог) 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«-» 420,4 т.р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.- устройство пешеходной дорожки вдоль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ул.Узбекистанская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районе МБОУ Гимназия им.Яковлева (утрата актуальности выполнения работ)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4210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"Охрана окружающей среды в границах города Урай на 2017-2020 годы"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+497,0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ликвидация свалок в районе Орбиты, ул.Южная по направлению к СОНТ "Связист", район Сухого бора, берег реки Колосья в районе домов №33,35 мкр.2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"Формирование современной городской среды муниципального образования город Урай" на 2018-2022 годы" </a:t>
                      </a:r>
                    </a:p>
                    <a:p>
                      <a:pPr algn="l" fontAlgn="b"/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+323,6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 объекта "Благоустройство территории в районе пересечения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ул.Узбекистанская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ул.Космонавтов, граничащая с жилыми домами №№71,72 мкр. 1А"(городской парк "Гнездо" октябрь-декабрь)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5971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«Совершенствование и развитие муниципального управления в городе Урай» на 2018-2030 годы</a:t>
                      </a:r>
                    </a:p>
                    <a:p>
                      <a:pPr algn="l" fontAlgn="b"/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-320,9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уменьшение ассигнований по содействию трудоустройству граждан (не занятых трудовой деятельностью и безработных граждан (общественные работы) и временное трудоустройство не занятых трудовой деятельностью и безработных граждан, испытывающих трудности в поиске работы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830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"Развитие жилищно-коммунального комплекса и повышение энергетической эффективности в городе Урай" на 2019-2030 годы</a:t>
                      </a:r>
                    </a:p>
                    <a:p>
                      <a:pPr algn="l" fontAlgn="b"/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1028,8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3230,0т.р (ОБ)- на обустройство мест (площадок) накопления твердых коммунальных отходов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9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«-»299,4т.р. (МБ) ремонт внутриквартальных проездов города (утрата актуальности в связи с сезонностью  выполнения работ)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9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«-» 1901,8т.р. (МБ) уточнение программы реализации мероприятия (выполнение работ по ремонту автомобильных дорог)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07704" y="0"/>
            <a:ext cx="496855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i="1" dirty="0">
                <a:latin typeface="Arial" panose="020B0604020202020204" pitchFamily="34" charset="0"/>
                <a:cs typeface="Arial" panose="020B0604020202020204" pitchFamily="34" charset="0"/>
              </a:rPr>
              <a:t>Корректировка муниципальных </a:t>
            </a:r>
            <a:r>
              <a:rPr lang="ru-RU" sz="1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 на 2019 год</a:t>
            </a:r>
            <a:endParaRPr lang="ru-RU" sz="13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8058" y="0"/>
            <a:ext cx="8659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таблица 3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503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7797084"/>
              </p:ext>
            </p:extLst>
          </p:nvPr>
        </p:nvGraphicFramePr>
        <p:xfrm>
          <a:off x="1979712" y="1844824"/>
          <a:ext cx="5197439" cy="1901631"/>
        </p:xfrm>
        <a:graphic>
          <a:graphicData uri="http://schemas.openxmlformats.org/drawingml/2006/table">
            <a:tbl>
              <a:tblPr/>
              <a:tblGrid>
                <a:gridCol w="37799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74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362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2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3 343 164,2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3 498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717,5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 (-)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-155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553,3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4" name="Прямоугольник 383"/>
          <p:cNvSpPr/>
          <p:nvPr/>
        </p:nvSpPr>
        <p:spPr>
          <a:xfrm>
            <a:off x="7416852" y="1412776"/>
            <a:ext cx="8627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таблица 4 </a:t>
            </a:r>
            <a:endParaRPr lang="ru-RU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5" name="Rectangle 1"/>
          <p:cNvSpPr>
            <a:spLocks noChangeArrowheads="1"/>
          </p:cNvSpPr>
          <p:nvPr/>
        </p:nvSpPr>
        <p:spPr bwMode="auto">
          <a:xfrm>
            <a:off x="611560" y="645949"/>
            <a:ext cx="77768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/>
            <a:r>
              <a:rPr lang="ru-RU" sz="1600" b="1" i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 учётом внесённых изменений уточнённые показатели бюджета </a:t>
            </a:r>
          </a:p>
          <a:p>
            <a:pPr lvl="0"/>
            <a:r>
              <a:rPr lang="ru-RU" sz="1600" b="1" i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на 2019 год составят:</a:t>
            </a:r>
            <a:endParaRPr lang="ru-RU" sz="1600" b="1" i="1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386" name="Прямоугольник 385"/>
          <p:cNvSpPr/>
          <p:nvPr/>
        </p:nvSpPr>
        <p:spPr>
          <a:xfrm>
            <a:off x="611560" y="414908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200" dirty="0" smtClean="0">
                <a:latin typeface="Arial" pitchFamily="34" charset="0"/>
                <a:ea typeface="Times New Roman"/>
                <a:cs typeface="Arial" pitchFamily="34" charset="0"/>
              </a:rPr>
              <a:t>в том числе</a:t>
            </a:r>
            <a:r>
              <a:rPr lang="en-US" sz="1200" dirty="0" smtClean="0">
                <a:latin typeface="Arial" pitchFamily="34" charset="0"/>
                <a:ea typeface="Times New Roman"/>
                <a:cs typeface="Arial" pitchFamily="34" charset="0"/>
              </a:rPr>
              <a:t>:</a:t>
            </a:r>
            <a:endParaRPr lang="ru-RU" sz="12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fontAlgn="b">
              <a:buFont typeface="Wingdings" pitchFamily="2" charset="2"/>
              <a:buChar char="ü"/>
            </a:pPr>
            <a:r>
              <a:rPr lang="ru-RU" sz="1200" dirty="0" smtClean="0">
                <a:latin typeface="Arial" pitchFamily="34" charset="0"/>
                <a:ea typeface="Times New Roman"/>
                <a:cs typeface="Arial" pitchFamily="34" charset="0"/>
              </a:rPr>
              <a:t>за счет изменения остатка средств на счете по учету средств МБ на 01.01.201</a:t>
            </a:r>
            <a:r>
              <a:rPr lang="en-US" sz="1200" dirty="0" smtClean="0">
                <a:latin typeface="Arial" pitchFamily="34" charset="0"/>
                <a:ea typeface="Times New Roman"/>
                <a:cs typeface="Arial" pitchFamily="34" charset="0"/>
              </a:rPr>
              <a:t>9</a:t>
            </a:r>
            <a:r>
              <a:rPr lang="ru-RU" sz="1200" dirty="0" smtClean="0">
                <a:latin typeface="Arial" pitchFamily="34" charset="0"/>
                <a:ea typeface="Times New Roman"/>
                <a:cs typeface="Arial" pitchFamily="34" charset="0"/>
              </a:rPr>
              <a:t>  - </a:t>
            </a:r>
            <a:r>
              <a:rPr lang="en-US" sz="1200" dirty="0" smtClean="0">
                <a:latin typeface="Arial" pitchFamily="34" charset="0"/>
                <a:ea typeface="Times New Roman"/>
                <a:cs typeface="Arial" pitchFamily="34" charset="0"/>
              </a:rPr>
              <a:t>128 568</a:t>
            </a:r>
            <a:r>
              <a:rPr lang="ru-RU" sz="1200" dirty="0" smtClean="0">
                <a:latin typeface="Arial" pitchFamily="34" charset="0"/>
                <a:ea typeface="Times New Roman"/>
                <a:cs typeface="Arial" pitchFamily="34" charset="0"/>
              </a:rPr>
              <a:t>,5 тыс.руб.,</a:t>
            </a:r>
          </a:p>
          <a:p>
            <a:pPr fontAlgn="b">
              <a:buFont typeface="Wingdings" pitchFamily="2" charset="2"/>
              <a:buChar char="ü"/>
            </a:pPr>
            <a:r>
              <a:rPr lang="ru-RU" sz="1200" dirty="0" smtClean="0">
                <a:latin typeface="Arial" pitchFamily="34" charset="0"/>
                <a:ea typeface="Times New Roman"/>
                <a:cs typeface="Arial" pitchFamily="34" charset="0"/>
              </a:rPr>
              <a:t>размер дефицита бюджета города на 2019 год – 26 </a:t>
            </a:r>
            <a:r>
              <a:rPr lang="ru-RU" sz="1200" dirty="0" smtClean="0">
                <a:latin typeface="Arial" pitchFamily="34" charset="0"/>
                <a:ea typeface="Times New Roman"/>
                <a:cs typeface="Arial" pitchFamily="34" charset="0"/>
              </a:rPr>
              <a:t>984,8 тыс.руб</a:t>
            </a:r>
            <a:r>
              <a:rPr lang="ru-RU" sz="1200" dirty="0" smtClean="0"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31739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през1"/>
          <p:cNvPicPr preferRelativeResize="0">
            <a:picLocks noChangeArrowheads="1"/>
          </p:cNvPicPr>
          <p:nvPr/>
        </p:nvPicPr>
        <p:blipFill>
          <a:blip r:embed="rId3" cstate="print"/>
          <a:srcRect r="82060"/>
          <a:stretch>
            <a:fillRect/>
          </a:stretch>
        </p:blipFill>
        <p:spPr bwMode="auto">
          <a:xfrm>
            <a:off x="0" y="6350"/>
            <a:ext cx="1835696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548680"/>
            <a:ext cx="9144001" cy="357190"/>
          </a:xfrm>
          <a:prstGeom prst="rect">
            <a:avLst/>
          </a:prstGeom>
          <a:gradFill>
            <a:gsLst>
              <a:gs pos="0">
                <a:srgbClr val="5E9EFF">
                  <a:alpha val="37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80039" tIns="40022" rIns="80039" bIns="40022" anchor="ctr"/>
          <a:lstStyle/>
          <a:p>
            <a:pPr algn="ctr"/>
            <a:endParaRPr lang="ru-RU" sz="1400" b="1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1680" y="980728"/>
            <a:ext cx="7452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Подготовлено Комитетом по финансам администрации города Урай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http://www.uray.ru/images/files/7z-l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204864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Адрес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микрорайон 2, дом 60, город Урай, Тюменская область, Ханты-Мансийский автономный округ – Югра, 628285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4797152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Председатель комитета – Хусаинова Ирина Валериевна, тел.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(34676) 2-33-56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3429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E-mail: comfin@uray.ru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175126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16828</TotalTime>
  <Words>826</Words>
  <Application>Microsoft Office PowerPoint</Application>
  <PresentationFormat>Экран (4:3)</PresentationFormat>
  <Paragraphs>109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Лариса Васильевна Зорина</cp:lastModifiedBy>
  <cp:revision>1829</cp:revision>
  <dcterms:created xsi:type="dcterms:W3CDTF">2011-03-01T09:21:01Z</dcterms:created>
  <dcterms:modified xsi:type="dcterms:W3CDTF">2019-10-23T05:36:52Z</dcterms:modified>
</cp:coreProperties>
</file>