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23"/>
  </p:notesMasterIdLst>
  <p:handoutMasterIdLst>
    <p:handoutMasterId r:id="rId24"/>
  </p:handoutMasterIdLst>
  <p:sldIdLst>
    <p:sldId id="291" r:id="rId2"/>
    <p:sldId id="458" r:id="rId3"/>
    <p:sldId id="432" r:id="rId4"/>
    <p:sldId id="459" r:id="rId5"/>
    <p:sldId id="460" r:id="rId6"/>
    <p:sldId id="461" r:id="rId7"/>
    <p:sldId id="462" r:id="rId8"/>
    <p:sldId id="437" r:id="rId9"/>
    <p:sldId id="475" r:id="rId10"/>
    <p:sldId id="476" r:id="rId11"/>
    <p:sldId id="424" r:id="rId12"/>
    <p:sldId id="470" r:id="rId13"/>
    <p:sldId id="468" r:id="rId14"/>
    <p:sldId id="426" r:id="rId15"/>
    <p:sldId id="428" r:id="rId16"/>
    <p:sldId id="473" r:id="rId17"/>
    <p:sldId id="474" r:id="rId18"/>
    <p:sldId id="477" r:id="rId19"/>
    <p:sldId id="354" r:id="rId20"/>
    <p:sldId id="472" r:id="rId21"/>
    <p:sldId id="362" r:id="rId2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3470" autoAdjust="0"/>
  </p:normalViewPr>
  <p:slideViewPr>
    <p:cSldViewPr>
      <p:cViewPr varScale="1">
        <p:scale>
          <a:sx n="109" d="100"/>
          <a:sy n="109" d="100"/>
        </p:scale>
        <p:origin x="-16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5" Type="http://schemas.microsoft.com/office/2011/relationships/chartStyle" Target="style1.xml"/><Relationship Id="rId4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Relationship Id="rId4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Relationship Id="rId4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Relationship Id="rId4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88;&#1072;&#1073;&#1086;&#1095;&#1072;&#1103;%202016%20&#1075;&#1086;&#1076;\&#1088;&#1077;&#1096;&#1077;&#1085;&#1080;&#1103;%20&#1044;&#1091;&#1084;&#1099;\&#1075;&#1086;&#1076;&#1086;&#1074;&#1086;&#1081;%20&#1086;&#1090;&#1095;&#1077;&#1090;%20&#1079;&#1072;%202015%20&#1075;&#1086;&#1076;\&#1087;&#1088;&#1080;&#1083;&#1086;&#1078;&#1077;&#1085;&#1080;&#1103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794787138346647E-2"/>
          <c:y val="2.6932087818063277E-2"/>
          <c:w val="0.68479389311551986"/>
          <c:h val="0.68754941287641824"/>
        </c:manualLayout>
      </c:layout>
      <c:barChart>
        <c:barDir val="col"/>
        <c:grouping val="stacked"/>
        <c:ser>
          <c:idx val="0"/>
          <c:order val="0"/>
          <c:tx>
            <c:strRef>
              <c:f>'динами доходов'!$A$2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6</a:t>
                    </a:r>
                    <a:r>
                      <a:rPr lang="en-US" dirty="0" smtClean="0"/>
                      <a:t>03,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6</a:t>
                    </a:r>
                    <a:r>
                      <a:rPr lang="en-US" smtClean="0"/>
                      <a:t>18</a:t>
                    </a:r>
                    <a:r>
                      <a:rPr lang="ru-RU" smtClean="0"/>
                      <a:t>,9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6</a:t>
                    </a:r>
                    <a:r>
                      <a:rPr lang="en-US" smtClean="0"/>
                      <a:t>42</a:t>
                    </a:r>
                    <a:r>
                      <a:rPr lang="ru-RU" smtClean="0"/>
                      <a:t>,1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6</a:t>
                    </a:r>
                    <a:r>
                      <a:rPr lang="en-US" smtClean="0"/>
                      <a:t>56</a:t>
                    </a:r>
                    <a:r>
                      <a:rPr lang="ru-RU" smtClean="0"/>
                      <a:t>,5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'динами доходов'!$B$1:$E$1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'динами доходов'!$B$2:$E$2</c:f>
              <c:numCache>
                <c:formatCode>#,##0.0</c:formatCode>
                <c:ptCount val="4"/>
                <c:pt idx="0">
                  <c:v>603040</c:v>
                </c:pt>
                <c:pt idx="1">
                  <c:v>618930.69999999786</c:v>
                </c:pt>
                <c:pt idx="2">
                  <c:v>642120.4</c:v>
                </c:pt>
                <c:pt idx="3">
                  <c:v>656500.30000000005</c:v>
                </c:pt>
              </c:numCache>
            </c:numRef>
          </c:val>
        </c:ser>
        <c:ser>
          <c:idx val="1"/>
          <c:order val="1"/>
          <c:tx>
            <c:strRef>
              <c:f>'динами доходов'!$A$3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/>
                      <a:t>4</a:t>
                    </a:r>
                    <a:r>
                      <a:rPr lang="en-US"/>
                      <a:t>41 </a:t>
                    </a:r>
                    <a:r>
                      <a:rPr lang="ru-RU" smtClean="0"/>
                      <a:t>,1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</a:t>
                    </a:r>
                    <a:r>
                      <a:rPr lang="en-US" smtClean="0"/>
                      <a:t>70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 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</a:t>
                    </a:r>
                    <a:r>
                      <a:rPr lang="en-US" smtClean="0"/>
                      <a:t>50</a:t>
                    </a:r>
                    <a:r>
                      <a:rPr lang="ru-RU" smtClean="0"/>
                      <a:t>,1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</a:t>
                    </a:r>
                    <a:r>
                      <a:rPr lang="en-US" smtClean="0"/>
                      <a:t>55</a:t>
                    </a:r>
                    <a:r>
                      <a:rPr lang="ru-RU" smtClean="0"/>
                      <a:t>,2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'динами доходов'!$B$1:$E$1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'динами доходов'!$B$3:$E$3</c:f>
              <c:numCache>
                <c:formatCode>#,##0.0</c:formatCode>
                <c:ptCount val="4"/>
                <c:pt idx="0">
                  <c:v>441137.5</c:v>
                </c:pt>
                <c:pt idx="1">
                  <c:v>170546.7</c:v>
                </c:pt>
                <c:pt idx="2">
                  <c:v>150093.1</c:v>
                </c:pt>
                <c:pt idx="3">
                  <c:v>155221.29999999999</c:v>
                </c:pt>
              </c:numCache>
            </c:numRef>
          </c:val>
        </c:ser>
        <c:ser>
          <c:idx val="2"/>
          <c:order val="2"/>
          <c:tx>
            <c:strRef>
              <c:f>'динами доходов'!$A$4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748</a:t>
                    </a:r>
                    <a:r>
                      <a:rPr lang="ru-RU" smtClean="0"/>
                      <a:t>,3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282</a:t>
                    </a:r>
                    <a:r>
                      <a:rPr lang="ru-RU" smtClean="0"/>
                      <a:t>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610</a:t>
                    </a:r>
                    <a:r>
                      <a:rPr lang="ru-RU" smtClean="0"/>
                      <a:t>,5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2 594 </a:t>
                    </a:r>
                    <a:r>
                      <a:rPr lang="ru-RU" smtClean="0"/>
                      <a:t>,8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'динами доходов'!$B$1:$E$1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'динами доходов'!$B$4:$E$4</c:f>
              <c:numCache>
                <c:formatCode>#,##0.0</c:formatCode>
                <c:ptCount val="4"/>
                <c:pt idx="0">
                  <c:v>2748292.9</c:v>
                </c:pt>
                <c:pt idx="1">
                  <c:v>2282370.2999999998</c:v>
                </c:pt>
                <c:pt idx="2">
                  <c:v>2610519.7000000002</c:v>
                </c:pt>
                <c:pt idx="3">
                  <c:v>2594785.7000000002</c:v>
                </c:pt>
              </c:numCache>
            </c:numRef>
          </c:val>
        </c:ser>
        <c:overlap val="100"/>
        <c:axId val="128939904"/>
        <c:axId val="128941440"/>
      </c:barChart>
      <c:catAx>
        <c:axId val="128939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941440"/>
        <c:crosses val="autoZero"/>
        <c:auto val="1"/>
        <c:lblAlgn val="ctr"/>
        <c:lblOffset val="100"/>
      </c:catAx>
      <c:valAx>
        <c:axId val="128941440"/>
        <c:scaling>
          <c:orientation val="minMax"/>
        </c:scaling>
        <c:axPos val="l"/>
        <c:numFmt formatCode="#,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9399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6423345585317934"/>
          <c:y val="8.1974925841383758E-2"/>
          <c:w val="0.13576654414682268"/>
          <c:h val="0.4875661053535417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7683402947337151E-2"/>
          <c:y val="2.7847782994871995E-2"/>
          <c:w val="0.75672484113311456"/>
          <c:h val="0.83839027632407614"/>
        </c:manualLayout>
      </c:layout>
      <c:barChart>
        <c:barDir val="col"/>
        <c:grouping val="stacked"/>
        <c:ser>
          <c:idx val="0"/>
          <c:order val="0"/>
          <c:tx>
            <c:strRef>
              <c:f>'налоговые доходы'!$A$2</c:f>
              <c:strCache>
                <c:ptCount val="1"/>
                <c:pt idx="0">
                  <c:v>налог на доходы физических  лиц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4</a:t>
                    </a:r>
                    <a:r>
                      <a:rPr lang="en-US" smtClean="0"/>
                      <a:t>31</a:t>
                    </a:r>
                    <a:r>
                      <a:rPr lang="ru-RU" smtClean="0"/>
                      <a:t>,5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4</a:t>
                    </a:r>
                    <a:r>
                      <a:rPr lang="en-US" smtClean="0"/>
                      <a:t>40</a:t>
                    </a:r>
                    <a:r>
                      <a:rPr lang="ru-RU" smtClean="0"/>
                      <a:t>,6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4</a:t>
                    </a:r>
                    <a:r>
                      <a:rPr lang="en-US" smtClean="0"/>
                      <a:t>74</a:t>
                    </a:r>
                    <a:r>
                      <a:rPr lang="ru-RU" smtClean="0"/>
                      <a:t>,3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/>
                      <a:t>4</a:t>
                    </a:r>
                    <a:r>
                      <a:rPr lang="en-US"/>
                      <a:t>81 </a:t>
                    </a:r>
                    <a:r>
                      <a:rPr lang="ru-RU" smtClean="0"/>
                      <a:t>,5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'налоговые доходы'!$B$1:$E$1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'налоговые доходы'!$B$2:$E$2</c:f>
              <c:numCache>
                <c:formatCode>#,##0.0</c:formatCode>
                <c:ptCount val="4"/>
                <c:pt idx="0">
                  <c:v>431480.5</c:v>
                </c:pt>
                <c:pt idx="1">
                  <c:v>440572.3</c:v>
                </c:pt>
                <c:pt idx="2">
                  <c:v>474265.5</c:v>
                </c:pt>
                <c:pt idx="3">
                  <c:v>481467.9</c:v>
                </c:pt>
              </c:numCache>
            </c:numRef>
          </c:val>
        </c:ser>
        <c:ser>
          <c:idx val="1"/>
          <c:order val="1"/>
          <c:tx>
            <c:strRef>
              <c:f>'налоговые доходы'!$A$3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r="5400000" sx="1000" sy="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/>
              <a:bevelB w="38100" h="107950"/>
            </a:sp3d>
          </c:spPr>
          <c:dLbls>
            <c:dLbl>
              <c:idx val="0"/>
              <c:layout>
                <c:manualLayout>
                  <c:x val="-7.8544161365201731E-2"/>
                  <c:y val="-4.95071697686611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sng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1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,6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dLbl>
              <c:idx val="1"/>
              <c:layout>
                <c:manualLayout>
                  <c:x val="-8.8938361074790737E-2"/>
                  <c:y val="-3.094198110541329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</a:t>
                    </a:r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8.4416071528614647E-2"/>
                  <c:y val="-6.1883962210826588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7.98937819824391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</a:t>
                    </a:r>
                    <a:r>
                      <a:rPr lang="ru-RU" dirty="0" smtClean="0"/>
                      <a:t>1,8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'налоговые доходы'!$B$1:$E$1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'налоговые доходы'!$B$3:$E$3</c:f>
              <c:numCache>
                <c:formatCode>#,##0.0</c:formatCode>
                <c:ptCount val="4"/>
                <c:pt idx="0">
                  <c:v>14624.4</c:v>
                </c:pt>
                <c:pt idx="1">
                  <c:v>10921</c:v>
                </c:pt>
                <c:pt idx="2">
                  <c:v>11555</c:v>
                </c:pt>
                <c:pt idx="3">
                  <c:v>11757.7</c:v>
                </c:pt>
              </c:numCache>
            </c:numRef>
          </c:val>
        </c:ser>
        <c:ser>
          <c:idx val="2"/>
          <c:order val="2"/>
          <c:tx>
            <c:strRef>
              <c:f>'налоговые доходы'!$A$4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</a:t>
                    </a:r>
                    <a:r>
                      <a:rPr lang="en-US" smtClean="0"/>
                      <a:t>24</a:t>
                    </a:r>
                    <a:r>
                      <a:rPr lang="ru-RU" smtClean="0"/>
                      <a:t>,1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</a:t>
                    </a:r>
                    <a:r>
                      <a:rPr lang="en-US" smtClean="0"/>
                      <a:t>32</a:t>
                    </a:r>
                    <a:r>
                      <a:rPr lang="ru-RU" smtClean="0"/>
                      <a:t>,3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</a:t>
                    </a:r>
                    <a:r>
                      <a:rPr lang="en-US" smtClean="0"/>
                      <a:t>25</a:t>
                    </a:r>
                    <a:r>
                      <a:rPr lang="ru-RU" smtClean="0"/>
                      <a:t>,9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</a:t>
                    </a:r>
                    <a:r>
                      <a:rPr lang="en-US" smtClean="0"/>
                      <a:t>30</a:t>
                    </a:r>
                    <a:r>
                      <a:rPr lang="ru-RU" smtClean="0"/>
                      <a:t>,3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'налоговые доходы'!$B$1:$E$1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'налоговые доходы'!$B$4:$E$4</c:f>
              <c:numCache>
                <c:formatCode>#,##0.0</c:formatCode>
                <c:ptCount val="4"/>
                <c:pt idx="0">
                  <c:v>124079.8</c:v>
                </c:pt>
                <c:pt idx="1">
                  <c:v>132257.29999999999</c:v>
                </c:pt>
                <c:pt idx="2">
                  <c:v>125869</c:v>
                </c:pt>
                <c:pt idx="3">
                  <c:v>130273.3</c:v>
                </c:pt>
              </c:numCache>
            </c:numRef>
          </c:val>
        </c:ser>
        <c:ser>
          <c:idx val="3"/>
          <c:order val="3"/>
          <c:tx>
            <c:strRef>
              <c:f>'налоговые доходы'!$A$5</c:f>
              <c:strCache>
                <c:ptCount val="1"/>
                <c:pt idx="0">
                  <c:v>налоги на имущество физических лиц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9.164879838379834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886431769550450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9</a:t>
                    </a:r>
                    <a:r>
                      <a:rPr lang="ru-RU" dirty="0" smtClean="0"/>
                      <a:t>,4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166007751623278E-2"/>
                  <c:y val="1.237679244216530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8</a:t>
                    </a:r>
                    <a:r>
                      <a:rPr lang="ru-RU" dirty="0" smtClean="0"/>
                      <a:t>,5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8864317695504574E-2"/>
                  <c:y val="2.784778299487200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9</a:t>
                    </a:r>
                    <a:r>
                      <a:rPr lang="ru-RU" dirty="0" smtClean="0"/>
                      <a:t>,4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'налоговые доходы'!$B$1:$E$1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'налоговые доходы'!$B$5:$E$5</c:f>
              <c:numCache>
                <c:formatCode>#,##0.0</c:formatCode>
                <c:ptCount val="4"/>
                <c:pt idx="0">
                  <c:v>5835.8</c:v>
                </c:pt>
                <c:pt idx="1">
                  <c:v>9413.5</c:v>
                </c:pt>
                <c:pt idx="2">
                  <c:v>8500</c:v>
                </c:pt>
                <c:pt idx="3">
                  <c:v>9441.2999999999847</c:v>
                </c:pt>
              </c:numCache>
            </c:numRef>
          </c:val>
        </c:ser>
        <c:ser>
          <c:idx val="4"/>
          <c:order val="4"/>
          <c:tx>
            <c:strRef>
              <c:f>'налоговые доходы'!$A$6</c:f>
              <c:strCache>
                <c:ptCount val="1"/>
                <c:pt idx="0">
                  <c:v>земельный налог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h="139700"/>
            </a:sp3d>
          </c:spPr>
          <c:dLbls>
            <c:dLbl>
              <c:idx val="0"/>
              <c:layout>
                <c:manualLayout>
                  <c:x val="-8.7347020349480595E-2"/>
                  <c:y val="-6.188396221082652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0335491178487354E-2"/>
                  <c:y val="-3.713037732649602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,3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599904436995749E-2"/>
                  <c:y val="-2.32064858290599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sng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1</a:t>
                    </a:r>
                    <a:r>
                      <a:rPr lang="en-US" dirty="0" smtClean="0"/>
                      <a:t>6</a:t>
                    </a:r>
                    <a:r>
                      <a:rPr lang="ru-RU" dirty="0" smtClean="0"/>
                      <a:t>,8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6.882704089789482E-2"/>
                      <c:h val="5.507672636763556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8.3166007751623292E-2"/>
                  <c:y val="-2.784778299487199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</a:t>
                    </a:r>
                    <a:r>
                      <a:rPr lang="ru-RU" dirty="0" smtClean="0"/>
                      <a:t>7,</a:t>
                    </a:r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'налоговые доходы'!$B$1:$E$1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'налоговые доходы'!$B$6:$E$6</c:f>
              <c:numCache>
                <c:formatCode>#,##0.0</c:formatCode>
                <c:ptCount val="4"/>
                <c:pt idx="0">
                  <c:v>21151.200000000001</c:v>
                </c:pt>
                <c:pt idx="1">
                  <c:v>18254</c:v>
                </c:pt>
                <c:pt idx="2">
                  <c:v>16800</c:v>
                </c:pt>
                <c:pt idx="3">
                  <c:v>17944.2</c:v>
                </c:pt>
              </c:numCache>
            </c:numRef>
          </c:val>
        </c:ser>
        <c:ser>
          <c:idx val="5"/>
          <c:order val="5"/>
          <c:tx>
            <c:strRef>
              <c:f>'налоговые доходы'!$A$7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9.1427584320294061E-2"/>
                  <c:y val="-0.1082969338689466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</a:t>
                    </a:r>
                    <a:r>
                      <a:rPr lang="ru-RU" dirty="0" smtClean="0"/>
                      <a:t>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8901594493114147E-2"/>
                  <c:y val="-8.973174520569862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7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1694834268640484E-2"/>
                  <c:y val="-6.188396221082652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8864317695504574E-2"/>
                  <c:y val="-6.188396221082652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'налоговые доходы'!$B$1:$E$1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'налоговые доходы'!$B$7:$E$7</c:f>
              <c:numCache>
                <c:formatCode>#,##0.0</c:formatCode>
                <c:ptCount val="4"/>
                <c:pt idx="0">
                  <c:v>5868.1</c:v>
                </c:pt>
                <c:pt idx="1">
                  <c:v>7512.6</c:v>
                </c:pt>
                <c:pt idx="2">
                  <c:v>5130.9000000000005</c:v>
                </c:pt>
                <c:pt idx="3">
                  <c:v>5615.9</c:v>
                </c:pt>
              </c:numCache>
            </c:numRef>
          </c:val>
        </c:ser>
        <c:ser>
          <c:idx val="6"/>
          <c:order val="6"/>
          <c:tx>
            <c:strRef>
              <c:f>'налоговые доходы'!$A$8</c:f>
              <c:strCache>
                <c:ptCount val="1"/>
                <c:pt idx="0">
                  <c:v>прочие налоги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'налоговые доходы'!$B$1:$E$1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'налоговые доходы'!$B$8:$E$8</c:f>
              <c:numCache>
                <c:formatCode>General</c:formatCode>
                <c:ptCount val="4"/>
                <c:pt idx="0" formatCode="#,##0.0">
                  <c:v>0.2</c:v>
                </c:pt>
              </c:numCache>
            </c:numRef>
          </c:val>
        </c:ser>
        <c:overlap val="100"/>
        <c:axId val="129350272"/>
        <c:axId val="129454464"/>
      </c:barChart>
      <c:catAx>
        <c:axId val="129350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9454464"/>
        <c:crosses val="autoZero"/>
        <c:auto val="1"/>
        <c:lblAlgn val="ctr"/>
        <c:lblOffset val="100"/>
      </c:catAx>
      <c:valAx>
        <c:axId val="129454464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2935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542069846542273"/>
          <c:y val="7.1364633949054554E-2"/>
          <c:w val="0.21457930153457724"/>
          <c:h val="0.8944011094283870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7367051618547682"/>
          <c:h val="0.87226715770242358"/>
        </c:manualLayout>
      </c:layout>
      <c:barChart>
        <c:barDir val="col"/>
        <c:grouping val="percentStacked"/>
        <c:ser>
          <c:idx val="0"/>
          <c:order val="0"/>
          <c:tx>
            <c:strRef>
              <c:f>'неналоговые доходы'!$A$2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</a:t>
                    </a:r>
                    <a:r>
                      <a:rPr lang="en-US" smtClean="0"/>
                      <a:t>60</a:t>
                    </a:r>
                    <a:r>
                      <a:rPr lang="ru-RU" smtClean="0"/>
                      <a:t>,1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</a:t>
                    </a:r>
                    <a:r>
                      <a:rPr lang="en-US" smtClean="0"/>
                      <a:t>12</a:t>
                    </a:r>
                    <a:r>
                      <a:rPr lang="ru-RU" smtClean="0"/>
                      <a:t>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/>
                      <a:t>9</a:t>
                    </a:r>
                    <a:r>
                      <a:rPr lang="en-US"/>
                      <a:t>9 </a:t>
                    </a:r>
                    <a:r>
                      <a:rPr lang="ru-RU" smtClean="0"/>
                      <a:t>,7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</a:t>
                    </a:r>
                    <a:r>
                      <a:rPr lang="en-US" smtClean="0"/>
                      <a:t>02</a:t>
                    </a:r>
                    <a:r>
                      <a:rPr lang="ru-RU" smtClean="0"/>
                      <a:t>,1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'неналоговые доходы'!$B$1:$E$1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'неналоговые доходы'!$B$2:$E$2</c:f>
              <c:numCache>
                <c:formatCode>#,##0.0</c:formatCode>
                <c:ptCount val="4"/>
                <c:pt idx="0">
                  <c:v>160146.29999999999</c:v>
                </c:pt>
                <c:pt idx="1">
                  <c:v>112942</c:v>
                </c:pt>
                <c:pt idx="2">
                  <c:v>99698.2</c:v>
                </c:pt>
                <c:pt idx="3">
                  <c:v>102089.60000000002</c:v>
                </c:pt>
              </c:numCache>
            </c:numRef>
          </c:val>
        </c:ser>
        <c:ser>
          <c:idx val="1"/>
          <c:order val="1"/>
          <c:tx>
            <c:strRef>
              <c:f>'неналоговые доходы'!$A$3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7777777777777779E-2"/>
                  <c:y val="8.0274536386108652E-2"/>
                </c:manualLayout>
              </c:layout>
              <c:tx>
                <c:rich>
                  <a:bodyPr/>
                  <a:lstStyle/>
                  <a:p>
                    <a:r>
                      <a:rPr lang="en-US" sz="1600" u="sng" dirty="0" smtClean="0"/>
                      <a:t>1</a:t>
                    </a:r>
                    <a:r>
                      <a:rPr lang="ru-RU" u="sng" dirty="0" smtClean="0"/>
                      <a:t>,2</a:t>
                    </a:r>
                    <a:endParaRPr lang="en-US" u="sng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1944444444444528E-2"/>
                  <c:y val="8.50910085692754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u="sng" dirty="0"/>
                      <a:t>2</a:t>
                    </a:r>
                    <a:r>
                      <a:rPr lang="en-US" u="sng" dirty="0"/>
                      <a:t> </a:t>
                    </a:r>
                    <a:r>
                      <a:rPr lang="ru-RU" u="sng" dirty="0" smtClean="0"/>
                      <a:t>,7</a:t>
                    </a:r>
                    <a:endParaRPr lang="en-US" u="sng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5.8333333333333334E-2"/>
                      <c:h val="5.0733506996020659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7.9166666666666843E-2"/>
                  <c:y val="4.4953740376220838E-2"/>
                </c:manualLayout>
              </c:layout>
              <c:tx>
                <c:rich>
                  <a:bodyPr/>
                  <a:lstStyle/>
                  <a:p>
                    <a:r>
                      <a:rPr lang="en-US" sz="1600" u="sng" dirty="0" smtClean="0"/>
                      <a:t>2</a:t>
                    </a:r>
                    <a:r>
                      <a:rPr lang="ru-RU" u="sng" dirty="0" smtClean="0"/>
                      <a:t>,9</a:t>
                    </a:r>
                    <a:endParaRPr lang="en-US" u="sng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'неналоговые доходы'!$B$1:$E$1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'неналоговые доходы'!$B$3:$E$3</c:f>
              <c:numCache>
                <c:formatCode>#,##0.0</c:formatCode>
                <c:ptCount val="4"/>
                <c:pt idx="0">
                  <c:v>2220.1</c:v>
                </c:pt>
                <c:pt idx="1">
                  <c:v>1263.4000000000001</c:v>
                </c:pt>
                <c:pt idx="2">
                  <c:v>2700.3</c:v>
                </c:pt>
                <c:pt idx="3">
                  <c:v>2880.3</c:v>
                </c:pt>
              </c:numCache>
            </c:numRef>
          </c:val>
        </c:ser>
        <c:ser>
          <c:idx val="2"/>
          <c:order val="2"/>
          <c:tx>
            <c:strRef>
              <c:f>'неналоговые доходы'!$A$4</c:f>
              <c:strCache>
                <c:ptCount val="1"/>
                <c:pt idx="0">
                  <c:v>доходы от оказания платных услуг и компенсации затрат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5000000000000039E-2"/>
                  <c:y val="-5.4586684742554063E-2"/>
                </c:manualLayout>
              </c:layout>
              <c:tx>
                <c:rich>
                  <a:bodyPr/>
                  <a:lstStyle/>
                  <a:p>
                    <a:r>
                      <a:rPr lang="en-US" sz="1600" u="sng" dirty="0" smtClean="0"/>
                      <a:t>4</a:t>
                    </a:r>
                    <a:r>
                      <a:rPr lang="ru-RU" u="sng" dirty="0" smtClean="0"/>
                      <a:t>,5</a:t>
                    </a:r>
                    <a:endParaRPr lang="en-US" u="sng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9166666666666899E-2"/>
                  <c:y val="-4.8164721831665341E-2"/>
                </c:manualLayout>
              </c:layout>
              <c:tx>
                <c:rich>
                  <a:bodyPr/>
                  <a:lstStyle/>
                  <a:p>
                    <a:r>
                      <a:rPr lang="en-US" sz="1600" u="sng" dirty="0"/>
                      <a:t>3</a:t>
                    </a:r>
                    <a:r>
                      <a:rPr lang="en-US" u="sng" dirty="0"/>
                      <a:t> </a:t>
                    </a:r>
                    <a:r>
                      <a:rPr lang="ru-RU" u="sng" dirty="0" smtClean="0"/>
                      <a:t>,4</a:t>
                    </a:r>
                    <a:endParaRPr lang="en-US" u="sng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5000000000000011E-2"/>
                  <c:y val="-5.13757032871095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u="sng" dirty="0" smtClean="0"/>
                      <a:t>3</a:t>
                    </a:r>
                    <a:r>
                      <a:rPr lang="ru-RU" u="sng" dirty="0" smtClean="0"/>
                      <a:t>,7</a:t>
                    </a:r>
                    <a:endParaRPr lang="en-US" u="sng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5.8333333333333334E-2"/>
                      <c:h val="7.963234009501976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'неналоговые доходы'!$B$1:$E$1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'неналоговые доходы'!$B$4:$E$4</c:f>
              <c:numCache>
                <c:formatCode>#,##0.0</c:formatCode>
                <c:ptCount val="4"/>
                <c:pt idx="0">
                  <c:v>2050.1</c:v>
                </c:pt>
                <c:pt idx="1">
                  <c:v>4502.8</c:v>
                </c:pt>
                <c:pt idx="2">
                  <c:v>3469.9</c:v>
                </c:pt>
                <c:pt idx="3">
                  <c:v>3679.7</c:v>
                </c:pt>
              </c:numCache>
            </c:numRef>
          </c:val>
        </c:ser>
        <c:ser>
          <c:idx val="3"/>
          <c:order val="3"/>
          <c:tx>
            <c:strRef>
              <c:f>'неналоговые доходы'!$A$5</c:f>
              <c:strCache>
                <c:ptCount val="1"/>
                <c:pt idx="0">
                  <c:v>доходы от продажи имущества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2</a:t>
                    </a:r>
                    <a:r>
                      <a:rPr lang="en-US" smtClean="0"/>
                      <a:t>55</a:t>
                    </a:r>
                    <a:r>
                      <a:rPr lang="ru-RU" smtClean="0"/>
                      <a:t>,6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3</a:t>
                    </a:r>
                    <a:r>
                      <a:rPr lang="en-US" smtClean="0"/>
                      <a:t>7</a:t>
                    </a:r>
                    <a:r>
                      <a:rPr lang="ru-RU" smtClean="0"/>
                      <a:t>,2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3</a:t>
                    </a:r>
                    <a:r>
                      <a:rPr lang="en-US" smtClean="0"/>
                      <a:t>2</a:t>
                    </a:r>
                    <a:r>
                      <a:rPr lang="ru-RU" smtClean="0"/>
                      <a:t>,6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3</a:t>
                    </a:r>
                    <a:r>
                      <a:rPr lang="en-US" smtClean="0"/>
                      <a:t>4</a:t>
                    </a:r>
                    <a:r>
                      <a:rPr lang="ru-RU" smtClean="0"/>
                      <a:t>,5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'неналоговые доходы'!$B$1:$E$1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'неналоговые доходы'!$B$5:$E$5</c:f>
              <c:numCache>
                <c:formatCode>#,##0.0</c:formatCode>
                <c:ptCount val="4"/>
                <c:pt idx="0">
                  <c:v>255596.1</c:v>
                </c:pt>
                <c:pt idx="1">
                  <c:v>37191.300000000003</c:v>
                </c:pt>
                <c:pt idx="2">
                  <c:v>32639.599999999951</c:v>
                </c:pt>
                <c:pt idx="3">
                  <c:v>34530</c:v>
                </c:pt>
              </c:numCache>
            </c:numRef>
          </c:val>
        </c:ser>
        <c:ser>
          <c:idx val="4"/>
          <c:order val="4"/>
          <c:tx>
            <c:strRef>
              <c:f>'неналоговые доходы'!$A$6</c:f>
              <c:strCache>
                <c:ptCount val="1"/>
                <c:pt idx="0">
                  <c:v>штрафные санкции, возмещение ущерба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2</a:t>
                    </a:r>
                    <a:r>
                      <a:rPr lang="en-US" smtClean="0"/>
                      <a:t>0</a:t>
                    </a:r>
                    <a:r>
                      <a:rPr lang="ru-RU" smtClean="0"/>
                      <a:t>,9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/>
                      <a:t>1</a:t>
                    </a:r>
                    <a:r>
                      <a:rPr lang="en-US"/>
                      <a:t>4 </a:t>
                    </a:r>
                    <a:r>
                      <a:rPr lang="ru-RU" smtClean="0"/>
                      <a:t>,6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/>
                      <a:t>1</a:t>
                    </a:r>
                    <a:r>
                      <a:rPr lang="en-US"/>
                      <a:t>1 </a:t>
                    </a:r>
                    <a:r>
                      <a:rPr lang="ru-RU" smtClean="0"/>
                      <a:t>,5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</a:t>
                    </a:r>
                    <a:r>
                      <a:rPr lang="en-US" smtClean="0"/>
                      <a:t>1</a:t>
                    </a:r>
                    <a:r>
                      <a:rPr lang="ru-RU" smtClean="0"/>
                      <a:t>,9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'неналоговые доходы'!$B$1:$E$1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'неналоговые доходы'!$B$6:$E$6</c:f>
              <c:numCache>
                <c:formatCode>#,##0.0</c:formatCode>
                <c:ptCount val="4"/>
                <c:pt idx="0">
                  <c:v>20940.900000000001</c:v>
                </c:pt>
                <c:pt idx="1">
                  <c:v>14596.7</c:v>
                </c:pt>
                <c:pt idx="2">
                  <c:v>11492.6</c:v>
                </c:pt>
                <c:pt idx="3">
                  <c:v>11958.9</c:v>
                </c:pt>
              </c:numCache>
            </c:numRef>
          </c:val>
        </c:ser>
        <c:ser>
          <c:idx val="5"/>
          <c:order val="5"/>
          <c:tx>
            <c:strRef>
              <c:f>'неналоговые доходы'!$A$7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'неналоговые доходы'!$B$1:$E$1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'неналоговые доходы'!$B$7:$E$7</c:f>
              <c:numCache>
                <c:formatCode>#,##0.0</c:formatCode>
                <c:ptCount val="4"/>
                <c:pt idx="0">
                  <c:v>184</c:v>
                </c:pt>
                <c:pt idx="1">
                  <c:v>50.5</c:v>
                </c:pt>
                <c:pt idx="2">
                  <c:v>92.5</c:v>
                </c:pt>
                <c:pt idx="3">
                  <c:v>82.8</c:v>
                </c:pt>
              </c:numCache>
            </c:numRef>
          </c:val>
        </c:ser>
        <c:overlap val="100"/>
        <c:axId val="135028736"/>
        <c:axId val="135030272"/>
      </c:barChart>
      <c:catAx>
        <c:axId val="135028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030272"/>
        <c:crosses val="autoZero"/>
        <c:auto val="1"/>
        <c:lblAlgn val="ctr"/>
        <c:lblOffset val="100"/>
      </c:catAx>
      <c:valAx>
        <c:axId val="13503027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3502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19460101182394"/>
          <c:y val="7.2134319146779008E-2"/>
          <c:w val="0.18623629463603064"/>
          <c:h val="0.9103177936158103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5417527470615252E-2"/>
          <c:y val="0"/>
          <c:w val="0.81716546444147165"/>
          <c:h val="0.88619765518715954"/>
        </c:manualLayout>
      </c:layout>
      <c:barChart>
        <c:barDir val="col"/>
        <c:grouping val="percentStacked"/>
        <c:ser>
          <c:idx val="0"/>
          <c:order val="0"/>
          <c:tx>
            <c:strRef>
              <c:f>безвозмездные!$A$2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5</a:t>
                    </a:r>
                    <a:r>
                      <a:rPr lang="en-US" smtClean="0"/>
                      <a:t>07</a:t>
                    </a:r>
                    <a:r>
                      <a:rPr lang="ru-RU" smtClean="0"/>
                      <a:t>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6</a:t>
                    </a:r>
                    <a:r>
                      <a:rPr lang="en-US" smtClean="0"/>
                      <a:t>27</a:t>
                    </a:r>
                    <a:r>
                      <a:rPr lang="ru-RU" smtClean="0"/>
                      <a:t>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4</a:t>
                    </a:r>
                    <a:r>
                      <a:rPr lang="en-US" smtClean="0"/>
                      <a:t>99</a:t>
                    </a:r>
                    <a:r>
                      <a:rPr lang="ru-RU" smtClean="0"/>
                      <a:t>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4</a:t>
                    </a:r>
                    <a:r>
                      <a:rPr lang="en-US" smtClean="0"/>
                      <a:t>99</a:t>
                    </a:r>
                    <a:r>
                      <a:rPr lang="ru-RU" smtClean="0"/>
                      <a:t>,8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безвозмездные!$B$1:$E$1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безвозмездные!$B$2:$E$2</c:f>
              <c:numCache>
                <c:formatCode>#,##0.0</c:formatCode>
                <c:ptCount val="4"/>
                <c:pt idx="0">
                  <c:v>507169.2</c:v>
                </c:pt>
                <c:pt idx="1">
                  <c:v>627670</c:v>
                </c:pt>
                <c:pt idx="2">
                  <c:v>499768.5</c:v>
                </c:pt>
                <c:pt idx="3">
                  <c:v>499768.5</c:v>
                </c:pt>
              </c:numCache>
            </c:numRef>
          </c:val>
        </c:ser>
        <c:ser>
          <c:idx val="1"/>
          <c:order val="1"/>
          <c:tx>
            <c:strRef>
              <c:f>безвозмездные!$A$3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9</a:t>
                    </a:r>
                    <a:r>
                      <a:rPr lang="en-US" smtClean="0"/>
                      <a:t>31</a:t>
                    </a:r>
                    <a:r>
                      <a:rPr lang="ru-RU" smtClean="0"/>
                      <a:t>,7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3</a:t>
                    </a:r>
                    <a:r>
                      <a:rPr lang="en-US" smtClean="0"/>
                      <a:t>93</a:t>
                    </a:r>
                    <a:r>
                      <a:rPr lang="ru-RU" smtClean="0"/>
                      <a:t>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7</a:t>
                    </a:r>
                    <a:r>
                      <a:rPr lang="en-US" smtClean="0"/>
                      <a:t>44</a:t>
                    </a:r>
                    <a:r>
                      <a:rPr lang="ru-RU" smtClean="0"/>
                      <a:t>,5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/>
                      <a:t>7</a:t>
                    </a:r>
                    <a:r>
                      <a:rPr lang="en-US"/>
                      <a:t>36 </a:t>
                    </a:r>
                    <a:r>
                      <a:rPr lang="ru-RU" smtClean="0"/>
                      <a:t>,1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безвозмездные!$B$1:$E$1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безвозмездные!$B$3:$E$3</c:f>
              <c:numCache>
                <c:formatCode>#,##0.0</c:formatCode>
                <c:ptCount val="4"/>
                <c:pt idx="0">
                  <c:v>931664.1</c:v>
                </c:pt>
                <c:pt idx="1">
                  <c:v>393868.6</c:v>
                </c:pt>
                <c:pt idx="2">
                  <c:v>744494.7</c:v>
                </c:pt>
                <c:pt idx="3">
                  <c:v>736132.9</c:v>
                </c:pt>
              </c:numCache>
            </c:numRef>
          </c:val>
        </c:ser>
        <c:ser>
          <c:idx val="2"/>
          <c:order val="2"/>
          <c:tx>
            <c:strRef>
              <c:f>безвозмездные!$A$4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/>
                      <a:t>1</a:t>
                    </a:r>
                    <a:r>
                      <a:rPr lang="en-US"/>
                      <a:t> </a:t>
                    </a:r>
                    <a:r>
                      <a:rPr lang="en-US" smtClean="0"/>
                      <a:t>160</a:t>
                    </a:r>
                    <a:r>
                      <a:rPr lang="ru-RU" smtClean="0"/>
                      <a:t>,3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/>
                      <a:t>1</a:t>
                    </a:r>
                    <a:r>
                      <a:rPr lang="en-US"/>
                      <a:t> </a:t>
                    </a:r>
                    <a:r>
                      <a:rPr lang="en-US" smtClean="0"/>
                      <a:t>184</a:t>
                    </a:r>
                    <a:r>
                      <a:rPr lang="ru-RU" smtClean="0"/>
                      <a:t>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/>
                      <a:t>1</a:t>
                    </a:r>
                    <a:r>
                      <a:rPr lang="en-US"/>
                      <a:t> </a:t>
                    </a:r>
                    <a:r>
                      <a:rPr lang="en-US" smtClean="0"/>
                      <a:t>271</a:t>
                    </a:r>
                    <a:r>
                      <a:rPr lang="ru-RU" smtClean="0"/>
                      <a:t>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/>
                      <a:t>1</a:t>
                    </a:r>
                    <a:r>
                      <a:rPr lang="en-US"/>
                      <a:t> </a:t>
                    </a:r>
                    <a:r>
                      <a:rPr lang="en-US" smtClean="0"/>
                      <a:t>26</a:t>
                    </a:r>
                    <a:r>
                      <a:rPr lang="ru-RU" smtClean="0"/>
                      <a:t>4,0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безвозмездные!$B$1:$E$1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безвозмездные!$B$4:$E$4</c:f>
              <c:numCache>
                <c:formatCode>#,##0.0</c:formatCode>
                <c:ptCount val="4"/>
                <c:pt idx="0">
                  <c:v>1160283.6000000001</c:v>
                </c:pt>
                <c:pt idx="1">
                  <c:v>1184358.8</c:v>
                </c:pt>
                <c:pt idx="2">
                  <c:v>1271305</c:v>
                </c:pt>
                <c:pt idx="3">
                  <c:v>1263999</c:v>
                </c:pt>
              </c:numCache>
            </c:numRef>
          </c:val>
        </c:ser>
        <c:ser>
          <c:idx val="3"/>
          <c:order val="3"/>
          <c:tx>
            <c:strRef>
              <c:f>безвозмездные!$A$5</c:f>
              <c:strCache>
                <c:ptCount val="1"/>
                <c:pt idx="0">
                  <c:v> Иные МБТ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9.9694706490766768E-2"/>
                  <c:y val="5.657128243612345E-2"/>
                </c:manualLayout>
              </c:layout>
              <c:tx>
                <c:rich>
                  <a:bodyPr/>
                  <a:lstStyle/>
                  <a:p>
                    <a:r>
                      <a:rPr lang="en-US" sz="1600" u="sng" dirty="0" smtClean="0"/>
                      <a:t>1</a:t>
                    </a:r>
                    <a:r>
                      <a:rPr lang="en-US" u="sng" dirty="0" smtClean="0"/>
                      <a:t>1</a:t>
                    </a:r>
                    <a:r>
                      <a:rPr lang="ru-RU" u="sng" dirty="0" smtClean="0"/>
                      <a:t>,2</a:t>
                    </a:r>
                    <a:endParaRPr lang="en-US" u="sng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491897362124864E-2"/>
                  <c:y val="3.6604947458668262E-2"/>
                </c:manualLayout>
              </c:layout>
              <c:tx>
                <c:rich>
                  <a:bodyPr/>
                  <a:lstStyle/>
                  <a:p>
                    <a:r>
                      <a:rPr lang="en-US" sz="1600" u="sng" dirty="0"/>
                      <a:t>7</a:t>
                    </a:r>
                    <a:r>
                      <a:rPr lang="en-US" u="sng" dirty="0"/>
                      <a:t> </a:t>
                    </a:r>
                    <a:r>
                      <a:rPr lang="ru-RU" u="sng" dirty="0" smtClean="0"/>
                      <a:t>,9</a:t>
                    </a:r>
                    <a:endParaRPr lang="en-US" u="sng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3502272522424268E-2"/>
                  <c:y val="4.3260392451153228E-2"/>
                </c:manualLayout>
              </c:layout>
              <c:tx>
                <c:rich>
                  <a:bodyPr/>
                  <a:lstStyle/>
                  <a:p>
                    <a:r>
                      <a:rPr lang="en-US" sz="1600" u="sng" dirty="0" smtClean="0"/>
                      <a:t>4</a:t>
                    </a:r>
                    <a:r>
                      <a:rPr lang="en-US" u="sng" dirty="0" smtClean="0"/>
                      <a:t>2</a:t>
                    </a:r>
                    <a:r>
                      <a:rPr lang="ru-RU" u="sng" dirty="0" smtClean="0"/>
                      <a:t>,9</a:t>
                    </a:r>
                    <a:endParaRPr lang="en-US" u="sng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6335674720073247E-2"/>
                  <c:y val="4.3260392451153228E-2"/>
                </c:manualLayout>
              </c:layout>
              <c:tx>
                <c:rich>
                  <a:bodyPr/>
                  <a:lstStyle/>
                  <a:p>
                    <a:r>
                      <a:rPr lang="en-US" sz="1600" u="sng" dirty="0" smtClean="0"/>
                      <a:t>4</a:t>
                    </a:r>
                    <a:r>
                      <a:rPr lang="en-US" u="sng" dirty="0" smtClean="0"/>
                      <a:t>2</a:t>
                    </a:r>
                    <a:r>
                      <a:rPr lang="ru-RU" u="sng" dirty="0" smtClean="0"/>
                      <a:t>,8</a:t>
                    </a:r>
                    <a:endParaRPr lang="en-US" u="sng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безвозмездные!$B$1:$E$1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безвозмездные!$B$5:$E$5</c:f>
              <c:numCache>
                <c:formatCode>#,##0.0</c:formatCode>
                <c:ptCount val="4"/>
                <c:pt idx="0">
                  <c:v>11211.1</c:v>
                </c:pt>
                <c:pt idx="1">
                  <c:v>7869.4</c:v>
                </c:pt>
                <c:pt idx="2">
                  <c:v>42858.7</c:v>
                </c:pt>
                <c:pt idx="3">
                  <c:v>42791.199999999997</c:v>
                </c:pt>
              </c:numCache>
            </c:numRef>
          </c:val>
        </c:ser>
        <c:ser>
          <c:idx val="4"/>
          <c:order val="4"/>
          <c:tx>
            <c:strRef>
              <c:f>безвозмездные!$A$6</c:f>
              <c:strCache>
                <c:ptCount val="1"/>
                <c:pt idx="0">
                  <c:v>Прочие безвозмездные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безвозмездные!$B$1:$E$1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безвозмездные!$B$6:$E$6</c:f>
              <c:numCache>
                <c:formatCode>#,##0.0</c:formatCode>
                <c:ptCount val="4"/>
                <c:pt idx="0">
                  <c:v>151986.29999999999</c:v>
                </c:pt>
                <c:pt idx="1">
                  <c:v>81571.199999999997</c:v>
                </c:pt>
                <c:pt idx="2">
                  <c:v>55186.8</c:v>
                </c:pt>
                <c:pt idx="3">
                  <c:v>55188.1</c:v>
                </c:pt>
              </c:numCache>
            </c:numRef>
          </c:val>
        </c:ser>
        <c:overlap val="100"/>
        <c:axId val="136096384"/>
        <c:axId val="136479104"/>
      </c:barChart>
      <c:catAx>
        <c:axId val="136096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479104"/>
        <c:crosses val="autoZero"/>
        <c:auto val="1"/>
        <c:lblAlgn val="ctr"/>
        <c:lblOffset val="100"/>
      </c:catAx>
      <c:valAx>
        <c:axId val="13647910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3609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49989960386109"/>
          <c:y val="7.6754312413924677E-2"/>
          <c:w val="0.12899989380319363"/>
          <c:h val="0.8298527626909378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5.092592592592593E-2"/>
          <c:w val="0.81417814687256951"/>
          <c:h val="0.65686716243802923"/>
        </c:manualLayout>
      </c:layout>
      <c:bar3DChart>
        <c:barDir val="col"/>
        <c:grouping val="clustered"/>
        <c:ser>
          <c:idx val="0"/>
          <c:order val="0"/>
          <c:tx>
            <c:strRef>
              <c:f>'[Диаграмма в Microsoft Office PowerPoint]мун.программы'!$A$2</c:f>
              <c:strCache>
                <c:ptCount val="1"/>
                <c:pt idx="0">
                  <c:v>Расходы в рамках реализации муниципальных программ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1.7636929230085733E-3"/>
                  <c:y val="0.23611111111111124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3</a:t>
                    </a:r>
                    <a:r>
                      <a:rPr lang="en-US"/>
                      <a:t> </a:t>
                    </a:r>
                    <a:r>
                      <a:rPr lang="en-US" smtClean="0"/>
                      <a:t>832</a:t>
                    </a:r>
                    <a:r>
                      <a:rPr lang="ru-RU" smtClean="0"/>
                      <a:t>,7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1.5873236307076991E-2"/>
                  <c:y val="0.2361111111111112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164</a:t>
                    </a:r>
                    <a:r>
                      <a:rPr lang="ru-RU" dirty="0" smtClean="0"/>
                      <a:t>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4109543384068441E-2"/>
                  <c:y val="0.21296296296296324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3</a:t>
                    </a:r>
                    <a:r>
                      <a:rPr lang="en-US"/>
                      <a:t> </a:t>
                    </a:r>
                    <a:r>
                      <a:rPr lang="en-US" smtClean="0"/>
                      <a:t>522</a:t>
                    </a:r>
                    <a:r>
                      <a:rPr lang="ru-RU" smtClean="0"/>
                      <a:t>,9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3.5273858460170521E-3"/>
                  <c:y val="0.23611111111111124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3</a:t>
                    </a:r>
                    <a:r>
                      <a:rPr lang="en-US"/>
                      <a:t> </a:t>
                    </a:r>
                    <a:r>
                      <a:rPr lang="en-US" smtClean="0"/>
                      <a:t>398</a:t>
                    </a:r>
                    <a:r>
                      <a:rPr lang="ru-RU" smtClean="0"/>
                      <a:t>,6</a:t>
                    </a:r>
                    <a:endParaRPr lang="en-US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PowerPoint]мун.программы'!$B$1:$E$1</c:f>
              <c:strCache>
                <c:ptCount val="4"/>
                <c:pt idx="0">
                  <c:v>факт 2016 год</c:v>
                </c:pt>
                <c:pt idx="1">
                  <c:v>факт 2017 год</c:v>
                </c:pt>
                <c:pt idx="2">
                  <c:v>уточненный план на 2018 год</c:v>
                </c:pt>
                <c:pt idx="3">
                  <c:v>факт 2018 год</c:v>
                </c:pt>
              </c:strCache>
            </c:strRef>
          </c:cat>
          <c:val>
            <c:numRef>
              <c:f>'[Диаграмма в Microsoft Office PowerPoint]мун.программы'!$B$2:$E$2</c:f>
              <c:numCache>
                <c:formatCode>#,##0.0</c:formatCode>
                <c:ptCount val="4"/>
                <c:pt idx="0">
                  <c:v>3832658.2</c:v>
                </c:pt>
                <c:pt idx="1">
                  <c:v>3164251.7</c:v>
                </c:pt>
                <c:pt idx="2">
                  <c:v>3522900.7</c:v>
                </c:pt>
                <c:pt idx="3">
                  <c:v>3398618.4</c:v>
                </c:pt>
              </c:numCache>
            </c:numRef>
          </c:val>
          <c:shape val="cylinder"/>
        </c:ser>
        <c:shape val="box"/>
        <c:axId val="106513920"/>
        <c:axId val="106515456"/>
        <c:axId val="0"/>
      </c:bar3DChart>
      <c:catAx>
        <c:axId val="1065139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515456"/>
        <c:crosses val="autoZero"/>
        <c:auto val="1"/>
        <c:lblAlgn val="ctr"/>
        <c:lblOffset val="100"/>
      </c:catAx>
      <c:valAx>
        <c:axId val="106515456"/>
        <c:scaling>
          <c:orientation val="minMax"/>
        </c:scaling>
        <c:delete val="1"/>
        <c:axPos val="l"/>
        <c:numFmt formatCode="#,##0.0" sourceLinked="1"/>
        <c:tickLblPos val="none"/>
        <c:crossAx val="106513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30771580935457"/>
          <c:y val="0"/>
          <c:w val="0.18011012665259421"/>
          <c:h val="0.94272382618839434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plotVisOnly val="1"/>
    <c:dispBlanksAs val="zero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соцсфера!$B$17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соцсфера!$A$18:$A$19</c:f>
              <c:strCache>
                <c:ptCount val="2"/>
                <c:pt idx="0">
                  <c:v>социальная сфера</c:v>
                </c:pt>
                <c:pt idx="1">
                  <c:v>остальные расходы</c:v>
                </c:pt>
              </c:strCache>
            </c:strRef>
          </c:cat>
          <c:val>
            <c:numRef>
              <c:f>соцсфера!$B$18:$B$19</c:f>
            </c:numRef>
          </c:val>
        </c:ser>
        <c:ser>
          <c:idx val="1"/>
          <c:order val="1"/>
          <c:tx>
            <c:strRef>
              <c:f>соцсфера!$C$17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1662037551383358E-3"/>
                  <c:y val="0.2870370370370370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2 487,5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3887345850460971E-2"/>
                  <c:y val="0.240740740740741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1347</a:t>
                    </a:r>
                    <a:r>
                      <a:rPr lang="ru-RU" dirty="0" smtClean="0"/>
                      <a:t>,2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соцсфера!$A$18:$A$19</c:f>
              <c:strCache>
                <c:ptCount val="2"/>
                <c:pt idx="0">
                  <c:v>социальная сфера</c:v>
                </c:pt>
                <c:pt idx="1">
                  <c:v>остальные расходы</c:v>
                </c:pt>
              </c:strCache>
            </c:strRef>
          </c:cat>
          <c:val>
            <c:numRef>
              <c:f>соцсфера!$C$18:$C$19</c:f>
              <c:numCache>
                <c:formatCode>General</c:formatCode>
                <c:ptCount val="2"/>
                <c:pt idx="0">
                  <c:v>2487492.7000000002</c:v>
                </c:pt>
                <c:pt idx="1">
                  <c:v>1347241.8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соцсфера!$D$17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6664815020553315E-2"/>
                  <c:y val="0.3379629629629651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en-US" dirty="0" smtClean="0"/>
                      <a:t>003</a:t>
                    </a:r>
                    <a:r>
                      <a:rPr lang="ru-RU" dirty="0" smtClean="0"/>
                      <a:t>,7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053549605599403E-2"/>
                  <c:y val="0.1944444444444452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</a:t>
                    </a:r>
                    <a:r>
                      <a:rPr lang="en-US" dirty="0" smtClean="0"/>
                      <a:t> 188</a:t>
                    </a:r>
                    <a:r>
                      <a:rPr lang="ru-RU" dirty="0" smtClean="0"/>
                      <a:t>,7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соцсфера!$A$18:$A$19</c:f>
              <c:strCache>
                <c:ptCount val="2"/>
                <c:pt idx="0">
                  <c:v>социальная сфера</c:v>
                </c:pt>
                <c:pt idx="1">
                  <c:v>остальные расходы</c:v>
                </c:pt>
              </c:strCache>
            </c:strRef>
          </c:cat>
          <c:val>
            <c:numRef>
              <c:f>соцсфера!$D$18:$D$19</c:f>
              <c:numCache>
                <c:formatCode>#,##0.0</c:formatCode>
                <c:ptCount val="2"/>
                <c:pt idx="0">
                  <c:v>2003709.9</c:v>
                </c:pt>
                <c:pt idx="1">
                  <c:v>1188690.6000000003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соцсфера!$E$17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2219753360737643E-2"/>
                  <c:y val="0.314814814814816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1 963</a:t>
                    </a:r>
                    <a:r>
                      <a:rPr lang="ru-RU" dirty="0" smtClean="0"/>
                      <a:t>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219753360737688E-2"/>
                  <c:y val="0.2314814814814821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</a:t>
                    </a:r>
                    <a:r>
                      <a:rPr lang="en-US" dirty="0" smtClean="0"/>
                      <a:t> 463</a:t>
                    </a:r>
                    <a:r>
                      <a:rPr lang="ru-RU" dirty="0" smtClean="0"/>
                      <a:t>,2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соцсфера!$A$18:$A$19</c:f>
              <c:strCache>
                <c:ptCount val="2"/>
                <c:pt idx="0">
                  <c:v>социальная сфера</c:v>
                </c:pt>
                <c:pt idx="1">
                  <c:v>остальные расходы</c:v>
                </c:pt>
              </c:strCache>
            </c:strRef>
          </c:cat>
          <c:val>
            <c:numRef>
              <c:f>соцсфера!$E$18:$E$19</c:f>
              <c:numCache>
                <c:formatCode>#,##0.0</c:formatCode>
                <c:ptCount val="2"/>
                <c:pt idx="0">
                  <c:v>1963851.1000000003</c:v>
                </c:pt>
                <c:pt idx="1">
                  <c:v>1463241.3</c:v>
                </c:pt>
              </c:numCache>
            </c:numRef>
          </c:val>
          <c:shape val="cylinder"/>
        </c:ser>
        <c:shape val="box"/>
        <c:axId val="106618240"/>
        <c:axId val="106640512"/>
        <c:axId val="0"/>
      </c:bar3DChart>
      <c:catAx>
        <c:axId val="106618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6640512"/>
        <c:crosses val="autoZero"/>
        <c:auto val="1"/>
        <c:lblAlgn val="ctr"/>
        <c:lblOffset val="100"/>
      </c:catAx>
      <c:valAx>
        <c:axId val="1066405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661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13095920225855"/>
          <c:y val="0.24659412365121064"/>
          <c:w val="0.12979780461838447"/>
          <c:h val="0.5484780548264800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  <a:effectLst/>
        <a:sp3d>
          <a:contourClr>
            <a:schemeClr val="bg1">
              <a:lumMod val="7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012976880936089E-2"/>
          <c:y val="5.0925925925925923E-2"/>
          <c:w val="0.70624042086896477"/>
          <c:h val="0.79869969378827899"/>
        </c:manualLayout>
      </c:layout>
      <c:bar3DChart>
        <c:barDir val="col"/>
        <c:grouping val="clustered"/>
        <c:ser>
          <c:idx val="0"/>
          <c:order val="0"/>
          <c:tx>
            <c:strRef>
              <c:f>расходы!$A$24</c:f>
              <c:strCache>
                <c:ptCount val="1"/>
                <c:pt idx="0">
                  <c:v>средняя оценка по городским округам</c:v>
                </c:pt>
              </c:strCache>
            </c:strRef>
          </c:tx>
          <c:spPr>
            <a:gradFill>
              <a:gsLst>
                <a:gs pos="100000">
                  <a:srgbClr val="0000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расходы!$B$23:$D$23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расходы!$B$24:$D$24</c:f>
              <c:numCache>
                <c:formatCode>General</c:formatCode>
                <c:ptCount val="3"/>
                <c:pt idx="0">
                  <c:v>86.14</c:v>
                </c:pt>
                <c:pt idx="1">
                  <c:v>88.5</c:v>
                </c:pt>
                <c:pt idx="2">
                  <c:v>90.5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расходы!$A$25</c:f>
              <c:strCache>
                <c:ptCount val="1"/>
                <c:pt idx="0">
                  <c:v>средняя оценка муниципального образования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  <a:tileRect/>
            </a:gra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расходы!$B$23:$D$23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расходы!$B$25:$D$25</c:f>
              <c:numCache>
                <c:formatCode>General</c:formatCode>
                <c:ptCount val="3"/>
                <c:pt idx="0">
                  <c:v>88.86999999999999</c:v>
                </c:pt>
                <c:pt idx="1">
                  <c:v>93.2</c:v>
                </c:pt>
                <c:pt idx="2">
                  <c:v>92.3</c:v>
                </c:pt>
              </c:numCache>
            </c:numRef>
          </c:val>
          <c:shape val="cylinder"/>
        </c:ser>
        <c:shape val="box"/>
        <c:axId val="157009792"/>
        <c:axId val="157011328"/>
        <c:axId val="0"/>
      </c:bar3DChart>
      <c:catAx>
        <c:axId val="157009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57011328"/>
        <c:crosses val="autoZero"/>
        <c:auto val="1"/>
        <c:lblAlgn val="ctr"/>
        <c:lblOffset val="100"/>
      </c:catAx>
      <c:valAx>
        <c:axId val="1570113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700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528740157480455"/>
          <c:y val="8.9697433654126746E-2"/>
          <c:w val="0.23804593175853062"/>
          <c:h val="0.85301254009915428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54840-C8F5-426F-B1CD-EDB4C38643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DC996-B28D-4445-9E03-544A337BE156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развитие межнационального сотрудничества, сохранение и защиту самобытности, культуры, языков и традиций народов Российской Федерации </a:t>
          </a:r>
          <a:r>
            <a:rPr lang="ru-RU" sz="1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0,2</a:t>
          </a:r>
          <a:endParaRPr lang="ru-RU" sz="1400" b="1" i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72246CFF-8BF0-488A-9631-6526BC57105D}" type="parTrans" cxnId="{6AC066E4-095F-410E-9877-946970649606}">
      <dgm:prSet/>
      <dgm:spPr/>
      <dgm:t>
        <a:bodyPr/>
        <a:lstStyle/>
        <a:p>
          <a:endParaRPr lang="ru-RU"/>
        </a:p>
      </dgm:t>
    </dgm:pt>
    <dgm:pt modelId="{46980D5F-918B-42FE-B4A1-FCE4B400A2B7}" type="sibTrans" cxnId="{6AC066E4-095F-410E-9877-946970649606}">
      <dgm:prSet/>
      <dgm:spPr/>
      <dgm:t>
        <a:bodyPr/>
        <a:lstStyle/>
        <a:p>
          <a:endParaRPr lang="ru-RU"/>
        </a:p>
      </dgm:t>
    </dgm:pt>
    <dgm:pt modelId="{B73956C5-65B0-4185-8AC7-6F320CA449FB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i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по оказанию услуг организации общегородских массовых мероприятий для лиц с ограниченными возможностями и инвалидов  </a:t>
          </a:r>
          <a:r>
            <a:rPr lang="ru-RU" sz="1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0,7</a:t>
          </a:r>
          <a:endParaRPr lang="ru-RU" sz="1400" b="1" i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F36B5812-4290-4F70-8DE3-E3CC69BC2AC8}" type="parTrans" cxnId="{5D8D8804-8A09-4206-A67F-C3DCFCB7F8AB}">
      <dgm:prSet/>
      <dgm:spPr/>
      <dgm:t>
        <a:bodyPr/>
        <a:lstStyle/>
        <a:p>
          <a:endParaRPr lang="ru-RU"/>
        </a:p>
      </dgm:t>
    </dgm:pt>
    <dgm:pt modelId="{C1140D72-B16F-4171-9677-643380A87573}" type="sibTrans" cxnId="{5D8D8804-8A09-4206-A67F-C3DCFCB7F8AB}">
      <dgm:prSet/>
      <dgm:spPr/>
      <dgm:t>
        <a:bodyPr/>
        <a:lstStyle/>
        <a:p>
          <a:endParaRPr lang="ru-RU"/>
        </a:p>
      </dgm:t>
    </dgm:pt>
    <dgm:pt modelId="{4C51A5ED-6C29-418D-81A0-B3874B3C3150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деятельность в области образования и (или) просвещения и (или) науки и (или) культуры и (или) искусства и (или) здравоохранения и (или) профилактики и охраны здоровья граждан и (или) пропаганде здорового образа жизни и (или) улучшения морально-психологического состояния граждан и (или) физической культуры и спорта и  содействие указанной деятельности и (или) содействие духовному развитию личности </a:t>
          </a:r>
          <a:r>
            <a:rPr lang="ru-RU" sz="1400" b="1" i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  </a:t>
          </a:r>
          <a:r>
            <a:rPr lang="ru-RU" sz="1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12,4</a:t>
          </a:r>
          <a:endParaRPr lang="ru-RU" sz="1400" b="1" i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F550847E-E0FE-4893-8092-4F323479A485}" type="parTrans" cxnId="{CE5425C8-40F2-4965-B3D6-A68C61991B6F}">
      <dgm:prSet/>
      <dgm:spPr/>
      <dgm:t>
        <a:bodyPr/>
        <a:lstStyle/>
        <a:p>
          <a:endParaRPr lang="ru-RU"/>
        </a:p>
      </dgm:t>
    </dgm:pt>
    <dgm:pt modelId="{25667D77-76CD-44B2-B859-260137C5CBAD}" type="sibTrans" cxnId="{CE5425C8-40F2-4965-B3D6-A68C61991B6F}">
      <dgm:prSet/>
      <dgm:spPr/>
      <dgm:t>
        <a:bodyPr/>
        <a:lstStyle/>
        <a:p>
          <a:endParaRPr lang="ru-RU"/>
        </a:p>
      </dgm:t>
    </dgm:pt>
    <dgm:pt modelId="{F9FFFFF7-3E41-4AA2-A530-8BEA03D5C6B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i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организация работы с детьми и молодежью города Урай  </a:t>
          </a:r>
          <a:r>
            <a:rPr lang="ru-RU" sz="1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0,5</a:t>
          </a:r>
          <a:endParaRPr lang="ru-RU" sz="1400" b="1" i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F6FCBEC9-B94F-4BAE-8062-8DBFC4094589}" type="sibTrans" cxnId="{3EE9E951-DDB1-4142-83F4-5BF5D84D0451}">
      <dgm:prSet/>
      <dgm:spPr/>
      <dgm:t>
        <a:bodyPr/>
        <a:lstStyle/>
        <a:p>
          <a:endParaRPr lang="ru-RU"/>
        </a:p>
      </dgm:t>
    </dgm:pt>
    <dgm:pt modelId="{C99D473F-C14D-47E8-BBEE-2848C2356D9A}" type="parTrans" cxnId="{3EE9E951-DDB1-4142-83F4-5BF5D84D0451}">
      <dgm:prSet/>
      <dgm:spPr/>
      <dgm:t>
        <a:bodyPr/>
        <a:lstStyle/>
        <a:p>
          <a:endParaRPr lang="ru-RU"/>
        </a:p>
      </dgm:t>
    </dgm:pt>
    <dgm:pt modelId="{A5DA1B0F-B696-4616-85A7-5E3BBEA4CCA3}" type="pres">
      <dgm:prSet presAssocID="{FD754840-C8F5-426F-B1CD-EDB4C38643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DBE6977-5156-423A-8BAD-6D09BCDE02E6}" type="pres">
      <dgm:prSet presAssocID="{FD754840-C8F5-426F-B1CD-EDB4C38643A4}" presName="Name1" presStyleCnt="0"/>
      <dgm:spPr/>
    </dgm:pt>
    <dgm:pt modelId="{1F880176-BA24-4979-8EFF-47B1336380E5}" type="pres">
      <dgm:prSet presAssocID="{FD754840-C8F5-426F-B1CD-EDB4C38643A4}" presName="cycle" presStyleCnt="0"/>
      <dgm:spPr/>
    </dgm:pt>
    <dgm:pt modelId="{A8317CBD-6F6E-40EB-B381-B6C14691B046}" type="pres">
      <dgm:prSet presAssocID="{FD754840-C8F5-426F-B1CD-EDB4C38643A4}" presName="srcNode" presStyleLbl="node1" presStyleIdx="0" presStyleCnt="4"/>
      <dgm:spPr/>
    </dgm:pt>
    <dgm:pt modelId="{081FD3F2-3FC2-4585-8A2E-DF35F376F3E7}" type="pres">
      <dgm:prSet presAssocID="{FD754840-C8F5-426F-B1CD-EDB4C38643A4}" presName="conn" presStyleLbl="parChTrans1D2" presStyleIdx="0" presStyleCnt="1"/>
      <dgm:spPr/>
      <dgm:t>
        <a:bodyPr/>
        <a:lstStyle/>
        <a:p>
          <a:endParaRPr lang="ru-RU"/>
        </a:p>
      </dgm:t>
    </dgm:pt>
    <dgm:pt modelId="{DE6A56A5-0352-4851-9D0B-EBB3BE78B102}" type="pres">
      <dgm:prSet presAssocID="{FD754840-C8F5-426F-B1CD-EDB4C38643A4}" presName="extraNode" presStyleLbl="node1" presStyleIdx="0" presStyleCnt="4"/>
      <dgm:spPr/>
    </dgm:pt>
    <dgm:pt modelId="{7A4A3144-8AA5-46A2-934C-4090382B521B}" type="pres">
      <dgm:prSet presAssocID="{FD754840-C8F5-426F-B1CD-EDB4C38643A4}" presName="dstNode" presStyleLbl="node1" presStyleIdx="0" presStyleCnt="4"/>
      <dgm:spPr/>
    </dgm:pt>
    <dgm:pt modelId="{D8AC2942-2125-40C9-A1EE-219BEE16ABB7}" type="pres">
      <dgm:prSet presAssocID="{F9FFFFF7-3E41-4AA2-A530-8BEA03D5C6B1}" presName="text_1" presStyleLbl="node1" presStyleIdx="0" presStyleCnt="4" custScaleY="117394" custLinFactNeighborX="732" custLinFactNeighborY="-3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8236B-9E36-491C-96CE-6D6CD3EA240F}" type="pres">
      <dgm:prSet presAssocID="{F9FFFFF7-3E41-4AA2-A530-8BEA03D5C6B1}" presName="accent_1" presStyleCnt="0"/>
      <dgm:spPr/>
    </dgm:pt>
    <dgm:pt modelId="{EBE35808-0117-4666-AB08-4896F8BE5D82}" type="pres">
      <dgm:prSet presAssocID="{F9FFFFF7-3E41-4AA2-A530-8BEA03D5C6B1}" presName="accentRepeatNode" presStyleLbl="solidFgAcc1" presStyleIdx="0" presStyleCnt="4" custScaleY="108114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7B81E2B9-1FDF-4FFD-A4F9-D2292D67FAAC}" type="pres">
      <dgm:prSet presAssocID="{675DC996-B28D-4445-9E03-544A337BE156}" presName="text_2" presStyleLbl="node1" presStyleIdx="1" presStyleCnt="4" custScaleY="114873" custLinFactNeighborX="639" custLinFactNeighborY="-2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A73B3-8B56-49A1-9D7F-710BBB0A8FD4}" type="pres">
      <dgm:prSet presAssocID="{675DC996-B28D-4445-9E03-544A337BE156}" presName="accent_2" presStyleCnt="0"/>
      <dgm:spPr/>
    </dgm:pt>
    <dgm:pt modelId="{85DB9A51-CFB2-48E4-9DBC-C66370F21CC8}" type="pres">
      <dgm:prSet presAssocID="{675DC996-B28D-4445-9E03-544A337BE156}" presName="accentRepeatNode" presStyleLbl="solidFgAcc1" presStyleIdx="1" presStyleCnt="4" custScaleY="114477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9455727A-3953-4902-8014-B80BCF66383E}" type="pres">
      <dgm:prSet presAssocID="{B73956C5-65B0-4185-8AC7-6F320CA449F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02616-E1BC-440D-AFA1-BDEA53F25B4C}" type="pres">
      <dgm:prSet presAssocID="{B73956C5-65B0-4185-8AC7-6F320CA449FB}" presName="accent_3" presStyleCnt="0"/>
      <dgm:spPr/>
    </dgm:pt>
    <dgm:pt modelId="{91AC8DFB-B2DB-4FEA-AB70-1EE3125CBC38}" type="pres">
      <dgm:prSet presAssocID="{B73956C5-65B0-4185-8AC7-6F320CA449FB}" presName="accentRepeatNode" presStyleLbl="solidFgAcc1" presStyleIdx="2" presStyleCnt="4" custScaleY="119376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7897B0F7-01BC-42AC-B368-F000F8036F5B}" type="pres">
      <dgm:prSet presAssocID="{4C51A5ED-6C29-418D-81A0-B3874B3C3150}" presName="text_4" presStyleLbl="node1" presStyleIdx="3" presStyleCnt="4" custScaleY="150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038CA-066D-4AED-8C4D-2740E79ADE50}" type="pres">
      <dgm:prSet presAssocID="{4C51A5ED-6C29-418D-81A0-B3874B3C3150}" presName="accent_4" presStyleCnt="0"/>
      <dgm:spPr/>
    </dgm:pt>
    <dgm:pt modelId="{78E793DF-6F3E-4047-947D-529B6B2183F5}" type="pres">
      <dgm:prSet presAssocID="{4C51A5ED-6C29-418D-81A0-B3874B3C3150}" presName="accentRepeatNode" presStyleLbl="solidFgAcc1" presStyleIdx="3" presStyleCnt="4" custScaleY="149951"/>
      <dgm:spPr>
        <a:solidFill>
          <a:srgbClr val="00B050"/>
        </a:solidFill>
      </dgm:spPr>
      <dgm:t>
        <a:bodyPr/>
        <a:lstStyle/>
        <a:p>
          <a:endParaRPr lang="ru-RU"/>
        </a:p>
      </dgm:t>
    </dgm:pt>
  </dgm:ptLst>
  <dgm:cxnLst>
    <dgm:cxn modelId="{6AC066E4-095F-410E-9877-946970649606}" srcId="{FD754840-C8F5-426F-B1CD-EDB4C38643A4}" destId="{675DC996-B28D-4445-9E03-544A337BE156}" srcOrd="1" destOrd="0" parTransId="{72246CFF-8BF0-488A-9631-6526BC57105D}" sibTransId="{46980D5F-918B-42FE-B4A1-FCE4B400A2B7}"/>
    <dgm:cxn modelId="{CE5425C8-40F2-4965-B3D6-A68C61991B6F}" srcId="{FD754840-C8F5-426F-B1CD-EDB4C38643A4}" destId="{4C51A5ED-6C29-418D-81A0-B3874B3C3150}" srcOrd="3" destOrd="0" parTransId="{F550847E-E0FE-4893-8092-4F323479A485}" sibTransId="{25667D77-76CD-44B2-B859-260137C5CBAD}"/>
    <dgm:cxn modelId="{3EE9E951-DDB1-4142-83F4-5BF5D84D0451}" srcId="{FD754840-C8F5-426F-B1CD-EDB4C38643A4}" destId="{F9FFFFF7-3E41-4AA2-A530-8BEA03D5C6B1}" srcOrd="0" destOrd="0" parTransId="{C99D473F-C14D-47E8-BBEE-2848C2356D9A}" sibTransId="{F6FCBEC9-B94F-4BAE-8062-8DBFC4094589}"/>
    <dgm:cxn modelId="{5D8D8804-8A09-4206-A67F-C3DCFCB7F8AB}" srcId="{FD754840-C8F5-426F-B1CD-EDB4C38643A4}" destId="{B73956C5-65B0-4185-8AC7-6F320CA449FB}" srcOrd="2" destOrd="0" parTransId="{F36B5812-4290-4F70-8DE3-E3CC69BC2AC8}" sibTransId="{C1140D72-B16F-4171-9677-643380A87573}"/>
    <dgm:cxn modelId="{28CBD9A1-6C08-4EB9-A39A-6BF3132D1C37}" type="presOf" srcId="{4C51A5ED-6C29-418D-81A0-B3874B3C3150}" destId="{7897B0F7-01BC-42AC-B368-F000F8036F5B}" srcOrd="0" destOrd="0" presId="urn:microsoft.com/office/officeart/2008/layout/VerticalCurvedList"/>
    <dgm:cxn modelId="{6FDCF5A5-1435-4E63-96DC-427D2BBABF6E}" type="presOf" srcId="{B73956C5-65B0-4185-8AC7-6F320CA449FB}" destId="{9455727A-3953-4902-8014-B80BCF66383E}" srcOrd="0" destOrd="0" presId="urn:microsoft.com/office/officeart/2008/layout/VerticalCurvedList"/>
    <dgm:cxn modelId="{F8770EB0-5045-40E3-8335-EECE5E2C3EC9}" type="presOf" srcId="{675DC996-B28D-4445-9E03-544A337BE156}" destId="{7B81E2B9-1FDF-4FFD-A4F9-D2292D67FAAC}" srcOrd="0" destOrd="0" presId="urn:microsoft.com/office/officeart/2008/layout/VerticalCurvedList"/>
    <dgm:cxn modelId="{C9170315-881A-412D-BD6D-51CE85195512}" type="presOf" srcId="{FD754840-C8F5-426F-B1CD-EDB4C38643A4}" destId="{A5DA1B0F-B696-4616-85A7-5E3BBEA4CCA3}" srcOrd="0" destOrd="0" presId="urn:microsoft.com/office/officeart/2008/layout/VerticalCurvedList"/>
    <dgm:cxn modelId="{1E531BD1-59D6-499C-95B7-718919E63E69}" type="presOf" srcId="{F9FFFFF7-3E41-4AA2-A530-8BEA03D5C6B1}" destId="{D8AC2942-2125-40C9-A1EE-219BEE16ABB7}" srcOrd="0" destOrd="0" presId="urn:microsoft.com/office/officeart/2008/layout/VerticalCurvedList"/>
    <dgm:cxn modelId="{617500E7-5343-4B1E-9EC9-A01BA09FB0DE}" type="presOf" srcId="{F6FCBEC9-B94F-4BAE-8062-8DBFC4094589}" destId="{081FD3F2-3FC2-4585-8A2E-DF35F376F3E7}" srcOrd="0" destOrd="0" presId="urn:microsoft.com/office/officeart/2008/layout/VerticalCurvedList"/>
    <dgm:cxn modelId="{083253CB-9A44-49FD-8BB9-68289D8631B8}" type="presParOf" srcId="{A5DA1B0F-B696-4616-85A7-5E3BBEA4CCA3}" destId="{EDBE6977-5156-423A-8BAD-6D09BCDE02E6}" srcOrd="0" destOrd="0" presId="urn:microsoft.com/office/officeart/2008/layout/VerticalCurvedList"/>
    <dgm:cxn modelId="{6464779A-46ED-4835-AF11-8DBB76F96369}" type="presParOf" srcId="{EDBE6977-5156-423A-8BAD-6D09BCDE02E6}" destId="{1F880176-BA24-4979-8EFF-47B1336380E5}" srcOrd="0" destOrd="0" presId="urn:microsoft.com/office/officeart/2008/layout/VerticalCurvedList"/>
    <dgm:cxn modelId="{380115D1-0BB5-41E1-A226-3A0FB0163EA6}" type="presParOf" srcId="{1F880176-BA24-4979-8EFF-47B1336380E5}" destId="{A8317CBD-6F6E-40EB-B381-B6C14691B046}" srcOrd="0" destOrd="0" presId="urn:microsoft.com/office/officeart/2008/layout/VerticalCurvedList"/>
    <dgm:cxn modelId="{13B1D3DF-C24E-49F1-AFF4-981107EFA0B7}" type="presParOf" srcId="{1F880176-BA24-4979-8EFF-47B1336380E5}" destId="{081FD3F2-3FC2-4585-8A2E-DF35F376F3E7}" srcOrd="1" destOrd="0" presId="urn:microsoft.com/office/officeart/2008/layout/VerticalCurvedList"/>
    <dgm:cxn modelId="{F293312F-01D6-470E-A2AE-6BB3696EB075}" type="presParOf" srcId="{1F880176-BA24-4979-8EFF-47B1336380E5}" destId="{DE6A56A5-0352-4851-9D0B-EBB3BE78B102}" srcOrd="2" destOrd="0" presId="urn:microsoft.com/office/officeart/2008/layout/VerticalCurvedList"/>
    <dgm:cxn modelId="{75DD8C57-877A-4010-B30D-50FCE2A92E5B}" type="presParOf" srcId="{1F880176-BA24-4979-8EFF-47B1336380E5}" destId="{7A4A3144-8AA5-46A2-934C-4090382B521B}" srcOrd="3" destOrd="0" presId="urn:microsoft.com/office/officeart/2008/layout/VerticalCurvedList"/>
    <dgm:cxn modelId="{093C3A20-76A3-4DBE-AF6D-3FB64308571F}" type="presParOf" srcId="{EDBE6977-5156-423A-8BAD-6D09BCDE02E6}" destId="{D8AC2942-2125-40C9-A1EE-219BEE16ABB7}" srcOrd="1" destOrd="0" presId="urn:microsoft.com/office/officeart/2008/layout/VerticalCurvedList"/>
    <dgm:cxn modelId="{7B016040-3683-4317-8A3D-E26E5DE34D57}" type="presParOf" srcId="{EDBE6977-5156-423A-8BAD-6D09BCDE02E6}" destId="{0DB8236B-9E36-491C-96CE-6D6CD3EA240F}" srcOrd="2" destOrd="0" presId="urn:microsoft.com/office/officeart/2008/layout/VerticalCurvedList"/>
    <dgm:cxn modelId="{676ACC45-B7CF-407F-A299-BD3CCFE0F204}" type="presParOf" srcId="{0DB8236B-9E36-491C-96CE-6D6CD3EA240F}" destId="{EBE35808-0117-4666-AB08-4896F8BE5D82}" srcOrd="0" destOrd="0" presId="urn:microsoft.com/office/officeart/2008/layout/VerticalCurvedList"/>
    <dgm:cxn modelId="{EA1EE501-BB58-4EA5-8D03-EB182E9D813B}" type="presParOf" srcId="{EDBE6977-5156-423A-8BAD-6D09BCDE02E6}" destId="{7B81E2B9-1FDF-4FFD-A4F9-D2292D67FAAC}" srcOrd="3" destOrd="0" presId="urn:microsoft.com/office/officeart/2008/layout/VerticalCurvedList"/>
    <dgm:cxn modelId="{BC682C41-E093-4E11-80DB-97CDED373D02}" type="presParOf" srcId="{EDBE6977-5156-423A-8BAD-6D09BCDE02E6}" destId="{C8FA73B3-8B56-49A1-9D7F-710BBB0A8FD4}" srcOrd="4" destOrd="0" presId="urn:microsoft.com/office/officeart/2008/layout/VerticalCurvedList"/>
    <dgm:cxn modelId="{F851F6D9-4F41-404A-B63B-5BB9F195A1BD}" type="presParOf" srcId="{C8FA73B3-8B56-49A1-9D7F-710BBB0A8FD4}" destId="{85DB9A51-CFB2-48E4-9DBC-C66370F21CC8}" srcOrd="0" destOrd="0" presId="urn:microsoft.com/office/officeart/2008/layout/VerticalCurvedList"/>
    <dgm:cxn modelId="{0796DE2B-62CC-4F99-9DBF-9059478D5573}" type="presParOf" srcId="{EDBE6977-5156-423A-8BAD-6D09BCDE02E6}" destId="{9455727A-3953-4902-8014-B80BCF66383E}" srcOrd="5" destOrd="0" presId="urn:microsoft.com/office/officeart/2008/layout/VerticalCurvedList"/>
    <dgm:cxn modelId="{FD601D4B-0DF4-4B63-837D-3FC67FDB6320}" type="presParOf" srcId="{EDBE6977-5156-423A-8BAD-6D09BCDE02E6}" destId="{63402616-E1BC-440D-AFA1-BDEA53F25B4C}" srcOrd="6" destOrd="0" presId="urn:microsoft.com/office/officeart/2008/layout/VerticalCurvedList"/>
    <dgm:cxn modelId="{34716075-B6CE-4DA3-B767-E09287335CEF}" type="presParOf" srcId="{63402616-E1BC-440D-AFA1-BDEA53F25B4C}" destId="{91AC8DFB-B2DB-4FEA-AB70-1EE3125CBC38}" srcOrd="0" destOrd="0" presId="urn:microsoft.com/office/officeart/2008/layout/VerticalCurvedList"/>
    <dgm:cxn modelId="{45C6D4C9-1A6F-4CDE-8388-1FC2F413CC91}" type="presParOf" srcId="{EDBE6977-5156-423A-8BAD-6D09BCDE02E6}" destId="{7897B0F7-01BC-42AC-B368-F000F8036F5B}" srcOrd="7" destOrd="0" presId="urn:microsoft.com/office/officeart/2008/layout/VerticalCurvedList"/>
    <dgm:cxn modelId="{4E2626D2-9232-4B1A-8848-F62AE13C8CDA}" type="presParOf" srcId="{EDBE6977-5156-423A-8BAD-6D09BCDE02E6}" destId="{E6A038CA-066D-4AED-8C4D-2740E79ADE50}" srcOrd="8" destOrd="0" presId="urn:microsoft.com/office/officeart/2008/layout/VerticalCurvedList"/>
    <dgm:cxn modelId="{3ABC3003-3162-4190-B95B-2C68F85A1B24}" type="presParOf" srcId="{E6A038CA-066D-4AED-8C4D-2740E79ADE50}" destId="{78E793DF-6F3E-4047-947D-529B6B2183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1FD3F2-3FC2-4585-8A2E-DF35F376F3E7}">
      <dsp:nvSpPr>
        <dsp:cNvPr id="0" name=""/>
        <dsp:cNvSpPr/>
      </dsp:nvSpPr>
      <dsp:spPr>
        <a:xfrm>
          <a:off x="-5617729" y="-888757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C2942-2125-40C9-A1EE-219BEE16ABB7}">
      <dsp:nvSpPr>
        <dsp:cNvPr id="0" name=""/>
        <dsp:cNvSpPr/>
      </dsp:nvSpPr>
      <dsp:spPr>
        <a:xfrm>
          <a:off x="622861" y="262791"/>
          <a:ext cx="8513986" cy="89731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7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организация работы с детьми и молодежью города Урай  </a:t>
          </a:r>
          <a:r>
            <a:rPr lang="ru-RU" sz="14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0,5</a:t>
          </a:r>
          <a:endParaRPr lang="ru-RU" sz="1400" b="1" i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622861" y="262791"/>
        <a:ext cx="8513986" cy="897315"/>
      </dsp:txXfrm>
    </dsp:sp>
    <dsp:sp modelId="{EBE35808-0117-4666-AB08-4896F8BE5D82}">
      <dsp:nvSpPr>
        <dsp:cNvPr id="0" name=""/>
        <dsp:cNvSpPr/>
      </dsp:nvSpPr>
      <dsp:spPr>
        <a:xfrm>
          <a:off x="82813" y="218908"/>
          <a:ext cx="955452" cy="103297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1E2B9-1FDF-4FFD-A4F9-D2292D67FAAC}">
      <dsp:nvSpPr>
        <dsp:cNvPr id="0" name=""/>
        <dsp:cNvSpPr/>
      </dsp:nvSpPr>
      <dsp:spPr>
        <a:xfrm>
          <a:off x="1050369" y="1425069"/>
          <a:ext cx="8075760" cy="87804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7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развитие межнационального сотрудничества, сохранение и защиту самобытности, культуры, языков и традиций народов Российской Федерации </a:t>
          </a:r>
          <a:r>
            <a:rPr lang="ru-RU" sz="14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0,2</a:t>
          </a:r>
          <a:endParaRPr lang="ru-RU" sz="1400" b="1" i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1050369" y="1425069"/>
        <a:ext cx="8075760" cy="878045"/>
      </dsp:txXfrm>
    </dsp:sp>
    <dsp:sp modelId="{85DB9A51-CFB2-48E4-9DBC-C66370F21CC8}">
      <dsp:nvSpPr>
        <dsp:cNvPr id="0" name=""/>
        <dsp:cNvSpPr/>
      </dsp:nvSpPr>
      <dsp:spPr>
        <a:xfrm>
          <a:off x="521039" y="1335252"/>
          <a:ext cx="955452" cy="109377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5727A-3953-4902-8014-B80BCF66383E}">
      <dsp:nvSpPr>
        <dsp:cNvPr id="0" name=""/>
        <dsp:cNvSpPr/>
      </dsp:nvSpPr>
      <dsp:spPr>
        <a:xfrm>
          <a:off x="998765" y="2646699"/>
          <a:ext cx="8075760" cy="7643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7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по оказанию услуг организации общегородских массовых мероприятий для лиц с ограниченными возможностями и инвалидов  </a:t>
          </a:r>
          <a:r>
            <a:rPr lang="ru-RU" sz="14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0,7</a:t>
          </a:r>
          <a:endParaRPr lang="ru-RU" sz="1400" b="1" i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998765" y="2646699"/>
        <a:ext cx="8075760" cy="764362"/>
      </dsp:txXfrm>
    </dsp:sp>
    <dsp:sp modelId="{91AC8DFB-B2DB-4FEA-AB70-1EE3125CBC38}">
      <dsp:nvSpPr>
        <dsp:cNvPr id="0" name=""/>
        <dsp:cNvSpPr/>
      </dsp:nvSpPr>
      <dsp:spPr>
        <a:xfrm>
          <a:off x="521039" y="2458590"/>
          <a:ext cx="955452" cy="114058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7B0F7-01BC-42AC-B368-F000F8036F5B}">
      <dsp:nvSpPr>
        <dsp:cNvPr id="0" name=""/>
        <dsp:cNvSpPr/>
      </dsp:nvSpPr>
      <dsp:spPr>
        <a:xfrm>
          <a:off x="560539" y="3600401"/>
          <a:ext cx="8513986" cy="1150441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7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деятельность в области образования и (или) просвещения и (или) науки и (или) культуры и (или) искусства и (или) здравоохранения и (или) профилактики и охраны здоровья граждан и (или) пропаганде здорового образа жизни и (или) улучшения морально-психологического состояния граждан и (или) физической культуры и спорта и  содействие указанной деятельности и (или) содействие духовному развитию личности </a:t>
          </a:r>
          <a:r>
            <a:rPr lang="ru-RU" sz="1400" b="1" i="1" kern="12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  </a:t>
          </a:r>
          <a:r>
            <a:rPr lang="ru-RU" sz="1400" b="1" i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12,4</a:t>
          </a:r>
          <a:endParaRPr lang="ru-RU" sz="1400" b="1" i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560539" y="3600401"/>
        <a:ext cx="8513986" cy="1150441"/>
      </dsp:txXfrm>
    </dsp:sp>
    <dsp:sp modelId="{78E793DF-6F3E-4047-947D-529B6B2183F5}">
      <dsp:nvSpPr>
        <dsp:cNvPr id="0" name=""/>
        <dsp:cNvSpPr/>
      </dsp:nvSpPr>
      <dsp:spPr>
        <a:xfrm>
          <a:off x="82813" y="3459267"/>
          <a:ext cx="955452" cy="143271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0.07258</cdr:x>
      <cdr:y>0</cdr:y>
    </cdr:from>
    <cdr:to>
      <cdr:x>0.07475</cdr:x>
      <cdr:y>0.71185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648072" y="0"/>
          <a:ext cx="19376" cy="403835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0.19672</cdr:x>
      <cdr:y>0.29427</cdr:y>
    </cdr:from>
    <cdr:to>
      <cdr:x>0.25343</cdr:x>
      <cdr:y>0.41295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1728192" y="1544296"/>
          <a:ext cx="498200" cy="622818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0000FF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0.23502</cdr:x>
      <cdr:y>0.31579</cdr:y>
    </cdr:from>
    <cdr:to>
      <cdr:x>0.25892</cdr:x>
      <cdr:y>0.33333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H="1" flipV="1">
          <a:off x="2123728" y="1296144"/>
          <a:ext cx="216024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0.01629</cdr:x>
      <cdr:y>0.54618</cdr:y>
    </cdr:from>
    <cdr:to>
      <cdr:x>0.04887</cdr:x>
      <cdr:y>0.6008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H="1">
          <a:off x="144016" y="2160240"/>
          <a:ext cx="288032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0.01629</cdr:x>
      <cdr:y>0.47336</cdr:y>
    </cdr:from>
    <cdr:to>
      <cdr:x>0.05701</cdr:x>
      <cdr:y>0.54618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H="1" flipV="1">
          <a:off x="144016" y="1872208"/>
          <a:ext cx="360040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0.21991</cdr:x>
      <cdr:y>0.2913</cdr:y>
    </cdr:from>
    <cdr:to>
      <cdr:x>0.2362</cdr:x>
      <cdr:y>0.40053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H="1">
          <a:off x="1944216" y="1152128"/>
          <a:ext cx="14401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0.21991</cdr:x>
      <cdr:y>0.23668</cdr:y>
    </cdr:from>
    <cdr:to>
      <cdr:x>0.2362</cdr:x>
      <cdr:y>0.27309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H="1" flipV="1">
          <a:off x="1944216" y="936104"/>
          <a:ext cx="144016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0.39909</cdr:x>
      <cdr:y>0.23668</cdr:y>
    </cdr:from>
    <cdr:to>
      <cdr:x>0.42353</cdr:x>
      <cdr:y>0.25488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H="1" flipV="1">
          <a:off x="3528392" y="936104"/>
          <a:ext cx="216024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0.39909</cdr:x>
      <cdr:y>0.2913</cdr:y>
    </cdr:from>
    <cdr:to>
      <cdr:x>0.42353</cdr:x>
      <cdr:y>0.38233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 flipH="1">
          <a:off x="3528392" y="1152128"/>
          <a:ext cx="216024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0.58642</cdr:x>
      <cdr:y>0.23668</cdr:y>
    </cdr:from>
    <cdr:to>
      <cdr:x>0.60271</cdr:x>
      <cdr:y>0.25488</cdr:y>
    </cdr:to>
    <cdr:sp macro="" textlink="">
      <cdr:nvSpPr>
        <cdr:cNvPr id="14" name="Прямая со стрелкой 13"/>
        <cdr:cNvSpPr/>
      </cdr:nvSpPr>
      <cdr:spPr>
        <a:xfrm xmlns:a="http://schemas.openxmlformats.org/drawingml/2006/main" flipH="1" flipV="1">
          <a:off x="5184576" y="936104"/>
          <a:ext cx="144016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0.58642</cdr:x>
      <cdr:y>0.2913</cdr:y>
    </cdr:from>
    <cdr:to>
      <cdr:x>0.61085</cdr:x>
      <cdr:y>0.36412</cdr:y>
    </cdr:to>
    <cdr:sp macro="" textlink="">
      <cdr:nvSpPr>
        <cdr:cNvPr id="16" name="Прямая со стрелкой 15"/>
        <cdr:cNvSpPr/>
      </cdr:nvSpPr>
      <cdr:spPr>
        <a:xfrm xmlns:a="http://schemas.openxmlformats.org/drawingml/2006/main" flipH="1">
          <a:off x="5184576" y="1152128"/>
          <a:ext cx="216024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0.79919</cdr:x>
      <cdr:y>0.01887</cdr:y>
    </cdr:from>
    <cdr:to>
      <cdr:x>0.83132</cdr:x>
      <cdr:y>0.88679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7164288" y="72008"/>
          <a:ext cx="288032" cy="331236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0.58231</cdr:x>
      <cdr:y>0.01887</cdr:y>
    </cdr:from>
    <cdr:to>
      <cdr:x>0.6064</cdr:x>
      <cdr:y>0.88679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220072" y="72008"/>
          <a:ext cx="216024" cy="331236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0.38149</cdr:x>
      <cdr:y>0.01887</cdr:y>
    </cdr:from>
    <cdr:to>
      <cdr:x>0.42969</cdr:x>
      <cdr:y>0.88679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3419872" y="72008"/>
          <a:ext cx="432048" cy="331236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0.06822</cdr:x>
      <cdr:y>0.0566</cdr:y>
    </cdr:from>
    <cdr:to>
      <cdr:x>0.09232</cdr:x>
      <cdr:y>0.13208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H="1">
          <a:off x="611560" y="216024"/>
          <a:ext cx="216024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0.27707</cdr:x>
      <cdr:y>0.09434</cdr:y>
    </cdr:from>
    <cdr:to>
      <cdr:x>0.27707</cdr:x>
      <cdr:y>0.09434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>
          <a:off x="2483768" y="360040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0.26903</cdr:x>
      <cdr:y>0.01887</cdr:y>
    </cdr:from>
    <cdr:to>
      <cdr:x>0.30117</cdr:x>
      <cdr:y>0.09434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H="1">
          <a:off x="2411760" y="72008"/>
          <a:ext cx="288032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0.47788</cdr:x>
      <cdr:y>0.03774</cdr:y>
    </cdr:from>
    <cdr:to>
      <cdr:x>0.50198</cdr:x>
      <cdr:y>0.11321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 flipH="1">
          <a:off x="4283968" y="144016"/>
          <a:ext cx="216024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0.68673</cdr:x>
      <cdr:y>0.01887</cdr:y>
    </cdr:from>
    <cdr:to>
      <cdr:x>0.71083</cdr:x>
      <cdr:y>0.09434</cdr:y>
    </cdr:to>
    <cdr:sp macro="" textlink="">
      <cdr:nvSpPr>
        <cdr:cNvPr id="14" name="Прямая со стрелкой 13"/>
        <cdr:cNvSpPr/>
      </cdr:nvSpPr>
      <cdr:spPr>
        <a:xfrm xmlns:a="http://schemas.openxmlformats.org/drawingml/2006/main" flipH="1">
          <a:off x="6156176" y="72008"/>
          <a:ext cx="216024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3" rIns="91429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9" tIns="45713" rIns="91429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8545BF-EFFE-4AD4-B16D-AAE714ED9C65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9" tIns="45713" rIns="91429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29" tIns="45713" rIns="91429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E67C86-EE41-4368-8B0B-81A81063E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0314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3" rIns="91429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9" tIns="45713" rIns="91429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7FC92D-36D3-4DD6-823A-6F221FAF6D28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3" rIns="91429" bIns="4571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4876"/>
            <a:ext cx="5438775" cy="4467225"/>
          </a:xfrm>
          <a:prstGeom prst="rect">
            <a:avLst/>
          </a:prstGeom>
        </p:spPr>
        <p:txBody>
          <a:bodyPr vert="horz" lIns="91429" tIns="45713" rIns="91429" bIns="4571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9" tIns="45713" rIns="91429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29" tIns="45713" rIns="91429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7C0301-A95E-4A2B-B107-C9BCADA4C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0498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559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13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919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602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86495-FBC2-48FD-8963-3F20781B80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08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86495-FBC2-48FD-8963-3F20781B80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3088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126" defTabSz="917544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6718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CF57B-A161-4567-BBFF-59C8F29A2D81}" type="datetime1">
              <a:rPr lang="ru-RU" smtClean="0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1D280-BC16-443F-9A9E-620B0ECD2B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9755B8-D878-4B5C-A2A6-E7FBA861F51A}" type="datetime1">
              <a:rPr lang="ru-RU" smtClean="0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31F1-D8B4-4300-8542-46910E40C1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77677-0084-4B04-AAB2-EAEEFFA724FE}" type="datetime1">
              <a:rPr lang="ru-RU" smtClean="0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3BD2A-74BF-476A-BAE8-16FBEA062B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7079980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3E7FA-D9C6-439B-A833-E964BF898C87}" type="datetime1">
              <a:rPr lang="ru-RU" smtClean="0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2884A-AB6A-497A-AE61-AF939ACEF0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697ED-D22D-4347-8145-E5A32BA0B043}" type="datetime1">
              <a:rPr lang="ru-RU" smtClean="0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CF81C-58F0-4B9C-A036-2295621AC7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62CD5-03EC-4844-96BD-EC141EEB73FA}" type="datetime1">
              <a:rPr lang="ru-RU" smtClean="0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C3ADC-F276-4C39-9AF1-7395DF6100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343A5-D46D-4A56-B24B-A1FB51035061}" type="datetime1">
              <a:rPr lang="ru-RU" smtClean="0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6FB0D-87F3-4D58-B675-C6B20766A4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78B59-42A5-4815-B476-7CE2969DBDD6}" type="datetime1">
              <a:rPr lang="ru-RU" smtClean="0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BCBED-1CEB-47CB-865A-96D3079D30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7C4F58-B7FF-460D-98CE-FC01B095B207}" type="datetime1">
              <a:rPr lang="ru-RU" smtClean="0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AEADA-03E1-450E-BB7A-2CD8A256C4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6DEF0-7AAC-41E2-AADA-95EFC4E64A27}" type="datetime1">
              <a:rPr lang="ru-RU" smtClean="0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9EB8D-49C8-4E13-A403-EB8831AC6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2AB02-5C44-4F6C-AFCC-483861398608}" type="datetime1">
              <a:rPr lang="ru-RU" smtClean="0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6639286-635E-4497-A0E9-0D4965DB9E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535C79B-C2D0-4B21-A467-D7E328D472E1}" type="datetime1">
              <a:rPr lang="ru-RU" smtClean="0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C5CB616-3E48-45E4-9D67-8CDD9FE56C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uray.ru/document/846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93771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endParaRPr lang="ru-RU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8478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Отчет</a:t>
            </a:r>
          </a:p>
          <a:p>
            <a:pPr algn="ctr">
              <a:defRPr/>
            </a:pPr>
            <a:r>
              <a:rPr lang="ru-RU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об исполнении бюджета городского округа город Урай </a:t>
            </a:r>
          </a:p>
          <a:p>
            <a:pPr algn="ctr">
              <a:defRPr/>
            </a:pPr>
            <a:r>
              <a:rPr lang="ru-RU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за 2018 год</a:t>
            </a:r>
            <a:endParaRPr lang="ru-RU" sz="4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8599" y="5085184"/>
            <a:ext cx="51954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  </a:t>
            </a:r>
            <a:r>
              <a:rPr lang="ru-RU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проекту решения </a:t>
            </a:r>
            <a:r>
              <a:rPr lang="ru-RU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Думы города Урай</a:t>
            </a: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«Об исполнении бюджета городского округа город Урай за 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                            Докладчик Хусаинова Ирина Валериевна</a:t>
            </a:r>
            <a:endParaRPr lang="ru-RU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9736154"/>
              </p:ext>
            </p:extLst>
          </p:nvPr>
        </p:nvGraphicFramePr>
        <p:xfrm>
          <a:off x="107504" y="980728"/>
          <a:ext cx="8856983" cy="5764845"/>
        </p:xfrm>
        <a:graphic>
          <a:graphicData uri="http://schemas.openxmlformats.org/drawingml/2006/table">
            <a:tbl>
              <a:tblPr/>
              <a:tblGrid>
                <a:gridCol w="4885999"/>
                <a:gridCol w="1332546"/>
                <a:gridCol w="1319219"/>
                <a:gridCol w="1319219"/>
              </a:tblGrid>
              <a:tr h="162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 Муниципальная программа "Информационное общество -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на 2016-2018 годы</a:t>
                      </a: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 Муниципальная программа "Развитие транспортной системы города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на 2016-2020 годы</a:t>
                      </a: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 Муниципальная программа "Формирование современной городской среды муниципального образования город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на 2018-2022 годы</a:t>
                      </a: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 Муниципальная программа "Создание условий для эффективного и ответственного управления муниципальными финансами, повышения устойчивости местного бюджета городского округа г.Урай. Управление муниципальными финансами в городском округе г.Урай" на период до 2020 года"</a:t>
                      </a: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 Муниципальная программа "Совершенствование и развитие муниципального управления в городе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на 2018-2030 годы</a:t>
                      </a: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 Муниципальная программа "Обеспечение градостроительной деятельности на территории города Урай" на  2018-2030 годы</a:t>
                      </a: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 Муниципальная программа "Молодежь города Урай" на 2016-2020 годы</a:t>
                      </a: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 Муниципальная программа "Развитие жилищно-коммунального комплекса и повышение энергетической эффективности в городе Урай на 2016-2018 годы"</a:t>
                      </a: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 Муниципальная программа "Проектирование и строительство инженерных сетей коммунальной инфраструктуры в городе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на 2014-2020 годы</a:t>
                      </a: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муниципальным программам</a:t>
                      </a: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3 522,9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3 398,6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направления деятельности</a:t>
                      </a: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3 551,7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3 427,1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3" marR="6433" marT="6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80312" y="692696"/>
            <a:ext cx="16364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 слайда)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32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город </a:t>
            </a:r>
            <a:r>
              <a:rPr lang="ru-RU" sz="1600" b="1" i="1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Урай</a:t>
            </a:r>
            <a:r>
              <a:rPr lang="ru-RU" sz="1600" b="1" i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в разрезе </a:t>
            </a:r>
          </a:p>
          <a:p>
            <a:pPr>
              <a:defRPr/>
            </a:pPr>
            <a:r>
              <a:rPr lang="ru-RU" sz="1600" b="1" i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программ, непрограммных направлений деятельности за 2018 год, </a:t>
            </a:r>
            <a:r>
              <a:rPr lang="ru-RU" sz="1600" b="1" i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5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729866939"/>
              </p:ext>
            </p:extLst>
          </p:nvPr>
        </p:nvGraphicFramePr>
        <p:xfrm>
          <a:off x="748034" y="2636912"/>
          <a:ext cx="295232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444511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городского округа город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Урай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функционирование социальной сферы за 2016-2018 годы, млн.рублей 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941168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   Социальная сфера                                           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437112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endParaRPr lang="ru-RU" sz="20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Культура</a:t>
            </a:r>
            <a:r>
              <a:rPr lang="ru-RU" sz="2000" b="1" i="1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Здравоохранение</a:t>
            </a:r>
          </a:p>
          <a:p>
            <a:pPr>
              <a:buFontTx/>
              <a:buChar char="-"/>
              <a:defRPr/>
            </a:pP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>
              <a:buFontTx/>
              <a:buChar char="-"/>
              <a:defRPr/>
            </a:pP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3851920" y="4437112"/>
            <a:ext cx="936104" cy="1656184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3325" y="1427362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62,8%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44738" y="1709246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37,2%.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5965" y="1401469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64,9%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1920" y="1709247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35,1%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5228" y="1401469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57,3%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40933635"/>
              </p:ext>
            </p:extLst>
          </p:nvPr>
        </p:nvGraphicFramePr>
        <p:xfrm>
          <a:off x="-720588" y="1490698"/>
          <a:ext cx="91450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250084" y="1684278"/>
            <a:ext cx="678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42,7%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35152" y="0"/>
            <a:ext cx="708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9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0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860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В рамках реализации наказов избирателей депутатам Думы ХМАО-Югры за 2018 год исполнено 9,4 млн.рублей, в том числе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07504" y="1163609"/>
          <a:ext cx="8957948" cy="5649611"/>
        </p:xfrm>
        <a:graphic>
          <a:graphicData uri="http://schemas.openxmlformats.org/drawingml/2006/table">
            <a:tbl>
              <a:tblPr/>
              <a:tblGrid>
                <a:gridCol w="1966379"/>
                <a:gridCol w="873946"/>
                <a:gridCol w="6117623"/>
              </a:tblGrid>
              <a:tr h="315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Сфера деятельности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Направление расходов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6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</a:t>
                      </a:r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200" b="1" i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учреждения </a:t>
                      </a:r>
                      <a:r>
                        <a:rPr lang="ru-RU" sz="1200" b="1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доп.образования</a:t>
                      </a: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(интерактивное и мультимедийное оборудование, документ-камеры, информационные киоски, цифровой рояль, </a:t>
                      </a:r>
                      <a:r>
                        <a:rPr lang="ru-RU" sz="1200" b="1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банкетки</a:t>
                      </a: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радиосистемы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 динамическим  микрофоном</a:t>
                      </a: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общеобразовательные учреждения (оборудование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снаряжение для парашютно-десантной подготовки и погружений с аквалангом, оформление </a:t>
                      </a:r>
                      <a:r>
                        <a:rPr lang="ru-RU" sz="1200" b="1" i="1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рекриации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участие в соревнованиях, учебно-тренировочных сборах, кадетская форма, оборудование для скандинавской </a:t>
                      </a:r>
                      <a:r>
                        <a:rPr lang="ru-RU" sz="1200" b="1" i="1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хотьбы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информационно-техническое оборудование для внутреннего и внешнего видеонаблюдения, приобретение методических материалов для изучения иностранных языков, сушильные машины для прачки),</a:t>
                      </a:r>
                      <a:endParaRPr lang="ru-RU" sz="1200" b="1" i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шкафов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 электронными замками, спортивный инвентарь, </a:t>
                      </a:r>
                      <a:r>
                        <a:rPr lang="ru-RU" sz="1200" b="1" i="1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спорт.экипировка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спортивное универсальное табло,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проведение открытого регионального турнира по боксу, посвященного Дню Победы в Великой Отечественной войне,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учебно-тренировочные сборы, участие в региональном этапе военно-спортивной игры Зарница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приобретение</a:t>
                      </a:r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проведение семинара молодых писателей,</a:t>
                      </a:r>
                    </a:p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 кинопроекционного оборудования и комплектующих к нему,</a:t>
                      </a:r>
                    </a:p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 компьютерного, музыкального оборудования, звуковой аппаратуры, вокальных радиосистем, сценических костюмов, фотоаппарата,</a:t>
                      </a:r>
                    </a:p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организация и проведение окружного конкурса эстрадного искусства «Песенный звездопад»,</a:t>
                      </a:r>
                    </a:p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 и доставка напольного покрытия, балетные станки,</a:t>
                      </a:r>
                    </a:p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проведение праздничных мероприятий, посвященных «100-летию комсомола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40352" y="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08327" y="0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10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1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6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Предоставлено субсидий на оказание финансовой поддержки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ориентированным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некоммерческим организациям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в сумме 13,8 млн.руб., по следующим направлениям, тыс.рублей: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596589325"/>
              </p:ext>
            </p:extLst>
          </p:nvPr>
        </p:nvGraphicFramePr>
        <p:xfrm>
          <a:off x="0" y="1268760"/>
          <a:ext cx="914399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68889" y="0"/>
            <a:ext cx="780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11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8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3884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Предоставлено субсидий юридическим лицам, индивидуальным предпринимателям, физическим лицам - производителям товаров, работ и услуг в 2018 году из средств местного бюджета 109,5 млн.рублей:</a:t>
            </a:r>
          </a:p>
          <a:p>
            <a:pPr marL="285750" indent="-285750"/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07504" y="1196752"/>
          <a:ext cx="8821488" cy="4440059"/>
        </p:xfrm>
        <a:graphic>
          <a:graphicData uri="http://schemas.openxmlformats.org/drawingml/2006/table">
            <a:tbl>
              <a:tblPr/>
              <a:tblGrid>
                <a:gridCol w="7960855"/>
                <a:gridCol w="860633"/>
              </a:tblGrid>
              <a:tr h="224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субсидии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90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1. На возмещение расходов по реализации полномочий в сфере жилищно-коммунального комплекса  по капитальному ремонту (с заменой) систем газораспределения,</a:t>
                      </a:r>
                      <a:r>
                        <a:rPr lang="ru-RU" sz="11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теплоснабжения, водоснабжения и водоотведения, </a:t>
                      </a: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 с применением композитных материалов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59,7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На</a:t>
                      </a:r>
                      <a:r>
                        <a:rPr lang="ru-RU" sz="11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возмещение недополученных доходов организациям, осуществляющим реализацию электрической энергии населению и приравненным к ним категориям потребителей в зоне децентрализованного электроснабжения автономного округа по социально-ориентированным розничным тарифам и сжиженного газа по социально-ориентированным розничным ценам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На капитальный ремонт имущественного</a:t>
                      </a:r>
                      <a:r>
                        <a:rPr lang="ru-RU" sz="11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комплекса «Полигон утилизации твердых бытовых отходов города Урай»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Субсидии субъектам малого и среднего предпринимательства, сельскохозяйственным товаропроизводителям предоставляемые в рамках муниципальной программы «Развитие малого и среднего предпринимательства, потребительского рынка</a:t>
                      </a:r>
                      <a:r>
                        <a:rPr lang="ru-RU" sz="11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сельскохозяйственных товаропроизводителей города Урай» на 2016-2020 годы 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39,1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089">
                <a:tc>
                  <a:txBody>
                    <a:bodyPr/>
                    <a:lstStyle/>
                    <a:p>
                      <a:pPr algn="l" fontAlgn="ctr"/>
                      <a:endParaRPr lang="ru-RU" sz="1100" b="1" i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На частичное возмещение затрат по транспортному обслуживанию населения при переправлении через грузовую и пассажирскую переправы, организованные через реку Конда в летний и зимний периоды</a:t>
                      </a:r>
                    </a:p>
                    <a:p>
                      <a:pPr algn="l" fontAlgn="ctr"/>
                      <a:endParaRPr lang="ru-RU" sz="1100" b="1" i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/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</a:p>
                    <a:p>
                      <a:pPr algn="ctr" fontAlgn="ctr"/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08326" y="0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12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8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0466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публичных нормативных обязательств за счет средств бюджета городского округа город Урай за 2018 год, млн.рублей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8666676"/>
              </p:ext>
            </p:extLst>
          </p:nvPr>
        </p:nvGraphicFramePr>
        <p:xfrm>
          <a:off x="256056" y="1196752"/>
          <a:ext cx="8492408" cy="4446839"/>
        </p:xfrm>
        <a:graphic>
          <a:graphicData uri="http://schemas.openxmlformats.org/drawingml/2006/table">
            <a:tbl>
              <a:tblPr/>
              <a:tblGrid>
                <a:gridCol w="574674"/>
                <a:gridCol w="5571149"/>
                <a:gridCol w="1149347"/>
                <a:gridCol w="1197238"/>
              </a:tblGrid>
              <a:tr h="570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Публичное нормативное обязательство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 на 2018 год 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на 01.01.2019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01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Закон автономного округа от 09.06.2009 № 86-оз «О дополнительных гарантиях и дополнительных мерах социальной поддержки детей-сирот и детей, оставшихся без попечения родителей, лиц из числа детей-сирот и детей, оставшихся без попечения родителей, усыновителей, приемных родителей, патронатных воспитателей и воспитателей детских домов семейного типа в Ханты-Мансийском автономном округе – Югре»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Иные виды дополнительных мер социальной поддержки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64,6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64,6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139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Закон автономного округа от 21.02.2007 № 2-оз "О компенсации части родительской платы за содержание детей (присмотр и уход за детьми)  в образовательных организациях, реализующих основную общеобразовательную программу дошкольного образования"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Субвенция на компенсацию части родительской платы за присмотр и уход за детьми в образовательных организациях, реализующих образовательные программы дошкольного образования 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29,8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46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Решение Думы города </a:t>
                      </a:r>
                      <a:r>
                        <a:rPr lang="ru-RU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Урай</a:t>
                      </a:r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от 24.05.2012 №53 "О Положении  о наградах и званиях города </a:t>
                      </a:r>
                      <a:r>
                        <a:rPr lang="ru-RU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Урай</a:t>
                      </a:r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Выплаты согласно порядку предоставления мер социальной поддержки и размерах возмещения расходов гражданами, удостоенными звания "Почетный гражданин города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0,07 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0,07 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731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94,9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94,4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12623" y="0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13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3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ДОКУМЕНТЫ\ФОТОАРХИВ\УРАЙ\ул Космонавтов\ул Космонавтов 2013\DSC05640.jpg сжат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77" r="18987" b="11397"/>
          <a:stretch/>
        </p:blipFill>
        <p:spPr bwMode="auto">
          <a:xfrm>
            <a:off x="5148064" y="4558206"/>
            <a:ext cx="3885406" cy="2299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Rectangle 1"/>
          <p:cNvSpPr>
            <a:spLocks noChangeArrowheads="1"/>
          </p:cNvSpPr>
          <p:nvPr/>
        </p:nvSpPr>
        <p:spPr bwMode="auto">
          <a:xfrm>
            <a:off x="179512" y="59978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Динамика расходов дорожного фонда муниципального образования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за 2016-2018 годы, млн.руб.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0896815"/>
              </p:ext>
            </p:extLst>
          </p:nvPr>
        </p:nvGraphicFramePr>
        <p:xfrm>
          <a:off x="107504" y="1412774"/>
          <a:ext cx="6696743" cy="4104457"/>
        </p:xfrm>
        <a:graphic>
          <a:graphicData uri="http://schemas.openxmlformats.org/drawingml/2006/table">
            <a:tbl>
              <a:tblPr/>
              <a:tblGrid>
                <a:gridCol w="3257877"/>
                <a:gridCol w="1085958"/>
                <a:gridCol w="1176454"/>
                <a:gridCol w="1176454"/>
              </a:tblGrid>
              <a:tr h="422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 2016г.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 2017 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 2018 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Остаток дорожного фонда на 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01.01.2016, 01.01.2017, 01.01.2018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Доходы дорожного фонда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83,2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83,3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58,6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Расходы дорожного фонда </a:t>
                      </a:r>
                    </a:p>
                    <a:p>
                      <a:pPr algn="l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(направления</a:t>
                      </a:r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en-US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реконструкция, капитальный ремонт, ремонт и содержание сети автомобильных дорог общего пользования и искусственных сооружений на них)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82,4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72,3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58,7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Остаток дорожного фонда на 01.01.2017,01.01.2018, 01.01.2019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11,2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331"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40845" y="116632"/>
            <a:ext cx="7360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14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295232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4198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4" y="1124744"/>
          <a:ext cx="8928993" cy="3871350"/>
        </p:xfrm>
        <a:graphic>
          <a:graphicData uri="http://schemas.openxmlformats.org/drawingml/2006/table">
            <a:tbl>
              <a:tblPr/>
              <a:tblGrid>
                <a:gridCol w="292754"/>
                <a:gridCol w="4976815"/>
                <a:gridCol w="563079"/>
                <a:gridCol w="432048"/>
                <a:gridCol w="524064"/>
                <a:gridCol w="427137"/>
                <a:gridCol w="429411"/>
                <a:gridCol w="427137"/>
                <a:gridCol w="427137"/>
                <a:gridCol w="429411"/>
              </a:tblGrid>
              <a:tr h="1948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Указа Президента Российской Федерации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ФБ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ФБ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8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№597 "О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реализации государственной социальной политики", №1688 "О некоторых мерах по реализации государственной политики в сфере защиты детей-сирот и детей, оставшихся без попечения родителей", №761 "О национальной стратегии действий в интересах детей на 2012-2017 годы"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111,7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111,7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111,7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111,7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повышение оплаты труда отдельным категориям работников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111,7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111,7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3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№600 "О мерах по обеспечению граждан Российской Федерации доступным и комфортным жильем и повышению качества жилищно-коммунальных услуг"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жилья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511,3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455,1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507,2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451,4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градостроительная деятельность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5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проектирование и строительство объектов инженерной инфраструктуры на территориях, предназначенных для жилищного строительства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5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 подпрограммы "Обеспечение жильем молодых семей" федеральной целевой программы "Жилище" на 2015-2020 годы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8864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Исполнение майских указов Президента Российской Федерации в 2018 году, млн.руб.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77443" y="0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Слайд 15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1"/>
          <p:cNvSpPr>
            <a:spLocks noChangeArrowheads="1"/>
          </p:cNvSpPr>
          <p:nvPr/>
        </p:nvSpPr>
        <p:spPr bwMode="auto">
          <a:xfrm>
            <a:off x="107504" y="913077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средств резервного фонда на 31.12.2018 – 4 478,5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44824"/>
            <a:ext cx="856895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Думы города Урай от 26.12.2017 №105 резервный фонд администрации города Урай на 2018 год назначен в сумме 5 000,0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направлены на: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исполнение судебных актов по обращению взыскания на средства бюджета городского округа город Урай, необходимость в которых возникла в текущем финансовом году, в сумме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4 428,5тыс.рублей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оказание материальной помощи, пострадавшему от пожара, необходимость в которых возникла в текущем финансовом году, в сумме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96336" y="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116632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Слайд 16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7667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МУНИЦИПАЛЬНОГО ДОЛГА           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 2016-2018 ГОДЫ, млн.рублей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ivteleradio.ru/images/2016/3/18/be5bb15a3ea84df9910ffdb4cadbaa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59524"/>
            <a:ext cx="3321766" cy="2225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3548" y="530120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конец отчетного года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499992" y="1700808"/>
          <a:ext cx="3744417" cy="1333475"/>
        </p:xfrm>
        <a:graphic>
          <a:graphicData uri="http://schemas.openxmlformats.org/drawingml/2006/table">
            <a:tbl>
              <a:tblPr/>
              <a:tblGrid>
                <a:gridCol w="1248139"/>
                <a:gridCol w="1248139"/>
                <a:gridCol w="1248139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 01.01.2017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 01.01.2018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 01.01.2019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208326" y="0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17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61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155679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Динамика основных параметров исполнения </a:t>
            </a:r>
          </a:p>
          <a:p>
            <a:pPr lvl="0" indent="450850"/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бюджета городского 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округа город Урай за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2016-2018 годы млн.рублей</a:t>
            </a:r>
            <a:endParaRPr lang="ru-RU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7614441"/>
              </p:ext>
            </p:extLst>
          </p:nvPr>
        </p:nvGraphicFramePr>
        <p:xfrm>
          <a:off x="107504" y="2492896"/>
          <a:ext cx="8928990" cy="2309584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</a:tblPr>
              <a:tblGrid>
                <a:gridCol w="1755701"/>
                <a:gridCol w="1153746"/>
                <a:gridCol w="1103584"/>
                <a:gridCol w="870861"/>
                <a:gridCol w="1093408"/>
                <a:gridCol w="1150885"/>
                <a:gridCol w="769613"/>
                <a:gridCol w="1031192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показателя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(факт)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исполнения от плана 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(факт)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исполнения</a:t>
                      </a:r>
                      <a:r>
                        <a:rPr lang="ru-RU" sz="11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от плана</a:t>
                      </a:r>
                      <a:endParaRPr lang="ru-RU" sz="11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Уточненный план на 2018  год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2018 год (факт)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исполнения от плана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3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ДОХОДЫ-всего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3 792,5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3 071,8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3 402,7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3 406,5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8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РАСХОДЫ-всего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3 834,7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97,8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3 192,4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3 551,7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3 427,1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1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Дефицит (-)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120,6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9904" y="0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818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32842" y="14285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управления муниципальными финансами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692696"/>
            <a:ext cx="7920880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1560" y="76470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      Департамент </a:t>
            </a:r>
            <a:r>
              <a:rPr lang="ru-RU" sz="1200" dirty="0"/>
              <a:t>финансов автономного округа </a:t>
            </a:r>
            <a:r>
              <a:rPr lang="ru-RU" sz="1200" dirty="0" smtClean="0"/>
              <a:t>проводит </a:t>
            </a:r>
            <a:r>
              <a:rPr lang="ru-RU" sz="1200" dirty="0"/>
              <a:t>ежегодный </a:t>
            </a:r>
            <a:r>
              <a:rPr lang="ru-RU" sz="1200" dirty="0" smtClean="0"/>
              <a:t>мониторинг и оценку качества организации и </a:t>
            </a:r>
            <a:r>
              <a:rPr lang="ru-RU" sz="1200" dirty="0"/>
              <a:t>осуществления бюджетного </a:t>
            </a:r>
            <a:r>
              <a:rPr lang="ru-RU" sz="1200" dirty="0" smtClean="0"/>
              <a:t>процесса в </a:t>
            </a:r>
            <a:r>
              <a:rPr lang="ru-RU" sz="1200" dirty="0"/>
              <a:t>муниципальных образованиях округа </a:t>
            </a:r>
            <a:r>
              <a:rPr lang="ru-RU" sz="1200" dirty="0" smtClean="0"/>
              <a:t>в соответствии </a:t>
            </a:r>
            <a:r>
              <a:rPr lang="ru-RU" sz="1200" dirty="0"/>
              <a:t>с постановлением </a:t>
            </a:r>
            <a:r>
              <a:rPr lang="ru-RU" sz="1200" dirty="0" smtClean="0"/>
              <a:t>Правительства автономного </a:t>
            </a:r>
            <a:r>
              <a:rPr lang="ru-RU" sz="1200" dirty="0"/>
              <a:t>округа </a:t>
            </a:r>
            <a:r>
              <a:rPr lang="ru-RU" sz="1200" dirty="0" smtClean="0"/>
              <a:t>от </a:t>
            </a:r>
            <a:r>
              <a:rPr lang="ru-RU" sz="1200" dirty="0"/>
              <a:t>18.03.2011 </a:t>
            </a:r>
            <a:r>
              <a:rPr lang="ru-RU" sz="1200" dirty="0" smtClean="0"/>
              <a:t>№ 65-п. </a:t>
            </a:r>
          </a:p>
          <a:p>
            <a:pPr algn="just"/>
            <a:r>
              <a:rPr lang="ru-RU" sz="1200" dirty="0" smtClean="0"/>
              <a:t>      В 2018 году по итогам мониторинга за 2017 год муниципальным образованием городской округ город Урай получен грант </a:t>
            </a:r>
            <a:r>
              <a:rPr lang="ru-RU" sz="1200" b="1" dirty="0" smtClean="0"/>
              <a:t>в сумме 10,0 млн.руб.</a:t>
            </a:r>
          </a:p>
          <a:p>
            <a:pPr algn="just"/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9531" y="1916832"/>
            <a:ext cx="4500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Arial" panose="020B0604020202020204" pitchFamily="34" charset="0"/>
              </a:rPr>
              <a:t>Оценка характеризует </a:t>
            </a:r>
            <a:r>
              <a:rPr lang="ru-RU" sz="1200" b="1" i="1" dirty="0" smtClean="0">
                <a:latin typeface="Arial" panose="020B0604020202020204" pitchFamily="34" charset="0"/>
              </a:rPr>
              <a:t>следующие направления организации </a:t>
            </a:r>
            <a:r>
              <a:rPr lang="ru-RU" sz="1200" b="1" i="1" dirty="0">
                <a:latin typeface="Arial" panose="020B0604020202020204" pitchFamily="34" charset="0"/>
              </a:rPr>
              <a:t>и </a:t>
            </a:r>
            <a:r>
              <a:rPr lang="ru-RU" sz="1200" b="1" i="1" dirty="0" smtClean="0">
                <a:latin typeface="Arial" panose="020B0604020202020204" pitchFamily="34" charset="0"/>
              </a:rPr>
              <a:t>осуществления бюджетного процесса: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</a:rPr>
              <a:t> планирование бюджета,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</a:rPr>
              <a:t>исполнение бюджета,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</a:rPr>
              <a:t>долговая политика,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</a:rPr>
              <a:t>оказание муниципальных </a:t>
            </a:r>
            <a:r>
              <a:rPr lang="ru-RU" sz="1200" dirty="0">
                <a:latin typeface="Arial" panose="020B0604020202020204" pitchFamily="34" charset="0"/>
              </a:rPr>
              <a:t>услуг (выполнение </a:t>
            </a:r>
            <a:r>
              <a:rPr lang="ru-RU" sz="1200" dirty="0" smtClean="0">
                <a:latin typeface="Arial" panose="020B0604020202020204" pitchFamily="34" charset="0"/>
              </a:rPr>
              <a:t>работ),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</a:rPr>
              <a:t>открытость </a:t>
            </a:r>
            <a:r>
              <a:rPr lang="ru-RU" sz="1200" dirty="0">
                <a:latin typeface="Arial" panose="020B0604020202020204" pitchFamily="34" charset="0"/>
              </a:rPr>
              <a:t>бюджетного </a:t>
            </a:r>
            <a:r>
              <a:rPr lang="ru-RU" sz="1200" dirty="0" smtClean="0">
                <a:latin typeface="Arial" panose="020B0604020202020204" pitchFamily="34" charset="0"/>
              </a:rPr>
              <a:t>процесса,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</a:rPr>
              <a:t>выполнение </a:t>
            </a:r>
            <a:r>
              <a:rPr lang="ru-RU" sz="1200" dirty="0">
                <a:latin typeface="Arial" panose="020B0604020202020204" pitchFamily="34" charset="0"/>
              </a:rPr>
              <a:t>«майских» Указов </a:t>
            </a:r>
            <a:r>
              <a:rPr lang="ru-RU" sz="1200" dirty="0" smtClean="0">
                <a:latin typeface="Arial" panose="020B0604020202020204" pitchFamily="34" charset="0"/>
              </a:rPr>
              <a:t>Президента РФ</a:t>
            </a:r>
            <a:endParaRPr lang="ru-RU" sz="1200" dirty="0">
              <a:effectLst/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14942" y="2071678"/>
            <a:ext cx="3634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latin typeface="Arial" panose="020B0604020202020204" pitchFamily="34" charset="0"/>
              </a:rPr>
              <a:t>Рейтинг </a:t>
            </a:r>
            <a:r>
              <a:rPr lang="ru-RU" sz="1200" i="1" dirty="0" smtClean="0">
                <a:latin typeface="Arial" panose="020B0604020202020204" pitchFamily="34" charset="0"/>
              </a:rPr>
              <a:t>муниципального образования город Урай по </a:t>
            </a:r>
            <a:r>
              <a:rPr lang="ru-RU" sz="1200" i="1" dirty="0">
                <a:latin typeface="Arial" panose="020B0604020202020204" pitchFamily="34" charset="0"/>
              </a:rPr>
              <a:t>результатам оценки качества организации </a:t>
            </a:r>
            <a:r>
              <a:rPr lang="ru-RU" sz="1200" i="1" dirty="0" smtClean="0">
                <a:latin typeface="Arial" panose="020B0604020202020204" pitchFamily="34" charset="0"/>
              </a:rPr>
              <a:t>и осуществления </a:t>
            </a:r>
            <a:r>
              <a:rPr lang="ru-RU" sz="1200" i="1" dirty="0">
                <a:latin typeface="Arial" panose="020B0604020202020204" pitchFamily="34" charset="0"/>
              </a:rPr>
              <a:t>бюджетного процесса </a:t>
            </a:r>
            <a:r>
              <a:rPr lang="ru-RU" sz="1200" i="1" dirty="0" smtClean="0">
                <a:latin typeface="Arial" panose="020B0604020202020204" pitchFamily="34" charset="0"/>
              </a:rPr>
              <a:t>за 2015-2017г.</a:t>
            </a:r>
            <a:endParaRPr lang="ru-RU" sz="1200" i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64502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Arial" panose="020B0604020202020204" pitchFamily="34" charset="0"/>
              </a:rPr>
              <a:t>Оценка города Урай в целом по ХМАО</a:t>
            </a:r>
          </a:p>
          <a:p>
            <a:pPr algn="ctr"/>
            <a:r>
              <a:rPr lang="en-US" sz="1200" i="1" dirty="0" smtClean="0">
                <a:latin typeface="Arial" panose="020B0604020202020204" pitchFamily="34" charset="0"/>
              </a:rPr>
              <a:t> </a:t>
            </a:r>
            <a:endParaRPr lang="ru-RU" sz="1200" i="1" dirty="0" smtClean="0">
              <a:latin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5357818" y="3143248"/>
          <a:ext cx="3312370" cy="1008112"/>
        </p:xfrm>
        <a:graphic>
          <a:graphicData uri="http://schemas.openxmlformats.org/drawingml/2006/table">
            <a:tbl>
              <a:tblPr/>
              <a:tblGrid>
                <a:gridCol w="1138900"/>
                <a:gridCol w="1086735"/>
                <a:gridCol w="1086735"/>
              </a:tblGrid>
              <a:tr h="4000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2015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2016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2017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80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/>
          </p:nvPr>
        </p:nvGraphicFramePr>
        <p:xfrm>
          <a:off x="216024" y="3861048"/>
          <a:ext cx="60704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208326" y="0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18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46085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rcRect r="82060"/>
          <a:stretch>
            <a:fillRect/>
          </a:stretch>
        </p:blipFill>
        <p:spPr bwMode="auto">
          <a:xfrm>
            <a:off x="0" y="6350"/>
            <a:ext cx="1835696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1680" y="980728"/>
            <a:ext cx="7452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Комитетом по финансам администрации города Урай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://www.uray.ru/images/files/7z-l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204864"/>
            <a:ext cx="6912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2, дом 60, город Урай, Тюменская область, Ханты-Мансийский автономный округ –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628285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479715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комитета – Хусаинова Ирина Валериевна, тел.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(34676) 2-33-56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comfin@uray.ru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566124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бюджетного управления комитета по финансам –Зорина Лариса Васильевна 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(34676)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2-05-82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75126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1894680"/>
              </p:ext>
            </p:extLst>
          </p:nvPr>
        </p:nvGraphicFramePr>
        <p:xfrm>
          <a:off x="107504" y="1484784"/>
          <a:ext cx="8928992" cy="5040557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</a:tblPr>
              <a:tblGrid>
                <a:gridCol w="3578039"/>
                <a:gridCol w="1706496"/>
                <a:gridCol w="1734573"/>
                <a:gridCol w="1909884"/>
              </a:tblGrid>
              <a:tr h="448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ДОХОДЫ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РАСХОДЫ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Дефицит (-)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профицит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(+) 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Первоначально утверждено решением Думы города 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от 26.12.2017 №105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2 714,8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2 785,0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Утверждено решением о бюджете от 22.03.2018 №13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2 775,4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2 953,2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-177,8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Изменения (+,-)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+60,6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+168,2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-107,6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78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Утверждено решением о бюджете от 20.09.2018 № 45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3 014,5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3 202,3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-187,8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Изменения (+,-)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+239,1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+249,1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8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Утверждено решением о бюджете от 30.11.2018 №76 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3 411,4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3 560,4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-149,0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Изменения (+,-)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+396,9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+358,1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+38,8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20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Изменения,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вносимые, в соответствии со.ст217,232 БК РФ, и по основаниям указанным в ст.7 решения Думы города </a:t>
                      </a:r>
                      <a:r>
                        <a:rPr lang="ru-RU" sz="1200" b="1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от 26.12.2017 №105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-8,7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-8,7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Общие изменения за год (+,-)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+687,9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+766,7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-78,8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Уточненный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бюджет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3 402,7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3 551,7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-149,0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54868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параметров бюджета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Урай в 2018 году, млн. рублей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60425" y="0"/>
            <a:ext cx="797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1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48928616"/>
              </p:ext>
            </p:extLst>
          </p:nvPr>
        </p:nvGraphicFramePr>
        <p:xfrm>
          <a:off x="107504" y="1700808"/>
          <a:ext cx="8928992" cy="567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276960" y="43945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бюджета  городского 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округа город </a:t>
            </a:r>
            <a:r>
              <a:rPr lang="ru-RU" sz="16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Урай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</a:p>
          <a:p>
            <a:pPr lvl="0" indent="450850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2016-2018 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годы,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млн.рублей</a:t>
            </a:r>
            <a:endParaRPr lang="ru-RU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655676" y="5121188"/>
            <a:ext cx="936104" cy="2880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95736" y="5085184"/>
            <a:ext cx="595035" cy="338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306896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73%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5013176"/>
            <a:ext cx="286537" cy="7205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5013176"/>
            <a:ext cx="286537" cy="7200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5013176"/>
            <a:ext cx="286537" cy="71939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07904" y="515719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5085184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48264" y="515719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354103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74%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23778" y="350100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76%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50183" y="3532951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77%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398635" y="3839554"/>
            <a:ext cx="421992" cy="651207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911927" y="3839554"/>
            <a:ext cx="452161" cy="659199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444208" y="3789040"/>
            <a:ext cx="515386" cy="651206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971600" y="1196752"/>
            <a:ext cx="1171099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3 792,5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35896" y="1756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483768" y="1196752"/>
            <a:ext cx="1171099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3 071,8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67944" y="1196752"/>
            <a:ext cx="1171099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3 402,7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96136" y="1196752"/>
            <a:ext cx="1171099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3 406,5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44408" y="0"/>
            <a:ext cx="797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5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3906865"/>
              </p:ext>
            </p:extLst>
          </p:nvPr>
        </p:nvGraphicFramePr>
        <p:xfrm>
          <a:off x="2627784" y="5517232"/>
          <a:ext cx="6480724" cy="1218175"/>
        </p:xfrm>
        <a:graphic>
          <a:graphicData uri="http://schemas.openxmlformats.org/drawingml/2006/table">
            <a:tbl>
              <a:tblPr/>
              <a:tblGrid>
                <a:gridCol w="1066897"/>
                <a:gridCol w="967110"/>
                <a:gridCol w="875725"/>
                <a:gridCol w="906696"/>
                <a:gridCol w="893289"/>
                <a:gridCol w="906911"/>
                <a:gridCol w="864096"/>
              </a:tblGrid>
              <a:tr h="17280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 исполнения по налоговым доходам</a:t>
                      </a:r>
                      <a:r>
                        <a:rPr lang="ru-RU" sz="1100" b="1" i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, млн.рублей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88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2016 г.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исполнения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2017 г.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2018 г.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2018 г.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  <a:p>
                      <a:pPr algn="ctr" fontAlgn="b"/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8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603,0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96,1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618,9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101,5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642,1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656,5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102,2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4462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налоговых доходов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город Урай за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2016-2018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годы,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03025793"/>
              </p:ext>
            </p:extLst>
          </p:nvPr>
        </p:nvGraphicFramePr>
        <p:xfrm>
          <a:off x="0" y="1340768"/>
          <a:ext cx="90364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Выгнутая вверх стрелка 11"/>
          <p:cNvSpPr/>
          <p:nvPr/>
        </p:nvSpPr>
        <p:spPr>
          <a:xfrm>
            <a:off x="2771800" y="764704"/>
            <a:ext cx="3744416" cy="1008112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27884" y="931915"/>
            <a:ext cx="15493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latin typeface="Arial" pitchFamily="34" charset="0"/>
                <a:cs typeface="Arial" pitchFamily="34" charset="0"/>
              </a:rPr>
              <a:t>+37,6 млн.руб.</a:t>
            </a:r>
            <a:endParaRPr lang="en-US" sz="15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0226" y="2708920"/>
            <a:ext cx="286537" cy="21602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7003" y="2754648"/>
            <a:ext cx="286537" cy="21145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385" y="2564904"/>
            <a:ext cx="286537" cy="2304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506624"/>
            <a:ext cx="286537" cy="236253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659484" y="3503226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73,3%</a:t>
            </a:r>
            <a:endPara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65893" y="3672503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71,5%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47118" y="3658752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71,2%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98115" y="3578532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73,8%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3616" y="1772816"/>
            <a:ext cx="286537" cy="6722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4630" y="2076040"/>
            <a:ext cx="286537" cy="672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0092" y="2036667"/>
            <a:ext cx="286537" cy="67225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8154" y="1925216"/>
            <a:ext cx="286537" cy="62539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555645" y="2260241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20,6%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9295" y="2202879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21,4%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74757" y="2095135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19,6%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33222" y="1970442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19,8%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539552" y="2636912"/>
            <a:ext cx="14401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395536" y="2060848"/>
            <a:ext cx="288032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467544" y="1556792"/>
            <a:ext cx="28803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539552" y="1844824"/>
            <a:ext cx="144016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2123728" y="1556792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2123728" y="1844824"/>
            <a:ext cx="216024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2195736" y="1988840"/>
            <a:ext cx="14401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3995936" y="1556792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3851920" y="1772816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3851920" y="1844824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5580112" y="1484784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5652120" y="1700808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5652120" y="1844824"/>
            <a:ext cx="144016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8346987" y="0"/>
            <a:ext cx="797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3707904" y="2564904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508104" y="2492896"/>
            <a:ext cx="288032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910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56" y="113482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неналоговых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город Урай за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2016-2018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годы,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6041330"/>
              </p:ext>
            </p:extLst>
          </p:nvPr>
        </p:nvGraphicFramePr>
        <p:xfrm>
          <a:off x="2843808" y="5472185"/>
          <a:ext cx="6192689" cy="1385815"/>
        </p:xfrm>
        <a:graphic>
          <a:graphicData uri="http://schemas.openxmlformats.org/drawingml/2006/table">
            <a:tbl>
              <a:tblPr/>
              <a:tblGrid>
                <a:gridCol w="821479"/>
                <a:gridCol w="978721"/>
                <a:gridCol w="792088"/>
                <a:gridCol w="936104"/>
                <a:gridCol w="792088"/>
                <a:gridCol w="792088"/>
                <a:gridCol w="1080121"/>
              </a:tblGrid>
              <a:tr h="17280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 исполнения по неналоговым доходам</a:t>
                      </a:r>
                      <a:r>
                        <a:rPr lang="ru-RU" sz="1100" b="1" i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, млн.руб.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87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2016 г.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2017 г.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1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</a:t>
                      </a:r>
                    </a:p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 2018 г.</a:t>
                      </a:r>
                    </a:p>
                    <a:p>
                      <a:pPr algn="ctr" fontAlgn="b"/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2018 г.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  <a:p>
                      <a:pPr algn="ctr" fontAlgn="b"/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8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441,1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100,4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170,5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106,4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150,1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155,2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103,4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32339267"/>
              </p:ext>
            </p:extLst>
          </p:nvPr>
        </p:nvGraphicFramePr>
        <p:xfrm>
          <a:off x="323528" y="1484784"/>
          <a:ext cx="8841064" cy="395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Выгнутая вверх стрелка 6"/>
          <p:cNvSpPr/>
          <p:nvPr/>
        </p:nvSpPr>
        <p:spPr>
          <a:xfrm>
            <a:off x="2483768" y="744409"/>
            <a:ext cx="3456384" cy="679369"/>
          </a:xfrm>
          <a:prstGeom prst="curvedDown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6009" y="836712"/>
            <a:ext cx="1453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-15,3 млн.руб.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636912"/>
            <a:ext cx="286537" cy="23042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88224" y="3640378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65,8%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564904"/>
            <a:ext cx="286537" cy="2376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636912"/>
            <a:ext cx="286537" cy="22322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645024"/>
            <a:ext cx="286537" cy="128540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691680" y="4077072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36,3%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3573016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66,2%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3573016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66,4%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772816"/>
            <a:ext cx="286537" cy="7350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72816"/>
            <a:ext cx="286537" cy="6910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772816"/>
            <a:ext cx="286537" cy="7200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628800"/>
            <a:ext cx="286537" cy="194167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691680" y="2492896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57,9%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75856" y="1988840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21,8</a:t>
            </a: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4048" y="1916832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21,7%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15287" y="1938752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22,2%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286537" cy="22245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484784"/>
            <a:ext cx="286537" cy="22245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484784"/>
            <a:ext cx="286537" cy="2224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332" y="1486928"/>
            <a:ext cx="286537" cy="22245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619672" y="1412776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4,7%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75856" y="1412776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8,5%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32040" y="1412776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7,6%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00711" y="1423777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7,7%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492896"/>
            <a:ext cx="286537" cy="222456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588224" y="2492896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4,3%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420888"/>
            <a:ext cx="286537" cy="222456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4932040" y="2420888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4,3%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492896"/>
            <a:ext cx="286537" cy="22245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3275856" y="2420888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3,5%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6468" y="3514827"/>
            <a:ext cx="286537" cy="22245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547664" y="3429000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1,1%</a:t>
            </a: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3645024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2 ,2</a:t>
            </a:r>
            <a:endParaRPr lang="ru-RU" sz="1600" b="1" u="sng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3140968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2 ,1</a:t>
            </a:r>
            <a:endParaRPr lang="ru-RU" sz="1600" u="sng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8346987" y="0"/>
            <a:ext cx="797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7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5210266"/>
              </p:ext>
            </p:extLst>
          </p:nvPr>
        </p:nvGraphicFramePr>
        <p:xfrm>
          <a:off x="4294049" y="5221678"/>
          <a:ext cx="4849951" cy="1650133"/>
        </p:xfrm>
        <a:graphic>
          <a:graphicData uri="http://schemas.openxmlformats.org/drawingml/2006/table">
            <a:tbl>
              <a:tblPr/>
              <a:tblGrid>
                <a:gridCol w="1212486"/>
                <a:gridCol w="1212489"/>
                <a:gridCol w="1212488"/>
                <a:gridCol w="1212488"/>
              </a:tblGrid>
              <a:tr h="3431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 безвозмездных поступлений,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млн.руб.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9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2016 год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2017 год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за 2018 год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2018 год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33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2 610,3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2 213,8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2 558,4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2 542,7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1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</a:t>
                      </a:r>
                      <a:r>
                        <a:rPr lang="ru-RU" sz="1200" b="1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поступления, млн.руб.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97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152,0</a:t>
                      </a:r>
                    </a:p>
                    <a:p>
                      <a:pPr algn="ctr" fontAlgn="b"/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81,6</a:t>
                      </a:r>
                    </a:p>
                    <a:p>
                      <a:pPr algn="ctr" fontAlgn="b"/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11663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в бюджет 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Урай за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2016-2018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годы,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53470064"/>
              </p:ext>
            </p:extLst>
          </p:nvPr>
        </p:nvGraphicFramePr>
        <p:xfrm>
          <a:off x="0" y="1484784"/>
          <a:ext cx="896448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Выгнутая вверх стрелка 8"/>
          <p:cNvSpPr/>
          <p:nvPr/>
        </p:nvSpPr>
        <p:spPr>
          <a:xfrm>
            <a:off x="3059832" y="764704"/>
            <a:ext cx="3744416" cy="720080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836712"/>
            <a:ext cx="1610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+328,9 млн.руб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7149479" y="2903265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2 542,7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205263" y="2975273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2 558,4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3447098" y="3041734"/>
            <a:ext cx="1148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2 213,8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1619672" y="1700808"/>
            <a:ext cx="432048" cy="30963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1788115" y="3012341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2 610,3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836712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152,0</a:t>
            </a:r>
            <a:endParaRPr lang="en-US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115616" y="1052737"/>
            <a:ext cx="144016" cy="504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339752" y="836712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81,6</a:t>
            </a:r>
            <a:endParaRPr lang="en-US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764704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55,2</a:t>
            </a:r>
            <a:endParaRPr lang="en-US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6948264" y="980728"/>
            <a:ext cx="576064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843808" y="1052736"/>
            <a:ext cx="21602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260425" y="0"/>
            <a:ext cx="797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980728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55,2</a:t>
            </a:r>
            <a:endParaRPr lang="en-US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5292080" y="1268760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639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1515412"/>
              </p:ext>
            </p:extLst>
          </p:nvPr>
        </p:nvGraphicFramePr>
        <p:xfrm>
          <a:off x="251520" y="1556792"/>
          <a:ext cx="7560840" cy="2004820"/>
        </p:xfrm>
        <a:graphic>
          <a:graphicData uri="http://schemas.openxmlformats.org/drawingml/2006/table">
            <a:tbl>
              <a:tblPr/>
              <a:tblGrid>
                <a:gridCol w="1906393"/>
                <a:gridCol w="1281020"/>
                <a:gridCol w="1460431"/>
                <a:gridCol w="1059849"/>
                <a:gridCol w="917043"/>
                <a:gridCol w="936104"/>
              </a:tblGrid>
              <a:tr h="5193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2016 г.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2017 год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за 2018 год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2018 год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- всего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3 834,7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3 192,4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3 551,7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3 427 ,1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96,5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7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30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3 832,7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3 164,2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3 522,9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3 398,6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95,6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7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99,9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548680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городского округа город </a:t>
            </a:r>
            <a:r>
              <a:rPr lang="ru-RU" sz="1600" b="1" i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Урай</a:t>
            </a:r>
            <a:endParaRPr lang="ru-RU" sz="1600" b="1" i="1" dirty="0" smtClean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i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муниципальных программ за 2016-2018 годы, млн.рублей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>
            <a:off x="2483768" y="3573016"/>
            <a:ext cx="3024336" cy="720080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3717032"/>
            <a:ext cx="1597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+234,4 млн.руб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60425" y="0"/>
            <a:ext cx="797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-324544" y="3933056"/>
          <a:ext cx="87849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7277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169615"/>
              </p:ext>
            </p:extLst>
          </p:nvPr>
        </p:nvGraphicFramePr>
        <p:xfrm>
          <a:off x="147520" y="1124744"/>
          <a:ext cx="8928993" cy="5685840"/>
        </p:xfrm>
        <a:graphic>
          <a:graphicData uri="http://schemas.openxmlformats.org/drawingml/2006/table">
            <a:tbl>
              <a:tblPr/>
              <a:tblGrid>
                <a:gridCol w="4958007"/>
                <a:gridCol w="1332546"/>
                <a:gridCol w="1319220"/>
                <a:gridCol w="1319220"/>
              </a:tblGrid>
              <a:tr h="772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год (уточненный)  2018 год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2018 год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уточненному плану на 2018 год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Муниципальная программа "Развитие образования города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на 2014-2018 годы</a:t>
                      </a: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Муниципальная программа "Культура города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на 2017-2021 годы</a:t>
                      </a: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"Развитие физической культуры, спорта и туризма в городе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на 2016-2018 годы</a:t>
                      </a: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Муниципальная программа "Поддержка социально ориентированных некоммерческих  организаций в городе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на 2018 - 2030 годы</a:t>
                      </a: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Муниципальная программа "Улучшение жилищных условий граждан, проживающих на территории муниципального образования город Урай" на 2016-2018 годы</a:t>
                      </a: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Муниципальная программа "Капитальный ремонт и реконструкция систем коммунальной инфраструктуры города Урай на 2014-2020 годы"</a:t>
                      </a: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Муниципальная программа "Профилактика правонарушений на территории города Урай" на 2018-2030 годы</a:t>
                      </a: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Муниципальная программа "Защита населения и территории городского округа города Урай от чрезвычайных ситуаций, совершенствование гражданской обороны" на 2013-2018 годы</a:t>
                      </a: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Муниципальная программа "Охрана окружающей среды в границах города Урай" на 2017-2020 годы</a:t>
                      </a: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Муниципальная программа "Развитие малого и среднего предпринимательства, потребительского рынка и сельскохозяйственных товаропроизводителей города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на 2016-2020 годы"</a:t>
                      </a: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404664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город </a:t>
            </a:r>
            <a:r>
              <a:rPr lang="ru-RU" sz="1600" b="1" i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Урай</a:t>
            </a:r>
            <a:r>
              <a:rPr lang="ru-RU" sz="1600" b="1" i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в разрезе </a:t>
            </a:r>
          </a:p>
          <a:p>
            <a:pPr>
              <a:defRPr/>
            </a:pPr>
            <a:r>
              <a:rPr lang="ru-RU" sz="1600" b="1" i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программ, непрограммных направлений деятельности за 2018 год, млн.рублей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60425" y="0"/>
            <a:ext cx="797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16470</TotalTime>
  <Words>2677</Words>
  <Application>Microsoft Office PowerPoint</Application>
  <PresentationFormat>Экран (4:3)</PresentationFormat>
  <Paragraphs>682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A. Gotsman</dc:creator>
  <cp:lastModifiedBy>Лариса Васильевна Зорина</cp:lastModifiedBy>
  <cp:revision>1824</cp:revision>
  <dcterms:created xsi:type="dcterms:W3CDTF">2011-03-01T09:21:01Z</dcterms:created>
  <dcterms:modified xsi:type="dcterms:W3CDTF">2019-05-30T05:02:07Z</dcterms:modified>
</cp:coreProperties>
</file>