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diagrams/data11.xml" ContentType="application/vnd.openxmlformats-officedocument.drawingml.diagramData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style4.xml" ContentType="application/vnd.ms-office.chart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  <p:sldMasterId id="2147483720" r:id="rId2"/>
    <p:sldMasterId id="2147483732" r:id="rId3"/>
  </p:sldMasterIdLst>
  <p:notesMasterIdLst>
    <p:notesMasterId r:id="rId72"/>
  </p:notesMasterIdLst>
  <p:handoutMasterIdLst>
    <p:handoutMasterId r:id="rId73"/>
  </p:handoutMasterIdLst>
  <p:sldIdLst>
    <p:sldId id="370" r:id="rId4"/>
    <p:sldId id="451" r:id="rId5"/>
    <p:sldId id="377" r:id="rId6"/>
    <p:sldId id="376" r:id="rId7"/>
    <p:sldId id="383" r:id="rId8"/>
    <p:sldId id="378" r:id="rId9"/>
    <p:sldId id="469" r:id="rId10"/>
    <p:sldId id="372" r:id="rId11"/>
    <p:sldId id="385" r:id="rId12"/>
    <p:sldId id="387" r:id="rId13"/>
    <p:sldId id="465" r:id="rId14"/>
    <p:sldId id="466" r:id="rId15"/>
    <p:sldId id="388" r:id="rId16"/>
    <p:sldId id="393" r:id="rId17"/>
    <p:sldId id="395" r:id="rId18"/>
    <p:sldId id="452" r:id="rId19"/>
    <p:sldId id="470" r:id="rId20"/>
    <p:sldId id="459" r:id="rId21"/>
    <p:sldId id="399" r:id="rId22"/>
    <p:sldId id="400" r:id="rId23"/>
    <p:sldId id="334" r:id="rId24"/>
    <p:sldId id="338" r:id="rId25"/>
    <p:sldId id="467" r:id="rId26"/>
    <p:sldId id="468" r:id="rId27"/>
    <p:sldId id="471" r:id="rId28"/>
    <p:sldId id="454" r:id="rId29"/>
    <p:sldId id="407" r:id="rId30"/>
    <p:sldId id="408" r:id="rId31"/>
    <p:sldId id="411" r:id="rId32"/>
    <p:sldId id="412" r:id="rId33"/>
    <p:sldId id="413" r:id="rId34"/>
    <p:sldId id="414" r:id="rId35"/>
    <p:sldId id="415" r:id="rId36"/>
    <p:sldId id="416" r:id="rId37"/>
    <p:sldId id="418" r:id="rId38"/>
    <p:sldId id="420" r:id="rId39"/>
    <p:sldId id="421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29" r:id="rId48"/>
    <p:sldId id="430" r:id="rId49"/>
    <p:sldId id="431" r:id="rId50"/>
    <p:sldId id="432" r:id="rId51"/>
    <p:sldId id="446" r:id="rId52"/>
    <p:sldId id="447" r:id="rId53"/>
    <p:sldId id="448" r:id="rId54"/>
    <p:sldId id="449" r:id="rId55"/>
    <p:sldId id="461" r:id="rId56"/>
    <p:sldId id="433" r:id="rId57"/>
    <p:sldId id="434" r:id="rId58"/>
    <p:sldId id="435" r:id="rId59"/>
    <p:sldId id="436" r:id="rId60"/>
    <p:sldId id="437" r:id="rId61"/>
    <p:sldId id="438" r:id="rId62"/>
    <p:sldId id="440" r:id="rId63"/>
    <p:sldId id="441" r:id="rId64"/>
    <p:sldId id="442" r:id="rId65"/>
    <p:sldId id="443" r:id="rId66"/>
    <p:sldId id="444" r:id="rId67"/>
    <p:sldId id="445" r:id="rId68"/>
    <p:sldId id="463" r:id="rId69"/>
    <p:sldId id="464" r:id="rId70"/>
    <p:sldId id="402" r:id="rId7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333FF"/>
    <a:srgbClr val="D1C705"/>
    <a:srgbClr val="C2860E"/>
    <a:srgbClr val="0000FF"/>
    <a:srgbClr val="3366FF"/>
    <a:srgbClr val="EF3143"/>
    <a:srgbClr val="0066FF"/>
    <a:srgbClr val="7CF0BC"/>
    <a:srgbClr val="F8A2A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2019" autoAdjust="0"/>
  </p:normalViewPr>
  <p:slideViewPr>
    <p:cSldViewPr>
      <p:cViewPr>
        <p:scale>
          <a:sx n="100" d="100"/>
          <a:sy n="100" d="100"/>
        </p:scale>
        <p:origin x="-194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ilipdZ41\Desktop\&#1041;&#1102;&#1076;&#1078;&#1077;&#1090;%20&#1085;&#1072;%202017%20&#1075;&#1086;&#1076;%20&#1080;%20&#1087;&#1083;&#1072;&#1085;&#1086;&#1074;&#1099;&#1081;%20&#1087;&#1077;&#1088;&#1080;&#1086;&#1076;%202018-2019%20&#1075;&#1086;&#1076;&#1099;\&#1048;&#1085;&#1092;&#1086;&#1088;&#1084;&#1072;&#1094;&#1080;&#1103;%20&#1082;%20&#1044;&#1077;&#1087;&#1091;&#1090;&#1072;&#1090;&#1089;&#1082;&#1080;&#1084;%20&#1089;&#1083;&#1091;&#1096;&#1072;&#1085;&#1080;&#1103;&#1084;\&#1074;&#1089;&#1087;&#1086;&#1084;&#1086;&#1075;&#1072;&#1090;&#1077;&#1083;&#1100;&#1085;&#1099;&#1077;%20&#1090;&#1072;&#1073;&#1083;&#1080;&#1094;&#1099;%20&#1082;%20&#1089;&#1083;&#1072;&#1081;&#1076;&#1072;&#1084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1;&#1102;&#1076;&#1078;&#1077;&#1090;%20&#1085;&#1072;%202017%20&#1075;&#1086;&#1076;%20&#1080;%20&#1087;&#1083;&#1072;&#1085;&#1086;&#1074;&#1099;&#1081;%20&#1087;&#1077;&#1088;&#1080;&#1086;&#1076;%202018-2019%20&#1075;&#1086;&#1076;&#1099;%20(22.11.2016)\&#1048;&#1085;&#1092;&#1086;&#1088;&#1084;&#1072;&#1094;&#1080;&#1103;%20&#1082;%20&#1044;&#1077;&#1087;&#1091;&#1090;&#1072;&#1090;&#1089;&#1082;&#1080;&#1084;%20&#1089;&#1083;&#1091;&#1096;&#1072;&#1085;&#1080;&#1103;&#1084;\&#1074;&#1089;&#1087;&#1086;&#1084;&#1086;&#1075;&#1072;&#1090;&#1077;&#1083;&#1100;&#1085;&#1099;&#1077;%20&#1090;&#1072;&#1073;&#1083;&#1080;&#1094;&#1099;%20&#1082;%20&#1089;&#1083;&#1072;&#1081;&#1076;&#1072;&#1084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1;&#1102;&#1076;&#1078;&#1077;&#1090;%20&#1085;&#1072;%202017%20&#1075;&#1086;&#1076;%20&#1080;%20&#1087;&#1083;&#1072;&#1085;&#1086;&#1074;&#1099;&#1081;%20&#1087;&#1077;&#1088;&#1080;&#1086;&#1076;%202018-2019%20&#1075;&#1086;&#1076;&#1099;%20(22.11.2016)\&#1048;&#1085;&#1092;&#1086;&#1088;&#1084;&#1072;&#1094;&#1080;&#1103;%20&#1082;%20&#1044;&#1077;&#1087;&#1091;&#1090;&#1072;&#1090;&#1089;&#1082;&#1080;&#1084;%20&#1089;&#1083;&#1091;&#1096;&#1072;&#1085;&#1080;&#1103;&#1084;\&#1074;&#1089;&#1087;&#1086;&#1084;&#1086;&#1075;&#1072;&#1090;&#1077;&#1083;&#1100;&#1085;&#1099;&#1077;%20&#1090;&#1072;&#1073;&#1083;&#1080;&#1094;&#1099;%20&#1082;%20&#1089;&#1083;&#1072;&#1081;&#1076;&#1072;&#108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2.xml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3.xml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FilipdZ41\Desktop\&#1041;&#1102;&#1076;&#1078;&#1077;&#1090;%20&#1085;&#1072;%202017%20&#1075;&#1086;&#1076;%20&#1080;%20&#1087;&#1083;&#1072;&#1085;&#1086;&#1074;&#1099;&#1081;%20&#1087;&#1077;&#1088;&#1080;&#1086;&#1076;%202018-2019%20&#1075;&#1086;&#1076;&#1099;\&#1048;&#1085;&#1092;&#1086;&#1088;&#1084;&#1072;&#1094;&#1080;&#1103;%20&#1082;%20&#1044;&#1077;&#1087;&#1091;&#1090;&#1072;&#1090;&#1089;&#1082;&#1080;&#1084;%20&#1089;&#1083;&#1091;&#1096;&#1072;&#1085;&#1080;&#1103;&#1084;\&#1074;&#1089;&#1087;&#1086;&#1084;&#1086;&#1075;&#1072;&#1090;&#1077;&#1083;&#1100;&#1085;&#1099;&#1077;%20&#1090;&#1072;&#1073;&#1083;&#1080;&#1094;&#1099;%20&#1082;%20&#1089;&#1083;&#1072;&#1081;&#1076;&#1072;&#1084;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ZorinaLV\Desktop\&#1041;&#1102;&#1076;&#1078;&#1077;&#1090;%20&#1085;&#1072;%202017%20&#1075;&#1086;&#1076;%20&#1080;%20&#1087;&#1083;&#1072;&#1085;&#1086;&#1074;&#1099;&#1081;%20&#1087;&#1077;&#1088;&#1080;&#1086;&#1076;%202018-2019%20&#1075;&#1086;&#1076;&#1099;%20(22.11.2016)\&#1048;&#1085;&#1092;&#1086;&#1088;&#1084;&#1072;&#1094;&#1080;&#1103;%20&#1082;%20&#1044;&#1077;&#1087;&#1091;&#1090;&#1072;&#1090;&#1089;&#1082;&#1080;&#1084;%20&#1089;&#1083;&#1091;&#1096;&#1072;&#1085;&#1080;&#1103;&#1084;\&#1074;&#1089;&#1087;&#1086;&#1084;&#1086;&#1075;&#1072;&#1090;&#1077;&#1083;&#1100;&#1085;&#1099;&#1077;%20&#1090;&#1072;&#1073;&#1083;&#1080;&#1094;&#1099;%20&#1082;%20&#1089;&#1083;&#1072;&#1081;&#1076;&#1072;&#108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1;&#1102;&#1076;&#1078;&#1077;&#1090;%20&#1085;&#1072;%202017%20&#1075;&#1086;&#1076;%20&#1080;%20&#1087;&#1083;&#1072;&#1085;&#1086;&#1074;&#1099;&#1081;%20&#1087;&#1077;&#1088;&#1080;&#1086;&#1076;%202018-2019%20&#1075;&#1086;&#1076;&#1099;%20(22.11.2016)\&#1048;&#1085;&#1092;&#1086;&#1088;&#1084;&#1072;&#1094;&#1080;&#1103;%20&#1082;%20&#1044;&#1077;&#1087;&#1091;&#1090;&#1072;&#1090;&#1089;&#1082;&#1080;&#1084;%20&#1089;&#1083;&#1091;&#1096;&#1072;&#1085;&#1080;&#1103;&#1084;\&#1074;&#1089;&#1087;&#1086;&#1084;&#1086;&#1075;&#1072;&#1090;&#1077;&#1083;&#1100;&#1085;&#1099;&#1077;%20&#1090;&#1072;&#1073;&#1083;&#1080;&#1094;&#1099;%20&#1082;%20&#1089;&#1083;&#1072;&#1081;&#1076;&#1072;&#1084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ZorinaLV\Desktop\&#1041;&#1102;&#1076;&#1078;&#1077;&#1090;%20&#1085;&#1072;%202017%20&#1075;&#1086;&#1076;%20&#1080;%20&#1087;&#1083;&#1072;&#1085;&#1086;&#1074;&#1099;&#1081;%20&#1087;&#1077;&#1088;&#1080;&#1086;&#1076;%202018-2019%20&#1075;&#1086;&#1076;&#1099;%20(22.11.2016)\&#1048;&#1085;&#1092;&#1086;&#1088;&#1084;&#1072;&#1094;&#1080;&#1103;%20&#1082;%20&#1044;&#1077;&#1087;&#1091;&#1090;&#1072;&#1090;&#1089;&#1082;&#1080;&#1084;%20&#1089;&#1083;&#1091;&#1096;&#1072;&#1085;&#1080;&#1103;&#1084;\&#1074;&#1089;&#1087;&#1086;&#1084;&#1086;&#1075;&#1072;&#1090;&#1077;&#1083;&#1100;&#1085;&#1099;&#1077;%20&#1090;&#1072;&#1073;&#1083;&#1080;&#1094;&#1099;%20&#1082;%20&#1089;&#1083;&#1072;&#1081;&#1076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2000"/>
            </a:pPr>
            <a:r>
              <a:rPr lang="ru-RU" sz="2000" dirty="0"/>
              <a:t>Доходы бюджета городского округа город Урай </a:t>
            </a:r>
            <a:r>
              <a:rPr lang="ru-RU" sz="2000" dirty="0" smtClean="0"/>
              <a:t>в 2016 году и проекте бюджета на </a:t>
            </a:r>
            <a:r>
              <a:rPr lang="ru-RU" sz="2000" dirty="0"/>
              <a:t>2017 год и </a:t>
            </a:r>
            <a:r>
              <a:rPr lang="ru-RU" sz="2000" dirty="0" smtClean="0"/>
              <a:t>на плановый </a:t>
            </a:r>
            <a:r>
              <a:rPr lang="ru-RU" sz="2000" dirty="0"/>
              <a:t>период 2018 и 2019 годов, тыс.руб.</a:t>
            </a:r>
          </a:p>
        </c:rich>
      </c:tx>
      <c:layout>
        <c:manualLayout>
          <c:xMode val="edge"/>
          <c:yMode val="edge"/>
          <c:x val="0.18037837393641296"/>
          <c:y val="1.152181592806796E-3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620556517440649"/>
          <c:w val="1"/>
          <c:h val="0.766214490524773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5.5931285412732091E-4"/>
                  <c:y val="0.1892737573478104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419731140984192E-3"/>
                  <c:y val="0.1850744736227809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110969151575817E-3"/>
                  <c:y val="0.1738686338222100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290569566345602E-3"/>
                  <c:y val="0.1759682756847245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Лист1!$B$2:$E$2</c:f>
              <c:strCache>
                <c:ptCount val="4"/>
                <c:pt idx="0">
                  <c:v>2016 год (план)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Лист1!$B$3:$E$3</c:f>
              <c:numCache>
                <c:formatCode>#,##0.0</c:formatCode>
                <c:ptCount val="4"/>
                <c:pt idx="0">
                  <c:v>624806.40000000002</c:v>
                </c:pt>
                <c:pt idx="1">
                  <c:v>578430.69999999681</c:v>
                </c:pt>
                <c:pt idx="2">
                  <c:v>582341.80000000005</c:v>
                </c:pt>
                <c:pt idx="3">
                  <c:v>586541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100000">
                  <a:srgbClr val="C00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8.8184646150428116E-3"/>
                  <c:y val="-7.926709766330605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184646150428116E-3"/>
                  <c:y val="-9.908387207913154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288208717549903E-2"/>
                  <c:y val="-1.189022068708974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288208717549903E-2"/>
                  <c:y val="-1.189006464949584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Лист1!$B$2:$E$2</c:f>
              <c:strCache>
                <c:ptCount val="4"/>
                <c:pt idx="0">
                  <c:v>2016 год (план)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Лист1!$B$4:$E$4</c:f>
              <c:numCache>
                <c:formatCode>#,##0.0</c:formatCode>
                <c:ptCount val="4"/>
                <c:pt idx="0">
                  <c:v>178998</c:v>
                </c:pt>
                <c:pt idx="1">
                  <c:v>141520</c:v>
                </c:pt>
                <c:pt idx="2">
                  <c:v>133590</c:v>
                </c:pt>
                <c:pt idx="3">
                  <c:v>136568.70000000001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безвоззмездные поступления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030566048216876E-3"/>
                  <c:y val="0.2057641223384669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431607894108589E-3"/>
                  <c:y val="0.2036645399188448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610163685516517E-3"/>
                  <c:y val="0.2202021248575380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4252120134801124E-3"/>
                  <c:y val="0.1984036730001289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Лист1!$B$2:$E$2</c:f>
              <c:strCache>
                <c:ptCount val="4"/>
                <c:pt idx="0">
                  <c:v>2016 год (план)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Лист1!$B$5:$E$5</c:f>
              <c:numCache>
                <c:formatCode>#,##0.0</c:formatCode>
                <c:ptCount val="4"/>
                <c:pt idx="0">
                  <c:v>1794857.5</c:v>
                </c:pt>
                <c:pt idx="1">
                  <c:v>1822714.8</c:v>
                </c:pt>
                <c:pt idx="2">
                  <c:v>1714503.6</c:v>
                </c:pt>
                <c:pt idx="3">
                  <c:v>1649177.4</c:v>
                </c:pt>
              </c:numCache>
            </c:numRef>
          </c:val>
          <c:shape val="cylinder"/>
        </c:ser>
        <c:shape val="box"/>
        <c:axId val="82999168"/>
        <c:axId val="83000704"/>
        <c:axId val="0"/>
      </c:bar3DChart>
      <c:catAx>
        <c:axId val="82999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ru-RU"/>
          </a:p>
        </c:txPr>
        <c:crossAx val="83000704"/>
        <c:crosses val="autoZero"/>
        <c:auto val="1"/>
        <c:lblAlgn val="ctr"/>
        <c:lblOffset val="100"/>
      </c:catAx>
      <c:valAx>
        <c:axId val="83000704"/>
        <c:scaling>
          <c:orientation val="minMax"/>
        </c:scaling>
        <c:delete val="1"/>
        <c:axPos val="l"/>
        <c:numFmt formatCode="#,##0.0" sourceLinked="1"/>
        <c:tickLblPos val="none"/>
        <c:crossAx val="8299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554322667851687E-2"/>
          <c:y val="0.14576080185847046"/>
          <c:w val="0.86706811337580236"/>
          <c:h val="6.7676469156360913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3333FF"/>
                </a:solidFill>
              </a:rPr>
              <a:t>2019 </a:t>
            </a:r>
            <a:r>
              <a:rPr lang="ru-RU" sz="1600" dirty="0">
                <a:solidFill>
                  <a:srgbClr val="3333FF"/>
                </a:solidFill>
              </a:rPr>
              <a:t>год (проект)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3786480602436463E-3"/>
          <c:y val="0.15729184893554973"/>
          <c:w val="0.71643197725284335"/>
          <c:h val="0.84270815106445063"/>
        </c:manualLayout>
      </c:layout>
      <c:pie3DChart>
        <c:varyColors val="1"/>
        <c:ser>
          <c:idx val="0"/>
          <c:order val="0"/>
          <c:tx>
            <c:strRef>
              <c:f>'соц сфера'!$B$11</c:f>
              <c:strCache>
                <c:ptCount val="1"/>
                <c:pt idx="0">
                  <c:v>2017 год (проект)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explosion val="26"/>
          <c:dPt>
            <c:idx val="0"/>
            <c:spPr>
              <a:solidFill>
                <a:srgbClr val="FFFF00"/>
              </a:solidFill>
            </c:spPr>
          </c:dPt>
          <c:cat>
            <c:strRef>
              <c:f>'соц сфера'!$A$12:$A$13</c:f>
              <c:strCache>
                <c:ptCount val="2"/>
                <c:pt idx="0">
                  <c:v>Прочие расходы</c:v>
                </c:pt>
                <c:pt idx="1">
                  <c:v>Социальная сфера</c:v>
                </c:pt>
              </c:strCache>
            </c:strRef>
          </c:cat>
          <c:val>
            <c:numRef>
              <c:f>'соц сфера'!$B$12:$B$13</c:f>
              <c:numCache>
                <c:formatCode>#,##0.0</c:formatCode>
                <c:ptCount val="2"/>
                <c:pt idx="0">
                  <c:v>885641.60000000009</c:v>
                </c:pt>
                <c:pt idx="1">
                  <c:v>1718744.8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9420975503062121"/>
          <c:y val="0.13150262467191587"/>
          <c:w val="0.28079024496937877"/>
          <c:h val="0.3665084572761738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4036798168213517E-2"/>
          <c:y val="2.8252405949256338E-2"/>
          <c:w val="0.98596320183178499"/>
          <c:h val="0.8326195683872849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0" scaled="0"/>
              </a:gradFill>
            </c:spPr>
          </c:dPt>
          <c:dPt>
            <c:idx val="1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</a:gradFill>
            </c:spPr>
          </c:dPt>
          <c:dPt>
            <c:idx val="2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0" scaled="0"/>
              </a:gradFill>
            </c:spPr>
          </c:dPt>
          <c:dLbls>
            <c:dLbl>
              <c:idx val="0"/>
              <c:layout>
                <c:manualLayout>
                  <c:x val="4.5385317118938916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755627519421224E-2"/>
                  <c:y val="-8.796296296296322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503751679614161E-2"/>
                  <c:y val="-0.111111111111111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'дорожный фонд'!$B$2:$D$2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'дорожный фонд'!$B$3:$D$3</c:f>
              <c:numCache>
                <c:formatCode>General</c:formatCode>
                <c:ptCount val="3"/>
                <c:pt idx="0" formatCode="#,##0.00">
                  <c:v>82056.899999999994</c:v>
                </c:pt>
                <c:pt idx="1">
                  <c:v>77847.600000000006</c:v>
                </c:pt>
                <c:pt idx="2">
                  <c:v>76814.899999999994</c:v>
                </c:pt>
              </c:numCache>
            </c:numRef>
          </c:val>
        </c:ser>
        <c:shape val="cylinder"/>
        <c:axId val="95143808"/>
        <c:axId val="95145344"/>
        <c:axId val="0"/>
      </c:bar3DChart>
      <c:catAx>
        <c:axId val="95143808"/>
        <c:scaling>
          <c:orientation val="minMax"/>
        </c:scaling>
        <c:delete val="1"/>
        <c:axPos val="b"/>
        <c:numFmt formatCode="General" sourceLinked="0"/>
        <c:tickLblPos val="none"/>
        <c:crossAx val="95145344"/>
        <c:crosses val="autoZero"/>
        <c:auto val="1"/>
        <c:lblAlgn val="ctr"/>
        <c:lblOffset val="100"/>
      </c:catAx>
      <c:valAx>
        <c:axId val="95145344"/>
        <c:scaling>
          <c:orientation val="minMax"/>
        </c:scaling>
        <c:axPos val="l"/>
        <c:numFmt formatCode="#,##0.00" sourceLinked="1"/>
        <c:tickLblPos val="nextTo"/>
        <c:txPr>
          <a:bodyPr/>
          <a:lstStyle/>
          <a:p>
            <a:pPr>
              <a:defRPr sz="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5143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43571694698762"/>
          <c:y val="0.19631999125109384"/>
          <c:w val="0.13208553247624041"/>
          <c:h val="0.42217446777486245"/>
        </c:manualLayout>
      </c:layout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482392217051352"/>
          <c:w val="1"/>
          <c:h val="0.71547022895947165"/>
        </c:manualLayout>
      </c:layout>
      <c:bar3DChart>
        <c:barDir val="col"/>
        <c:grouping val="clustered"/>
        <c:ser>
          <c:idx val="0"/>
          <c:order val="0"/>
          <c:tx>
            <c:strRef>
              <c:f>'налоговые доходы'!$B$2</c:f>
              <c:strCache>
                <c:ptCount val="1"/>
                <c:pt idx="0">
                  <c:v>2016 год (первоначальный план)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5.8303898281274495E-3"/>
                  <c:y val="0.1361838599888580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доходы'!$A$3:$A$8</c:f>
              <c:strCache>
                <c:ptCount val="6"/>
                <c:pt idx="0">
                  <c:v>НДФЛ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'налоговые доходы'!$B$3:$B$8</c:f>
              <c:numCache>
                <c:formatCode>#,##0.0</c:formatCode>
                <c:ptCount val="6"/>
                <c:pt idx="0">
                  <c:v>456958.8</c:v>
                </c:pt>
                <c:pt idx="1">
                  <c:v>10162.6</c:v>
                </c:pt>
                <c:pt idx="2">
                  <c:v>124118.5</c:v>
                </c:pt>
                <c:pt idx="3">
                  <c:v>9500</c:v>
                </c:pt>
                <c:pt idx="4">
                  <c:v>18761.5</c:v>
                </c:pt>
                <c:pt idx="5">
                  <c:v>5305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'налоговые доходы'!$C$2</c:f>
              <c:strCache>
                <c:ptCount val="1"/>
                <c:pt idx="0">
                  <c:v>2017 год (проект)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5.8303898281274495E-3"/>
                  <c:y val="0.150075060247078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доходы'!$A$3:$A$8</c:f>
              <c:strCache>
                <c:ptCount val="6"/>
                <c:pt idx="0">
                  <c:v>НДФЛ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'налоговые доходы'!$C$3:$C$8</c:f>
              <c:numCache>
                <c:formatCode>#,##0.0</c:formatCode>
                <c:ptCount val="6"/>
                <c:pt idx="0">
                  <c:v>419018</c:v>
                </c:pt>
                <c:pt idx="1">
                  <c:v>13551</c:v>
                </c:pt>
                <c:pt idx="2">
                  <c:v>115301.5</c:v>
                </c:pt>
                <c:pt idx="3">
                  <c:v>7900</c:v>
                </c:pt>
                <c:pt idx="4">
                  <c:v>17300</c:v>
                </c:pt>
                <c:pt idx="5">
                  <c:v>5360.2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'налоговые доходы'!$D$2</c:f>
              <c:strCache>
                <c:ptCount val="1"/>
                <c:pt idx="0">
                  <c:v>2018 год (проект)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3361155673581734E-17"/>
                  <c:y val="0.1451139491684559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доходы'!$A$3:$A$8</c:f>
              <c:strCache>
                <c:ptCount val="6"/>
                <c:pt idx="0">
                  <c:v>НДФЛ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'налоговые доходы'!$D$3:$D$8</c:f>
              <c:numCache>
                <c:formatCode>#,##0.0</c:formatCode>
                <c:ptCount val="6"/>
                <c:pt idx="0">
                  <c:v>421283.6</c:v>
                </c:pt>
                <c:pt idx="1">
                  <c:v>14220.1</c:v>
                </c:pt>
                <c:pt idx="2">
                  <c:v>115152</c:v>
                </c:pt>
                <c:pt idx="3">
                  <c:v>7910</c:v>
                </c:pt>
                <c:pt idx="4">
                  <c:v>18405.900000000001</c:v>
                </c:pt>
                <c:pt idx="5">
                  <c:v>5370.2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'налоговые доходы'!$E$2</c:f>
              <c:strCache>
                <c:ptCount val="1"/>
                <c:pt idx="0">
                  <c:v>2019 год (проект)</c:v>
                </c:pt>
              </c:strCache>
            </c:strRef>
          </c:tx>
          <c:spPr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8.745584742191179E-3"/>
                  <c:y val="0.1675768878903719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доходы'!$A$3:$A$8</c:f>
              <c:strCache>
                <c:ptCount val="6"/>
                <c:pt idx="0">
                  <c:v>НДФЛ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'налоговые доходы'!$E$3:$E$8</c:f>
              <c:numCache>
                <c:formatCode>#,##0.0</c:formatCode>
                <c:ptCount val="6"/>
                <c:pt idx="0">
                  <c:v>425143.5</c:v>
                </c:pt>
                <c:pt idx="1">
                  <c:v>14781.2</c:v>
                </c:pt>
                <c:pt idx="2">
                  <c:v>114702.5</c:v>
                </c:pt>
                <c:pt idx="3">
                  <c:v>7910</c:v>
                </c:pt>
                <c:pt idx="4">
                  <c:v>18628.599999999969</c:v>
                </c:pt>
                <c:pt idx="5">
                  <c:v>5375.2</c:v>
                </c:pt>
              </c:numCache>
            </c:numRef>
          </c:val>
          <c:shape val="cylinder"/>
        </c:ser>
        <c:gapWidth val="43"/>
        <c:gapDepth val="73"/>
        <c:shape val="box"/>
        <c:axId val="142449664"/>
        <c:axId val="142820096"/>
        <c:axId val="0"/>
      </c:bar3DChart>
      <c:catAx>
        <c:axId val="142449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142820096"/>
        <c:crosses val="autoZero"/>
        <c:auto val="1"/>
        <c:lblAlgn val="ctr"/>
        <c:lblOffset val="100"/>
      </c:catAx>
      <c:valAx>
        <c:axId val="14282009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4244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276340278077487"/>
          <c:y val="9.1599098529891926E-2"/>
          <c:w val="0.79294495285647881"/>
          <c:h val="0.263711872396488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978877574622863E-2"/>
          <c:y val="7.1410070902429928E-2"/>
          <c:w val="0.94002112242537872"/>
          <c:h val="0.7067061091336172"/>
        </c:manualLayout>
      </c:layout>
      <c:bar3DChart>
        <c:barDir val="col"/>
        <c:grouping val="clustered"/>
        <c:ser>
          <c:idx val="0"/>
          <c:order val="0"/>
          <c:tx>
            <c:strRef>
              <c:f>'неналоговые доходы'!$B$2</c:f>
              <c:strCache>
                <c:ptCount val="1"/>
                <c:pt idx="0">
                  <c:v>2016 год (первоначальный план)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noFill/>
            </a:ln>
            <a:effectLst>
              <a:outerShdw dist="50800" dir="5400000" sx="31000" sy="31000" algn="ctr" rotWithShape="0">
                <a:srgbClr val="000000">
                  <a:alpha val="43137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2.8912998737845156E-3"/>
                  <c:y val="0.1551199799754512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912998737845156E-3"/>
                  <c:y val="0.1508701175103704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825997475690408E-3"/>
                  <c:y val="-3.61238309531872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доходы'!$A$3:$A$7</c:f>
              <c:strCache>
                <c:ptCount val="5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муниципального имущества</c:v>
                </c:pt>
                <c:pt idx="2">
                  <c:v>Доходы от продажи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Прочие доходы</c:v>
                </c:pt>
              </c:strCache>
            </c:strRef>
          </c:cat>
          <c:val>
            <c:numRef>
              <c:f>'неналоговые доходы'!$B$3:$B$7</c:f>
              <c:numCache>
                <c:formatCode>#,##0.0</c:formatCode>
                <c:ptCount val="5"/>
                <c:pt idx="0">
                  <c:v>86236.3</c:v>
                </c:pt>
                <c:pt idx="1">
                  <c:v>67016.800000000003</c:v>
                </c:pt>
                <c:pt idx="2">
                  <c:v>18660.099999999973</c:v>
                </c:pt>
                <c:pt idx="3">
                  <c:v>4361.3</c:v>
                </c:pt>
                <c:pt idx="4">
                  <c:v>2723.5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'неналоговые доходы'!$C$2</c:f>
              <c:strCache>
                <c:ptCount val="1"/>
                <c:pt idx="0">
                  <c:v>2017 год (проект)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0"/>
                  <c:y val="0.1678695673706937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доходы'!$A$3:$A$7</c:f>
              <c:strCache>
                <c:ptCount val="5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муниципального имущества</c:v>
                </c:pt>
                <c:pt idx="2">
                  <c:v>Доходы от продажи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Прочие доходы</c:v>
                </c:pt>
              </c:strCache>
            </c:strRef>
          </c:cat>
          <c:val>
            <c:numRef>
              <c:f>'неналоговые доходы'!$C$3:$C$7</c:f>
              <c:numCache>
                <c:formatCode>#,##0.0</c:formatCode>
                <c:ptCount val="5"/>
                <c:pt idx="0">
                  <c:v>77138.899999999994</c:v>
                </c:pt>
                <c:pt idx="1">
                  <c:v>24851.1</c:v>
                </c:pt>
                <c:pt idx="2">
                  <c:v>29679.8</c:v>
                </c:pt>
                <c:pt idx="3">
                  <c:v>5757</c:v>
                </c:pt>
                <c:pt idx="4">
                  <c:v>4093.2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'неналоговые доходы'!$D$2</c:f>
              <c:strCache>
                <c:ptCount val="1"/>
                <c:pt idx="0">
                  <c:v>2018 год (проект)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2.6503276008252285E-17"/>
                  <c:y val="0.2549917479048519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доходы'!$A$3:$A$7</c:f>
              <c:strCache>
                <c:ptCount val="5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муниципального имущества</c:v>
                </c:pt>
                <c:pt idx="2">
                  <c:v>Доходы от продажи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Прочие доходы</c:v>
                </c:pt>
              </c:strCache>
            </c:strRef>
          </c:cat>
          <c:val>
            <c:numRef>
              <c:f>'неналоговые доходы'!$D$3:$D$7</c:f>
              <c:numCache>
                <c:formatCode>#,##0.0</c:formatCode>
                <c:ptCount val="5"/>
                <c:pt idx="0">
                  <c:v>79550</c:v>
                </c:pt>
                <c:pt idx="1">
                  <c:v>24175.4</c:v>
                </c:pt>
                <c:pt idx="2">
                  <c:v>19806.099999999973</c:v>
                </c:pt>
                <c:pt idx="3">
                  <c:v>5963</c:v>
                </c:pt>
                <c:pt idx="4">
                  <c:v>4095.5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'неналоговые доходы'!$E$2</c:f>
              <c:strCache>
                <c:ptCount val="1"/>
                <c:pt idx="0">
                  <c:v>2019 год (проект)</c:v>
                </c:pt>
              </c:strCache>
            </c:strRef>
          </c:tx>
          <c:spPr>
            <a:gradFill flip="none" rotWithShape="1">
              <a:gsLst>
                <a:gs pos="100000">
                  <a:srgbClr val="C2860E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0" scaled="0"/>
              <a:tileRect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5.7825997475690399E-3"/>
                  <c:y val="0.1438606388611947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доходы'!$A$3:$A$7</c:f>
              <c:strCache>
                <c:ptCount val="5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муниципального имущества</c:v>
                </c:pt>
                <c:pt idx="2">
                  <c:v>Доходы от продажи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Прочие доходы</c:v>
                </c:pt>
              </c:strCache>
            </c:strRef>
          </c:cat>
          <c:val>
            <c:numRef>
              <c:f>'неналоговые доходы'!$E$3:$E$7</c:f>
              <c:numCache>
                <c:formatCode>#,##0.0</c:formatCode>
                <c:ptCount val="5"/>
                <c:pt idx="0">
                  <c:v>83572.899999999994</c:v>
                </c:pt>
                <c:pt idx="1">
                  <c:v>23312.799999999996</c:v>
                </c:pt>
                <c:pt idx="2">
                  <c:v>19404.2</c:v>
                </c:pt>
                <c:pt idx="3">
                  <c:v>6174</c:v>
                </c:pt>
                <c:pt idx="4">
                  <c:v>4104.8</c:v>
                </c:pt>
              </c:numCache>
            </c:numRef>
          </c:val>
          <c:shape val="cylinder"/>
        </c:ser>
        <c:shape val="box"/>
        <c:axId val="142866304"/>
        <c:axId val="142867840"/>
        <c:axId val="0"/>
      </c:bar3DChart>
      <c:catAx>
        <c:axId val="142866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142867840"/>
        <c:crosses val="autoZero"/>
        <c:auto val="1"/>
        <c:lblAlgn val="ctr"/>
        <c:lblOffset val="100"/>
      </c:catAx>
      <c:valAx>
        <c:axId val="142867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14286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239101393105684"/>
          <c:y val="5.3048179831870525E-2"/>
          <c:w val="0.74760898606894388"/>
          <c:h val="0.1473627004406919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708789885236118"/>
          <c:y val="2.605178082041925E-2"/>
          <c:w val="0.72166501229874114"/>
          <c:h val="0.77060381326959315"/>
        </c:manualLayout>
      </c:layout>
      <c:bar3DChart>
        <c:barDir val="bar"/>
        <c:grouping val="clustered"/>
        <c:ser>
          <c:idx val="0"/>
          <c:order val="0"/>
          <c:tx>
            <c:strRef>
              <c:f>'безвозмездные поступления'!$A$2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'безвозмездные поступления'!$B$1:$E$1</c:f>
              <c:strCache>
                <c:ptCount val="4"/>
                <c:pt idx="0">
                  <c:v>2016 год (план)</c:v>
                </c:pt>
                <c:pt idx="1">
                  <c:v>2017 год (прогноз)</c:v>
                </c:pt>
                <c:pt idx="2">
                  <c:v>2018 год (прогноз)</c:v>
                </c:pt>
                <c:pt idx="3">
                  <c:v>2019 год (прогноз)</c:v>
                </c:pt>
              </c:strCache>
            </c:strRef>
          </c:cat>
          <c:val>
            <c:numRef>
              <c:f>'безвозмездные поступления'!$B$2:$E$2</c:f>
              <c:numCache>
                <c:formatCode>#,##0.0</c:formatCode>
                <c:ptCount val="4"/>
                <c:pt idx="0">
                  <c:v>438952.3</c:v>
                </c:pt>
                <c:pt idx="1">
                  <c:v>486287.2</c:v>
                </c:pt>
                <c:pt idx="2">
                  <c:v>438318.3</c:v>
                </c:pt>
                <c:pt idx="3">
                  <c:v>438318.3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'безвозмездные поступления'!$A$3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'безвозмездные поступления'!$B$1:$E$1</c:f>
              <c:strCache>
                <c:ptCount val="4"/>
                <c:pt idx="0">
                  <c:v>2016 год (план)</c:v>
                </c:pt>
                <c:pt idx="1">
                  <c:v>2017 год (прогноз)</c:v>
                </c:pt>
                <c:pt idx="2">
                  <c:v>2018 год (прогноз)</c:v>
                </c:pt>
                <c:pt idx="3">
                  <c:v>2019 год (прогноз)</c:v>
                </c:pt>
              </c:strCache>
            </c:strRef>
          </c:cat>
          <c:val>
            <c:numRef>
              <c:f>'безвозмездные поступления'!$B$3:$E$3</c:f>
              <c:numCache>
                <c:formatCode>#,##0.0</c:formatCode>
                <c:ptCount val="4"/>
                <c:pt idx="0">
                  <c:v>1142895.2</c:v>
                </c:pt>
                <c:pt idx="1">
                  <c:v>1169853.8</c:v>
                </c:pt>
                <c:pt idx="2">
                  <c:v>1119460.6000000001</c:v>
                </c:pt>
                <c:pt idx="3">
                  <c:v>1063562.2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'безвозмездные поступления'!$A$4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'безвозмездные поступления'!$B$1:$E$1</c:f>
              <c:strCache>
                <c:ptCount val="4"/>
                <c:pt idx="0">
                  <c:v>2016 год (план)</c:v>
                </c:pt>
                <c:pt idx="1">
                  <c:v>2017 год (прогноз)</c:v>
                </c:pt>
                <c:pt idx="2">
                  <c:v>2018 год (прогноз)</c:v>
                </c:pt>
                <c:pt idx="3">
                  <c:v>2019 год (прогноз)</c:v>
                </c:pt>
              </c:strCache>
            </c:strRef>
          </c:cat>
          <c:val>
            <c:numRef>
              <c:f>'безвозмездные поступления'!$B$4:$E$4</c:f>
              <c:numCache>
                <c:formatCode>#,##0.0</c:formatCode>
                <c:ptCount val="4"/>
                <c:pt idx="0">
                  <c:v>209014.3</c:v>
                </c:pt>
                <c:pt idx="1">
                  <c:v>162665.20000000001</c:v>
                </c:pt>
                <c:pt idx="2">
                  <c:v>154890.70000000001</c:v>
                </c:pt>
                <c:pt idx="3">
                  <c:v>145483.1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'безвозмездные поступления'!$A$5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cat>
            <c:strRef>
              <c:f>'безвозмездные поступления'!$B$1:$E$1</c:f>
              <c:strCache>
                <c:ptCount val="4"/>
                <c:pt idx="0">
                  <c:v>2016 год (план)</c:v>
                </c:pt>
                <c:pt idx="1">
                  <c:v>2017 год (прогноз)</c:v>
                </c:pt>
                <c:pt idx="2">
                  <c:v>2018 год (прогноз)</c:v>
                </c:pt>
                <c:pt idx="3">
                  <c:v>2019 год (прогноз)</c:v>
                </c:pt>
              </c:strCache>
            </c:strRef>
          </c:cat>
          <c:val>
            <c:numRef>
              <c:f>'безвозмездные поступления'!$B$5:$E$5</c:f>
              <c:numCache>
                <c:formatCode>#,##0.0</c:formatCode>
                <c:ptCount val="4"/>
                <c:pt idx="0">
                  <c:v>3995.7</c:v>
                </c:pt>
                <c:pt idx="1">
                  <c:v>3908.6</c:v>
                </c:pt>
                <c:pt idx="2">
                  <c:v>1834</c:v>
                </c:pt>
                <c:pt idx="3">
                  <c:v>1813.8</c:v>
                </c:pt>
              </c:numCache>
            </c:numRef>
          </c:val>
        </c:ser>
        <c:gapWidth val="89"/>
        <c:gapDepth val="179"/>
        <c:shape val="box"/>
        <c:axId val="85771008"/>
        <c:axId val="85772544"/>
        <c:axId val="0"/>
      </c:bar3DChart>
      <c:catAx>
        <c:axId val="857710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5772544"/>
        <c:crosses val="autoZero"/>
        <c:auto val="1"/>
        <c:lblAlgn val="ctr"/>
        <c:lblOffset val="100"/>
      </c:catAx>
      <c:valAx>
        <c:axId val="857725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8577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405712194011104E-2"/>
          <c:y val="0.20239574319598291"/>
          <c:w val="0.973594287805989"/>
          <c:h val="0.67742023186782063"/>
        </c:manualLayout>
      </c:layout>
      <c:bar3DChart>
        <c:barDir val="col"/>
        <c:grouping val="clustered"/>
        <c:shape val="box"/>
        <c:axId val="84421632"/>
        <c:axId val="85795968"/>
        <c:axId val="0"/>
      </c:bar3DChart>
      <c:catAx>
        <c:axId val="84421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85795968"/>
        <c:crosses val="autoZero"/>
        <c:auto val="1"/>
        <c:lblAlgn val="ctr"/>
        <c:lblOffset val="100"/>
      </c:catAx>
      <c:valAx>
        <c:axId val="857959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442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191279293193306E-2"/>
          <c:y val="0"/>
          <c:w val="0.98380872070680658"/>
          <c:h val="0.8275133781431692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4069388465033984E-2"/>
                  <c:y val="-3.5331143761804268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 dirty="0" smtClean="0"/>
                      <a:t>2 652 217,9</a:t>
                    </a:r>
                    <a:endParaRPr lang="en-US" b="1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2.442169449296162E-2"/>
                  <c:y val="-4.5275254909948319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 dirty="0" smtClean="0"/>
                      <a:t>2 604 386,4</a:t>
                    </a:r>
                    <a:endParaRPr lang="en-US" b="1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1.5927305891330849E-2"/>
                  <c:y val="-4.0192872088286494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 dirty="0" smtClean="0"/>
                      <a:t>2 498 729,4</a:t>
                    </a:r>
                    <a:endParaRPr lang="en-US" b="1" dirty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3.2480452991561957E-2"/>
                  <c:y val="-5.5698865249540173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 dirty="0" smtClean="0"/>
                      <a:t>2 441 298,9</a:t>
                    </a:r>
                    <a:endParaRPr lang="en-US" b="1" dirty="0"/>
                  </a:p>
                </c:rich>
              </c:tx>
              <c:spPr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Office PowerPoint]расходы бюджета '!$B$2:$E$2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'[Диаграмма в Microsoft Office PowerPoint]расходы бюджета '!$B$3:$E$3</c:f>
              <c:numCache>
                <c:formatCode>General</c:formatCode>
                <c:ptCount val="4"/>
                <c:pt idx="0">
                  <c:v>2652217.9</c:v>
                </c:pt>
                <c:pt idx="1">
                  <c:v>2604386.4</c:v>
                </c:pt>
                <c:pt idx="2">
                  <c:v>2498729.4</c:v>
                </c:pt>
                <c:pt idx="3">
                  <c:v>2441298.9</c:v>
                </c:pt>
              </c:numCache>
            </c:numRef>
          </c:val>
          <c:shape val="cylinder"/>
        </c:ser>
        <c:gapWidth val="137"/>
        <c:gapDepth val="0"/>
        <c:shape val="box"/>
        <c:axId val="86441344"/>
        <c:axId val="86447232"/>
        <c:axId val="0"/>
      </c:bar3DChart>
      <c:catAx>
        <c:axId val="86441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86447232"/>
        <c:crosses val="autoZero"/>
        <c:auto val="1"/>
        <c:lblAlgn val="ctr"/>
        <c:lblOffset val="100"/>
      </c:catAx>
      <c:valAx>
        <c:axId val="864472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644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rgbClr val="3333FF"/>
                </a:solidFill>
              </a:rPr>
              <a:t>2016 год </a:t>
            </a:r>
            <a:r>
              <a:rPr lang="ru-RU" sz="1600" dirty="0" smtClean="0">
                <a:solidFill>
                  <a:srgbClr val="3333FF"/>
                </a:solidFill>
              </a:rPr>
              <a:t>(первоначальный план)</a:t>
            </a:r>
            <a:endParaRPr lang="ru-RU" sz="1600" dirty="0">
              <a:solidFill>
                <a:srgbClr val="3333FF"/>
              </a:solidFill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8506962671332791"/>
          <c:w val="0.72476531058618054"/>
          <c:h val="0.81493037328667262"/>
        </c:manualLayout>
      </c:layout>
      <c:pie3DChart>
        <c:varyColors val="1"/>
        <c:ser>
          <c:idx val="0"/>
          <c:order val="0"/>
          <c:tx>
            <c:strRef>
              <c:f>'соц сфера'!$B$1</c:f>
              <c:strCache>
                <c:ptCount val="1"/>
                <c:pt idx="0">
                  <c:v>2016 год план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3333FF"/>
              </a:solidFill>
            </a:ln>
          </c:spPr>
          <c:explosion val="25"/>
          <c:dPt>
            <c:idx val="1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0000FF"/>
                </a:solidFill>
              </a:ln>
            </c:spPr>
          </c:dPt>
          <c:cat>
            <c:strRef>
              <c:f>'соц сфера'!$A$2:$A$3</c:f>
              <c:strCache>
                <c:ptCount val="2"/>
                <c:pt idx="0">
                  <c:v>Прочие расходы</c:v>
                </c:pt>
                <c:pt idx="1">
                  <c:v>Социальная сфера</c:v>
                </c:pt>
              </c:strCache>
            </c:strRef>
          </c:cat>
          <c:val>
            <c:numRef>
              <c:f>'соц сфера'!$B$2:$B$3</c:f>
              <c:numCache>
                <c:formatCode>#,##0.0</c:formatCode>
                <c:ptCount val="2"/>
                <c:pt idx="0">
                  <c:v>935770.599999998</c:v>
                </c:pt>
                <c:pt idx="1">
                  <c:v>1716447.3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775430883639546"/>
          <c:y val="0.13559505549039094"/>
          <c:w val="0.32245691163604762"/>
          <c:h val="0.49565228599786093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rgbClr val="3333FF"/>
                </a:solidFill>
              </a:rPr>
              <a:t>2017 год (проект)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378648060243647E-3"/>
          <c:y val="0.15729184893554973"/>
          <c:w val="0.71643197725284335"/>
          <c:h val="0.84270815106445063"/>
        </c:manualLayout>
      </c:layout>
      <c:pie3DChart>
        <c:varyColors val="1"/>
        <c:ser>
          <c:idx val="0"/>
          <c:order val="0"/>
          <c:tx>
            <c:strRef>
              <c:f>'соц сфера'!$B$11</c:f>
              <c:strCache>
                <c:ptCount val="1"/>
                <c:pt idx="0">
                  <c:v>2017 год (проект)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explosion val="26"/>
          <c:dPt>
            <c:idx val="0"/>
            <c:spPr>
              <a:solidFill>
                <a:srgbClr val="FFFF00"/>
              </a:solidFill>
            </c:spPr>
          </c:dPt>
          <c:cat>
            <c:strRef>
              <c:f>'соц сфера'!$A$12:$A$13</c:f>
              <c:strCache>
                <c:ptCount val="2"/>
                <c:pt idx="0">
                  <c:v>Прочие расходы</c:v>
                </c:pt>
                <c:pt idx="1">
                  <c:v>Социальная сфера</c:v>
                </c:pt>
              </c:strCache>
            </c:strRef>
          </c:cat>
          <c:val>
            <c:numRef>
              <c:f>'соц сфера'!$B$12:$B$13</c:f>
              <c:numCache>
                <c:formatCode>#,##0.0</c:formatCode>
                <c:ptCount val="2"/>
                <c:pt idx="0">
                  <c:v>885641.60000000009</c:v>
                </c:pt>
                <c:pt idx="1">
                  <c:v>1718744.8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9420975503062121"/>
          <c:y val="0.13150262467191587"/>
          <c:w val="0.28079024496937877"/>
          <c:h val="0.56294840231500065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3333FF"/>
                </a:solidFill>
              </a:rPr>
              <a:t>2018 </a:t>
            </a:r>
            <a:r>
              <a:rPr lang="ru-RU" sz="1600" dirty="0">
                <a:solidFill>
                  <a:srgbClr val="3333FF"/>
                </a:solidFill>
              </a:rPr>
              <a:t>год </a:t>
            </a:r>
            <a:r>
              <a:rPr lang="ru-RU" sz="1600" dirty="0" smtClean="0">
                <a:solidFill>
                  <a:srgbClr val="3333FF"/>
                </a:solidFill>
              </a:rPr>
              <a:t>(проект)</a:t>
            </a:r>
            <a:endParaRPr lang="ru-RU" sz="1600" dirty="0">
              <a:solidFill>
                <a:srgbClr val="3333FF"/>
              </a:solidFill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8506962671332791"/>
          <c:w val="0.7247653105861801"/>
          <c:h val="0.81493037328667262"/>
        </c:manualLayout>
      </c:layout>
      <c:pie3DChart>
        <c:varyColors val="1"/>
        <c:ser>
          <c:idx val="0"/>
          <c:order val="0"/>
          <c:tx>
            <c:strRef>
              <c:f>'соц сфера'!$B$1</c:f>
              <c:strCache>
                <c:ptCount val="1"/>
                <c:pt idx="0">
                  <c:v>2016 год план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3333FF"/>
              </a:solidFill>
            </a:ln>
          </c:spPr>
          <c:explosion val="25"/>
          <c:dPt>
            <c:idx val="1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0000FF"/>
                </a:solidFill>
              </a:ln>
            </c:spPr>
          </c:dPt>
          <c:cat>
            <c:strRef>
              <c:f>'соц сфера'!$A$2:$A$3</c:f>
              <c:strCache>
                <c:ptCount val="2"/>
                <c:pt idx="0">
                  <c:v>Прочие расходы</c:v>
                </c:pt>
                <c:pt idx="1">
                  <c:v>Социальная сфера</c:v>
                </c:pt>
              </c:strCache>
            </c:strRef>
          </c:cat>
          <c:val>
            <c:numRef>
              <c:f>'соц сфера'!$B$2:$B$3</c:f>
              <c:numCache>
                <c:formatCode>#,##0.0</c:formatCode>
                <c:ptCount val="2"/>
                <c:pt idx="0">
                  <c:v>935770.59999999823</c:v>
                </c:pt>
                <c:pt idx="1">
                  <c:v>1716447.3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775430883639546"/>
          <c:y val="0.13150262467191587"/>
          <c:w val="0.32245691163604739"/>
          <c:h val="0.31558253135025033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22T16:06:17.456" idx="1">
    <p:pos x="5602" y="500"/>
    <p:text/>
  </p:cm>
  <p:cm authorId="0" dt="2016-11-22T16:06:23.815" idx="2">
    <p:pos x="5738" y="636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34CB0-1ADF-4F5C-A8F7-F577A6810826}" type="doc">
      <dgm:prSet loTypeId="urn:microsoft.com/office/officeart/2005/8/layout/vProcess5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628B418-D1C1-4583-8FA4-C45B408A495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Ежегодное послание Президента Российской Федерации  Федеральному Собранию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DC2AC831-5A95-43BC-B20B-A560799CA2DD}" type="parTrans" cxnId="{217063A7-8F58-4054-B3E6-8B8E16AD04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7BA085A-FD5F-4A0B-BE04-984057E5095F}" type="sibTrans" cxnId="{217063A7-8F58-4054-B3E6-8B8E16AD04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C226B9-9CF2-415E-B274-EBFF9B5E48F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Основные направления налоговой, бюджетной и долговой политики ХМАО-Югры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58302B8-927B-49A1-9CD1-78D2C95BE071}" type="parTrans" cxnId="{A605CC22-75C0-498C-B8BD-BC3B6518DF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D3185B-F047-4954-8196-3659845904EB}" type="sibTrans" cxnId="{A605CC22-75C0-498C-B8BD-BC3B6518DF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D35C2E-8DA9-4509-AFF8-DE39E8479C2D}">
      <dgm:prSet phldrT="[Текст]" custT="1"/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Основные направления бюджетной политики и основные направления налоговой политики городского округа город Урай на 2017 год и плановый период 2018 и 2019 годов</a:t>
          </a:r>
          <a:endParaRPr lang="ru-RU" sz="1700" b="1" dirty="0">
            <a:latin typeface="Arial" pitchFamily="34" charset="0"/>
            <a:cs typeface="Arial" pitchFamily="34" charset="0"/>
          </a:endParaRPr>
        </a:p>
      </dgm:t>
    </dgm:pt>
    <dgm:pt modelId="{B7BDB1F0-3110-403F-AF08-54A2CFF63476}" type="parTrans" cxnId="{042E9038-CC2D-4450-9D65-A2FCE00B2C9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AD44EA-3EE9-400C-AEE1-4E7FCB4604B2}" type="sibTrans" cxnId="{042E9038-CC2D-4450-9D65-A2FCE00B2C9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FE061B4-24D2-4768-9D86-39CDE854AD8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Прогноз социально-экономического развития </a:t>
          </a:r>
          <a:r>
            <a:rPr lang="ru-RU" sz="1700" b="1" kern="1200" baseline="0" dirty="0" smtClean="0">
              <a:latin typeface="Arial" pitchFamily="34" charset="0"/>
              <a:cs typeface="Arial" pitchFamily="34" charset="0"/>
            </a:rPr>
            <a:t>муниципального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образования городской округ город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Урай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на 2017-2019 годы</a:t>
          </a:r>
          <a:endParaRPr lang="ru-RU" sz="1700" b="1" kern="1200" baseline="0" dirty="0">
            <a:latin typeface="Arial" pitchFamily="34" charset="0"/>
            <a:cs typeface="Arial" pitchFamily="34" charset="0"/>
          </a:endParaRPr>
        </a:p>
      </dgm:t>
    </dgm:pt>
    <dgm:pt modelId="{5D032EF5-44D8-4C26-8231-BA2EC7E9CEC2}" type="parTrans" cxnId="{7353E59D-DD15-4780-BC89-D2863A5CD1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EE1C79-8B1A-47BD-B6A9-E9378AB99AC1}" type="sibTrans" cxnId="{7353E59D-DD15-4780-BC89-D2863A5CD1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009E77-2E12-48BF-8310-48D30E152897}">
      <dgm:prSet custT="1"/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Муниципальные программы муниципального образования городской округ город </a:t>
          </a:r>
          <a:r>
            <a:rPr lang="ru-RU" sz="1700" b="1" dirty="0" err="1" smtClean="0">
              <a:latin typeface="Arial" pitchFamily="34" charset="0"/>
              <a:cs typeface="Arial" pitchFamily="34" charset="0"/>
            </a:rPr>
            <a:t>Урай</a:t>
          </a:r>
          <a:endParaRPr lang="ru-RU" sz="1700" b="1" dirty="0">
            <a:latin typeface="Arial" pitchFamily="34" charset="0"/>
            <a:cs typeface="Arial" pitchFamily="34" charset="0"/>
          </a:endParaRPr>
        </a:p>
      </dgm:t>
    </dgm:pt>
    <dgm:pt modelId="{FBAE4F2E-239D-4F3A-8F6E-AEB362FCA70E}" type="parTrans" cxnId="{1F061976-9DC3-4EAB-AFBB-45A2F1EB4B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E4DB9A0-D972-4F03-A469-82064ACACA6C}" type="sibTrans" cxnId="{1F061976-9DC3-4EAB-AFBB-45A2F1EB4B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B0987FB-5997-42CE-8251-C07DB01E1496}" type="pres">
      <dgm:prSet presAssocID="{46634CB0-1ADF-4F5C-A8F7-F577A68108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FA80A-AC76-4127-8937-C462E488B873}" type="pres">
      <dgm:prSet presAssocID="{46634CB0-1ADF-4F5C-A8F7-F577A6810826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AE3AD46F-DA00-41B3-83E6-2C9F5D1C2CA9}" type="pres">
      <dgm:prSet presAssocID="{46634CB0-1ADF-4F5C-A8F7-F577A6810826}" presName="FiveNodes_1" presStyleLbl="node1" presStyleIdx="0" presStyleCnt="5" custScaleX="87042" custScaleY="82178" custLinFactNeighborX="-9293" custLinFactNeighborY="-11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385BA-8FBB-4482-9D52-10AF9487BBC8}" type="pres">
      <dgm:prSet presAssocID="{46634CB0-1ADF-4F5C-A8F7-F577A6810826}" presName="FiveNodes_2" presStyleLbl="node1" presStyleIdx="1" presStyleCnt="5" custScaleX="87908" custScaleY="90692" custLinFactNeighborX="-7896" custLinFactNeighborY="-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89F16-76A3-48DB-AC43-A95ED4DA82DE}" type="pres">
      <dgm:prSet presAssocID="{46634CB0-1ADF-4F5C-A8F7-F577A6810826}" presName="FiveNodes_3" presStyleLbl="node1" presStyleIdx="2" presStyleCnt="5" custScaleX="112272" custScaleY="86324" custLinFactY="28611" custLinFactNeighborX="420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0D634-ED4F-48A1-B853-9953D40101FE}" type="pres">
      <dgm:prSet presAssocID="{46634CB0-1ADF-4F5C-A8F7-F577A6810826}" presName="FiveNodes_4" presStyleLbl="node1" presStyleIdx="3" presStyleCnt="5" custScaleX="90615" custScaleY="90988" custLinFactY="-6896" custLinFactNeighborX="-1329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40657-2F9B-437A-ABF4-31B1D7AD8216}" type="pres">
      <dgm:prSet presAssocID="{46634CB0-1ADF-4F5C-A8F7-F577A6810826}" presName="FiveNodes_5" presStyleLbl="node1" presStyleIdx="4" presStyleCnt="5" custScaleX="103537" custScaleY="70621" custLinFactNeighborX="16" custLinFactNeighborY="8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4E4D5-A05D-4D49-A818-8E4F19E5536B}" type="pres">
      <dgm:prSet presAssocID="{46634CB0-1ADF-4F5C-A8F7-F577A6810826}" presName="FiveConn_1-2" presStyleLbl="fgAccFollowNode1" presStyleIdx="0" presStyleCnt="4" custLinFactX="-100000" custLinFactNeighborX="-127132" custLinFactNeighborY="-21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613DF-D1D4-4284-8940-2B4429AA711E}" type="pres">
      <dgm:prSet presAssocID="{46634CB0-1ADF-4F5C-A8F7-F577A6810826}" presName="FiveConn_2-3" presStyleLbl="fgAccFollowNode1" presStyleIdx="1" presStyleCnt="4" custLinFactX="-64715" custLinFactNeighborX="-100000" custLinFactNeighborY="13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C73E1-080C-4A13-BA36-3A186DF22057}" type="pres">
      <dgm:prSet presAssocID="{46634CB0-1ADF-4F5C-A8F7-F577A6810826}" presName="FiveConn_3-4" presStyleLbl="fgAccFollowNode1" presStyleIdx="2" presStyleCnt="4" custLinFactNeighborX="-99560" custLinFactNeighborY="8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78585-04B4-4687-B84E-63C21E766430}" type="pres">
      <dgm:prSet presAssocID="{46634CB0-1ADF-4F5C-A8F7-F577A6810826}" presName="FiveConn_4-5" presStyleLbl="fgAccFollowNode1" presStyleIdx="3" presStyleCnt="4" custLinFactNeighborX="-73080" custLinFactNeighborY="29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3BA1-0400-48D6-BA81-DC0575636D99}" type="pres">
      <dgm:prSet presAssocID="{46634CB0-1ADF-4F5C-A8F7-F577A681082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B9406-A2DE-4A96-A6BE-D8665DC4383F}" type="pres">
      <dgm:prSet presAssocID="{46634CB0-1ADF-4F5C-A8F7-F577A681082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4FAC0-FC3D-498F-AB2C-27449EAF4B53}" type="pres">
      <dgm:prSet presAssocID="{46634CB0-1ADF-4F5C-A8F7-F577A681082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E1C59-605F-4698-90E8-C38B9301A477}" type="pres">
      <dgm:prSet presAssocID="{46634CB0-1ADF-4F5C-A8F7-F577A681082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48FBD-F577-4C65-A7A8-E617406E8643}" type="pres">
      <dgm:prSet presAssocID="{46634CB0-1ADF-4F5C-A8F7-F577A681082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3E59D-DD15-4780-BC89-D2863A5CD1E9}" srcId="{46634CB0-1ADF-4F5C-A8F7-F577A6810826}" destId="{4FE061B4-24D2-4768-9D86-39CDE854AD8C}" srcOrd="3" destOrd="0" parTransId="{5D032EF5-44D8-4C26-8231-BA2EC7E9CEC2}" sibTransId="{C9EE1C79-8B1A-47BD-B6A9-E9378AB99AC1}"/>
    <dgm:cxn modelId="{1A760E45-3A1A-4749-9818-6B740F10A9F5}" type="presOf" srcId="{FCD35C2E-8DA9-4509-AFF8-DE39E8479C2D}" destId="{21A4FAC0-FC3D-498F-AB2C-27449EAF4B53}" srcOrd="1" destOrd="0" presId="urn:microsoft.com/office/officeart/2005/8/layout/vProcess5"/>
    <dgm:cxn modelId="{8CA8E4AE-D996-4197-8761-2BB8826EA5E9}" type="presOf" srcId="{C9EE1C79-8B1A-47BD-B6A9-E9378AB99AC1}" destId="{E8078585-04B4-4687-B84E-63C21E766430}" srcOrd="0" destOrd="0" presId="urn:microsoft.com/office/officeart/2005/8/layout/vProcess5"/>
    <dgm:cxn modelId="{042E9038-CC2D-4450-9D65-A2FCE00B2C9A}" srcId="{46634CB0-1ADF-4F5C-A8F7-F577A6810826}" destId="{FCD35C2E-8DA9-4509-AFF8-DE39E8479C2D}" srcOrd="2" destOrd="0" parTransId="{B7BDB1F0-3110-403F-AF08-54A2CFF63476}" sibTransId="{F6AD44EA-3EE9-400C-AEE1-4E7FCB4604B2}"/>
    <dgm:cxn modelId="{217063A7-8F58-4054-B3E6-8B8E16AD04C0}" srcId="{46634CB0-1ADF-4F5C-A8F7-F577A6810826}" destId="{7628B418-D1C1-4583-8FA4-C45B408A4957}" srcOrd="0" destOrd="0" parTransId="{DC2AC831-5A95-43BC-B20B-A560799CA2DD}" sibTransId="{E7BA085A-FD5F-4A0B-BE04-984057E5095F}"/>
    <dgm:cxn modelId="{D7B6ED6E-1374-4CCE-B17F-149C62B5F199}" type="presOf" srcId="{FCD35C2E-8DA9-4509-AFF8-DE39E8479C2D}" destId="{0BF89F16-76A3-48DB-AC43-A95ED4DA82DE}" srcOrd="0" destOrd="0" presId="urn:microsoft.com/office/officeart/2005/8/layout/vProcess5"/>
    <dgm:cxn modelId="{A89B1C4C-26F4-42A8-A4BF-0DE2868E73EB}" type="presOf" srcId="{7628B418-D1C1-4583-8FA4-C45B408A4957}" destId="{3DC63BA1-0400-48D6-BA81-DC0575636D99}" srcOrd="1" destOrd="0" presId="urn:microsoft.com/office/officeart/2005/8/layout/vProcess5"/>
    <dgm:cxn modelId="{221A5176-85D1-488B-A71D-67CFB048F8AC}" type="presOf" srcId="{44009E77-2E12-48BF-8310-48D30E152897}" destId="{95848FBD-F577-4C65-A7A8-E617406E8643}" srcOrd="1" destOrd="0" presId="urn:microsoft.com/office/officeart/2005/8/layout/vProcess5"/>
    <dgm:cxn modelId="{FCB32375-5740-4A06-865D-E36AD42957B4}" type="presOf" srcId="{FCD3185B-F047-4954-8196-3659845904EB}" destId="{112613DF-D1D4-4284-8940-2B4429AA711E}" srcOrd="0" destOrd="0" presId="urn:microsoft.com/office/officeart/2005/8/layout/vProcess5"/>
    <dgm:cxn modelId="{02D8664B-501C-4630-BC70-91CA6F815834}" type="presOf" srcId="{7628B418-D1C1-4583-8FA4-C45B408A4957}" destId="{AE3AD46F-DA00-41B3-83E6-2C9F5D1C2CA9}" srcOrd="0" destOrd="0" presId="urn:microsoft.com/office/officeart/2005/8/layout/vProcess5"/>
    <dgm:cxn modelId="{5B162810-7D45-45D5-8FB2-EF63182C1A3E}" type="presOf" srcId="{4FE061B4-24D2-4768-9D86-39CDE854AD8C}" destId="{49BE1C59-605F-4698-90E8-C38B9301A477}" srcOrd="1" destOrd="0" presId="urn:microsoft.com/office/officeart/2005/8/layout/vProcess5"/>
    <dgm:cxn modelId="{FABB8988-44AB-4C18-89F0-32F25080B3A8}" type="presOf" srcId="{09C226B9-9CF2-415E-B274-EBFF9B5E48FA}" destId="{E53385BA-8FBB-4482-9D52-10AF9487BBC8}" srcOrd="0" destOrd="0" presId="urn:microsoft.com/office/officeart/2005/8/layout/vProcess5"/>
    <dgm:cxn modelId="{3BA5F229-FDFC-44F4-BEB0-0696239A9ECC}" type="presOf" srcId="{44009E77-2E12-48BF-8310-48D30E152897}" destId="{47140657-2F9B-437A-ABF4-31B1D7AD8216}" srcOrd="0" destOrd="0" presId="urn:microsoft.com/office/officeart/2005/8/layout/vProcess5"/>
    <dgm:cxn modelId="{A605CC22-75C0-498C-B8BD-BC3B6518DF60}" srcId="{46634CB0-1ADF-4F5C-A8F7-F577A6810826}" destId="{09C226B9-9CF2-415E-B274-EBFF9B5E48FA}" srcOrd="1" destOrd="0" parTransId="{F58302B8-927B-49A1-9CD1-78D2C95BE071}" sibTransId="{FCD3185B-F047-4954-8196-3659845904EB}"/>
    <dgm:cxn modelId="{5C11E2D3-2E42-4384-BB7C-37FB273B9491}" type="presOf" srcId="{F6AD44EA-3EE9-400C-AEE1-4E7FCB4604B2}" destId="{52EC73E1-080C-4A13-BA36-3A186DF22057}" srcOrd="0" destOrd="0" presId="urn:microsoft.com/office/officeart/2005/8/layout/vProcess5"/>
    <dgm:cxn modelId="{D60807CA-8E7C-46D2-9F3C-16CC9BB3E7A2}" type="presOf" srcId="{09C226B9-9CF2-415E-B274-EBFF9B5E48FA}" destId="{348B9406-A2DE-4A96-A6BE-D8665DC4383F}" srcOrd="1" destOrd="0" presId="urn:microsoft.com/office/officeart/2005/8/layout/vProcess5"/>
    <dgm:cxn modelId="{1F061976-9DC3-4EAB-AFBB-45A2F1EB4B38}" srcId="{46634CB0-1ADF-4F5C-A8F7-F577A6810826}" destId="{44009E77-2E12-48BF-8310-48D30E152897}" srcOrd="4" destOrd="0" parTransId="{FBAE4F2E-239D-4F3A-8F6E-AEB362FCA70E}" sibTransId="{2E4DB9A0-D972-4F03-A469-82064ACACA6C}"/>
    <dgm:cxn modelId="{CD31390D-130F-4620-9341-BE6ED4EDD93B}" type="presOf" srcId="{46634CB0-1ADF-4F5C-A8F7-F577A6810826}" destId="{1B0987FB-5997-42CE-8251-C07DB01E1496}" srcOrd="0" destOrd="0" presId="urn:microsoft.com/office/officeart/2005/8/layout/vProcess5"/>
    <dgm:cxn modelId="{EEA77F19-56C8-4154-9E75-A904320A2315}" type="presOf" srcId="{E7BA085A-FD5F-4A0B-BE04-984057E5095F}" destId="{2DA4E4D5-A05D-4D49-A818-8E4F19E5536B}" srcOrd="0" destOrd="0" presId="urn:microsoft.com/office/officeart/2005/8/layout/vProcess5"/>
    <dgm:cxn modelId="{BD89A68D-5C79-4A4F-AA98-72B785879F4E}" type="presOf" srcId="{4FE061B4-24D2-4768-9D86-39CDE854AD8C}" destId="{6AA0D634-ED4F-48A1-B853-9953D40101FE}" srcOrd="0" destOrd="0" presId="urn:microsoft.com/office/officeart/2005/8/layout/vProcess5"/>
    <dgm:cxn modelId="{D52AA376-4B4C-4C8A-9841-1F6DC3A8ABCF}" type="presParOf" srcId="{1B0987FB-5997-42CE-8251-C07DB01E1496}" destId="{B7CFA80A-AC76-4127-8937-C462E488B873}" srcOrd="0" destOrd="0" presId="urn:microsoft.com/office/officeart/2005/8/layout/vProcess5"/>
    <dgm:cxn modelId="{7942D796-A103-49FD-A36C-11C8BD431D4C}" type="presParOf" srcId="{1B0987FB-5997-42CE-8251-C07DB01E1496}" destId="{AE3AD46F-DA00-41B3-83E6-2C9F5D1C2CA9}" srcOrd="1" destOrd="0" presId="urn:microsoft.com/office/officeart/2005/8/layout/vProcess5"/>
    <dgm:cxn modelId="{0ED61EBC-F393-4882-8884-23936A40884B}" type="presParOf" srcId="{1B0987FB-5997-42CE-8251-C07DB01E1496}" destId="{E53385BA-8FBB-4482-9D52-10AF9487BBC8}" srcOrd="2" destOrd="0" presId="urn:microsoft.com/office/officeart/2005/8/layout/vProcess5"/>
    <dgm:cxn modelId="{DCED438D-4828-4C0F-8CEE-6E166488C779}" type="presParOf" srcId="{1B0987FB-5997-42CE-8251-C07DB01E1496}" destId="{0BF89F16-76A3-48DB-AC43-A95ED4DA82DE}" srcOrd="3" destOrd="0" presId="urn:microsoft.com/office/officeart/2005/8/layout/vProcess5"/>
    <dgm:cxn modelId="{F324846A-95A4-4C61-BD84-88D86953DFD0}" type="presParOf" srcId="{1B0987FB-5997-42CE-8251-C07DB01E1496}" destId="{6AA0D634-ED4F-48A1-B853-9953D40101FE}" srcOrd="4" destOrd="0" presId="urn:microsoft.com/office/officeart/2005/8/layout/vProcess5"/>
    <dgm:cxn modelId="{70D23473-5C83-498D-9030-3158ADD64220}" type="presParOf" srcId="{1B0987FB-5997-42CE-8251-C07DB01E1496}" destId="{47140657-2F9B-437A-ABF4-31B1D7AD8216}" srcOrd="5" destOrd="0" presId="urn:microsoft.com/office/officeart/2005/8/layout/vProcess5"/>
    <dgm:cxn modelId="{AF63995C-5C01-41F9-AF83-714790E12AF4}" type="presParOf" srcId="{1B0987FB-5997-42CE-8251-C07DB01E1496}" destId="{2DA4E4D5-A05D-4D49-A818-8E4F19E5536B}" srcOrd="6" destOrd="0" presId="urn:microsoft.com/office/officeart/2005/8/layout/vProcess5"/>
    <dgm:cxn modelId="{9A210477-4CC7-4118-9D40-F7E9866A97FB}" type="presParOf" srcId="{1B0987FB-5997-42CE-8251-C07DB01E1496}" destId="{112613DF-D1D4-4284-8940-2B4429AA711E}" srcOrd="7" destOrd="0" presId="urn:microsoft.com/office/officeart/2005/8/layout/vProcess5"/>
    <dgm:cxn modelId="{4CC5EEF3-5E35-4DA2-A28D-5981065F516F}" type="presParOf" srcId="{1B0987FB-5997-42CE-8251-C07DB01E1496}" destId="{52EC73E1-080C-4A13-BA36-3A186DF22057}" srcOrd="8" destOrd="0" presId="urn:microsoft.com/office/officeart/2005/8/layout/vProcess5"/>
    <dgm:cxn modelId="{F140982E-387F-4A09-808B-42CD6780E8D5}" type="presParOf" srcId="{1B0987FB-5997-42CE-8251-C07DB01E1496}" destId="{E8078585-04B4-4687-B84E-63C21E766430}" srcOrd="9" destOrd="0" presId="urn:microsoft.com/office/officeart/2005/8/layout/vProcess5"/>
    <dgm:cxn modelId="{34C0CFD3-F134-4A70-A79F-DF64197309DA}" type="presParOf" srcId="{1B0987FB-5997-42CE-8251-C07DB01E1496}" destId="{3DC63BA1-0400-48D6-BA81-DC0575636D99}" srcOrd="10" destOrd="0" presId="urn:microsoft.com/office/officeart/2005/8/layout/vProcess5"/>
    <dgm:cxn modelId="{B9D38359-0531-4B59-8536-13750DD42954}" type="presParOf" srcId="{1B0987FB-5997-42CE-8251-C07DB01E1496}" destId="{348B9406-A2DE-4A96-A6BE-D8665DC4383F}" srcOrd="11" destOrd="0" presId="urn:microsoft.com/office/officeart/2005/8/layout/vProcess5"/>
    <dgm:cxn modelId="{AD16F590-5A64-4C70-93DF-5F00624B7AB1}" type="presParOf" srcId="{1B0987FB-5997-42CE-8251-C07DB01E1496}" destId="{21A4FAC0-FC3D-498F-AB2C-27449EAF4B53}" srcOrd="12" destOrd="0" presId="urn:microsoft.com/office/officeart/2005/8/layout/vProcess5"/>
    <dgm:cxn modelId="{4892697E-1BFC-4BA8-930C-191CB41C0DA0}" type="presParOf" srcId="{1B0987FB-5997-42CE-8251-C07DB01E1496}" destId="{49BE1C59-605F-4698-90E8-C38B9301A477}" srcOrd="13" destOrd="0" presId="urn:microsoft.com/office/officeart/2005/8/layout/vProcess5"/>
    <dgm:cxn modelId="{B2D391F5-7361-4A28-A5BE-6B310ABB809E}" type="presParOf" srcId="{1B0987FB-5997-42CE-8251-C07DB01E1496}" destId="{95848FBD-F577-4C65-A7A8-E617406E8643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80B1E8-D4C7-4108-B417-E970730DB65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8AF9A-2716-408A-9006-5FE9F2B8C102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latin typeface="Arial" pitchFamily="34" charset="0"/>
              <a:cs typeface="Arial" pitchFamily="34" charset="0"/>
            </a:rPr>
            <a:t>14 920,3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тыс.руб.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532776E5-B195-46FC-B602-EEDB5A83887F}" type="parTrans" cxnId="{0C806118-DA9F-42C5-BFCF-76A45723D472}">
      <dgm:prSet/>
      <dgm:spPr/>
      <dgm:t>
        <a:bodyPr/>
        <a:lstStyle/>
        <a:p>
          <a:endParaRPr lang="ru-RU" sz="1600"/>
        </a:p>
      </dgm:t>
    </dgm:pt>
    <dgm:pt modelId="{713586B0-F46B-43A1-81EE-90BD00B7C254}" type="sibTrans" cxnId="{0C806118-DA9F-42C5-BFCF-76A45723D472}">
      <dgm:prSet/>
      <dgm:spPr/>
      <dgm:t>
        <a:bodyPr/>
        <a:lstStyle/>
        <a:p>
          <a:endParaRPr lang="ru-RU" sz="1600"/>
        </a:p>
      </dgm:t>
    </dgm:pt>
    <dgm:pt modelId="{CD15A06F-12B1-4083-80D7-954AFCB88662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(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5DEE719-6E24-4206-B748-B1775D07775D}" type="sibTrans" cxnId="{C46D4F81-42C9-421E-9F75-5AC5ECE10F95}">
      <dgm:prSet/>
      <dgm:spPr/>
      <dgm:t>
        <a:bodyPr/>
        <a:lstStyle/>
        <a:p>
          <a:endParaRPr lang="ru-RU" sz="1600"/>
        </a:p>
      </dgm:t>
    </dgm:pt>
    <dgm:pt modelId="{C05FE6EA-60DF-4823-9FF0-17265688EF66}" type="parTrans" cxnId="{C46D4F81-42C9-421E-9F75-5AC5ECE10F95}">
      <dgm:prSet/>
      <dgm:spPr/>
      <dgm:t>
        <a:bodyPr/>
        <a:lstStyle/>
        <a:p>
          <a:endParaRPr lang="ru-RU" sz="1600"/>
        </a:p>
      </dgm:t>
    </dgm:pt>
    <dgm:pt modelId="{194B0076-74CA-4EF4-B6EF-BBEB40CC411E}" type="pres">
      <dgm:prSet presAssocID="{C880B1E8-D4C7-4108-B417-E970730DB65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9A3C68-D0E2-49CE-8A28-8C356AD1531C}" type="pres">
      <dgm:prSet presAssocID="{CD15A06F-12B1-4083-80D7-954AFCB88662}" presName="posSpace" presStyleCnt="0"/>
      <dgm:spPr/>
    </dgm:pt>
    <dgm:pt modelId="{1E63E890-1B1C-40B3-A12A-1E4898596B4F}" type="pres">
      <dgm:prSet presAssocID="{CD15A06F-12B1-4083-80D7-954AFCB88662}" presName="vertFlow" presStyleCnt="0"/>
      <dgm:spPr/>
    </dgm:pt>
    <dgm:pt modelId="{377E32A4-A9A6-4F97-BE70-1F71F222C0C5}" type="pres">
      <dgm:prSet presAssocID="{CD15A06F-12B1-4083-80D7-954AFCB88662}" presName="topSpace" presStyleCnt="0"/>
      <dgm:spPr/>
    </dgm:pt>
    <dgm:pt modelId="{DADA319A-3883-4353-AE91-D42DEB88EAEA}" type="pres">
      <dgm:prSet presAssocID="{CD15A06F-12B1-4083-80D7-954AFCB88662}" presName="firstComp" presStyleCnt="0"/>
      <dgm:spPr/>
    </dgm:pt>
    <dgm:pt modelId="{DDBF3599-09AA-4E31-8DF5-39FA9B4E75DF}" type="pres">
      <dgm:prSet presAssocID="{CD15A06F-12B1-4083-80D7-954AFCB88662}" presName="firstChild" presStyleLbl="bgAccFollowNode1" presStyleIdx="0" presStyleCnt="1" custScaleX="118589" custScaleY="70807" custLinFactNeighborX="18031" custLinFactNeighborY="-20927"/>
      <dgm:spPr/>
      <dgm:t>
        <a:bodyPr/>
        <a:lstStyle/>
        <a:p>
          <a:endParaRPr lang="ru-RU"/>
        </a:p>
      </dgm:t>
    </dgm:pt>
    <dgm:pt modelId="{71D16127-0415-4225-BAA0-B7E53BEC67FC}" type="pres">
      <dgm:prSet presAssocID="{CD15A06F-12B1-4083-80D7-954AFCB88662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DF649-841E-4E21-A23C-76886C582161}" type="pres">
      <dgm:prSet presAssocID="{CD15A06F-12B1-4083-80D7-954AFCB88662}" presName="negSpace" presStyleCnt="0"/>
      <dgm:spPr/>
    </dgm:pt>
    <dgm:pt modelId="{75E47458-EF45-40E4-B05F-412DAFB8E493}" type="pres">
      <dgm:prSet presAssocID="{CD15A06F-12B1-4083-80D7-954AFCB88662}" presName="circle" presStyleLbl="node1" presStyleIdx="0" presStyleCnt="1" custFlipHor="1" custScaleX="198512" custScaleY="82449" custLinFactNeighborX="-46344" custLinFactNeighborY="9459"/>
      <dgm:spPr/>
      <dgm:t>
        <a:bodyPr/>
        <a:lstStyle/>
        <a:p>
          <a:endParaRPr lang="ru-RU"/>
        </a:p>
      </dgm:t>
    </dgm:pt>
  </dgm:ptLst>
  <dgm:cxnLst>
    <dgm:cxn modelId="{81E58C9F-0226-45AB-BBB9-433217AB86DD}" type="presOf" srcId="{8E08AF9A-2716-408A-9006-5FE9F2B8C102}" destId="{DDBF3599-09AA-4E31-8DF5-39FA9B4E75DF}" srcOrd="0" destOrd="0" presId="urn:microsoft.com/office/officeart/2005/8/layout/hList9"/>
    <dgm:cxn modelId="{21BB945E-4E17-48BC-8523-EF47A8DE6CEF}" type="presOf" srcId="{C880B1E8-D4C7-4108-B417-E970730DB652}" destId="{194B0076-74CA-4EF4-B6EF-BBEB40CC411E}" srcOrd="0" destOrd="0" presId="urn:microsoft.com/office/officeart/2005/8/layout/hList9"/>
    <dgm:cxn modelId="{2377EC01-9125-4CA5-88D3-4561B546A638}" type="presOf" srcId="{8E08AF9A-2716-408A-9006-5FE9F2B8C102}" destId="{71D16127-0415-4225-BAA0-B7E53BEC67FC}" srcOrd="1" destOrd="0" presId="urn:microsoft.com/office/officeart/2005/8/layout/hList9"/>
    <dgm:cxn modelId="{C46D4F81-42C9-421E-9F75-5AC5ECE10F95}" srcId="{C880B1E8-D4C7-4108-B417-E970730DB652}" destId="{CD15A06F-12B1-4083-80D7-954AFCB88662}" srcOrd="0" destOrd="0" parTransId="{C05FE6EA-60DF-4823-9FF0-17265688EF66}" sibTransId="{25DEE719-6E24-4206-B748-B1775D07775D}"/>
    <dgm:cxn modelId="{0C806118-DA9F-42C5-BFCF-76A45723D472}" srcId="{CD15A06F-12B1-4083-80D7-954AFCB88662}" destId="{8E08AF9A-2716-408A-9006-5FE9F2B8C102}" srcOrd="0" destOrd="0" parTransId="{532776E5-B195-46FC-B602-EEDB5A83887F}" sibTransId="{713586B0-F46B-43A1-81EE-90BD00B7C254}"/>
    <dgm:cxn modelId="{932CC6D6-7931-48BB-89F8-AF8919C94790}" type="presOf" srcId="{CD15A06F-12B1-4083-80D7-954AFCB88662}" destId="{75E47458-EF45-40E4-B05F-412DAFB8E493}" srcOrd="0" destOrd="0" presId="urn:microsoft.com/office/officeart/2005/8/layout/hList9"/>
    <dgm:cxn modelId="{56BF0F3F-236D-4FCC-9E69-98B83018F463}" type="presParOf" srcId="{194B0076-74CA-4EF4-B6EF-BBEB40CC411E}" destId="{A59A3C68-D0E2-49CE-8A28-8C356AD1531C}" srcOrd="0" destOrd="0" presId="urn:microsoft.com/office/officeart/2005/8/layout/hList9"/>
    <dgm:cxn modelId="{D8309730-B8A0-4F6C-A567-79AB37241058}" type="presParOf" srcId="{194B0076-74CA-4EF4-B6EF-BBEB40CC411E}" destId="{1E63E890-1B1C-40B3-A12A-1E4898596B4F}" srcOrd="1" destOrd="0" presId="urn:microsoft.com/office/officeart/2005/8/layout/hList9"/>
    <dgm:cxn modelId="{E83EE073-E17F-4840-9601-99EB96094AB1}" type="presParOf" srcId="{1E63E890-1B1C-40B3-A12A-1E4898596B4F}" destId="{377E32A4-A9A6-4F97-BE70-1F71F222C0C5}" srcOrd="0" destOrd="0" presId="urn:microsoft.com/office/officeart/2005/8/layout/hList9"/>
    <dgm:cxn modelId="{C8EB1D00-CA3E-48DB-9CC3-C2B9546289C6}" type="presParOf" srcId="{1E63E890-1B1C-40B3-A12A-1E4898596B4F}" destId="{DADA319A-3883-4353-AE91-D42DEB88EAEA}" srcOrd="1" destOrd="0" presId="urn:microsoft.com/office/officeart/2005/8/layout/hList9"/>
    <dgm:cxn modelId="{CCFFF04A-3A02-4308-AD0C-0CE703823D44}" type="presParOf" srcId="{DADA319A-3883-4353-AE91-D42DEB88EAEA}" destId="{DDBF3599-09AA-4E31-8DF5-39FA9B4E75DF}" srcOrd="0" destOrd="0" presId="urn:microsoft.com/office/officeart/2005/8/layout/hList9"/>
    <dgm:cxn modelId="{950959F5-0630-4205-BB03-323844104448}" type="presParOf" srcId="{DADA319A-3883-4353-AE91-D42DEB88EAEA}" destId="{71D16127-0415-4225-BAA0-B7E53BEC67FC}" srcOrd="1" destOrd="0" presId="urn:microsoft.com/office/officeart/2005/8/layout/hList9"/>
    <dgm:cxn modelId="{8CE8D9A8-EB2F-40E6-AACB-01FED35189D2}" type="presParOf" srcId="{194B0076-74CA-4EF4-B6EF-BBEB40CC411E}" destId="{296DF649-841E-4E21-A23C-76886C582161}" srcOrd="2" destOrd="0" presId="urn:microsoft.com/office/officeart/2005/8/layout/hList9"/>
    <dgm:cxn modelId="{7518BF72-2137-4F01-B6EB-04CBCE863326}" type="presParOf" srcId="{194B0076-74CA-4EF4-B6EF-BBEB40CC411E}" destId="{75E47458-EF45-40E4-B05F-412DAFB8E493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E331DE-FBE9-4834-A2A5-E05A869534B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4D28CA-2B50-4A91-9983-378EE99150A7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52 754,7 тыс.руб.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335D395-EC41-46CF-9315-E0A7BE2207F0}" type="parTrans" cxnId="{78FC73E1-4BBE-4C4D-A497-D0D2455CC1D7}">
      <dgm:prSet/>
      <dgm:spPr/>
      <dgm:t>
        <a:bodyPr/>
        <a:lstStyle/>
        <a:p>
          <a:endParaRPr lang="ru-RU"/>
        </a:p>
      </dgm:t>
    </dgm:pt>
    <dgm:pt modelId="{122CE682-A865-4F99-B6FC-5AA5883B8511}" type="sibTrans" cxnId="{78FC73E1-4BBE-4C4D-A497-D0D2455CC1D7}">
      <dgm:prSet/>
      <dgm:spPr/>
      <dgm:t>
        <a:bodyPr/>
        <a:lstStyle/>
        <a:p>
          <a:endParaRPr lang="ru-RU"/>
        </a:p>
      </dgm:t>
    </dgm:pt>
    <dgm:pt modelId="{BBA28AB7-B6CF-4784-A657-E972923749AF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(проект)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BE63A4-2184-4CB1-8FC1-4F8DF2665B4D}" type="parTrans" cxnId="{F8E1D56C-BBDF-4BE2-88B9-7101CEAAD3DE}">
      <dgm:prSet/>
      <dgm:spPr/>
      <dgm:t>
        <a:bodyPr/>
        <a:lstStyle/>
        <a:p>
          <a:endParaRPr lang="ru-RU"/>
        </a:p>
      </dgm:t>
    </dgm:pt>
    <dgm:pt modelId="{DA1D472E-9093-49D2-8E21-182FCEC2692F}" type="sibTrans" cxnId="{F8E1D56C-BBDF-4BE2-88B9-7101CEAAD3DE}">
      <dgm:prSet/>
      <dgm:spPr/>
      <dgm:t>
        <a:bodyPr/>
        <a:lstStyle/>
        <a:p>
          <a:endParaRPr lang="ru-RU"/>
        </a:p>
      </dgm:t>
    </dgm:pt>
    <dgm:pt modelId="{4AA8B7A2-57CA-41E5-9014-552E5ECEF230}" type="pres">
      <dgm:prSet presAssocID="{44E331DE-FBE9-4834-A2A5-E05A869534B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1A3B6-A974-4761-A7ED-803D42BFC0B8}" type="pres">
      <dgm:prSet presAssocID="{B24D28CA-2B50-4A91-9983-378EE99150A7}" presName="horFlow" presStyleCnt="0"/>
      <dgm:spPr/>
    </dgm:pt>
    <dgm:pt modelId="{090683D7-73A9-47ED-B887-CA7A51D1110E}" type="pres">
      <dgm:prSet presAssocID="{B24D28CA-2B50-4A91-9983-378EE99150A7}" presName="bigChev" presStyleLbl="node1" presStyleIdx="0" presStyleCnt="2" custScaleX="1945718" custScaleY="2000000" custLinFactX="300000" custLinFactY="557937" custLinFactNeighborX="308768" custLinFactNeighborY="60000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999D2E3-A1FC-49DC-A88A-B2D2EDBDD180}" type="pres">
      <dgm:prSet presAssocID="{B24D28CA-2B50-4A91-9983-378EE99150A7}" presName="vSp" presStyleCnt="0"/>
      <dgm:spPr/>
    </dgm:pt>
    <dgm:pt modelId="{907F9940-4B32-4E29-A1CB-C544A2B7F4F6}" type="pres">
      <dgm:prSet presAssocID="{BBA28AB7-B6CF-4784-A657-E972923749AF}" presName="horFlow" presStyleCnt="0"/>
      <dgm:spPr/>
    </dgm:pt>
    <dgm:pt modelId="{D0C11600-5E9B-4255-81B9-D217FC933BEC}" type="pres">
      <dgm:prSet presAssocID="{BBA28AB7-B6CF-4784-A657-E972923749AF}" presName="bigChev" presStyleLbl="node1" presStyleIdx="1" presStyleCnt="2" custScaleX="1690156" custScaleY="2000000" custLinFactX="-300000" custLinFactY="-672785" custLinFactNeighborX="-358476" custLinFactNeighborY="-700000"/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78FC73E1-4BBE-4C4D-A497-D0D2455CC1D7}" srcId="{44E331DE-FBE9-4834-A2A5-E05A869534B0}" destId="{B24D28CA-2B50-4A91-9983-378EE99150A7}" srcOrd="0" destOrd="0" parTransId="{8335D395-EC41-46CF-9315-E0A7BE2207F0}" sibTransId="{122CE682-A865-4F99-B6FC-5AA5883B8511}"/>
    <dgm:cxn modelId="{25BBC69F-D251-4D75-93B5-FA6A198F6211}" type="presOf" srcId="{BBA28AB7-B6CF-4784-A657-E972923749AF}" destId="{D0C11600-5E9B-4255-81B9-D217FC933BEC}" srcOrd="0" destOrd="0" presId="urn:microsoft.com/office/officeart/2005/8/layout/lProcess3"/>
    <dgm:cxn modelId="{5EDD947A-EC97-41E7-B734-C295ECB03DC9}" type="presOf" srcId="{B24D28CA-2B50-4A91-9983-378EE99150A7}" destId="{090683D7-73A9-47ED-B887-CA7A51D1110E}" srcOrd="0" destOrd="0" presId="urn:microsoft.com/office/officeart/2005/8/layout/lProcess3"/>
    <dgm:cxn modelId="{F8E1D56C-BBDF-4BE2-88B9-7101CEAAD3DE}" srcId="{44E331DE-FBE9-4834-A2A5-E05A869534B0}" destId="{BBA28AB7-B6CF-4784-A657-E972923749AF}" srcOrd="1" destOrd="0" parTransId="{CFBE63A4-2184-4CB1-8FC1-4F8DF2665B4D}" sibTransId="{DA1D472E-9093-49D2-8E21-182FCEC2692F}"/>
    <dgm:cxn modelId="{35B400D0-0C22-421E-A207-28EF0DC165C5}" type="presOf" srcId="{44E331DE-FBE9-4834-A2A5-E05A869534B0}" destId="{4AA8B7A2-57CA-41E5-9014-552E5ECEF230}" srcOrd="0" destOrd="0" presId="urn:microsoft.com/office/officeart/2005/8/layout/lProcess3"/>
    <dgm:cxn modelId="{4CE93E0A-232A-4A84-A631-0871DA366E1A}" type="presParOf" srcId="{4AA8B7A2-57CA-41E5-9014-552E5ECEF230}" destId="{46B1A3B6-A974-4761-A7ED-803D42BFC0B8}" srcOrd="0" destOrd="0" presId="urn:microsoft.com/office/officeart/2005/8/layout/lProcess3"/>
    <dgm:cxn modelId="{68E26201-C1F2-4B1E-A6FA-2F911D85D16D}" type="presParOf" srcId="{46B1A3B6-A974-4761-A7ED-803D42BFC0B8}" destId="{090683D7-73A9-47ED-B887-CA7A51D1110E}" srcOrd="0" destOrd="0" presId="urn:microsoft.com/office/officeart/2005/8/layout/lProcess3"/>
    <dgm:cxn modelId="{8A0A3254-B179-43C7-B04F-B2E38CFBF1B7}" type="presParOf" srcId="{4AA8B7A2-57CA-41E5-9014-552E5ECEF230}" destId="{5999D2E3-A1FC-49DC-A88A-B2D2EDBDD180}" srcOrd="1" destOrd="0" presId="urn:microsoft.com/office/officeart/2005/8/layout/lProcess3"/>
    <dgm:cxn modelId="{EDB92C2D-BEE9-4412-BF8C-E257FBAA7DC6}" type="presParOf" srcId="{4AA8B7A2-57CA-41E5-9014-552E5ECEF230}" destId="{907F9940-4B32-4E29-A1CB-C544A2B7F4F6}" srcOrd="2" destOrd="0" presId="urn:microsoft.com/office/officeart/2005/8/layout/lProcess3"/>
    <dgm:cxn modelId="{92EBA407-C21D-45DA-8282-EBEEAD5D6797}" type="presParOf" srcId="{907F9940-4B32-4E29-A1CB-C544A2B7F4F6}" destId="{D0C11600-5E9B-4255-81B9-D217FC933BE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80B1E8-D4C7-4108-B417-E970730DB65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5A06F-12B1-4083-80D7-954AFCB88662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2016 год </a:t>
          </a:r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(первоначальный план)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5FE6EA-60DF-4823-9FF0-17265688EF66}" type="parTrans" cxnId="{C46D4F81-42C9-421E-9F75-5AC5ECE10F95}">
      <dgm:prSet/>
      <dgm:spPr/>
      <dgm:t>
        <a:bodyPr/>
        <a:lstStyle/>
        <a:p>
          <a:endParaRPr lang="ru-RU"/>
        </a:p>
      </dgm:t>
    </dgm:pt>
    <dgm:pt modelId="{25DEE719-6E24-4206-B748-B1775D07775D}" type="sibTrans" cxnId="{C46D4F81-42C9-421E-9F75-5AC5ECE10F95}">
      <dgm:prSet/>
      <dgm:spPr/>
      <dgm:t>
        <a:bodyPr/>
        <a:lstStyle/>
        <a:p>
          <a:endParaRPr lang="ru-RU"/>
        </a:p>
      </dgm:t>
    </dgm:pt>
    <dgm:pt modelId="{8E08AF9A-2716-408A-9006-5FE9F2B8C102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800" b="1" dirty="0" smtClean="0">
              <a:latin typeface="Arial" pitchFamily="34" charset="0"/>
              <a:cs typeface="Arial" pitchFamily="34" charset="0"/>
            </a:rPr>
            <a:t>72 814,2 тыс.руб.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532776E5-B195-46FC-B602-EEDB5A83887F}" type="parTrans" cxnId="{0C806118-DA9F-42C5-BFCF-76A45723D472}">
      <dgm:prSet/>
      <dgm:spPr/>
      <dgm:t>
        <a:bodyPr/>
        <a:lstStyle/>
        <a:p>
          <a:endParaRPr lang="ru-RU"/>
        </a:p>
      </dgm:t>
    </dgm:pt>
    <dgm:pt modelId="{713586B0-F46B-43A1-81EE-90BD00B7C254}" type="sibTrans" cxnId="{0C806118-DA9F-42C5-BFCF-76A45723D472}">
      <dgm:prSet/>
      <dgm:spPr/>
      <dgm:t>
        <a:bodyPr/>
        <a:lstStyle/>
        <a:p>
          <a:endParaRPr lang="ru-RU"/>
        </a:p>
      </dgm:t>
    </dgm:pt>
    <dgm:pt modelId="{6693D4CE-576D-43ED-9396-89E237234FEA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(проект)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FC22FC-EB3C-4CD3-9EC1-8C8F18A46521}" type="parTrans" cxnId="{0AEFD69C-D56B-4648-8F13-0DB7F3D722BC}">
      <dgm:prSet/>
      <dgm:spPr/>
      <dgm:t>
        <a:bodyPr/>
        <a:lstStyle/>
        <a:p>
          <a:endParaRPr lang="ru-RU"/>
        </a:p>
      </dgm:t>
    </dgm:pt>
    <dgm:pt modelId="{E9CCE32F-0A43-4551-9357-9DAD322628D5}" type="sibTrans" cxnId="{0AEFD69C-D56B-4648-8F13-0DB7F3D722BC}">
      <dgm:prSet/>
      <dgm:spPr/>
      <dgm:t>
        <a:bodyPr/>
        <a:lstStyle/>
        <a:p>
          <a:endParaRPr lang="ru-RU"/>
        </a:p>
      </dgm:t>
    </dgm:pt>
    <dgm:pt modelId="{8B7BD01A-5183-4D04-A2BF-FBBB54799E77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800" b="1" dirty="0" smtClean="0">
              <a:latin typeface="Arial" pitchFamily="34" charset="0"/>
              <a:cs typeface="Arial" pitchFamily="34" charset="0"/>
            </a:rPr>
            <a:t>69 831,6 тыс.руб.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E3E5E7E6-D17D-4460-887A-08AB04722631}" type="sibTrans" cxnId="{0288A167-75A9-4347-89B3-96A59C0B6856}">
      <dgm:prSet/>
      <dgm:spPr/>
      <dgm:t>
        <a:bodyPr/>
        <a:lstStyle/>
        <a:p>
          <a:endParaRPr lang="ru-RU"/>
        </a:p>
      </dgm:t>
    </dgm:pt>
    <dgm:pt modelId="{7B1D9085-4FBA-46A8-9C58-0916DBF0ED60}" type="parTrans" cxnId="{0288A167-75A9-4347-89B3-96A59C0B6856}">
      <dgm:prSet/>
      <dgm:spPr/>
      <dgm:t>
        <a:bodyPr/>
        <a:lstStyle/>
        <a:p>
          <a:endParaRPr lang="ru-RU"/>
        </a:p>
      </dgm:t>
    </dgm:pt>
    <dgm:pt modelId="{194B0076-74CA-4EF4-B6EF-BBEB40CC411E}" type="pres">
      <dgm:prSet presAssocID="{C880B1E8-D4C7-4108-B417-E970730DB65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9A3C68-D0E2-49CE-8A28-8C356AD1531C}" type="pres">
      <dgm:prSet presAssocID="{CD15A06F-12B1-4083-80D7-954AFCB88662}" presName="posSpace" presStyleCnt="0"/>
      <dgm:spPr/>
    </dgm:pt>
    <dgm:pt modelId="{1E63E890-1B1C-40B3-A12A-1E4898596B4F}" type="pres">
      <dgm:prSet presAssocID="{CD15A06F-12B1-4083-80D7-954AFCB88662}" presName="vertFlow" presStyleCnt="0"/>
      <dgm:spPr/>
    </dgm:pt>
    <dgm:pt modelId="{377E32A4-A9A6-4F97-BE70-1F71F222C0C5}" type="pres">
      <dgm:prSet presAssocID="{CD15A06F-12B1-4083-80D7-954AFCB88662}" presName="topSpace" presStyleCnt="0"/>
      <dgm:spPr/>
    </dgm:pt>
    <dgm:pt modelId="{DADA319A-3883-4353-AE91-D42DEB88EAEA}" type="pres">
      <dgm:prSet presAssocID="{CD15A06F-12B1-4083-80D7-954AFCB88662}" presName="firstComp" presStyleCnt="0"/>
      <dgm:spPr/>
    </dgm:pt>
    <dgm:pt modelId="{DDBF3599-09AA-4E31-8DF5-39FA9B4E75DF}" type="pres">
      <dgm:prSet presAssocID="{CD15A06F-12B1-4083-80D7-954AFCB88662}" presName="firstChild" presStyleLbl="bgAccFollowNode1" presStyleIdx="0" presStyleCnt="2" custScaleX="99916" custScaleY="64088" custLinFactNeighborX="23580" custLinFactNeighborY="4277"/>
      <dgm:spPr/>
      <dgm:t>
        <a:bodyPr/>
        <a:lstStyle/>
        <a:p>
          <a:endParaRPr lang="ru-RU"/>
        </a:p>
      </dgm:t>
    </dgm:pt>
    <dgm:pt modelId="{71D16127-0415-4225-BAA0-B7E53BEC67FC}" type="pres">
      <dgm:prSet presAssocID="{CD15A06F-12B1-4083-80D7-954AFCB88662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DF649-841E-4E21-A23C-76886C582161}" type="pres">
      <dgm:prSet presAssocID="{CD15A06F-12B1-4083-80D7-954AFCB88662}" presName="negSpace" presStyleCnt="0"/>
      <dgm:spPr/>
    </dgm:pt>
    <dgm:pt modelId="{75E47458-EF45-40E4-B05F-412DAFB8E493}" type="pres">
      <dgm:prSet presAssocID="{CD15A06F-12B1-4083-80D7-954AFCB88662}" presName="circle" presStyleLbl="node1" presStyleIdx="0" presStyleCnt="2" custScaleX="186281" custScaleY="80040" custLinFactNeighborX="-21417" custLinFactNeighborY="-22776"/>
      <dgm:spPr/>
      <dgm:t>
        <a:bodyPr/>
        <a:lstStyle/>
        <a:p>
          <a:endParaRPr lang="ru-RU"/>
        </a:p>
      </dgm:t>
    </dgm:pt>
    <dgm:pt modelId="{C5FF967B-552C-4667-B0EB-0FD9730E8AE2}" type="pres">
      <dgm:prSet presAssocID="{25DEE719-6E24-4206-B748-B1775D07775D}" presName="transSpace" presStyleCnt="0"/>
      <dgm:spPr/>
    </dgm:pt>
    <dgm:pt modelId="{EBA7A942-8359-4316-887B-E73BD702BC8A}" type="pres">
      <dgm:prSet presAssocID="{6693D4CE-576D-43ED-9396-89E237234FEA}" presName="posSpace" presStyleCnt="0"/>
      <dgm:spPr/>
    </dgm:pt>
    <dgm:pt modelId="{57668DBE-AE58-482D-991B-4D4E8DAA2E52}" type="pres">
      <dgm:prSet presAssocID="{6693D4CE-576D-43ED-9396-89E237234FEA}" presName="vertFlow" presStyleCnt="0"/>
      <dgm:spPr/>
    </dgm:pt>
    <dgm:pt modelId="{57931F1F-74D1-4AD6-A814-69E08AEFDA43}" type="pres">
      <dgm:prSet presAssocID="{6693D4CE-576D-43ED-9396-89E237234FEA}" presName="topSpace" presStyleCnt="0"/>
      <dgm:spPr/>
    </dgm:pt>
    <dgm:pt modelId="{2DB7004B-45DA-4801-B5CE-F36E859B9443}" type="pres">
      <dgm:prSet presAssocID="{6693D4CE-576D-43ED-9396-89E237234FEA}" presName="firstComp" presStyleCnt="0"/>
      <dgm:spPr/>
    </dgm:pt>
    <dgm:pt modelId="{E5789A7F-9213-4DA2-A74B-ED3F776300D9}" type="pres">
      <dgm:prSet presAssocID="{6693D4CE-576D-43ED-9396-89E237234FEA}" presName="firstChild" presStyleLbl="bgAccFollowNode1" presStyleIdx="1" presStyleCnt="2" custScaleX="97800" custScaleY="57144" custLinFactNeighborX="-6691" custLinFactNeighborY="4794"/>
      <dgm:spPr/>
      <dgm:t>
        <a:bodyPr/>
        <a:lstStyle/>
        <a:p>
          <a:endParaRPr lang="ru-RU"/>
        </a:p>
      </dgm:t>
    </dgm:pt>
    <dgm:pt modelId="{073EA71D-7299-4EC1-B113-26DFEB568638}" type="pres">
      <dgm:prSet presAssocID="{6693D4CE-576D-43ED-9396-89E237234FEA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F19C3-634C-433B-A404-43D5AB88CB57}" type="pres">
      <dgm:prSet presAssocID="{6693D4CE-576D-43ED-9396-89E237234FEA}" presName="negSpace" presStyleCnt="0"/>
      <dgm:spPr/>
    </dgm:pt>
    <dgm:pt modelId="{EF742149-E67E-4D05-A17B-20672C4FE130}" type="pres">
      <dgm:prSet presAssocID="{6693D4CE-576D-43ED-9396-89E237234FEA}" presName="circle" presStyleLbl="node1" presStyleIdx="1" presStyleCnt="2" custScaleX="155019" custScaleY="85364" custLinFactNeighborX="-19960" custLinFactNeighborY="-15391"/>
      <dgm:spPr/>
      <dgm:t>
        <a:bodyPr/>
        <a:lstStyle/>
        <a:p>
          <a:endParaRPr lang="ru-RU"/>
        </a:p>
      </dgm:t>
    </dgm:pt>
  </dgm:ptLst>
  <dgm:cxnLst>
    <dgm:cxn modelId="{0C806118-DA9F-42C5-BFCF-76A45723D472}" srcId="{CD15A06F-12B1-4083-80D7-954AFCB88662}" destId="{8E08AF9A-2716-408A-9006-5FE9F2B8C102}" srcOrd="0" destOrd="0" parTransId="{532776E5-B195-46FC-B602-EEDB5A83887F}" sibTransId="{713586B0-F46B-43A1-81EE-90BD00B7C254}"/>
    <dgm:cxn modelId="{BA2E43F8-7DBD-4A4C-95BE-CEA6E22CAA58}" type="presOf" srcId="{8B7BD01A-5183-4D04-A2BF-FBBB54799E77}" destId="{E5789A7F-9213-4DA2-A74B-ED3F776300D9}" srcOrd="0" destOrd="0" presId="urn:microsoft.com/office/officeart/2005/8/layout/hList9"/>
    <dgm:cxn modelId="{0288A167-75A9-4347-89B3-96A59C0B6856}" srcId="{6693D4CE-576D-43ED-9396-89E237234FEA}" destId="{8B7BD01A-5183-4D04-A2BF-FBBB54799E77}" srcOrd="0" destOrd="0" parTransId="{7B1D9085-4FBA-46A8-9C58-0916DBF0ED60}" sibTransId="{E3E5E7E6-D17D-4460-887A-08AB04722631}"/>
    <dgm:cxn modelId="{156E28A7-029D-414A-B640-7F7EB953594E}" type="presOf" srcId="{8E08AF9A-2716-408A-9006-5FE9F2B8C102}" destId="{71D16127-0415-4225-BAA0-B7E53BEC67FC}" srcOrd="1" destOrd="0" presId="urn:microsoft.com/office/officeart/2005/8/layout/hList9"/>
    <dgm:cxn modelId="{C5A293C0-1050-4532-82A8-434ED94A3B5F}" type="presOf" srcId="{8E08AF9A-2716-408A-9006-5FE9F2B8C102}" destId="{DDBF3599-09AA-4E31-8DF5-39FA9B4E75DF}" srcOrd="0" destOrd="0" presId="urn:microsoft.com/office/officeart/2005/8/layout/hList9"/>
    <dgm:cxn modelId="{9DF25773-4574-459D-9B3F-64FD11AF3F42}" type="presOf" srcId="{C880B1E8-D4C7-4108-B417-E970730DB652}" destId="{194B0076-74CA-4EF4-B6EF-BBEB40CC411E}" srcOrd="0" destOrd="0" presId="urn:microsoft.com/office/officeart/2005/8/layout/hList9"/>
    <dgm:cxn modelId="{1DFE617F-5722-48D4-9E37-163AC2A400D8}" type="presOf" srcId="{6693D4CE-576D-43ED-9396-89E237234FEA}" destId="{EF742149-E67E-4D05-A17B-20672C4FE130}" srcOrd="0" destOrd="0" presId="urn:microsoft.com/office/officeart/2005/8/layout/hList9"/>
    <dgm:cxn modelId="{5E4F9F13-F7F7-4263-A718-8D54B3EB3EF0}" type="presOf" srcId="{8B7BD01A-5183-4D04-A2BF-FBBB54799E77}" destId="{073EA71D-7299-4EC1-B113-26DFEB568638}" srcOrd="1" destOrd="0" presId="urn:microsoft.com/office/officeart/2005/8/layout/hList9"/>
    <dgm:cxn modelId="{C46D4F81-42C9-421E-9F75-5AC5ECE10F95}" srcId="{C880B1E8-D4C7-4108-B417-E970730DB652}" destId="{CD15A06F-12B1-4083-80D7-954AFCB88662}" srcOrd="0" destOrd="0" parTransId="{C05FE6EA-60DF-4823-9FF0-17265688EF66}" sibTransId="{25DEE719-6E24-4206-B748-B1775D07775D}"/>
    <dgm:cxn modelId="{0AEFD69C-D56B-4648-8F13-0DB7F3D722BC}" srcId="{C880B1E8-D4C7-4108-B417-E970730DB652}" destId="{6693D4CE-576D-43ED-9396-89E237234FEA}" srcOrd="1" destOrd="0" parTransId="{B0FC22FC-EB3C-4CD3-9EC1-8C8F18A46521}" sibTransId="{E9CCE32F-0A43-4551-9357-9DAD322628D5}"/>
    <dgm:cxn modelId="{D7208B2B-D6D0-4691-BBF6-B0D44993E8D9}" type="presOf" srcId="{CD15A06F-12B1-4083-80D7-954AFCB88662}" destId="{75E47458-EF45-40E4-B05F-412DAFB8E493}" srcOrd="0" destOrd="0" presId="urn:microsoft.com/office/officeart/2005/8/layout/hList9"/>
    <dgm:cxn modelId="{0F39B74C-80CE-4915-BA29-5866E5BB3737}" type="presParOf" srcId="{194B0076-74CA-4EF4-B6EF-BBEB40CC411E}" destId="{A59A3C68-D0E2-49CE-8A28-8C356AD1531C}" srcOrd="0" destOrd="0" presId="urn:microsoft.com/office/officeart/2005/8/layout/hList9"/>
    <dgm:cxn modelId="{EEC019B2-6D5F-4614-B273-6CC668BE43C5}" type="presParOf" srcId="{194B0076-74CA-4EF4-B6EF-BBEB40CC411E}" destId="{1E63E890-1B1C-40B3-A12A-1E4898596B4F}" srcOrd="1" destOrd="0" presId="urn:microsoft.com/office/officeart/2005/8/layout/hList9"/>
    <dgm:cxn modelId="{72CCFEFF-8B4F-492D-8691-A1E8791FC31C}" type="presParOf" srcId="{1E63E890-1B1C-40B3-A12A-1E4898596B4F}" destId="{377E32A4-A9A6-4F97-BE70-1F71F222C0C5}" srcOrd="0" destOrd="0" presId="urn:microsoft.com/office/officeart/2005/8/layout/hList9"/>
    <dgm:cxn modelId="{27CDC339-304A-4FA6-8B09-5F97E53A9716}" type="presParOf" srcId="{1E63E890-1B1C-40B3-A12A-1E4898596B4F}" destId="{DADA319A-3883-4353-AE91-D42DEB88EAEA}" srcOrd="1" destOrd="0" presId="urn:microsoft.com/office/officeart/2005/8/layout/hList9"/>
    <dgm:cxn modelId="{26A37B8E-2ED5-45D4-879A-57F338A61D35}" type="presParOf" srcId="{DADA319A-3883-4353-AE91-D42DEB88EAEA}" destId="{DDBF3599-09AA-4E31-8DF5-39FA9B4E75DF}" srcOrd="0" destOrd="0" presId="urn:microsoft.com/office/officeart/2005/8/layout/hList9"/>
    <dgm:cxn modelId="{A1836FE7-50F0-4085-8163-699367780C33}" type="presParOf" srcId="{DADA319A-3883-4353-AE91-D42DEB88EAEA}" destId="{71D16127-0415-4225-BAA0-B7E53BEC67FC}" srcOrd="1" destOrd="0" presId="urn:microsoft.com/office/officeart/2005/8/layout/hList9"/>
    <dgm:cxn modelId="{368749C2-49FD-497F-B566-C673A235167D}" type="presParOf" srcId="{194B0076-74CA-4EF4-B6EF-BBEB40CC411E}" destId="{296DF649-841E-4E21-A23C-76886C582161}" srcOrd="2" destOrd="0" presId="urn:microsoft.com/office/officeart/2005/8/layout/hList9"/>
    <dgm:cxn modelId="{D973451A-5982-4261-BFCF-59E7D234C1E7}" type="presParOf" srcId="{194B0076-74CA-4EF4-B6EF-BBEB40CC411E}" destId="{75E47458-EF45-40E4-B05F-412DAFB8E493}" srcOrd="3" destOrd="0" presId="urn:microsoft.com/office/officeart/2005/8/layout/hList9"/>
    <dgm:cxn modelId="{1EBA8D61-7FB8-41F2-98AA-C67E529B037B}" type="presParOf" srcId="{194B0076-74CA-4EF4-B6EF-BBEB40CC411E}" destId="{C5FF967B-552C-4667-B0EB-0FD9730E8AE2}" srcOrd="4" destOrd="0" presId="urn:microsoft.com/office/officeart/2005/8/layout/hList9"/>
    <dgm:cxn modelId="{E433812E-80D4-4737-9E2C-5FDCB4C7B761}" type="presParOf" srcId="{194B0076-74CA-4EF4-B6EF-BBEB40CC411E}" destId="{EBA7A942-8359-4316-887B-E73BD702BC8A}" srcOrd="5" destOrd="0" presId="urn:microsoft.com/office/officeart/2005/8/layout/hList9"/>
    <dgm:cxn modelId="{EE181F54-436A-47BD-ACA9-66011BF50D96}" type="presParOf" srcId="{194B0076-74CA-4EF4-B6EF-BBEB40CC411E}" destId="{57668DBE-AE58-482D-991B-4D4E8DAA2E52}" srcOrd="6" destOrd="0" presId="urn:microsoft.com/office/officeart/2005/8/layout/hList9"/>
    <dgm:cxn modelId="{2937B8AF-9E93-4CE3-B783-D3688357FF7B}" type="presParOf" srcId="{57668DBE-AE58-482D-991B-4D4E8DAA2E52}" destId="{57931F1F-74D1-4AD6-A814-69E08AEFDA43}" srcOrd="0" destOrd="0" presId="urn:microsoft.com/office/officeart/2005/8/layout/hList9"/>
    <dgm:cxn modelId="{9F639A39-2437-4472-8AB9-9A49C23A9F49}" type="presParOf" srcId="{57668DBE-AE58-482D-991B-4D4E8DAA2E52}" destId="{2DB7004B-45DA-4801-B5CE-F36E859B9443}" srcOrd="1" destOrd="0" presId="urn:microsoft.com/office/officeart/2005/8/layout/hList9"/>
    <dgm:cxn modelId="{1F2A5FC8-9A27-4121-B0AD-7D334999157C}" type="presParOf" srcId="{2DB7004B-45DA-4801-B5CE-F36E859B9443}" destId="{E5789A7F-9213-4DA2-A74B-ED3F776300D9}" srcOrd="0" destOrd="0" presId="urn:microsoft.com/office/officeart/2005/8/layout/hList9"/>
    <dgm:cxn modelId="{4C6AAE59-EE7E-4D72-BBC8-E4A66E314F6E}" type="presParOf" srcId="{2DB7004B-45DA-4801-B5CE-F36E859B9443}" destId="{073EA71D-7299-4EC1-B113-26DFEB568638}" srcOrd="1" destOrd="0" presId="urn:microsoft.com/office/officeart/2005/8/layout/hList9"/>
    <dgm:cxn modelId="{5EC41208-C1BA-40A5-84FB-1764E686FEC7}" type="presParOf" srcId="{194B0076-74CA-4EF4-B6EF-BBEB40CC411E}" destId="{693F19C3-634C-433B-A404-43D5AB88CB57}" srcOrd="7" destOrd="0" presId="urn:microsoft.com/office/officeart/2005/8/layout/hList9"/>
    <dgm:cxn modelId="{6FE55C50-6394-4C74-9BF0-5BB301529B02}" type="presParOf" srcId="{194B0076-74CA-4EF4-B6EF-BBEB40CC411E}" destId="{EF742149-E67E-4D05-A17B-20672C4FE13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80B1E8-D4C7-4108-B417-E970730DB65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5A06F-12B1-4083-80D7-954AFCB88662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(проект)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5FE6EA-60DF-4823-9FF0-17265688EF66}" type="parTrans" cxnId="{C46D4F81-42C9-421E-9F75-5AC5ECE10F9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25DEE719-6E24-4206-B748-B1775D07775D}" type="sibTrans" cxnId="{C46D4F81-42C9-421E-9F75-5AC5ECE10F9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8E08AF9A-2716-408A-9006-5FE9F2B8C102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latin typeface="Arial" pitchFamily="34" charset="0"/>
              <a:cs typeface="Arial" pitchFamily="34" charset="0"/>
            </a:rPr>
            <a:t>24 618,5 тыс.руб.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532776E5-B195-46FC-B602-EEDB5A83887F}" type="parTrans" cxnId="{0C806118-DA9F-42C5-BFCF-76A45723D472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713586B0-F46B-43A1-81EE-90BD00B7C254}" type="sibTrans" cxnId="{0C806118-DA9F-42C5-BFCF-76A45723D472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6693D4CE-576D-43ED-9396-89E237234FEA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(проект)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FC22FC-EB3C-4CD3-9EC1-8C8F18A46521}" type="parTrans" cxnId="{0AEFD69C-D56B-4648-8F13-0DB7F3D722B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E9CCE32F-0A43-4551-9357-9DAD322628D5}" type="sibTrans" cxnId="{0AEFD69C-D56B-4648-8F13-0DB7F3D722B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8B7BD01A-5183-4D04-A2BF-FBBB54799E77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latin typeface="Arial" pitchFamily="34" charset="0"/>
              <a:cs typeface="Arial" pitchFamily="34" charset="0"/>
            </a:rPr>
            <a:t>8 063,5 тыс.руб.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E3E5E7E6-D17D-4460-887A-08AB04722631}" type="sibTrans" cxnId="{0288A167-75A9-4347-89B3-96A59C0B685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7B1D9085-4FBA-46A8-9C58-0916DBF0ED60}" type="parTrans" cxnId="{0288A167-75A9-4347-89B3-96A59C0B685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86B6622D-3E2C-47DE-BD7A-1E518FA87D8B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2019 год (проект)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4FB7258-6641-434B-9447-1C26D86A9EB7}" type="sibTrans" cxnId="{EC1EF8AF-D726-4769-98E1-05E40B2C8931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57FCE6D6-86A8-4C8C-87F9-A830C2629737}" type="parTrans" cxnId="{EC1EF8AF-D726-4769-98E1-05E40B2C8931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CC3F7318-DCAF-44A2-AFAF-90538E19DA70}">
      <dgm:prSet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latin typeface="Arial" pitchFamily="34" charset="0"/>
              <a:cs typeface="Arial" pitchFamily="34" charset="0"/>
            </a:rPr>
            <a:t>8 063,5 тыс.руб.</a:t>
          </a:r>
          <a:endParaRPr lang="ru-RU" sz="1800" dirty="0"/>
        </a:p>
      </dgm:t>
    </dgm:pt>
    <dgm:pt modelId="{8FE561E4-3042-43EE-9A80-6EA4E7B0E301}" type="parTrans" cxnId="{1F039DB3-B7B1-435A-8CC2-29256B54A308}">
      <dgm:prSet/>
      <dgm:spPr/>
      <dgm:t>
        <a:bodyPr/>
        <a:lstStyle/>
        <a:p>
          <a:endParaRPr lang="ru-RU"/>
        </a:p>
      </dgm:t>
    </dgm:pt>
    <dgm:pt modelId="{77D55747-9717-453A-95B5-A62AAB7F9F91}" type="sibTrans" cxnId="{1F039DB3-B7B1-435A-8CC2-29256B54A308}">
      <dgm:prSet/>
      <dgm:spPr/>
      <dgm:t>
        <a:bodyPr/>
        <a:lstStyle/>
        <a:p>
          <a:endParaRPr lang="ru-RU"/>
        </a:p>
      </dgm:t>
    </dgm:pt>
    <dgm:pt modelId="{194B0076-74CA-4EF4-B6EF-BBEB40CC411E}" type="pres">
      <dgm:prSet presAssocID="{C880B1E8-D4C7-4108-B417-E970730DB65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9A3C68-D0E2-49CE-8A28-8C356AD1531C}" type="pres">
      <dgm:prSet presAssocID="{CD15A06F-12B1-4083-80D7-954AFCB88662}" presName="posSpace" presStyleCnt="0"/>
      <dgm:spPr/>
    </dgm:pt>
    <dgm:pt modelId="{1E63E890-1B1C-40B3-A12A-1E4898596B4F}" type="pres">
      <dgm:prSet presAssocID="{CD15A06F-12B1-4083-80D7-954AFCB88662}" presName="vertFlow" presStyleCnt="0"/>
      <dgm:spPr/>
    </dgm:pt>
    <dgm:pt modelId="{377E32A4-A9A6-4F97-BE70-1F71F222C0C5}" type="pres">
      <dgm:prSet presAssocID="{CD15A06F-12B1-4083-80D7-954AFCB88662}" presName="topSpace" presStyleCnt="0"/>
      <dgm:spPr/>
    </dgm:pt>
    <dgm:pt modelId="{DADA319A-3883-4353-AE91-D42DEB88EAEA}" type="pres">
      <dgm:prSet presAssocID="{CD15A06F-12B1-4083-80D7-954AFCB88662}" presName="firstComp" presStyleCnt="0"/>
      <dgm:spPr/>
    </dgm:pt>
    <dgm:pt modelId="{DDBF3599-09AA-4E31-8DF5-39FA9B4E75DF}" type="pres">
      <dgm:prSet presAssocID="{CD15A06F-12B1-4083-80D7-954AFCB88662}" presName="firstChild" presStyleLbl="bgAccFollowNode1" presStyleIdx="0" presStyleCnt="3" custScaleX="204103" custScaleY="254932" custLinFactX="100000" custLinFactY="-55699" custLinFactNeighborX="125735" custLinFactNeighborY="-100000"/>
      <dgm:spPr/>
      <dgm:t>
        <a:bodyPr/>
        <a:lstStyle/>
        <a:p>
          <a:endParaRPr lang="ru-RU"/>
        </a:p>
      </dgm:t>
    </dgm:pt>
    <dgm:pt modelId="{71D16127-0415-4225-BAA0-B7E53BEC67FC}" type="pres">
      <dgm:prSet presAssocID="{CD15A06F-12B1-4083-80D7-954AFCB88662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DF649-841E-4E21-A23C-76886C582161}" type="pres">
      <dgm:prSet presAssocID="{CD15A06F-12B1-4083-80D7-954AFCB88662}" presName="negSpace" presStyleCnt="0"/>
      <dgm:spPr/>
    </dgm:pt>
    <dgm:pt modelId="{75E47458-EF45-40E4-B05F-412DAFB8E493}" type="pres">
      <dgm:prSet presAssocID="{CD15A06F-12B1-4083-80D7-954AFCB88662}" presName="circle" presStyleLbl="node1" presStyleIdx="0" presStyleCnt="3" custScaleX="489486" custScaleY="310572" custLinFactY="-100000" custLinFactNeighborX="-20500" custLinFactNeighborY="-199312"/>
      <dgm:spPr/>
      <dgm:t>
        <a:bodyPr/>
        <a:lstStyle/>
        <a:p>
          <a:endParaRPr lang="ru-RU"/>
        </a:p>
      </dgm:t>
    </dgm:pt>
    <dgm:pt modelId="{C5FF967B-552C-4667-B0EB-0FD9730E8AE2}" type="pres">
      <dgm:prSet presAssocID="{25DEE719-6E24-4206-B748-B1775D07775D}" presName="transSpace" presStyleCnt="0"/>
      <dgm:spPr/>
    </dgm:pt>
    <dgm:pt modelId="{EBA7A942-8359-4316-887B-E73BD702BC8A}" type="pres">
      <dgm:prSet presAssocID="{6693D4CE-576D-43ED-9396-89E237234FEA}" presName="posSpace" presStyleCnt="0"/>
      <dgm:spPr/>
    </dgm:pt>
    <dgm:pt modelId="{57668DBE-AE58-482D-991B-4D4E8DAA2E52}" type="pres">
      <dgm:prSet presAssocID="{6693D4CE-576D-43ED-9396-89E237234FEA}" presName="vertFlow" presStyleCnt="0"/>
      <dgm:spPr/>
    </dgm:pt>
    <dgm:pt modelId="{57931F1F-74D1-4AD6-A814-69E08AEFDA43}" type="pres">
      <dgm:prSet presAssocID="{6693D4CE-576D-43ED-9396-89E237234FEA}" presName="topSpace" presStyleCnt="0"/>
      <dgm:spPr/>
    </dgm:pt>
    <dgm:pt modelId="{2DB7004B-45DA-4801-B5CE-F36E859B9443}" type="pres">
      <dgm:prSet presAssocID="{6693D4CE-576D-43ED-9396-89E237234FEA}" presName="firstComp" presStyleCnt="0"/>
      <dgm:spPr/>
    </dgm:pt>
    <dgm:pt modelId="{E5789A7F-9213-4DA2-A74B-ED3F776300D9}" type="pres">
      <dgm:prSet presAssocID="{6693D4CE-576D-43ED-9396-89E237234FEA}" presName="firstChild" presStyleLbl="bgAccFollowNode1" presStyleIdx="1" presStyleCnt="3" custScaleX="202797" custScaleY="287479" custLinFactY="100000" custLinFactNeighborX="-83189" custLinFactNeighborY="124234"/>
      <dgm:spPr/>
      <dgm:t>
        <a:bodyPr/>
        <a:lstStyle/>
        <a:p>
          <a:endParaRPr lang="ru-RU"/>
        </a:p>
      </dgm:t>
    </dgm:pt>
    <dgm:pt modelId="{073EA71D-7299-4EC1-B113-26DFEB568638}" type="pres">
      <dgm:prSet presAssocID="{6693D4CE-576D-43ED-9396-89E237234FEA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F19C3-634C-433B-A404-43D5AB88CB57}" type="pres">
      <dgm:prSet presAssocID="{6693D4CE-576D-43ED-9396-89E237234FEA}" presName="negSpace" presStyleCnt="0"/>
      <dgm:spPr/>
    </dgm:pt>
    <dgm:pt modelId="{EF742149-E67E-4D05-A17B-20672C4FE130}" type="pres">
      <dgm:prSet presAssocID="{6693D4CE-576D-43ED-9396-89E237234FEA}" presName="circle" presStyleLbl="node1" presStyleIdx="1" presStyleCnt="3" custScaleX="509600" custScaleY="355365" custLinFactX="-400000" custLinFactY="68621" custLinFactNeighborX="-413435" custLinFactNeighborY="100000"/>
      <dgm:spPr/>
      <dgm:t>
        <a:bodyPr/>
        <a:lstStyle/>
        <a:p>
          <a:endParaRPr lang="ru-RU"/>
        </a:p>
      </dgm:t>
    </dgm:pt>
    <dgm:pt modelId="{B1C6B8D9-80D5-4D62-A29B-9A9B1FD802D3}" type="pres">
      <dgm:prSet presAssocID="{E9CCE32F-0A43-4551-9357-9DAD322628D5}" presName="transSpace" presStyleCnt="0"/>
      <dgm:spPr/>
    </dgm:pt>
    <dgm:pt modelId="{32FFE2A9-7845-4FC5-9082-506BA2834D62}" type="pres">
      <dgm:prSet presAssocID="{86B6622D-3E2C-47DE-BD7A-1E518FA87D8B}" presName="posSpace" presStyleCnt="0"/>
      <dgm:spPr/>
    </dgm:pt>
    <dgm:pt modelId="{71AB8351-A0F5-4790-A6EE-8A33AE4EF30D}" type="pres">
      <dgm:prSet presAssocID="{86B6622D-3E2C-47DE-BD7A-1E518FA87D8B}" presName="vertFlow" presStyleCnt="0"/>
      <dgm:spPr/>
    </dgm:pt>
    <dgm:pt modelId="{F0550AE1-4744-4645-875E-974F08D19743}" type="pres">
      <dgm:prSet presAssocID="{86B6622D-3E2C-47DE-BD7A-1E518FA87D8B}" presName="topSpace" presStyleCnt="0"/>
      <dgm:spPr/>
    </dgm:pt>
    <dgm:pt modelId="{62F9D024-347B-4E67-876B-A38B06317E7F}" type="pres">
      <dgm:prSet presAssocID="{86B6622D-3E2C-47DE-BD7A-1E518FA87D8B}" presName="firstComp" presStyleCnt="0"/>
      <dgm:spPr/>
    </dgm:pt>
    <dgm:pt modelId="{E84CBB47-8F6A-4C0B-B68C-C3BFF2B9841A}" type="pres">
      <dgm:prSet presAssocID="{86B6622D-3E2C-47DE-BD7A-1E518FA87D8B}" presName="firstChild" presStyleLbl="bgAccFollowNode1" presStyleIdx="2" presStyleCnt="3" custScaleX="197275" custScaleY="271854" custLinFactX="-20290" custLinFactY="100000" custLinFactNeighborX="-100000" custLinFactNeighborY="132047"/>
      <dgm:spPr/>
      <dgm:t>
        <a:bodyPr/>
        <a:lstStyle/>
        <a:p>
          <a:endParaRPr lang="ru-RU"/>
        </a:p>
      </dgm:t>
    </dgm:pt>
    <dgm:pt modelId="{DBE4D8F2-8410-4D96-9442-A28C4A4D4CB9}" type="pres">
      <dgm:prSet presAssocID="{86B6622D-3E2C-47DE-BD7A-1E518FA87D8B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D006E-EE37-449F-8605-E88E2051328D}" type="pres">
      <dgm:prSet presAssocID="{86B6622D-3E2C-47DE-BD7A-1E518FA87D8B}" presName="negSpace" presStyleCnt="0"/>
      <dgm:spPr/>
    </dgm:pt>
    <dgm:pt modelId="{5085CA46-9A73-4526-AE1F-C7C84E4C8D31}" type="pres">
      <dgm:prSet presAssocID="{86B6622D-3E2C-47DE-BD7A-1E518FA87D8B}" presName="circle" presStyleLbl="node1" presStyleIdx="2" presStyleCnt="3" custScaleX="515269" custScaleY="317672" custLinFactX="-300000" custLinFactNeighborX="-330723" custLinFactNeighborY="80883"/>
      <dgm:spPr/>
      <dgm:t>
        <a:bodyPr/>
        <a:lstStyle/>
        <a:p>
          <a:endParaRPr lang="ru-RU"/>
        </a:p>
      </dgm:t>
    </dgm:pt>
  </dgm:ptLst>
  <dgm:cxnLst>
    <dgm:cxn modelId="{00F2B32D-82BF-4714-B290-A12231964738}" type="presOf" srcId="{CC3F7318-DCAF-44A2-AFAF-90538E19DA70}" destId="{E84CBB47-8F6A-4C0B-B68C-C3BFF2B9841A}" srcOrd="0" destOrd="0" presId="urn:microsoft.com/office/officeart/2005/8/layout/hList9"/>
    <dgm:cxn modelId="{913F43DE-5430-40F0-B6A9-A125A697F35C}" type="presOf" srcId="{8E08AF9A-2716-408A-9006-5FE9F2B8C102}" destId="{DDBF3599-09AA-4E31-8DF5-39FA9B4E75DF}" srcOrd="0" destOrd="0" presId="urn:microsoft.com/office/officeart/2005/8/layout/hList9"/>
    <dgm:cxn modelId="{EC1EF8AF-D726-4769-98E1-05E40B2C8931}" srcId="{C880B1E8-D4C7-4108-B417-E970730DB652}" destId="{86B6622D-3E2C-47DE-BD7A-1E518FA87D8B}" srcOrd="2" destOrd="0" parTransId="{57FCE6D6-86A8-4C8C-87F9-A830C2629737}" sibTransId="{E4FB7258-6641-434B-9447-1C26D86A9EB7}"/>
    <dgm:cxn modelId="{1F039DB3-B7B1-435A-8CC2-29256B54A308}" srcId="{86B6622D-3E2C-47DE-BD7A-1E518FA87D8B}" destId="{CC3F7318-DCAF-44A2-AFAF-90538E19DA70}" srcOrd="0" destOrd="0" parTransId="{8FE561E4-3042-43EE-9A80-6EA4E7B0E301}" sibTransId="{77D55747-9717-453A-95B5-A62AAB7F9F91}"/>
    <dgm:cxn modelId="{AF4519B5-FCCC-44A3-9A14-1A23EA99BE8B}" type="presOf" srcId="{8B7BD01A-5183-4D04-A2BF-FBBB54799E77}" destId="{E5789A7F-9213-4DA2-A74B-ED3F776300D9}" srcOrd="0" destOrd="0" presId="urn:microsoft.com/office/officeart/2005/8/layout/hList9"/>
    <dgm:cxn modelId="{2C57AFA7-C772-4EF8-B100-2D7120C108D5}" type="presOf" srcId="{C880B1E8-D4C7-4108-B417-E970730DB652}" destId="{194B0076-74CA-4EF4-B6EF-BBEB40CC411E}" srcOrd="0" destOrd="0" presId="urn:microsoft.com/office/officeart/2005/8/layout/hList9"/>
    <dgm:cxn modelId="{0C806118-DA9F-42C5-BFCF-76A45723D472}" srcId="{CD15A06F-12B1-4083-80D7-954AFCB88662}" destId="{8E08AF9A-2716-408A-9006-5FE9F2B8C102}" srcOrd="0" destOrd="0" parTransId="{532776E5-B195-46FC-B602-EEDB5A83887F}" sibTransId="{713586B0-F46B-43A1-81EE-90BD00B7C254}"/>
    <dgm:cxn modelId="{0288A167-75A9-4347-89B3-96A59C0B6856}" srcId="{6693D4CE-576D-43ED-9396-89E237234FEA}" destId="{8B7BD01A-5183-4D04-A2BF-FBBB54799E77}" srcOrd="0" destOrd="0" parTransId="{7B1D9085-4FBA-46A8-9C58-0916DBF0ED60}" sibTransId="{E3E5E7E6-D17D-4460-887A-08AB04722631}"/>
    <dgm:cxn modelId="{A5242718-9F6D-42E0-8906-FE6A7D2449CF}" type="presOf" srcId="{8E08AF9A-2716-408A-9006-5FE9F2B8C102}" destId="{71D16127-0415-4225-BAA0-B7E53BEC67FC}" srcOrd="1" destOrd="0" presId="urn:microsoft.com/office/officeart/2005/8/layout/hList9"/>
    <dgm:cxn modelId="{8A176C5A-35ED-4FAF-BFB7-EBAA571FB243}" type="presOf" srcId="{CC3F7318-DCAF-44A2-AFAF-90538E19DA70}" destId="{DBE4D8F2-8410-4D96-9442-A28C4A4D4CB9}" srcOrd="1" destOrd="0" presId="urn:microsoft.com/office/officeart/2005/8/layout/hList9"/>
    <dgm:cxn modelId="{D360264B-530C-43A8-BDD0-665400E76447}" type="presOf" srcId="{8B7BD01A-5183-4D04-A2BF-FBBB54799E77}" destId="{073EA71D-7299-4EC1-B113-26DFEB568638}" srcOrd="1" destOrd="0" presId="urn:microsoft.com/office/officeart/2005/8/layout/hList9"/>
    <dgm:cxn modelId="{5A735E57-CC60-4DE1-9D67-E8A6493F4D75}" type="presOf" srcId="{86B6622D-3E2C-47DE-BD7A-1E518FA87D8B}" destId="{5085CA46-9A73-4526-AE1F-C7C84E4C8D31}" srcOrd="0" destOrd="0" presId="urn:microsoft.com/office/officeart/2005/8/layout/hList9"/>
    <dgm:cxn modelId="{C46D4F81-42C9-421E-9F75-5AC5ECE10F95}" srcId="{C880B1E8-D4C7-4108-B417-E970730DB652}" destId="{CD15A06F-12B1-4083-80D7-954AFCB88662}" srcOrd="0" destOrd="0" parTransId="{C05FE6EA-60DF-4823-9FF0-17265688EF66}" sibTransId="{25DEE719-6E24-4206-B748-B1775D07775D}"/>
    <dgm:cxn modelId="{3A598EE1-F455-415E-ADA9-C18BC5FC224C}" type="presOf" srcId="{CD15A06F-12B1-4083-80D7-954AFCB88662}" destId="{75E47458-EF45-40E4-B05F-412DAFB8E493}" srcOrd="0" destOrd="0" presId="urn:microsoft.com/office/officeart/2005/8/layout/hList9"/>
    <dgm:cxn modelId="{0AEFD69C-D56B-4648-8F13-0DB7F3D722BC}" srcId="{C880B1E8-D4C7-4108-B417-E970730DB652}" destId="{6693D4CE-576D-43ED-9396-89E237234FEA}" srcOrd="1" destOrd="0" parTransId="{B0FC22FC-EB3C-4CD3-9EC1-8C8F18A46521}" sibTransId="{E9CCE32F-0A43-4551-9357-9DAD322628D5}"/>
    <dgm:cxn modelId="{948405CF-0C8A-499E-BA4F-AEAE6FF8C5DE}" type="presOf" srcId="{6693D4CE-576D-43ED-9396-89E237234FEA}" destId="{EF742149-E67E-4D05-A17B-20672C4FE130}" srcOrd="0" destOrd="0" presId="urn:microsoft.com/office/officeart/2005/8/layout/hList9"/>
    <dgm:cxn modelId="{C8A3F699-9706-4AC3-BCFA-F65991A39216}" type="presParOf" srcId="{194B0076-74CA-4EF4-B6EF-BBEB40CC411E}" destId="{A59A3C68-D0E2-49CE-8A28-8C356AD1531C}" srcOrd="0" destOrd="0" presId="urn:microsoft.com/office/officeart/2005/8/layout/hList9"/>
    <dgm:cxn modelId="{E3C37B95-635D-4631-855E-BAB1DC84026E}" type="presParOf" srcId="{194B0076-74CA-4EF4-B6EF-BBEB40CC411E}" destId="{1E63E890-1B1C-40B3-A12A-1E4898596B4F}" srcOrd="1" destOrd="0" presId="urn:microsoft.com/office/officeart/2005/8/layout/hList9"/>
    <dgm:cxn modelId="{C8A91CCC-034B-4029-9A9E-253CF159F8F4}" type="presParOf" srcId="{1E63E890-1B1C-40B3-A12A-1E4898596B4F}" destId="{377E32A4-A9A6-4F97-BE70-1F71F222C0C5}" srcOrd="0" destOrd="0" presId="urn:microsoft.com/office/officeart/2005/8/layout/hList9"/>
    <dgm:cxn modelId="{CA7D964B-1DD5-41BC-9EB4-7B4832B56682}" type="presParOf" srcId="{1E63E890-1B1C-40B3-A12A-1E4898596B4F}" destId="{DADA319A-3883-4353-AE91-D42DEB88EAEA}" srcOrd="1" destOrd="0" presId="urn:microsoft.com/office/officeart/2005/8/layout/hList9"/>
    <dgm:cxn modelId="{CAEA2259-38D6-4F18-BA4E-28089C86816F}" type="presParOf" srcId="{DADA319A-3883-4353-AE91-D42DEB88EAEA}" destId="{DDBF3599-09AA-4E31-8DF5-39FA9B4E75DF}" srcOrd="0" destOrd="0" presId="urn:microsoft.com/office/officeart/2005/8/layout/hList9"/>
    <dgm:cxn modelId="{662BAAA1-10F2-4501-BCC6-2ECAAAC131FD}" type="presParOf" srcId="{DADA319A-3883-4353-AE91-D42DEB88EAEA}" destId="{71D16127-0415-4225-BAA0-B7E53BEC67FC}" srcOrd="1" destOrd="0" presId="urn:microsoft.com/office/officeart/2005/8/layout/hList9"/>
    <dgm:cxn modelId="{61AE0770-4C34-4C37-8E88-E5001D01DA35}" type="presParOf" srcId="{194B0076-74CA-4EF4-B6EF-BBEB40CC411E}" destId="{296DF649-841E-4E21-A23C-76886C582161}" srcOrd="2" destOrd="0" presId="urn:microsoft.com/office/officeart/2005/8/layout/hList9"/>
    <dgm:cxn modelId="{2F7A6833-5079-4389-9C79-DC6F4C4396F9}" type="presParOf" srcId="{194B0076-74CA-4EF4-B6EF-BBEB40CC411E}" destId="{75E47458-EF45-40E4-B05F-412DAFB8E493}" srcOrd="3" destOrd="0" presId="urn:microsoft.com/office/officeart/2005/8/layout/hList9"/>
    <dgm:cxn modelId="{C1885A34-D7EF-4ED1-A29A-F77155D265B6}" type="presParOf" srcId="{194B0076-74CA-4EF4-B6EF-BBEB40CC411E}" destId="{C5FF967B-552C-4667-B0EB-0FD9730E8AE2}" srcOrd="4" destOrd="0" presId="urn:microsoft.com/office/officeart/2005/8/layout/hList9"/>
    <dgm:cxn modelId="{8C04F1D4-3304-46DC-9254-FCC6BC687687}" type="presParOf" srcId="{194B0076-74CA-4EF4-B6EF-BBEB40CC411E}" destId="{EBA7A942-8359-4316-887B-E73BD702BC8A}" srcOrd="5" destOrd="0" presId="urn:microsoft.com/office/officeart/2005/8/layout/hList9"/>
    <dgm:cxn modelId="{489603CA-A457-4612-BB17-EC7A58FAE844}" type="presParOf" srcId="{194B0076-74CA-4EF4-B6EF-BBEB40CC411E}" destId="{57668DBE-AE58-482D-991B-4D4E8DAA2E52}" srcOrd="6" destOrd="0" presId="urn:microsoft.com/office/officeart/2005/8/layout/hList9"/>
    <dgm:cxn modelId="{7124EAE0-B304-46AB-BD4F-E364DE055A58}" type="presParOf" srcId="{57668DBE-AE58-482D-991B-4D4E8DAA2E52}" destId="{57931F1F-74D1-4AD6-A814-69E08AEFDA43}" srcOrd="0" destOrd="0" presId="urn:microsoft.com/office/officeart/2005/8/layout/hList9"/>
    <dgm:cxn modelId="{55C0F72A-C3EA-4651-8404-156C7D32641E}" type="presParOf" srcId="{57668DBE-AE58-482D-991B-4D4E8DAA2E52}" destId="{2DB7004B-45DA-4801-B5CE-F36E859B9443}" srcOrd="1" destOrd="0" presId="urn:microsoft.com/office/officeart/2005/8/layout/hList9"/>
    <dgm:cxn modelId="{E037B4E8-4E3F-4D40-B7CD-E075BADC3FE3}" type="presParOf" srcId="{2DB7004B-45DA-4801-B5CE-F36E859B9443}" destId="{E5789A7F-9213-4DA2-A74B-ED3F776300D9}" srcOrd="0" destOrd="0" presId="urn:microsoft.com/office/officeart/2005/8/layout/hList9"/>
    <dgm:cxn modelId="{18368EA8-DA6F-4BF2-8EA5-7BAAF879FB3D}" type="presParOf" srcId="{2DB7004B-45DA-4801-B5CE-F36E859B9443}" destId="{073EA71D-7299-4EC1-B113-26DFEB568638}" srcOrd="1" destOrd="0" presId="urn:microsoft.com/office/officeart/2005/8/layout/hList9"/>
    <dgm:cxn modelId="{FF8BA0B4-928F-4A69-B88D-80D007BAFD2B}" type="presParOf" srcId="{194B0076-74CA-4EF4-B6EF-BBEB40CC411E}" destId="{693F19C3-634C-433B-A404-43D5AB88CB57}" srcOrd="7" destOrd="0" presId="urn:microsoft.com/office/officeart/2005/8/layout/hList9"/>
    <dgm:cxn modelId="{A5D3A8B3-15C3-4C9F-B1DC-9F8776DAD9AA}" type="presParOf" srcId="{194B0076-74CA-4EF4-B6EF-BBEB40CC411E}" destId="{EF742149-E67E-4D05-A17B-20672C4FE130}" srcOrd="8" destOrd="0" presId="urn:microsoft.com/office/officeart/2005/8/layout/hList9"/>
    <dgm:cxn modelId="{0B9F9F2A-4717-4F65-8313-1DA34578F87F}" type="presParOf" srcId="{194B0076-74CA-4EF4-B6EF-BBEB40CC411E}" destId="{B1C6B8D9-80D5-4D62-A29B-9A9B1FD802D3}" srcOrd="9" destOrd="0" presId="urn:microsoft.com/office/officeart/2005/8/layout/hList9"/>
    <dgm:cxn modelId="{C919FCB1-4B57-4377-B47F-4C8506F69F03}" type="presParOf" srcId="{194B0076-74CA-4EF4-B6EF-BBEB40CC411E}" destId="{32FFE2A9-7845-4FC5-9082-506BA2834D62}" srcOrd="10" destOrd="0" presId="urn:microsoft.com/office/officeart/2005/8/layout/hList9"/>
    <dgm:cxn modelId="{21CEFE40-7923-4A6B-916A-DDC5BBDD882F}" type="presParOf" srcId="{194B0076-74CA-4EF4-B6EF-BBEB40CC411E}" destId="{71AB8351-A0F5-4790-A6EE-8A33AE4EF30D}" srcOrd="11" destOrd="0" presId="urn:microsoft.com/office/officeart/2005/8/layout/hList9"/>
    <dgm:cxn modelId="{E77FC5A9-C762-49B2-9CE0-A4BC3414AA3B}" type="presParOf" srcId="{71AB8351-A0F5-4790-A6EE-8A33AE4EF30D}" destId="{F0550AE1-4744-4645-875E-974F08D19743}" srcOrd="0" destOrd="0" presId="urn:microsoft.com/office/officeart/2005/8/layout/hList9"/>
    <dgm:cxn modelId="{4C8A8F04-B28B-443D-B0A1-D34F4BA41F90}" type="presParOf" srcId="{71AB8351-A0F5-4790-A6EE-8A33AE4EF30D}" destId="{62F9D024-347B-4E67-876B-A38B06317E7F}" srcOrd="1" destOrd="0" presId="urn:microsoft.com/office/officeart/2005/8/layout/hList9"/>
    <dgm:cxn modelId="{4265968F-47E9-4E97-957C-292142A2FD4D}" type="presParOf" srcId="{62F9D024-347B-4E67-876B-A38B06317E7F}" destId="{E84CBB47-8F6A-4C0B-B68C-C3BFF2B9841A}" srcOrd="0" destOrd="0" presId="urn:microsoft.com/office/officeart/2005/8/layout/hList9"/>
    <dgm:cxn modelId="{DF0970CA-E0CE-493B-8455-E4DFD3AC6B59}" type="presParOf" srcId="{62F9D024-347B-4E67-876B-A38B06317E7F}" destId="{DBE4D8F2-8410-4D96-9442-A28C4A4D4CB9}" srcOrd="1" destOrd="0" presId="urn:microsoft.com/office/officeart/2005/8/layout/hList9"/>
    <dgm:cxn modelId="{393F1189-E75C-4773-8930-E92C52565AEC}" type="presParOf" srcId="{194B0076-74CA-4EF4-B6EF-BBEB40CC411E}" destId="{15ED006E-EE37-449F-8605-E88E2051328D}" srcOrd="12" destOrd="0" presId="urn:microsoft.com/office/officeart/2005/8/layout/hList9"/>
    <dgm:cxn modelId="{5234F0E4-1714-43CB-BD27-AD87858AA942}" type="presParOf" srcId="{194B0076-74CA-4EF4-B6EF-BBEB40CC411E}" destId="{5085CA46-9A73-4526-AE1F-C7C84E4C8D31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80B1E8-D4C7-4108-B417-E970730DB65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5A06F-12B1-4083-80D7-954AFCB88662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5FE6EA-60DF-4823-9FF0-17265688EF66}" type="parTrans" cxnId="{C46D4F81-42C9-421E-9F75-5AC5ECE10F9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25DEE719-6E24-4206-B748-B1775D07775D}" type="sibTrans" cxnId="{C46D4F81-42C9-421E-9F75-5AC5ECE10F9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8E08AF9A-2716-408A-9006-5FE9F2B8C102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 anchor="ctr"/>
        <a:lstStyle/>
        <a:p>
          <a:pPr algn="r"/>
          <a:r>
            <a:rPr lang="ru-RU" sz="1800" b="1" dirty="0" smtClean="0">
              <a:latin typeface="Arial" pitchFamily="34" charset="0"/>
              <a:cs typeface="Arial" pitchFamily="34" charset="0"/>
            </a:rPr>
            <a:t>300,0 тыс.руб.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532776E5-B195-46FC-B602-EEDB5A83887F}" type="parTrans" cxnId="{0C806118-DA9F-42C5-BFCF-76A45723D472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713586B0-F46B-43A1-81EE-90BD00B7C254}" type="sibTrans" cxnId="{0C806118-DA9F-42C5-BFCF-76A45723D472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6693D4CE-576D-43ED-9396-89E237234FEA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FC22FC-EB3C-4CD3-9EC1-8C8F18A46521}" type="parTrans" cxnId="{0AEFD69C-D56B-4648-8F13-0DB7F3D722B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E9CCE32F-0A43-4551-9357-9DAD322628D5}" type="sibTrans" cxnId="{0AEFD69C-D56B-4648-8F13-0DB7F3D722B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8B7BD01A-5183-4D04-A2BF-FBBB54799E77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800" b="1" dirty="0" smtClean="0">
              <a:latin typeface="Arial" pitchFamily="34" charset="0"/>
              <a:cs typeface="Arial" pitchFamily="34" charset="0"/>
            </a:rPr>
            <a:t>100,0 тыс.руб.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E3E5E7E6-D17D-4460-887A-08AB04722631}" type="sibTrans" cxnId="{0288A167-75A9-4347-89B3-96A59C0B685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7B1D9085-4FBA-46A8-9C58-0916DBF0ED60}" type="parTrans" cxnId="{0288A167-75A9-4347-89B3-96A59C0B685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86B6622D-3E2C-47DE-BD7A-1E518FA87D8B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2019 год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7FCE6D6-86A8-4C8C-87F9-A830C2629737}" type="parTrans" cxnId="{EC1EF8AF-D726-4769-98E1-05E40B2C8931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E4FB7258-6641-434B-9447-1C26D86A9EB7}" type="sibTrans" cxnId="{EC1EF8AF-D726-4769-98E1-05E40B2C8931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C691C697-C811-4FF8-97A7-CB1146D9C8C9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800" b="1" dirty="0" smtClean="0">
              <a:latin typeface="Arial" pitchFamily="34" charset="0"/>
              <a:cs typeface="Arial" pitchFamily="34" charset="0"/>
            </a:rPr>
            <a:t>100,0 тыс.руб.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0A8F5199-3CB6-41ED-B8BB-6723BBE4FDB3}" type="parTrans" cxnId="{755DFFE0-C20F-4F05-97F1-E9B04DAAECA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1D84DC82-2C31-497B-B0DC-DD022B9714DB}" type="sibTrans" cxnId="{755DFFE0-C20F-4F05-97F1-E9B04DAAECA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194B0076-74CA-4EF4-B6EF-BBEB40CC411E}" type="pres">
      <dgm:prSet presAssocID="{C880B1E8-D4C7-4108-B417-E970730DB65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9A3C68-D0E2-49CE-8A28-8C356AD1531C}" type="pres">
      <dgm:prSet presAssocID="{CD15A06F-12B1-4083-80D7-954AFCB88662}" presName="posSpace" presStyleCnt="0"/>
      <dgm:spPr/>
    </dgm:pt>
    <dgm:pt modelId="{1E63E890-1B1C-40B3-A12A-1E4898596B4F}" type="pres">
      <dgm:prSet presAssocID="{CD15A06F-12B1-4083-80D7-954AFCB88662}" presName="vertFlow" presStyleCnt="0"/>
      <dgm:spPr/>
    </dgm:pt>
    <dgm:pt modelId="{377E32A4-A9A6-4F97-BE70-1F71F222C0C5}" type="pres">
      <dgm:prSet presAssocID="{CD15A06F-12B1-4083-80D7-954AFCB88662}" presName="topSpace" presStyleCnt="0"/>
      <dgm:spPr/>
    </dgm:pt>
    <dgm:pt modelId="{DADA319A-3883-4353-AE91-D42DEB88EAEA}" type="pres">
      <dgm:prSet presAssocID="{CD15A06F-12B1-4083-80D7-954AFCB88662}" presName="firstComp" presStyleCnt="0"/>
      <dgm:spPr/>
    </dgm:pt>
    <dgm:pt modelId="{DDBF3599-09AA-4E31-8DF5-39FA9B4E75DF}" type="pres">
      <dgm:prSet presAssocID="{CD15A06F-12B1-4083-80D7-954AFCB88662}" presName="firstChild" presStyleLbl="bgAccFollowNode1" presStyleIdx="0" presStyleCnt="3" custScaleX="116854" custScaleY="68577" custLinFactNeighborX="39853" custLinFactNeighborY="1120"/>
      <dgm:spPr/>
      <dgm:t>
        <a:bodyPr/>
        <a:lstStyle/>
        <a:p>
          <a:endParaRPr lang="ru-RU"/>
        </a:p>
      </dgm:t>
    </dgm:pt>
    <dgm:pt modelId="{71D16127-0415-4225-BAA0-B7E53BEC67FC}" type="pres">
      <dgm:prSet presAssocID="{CD15A06F-12B1-4083-80D7-954AFCB88662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DF649-841E-4E21-A23C-76886C582161}" type="pres">
      <dgm:prSet presAssocID="{CD15A06F-12B1-4083-80D7-954AFCB88662}" presName="negSpace" presStyleCnt="0"/>
      <dgm:spPr/>
    </dgm:pt>
    <dgm:pt modelId="{75E47458-EF45-40E4-B05F-412DAFB8E493}" type="pres">
      <dgm:prSet presAssocID="{CD15A06F-12B1-4083-80D7-954AFCB88662}" presName="circle" presStyleLbl="node1" presStyleIdx="0" presStyleCnt="3" custScaleX="173854" custScaleY="91944" custLinFactNeighborX="5681" custLinFactNeighborY="-10786"/>
      <dgm:spPr/>
      <dgm:t>
        <a:bodyPr/>
        <a:lstStyle/>
        <a:p>
          <a:endParaRPr lang="ru-RU"/>
        </a:p>
      </dgm:t>
    </dgm:pt>
    <dgm:pt modelId="{C5FF967B-552C-4667-B0EB-0FD9730E8AE2}" type="pres">
      <dgm:prSet presAssocID="{25DEE719-6E24-4206-B748-B1775D07775D}" presName="transSpace" presStyleCnt="0"/>
      <dgm:spPr/>
    </dgm:pt>
    <dgm:pt modelId="{EBA7A942-8359-4316-887B-E73BD702BC8A}" type="pres">
      <dgm:prSet presAssocID="{6693D4CE-576D-43ED-9396-89E237234FEA}" presName="posSpace" presStyleCnt="0"/>
      <dgm:spPr/>
    </dgm:pt>
    <dgm:pt modelId="{57668DBE-AE58-482D-991B-4D4E8DAA2E52}" type="pres">
      <dgm:prSet presAssocID="{6693D4CE-576D-43ED-9396-89E237234FEA}" presName="vertFlow" presStyleCnt="0"/>
      <dgm:spPr/>
    </dgm:pt>
    <dgm:pt modelId="{57931F1F-74D1-4AD6-A814-69E08AEFDA43}" type="pres">
      <dgm:prSet presAssocID="{6693D4CE-576D-43ED-9396-89E237234FEA}" presName="topSpace" presStyleCnt="0"/>
      <dgm:spPr/>
    </dgm:pt>
    <dgm:pt modelId="{2DB7004B-45DA-4801-B5CE-F36E859B9443}" type="pres">
      <dgm:prSet presAssocID="{6693D4CE-576D-43ED-9396-89E237234FEA}" presName="firstComp" presStyleCnt="0"/>
      <dgm:spPr/>
    </dgm:pt>
    <dgm:pt modelId="{E5789A7F-9213-4DA2-A74B-ED3F776300D9}" type="pres">
      <dgm:prSet presAssocID="{6693D4CE-576D-43ED-9396-89E237234FEA}" presName="firstChild" presStyleLbl="bgAccFollowNode1" presStyleIdx="1" presStyleCnt="3" custScaleX="113814" custScaleY="61730" custLinFactNeighborX="-3239" custLinFactNeighborY="9489"/>
      <dgm:spPr/>
      <dgm:t>
        <a:bodyPr/>
        <a:lstStyle/>
        <a:p>
          <a:endParaRPr lang="ru-RU"/>
        </a:p>
      </dgm:t>
    </dgm:pt>
    <dgm:pt modelId="{073EA71D-7299-4EC1-B113-26DFEB568638}" type="pres">
      <dgm:prSet presAssocID="{6693D4CE-576D-43ED-9396-89E237234FEA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F19C3-634C-433B-A404-43D5AB88CB57}" type="pres">
      <dgm:prSet presAssocID="{6693D4CE-576D-43ED-9396-89E237234FEA}" presName="negSpace" presStyleCnt="0"/>
      <dgm:spPr/>
    </dgm:pt>
    <dgm:pt modelId="{EF742149-E67E-4D05-A17B-20672C4FE130}" type="pres">
      <dgm:prSet presAssocID="{6693D4CE-576D-43ED-9396-89E237234FEA}" presName="circle" presStyleLbl="node1" presStyleIdx="1" presStyleCnt="3" custScaleX="174125" custScaleY="92837" custLinFactNeighborX="-45952" custLinFactNeighborY="-15741"/>
      <dgm:spPr/>
      <dgm:t>
        <a:bodyPr/>
        <a:lstStyle/>
        <a:p>
          <a:endParaRPr lang="ru-RU"/>
        </a:p>
      </dgm:t>
    </dgm:pt>
    <dgm:pt modelId="{B1C6B8D9-80D5-4D62-A29B-9A9B1FD802D3}" type="pres">
      <dgm:prSet presAssocID="{E9CCE32F-0A43-4551-9357-9DAD322628D5}" presName="transSpace" presStyleCnt="0"/>
      <dgm:spPr/>
    </dgm:pt>
    <dgm:pt modelId="{32FFE2A9-7845-4FC5-9082-506BA2834D62}" type="pres">
      <dgm:prSet presAssocID="{86B6622D-3E2C-47DE-BD7A-1E518FA87D8B}" presName="posSpace" presStyleCnt="0"/>
      <dgm:spPr/>
    </dgm:pt>
    <dgm:pt modelId="{71AB8351-A0F5-4790-A6EE-8A33AE4EF30D}" type="pres">
      <dgm:prSet presAssocID="{86B6622D-3E2C-47DE-BD7A-1E518FA87D8B}" presName="vertFlow" presStyleCnt="0"/>
      <dgm:spPr/>
    </dgm:pt>
    <dgm:pt modelId="{F0550AE1-4744-4645-875E-974F08D19743}" type="pres">
      <dgm:prSet presAssocID="{86B6622D-3E2C-47DE-BD7A-1E518FA87D8B}" presName="topSpace" presStyleCnt="0"/>
      <dgm:spPr/>
    </dgm:pt>
    <dgm:pt modelId="{62F9D024-347B-4E67-876B-A38B06317E7F}" type="pres">
      <dgm:prSet presAssocID="{86B6622D-3E2C-47DE-BD7A-1E518FA87D8B}" presName="firstComp" presStyleCnt="0"/>
      <dgm:spPr/>
    </dgm:pt>
    <dgm:pt modelId="{E84CBB47-8F6A-4C0B-B68C-C3BFF2B9841A}" type="pres">
      <dgm:prSet presAssocID="{86B6622D-3E2C-47DE-BD7A-1E518FA87D8B}" presName="firstChild" presStyleLbl="bgAccFollowNode1" presStyleIdx="2" presStyleCnt="3" custScaleX="105312" custScaleY="61730" custLinFactNeighborX="-33277" custLinFactNeighborY="311"/>
      <dgm:spPr/>
      <dgm:t>
        <a:bodyPr/>
        <a:lstStyle/>
        <a:p>
          <a:endParaRPr lang="ru-RU"/>
        </a:p>
      </dgm:t>
    </dgm:pt>
    <dgm:pt modelId="{DBE4D8F2-8410-4D96-9442-A28C4A4D4CB9}" type="pres">
      <dgm:prSet presAssocID="{86B6622D-3E2C-47DE-BD7A-1E518FA87D8B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D006E-EE37-449F-8605-E88E2051328D}" type="pres">
      <dgm:prSet presAssocID="{86B6622D-3E2C-47DE-BD7A-1E518FA87D8B}" presName="negSpace" presStyleCnt="0"/>
      <dgm:spPr/>
    </dgm:pt>
    <dgm:pt modelId="{5085CA46-9A73-4526-AE1F-C7C84E4C8D31}" type="pres">
      <dgm:prSet presAssocID="{86B6622D-3E2C-47DE-BD7A-1E518FA87D8B}" presName="circle" presStyleLbl="node1" presStyleIdx="2" presStyleCnt="3" custScaleX="179193" custScaleY="94611" custLinFactNeighborX="-43095" custLinFactNeighborY="-14785"/>
      <dgm:spPr/>
      <dgm:t>
        <a:bodyPr/>
        <a:lstStyle/>
        <a:p>
          <a:endParaRPr lang="ru-RU"/>
        </a:p>
      </dgm:t>
    </dgm:pt>
  </dgm:ptLst>
  <dgm:cxnLst>
    <dgm:cxn modelId="{EC1EF8AF-D726-4769-98E1-05E40B2C8931}" srcId="{C880B1E8-D4C7-4108-B417-E970730DB652}" destId="{86B6622D-3E2C-47DE-BD7A-1E518FA87D8B}" srcOrd="2" destOrd="0" parTransId="{57FCE6D6-86A8-4C8C-87F9-A830C2629737}" sibTransId="{E4FB7258-6641-434B-9447-1C26D86A9EB7}"/>
    <dgm:cxn modelId="{8A6EBAE4-0AEC-4810-A0C8-9E0827CF38F6}" type="presOf" srcId="{C691C697-C811-4FF8-97A7-CB1146D9C8C9}" destId="{DBE4D8F2-8410-4D96-9442-A28C4A4D4CB9}" srcOrd="1" destOrd="0" presId="urn:microsoft.com/office/officeart/2005/8/layout/hList9"/>
    <dgm:cxn modelId="{8DC52CC7-6D50-4F70-8436-15DDD738A30A}" type="presOf" srcId="{86B6622D-3E2C-47DE-BD7A-1E518FA87D8B}" destId="{5085CA46-9A73-4526-AE1F-C7C84E4C8D31}" srcOrd="0" destOrd="0" presId="urn:microsoft.com/office/officeart/2005/8/layout/hList9"/>
    <dgm:cxn modelId="{0C806118-DA9F-42C5-BFCF-76A45723D472}" srcId="{CD15A06F-12B1-4083-80D7-954AFCB88662}" destId="{8E08AF9A-2716-408A-9006-5FE9F2B8C102}" srcOrd="0" destOrd="0" parTransId="{532776E5-B195-46FC-B602-EEDB5A83887F}" sibTransId="{713586B0-F46B-43A1-81EE-90BD00B7C254}"/>
    <dgm:cxn modelId="{755DFFE0-C20F-4F05-97F1-E9B04DAAECA5}" srcId="{86B6622D-3E2C-47DE-BD7A-1E518FA87D8B}" destId="{C691C697-C811-4FF8-97A7-CB1146D9C8C9}" srcOrd="0" destOrd="0" parTransId="{0A8F5199-3CB6-41ED-B8BB-6723BBE4FDB3}" sibTransId="{1D84DC82-2C31-497B-B0DC-DD022B9714DB}"/>
    <dgm:cxn modelId="{94763E91-EEFB-4550-870F-56B01A2EAB7C}" type="presOf" srcId="{8E08AF9A-2716-408A-9006-5FE9F2B8C102}" destId="{71D16127-0415-4225-BAA0-B7E53BEC67FC}" srcOrd="1" destOrd="0" presId="urn:microsoft.com/office/officeart/2005/8/layout/hList9"/>
    <dgm:cxn modelId="{0288A167-75A9-4347-89B3-96A59C0B6856}" srcId="{6693D4CE-576D-43ED-9396-89E237234FEA}" destId="{8B7BD01A-5183-4D04-A2BF-FBBB54799E77}" srcOrd="0" destOrd="0" parTransId="{7B1D9085-4FBA-46A8-9C58-0916DBF0ED60}" sibTransId="{E3E5E7E6-D17D-4460-887A-08AB04722631}"/>
    <dgm:cxn modelId="{68A572B8-BCA3-43BB-8A13-2D7F1A7B95CB}" type="presOf" srcId="{8B7BD01A-5183-4D04-A2BF-FBBB54799E77}" destId="{E5789A7F-9213-4DA2-A74B-ED3F776300D9}" srcOrd="0" destOrd="0" presId="urn:microsoft.com/office/officeart/2005/8/layout/hList9"/>
    <dgm:cxn modelId="{4C0CF546-7B4B-4A85-8C28-6CE65AF08574}" type="presOf" srcId="{CD15A06F-12B1-4083-80D7-954AFCB88662}" destId="{75E47458-EF45-40E4-B05F-412DAFB8E493}" srcOrd="0" destOrd="0" presId="urn:microsoft.com/office/officeart/2005/8/layout/hList9"/>
    <dgm:cxn modelId="{85C731AE-3242-4849-8D73-0854A6CE43E8}" type="presOf" srcId="{6693D4CE-576D-43ED-9396-89E237234FEA}" destId="{EF742149-E67E-4D05-A17B-20672C4FE130}" srcOrd="0" destOrd="0" presId="urn:microsoft.com/office/officeart/2005/8/layout/hList9"/>
    <dgm:cxn modelId="{0A363555-C47D-4022-811E-AA190D9FED39}" type="presOf" srcId="{8E08AF9A-2716-408A-9006-5FE9F2B8C102}" destId="{DDBF3599-09AA-4E31-8DF5-39FA9B4E75DF}" srcOrd="0" destOrd="0" presId="urn:microsoft.com/office/officeart/2005/8/layout/hList9"/>
    <dgm:cxn modelId="{71B17040-41D4-4A06-B69B-70C28DC4A6EB}" type="presOf" srcId="{C880B1E8-D4C7-4108-B417-E970730DB652}" destId="{194B0076-74CA-4EF4-B6EF-BBEB40CC411E}" srcOrd="0" destOrd="0" presId="urn:microsoft.com/office/officeart/2005/8/layout/hList9"/>
    <dgm:cxn modelId="{C46D4F81-42C9-421E-9F75-5AC5ECE10F95}" srcId="{C880B1E8-D4C7-4108-B417-E970730DB652}" destId="{CD15A06F-12B1-4083-80D7-954AFCB88662}" srcOrd="0" destOrd="0" parTransId="{C05FE6EA-60DF-4823-9FF0-17265688EF66}" sibTransId="{25DEE719-6E24-4206-B748-B1775D07775D}"/>
    <dgm:cxn modelId="{0AEFD69C-D56B-4648-8F13-0DB7F3D722BC}" srcId="{C880B1E8-D4C7-4108-B417-E970730DB652}" destId="{6693D4CE-576D-43ED-9396-89E237234FEA}" srcOrd="1" destOrd="0" parTransId="{B0FC22FC-EB3C-4CD3-9EC1-8C8F18A46521}" sibTransId="{E9CCE32F-0A43-4551-9357-9DAD322628D5}"/>
    <dgm:cxn modelId="{34D11946-2798-4473-8382-163DFF41B53C}" type="presOf" srcId="{C691C697-C811-4FF8-97A7-CB1146D9C8C9}" destId="{E84CBB47-8F6A-4C0B-B68C-C3BFF2B9841A}" srcOrd="0" destOrd="0" presId="urn:microsoft.com/office/officeart/2005/8/layout/hList9"/>
    <dgm:cxn modelId="{85E626C6-7E00-4D50-9C46-12EA92E4A646}" type="presOf" srcId="{8B7BD01A-5183-4D04-A2BF-FBBB54799E77}" destId="{073EA71D-7299-4EC1-B113-26DFEB568638}" srcOrd="1" destOrd="0" presId="urn:microsoft.com/office/officeart/2005/8/layout/hList9"/>
    <dgm:cxn modelId="{91FF99A9-5E4A-4982-8329-47AAA7DFBA6A}" type="presParOf" srcId="{194B0076-74CA-4EF4-B6EF-BBEB40CC411E}" destId="{A59A3C68-D0E2-49CE-8A28-8C356AD1531C}" srcOrd="0" destOrd="0" presId="urn:microsoft.com/office/officeart/2005/8/layout/hList9"/>
    <dgm:cxn modelId="{90A87A91-5145-452A-BB4D-519EF3C705BD}" type="presParOf" srcId="{194B0076-74CA-4EF4-B6EF-BBEB40CC411E}" destId="{1E63E890-1B1C-40B3-A12A-1E4898596B4F}" srcOrd="1" destOrd="0" presId="urn:microsoft.com/office/officeart/2005/8/layout/hList9"/>
    <dgm:cxn modelId="{30058BA5-D1D2-42D1-BD6F-1C74B18162C3}" type="presParOf" srcId="{1E63E890-1B1C-40B3-A12A-1E4898596B4F}" destId="{377E32A4-A9A6-4F97-BE70-1F71F222C0C5}" srcOrd="0" destOrd="0" presId="urn:microsoft.com/office/officeart/2005/8/layout/hList9"/>
    <dgm:cxn modelId="{A93EF7F8-9477-4E35-88BA-4D926897E6A6}" type="presParOf" srcId="{1E63E890-1B1C-40B3-A12A-1E4898596B4F}" destId="{DADA319A-3883-4353-AE91-D42DEB88EAEA}" srcOrd="1" destOrd="0" presId="urn:microsoft.com/office/officeart/2005/8/layout/hList9"/>
    <dgm:cxn modelId="{7EEAEC11-7C32-4D9B-99B2-256EB7CE2446}" type="presParOf" srcId="{DADA319A-3883-4353-AE91-D42DEB88EAEA}" destId="{DDBF3599-09AA-4E31-8DF5-39FA9B4E75DF}" srcOrd="0" destOrd="0" presId="urn:microsoft.com/office/officeart/2005/8/layout/hList9"/>
    <dgm:cxn modelId="{5879A542-CF8A-451D-BD3F-6E08CA8CF5C9}" type="presParOf" srcId="{DADA319A-3883-4353-AE91-D42DEB88EAEA}" destId="{71D16127-0415-4225-BAA0-B7E53BEC67FC}" srcOrd="1" destOrd="0" presId="urn:microsoft.com/office/officeart/2005/8/layout/hList9"/>
    <dgm:cxn modelId="{EB8F74EC-B404-44A7-89DE-E2FC95FD2993}" type="presParOf" srcId="{194B0076-74CA-4EF4-B6EF-BBEB40CC411E}" destId="{296DF649-841E-4E21-A23C-76886C582161}" srcOrd="2" destOrd="0" presId="urn:microsoft.com/office/officeart/2005/8/layout/hList9"/>
    <dgm:cxn modelId="{837BECA2-8ED5-4BE4-A0A1-58723CF47F43}" type="presParOf" srcId="{194B0076-74CA-4EF4-B6EF-BBEB40CC411E}" destId="{75E47458-EF45-40E4-B05F-412DAFB8E493}" srcOrd="3" destOrd="0" presId="urn:microsoft.com/office/officeart/2005/8/layout/hList9"/>
    <dgm:cxn modelId="{A2073527-2657-4A23-B570-DBE52632F0EB}" type="presParOf" srcId="{194B0076-74CA-4EF4-B6EF-BBEB40CC411E}" destId="{C5FF967B-552C-4667-B0EB-0FD9730E8AE2}" srcOrd="4" destOrd="0" presId="urn:microsoft.com/office/officeart/2005/8/layout/hList9"/>
    <dgm:cxn modelId="{B108C66A-1DCA-488A-9EBF-DC2958165FD1}" type="presParOf" srcId="{194B0076-74CA-4EF4-B6EF-BBEB40CC411E}" destId="{EBA7A942-8359-4316-887B-E73BD702BC8A}" srcOrd="5" destOrd="0" presId="urn:microsoft.com/office/officeart/2005/8/layout/hList9"/>
    <dgm:cxn modelId="{2D16A654-5446-4A06-9BE8-F81C69F747C6}" type="presParOf" srcId="{194B0076-74CA-4EF4-B6EF-BBEB40CC411E}" destId="{57668DBE-AE58-482D-991B-4D4E8DAA2E52}" srcOrd="6" destOrd="0" presId="urn:microsoft.com/office/officeart/2005/8/layout/hList9"/>
    <dgm:cxn modelId="{3D835FD0-30C9-4A06-880C-AC94BC4B7808}" type="presParOf" srcId="{57668DBE-AE58-482D-991B-4D4E8DAA2E52}" destId="{57931F1F-74D1-4AD6-A814-69E08AEFDA43}" srcOrd="0" destOrd="0" presId="urn:microsoft.com/office/officeart/2005/8/layout/hList9"/>
    <dgm:cxn modelId="{826995E3-B302-4D7B-BCEE-4E401CB2CA08}" type="presParOf" srcId="{57668DBE-AE58-482D-991B-4D4E8DAA2E52}" destId="{2DB7004B-45DA-4801-B5CE-F36E859B9443}" srcOrd="1" destOrd="0" presId="urn:microsoft.com/office/officeart/2005/8/layout/hList9"/>
    <dgm:cxn modelId="{C4B889A6-E8DF-4449-9D39-2335E624E76B}" type="presParOf" srcId="{2DB7004B-45DA-4801-B5CE-F36E859B9443}" destId="{E5789A7F-9213-4DA2-A74B-ED3F776300D9}" srcOrd="0" destOrd="0" presId="urn:microsoft.com/office/officeart/2005/8/layout/hList9"/>
    <dgm:cxn modelId="{B606715C-BB5A-4585-AE1F-5FE0D58A7C27}" type="presParOf" srcId="{2DB7004B-45DA-4801-B5CE-F36E859B9443}" destId="{073EA71D-7299-4EC1-B113-26DFEB568638}" srcOrd="1" destOrd="0" presId="urn:microsoft.com/office/officeart/2005/8/layout/hList9"/>
    <dgm:cxn modelId="{39260D67-E3C4-458A-B31C-CD8102904D0B}" type="presParOf" srcId="{194B0076-74CA-4EF4-B6EF-BBEB40CC411E}" destId="{693F19C3-634C-433B-A404-43D5AB88CB57}" srcOrd="7" destOrd="0" presId="urn:microsoft.com/office/officeart/2005/8/layout/hList9"/>
    <dgm:cxn modelId="{D232BF48-1040-4F97-AD2B-C044105283CC}" type="presParOf" srcId="{194B0076-74CA-4EF4-B6EF-BBEB40CC411E}" destId="{EF742149-E67E-4D05-A17B-20672C4FE130}" srcOrd="8" destOrd="0" presId="urn:microsoft.com/office/officeart/2005/8/layout/hList9"/>
    <dgm:cxn modelId="{F0C79DAD-0FF3-44AE-94A7-AC141B3F9AAC}" type="presParOf" srcId="{194B0076-74CA-4EF4-B6EF-BBEB40CC411E}" destId="{B1C6B8D9-80D5-4D62-A29B-9A9B1FD802D3}" srcOrd="9" destOrd="0" presId="urn:microsoft.com/office/officeart/2005/8/layout/hList9"/>
    <dgm:cxn modelId="{E0C30CDE-E7BD-41F4-A039-F0E2A3970564}" type="presParOf" srcId="{194B0076-74CA-4EF4-B6EF-BBEB40CC411E}" destId="{32FFE2A9-7845-4FC5-9082-506BA2834D62}" srcOrd="10" destOrd="0" presId="urn:microsoft.com/office/officeart/2005/8/layout/hList9"/>
    <dgm:cxn modelId="{4F451602-8EBE-44EE-8CA3-B21EF9FF945F}" type="presParOf" srcId="{194B0076-74CA-4EF4-B6EF-BBEB40CC411E}" destId="{71AB8351-A0F5-4790-A6EE-8A33AE4EF30D}" srcOrd="11" destOrd="0" presId="urn:microsoft.com/office/officeart/2005/8/layout/hList9"/>
    <dgm:cxn modelId="{B41969CF-610A-4691-A755-DA4D5E82A1DB}" type="presParOf" srcId="{71AB8351-A0F5-4790-A6EE-8A33AE4EF30D}" destId="{F0550AE1-4744-4645-875E-974F08D19743}" srcOrd="0" destOrd="0" presId="urn:microsoft.com/office/officeart/2005/8/layout/hList9"/>
    <dgm:cxn modelId="{A841ADAF-64AB-4BD2-B0D1-19EEE9602260}" type="presParOf" srcId="{71AB8351-A0F5-4790-A6EE-8A33AE4EF30D}" destId="{62F9D024-347B-4E67-876B-A38B06317E7F}" srcOrd="1" destOrd="0" presId="urn:microsoft.com/office/officeart/2005/8/layout/hList9"/>
    <dgm:cxn modelId="{5A98C6D4-C11C-4183-8ED1-BD0D6FE472D4}" type="presParOf" srcId="{62F9D024-347B-4E67-876B-A38B06317E7F}" destId="{E84CBB47-8F6A-4C0B-B68C-C3BFF2B9841A}" srcOrd="0" destOrd="0" presId="urn:microsoft.com/office/officeart/2005/8/layout/hList9"/>
    <dgm:cxn modelId="{0867E0D6-BB73-4427-811F-95FE4669BF26}" type="presParOf" srcId="{62F9D024-347B-4E67-876B-A38B06317E7F}" destId="{DBE4D8F2-8410-4D96-9442-A28C4A4D4CB9}" srcOrd="1" destOrd="0" presId="urn:microsoft.com/office/officeart/2005/8/layout/hList9"/>
    <dgm:cxn modelId="{85F33A25-58A9-4300-9101-D2F3F7AD78B4}" type="presParOf" srcId="{194B0076-74CA-4EF4-B6EF-BBEB40CC411E}" destId="{15ED006E-EE37-449F-8605-E88E2051328D}" srcOrd="12" destOrd="0" presId="urn:microsoft.com/office/officeart/2005/8/layout/hList9"/>
    <dgm:cxn modelId="{B36E8972-D51C-414B-83E2-94E673522B96}" type="presParOf" srcId="{194B0076-74CA-4EF4-B6EF-BBEB40CC411E}" destId="{5085CA46-9A73-4526-AE1F-C7C84E4C8D31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80B1E8-D4C7-4108-B417-E970730DB65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5A06F-12B1-4083-80D7-954AFCB88662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5FE6EA-60DF-4823-9FF0-17265688EF66}" type="parTrans" cxnId="{C46D4F81-42C9-421E-9F75-5AC5ECE10F9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25DEE719-6E24-4206-B748-B1775D07775D}" type="sibTrans" cxnId="{C46D4F81-42C9-421E-9F75-5AC5ECE10F9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8E08AF9A-2716-408A-9006-5FE9F2B8C102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800" b="1" dirty="0" smtClean="0">
              <a:latin typeface="Arial" pitchFamily="34" charset="0"/>
              <a:cs typeface="Arial" pitchFamily="34" charset="0"/>
            </a:rPr>
            <a:t>15 072,3 тыс.руб.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532776E5-B195-46FC-B602-EEDB5A83887F}" type="parTrans" cxnId="{0C806118-DA9F-42C5-BFCF-76A45723D472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713586B0-F46B-43A1-81EE-90BD00B7C254}" type="sibTrans" cxnId="{0C806118-DA9F-42C5-BFCF-76A45723D472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6693D4CE-576D-43ED-9396-89E237234FEA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FC22FC-EB3C-4CD3-9EC1-8C8F18A46521}" type="parTrans" cxnId="{0AEFD69C-D56B-4648-8F13-0DB7F3D722B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E9CCE32F-0A43-4551-9357-9DAD322628D5}" type="sibTrans" cxnId="{0AEFD69C-D56B-4648-8F13-0DB7F3D722B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8B7BD01A-5183-4D04-A2BF-FBBB54799E77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800" b="1" dirty="0" smtClean="0">
              <a:latin typeface="Arial" pitchFamily="34" charset="0"/>
              <a:cs typeface="Arial" pitchFamily="34" charset="0"/>
            </a:rPr>
            <a:t>15 072,3 тыс.руб.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E3E5E7E6-D17D-4460-887A-08AB04722631}" type="sibTrans" cxnId="{0288A167-75A9-4347-89B3-96A59C0B685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7B1D9085-4FBA-46A8-9C58-0916DBF0ED60}" type="parTrans" cxnId="{0288A167-75A9-4347-89B3-96A59C0B685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194B0076-74CA-4EF4-B6EF-BBEB40CC411E}" type="pres">
      <dgm:prSet presAssocID="{C880B1E8-D4C7-4108-B417-E970730DB65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9A3C68-D0E2-49CE-8A28-8C356AD1531C}" type="pres">
      <dgm:prSet presAssocID="{CD15A06F-12B1-4083-80D7-954AFCB88662}" presName="posSpace" presStyleCnt="0"/>
      <dgm:spPr/>
    </dgm:pt>
    <dgm:pt modelId="{1E63E890-1B1C-40B3-A12A-1E4898596B4F}" type="pres">
      <dgm:prSet presAssocID="{CD15A06F-12B1-4083-80D7-954AFCB88662}" presName="vertFlow" presStyleCnt="0"/>
      <dgm:spPr/>
    </dgm:pt>
    <dgm:pt modelId="{377E32A4-A9A6-4F97-BE70-1F71F222C0C5}" type="pres">
      <dgm:prSet presAssocID="{CD15A06F-12B1-4083-80D7-954AFCB88662}" presName="topSpace" presStyleCnt="0"/>
      <dgm:spPr/>
    </dgm:pt>
    <dgm:pt modelId="{DADA319A-3883-4353-AE91-D42DEB88EAEA}" type="pres">
      <dgm:prSet presAssocID="{CD15A06F-12B1-4083-80D7-954AFCB88662}" presName="firstComp" presStyleCnt="0"/>
      <dgm:spPr/>
    </dgm:pt>
    <dgm:pt modelId="{DDBF3599-09AA-4E31-8DF5-39FA9B4E75DF}" type="pres">
      <dgm:prSet presAssocID="{CD15A06F-12B1-4083-80D7-954AFCB88662}" presName="firstChild" presStyleLbl="bgAccFollowNode1" presStyleIdx="0" presStyleCnt="2" custScaleX="108959" custScaleY="62681" custLinFactNeighborX="27995" custLinFactNeighborY="-24564"/>
      <dgm:spPr/>
      <dgm:t>
        <a:bodyPr/>
        <a:lstStyle/>
        <a:p>
          <a:endParaRPr lang="ru-RU"/>
        </a:p>
      </dgm:t>
    </dgm:pt>
    <dgm:pt modelId="{71D16127-0415-4225-BAA0-B7E53BEC67FC}" type="pres">
      <dgm:prSet presAssocID="{CD15A06F-12B1-4083-80D7-954AFCB88662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DF649-841E-4E21-A23C-76886C582161}" type="pres">
      <dgm:prSet presAssocID="{CD15A06F-12B1-4083-80D7-954AFCB88662}" presName="negSpace" presStyleCnt="0"/>
      <dgm:spPr/>
    </dgm:pt>
    <dgm:pt modelId="{75E47458-EF45-40E4-B05F-412DAFB8E493}" type="pres">
      <dgm:prSet presAssocID="{CD15A06F-12B1-4083-80D7-954AFCB88662}" presName="circle" presStyleLbl="node1" presStyleIdx="0" presStyleCnt="2" custScaleX="140554" custScaleY="69529" custLinFactNeighborX="9941" custLinFactNeighborY="-4826"/>
      <dgm:spPr/>
      <dgm:t>
        <a:bodyPr/>
        <a:lstStyle/>
        <a:p>
          <a:endParaRPr lang="ru-RU"/>
        </a:p>
      </dgm:t>
    </dgm:pt>
    <dgm:pt modelId="{C5FF967B-552C-4667-B0EB-0FD9730E8AE2}" type="pres">
      <dgm:prSet presAssocID="{25DEE719-6E24-4206-B748-B1775D07775D}" presName="transSpace" presStyleCnt="0"/>
      <dgm:spPr/>
    </dgm:pt>
    <dgm:pt modelId="{EBA7A942-8359-4316-887B-E73BD702BC8A}" type="pres">
      <dgm:prSet presAssocID="{6693D4CE-576D-43ED-9396-89E237234FEA}" presName="posSpace" presStyleCnt="0"/>
      <dgm:spPr/>
    </dgm:pt>
    <dgm:pt modelId="{57668DBE-AE58-482D-991B-4D4E8DAA2E52}" type="pres">
      <dgm:prSet presAssocID="{6693D4CE-576D-43ED-9396-89E237234FEA}" presName="vertFlow" presStyleCnt="0"/>
      <dgm:spPr/>
    </dgm:pt>
    <dgm:pt modelId="{57931F1F-74D1-4AD6-A814-69E08AEFDA43}" type="pres">
      <dgm:prSet presAssocID="{6693D4CE-576D-43ED-9396-89E237234FEA}" presName="topSpace" presStyleCnt="0"/>
      <dgm:spPr/>
    </dgm:pt>
    <dgm:pt modelId="{2DB7004B-45DA-4801-B5CE-F36E859B9443}" type="pres">
      <dgm:prSet presAssocID="{6693D4CE-576D-43ED-9396-89E237234FEA}" presName="firstComp" presStyleCnt="0"/>
      <dgm:spPr/>
    </dgm:pt>
    <dgm:pt modelId="{E5789A7F-9213-4DA2-A74B-ED3F776300D9}" type="pres">
      <dgm:prSet presAssocID="{6693D4CE-576D-43ED-9396-89E237234FEA}" presName="firstChild" presStyleLbl="bgAccFollowNode1" presStyleIdx="1" presStyleCnt="2" custScaleX="116154" custScaleY="65814" custLinFactNeighborX="-8421" custLinFactNeighborY="-18345"/>
      <dgm:spPr/>
      <dgm:t>
        <a:bodyPr/>
        <a:lstStyle/>
        <a:p>
          <a:endParaRPr lang="ru-RU"/>
        </a:p>
      </dgm:t>
    </dgm:pt>
    <dgm:pt modelId="{073EA71D-7299-4EC1-B113-26DFEB568638}" type="pres">
      <dgm:prSet presAssocID="{6693D4CE-576D-43ED-9396-89E237234FEA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F19C3-634C-433B-A404-43D5AB88CB57}" type="pres">
      <dgm:prSet presAssocID="{6693D4CE-576D-43ED-9396-89E237234FEA}" presName="negSpace" presStyleCnt="0"/>
      <dgm:spPr/>
    </dgm:pt>
    <dgm:pt modelId="{EF742149-E67E-4D05-A17B-20672C4FE130}" type="pres">
      <dgm:prSet presAssocID="{6693D4CE-576D-43ED-9396-89E237234FEA}" presName="circle" presStyleLbl="node1" presStyleIdx="1" presStyleCnt="2" custScaleX="155179" custScaleY="66843" custLinFactNeighborX="-16456" custLinFactNeighborY="-14639"/>
      <dgm:spPr/>
      <dgm:t>
        <a:bodyPr/>
        <a:lstStyle/>
        <a:p>
          <a:endParaRPr lang="ru-RU"/>
        </a:p>
      </dgm:t>
    </dgm:pt>
  </dgm:ptLst>
  <dgm:cxnLst>
    <dgm:cxn modelId="{041F61AD-9A10-4D5D-9A42-5A9887FE3507}" type="presOf" srcId="{6693D4CE-576D-43ED-9396-89E237234FEA}" destId="{EF742149-E67E-4D05-A17B-20672C4FE130}" srcOrd="0" destOrd="0" presId="urn:microsoft.com/office/officeart/2005/8/layout/hList9"/>
    <dgm:cxn modelId="{0C806118-DA9F-42C5-BFCF-76A45723D472}" srcId="{CD15A06F-12B1-4083-80D7-954AFCB88662}" destId="{8E08AF9A-2716-408A-9006-5FE9F2B8C102}" srcOrd="0" destOrd="0" parTransId="{532776E5-B195-46FC-B602-EEDB5A83887F}" sibTransId="{713586B0-F46B-43A1-81EE-90BD00B7C254}"/>
    <dgm:cxn modelId="{644C168D-B4C6-478A-81B0-19B757C0EB67}" type="presOf" srcId="{8E08AF9A-2716-408A-9006-5FE9F2B8C102}" destId="{DDBF3599-09AA-4E31-8DF5-39FA9B4E75DF}" srcOrd="0" destOrd="0" presId="urn:microsoft.com/office/officeart/2005/8/layout/hList9"/>
    <dgm:cxn modelId="{0288A167-75A9-4347-89B3-96A59C0B6856}" srcId="{6693D4CE-576D-43ED-9396-89E237234FEA}" destId="{8B7BD01A-5183-4D04-A2BF-FBBB54799E77}" srcOrd="0" destOrd="0" parTransId="{7B1D9085-4FBA-46A8-9C58-0916DBF0ED60}" sibTransId="{E3E5E7E6-D17D-4460-887A-08AB04722631}"/>
    <dgm:cxn modelId="{C285D165-765B-4FCB-8DC2-21565A0A0EE5}" type="presOf" srcId="{CD15A06F-12B1-4083-80D7-954AFCB88662}" destId="{75E47458-EF45-40E4-B05F-412DAFB8E493}" srcOrd="0" destOrd="0" presId="urn:microsoft.com/office/officeart/2005/8/layout/hList9"/>
    <dgm:cxn modelId="{DDBCEEED-DF31-4371-A6D9-6203EAC2A14B}" type="presOf" srcId="{C880B1E8-D4C7-4108-B417-E970730DB652}" destId="{194B0076-74CA-4EF4-B6EF-BBEB40CC411E}" srcOrd="0" destOrd="0" presId="urn:microsoft.com/office/officeart/2005/8/layout/hList9"/>
    <dgm:cxn modelId="{B2D699F3-3453-49B2-A31E-CBBE2F1C9B61}" type="presOf" srcId="{8E08AF9A-2716-408A-9006-5FE9F2B8C102}" destId="{71D16127-0415-4225-BAA0-B7E53BEC67FC}" srcOrd="1" destOrd="0" presId="urn:microsoft.com/office/officeart/2005/8/layout/hList9"/>
    <dgm:cxn modelId="{FC946E41-3CD4-44BB-A379-CBF6F2FDC9F9}" type="presOf" srcId="{8B7BD01A-5183-4D04-A2BF-FBBB54799E77}" destId="{073EA71D-7299-4EC1-B113-26DFEB568638}" srcOrd="1" destOrd="0" presId="urn:microsoft.com/office/officeart/2005/8/layout/hList9"/>
    <dgm:cxn modelId="{C46D4F81-42C9-421E-9F75-5AC5ECE10F95}" srcId="{C880B1E8-D4C7-4108-B417-E970730DB652}" destId="{CD15A06F-12B1-4083-80D7-954AFCB88662}" srcOrd="0" destOrd="0" parTransId="{C05FE6EA-60DF-4823-9FF0-17265688EF66}" sibTransId="{25DEE719-6E24-4206-B748-B1775D07775D}"/>
    <dgm:cxn modelId="{1D3F2EBC-92A3-4260-8D71-851ED015D5C1}" type="presOf" srcId="{8B7BD01A-5183-4D04-A2BF-FBBB54799E77}" destId="{E5789A7F-9213-4DA2-A74B-ED3F776300D9}" srcOrd="0" destOrd="0" presId="urn:microsoft.com/office/officeart/2005/8/layout/hList9"/>
    <dgm:cxn modelId="{0AEFD69C-D56B-4648-8F13-0DB7F3D722BC}" srcId="{C880B1E8-D4C7-4108-B417-E970730DB652}" destId="{6693D4CE-576D-43ED-9396-89E237234FEA}" srcOrd="1" destOrd="0" parTransId="{B0FC22FC-EB3C-4CD3-9EC1-8C8F18A46521}" sibTransId="{E9CCE32F-0A43-4551-9357-9DAD322628D5}"/>
    <dgm:cxn modelId="{BFE58D70-4A42-48BB-86A6-F46926A48E9B}" type="presParOf" srcId="{194B0076-74CA-4EF4-B6EF-BBEB40CC411E}" destId="{A59A3C68-D0E2-49CE-8A28-8C356AD1531C}" srcOrd="0" destOrd="0" presId="urn:microsoft.com/office/officeart/2005/8/layout/hList9"/>
    <dgm:cxn modelId="{4F995BD8-3243-49A2-B846-5442188117CE}" type="presParOf" srcId="{194B0076-74CA-4EF4-B6EF-BBEB40CC411E}" destId="{1E63E890-1B1C-40B3-A12A-1E4898596B4F}" srcOrd="1" destOrd="0" presId="urn:microsoft.com/office/officeart/2005/8/layout/hList9"/>
    <dgm:cxn modelId="{4245FD60-FF53-48A9-8508-D238466923C4}" type="presParOf" srcId="{1E63E890-1B1C-40B3-A12A-1E4898596B4F}" destId="{377E32A4-A9A6-4F97-BE70-1F71F222C0C5}" srcOrd="0" destOrd="0" presId="urn:microsoft.com/office/officeart/2005/8/layout/hList9"/>
    <dgm:cxn modelId="{C317B2AD-1CCF-4557-A9E6-1E704D8F0CD7}" type="presParOf" srcId="{1E63E890-1B1C-40B3-A12A-1E4898596B4F}" destId="{DADA319A-3883-4353-AE91-D42DEB88EAEA}" srcOrd="1" destOrd="0" presId="urn:microsoft.com/office/officeart/2005/8/layout/hList9"/>
    <dgm:cxn modelId="{BA933A04-32FB-4FB8-8A2D-D98F80395309}" type="presParOf" srcId="{DADA319A-3883-4353-AE91-D42DEB88EAEA}" destId="{DDBF3599-09AA-4E31-8DF5-39FA9B4E75DF}" srcOrd="0" destOrd="0" presId="urn:microsoft.com/office/officeart/2005/8/layout/hList9"/>
    <dgm:cxn modelId="{2BA9F908-B1EA-41BE-876E-155328B89D5A}" type="presParOf" srcId="{DADA319A-3883-4353-AE91-D42DEB88EAEA}" destId="{71D16127-0415-4225-BAA0-B7E53BEC67FC}" srcOrd="1" destOrd="0" presId="urn:microsoft.com/office/officeart/2005/8/layout/hList9"/>
    <dgm:cxn modelId="{75B8CC3F-AE0D-4258-8E0F-284F97C98BFC}" type="presParOf" srcId="{194B0076-74CA-4EF4-B6EF-BBEB40CC411E}" destId="{296DF649-841E-4E21-A23C-76886C582161}" srcOrd="2" destOrd="0" presId="urn:microsoft.com/office/officeart/2005/8/layout/hList9"/>
    <dgm:cxn modelId="{A26C574D-5C4E-451F-9371-89DC9CCE8470}" type="presParOf" srcId="{194B0076-74CA-4EF4-B6EF-BBEB40CC411E}" destId="{75E47458-EF45-40E4-B05F-412DAFB8E493}" srcOrd="3" destOrd="0" presId="urn:microsoft.com/office/officeart/2005/8/layout/hList9"/>
    <dgm:cxn modelId="{46ECD2BA-937C-4D4D-AAAC-0946124F9575}" type="presParOf" srcId="{194B0076-74CA-4EF4-B6EF-BBEB40CC411E}" destId="{C5FF967B-552C-4667-B0EB-0FD9730E8AE2}" srcOrd="4" destOrd="0" presId="urn:microsoft.com/office/officeart/2005/8/layout/hList9"/>
    <dgm:cxn modelId="{9518EFA3-6ED7-41D7-A6A2-800CD8769B75}" type="presParOf" srcId="{194B0076-74CA-4EF4-B6EF-BBEB40CC411E}" destId="{EBA7A942-8359-4316-887B-E73BD702BC8A}" srcOrd="5" destOrd="0" presId="urn:microsoft.com/office/officeart/2005/8/layout/hList9"/>
    <dgm:cxn modelId="{6F5A4DB6-2317-4CE7-B0CC-69FED7CECF2A}" type="presParOf" srcId="{194B0076-74CA-4EF4-B6EF-BBEB40CC411E}" destId="{57668DBE-AE58-482D-991B-4D4E8DAA2E52}" srcOrd="6" destOrd="0" presId="urn:microsoft.com/office/officeart/2005/8/layout/hList9"/>
    <dgm:cxn modelId="{608FA28D-2C21-4BBE-8166-C2DF0D2FE496}" type="presParOf" srcId="{57668DBE-AE58-482D-991B-4D4E8DAA2E52}" destId="{57931F1F-74D1-4AD6-A814-69E08AEFDA43}" srcOrd="0" destOrd="0" presId="urn:microsoft.com/office/officeart/2005/8/layout/hList9"/>
    <dgm:cxn modelId="{40225B59-2C28-4B15-8EC8-679D44770BDB}" type="presParOf" srcId="{57668DBE-AE58-482D-991B-4D4E8DAA2E52}" destId="{2DB7004B-45DA-4801-B5CE-F36E859B9443}" srcOrd="1" destOrd="0" presId="urn:microsoft.com/office/officeart/2005/8/layout/hList9"/>
    <dgm:cxn modelId="{2FBE71AB-1F3E-4DB5-9A2C-037C5D1BD730}" type="presParOf" srcId="{2DB7004B-45DA-4801-B5CE-F36E859B9443}" destId="{E5789A7F-9213-4DA2-A74B-ED3F776300D9}" srcOrd="0" destOrd="0" presId="urn:microsoft.com/office/officeart/2005/8/layout/hList9"/>
    <dgm:cxn modelId="{3512390F-B823-4DC9-B6F4-479F1E068C2C}" type="presParOf" srcId="{2DB7004B-45DA-4801-B5CE-F36E859B9443}" destId="{073EA71D-7299-4EC1-B113-26DFEB568638}" srcOrd="1" destOrd="0" presId="urn:microsoft.com/office/officeart/2005/8/layout/hList9"/>
    <dgm:cxn modelId="{4AD342D8-F679-4B30-8ADF-85CE3E70A6D8}" type="presParOf" srcId="{194B0076-74CA-4EF4-B6EF-BBEB40CC411E}" destId="{693F19C3-634C-433B-A404-43D5AB88CB57}" srcOrd="7" destOrd="0" presId="urn:microsoft.com/office/officeart/2005/8/layout/hList9"/>
    <dgm:cxn modelId="{D01954AC-960C-4B4E-AF71-2A0ADA99E5AA}" type="presParOf" srcId="{194B0076-74CA-4EF4-B6EF-BBEB40CC411E}" destId="{EF742149-E67E-4D05-A17B-20672C4FE13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880B1E8-D4C7-4108-B417-E970730DB65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5A06F-12B1-4083-80D7-954AFCB88662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</a:t>
          </a:r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5FE6EA-60DF-4823-9FF0-17265688EF66}" type="parTrans" cxnId="{C46D4F81-42C9-421E-9F75-5AC5ECE10F95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5DEE719-6E24-4206-B748-B1775D07775D}" type="sibTrans" cxnId="{C46D4F81-42C9-421E-9F75-5AC5ECE10F95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8E08AF9A-2716-408A-9006-5FE9F2B8C102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600" b="1" dirty="0" smtClean="0">
              <a:latin typeface="Arial" pitchFamily="34" charset="0"/>
              <a:cs typeface="Arial" pitchFamily="34" charset="0"/>
            </a:rPr>
            <a:t>    196 247,9 </a:t>
          </a:r>
          <a:r>
            <a:rPr lang="ru-RU" sz="1600" b="1" dirty="0" err="1" smtClean="0">
              <a:latin typeface="Arial" pitchFamily="34" charset="0"/>
              <a:cs typeface="Arial" pitchFamily="34" charset="0"/>
            </a:rPr>
            <a:t>тыс.руб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532776E5-B195-46FC-B602-EEDB5A83887F}" type="parTrans" cxnId="{0C806118-DA9F-42C5-BFCF-76A45723D47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713586B0-F46B-43A1-81EE-90BD00B7C254}" type="sibTrans" cxnId="{0C806118-DA9F-42C5-BFCF-76A45723D47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6693D4CE-576D-43ED-9396-89E237234FEA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</a:t>
          </a:r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FC22FC-EB3C-4CD3-9EC1-8C8F18A46521}" type="parTrans" cxnId="{0AEFD69C-D56B-4648-8F13-0DB7F3D722BC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E9CCE32F-0A43-4551-9357-9DAD322628D5}" type="sibTrans" cxnId="{0AEFD69C-D56B-4648-8F13-0DB7F3D722BC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8B7BD01A-5183-4D04-A2BF-FBBB54799E77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600" b="1" dirty="0" smtClean="0">
              <a:latin typeface="Arial" pitchFamily="34" charset="0"/>
              <a:cs typeface="Arial" pitchFamily="34" charset="0"/>
            </a:rPr>
            <a:t>192 795,5 тыс.руб.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E3E5E7E6-D17D-4460-887A-08AB04722631}" type="sibTrans" cxnId="{0288A167-75A9-4347-89B3-96A59C0B6856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7B1D9085-4FBA-46A8-9C58-0916DBF0ED60}" type="parTrans" cxnId="{0288A167-75A9-4347-89B3-96A59C0B6856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194B0076-74CA-4EF4-B6EF-BBEB40CC411E}" type="pres">
      <dgm:prSet presAssocID="{C880B1E8-D4C7-4108-B417-E970730DB65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9A3C68-D0E2-49CE-8A28-8C356AD1531C}" type="pres">
      <dgm:prSet presAssocID="{CD15A06F-12B1-4083-80D7-954AFCB88662}" presName="posSpace" presStyleCnt="0"/>
      <dgm:spPr/>
    </dgm:pt>
    <dgm:pt modelId="{1E63E890-1B1C-40B3-A12A-1E4898596B4F}" type="pres">
      <dgm:prSet presAssocID="{CD15A06F-12B1-4083-80D7-954AFCB88662}" presName="vertFlow" presStyleCnt="0"/>
      <dgm:spPr/>
    </dgm:pt>
    <dgm:pt modelId="{377E32A4-A9A6-4F97-BE70-1F71F222C0C5}" type="pres">
      <dgm:prSet presAssocID="{CD15A06F-12B1-4083-80D7-954AFCB88662}" presName="topSpace" presStyleCnt="0"/>
      <dgm:spPr/>
    </dgm:pt>
    <dgm:pt modelId="{DADA319A-3883-4353-AE91-D42DEB88EAEA}" type="pres">
      <dgm:prSet presAssocID="{CD15A06F-12B1-4083-80D7-954AFCB88662}" presName="firstComp" presStyleCnt="0"/>
      <dgm:spPr/>
    </dgm:pt>
    <dgm:pt modelId="{DDBF3599-09AA-4E31-8DF5-39FA9B4E75DF}" type="pres">
      <dgm:prSet presAssocID="{CD15A06F-12B1-4083-80D7-954AFCB88662}" presName="firstChild" presStyleLbl="bgAccFollowNode1" presStyleIdx="0" presStyleCnt="2" custScaleX="120195" custScaleY="75173" custLinFactNeighborX="50321" custLinFactNeighborY="-59429"/>
      <dgm:spPr/>
      <dgm:t>
        <a:bodyPr/>
        <a:lstStyle/>
        <a:p>
          <a:endParaRPr lang="ru-RU"/>
        </a:p>
      </dgm:t>
    </dgm:pt>
    <dgm:pt modelId="{71D16127-0415-4225-BAA0-B7E53BEC67FC}" type="pres">
      <dgm:prSet presAssocID="{CD15A06F-12B1-4083-80D7-954AFCB88662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DF649-841E-4E21-A23C-76886C582161}" type="pres">
      <dgm:prSet presAssocID="{CD15A06F-12B1-4083-80D7-954AFCB88662}" presName="negSpace" presStyleCnt="0"/>
      <dgm:spPr/>
    </dgm:pt>
    <dgm:pt modelId="{75E47458-EF45-40E4-B05F-412DAFB8E493}" type="pres">
      <dgm:prSet presAssocID="{CD15A06F-12B1-4083-80D7-954AFCB88662}" presName="circle" presStyleLbl="node1" presStyleIdx="0" presStyleCnt="2" custScaleX="204692" custScaleY="86942" custLinFactNeighborX="-21369" custLinFactNeighborY="-65676"/>
      <dgm:spPr/>
      <dgm:t>
        <a:bodyPr/>
        <a:lstStyle/>
        <a:p>
          <a:endParaRPr lang="ru-RU"/>
        </a:p>
      </dgm:t>
    </dgm:pt>
    <dgm:pt modelId="{C5FF967B-552C-4667-B0EB-0FD9730E8AE2}" type="pres">
      <dgm:prSet presAssocID="{25DEE719-6E24-4206-B748-B1775D07775D}" presName="transSpace" presStyleCnt="0"/>
      <dgm:spPr/>
    </dgm:pt>
    <dgm:pt modelId="{EBA7A942-8359-4316-887B-E73BD702BC8A}" type="pres">
      <dgm:prSet presAssocID="{6693D4CE-576D-43ED-9396-89E237234FEA}" presName="posSpace" presStyleCnt="0"/>
      <dgm:spPr/>
    </dgm:pt>
    <dgm:pt modelId="{57668DBE-AE58-482D-991B-4D4E8DAA2E52}" type="pres">
      <dgm:prSet presAssocID="{6693D4CE-576D-43ED-9396-89E237234FEA}" presName="vertFlow" presStyleCnt="0"/>
      <dgm:spPr/>
    </dgm:pt>
    <dgm:pt modelId="{57931F1F-74D1-4AD6-A814-69E08AEFDA43}" type="pres">
      <dgm:prSet presAssocID="{6693D4CE-576D-43ED-9396-89E237234FEA}" presName="topSpace" presStyleCnt="0"/>
      <dgm:spPr/>
    </dgm:pt>
    <dgm:pt modelId="{2DB7004B-45DA-4801-B5CE-F36E859B9443}" type="pres">
      <dgm:prSet presAssocID="{6693D4CE-576D-43ED-9396-89E237234FEA}" presName="firstComp" presStyleCnt="0"/>
      <dgm:spPr/>
    </dgm:pt>
    <dgm:pt modelId="{E5789A7F-9213-4DA2-A74B-ED3F776300D9}" type="pres">
      <dgm:prSet presAssocID="{6693D4CE-576D-43ED-9396-89E237234FEA}" presName="firstChild" presStyleLbl="bgAccFollowNode1" presStyleIdx="1" presStyleCnt="2" custScaleX="118658" custScaleY="75931" custLinFactX="-52974" custLinFactNeighborX="-100000" custLinFactNeighborY="58405"/>
      <dgm:spPr/>
      <dgm:t>
        <a:bodyPr/>
        <a:lstStyle/>
        <a:p>
          <a:endParaRPr lang="ru-RU"/>
        </a:p>
      </dgm:t>
    </dgm:pt>
    <dgm:pt modelId="{073EA71D-7299-4EC1-B113-26DFEB568638}" type="pres">
      <dgm:prSet presAssocID="{6693D4CE-576D-43ED-9396-89E237234FEA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F19C3-634C-433B-A404-43D5AB88CB57}" type="pres">
      <dgm:prSet presAssocID="{6693D4CE-576D-43ED-9396-89E237234FEA}" presName="negSpace" presStyleCnt="0"/>
      <dgm:spPr/>
    </dgm:pt>
    <dgm:pt modelId="{EF742149-E67E-4D05-A17B-20672C4FE130}" type="pres">
      <dgm:prSet presAssocID="{6693D4CE-576D-43ED-9396-89E237234FEA}" presName="circle" presStyleLbl="node1" presStyleIdx="1" presStyleCnt="2" custScaleX="204590" custScaleY="90079" custLinFactX="-100000" custLinFactNeighborX="-137579" custLinFactNeighborY="59973"/>
      <dgm:spPr/>
      <dgm:t>
        <a:bodyPr/>
        <a:lstStyle/>
        <a:p>
          <a:endParaRPr lang="ru-RU"/>
        </a:p>
      </dgm:t>
    </dgm:pt>
  </dgm:ptLst>
  <dgm:cxnLst>
    <dgm:cxn modelId="{23B82D43-85A1-44C9-8240-4269C19F3CCF}" type="presOf" srcId="{C880B1E8-D4C7-4108-B417-E970730DB652}" destId="{194B0076-74CA-4EF4-B6EF-BBEB40CC411E}" srcOrd="0" destOrd="0" presId="urn:microsoft.com/office/officeart/2005/8/layout/hList9"/>
    <dgm:cxn modelId="{CBC86AD6-AEF4-4167-94A9-2AE031B04997}" type="presOf" srcId="{8B7BD01A-5183-4D04-A2BF-FBBB54799E77}" destId="{073EA71D-7299-4EC1-B113-26DFEB568638}" srcOrd="1" destOrd="0" presId="urn:microsoft.com/office/officeart/2005/8/layout/hList9"/>
    <dgm:cxn modelId="{0C806118-DA9F-42C5-BFCF-76A45723D472}" srcId="{CD15A06F-12B1-4083-80D7-954AFCB88662}" destId="{8E08AF9A-2716-408A-9006-5FE9F2B8C102}" srcOrd="0" destOrd="0" parTransId="{532776E5-B195-46FC-B602-EEDB5A83887F}" sibTransId="{713586B0-F46B-43A1-81EE-90BD00B7C254}"/>
    <dgm:cxn modelId="{0288A167-75A9-4347-89B3-96A59C0B6856}" srcId="{6693D4CE-576D-43ED-9396-89E237234FEA}" destId="{8B7BD01A-5183-4D04-A2BF-FBBB54799E77}" srcOrd="0" destOrd="0" parTransId="{7B1D9085-4FBA-46A8-9C58-0916DBF0ED60}" sibTransId="{E3E5E7E6-D17D-4460-887A-08AB04722631}"/>
    <dgm:cxn modelId="{AB495CFD-A1F0-4A8B-B527-DDFCA1FB6588}" type="presOf" srcId="{6693D4CE-576D-43ED-9396-89E237234FEA}" destId="{EF742149-E67E-4D05-A17B-20672C4FE130}" srcOrd="0" destOrd="0" presId="urn:microsoft.com/office/officeart/2005/8/layout/hList9"/>
    <dgm:cxn modelId="{EA2347E2-EE4A-48BB-9291-AF7E2275C1DA}" type="presOf" srcId="{CD15A06F-12B1-4083-80D7-954AFCB88662}" destId="{75E47458-EF45-40E4-B05F-412DAFB8E493}" srcOrd="0" destOrd="0" presId="urn:microsoft.com/office/officeart/2005/8/layout/hList9"/>
    <dgm:cxn modelId="{5AF5893C-E505-4F11-A5B8-D15969FBCDC0}" type="presOf" srcId="{8B7BD01A-5183-4D04-A2BF-FBBB54799E77}" destId="{E5789A7F-9213-4DA2-A74B-ED3F776300D9}" srcOrd="0" destOrd="0" presId="urn:microsoft.com/office/officeart/2005/8/layout/hList9"/>
    <dgm:cxn modelId="{638681EE-BA4A-49AD-850D-46B2D8948E03}" type="presOf" srcId="{8E08AF9A-2716-408A-9006-5FE9F2B8C102}" destId="{DDBF3599-09AA-4E31-8DF5-39FA9B4E75DF}" srcOrd="0" destOrd="0" presId="urn:microsoft.com/office/officeart/2005/8/layout/hList9"/>
    <dgm:cxn modelId="{F6566C1B-0F46-4F46-B279-91FF02B1D5CA}" type="presOf" srcId="{8E08AF9A-2716-408A-9006-5FE9F2B8C102}" destId="{71D16127-0415-4225-BAA0-B7E53BEC67FC}" srcOrd="1" destOrd="0" presId="urn:microsoft.com/office/officeart/2005/8/layout/hList9"/>
    <dgm:cxn modelId="{C46D4F81-42C9-421E-9F75-5AC5ECE10F95}" srcId="{C880B1E8-D4C7-4108-B417-E970730DB652}" destId="{CD15A06F-12B1-4083-80D7-954AFCB88662}" srcOrd="0" destOrd="0" parTransId="{C05FE6EA-60DF-4823-9FF0-17265688EF66}" sibTransId="{25DEE719-6E24-4206-B748-B1775D07775D}"/>
    <dgm:cxn modelId="{0AEFD69C-D56B-4648-8F13-0DB7F3D722BC}" srcId="{C880B1E8-D4C7-4108-B417-E970730DB652}" destId="{6693D4CE-576D-43ED-9396-89E237234FEA}" srcOrd="1" destOrd="0" parTransId="{B0FC22FC-EB3C-4CD3-9EC1-8C8F18A46521}" sibTransId="{E9CCE32F-0A43-4551-9357-9DAD322628D5}"/>
    <dgm:cxn modelId="{1289E57E-4C44-457C-B4B5-E970352965B6}" type="presParOf" srcId="{194B0076-74CA-4EF4-B6EF-BBEB40CC411E}" destId="{A59A3C68-D0E2-49CE-8A28-8C356AD1531C}" srcOrd="0" destOrd="0" presId="urn:microsoft.com/office/officeart/2005/8/layout/hList9"/>
    <dgm:cxn modelId="{CC7EBE5D-5121-4CA0-8E55-B1570878664B}" type="presParOf" srcId="{194B0076-74CA-4EF4-B6EF-BBEB40CC411E}" destId="{1E63E890-1B1C-40B3-A12A-1E4898596B4F}" srcOrd="1" destOrd="0" presId="urn:microsoft.com/office/officeart/2005/8/layout/hList9"/>
    <dgm:cxn modelId="{807B8A81-A3A7-4BC8-85DF-D3E3DB1AFFE7}" type="presParOf" srcId="{1E63E890-1B1C-40B3-A12A-1E4898596B4F}" destId="{377E32A4-A9A6-4F97-BE70-1F71F222C0C5}" srcOrd="0" destOrd="0" presId="urn:microsoft.com/office/officeart/2005/8/layout/hList9"/>
    <dgm:cxn modelId="{7A117D34-E2A3-4ACE-9A3C-CB0A8D04A4EE}" type="presParOf" srcId="{1E63E890-1B1C-40B3-A12A-1E4898596B4F}" destId="{DADA319A-3883-4353-AE91-D42DEB88EAEA}" srcOrd="1" destOrd="0" presId="urn:microsoft.com/office/officeart/2005/8/layout/hList9"/>
    <dgm:cxn modelId="{1820480D-0B6C-412D-91F3-90E3FC884652}" type="presParOf" srcId="{DADA319A-3883-4353-AE91-D42DEB88EAEA}" destId="{DDBF3599-09AA-4E31-8DF5-39FA9B4E75DF}" srcOrd="0" destOrd="0" presId="urn:microsoft.com/office/officeart/2005/8/layout/hList9"/>
    <dgm:cxn modelId="{6C4ED98B-A3D0-4FB2-8B9B-C8D99AA1F4A1}" type="presParOf" srcId="{DADA319A-3883-4353-AE91-D42DEB88EAEA}" destId="{71D16127-0415-4225-BAA0-B7E53BEC67FC}" srcOrd="1" destOrd="0" presId="urn:microsoft.com/office/officeart/2005/8/layout/hList9"/>
    <dgm:cxn modelId="{63D157B2-3BD0-4A64-AA92-D32A35164E8C}" type="presParOf" srcId="{194B0076-74CA-4EF4-B6EF-BBEB40CC411E}" destId="{296DF649-841E-4E21-A23C-76886C582161}" srcOrd="2" destOrd="0" presId="urn:microsoft.com/office/officeart/2005/8/layout/hList9"/>
    <dgm:cxn modelId="{DC7ABBD8-1540-4376-B0A7-7366D3965811}" type="presParOf" srcId="{194B0076-74CA-4EF4-B6EF-BBEB40CC411E}" destId="{75E47458-EF45-40E4-B05F-412DAFB8E493}" srcOrd="3" destOrd="0" presId="urn:microsoft.com/office/officeart/2005/8/layout/hList9"/>
    <dgm:cxn modelId="{FDD3D357-4193-4936-936D-232E9445C20E}" type="presParOf" srcId="{194B0076-74CA-4EF4-B6EF-BBEB40CC411E}" destId="{C5FF967B-552C-4667-B0EB-0FD9730E8AE2}" srcOrd="4" destOrd="0" presId="urn:microsoft.com/office/officeart/2005/8/layout/hList9"/>
    <dgm:cxn modelId="{0A6219D9-8EE6-4935-9193-A141C35834B5}" type="presParOf" srcId="{194B0076-74CA-4EF4-B6EF-BBEB40CC411E}" destId="{EBA7A942-8359-4316-887B-E73BD702BC8A}" srcOrd="5" destOrd="0" presId="urn:microsoft.com/office/officeart/2005/8/layout/hList9"/>
    <dgm:cxn modelId="{6AAF07D3-7695-41F7-A2BA-0B4B11387D85}" type="presParOf" srcId="{194B0076-74CA-4EF4-B6EF-BBEB40CC411E}" destId="{57668DBE-AE58-482D-991B-4D4E8DAA2E52}" srcOrd="6" destOrd="0" presId="urn:microsoft.com/office/officeart/2005/8/layout/hList9"/>
    <dgm:cxn modelId="{60C0ED7C-DC27-418D-9B1F-480D92DDB630}" type="presParOf" srcId="{57668DBE-AE58-482D-991B-4D4E8DAA2E52}" destId="{57931F1F-74D1-4AD6-A814-69E08AEFDA43}" srcOrd="0" destOrd="0" presId="urn:microsoft.com/office/officeart/2005/8/layout/hList9"/>
    <dgm:cxn modelId="{114A9CCE-775D-42F5-BB5C-3B4EC930AC3F}" type="presParOf" srcId="{57668DBE-AE58-482D-991B-4D4E8DAA2E52}" destId="{2DB7004B-45DA-4801-B5CE-F36E859B9443}" srcOrd="1" destOrd="0" presId="urn:microsoft.com/office/officeart/2005/8/layout/hList9"/>
    <dgm:cxn modelId="{BD2C1580-7D62-4862-9FB8-0796D18599D1}" type="presParOf" srcId="{2DB7004B-45DA-4801-B5CE-F36E859B9443}" destId="{E5789A7F-9213-4DA2-A74B-ED3F776300D9}" srcOrd="0" destOrd="0" presId="urn:microsoft.com/office/officeart/2005/8/layout/hList9"/>
    <dgm:cxn modelId="{4207925D-9A36-4F05-AF52-8E4CE84C0931}" type="presParOf" srcId="{2DB7004B-45DA-4801-B5CE-F36E859B9443}" destId="{073EA71D-7299-4EC1-B113-26DFEB568638}" srcOrd="1" destOrd="0" presId="urn:microsoft.com/office/officeart/2005/8/layout/hList9"/>
    <dgm:cxn modelId="{AF6CBF9A-EE19-4854-84D6-01B69B3AC2DE}" type="presParOf" srcId="{194B0076-74CA-4EF4-B6EF-BBEB40CC411E}" destId="{693F19C3-634C-433B-A404-43D5AB88CB57}" srcOrd="7" destOrd="0" presId="urn:microsoft.com/office/officeart/2005/8/layout/hList9"/>
    <dgm:cxn modelId="{CC645048-7611-4992-B15C-19DF6F56A288}" type="presParOf" srcId="{194B0076-74CA-4EF4-B6EF-BBEB40CC411E}" destId="{EF742149-E67E-4D05-A17B-20672C4FE13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ACF4AB9-DCA6-4C22-8238-785023DCAB8E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DAFA87-E247-4D91-B88D-0EC900EEC543}">
      <dgm:prSet phldrT="[Текст]" custT="1"/>
      <dgm:spPr/>
      <dgm:t>
        <a:bodyPr lIns="180000" rIns="180000"/>
        <a:lstStyle/>
        <a:p>
          <a:r>
            <a:rPr lang="ru-RU" sz="15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Федеральный закон от 03.12.2012 № 244-ФЗ «О внесении изменений в Бюджетный кодекс Российской Федерации»</a:t>
          </a:r>
          <a:endParaRPr lang="ru-RU" sz="15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C80B722-13E1-46C7-B60C-D655171F3EFB}" type="parTrans" cxnId="{B437DC0A-4CC1-4191-95E8-B974E289DAED}">
      <dgm:prSet/>
      <dgm:spPr/>
      <dgm:t>
        <a:bodyPr/>
        <a:lstStyle/>
        <a:p>
          <a:endParaRPr lang="ru-RU"/>
        </a:p>
      </dgm:t>
    </dgm:pt>
    <dgm:pt modelId="{CD510122-9DEB-4421-993B-C1E264B4A565}" type="sibTrans" cxnId="{B437DC0A-4CC1-4191-95E8-B974E289DAED}">
      <dgm:prSet/>
      <dgm:spPr/>
      <dgm:t>
        <a:bodyPr/>
        <a:lstStyle/>
        <a:p>
          <a:endParaRPr lang="ru-RU"/>
        </a:p>
      </dgm:t>
    </dgm:pt>
    <dgm:pt modelId="{5C56074C-A65A-4CF2-B2CE-F7EBE6062E49}">
      <dgm:prSet phldrT="[Текст]" custT="1"/>
      <dgm:spPr>
        <a:solidFill>
          <a:srgbClr val="FF860D"/>
        </a:solidFill>
      </dgm:spPr>
      <dgm:t>
        <a:bodyPr lIns="180000" rIns="180000"/>
        <a:lstStyle/>
        <a:p>
          <a:pPr algn="l"/>
          <a:r>
            <a:rPr lang="ru-RU" sz="15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Решением Городской Думы муниципального образования город Урай от 27.09.2012 № 80 создан муниципальный дорожный фонд города Урай</a:t>
          </a:r>
          <a:endParaRPr lang="ru-RU" sz="15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9DE1EEA-3415-40F5-9AA8-4BFBAB558166}" type="parTrans" cxnId="{3A8284A1-4C48-4E1D-B621-1618CC191516}">
      <dgm:prSet/>
      <dgm:spPr/>
      <dgm:t>
        <a:bodyPr/>
        <a:lstStyle/>
        <a:p>
          <a:endParaRPr lang="ru-RU"/>
        </a:p>
      </dgm:t>
    </dgm:pt>
    <dgm:pt modelId="{038FFFE1-B130-4EA4-88D2-8D769591A875}" type="sibTrans" cxnId="{3A8284A1-4C48-4E1D-B621-1618CC191516}">
      <dgm:prSet/>
      <dgm:spPr/>
      <dgm:t>
        <a:bodyPr/>
        <a:lstStyle/>
        <a:p>
          <a:endParaRPr lang="ru-RU"/>
        </a:p>
      </dgm:t>
    </dgm:pt>
    <dgm:pt modelId="{6B3B1FFC-4CB3-4CA8-8AF7-EB8DA81DF7BA}" type="pres">
      <dgm:prSet presAssocID="{5ACF4AB9-DCA6-4C22-8238-785023DCAB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04F2A-8767-4AB9-A236-742801D12F3F}" type="pres">
      <dgm:prSet presAssocID="{5ACF4AB9-DCA6-4C22-8238-785023DCAB8E}" presName="dummyMaxCanvas" presStyleCnt="0">
        <dgm:presLayoutVars/>
      </dgm:prSet>
      <dgm:spPr/>
    </dgm:pt>
    <dgm:pt modelId="{26F8EAD8-784E-4CBC-930E-754056E672BA}" type="pres">
      <dgm:prSet presAssocID="{5ACF4AB9-DCA6-4C22-8238-785023DCAB8E}" presName="TwoNodes_1" presStyleLbl="node1" presStyleIdx="0" presStyleCnt="2" custScaleX="83238" custScaleY="9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2BB4-20F6-4903-B04F-13B7A004B5F0}" type="pres">
      <dgm:prSet presAssocID="{5ACF4AB9-DCA6-4C22-8238-785023DCAB8E}" presName="TwoNodes_2" presStyleLbl="node1" presStyleIdx="1" presStyleCnt="2" custScaleX="89589" custScaleY="116026" custLinFactNeighborX="-5153" custLinFactNeighborY="-8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2E059-3261-4907-A4E3-4F74B9EED3BE}" type="pres">
      <dgm:prSet presAssocID="{5ACF4AB9-DCA6-4C22-8238-785023DCAB8E}" presName="TwoConn_1-2" presStyleLbl="fgAccFollowNode1" presStyleIdx="0" presStyleCnt="1" custAng="5400000" custScaleX="154780" custScaleY="97049" custLinFactNeighborX="-16005" custLinFactNeighborY="-36570">
        <dgm:presLayoutVars>
          <dgm:bulletEnabled val="1"/>
        </dgm:presLayoutVars>
      </dgm:prSet>
      <dgm:spPr>
        <a:prstGeom prst="bentArrow">
          <a:avLst/>
        </a:prstGeom>
      </dgm:spPr>
      <dgm:t>
        <a:bodyPr/>
        <a:lstStyle/>
        <a:p>
          <a:endParaRPr lang="ru-RU"/>
        </a:p>
      </dgm:t>
    </dgm:pt>
    <dgm:pt modelId="{A6DE7991-A19E-4108-B350-966DE3EABFF9}" type="pres">
      <dgm:prSet presAssocID="{5ACF4AB9-DCA6-4C22-8238-785023DCAB8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5A928-852E-4DD1-A56D-9BAFABC72640}" type="pres">
      <dgm:prSet presAssocID="{5ACF4AB9-DCA6-4C22-8238-785023DCAB8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FE2E35-D7CD-4B2E-B5D8-2E302E70F964}" type="presOf" srcId="{58DAFA87-E247-4D91-B88D-0EC900EEC543}" destId="{26F8EAD8-784E-4CBC-930E-754056E672BA}" srcOrd="0" destOrd="0" presId="urn:microsoft.com/office/officeart/2005/8/layout/vProcess5"/>
    <dgm:cxn modelId="{CC27A6F6-E0EC-4D9A-B5B7-ACC5F3FE9E47}" type="presOf" srcId="{58DAFA87-E247-4D91-B88D-0EC900EEC543}" destId="{A6DE7991-A19E-4108-B350-966DE3EABFF9}" srcOrd="1" destOrd="0" presId="urn:microsoft.com/office/officeart/2005/8/layout/vProcess5"/>
    <dgm:cxn modelId="{3A8284A1-4C48-4E1D-B621-1618CC191516}" srcId="{5ACF4AB9-DCA6-4C22-8238-785023DCAB8E}" destId="{5C56074C-A65A-4CF2-B2CE-F7EBE6062E49}" srcOrd="1" destOrd="0" parTransId="{89DE1EEA-3415-40F5-9AA8-4BFBAB558166}" sibTransId="{038FFFE1-B130-4EA4-88D2-8D769591A875}"/>
    <dgm:cxn modelId="{9EE19DD5-8E02-49BB-846A-5D1338145383}" type="presOf" srcId="{5C56074C-A65A-4CF2-B2CE-F7EBE6062E49}" destId="{CC65A928-852E-4DD1-A56D-9BAFABC72640}" srcOrd="1" destOrd="0" presId="urn:microsoft.com/office/officeart/2005/8/layout/vProcess5"/>
    <dgm:cxn modelId="{37322661-9E93-4B4B-92E2-FDBD6079917D}" type="presOf" srcId="{5C56074C-A65A-4CF2-B2CE-F7EBE6062E49}" destId="{C0C62BB4-20F6-4903-B04F-13B7A004B5F0}" srcOrd="0" destOrd="0" presId="urn:microsoft.com/office/officeart/2005/8/layout/vProcess5"/>
    <dgm:cxn modelId="{814D67C2-7F07-4A32-8FD9-B3B94CC95361}" type="presOf" srcId="{CD510122-9DEB-4421-993B-C1E264B4A565}" destId="{EE12E059-3261-4907-A4E3-4F74B9EED3BE}" srcOrd="0" destOrd="0" presId="urn:microsoft.com/office/officeart/2005/8/layout/vProcess5"/>
    <dgm:cxn modelId="{8458FAFC-F3C5-4045-9813-EB9770AC68A8}" type="presOf" srcId="{5ACF4AB9-DCA6-4C22-8238-785023DCAB8E}" destId="{6B3B1FFC-4CB3-4CA8-8AF7-EB8DA81DF7BA}" srcOrd="0" destOrd="0" presId="urn:microsoft.com/office/officeart/2005/8/layout/vProcess5"/>
    <dgm:cxn modelId="{B437DC0A-4CC1-4191-95E8-B974E289DAED}" srcId="{5ACF4AB9-DCA6-4C22-8238-785023DCAB8E}" destId="{58DAFA87-E247-4D91-B88D-0EC900EEC543}" srcOrd="0" destOrd="0" parTransId="{1C80B722-13E1-46C7-B60C-D655171F3EFB}" sibTransId="{CD510122-9DEB-4421-993B-C1E264B4A565}"/>
    <dgm:cxn modelId="{D5B49EB5-B7BE-4320-9513-17704E0E64B7}" type="presParOf" srcId="{6B3B1FFC-4CB3-4CA8-8AF7-EB8DA81DF7BA}" destId="{79404F2A-8767-4AB9-A236-742801D12F3F}" srcOrd="0" destOrd="0" presId="urn:microsoft.com/office/officeart/2005/8/layout/vProcess5"/>
    <dgm:cxn modelId="{A389F0A1-D105-45FD-91A9-BC226EB79F8B}" type="presParOf" srcId="{6B3B1FFC-4CB3-4CA8-8AF7-EB8DA81DF7BA}" destId="{26F8EAD8-784E-4CBC-930E-754056E672BA}" srcOrd="1" destOrd="0" presId="urn:microsoft.com/office/officeart/2005/8/layout/vProcess5"/>
    <dgm:cxn modelId="{7E5CEDDC-1AC2-446D-9DBD-A4414248373F}" type="presParOf" srcId="{6B3B1FFC-4CB3-4CA8-8AF7-EB8DA81DF7BA}" destId="{C0C62BB4-20F6-4903-B04F-13B7A004B5F0}" srcOrd="2" destOrd="0" presId="urn:microsoft.com/office/officeart/2005/8/layout/vProcess5"/>
    <dgm:cxn modelId="{84A48D02-02A9-4F99-988B-A62B9D468499}" type="presParOf" srcId="{6B3B1FFC-4CB3-4CA8-8AF7-EB8DA81DF7BA}" destId="{EE12E059-3261-4907-A4E3-4F74B9EED3BE}" srcOrd="3" destOrd="0" presId="urn:microsoft.com/office/officeart/2005/8/layout/vProcess5"/>
    <dgm:cxn modelId="{5FEC8C96-9595-4B87-8434-94E0B09C93A6}" type="presParOf" srcId="{6B3B1FFC-4CB3-4CA8-8AF7-EB8DA81DF7BA}" destId="{A6DE7991-A19E-4108-B350-966DE3EABFF9}" srcOrd="4" destOrd="0" presId="urn:microsoft.com/office/officeart/2005/8/layout/vProcess5"/>
    <dgm:cxn modelId="{1FBC8AED-6E33-478B-9916-9EB6D6E202C3}" type="presParOf" srcId="{6B3B1FFC-4CB3-4CA8-8AF7-EB8DA81DF7BA}" destId="{CC65A928-852E-4DD1-A56D-9BAFABC7264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880B1E8-D4C7-4108-B417-E970730DB65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5A06F-12B1-4083-80D7-954AFCB88662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5FE6EA-60DF-4823-9FF0-17265688EF66}" type="parTrans" cxnId="{C46D4F81-42C9-421E-9F75-5AC5ECE10F95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5DEE719-6E24-4206-B748-B1775D07775D}" type="sibTrans" cxnId="{C46D4F81-42C9-421E-9F75-5AC5ECE10F95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E08AF9A-2716-408A-9006-5FE9F2B8C102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21 201,4 тыс.руб.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32776E5-B195-46FC-B602-EEDB5A83887F}" type="parTrans" cxnId="{0C806118-DA9F-42C5-BFCF-76A45723D47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13586B0-F46B-43A1-81EE-90BD00B7C254}" type="sibTrans" cxnId="{0C806118-DA9F-42C5-BFCF-76A45723D47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693D4CE-576D-43ED-9396-89E237234FEA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FC22FC-EB3C-4CD3-9EC1-8C8F18A46521}" type="parTrans" cxnId="{0AEFD69C-D56B-4648-8F13-0DB7F3D722BC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9CCE32F-0A43-4551-9357-9DAD322628D5}" type="sibTrans" cxnId="{0AEFD69C-D56B-4648-8F13-0DB7F3D722BC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B7BD01A-5183-4D04-A2BF-FBBB54799E77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20 268,1 тыс.руб.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3E5E7E6-D17D-4460-887A-08AB04722631}" type="sibTrans" cxnId="{0288A167-75A9-4347-89B3-96A59C0B6856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B1D9085-4FBA-46A8-9C58-0916DBF0ED60}" type="parTrans" cxnId="{0288A167-75A9-4347-89B3-96A59C0B6856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B6622D-3E2C-47DE-BD7A-1E518FA87D8B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2019 год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7FCE6D6-86A8-4C8C-87F9-A830C2629737}" type="parTrans" cxnId="{EC1EF8AF-D726-4769-98E1-05E40B2C8931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4FB7258-6641-434B-9447-1C26D86A9EB7}" type="sibTrans" cxnId="{EC1EF8AF-D726-4769-98E1-05E40B2C8931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91C697-C811-4FF8-97A7-CB1146D9C8C9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 anchor="ctr"/>
        <a:lstStyle/>
        <a:p>
          <a:pPr algn="r"/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20 268,1 тыс.руб</a:t>
          </a: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A8F5199-3CB6-41ED-B8BB-6723BBE4FDB3}" type="parTrans" cxnId="{755DFFE0-C20F-4F05-97F1-E9B04DAAECA5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D84DC82-2C31-497B-B0DC-DD022B9714DB}" type="sibTrans" cxnId="{755DFFE0-C20F-4F05-97F1-E9B04DAAECA5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94B0076-74CA-4EF4-B6EF-BBEB40CC411E}" type="pres">
      <dgm:prSet presAssocID="{C880B1E8-D4C7-4108-B417-E970730DB65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9A3C68-D0E2-49CE-8A28-8C356AD1531C}" type="pres">
      <dgm:prSet presAssocID="{CD15A06F-12B1-4083-80D7-954AFCB88662}" presName="posSpace" presStyleCnt="0"/>
      <dgm:spPr/>
    </dgm:pt>
    <dgm:pt modelId="{1E63E890-1B1C-40B3-A12A-1E4898596B4F}" type="pres">
      <dgm:prSet presAssocID="{CD15A06F-12B1-4083-80D7-954AFCB88662}" presName="vertFlow" presStyleCnt="0"/>
      <dgm:spPr/>
    </dgm:pt>
    <dgm:pt modelId="{377E32A4-A9A6-4F97-BE70-1F71F222C0C5}" type="pres">
      <dgm:prSet presAssocID="{CD15A06F-12B1-4083-80D7-954AFCB88662}" presName="topSpace" presStyleCnt="0"/>
      <dgm:spPr/>
    </dgm:pt>
    <dgm:pt modelId="{DADA319A-3883-4353-AE91-D42DEB88EAEA}" type="pres">
      <dgm:prSet presAssocID="{CD15A06F-12B1-4083-80D7-954AFCB88662}" presName="firstComp" presStyleCnt="0"/>
      <dgm:spPr/>
    </dgm:pt>
    <dgm:pt modelId="{DDBF3599-09AA-4E31-8DF5-39FA9B4E75DF}" type="pres">
      <dgm:prSet presAssocID="{CD15A06F-12B1-4083-80D7-954AFCB88662}" presName="firstChild" presStyleLbl="bgAccFollowNode1" presStyleIdx="0" presStyleCnt="3" custScaleX="132011" custScaleY="102708" custLinFactX="30788" custLinFactNeighborX="100000" custLinFactNeighborY="64276"/>
      <dgm:spPr/>
      <dgm:t>
        <a:bodyPr/>
        <a:lstStyle/>
        <a:p>
          <a:endParaRPr lang="ru-RU"/>
        </a:p>
      </dgm:t>
    </dgm:pt>
    <dgm:pt modelId="{71D16127-0415-4225-BAA0-B7E53BEC67FC}" type="pres">
      <dgm:prSet presAssocID="{CD15A06F-12B1-4083-80D7-954AFCB88662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DF649-841E-4E21-A23C-76886C582161}" type="pres">
      <dgm:prSet presAssocID="{CD15A06F-12B1-4083-80D7-954AFCB88662}" presName="negSpace" presStyleCnt="0"/>
      <dgm:spPr/>
    </dgm:pt>
    <dgm:pt modelId="{75E47458-EF45-40E4-B05F-412DAFB8E493}" type="pres">
      <dgm:prSet presAssocID="{CD15A06F-12B1-4083-80D7-954AFCB88662}" presName="circle" presStyleLbl="node1" presStyleIdx="0" presStyleCnt="3" custScaleX="262162" custScaleY="119916" custLinFactNeighborX="59170" custLinFactNeighborY="7132"/>
      <dgm:spPr/>
      <dgm:t>
        <a:bodyPr/>
        <a:lstStyle/>
        <a:p>
          <a:endParaRPr lang="ru-RU"/>
        </a:p>
      </dgm:t>
    </dgm:pt>
    <dgm:pt modelId="{C5FF967B-552C-4667-B0EB-0FD9730E8AE2}" type="pres">
      <dgm:prSet presAssocID="{25DEE719-6E24-4206-B748-B1775D07775D}" presName="transSpace" presStyleCnt="0"/>
      <dgm:spPr/>
    </dgm:pt>
    <dgm:pt modelId="{EBA7A942-8359-4316-887B-E73BD702BC8A}" type="pres">
      <dgm:prSet presAssocID="{6693D4CE-576D-43ED-9396-89E237234FEA}" presName="posSpace" presStyleCnt="0"/>
      <dgm:spPr/>
    </dgm:pt>
    <dgm:pt modelId="{57668DBE-AE58-482D-991B-4D4E8DAA2E52}" type="pres">
      <dgm:prSet presAssocID="{6693D4CE-576D-43ED-9396-89E237234FEA}" presName="vertFlow" presStyleCnt="0"/>
      <dgm:spPr/>
    </dgm:pt>
    <dgm:pt modelId="{57931F1F-74D1-4AD6-A814-69E08AEFDA43}" type="pres">
      <dgm:prSet presAssocID="{6693D4CE-576D-43ED-9396-89E237234FEA}" presName="topSpace" presStyleCnt="0"/>
      <dgm:spPr/>
    </dgm:pt>
    <dgm:pt modelId="{2DB7004B-45DA-4801-B5CE-F36E859B9443}" type="pres">
      <dgm:prSet presAssocID="{6693D4CE-576D-43ED-9396-89E237234FEA}" presName="firstComp" presStyleCnt="0"/>
      <dgm:spPr/>
    </dgm:pt>
    <dgm:pt modelId="{E5789A7F-9213-4DA2-A74B-ED3F776300D9}" type="pres">
      <dgm:prSet presAssocID="{6693D4CE-576D-43ED-9396-89E237234FEA}" presName="firstChild" presStyleLbl="bgAccFollowNode1" presStyleIdx="1" presStyleCnt="3" custScaleX="141174" custScaleY="107753" custLinFactNeighborX="51077" custLinFactNeighborY="75006"/>
      <dgm:spPr/>
      <dgm:t>
        <a:bodyPr/>
        <a:lstStyle/>
        <a:p>
          <a:endParaRPr lang="ru-RU"/>
        </a:p>
      </dgm:t>
    </dgm:pt>
    <dgm:pt modelId="{073EA71D-7299-4EC1-B113-26DFEB568638}" type="pres">
      <dgm:prSet presAssocID="{6693D4CE-576D-43ED-9396-89E237234FEA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F19C3-634C-433B-A404-43D5AB88CB57}" type="pres">
      <dgm:prSet presAssocID="{6693D4CE-576D-43ED-9396-89E237234FEA}" presName="negSpace" presStyleCnt="0"/>
      <dgm:spPr/>
    </dgm:pt>
    <dgm:pt modelId="{EF742149-E67E-4D05-A17B-20672C4FE130}" type="pres">
      <dgm:prSet presAssocID="{6693D4CE-576D-43ED-9396-89E237234FEA}" presName="circle" presStyleLbl="node1" presStyleIdx="1" presStyleCnt="3" custScaleX="275062" custScaleY="112262" custLinFactNeighborX="-30603" custLinFactNeighborY="19815"/>
      <dgm:spPr/>
      <dgm:t>
        <a:bodyPr/>
        <a:lstStyle/>
        <a:p>
          <a:endParaRPr lang="ru-RU"/>
        </a:p>
      </dgm:t>
    </dgm:pt>
    <dgm:pt modelId="{B1C6B8D9-80D5-4D62-A29B-9A9B1FD802D3}" type="pres">
      <dgm:prSet presAssocID="{E9CCE32F-0A43-4551-9357-9DAD322628D5}" presName="transSpace" presStyleCnt="0"/>
      <dgm:spPr/>
    </dgm:pt>
    <dgm:pt modelId="{32FFE2A9-7845-4FC5-9082-506BA2834D62}" type="pres">
      <dgm:prSet presAssocID="{86B6622D-3E2C-47DE-BD7A-1E518FA87D8B}" presName="posSpace" presStyleCnt="0"/>
      <dgm:spPr/>
    </dgm:pt>
    <dgm:pt modelId="{71AB8351-A0F5-4790-A6EE-8A33AE4EF30D}" type="pres">
      <dgm:prSet presAssocID="{86B6622D-3E2C-47DE-BD7A-1E518FA87D8B}" presName="vertFlow" presStyleCnt="0"/>
      <dgm:spPr/>
    </dgm:pt>
    <dgm:pt modelId="{F0550AE1-4744-4645-875E-974F08D19743}" type="pres">
      <dgm:prSet presAssocID="{86B6622D-3E2C-47DE-BD7A-1E518FA87D8B}" presName="topSpace" presStyleCnt="0"/>
      <dgm:spPr/>
    </dgm:pt>
    <dgm:pt modelId="{62F9D024-347B-4E67-876B-A38B06317E7F}" type="pres">
      <dgm:prSet presAssocID="{86B6622D-3E2C-47DE-BD7A-1E518FA87D8B}" presName="firstComp" presStyleCnt="0"/>
      <dgm:spPr/>
    </dgm:pt>
    <dgm:pt modelId="{E84CBB47-8F6A-4C0B-B68C-C3BFF2B9841A}" type="pres">
      <dgm:prSet presAssocID="{86B6622D-3E2C-47DE-BD7A-1E518FA87D8B}" presName="firstChild" presStyleLbl="bgAccFollowNode1" presStyleIdx="2" presStyleCnt="3" custScaleX="146474" custScaleY="106910" custLinFactNeighborX="-40216" custLinFactNeighborY="49541"/>
      <dgm:spPr/>
      <dgm:t>
        <a:bodyPr/>
        <a:lstStyle/>
        <a:p>
          <a:endParaRPr lang="ru-RU"/>
        </a:p>
      </dgm:t>
    </dgm:pt>
    <dgm:pt modelId="{DBE4D8F2-8410-4D96-9442-A28C4A4D4CB9}" type="pres">
      <dgm:prSet presAssocID="{86B6622D-3E2C-47DE-BD7A-1E518FA87D8B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D006E-EE37-449F-8605-E88E2051328D}" type="pres">
      <dgm:prSet presAssocID="{86B6622D-3E2C-47DE-BD7A-1E518FA87D8B}" presName="negSpace" presStyleCnt="0"/>
      <dgm:spPr/>
    </dgm:pt>
    <dgm:pt modelId="{5085CA46-9A73-4526-AE1F-C7C84E4C8D31}" type="pres">
      <dgm:prSet presAssocID="{86B6622D-3E2C-47DE-BD7A-1E518FA87D8B}" presName="circle" presStyleLbl="node1" presStyleIdx="2" presStyleCnt="3" custScaleX="265785" custScaleY="113503" custLinFactX="-47950" custLinFactNeighborX="-100000" custLinFactNeighborY="7132"/>
      <dgm:spPr/>
      <dgm:t>
        <a:bodyPr/>
        <a:lstStyle/>
        <a:p>
          <a:endParaRPr lang="ru-RU"/>
        </a:p>
      </dgm:t>
    </dgm:pt>
  </dgm:ptLst>
  <dgm:cxnLst>
    <dgm:cxn modelId="{755DFFE0-C20F-4F05-97F1-E9B04DAAECA5}" srcId="{86B6622D-3E2C-47DE-BD7A-1E518FA87D8B}" destId="{C691C697-C811-4FF8-97A7-CB1146D9C8C9}" srcOrd="0" destOrd="0" parTransId="{0A8F5199-3CB6-41ED-B8BB-6723BBE4FDB3}" sibTransId="{1D84DC82-2C31-497B-B0DC-DD022B9714DB}"/>
    <dgm:cxn modelId="{0C806118-DA9F-42C5-BFCF-76A45723D472}" srcId="{CD15A06F-12B1-4083-80D7-954AFCB88662}" destId="{8E08AF9A-2716-408A-9006-5FE9F2B8C102}" srcOrd="0" destOrd="0" parTransId="{532776E5-B195-46FC-B602-EEDB5A83887F}" sibTransId="{713586B0-F46B-43A1-81EE-90BD00B7C254}"/>
    <dgm:cxn modelId="{C5BD2AA3-777A-4D62-A3A8-095EA44D25A3}" type="presOf" srcId="{8E08AF9A-2716-408A-9006-5FE9F2B8C102}" destId="{DDBF3599-09AA-4E31-8DF5-39FA9B4E75DF}" srcOrd="0" destOrd="0" presId="urn:microsoft.com/office/officeart/2005/8/layout/hList9"/>
    <dgm:cxn modelId="{C46D4F81-42C9-421E-9F75-5AC5ECE10F95}" srcId="{C880B1E8-D4C7-4108-B417-E970730DB652}" destId="{CD15A06F-12B1-4083-80D7-954AFCB88662}" srcOrd="0" destOrd="0" parTransId="{C05FE6EA-60DF-4823-9FF0-17265688EF66}" sibTransId="{25DEE719-6E24-4206-B748-B1775D07775D}"/>
    <dgm:cxn modelId="{F46816EF-D474-4D7D-ABCA-D57F7BB15DB1}" type="presOf" srcId="{8E08AF9A-2716-408A-9006-5FE9F2B8C102}" destId="{71D16127-0415-4225-BAA0-B7E53BEC67FC}" srcOrd="1" destOrd="0" presId="urn:microsoft.com/office/officeart/2005/8/layout/hList9"/>
    <dgm:cxn modelId="{EC1EF8AF-D726-4769-98E1-05E40B2C8931}" srcId="{C880B1E8-D4C7-4108-B417-E970730DB652}" destId="{86B6622D-3E2C-47DE-BD7A-1E518FA87D8B}" srcOrd="2" destOrd="0" parTransId="{57FCE6D6-86A8-4C8C-87F9-A830C2629737}" sibTransId="{E4FB7258-6641-434B-9447-1C26D86A9EB7}"/>
    <dgm:cxn modelId="{EFBEB9A5-B1FF-409A-B1B9-5B802266A42C}" type="presOf" srcId="{C880B1E8-D4C7-4108-B417-E970730DB652}" destId="{194B0076-74CA-4EF4-B6EF-BBEB40CC411E}" srcOrd="0" destOrd="0" presId="urn:microsoft.com/office/officeart/2005/8/layout/hList9"/>
    <dgm:cxn modelId="{0AEFD69C-D56B-4648-8F13-0DB7F3D722BC}" srcId="{C880B1E8-D4C7-4108-B417-E970730DB652}" destId="{6693D4CE-576D-43ED-9396-89E237234FEA}" srcOrd="1" destOrd="0" parTransId="{B0FC22FC-EB3C-4CD3-9EC1-8C8F18A46521}" sibTransId="{E9CCE32F-0A43-4551-9357-9DAD322628D5}"/>
    <dgm:cxn modelId="{630437B1-4A80-4721-9F36-76FCB72E98FF}" type="presOf" srcId="{C691C697-C811-4FF8-97A7-CB1146D9C8C9}" destId="{DBE4D8F2-8410-4D96-9442-A28C4A4D4CB9}" srcOrd="1" destOrd="0" presId="urn:microsoft.com/office/officeart/2005/8/layout/hList9"/>
    <dgm:cxn modelId="{0288A167-75A9-4347-89B3-96A59C0B6856}" srcId="{6693D4CE-576D-43ED-9396-89E237234FEA}" destId="{8B7BD01A-5183-4D04-A2BF-FBBB54799E77}" srcOrd="0" destOrd="0" parTransId="{7B1D9085-4FBA-46A8-9C58-0916DBF0ED60}" sibTransId="{E3E5E7E6-D17D-4460-887A-08AB04722631}"/>
    <dgm:cxn modelId="{A5A22F1A-98A9-47D8-850E-A9FD406C6868}" type="presOf" srcId="{8B7BD01A-5183-4D04-A2BF-FBBB54799E77}" destId="{E5789A7F-9213-4DA2-A74B-ED3F776300D9}" srcOrd="0" destOrd="0" presId="urn:microsoft.com/office/officeart/2005/8/layout/hList9"/>
    <dgm:cxn modelId="{C1808E80-53EA-4CF2-9023-54E17EA31771}" type="presOf" srcId="{86B6622D-3E2C-47DE-BD7A-1E518FA87D8B}" destId="{5085CA46-9A73-4526-AE1F-C7C84E4C8D31}" srcOrd="0" destOrd="0" presId="urn:microsoft.com/office/officeart/2005/8/layout/hList9"/>
    <dgm:cxn modelId="{1A6C7851-253A-4AEE-B223-4AFDEEAEABF3}" type="presOf" srcId="{8B7BD01A-5183-4D04-A2BF-FBBB54799E77}" destId="{073EA71D-7299-4EC1-B113-26DFEB568638}" srcOrd="1" destOrd="0" presId="urn:microsoft.com/office/officeart/2005/8/layout/hList9"/>
    <dgm:cxn modelId="{B17960E1-B93A-4411-B703-0BE659EA3431}" type="presOf" srcId="{C691C697-C811-4FF8-97A7-CB1146D9C8C9}" destId="{E84CBB47-8F6A-4C0B-B68C-C3BFF2B9841A}" srcOrd="0" destOrd="0" presId="urn:microsoft.com/office/officeart/2005/8/layout/hList9"/>
    <dgm:cxn modelId="{D5867513-6F25-417B-9F7F-C46134DC4809}" type="presOf" srcId="{6693D4CE-576D-43ED-9396-89E237234FEA}" destId="{EF742149-E67E-4D05-A17B-20672C4FE130}" srcOrd="0" destOrd="0" presId="urn:microsoft.com/office/officeart/2005/8/layout/hList9"/>
    <dgm:cxn modelId="{9A1D2BC6-32C0-4E67-B68F-087BC7A88464}" type="presOf" srcId="{CD15A06F-12B1-4083-80D7-954AFCB88662}" destId="{75E47458-EF45-40E4-B05F-412DAFB8E493}" srcOrd="0" destOrd="0" presId="urn:microsoft.com/office/officeart/2005/8/layout/hList9"/>
    <dgm:cxn modelId="{EAC6156E-C9DC-4984-9B46-79222DB84007}" type="presParOf" srcId="{194B0076-74CA-4EF4-B6EF-BBEB40CC411E}" destId="{A59A3C68-D0E2-49CE-8A28-8C356AD1531C}" srcOrd="0" destOrd="0" presId="urn:microsoft.com/office/officeart/2005/8/layout/hList9"/>
    <dgm:cxn modelId="{67FDF619-3D26-48CF-B804-A9C6419E965E}" type="presParOf" srcId="{194B0076-74CA-4EF4-B6EF-BBEB40CC411E}" destId="{1E63E890-1B1C-40B3-A12A-1E4898596B4F}" srcOrd="1" destOrd="0" presId="urn:microsoft.com/office/officeart/2005/8/layout/hList9"/>
    <dgm:cxn modelId="{4A131456-25DC-424F-BAF4-354235D410A8}" type="presParOf" srcId="{1E63E890-1B1C-40B3-A12A-1E4898596B4F}" destId="{377E32A4-A9A6-4F97-BE70-1F71F222C0C5}" srcOrd="0" destOrd="0" presId="urn:microsoft.com/office/officeart/2005/8/layout/hList9"/>
    <dgm:cxn modelId="{C374C2D8-8267-4C59-9278-C22856D92432}" type="presParOf" srcId="{1E63E890-1B1C-40B3-A12A-1E4898596B4F}" destId="{DADA319A-3883-4353-AE91-D42DEB88EAEA}" srcOrd="1" destOrd="0" presId="urn:microsoft.com/office/officeart/2005/8/layout/hList9"/>
    <dgm:cxn modelId="{12EDED28-C0A8-4E80-A06D-E9B33E614897}" type="presParOf" srcId="{DADA319A-3883-4353-AE91-D42DEB88EAEA}" destId="{DDBF3599-09AA-4E31-8DF5-39FA9B4E75DF}" srcOrd="0" destOrd="0" presId="urn:microsoft.com/office/officeart/2005/8/layout/hList9"/>
    <dgm:cxn modelId="{E1D18084-DE7F-45A5-ABCC-6BE1B466D00A}" type="presParOf" srcId="{DADA319A-3883-4353-AE91-D42DEB88EAEA}" destId="{71D16127-0415-4225-BAA0-B7E53BEC67FC}" srcOrd="1" destOrd="0" presId="urn:microsoft.com/office/officeart/2005/8/layout/hList9"/>
    <dgm:cxn modelId="{61AA996C-F0D8-4557-AC73-C5D34B2ED32C}" type="presParOf" srcId="{194B0076-74CA-4EF4-B6EF-BBEB40CC411E}" destId="{296DF649-841E-4E21-A23C-76886C582161}" srcOrd="2" destOrd="0" presId="urn:microsoft.com/office/officeart/2005/8/layout/hList9"/>
    <dgm:cxn modelId="{D22FBEE5-E921-40C0-9C41-56FEF412CECA}" type="presParOf" srcId="{194B0076-74CA-4EF4-B6EF-BBEB40CC411E}" destId="{75E47458-EF45-40E4-B05F-412DAFB8E493}" srcOrd="3" destOrd="0" presId="urn:microsoft.com/office/officeart/2005/8/layout/hList9"/>
    <dgm:cxn modelId="{0BC6A0F7-B1C4-40E5-A249-793DFE6E68C5}" type="presParOf" srcId="{194B0076-74CA-4EF4-B6EF-BBEB40CC411E}" destId="{C5FF967B-552C-4667-B0EB-0FD9730E8AE2}" srcOrd="4" destOrd="0" presId="urn:microsoft.com/office/officeart/2005/8/layout/hList9"/>
    <dgm:cxn modelId="{14E4C16C-8D7C-4B93-83AF-A9275C126F39}" type="presParOf" srcId="{194B0076-74CA-4EF4-B6EF-BBEB40CC411E}" destId="{EBA7A942-8359-4316-887B-E73BD702BC8A}" srcOrd="5" destOrd="0" presId="urn:microsoft.com/office/officeart/2005/8/layout/hList9"/>
    <dgm:cxn modelId="{7313D586-E170-4AE3-AC67-A843C71AB426}" type="presParOf" srcId="{194B0076-74CA-4EF4-B6EF-BBEB40CC411E}" destId="{57668DBE-AE58-482D-991B-4D4E8DAA2E52}" srcOrd="6" destOrd="0" presId="urn:microsoft.com/office/officeart/2005/8/layout/hList9"/>
    <dgm:cxn modelId="{FF71E9DB-BA02-4469-92DB-BC96736DE750}" type="presParOf" srcId="{57668DBE-AE58-482D-991B-4D4E8DAA2E52}" destId="{57931F1F-74D1-4AD6-A814-69E08AEFDA43}" srcOrd="0" destOrd="0" presId="urn:microsoft.com/office/officeart/2005/8/layout/hList9"/>
    <dgm:cxn modelId="{210DB350-5F55-4C79-A0B6-9BF0BA56FEC9}" type="presParOf" srcId="{57668DBE-AE58-482D-991B-4D4E8DAA2E52}" destId="{2DB7004B-45DA-4801-B5CE-F36E859B9443}" srcOrd="1" destOrd="0" presId="urn:microsoft.com/office/officeart/2005/8/layout/hList9"/>
    <dgm:cxn modelId="{BC25D2E0-8CEE-4AF1-B4A8-D251690046E2}" type="presParOf" srcId="{2DB7004B-45DA-4801-B5CE-F36E859B9443}" destId="{E5789A7F-9213-4DA2-A74B-ED3F776300D9}" srcOrd="0" destOrd="0" presId="urn:microsoft.com/office/officeart/2005/8/layout/hList9"/>
    <dgm:cxn modelId="{A768CD72-C608-49B4-A67B-0CE62A71CC0B}" type="presParOf" srcId="{2DB7004B-45DA-4801-B5CE-F36E859B9443}" destId="{073EA71D-7299-4EC1-B113-26DFEB568638}" srcOrd="1" destOrd="0" presId="urn:microsoft.com/office/officeart/2005/8/layout/hList9"/>
    <dgm:cxn modelId="{600BAD8E-9941-4022-AEA4-8D3F63005D90}" type="presParOf" srcId="{194B0076-74CA-4EF4-B6EF-BBEB40CC411E}" destId="{693F19C3-634C-433B-A404-43D5AB88CB57}" srcOrd="7" destOrd="0" presId="urn:microsoft.com/office/officeart/2005/8/layout/hList9"/>
    <dgm:cxn modelId="{A2BA8294-7CBC-4D5F-9740-753E3A5142AD}" type="presParOf" srcId="{194B0076-74CA-4EF4-B6EF-BBEB40CC411E}" destId="{EF742149-E67E-4D05-A17B-20672C4FE130}" srcOrd="8" destOrd="0" presId="urn:microsoft.com/office/officeart/2005/8/layout/hList9"/>
    <dgm:cxn modelId="{915C2656-9F3E-4F18-AF6C-5BB44BCA988E}" type="presParOf" srcId="{194B0076-74CA-4EF4-B6EF-BBEB40CC411E}" destId="{B1C6B8D9-80D5-4D62-A29B-9A9B1FD802D3}" srcOrd="9" destOrd="0" presId="urn:microsoft.com/office/officeart/2005/8/layout/hList9"/>
    <dgm:cxn modelId="{02A2B79F-A19F-49FB-80AE-472F6EAB1909}" type="presParOf" srcId="{194B0076-74CA-4EF4-B6EF-BBEB40CC411E}" destId="{32FFE2A9-7845-4FC5-9082-506BA2834D62}" srcOrd="10" destOrd="0" presId="urn:microsoft.com/office/officeart/2005/8/layout/hList9"/>
    <dgm:cxn modelId="{5F8DE638-9A06-4D0A-95D2-89B2E62ABC1D}" type="presParOf" srcId="{194B0076-74CA-4EF4-B6EF-BBEB40CC411E}" destId="{71AB8351-A0F5-4790-A6EE-8A33AE4EF30D}" srcOrd="11" destOrd="0" presId="urn:microsoft.com/office/officeart/2005/8/layout/hList9"/>
    <dgm:cxn modelId="{01BD36C0-897D-45E9-B0AE-A8F9626BD3F0}" type="presParOf" srcId="{71AB8351-A0F5-4790-A6EE-8A33AE4EF30D}" destId="{F0550AE1-4744-4645-875E-974F08D19743}" srcOrd="0" destOrd="0" presId="urn:microsoft.com/office/officeart/2005/8/layout/hList9"/>
    <dgm:cxn modelId="{30B1E34D-4601-429C-A2B4-2A84C62D0D36}" type="presParOf" srcId="{71AB8351-A0F5-4790-A6EE-8A33AE4EF30D}" destId="{62F9D024-347B-4E67-876B-A38B06317E7F}" srcOrd="1" destOrd="0" presId="urn:microsoft.com/office/officeart/2005/8/layout/hList9"/>
    <dgm:cxn modelId="{C5CD16B9-74BE-4A4B-8ADA-416A0441AA27}" type="presParOf" srcId="{62F9D024-347B-4E67-876B-A38B06317E7F}" destId="{E84CBB47-8F6A-4C0B-B68C-C3BFF2B9841A}" srcOrd="0" destOrd="0" presId="urn:microsoft.com/office/officeart/2005/8/layout/hList9"/>
    <dgm:cxn modelId="{7B526E83-12C6-43E4-91BB-6A7DBAC9AF1B}" type="presParOf" srcId="{62F9D024-347B-4E67-876B-A38B06317E7F}" destId="{DBE4D8F2-8410-4D96-9442-A28C4A4D4CB9}" srcOrd="1" destOrd="0" presId="urn:microsoft.com/office/officeart/2005/8/layout/hList9"/>
    <dgm:cxn modelId="{D434F19A-65CB-473B-BC74-81AA06B8934B}" type="presParOf" srcId="{194B0076-74CA-4EF4-B6EF-BBEB40CC411E}" destId="{15ED006E-EE37-449F-8605-E88E2051328D}" srcOrd="12" destOrd="0" presId="urn:microsoft.com/office/officeart/2005/8/layout/hList9"/>
    <dgm:cxn modelId="{C307D2CD-FA40-436F-BA9C-E56F260683F5}" type="presParOf" srcId="{194B0076-74CA-4EF4-B6EF-BBEB40CC411E}" destId="{5085CA46-9A73-4526-AE1F-C7C84E4C8D31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DFC5E-39B0-4EF7-A80D-630F2427C0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69162F-A5CF-4527-A8CB-1CA015462F58}">
      <dgm:prSet custT="1"/>
      <dgm:spPr>
        <a:solidFill>
          <a:srgbClr val="92D05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человеческого потенциала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798A66-0162-4366-B89E-1E870938209D}" type="sibTrans" cxnId="{772A111A-9081-4FA3-A003-16ADC4501B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378F4F-1725-4263-9BE5-405B98DFE5C4}" type="parTrans" cxnId="{772A111A-9081-4FA3-A003-16ADC4501B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DCF940F-0300-43C5-9182-AE2CEB8983D5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эффективного управления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37C4CC3-A54D-4E0F-9F02-A22304AB342E}" type="sibTrans" cxnId="{FC266D3C-D271-43E7-99E0-888E26482B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4742440-97FC-4600-B425-3B4AB0588255}" type="parTrans" cxnId="{FC266D3C-D271-43E7-99E0-888E26482B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CC75DA-9062-4CF1-B3F4-581545C42F78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Диверсификация и инновационное развитие экономики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E8B79B0-D698-4BEA-8E03-32EB88C2A74F}" type="parTrans" cxnId="{31587C70-B61E-4D37-88FE-F4A76897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D1CFC06-3811-4A0C-BB80-B59620220D10}" type="sibTrans" cxnId="{31587C70-B61E-4D37-88FE-F4A76897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317FCB-BFB7-467B-AFAC-52694A97E473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безопасности среды проживания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72C3B4-4FCB-4867-B8FF-890BA3D9BA55}" type="parTrans" cxnId="{FF591624-6BA0-49BA-A31F-31AA0A1519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07D7516-F69E-4BE7-98D7-25456F6F02FB}" type="sibTrans" cxnId="{FF591624-6BA0-49BA-A31F-31AA0A1519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B516A93-689E-451E-8EB3-FE74C4686F00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развития малого и среднего бизнеса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587D35-11BE-48BE-8BA7-EF7DFEC2A071}" type="parTrans" cxnId="{D05C420A-3296-4798-8AC6-C9BF544B874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E5E290B-304A-4B25-B8F2-BE6E21CA4796}" type="sibTrans" cxnId="{D05C420A-3296-4798-8AC6-C9BF544B874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24B053-1A09-47CA-B199-A9C51B649C7F}" type="pres">
      <dgm:prSet presAssocID="{E54DFC5E-39B0-4EF7-A80D-630F2427C0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3E900A-112D-499B-8ABD-103DAC9D0D16}" type="pres">
      <dgm:prSet presAssocID="{E54DFC5E-39B0-4EF7-A80D-630F2427C018}" presName="Name1" presStyleCnt="0"/>
      <dgm:spPr/>
    </dgm:pt>
    <dgm:pt modelId="{F676ED3B-D912-4596-B8F4-964A9722DCDC}" type="pres">
      <dgm:prSet presAssocID="{E54DFC5E-39B0-4EF7-A80D-630F2427C018}" presName="cycle" presStyleCnt="0"/>
      <dgm:spPr/>
    </dgm:pt>
    <dgm:pt modelId="{D30B5D7C-A0F1-4962-85E3-3E178C4A79D8}" type="pres">
      <dgm:prSet presAssocID="{E54DFC5E-39B0-4EF7-A80D-630F2427C018}" presName="srcNode" presStyleLbl="node1" presStyleIdx="0" presStyleCnt="5"/>
      <dgm:spPr/>
    </dgm:pt>
    <dgm:pt modelId="{A56EA201-91BC-4616-B12C-2E6D8190CA7D}" type="pres">
      <dgm:prSet presAssocID="{E54DFC5E-39B0-4EF7-A80D-630F2427C018}" presName="conn" presStyleLbl="parChTrans1D2" presStyleIdx="0" presStyleCnt="1"/>
      <dgm:spPr/>
      <dgm:t>
        <a:bodyPr/>
        <a:lstStyle/>
        <a:p>
          <a:endParaRPr lang="ru-RU"/>
        </a:p>
      </dgm:t>
    </dgm:pt>
    <dgm:pt modelId="{10B2AD2B-E6AE-47B7-BE2A-88C2BD434145}" type="pres">
      <dgm:prSet presAssocID="{E54DFC5E-39B0-4EF7-A80D-630F2427C018}" presName="extraNode" presStyleLbl="node1" presStyleIdx="0" presStyleCnt="5"/>
      <dgm:spPr/>
    </dgm:pt>
    <dgm:pt modelId="{7B03A767-1B6B-4A01-8898-84C5EFC88324}" type="pres">
      <dgm:prSet presAssocID="{E54DFC5E-39B0-4EF7-A80D-630F2427C018}" presName="dstNode" presStyleLbl="node1" presStyleIdx="0" presStyleCnt="5"/>
      <dgm:spPr/>
    </dgm:pt>
    <dgm:pt modelId="{F8EE6339-9EBC-4C09-9E08-1F4A253C020D}" type="pres">
      <dgm:prSet presAssocID="{3D69162F-A5CF-4527-A8CB-1CA015462F58}" presName="text_1" presStyleLbl="node1" presStyleIdx="0" presStyleCnt="5" custScaleY="107979" custLinFactNeighborX="202" custLinFactNeighborY="-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294F2-7401-410F-95D8-828F966CE72E}" type="pres">
      <dgm:prSet presAssocID="{3D69162F-A5CF-4527-A8CB-1CA015462F58}" presName="accent_1" presStyleCnt="0"/>
      <dgm:spPr/>
    </dgm:pt>
    <dgm:pt modelId="{32BC95AD-130D-4F42-992A-90577A2B854D}" type="pres">
      <dgm:prSet presAssocID="{3D69162F-A5CF-4527-A8CB-1CA015462F58}" presName="accentRepeatNode" presStyleLbl="solidFgAcc1" presStyleIdx="0" presStyleCnt="5" custLinFactNeighborX="8567" custLinFactNeighborY="-4908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495A9118-71ED-464E-975C-6116ADC95DB4}" type="pres">
      <dgm:prSet presAssocID="{C9CC75DA-9062-4CF1-B3F4-581545C42F78}" presName="text_2" presStyleLbl="node1" presStyleIdx="1" presStyleCnt="5" custScaleY="106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1DA81-D979-4FA1-95FD-9B490AFC5F00}" type="pres">
      <dgm:prSet presAssocID="{C9CC75DA-9062-4CF1-B3F4-581545C42F78}" presName="accent_2" presStyleCnt="0"/>
      <dgm:spPr/>
    </dgm:pt>
    <dgm:pt modelId="{AA0A30C3-70AB-4663-B8D4-0B48B5ACEF5B}" type="pres">
      <dgm:prSet presAssocID="{C9CC75DA-9062-4CF1-B3F4-581545C42F78}" presName="accentRepeatNode" presStyleLbl="solidFgAcc1" presStyleIdx="1" presStyleCnt="5" custLinFactNeighborX="749" custLinFactNeighborY="-1164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7C64D44F-57F9-4E78-8C7F-6599E0A8787E}" type="pres">
      <dgm:prSet presAssocID="{73317FCB-BFB7-467B-AFAC-52694A97E47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32C5E-60A7-42B5-954D-243E2EB0E4AD}" type="pres">
      <dgm:prSet presAssocID="{73317FCB-BFB7-467B-AFAC-52694A97E473}" presName="accent_3" presStyleCnt="0"/>
      <dgm:spPr/>
    </dgm:pt>
    <dgm:pt modelId="{B42D2D37-E89C-42D0-9B1C-61CEBBEC4D47}" type="pres">
      <dgm:prSet presAssocID="{73317FCB-BFB7-467B-AFAC-52694A97E473}" presName="accentRepeatNode" presStyleLbl="solidFgAcc1" presStyleIdx="2" presStyleCnt="5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7C39261E-FD37-464C-AE09-517E31A398CF}" type="pres">
      <dgm:prSet presAssocID="{0DCF940F-0300-43C5-9182-AE2CEB8983D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66D48-85AA-4184-A321-FEDA51F75DAE}" type="pres">
      <dgm:prSet presAssocID="{0DCF940F-0300-43C5-9182-AE2CEB8983D5}" presName="accent_4" presStyleCnt="0"/>
      <dgm:spPr/>
    </dgm:pt>
    <dgm:pt modelId="{12DCE72B-21C9-4FA7-BBE4-598F7F7A1E0B}" type="pres">
      <dgm:prSet presAssocID="{0DCF940F-0300-43C5-9182-AE2CEB8983D5}" presName="accentRepeatNode" presStyleLbl="solidFgAcc1" presStyleIdx="3" presStyleCnt="5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13B3CB56-2E56-4E1E-9E52-72FEA77CAC7C}" type="pres">
      <dgm:prSet presAssocID="{3B516A93-689E-451E-8EB3-FE74C4686F00}" presName="text_5" presStyleLbl="node1" presStyleIdx="4" presStyleCnt="5" custScaleY="11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125C3-11D0-4ED4-94BD-15C2A5FB1D3C}" type="pres">
      <dgm:prSet presAssocID="{3B516A93-689E-451E-8EB3-FE74C4686F00}" presName="accent_5" presStyleCnt="0"/>
      <dgm:spPr/>
    </dgm:pt>
    <dgm:pt modelId="{DB5C4923-41F5-4BC1-93F4-63D96570576F}" type="pres">
      <dgm:prSet presAssocID="{3B516A93-689E-451E-8EB3-FE74C4686F00}" presName="accentRepeatNode" presStyleLbl="solidFgAcc1" presStyleIdx="4" presStyleCnt="5"/>
      <dgm:spPr>
        <a:solidFill>
          <a:srgbClr val="FFFF00"/>
        </a:solidFill>
      </dgm:spPr>
      <dgm:t>
        <a:bodyPr/>
        <a:lstStyle/>
        <a:p>
          <a:endParaRPr lang="ru-RU"/>
        </a:p>
      </dgm:t>
    </dgm:pt>
  </dgm:ptLst>
  <dgm:cxnLst>
    <dgm:cxn modelId="{FC266D3C-D271-43E7-99E0-888E26482BF1}" srcId="{E54DFC5E-39B0-4EF7-A80D-630F2427C018}" destId="{0DCF940F-0300-43C5-9182-AE2CEB8983D5}" srcOrd="3" destOrd="0" parTransId="{84742440-97FC-4600-B425-3B4AB0588255}" sibTransId="{637C4CC3-A54D-4E0F-9F02-A22304AB342E}"/>
    <dgm:cxn modelId="{C0172AC6-5297-45F3-BD10-FDBE2323522C}" type="presOf" srcId="{C6798A66-0162-4366-B89E-1E870938209D}" destId="{A56EA201-91BC-4616-B12C-2E6D8190CA7D}" srcOrd="0" destOrd="0" presId="urn:microsoft.com/office/officeart/2008/layout/VerticalCurvedList"/>
    <dgm:cxn modelId="{F897B279-1A39-49B5-B12F-FCD712875CDC}" type="presOf" srcId="{0DCF940F-0300-43C5-9182-AE2CEB8983D5}" destId="{7C39261E-FD37-464C-AE09-517E31A398CF}" srcOrd="0" destOrd="0" presId="urn:microsoft.com/office/officeart/2008/layout/VerticalCurvedList"/>
    <dgm:cxn modelId="{3843ADCD-A9D4-4F8F-871C-C384A18818E9}" type="presOf" srcId="{E54DFC5E-39B0-4EF7-A80D-630F2427C018}" destId="{2624B053-1A09-47CA-B199-A9C51B649C7F}" srcOrd="0" destOrd="0" presId="urn:microsoft.com/office/officeart/2008/layout/VerticalCurvedList"/>
    <dgm:cxn modelId="{A9C94C9C-2184-48C0-97FD-02380A066529}" type="presOf" srcId="{C9CC75DA-9062-4CF1-B3F4-581545C42F78}" destId="{495A9118-71ED-464E-975C-6116ADC95DB4}" srcOrd="0" destOrd="0" presId="urn:microsoft.com/office/officeart/2008/layout/VerticalCurvedList"/>
    <dgm:cxn modelId="{8AD1154D-D11B-4C6C-A060-F5F20D83174C}" type="presOf" srcId="{73317FCB-BFB7-467B-AFAC-52694A97E473}" destId="{7C64D44F-57F9-4E78-8C7F-6599E0A8787E}" srcOrd="0" destOrd="0" presId="urn:microsoft.com/office/officeart/2008/layout/VerticalCurvedList"/>
    <dgm:cxn modelId="{DC77A869-F4BE-434D-BCC6-E65987581FF7}" type="presOf" srcId="{3D69162F-A5CF-4527-A8CB-1CA015462F58}" destId="{F8EE6339-9EBC-4C09-9E08-1F4A253C020D}" srcOrd="0" destOrd="0" presId="urn:microsoft.com/office/officeart/2008/layout/VerticalCurvedList"/>
    <dgm:cxn modelId="{772A111A-9081-4FA3-A003-16ADC4501BBC}" srcId="{E54DFC5E-39B0-4EF7-A80D-630F2427C018}" destId="{3D69162F-A5CF-4527-A8CB-1CA015462F58}" srcOrd="0" destOrd="0" parTransId="{8C378F4F-1725-4263-9BE5-405B98DFE5C4}" sibTransId="{C6798A66-0162-4366-B89E-1E870938209D}"/>
    <dgm:cxn modelId="{31587C70-B61E-4D37-88FE-F4A76897900E}" srcId="{E54DFC5E-39B0-4EF7-A80D-630F2427C018}" destId="{C9CC75DA-9062-4CF1-B3F4-581545C42F78}" srcOrd="1" destOrd="0" parTransId="{4E8B79B0-D698-4BEA-8E03-32EB88C2A74F}" sibTransId="{CD1CFC06-3811-4A0C-BB80-B59620220D10}"/>
    <dgm:cxn modelId="{FF591624-6BA0-49BA-A31F-31AA0A151936}" srcId="{E54DFC5E-39B0-4EF7-A80D-630F2427C018}" destId="{73317FCB-BFB7-467B-AFAC-52694A97E473}" srcOrd="2" destOrd="0" parTransId="{5A72C3B4-4FCB-4867-B8FF-890BA3D9BA55}" sibTransId="{907D7516-F69E-4BE7-98D7-25456F6F02FB}"/>
    <dgm:cxn modelId="{D05C420A-3296-4798-8AC6-C9BF544B8741}" srcId="{E54DFC5E-39B0-4EF7-A80D-630F2427C018}" destId="{3B516A93-689E-451E-8EB3-FE74C4686F00}" srcOrd="4" destOrd="0" parTransId="{47587D35-11BE-48BE-8BA7-EF7DFEC2A071}" sibTransId="{0E5E290B-304A-4B25-B8F2-BE6E21CA4796}"/>
    <dgm:cxn modelId="{813C791F-5A5D-4DF4-9A96-C6B6D7A7B9B7}" type="presOf" srcId="{3B516A93-689E-451E-8EB3-FE74C4686F00}" destId="{13B3CB56-2E56-4E1E-9E52-72FEA77CAC7C}" srcOrd="0" destOrd="0" presId="urn:microsoft.com/office/officeart/2008/layout/VerticalCurvedList"/>
    <dgm:cxn modelId="{11AD4E9B-7751-467B-9918-5A392FBB7C4E}" type="presParOf" srcId="{2624B053-1A09-47CA-B199-A9C51B649C7F}" destId="{9B3E900A-112D-499B-8ABD-103DAC9D0D16}" srcOrd="0" destOrd="0" presId="urn:microsoft.com/office/officeart/2008/layout/VerticalCurvedList"/>
    <dgm:cxn modelId="{224785C0-23A1-4D59-AEA0-70256C275FE8}" type="presParOf" srcId="{9B3E900A-112D-499B-8ABD-103DAC9D0D16}" destId="{F676ED3B-D912-4596-B8F4-964A9722DCDC}" srcOrd="0" destOrd="0" presId="urn:microsoft.com/office/officeart/2008/layout/VerticalCurvedList"/>
    <dgm:cxn modelId="{A1056DED-ACAE-412E-AA90-BF3528047D45}" type="presParOf" srcId="{F676ED3B-D912-4596-B8F4-964A9722DCDC}" destId="{D30B5D7C-A0F1-4962-85E3-3E178C4A79D8}" srcOrd="0" destOrd="0" presId="urn:microsoft.com/office/officeart/2008/layout/VerticalCurvedList"/>
    <dgm:cxn modelId="{97B7B04C-D790-415A-8992-A0F1F12B81BA}" type="presParOf" srcId="{F676ED3B-D912-4596-B8F4-964A9722DCDC}" destId="{A56EA201-91BC-4616-B12C-2E6D8190CA7D}" srcOrd="1" destOrd="0" presId="urn:microsoft.com/office/officeart/2008/layout/VerticalCurvedList"/>
    <dgm:cxn modelId="{05233EF6-CF3F-4754-AF47-F247C1AAA1A2}" type="presParOf" srcId="{F676ED3B-D912-4596-B8F4-964A9722DCDC}" destId="{10B2AD2B-E6AE-47B7-BE2A-88C2BD434145}" srcOrd="2" destOrd="0" presId="urn:microsoft.com/office/officeart/2008/layout/VerticalCurvedList"/>
    <dgm:cxn modelId="{9BAF8308-723D-436F-A417-4BE761F5B9F4}" type="presParOf" srcId="{F676ED3B-D912-4596-B8F4-964A9722DCDC}" destId="{7B03A767-1B6B-4A01-8898-84C5EFC88324}" srcOrd="3" destOrd="0" presId="urn:microsoft.com/office/officeart/2008/layout/VerticalCurvedList"/>
    <dgm:cxn modelId="{69E88E7B-884D-4A8C-A3B2-4CA3866DB1F4}" type="presParOf" srcId="{9B3E900A-112D-499B-8ABD-103DAC9D0D16}" destId="{F8EE6339-9EBC-4C09-9E08-1F4A253C020D}" srcOrd="1" destOrd="0" presId="urn:microsoft.com/office/officeart/2008/layout/VerticalCurvedList"/>
    <dgm:cxn modelId="{41F3B385-D452-4000-A23F-B3216B018B6A}" type="presParOf" srcId="{9B3E900A-112D-499B-8ABD-103DAC9D0D16}" destId="{735294F2-7401-410F-95D8-828F966CE72E}" srcOrd="2" destOrd="0" presId="urn:microsoft.com/office/officeart/2008/layout/VerticalCurvedList"/>
    <dgm:cxn modelId="{CFC31904-1977-42C1-978C-C7E6FB46F1C1}" type="presParOf" srcId="{735294F2-7401-410F-95D8-828F966CE72E}" destId="{32BC95AD-130D-4F42-992A-90577A2B854D}" srcOrd="0" destOrd="0" presId="urn:microsoft.com/office/officeart/2008/layout/VerticalCurvedList"/>
    <dgm:cxn modelId="{65905F54-3740-42E8-8485-D2A7806DD0B1}" type="presParOf" srcId="{9B3E900A-112D-499B-8ABD-103DAC9D0D16}" destId="{495A9118-71ED-464E-975C-6116ADC95DB4}" srcOrd="3" destOrd="0" presId="urn:microsoft.com/office/officeart/2008/layout/VerticalCurvedList"/>
    <dgm:cxn modelId="{744DACB6-E292-4D72-9CB4-4C24D1160803}" type="presParOf" srcId="{9B3E900A-112D-499B-8ABD-103DAC9D0D16}" destId="{EE31DA81-D979-4FA1-95FD-9B490AFC5F00}" srcOrd="4" destOrd="0" presId="urn:microsoft.com/office/officeart/2008/layout/VerticalCurvedList"/>
    <dgm:cxn modelId="{9B3D5C8D-7983-4A7A-A524-F09D9BB82984}" type="presParOf" srcId="{EE31DA81-D979-4FA1-95FD-9B490AFC5F00}" destId="{AA0A30C3-70AB-4663-B8D4-0B48B5ACEF5B}" srcOrd="0" destOrd="0" presId="urn:microsoft.com/office/officeart/2008/layout/VerticalCurvedList"/>
    <dgm:cxn modelId="{74C600E2-7E96-4241-9FE5-EEA39C85BE92}" type="presParOf" srcId="{9B3E900A-112D-499B-8ABD-103DAC9D0D16}" destId="{7C64D44F-57F9-4E78-8C7F-6599E0A8787E}" srcOrd="5" destOrd="0" presId="urn:microsoft.com/office/officeart/2008/layout/VerticalCurvedList"/>
    <dgm:cxn modelId="{31B49078-8B96-4231-9664-A5C3A0FAE59D}" type="presParOf" srcId="{9B3E900A-112D-499B-8ABD-103DAC9D0D16}" destId="{AF732C5E-60A7-42B5-954D-243E2EB0E4AD}" srcOrd="6" destOrd="0" presId="urn:microsoft.com/office/officeart/2008/layout/VerticalCurvedList"/>
    <dgm:cxn modelId="{1E5385A2-305C-4A31-AC68-FE2724411238}" type="presParOf" srcId="{AF732C5E-60A7-42B5-954D-243E2EB0E4AD}" destId="{B42D2D37-E89C-42D0-9B1C-61CEBBEC4D47}" srcOrd="0" destOrd="0" presId="urn:microsoft.com/office/officeart/2008/layout/VerticalCurvedList"/>
    <dgm:cxn modelId="{17E65B4D-B9C5-4EE8-BE84-518AC8559AC1}" type="presParOf" srcId="{9B3E900A-112D-499B-8ABD-103DAC9D0D16}" destId="{7C39261E-FD37-464C-AE09-517E31A398CF}" srcOrd="7" destOrd="0" presId="urn:microsoft.com/office/officeart/2008/layout/VerticalCurvedList"/>
    <dgm:cxn modelId="{F298E0F8-6DA0-4E80-BACB-8C638A0A533B}" type="presParOf" srcId="{9B3E900A-112D-499B-8ABD-103DAC9D0D16}" destId="{40966D48-85AA-4184-A321-FEDA51F75DAE}" srcOrd="8" destOrd="0" presId="urn:microsoft.com/office/officeart/2008/layout/VerticalCurvedList"/>
    <dgm:cxn modelId="{40F4CF21-71BF-4606-8E98-37B4156A736E}" type="presParOf" srcId="{40966D48-85AA-4184-A321-FEDA51F75DAE}" destId="{12DCE72B-21C9-4FA7-BBE4-598F7F7A1E0B}" srcOrd="0" destOrd="0" presId="urn:microsoft.com/office/officeart/2008/layout/VerticalCurvedList"/>
    <dgm:cxn modelId="{29393AF9-A1FD-421A-80A4-47573F468338}" type="presParOf" srcId="{9B3E900A-112D-499B-8ABD-103DAC9D0D16}" destId="{13B3CB56-2E56-4E1E-9E52-72FEA77CAC7C}" srcOrd="9" destOrd="0" presId="urn:microsoft.com/office/officeart/2008/layout/VerticalCurvedList"/>
    <dgm:cxn modelId="{E76C2379-0DC5-4000-9852-B1E8B42BCB51}" type="presParOf" srcId="{9B3E900A-112D-499B-8ABD-103DAC9D0D16}" destId="{FF6125C3-11D0-4ED4-94BD-15C2A5FB1D3C}" srcOrd="10" destOrd="0" presId="urn:microsoft.com/office/officeart/2008/layout/VerticalCurvedList"/>
    <dgm:cxn modelId="{E422FA26-A765-49BB-9F8E-E8AF028F366F}" type="presParOf" srcId="{FF6125C3-11D0-4ED4-94BD-15C2A5FB1D3C}" destId="{DB5C4923-41F5-4BC1-93F4-63D9657057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80B1E8-D4C7-4108-B417-E970730DB65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4B0076-74CA-4EF4-B6EF-BBEB40CC411E}" type="pres">
      <dgm:prSet presAssocID="{C880B1E8-D4C7-4108-B417-E970730DB65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CBFAA1B2-0D53-4976-8502-E846C8C56B53}" type="presOf" srcId="{C880B1E8-D4C7-4108-B417-E970730DB652}" destId="{194B0076-74CA-4EF4-B6EF-BBEB40CC411E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80B1E8-D4C7-4108-B417-E970730DB65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5A06F-12B1-4083-80D7-954AFCB88662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2016 год </a:t>
          </a:r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(первоначальный план)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5FE6EA-60DF-4823-9FF0-17265688EF66}" type="parTrans" cxnId="{C46D4F81-42C9-421E-9F75-5AC5ECE10F95}">
      <dgm:prSet/>
      <dgm:spPr/>
      <dgm:t>
        <a:bodyPr/>
        <a:lstStyle/>
        <a:p>
          <a:endParaRPr lang="ru-RU"/>
        </a:p>
      </dgm:t>
    </dgm:pt>
    <dgm:pt modelId="{25DEE719-6E24-4206-B748-B1775D07775D}" type="sibTrans" cxnId="{C46D4F81-42C9-421E-9F75-5AC5ECE10F95}">
      <dgm:prSet/>
      <dgm:spPr/>
      <dgm:t>
        <a:bodyPr/>
        <a:lstStyle/>
        <a:p>
          <a:endParaRPr lang="ru-RU"/>
        </a:p>
      </dgm:t>
    </dgm:pt>
    <dgm:pt modelId="{8E08AF9A-2716-408A-9006-5FE9F2B8C102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600" b="1" dirty="0" smtClean="0">
              <a:latin typeface="Arial" pitchFamily="34" charset="0"/>
              <a:cs typeface="Arial" pitchFamily="34" charset="0"/>
            </a:rPr>
            <a:t>1 368 872,2 тыс.руб.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532776E5-B195-46FC-B602-EEDB5A83887F}" type="parTrans" cxnId="{0C806118-DA9F-42C5-BFCF-76A45723D472}">
      <dgm:prSet/>
      <dgm:spPr/>
      <dgm:t>
        <a:bodyPr/>
        <a:lstStyle/>
        <a:p>
          <a:endParaRPr lang="ru-RU"/>
        </a:p>
      </dgm:t>
    </dgm:pt>
    <dgm:pt modelId="{713586B0-F46B-43A1-81EE-90BD00B7C254}" type="sibTrans" cxnId="{0C806118-DA9F-42C5-BFCF-76A45723D472}">
      <dgm:prSet/>
      <dgm:spPr/>
      <dgm:t>
        <a:bodyPr/>
        <a:lstStyle/>
        <a:p>
          <a:endParaRPr lang="ru-RU"/>
        </a:p>
      </dgm:t>
    </dgm:pt>
    <dgm:pt modelId="{6693D4CE-576D-43ED-9396-89E237234FEA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(проект)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FC22FC-EB3C-4CD3-9EC1-8C8F18A46521}" type="parTrans" cxnId="{0AEFD69C-D56B-4648-8F13-0DB7F3D722BC}">
      <dgm:prSet/>
      <dgm:spPr/>
      <dgm:t>
        <a:bodyPr/>
        <a:lstStyle/>
        <a:p>
          <a:endParaRPr lang="ru-RU"/>
        </a:p>
      </dgm:t>
    </dgm:pt>
    <dgm:pt modelId="{E9CCE32F-0A43-4551-9357-9DAD322628D5}" type="sibTrans" cxnId="{0AEFD69C-D56B-4648-8F13-0DB7F3D722BC}">
      <dgm:prSet/>
      <dgm:spPr/>
      <dgm:t>
        <a:bodyPr/>
        <a:lstStyle/>
        <a:p>
          <a:endParaRPr lang="ru-RU"/>
        </a:p>
      </dgm:t>
    </dgm:pt>
    <dgm:pt modelId="{8B7BD01A-5183-4D04-A2BF-FBBB54799E77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600" b="1" dirty="0" smtClean="0">
              <a:latin typeface="Arial" pitchFamily="34" charset="0"/>
              <a:cs typeface="Arial" pitchFamily="34" charset="0"/>
            </a:rPr>
            <a:t>1 267 155,0 тыс.руб.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E3E5E7E6-D17D-4460-887A-08AB04722631}" type="sibTrans" cxnId="{0288A167-75A9-4347-89B3-96A59C0B6856}">
      <dgm:prSet/>
      <dgm:spPr/>
      <dgm:t>
        <a:bodyPr/>
        <a:lstStyle/>
        <a:p>
          <a:endParaRPr lang="ru-RU"/>
        </a:p>
      </dgm:t>
    </dgm:pt>
    <dgm:pt modelId="{7B1D9085-4FBA-46A8-9C58-0916DBF0ED60}" type="parTrans" cxnId="{0288A167-75A9-4347-89B3-96A59C0B6856}">
      <dgm:prSet/>
      <dgm:spPr/>
      <dgm:t>
        <a:bodyPr/>
        <a:lstStyle/>
        <a:p>
          <a:endParaRPr lang="ru-RU"/>
        </a:p>
      </dgm:t>
    </dgm:pt>
    <dgm:pt modelId="{1CC882FE-08B7-4D9A-893D-AFC663A52AE5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(проект)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A961A7-3CBC-4FB3-8B23-CA4C000A735D}" type="parTrans" cxnId="{8F6CDD57-9A55-4CEE-92CF-DBB64CB32395}">
      <dgm:prSet/>
      <dgm:spPr/>
      <dgm:t>
        <a:bodyPr/>
        <a:lstStyle/>
        <a:p>
          <a:endParaRPr lang="ru-RU"/>
        </a:p>
      </dgm:t>
    </dgm:pt>
    <dgm:pt modelId="{B3A71042-CEC6-4945-A23E-5274E56E32BA}" type="sibTrans" cxnId="{8F6CDD57-9A55-4CEE-92CF-DBB64CB32395}">
      <dgm:prSet/>
      <dgm:spPr/>
      <dgm:t>
        <a:bodyPr/>
        <a:lstStyle/>
        <a:p>
          <a:endParaRPr lang="ru-RU"/>
        </a:p>
      </dgm:t>
    </dgm:pt>
    <dgm:pt modelId="{27B34065-329E-47AF-8DE7-FC5A468E820A}">
      <dgm:prSet custT="1"/>
      <dgm:spPr>
        <a:solidFill>
          <a:srgbClr val="FFC000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600" b="1" dirty="0" smtClean="0">
              <a:latin typeface="Arial" pitchFamily="34" charset="0"/>
              <a:cs typeface="Arial" pitchFamily="34" charset="0"/>
            </a:rPr>
            <a:t>1 227 517,8 тыс.руб.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7882E709-A9EE-4517-B8FF-8D5E1CD76251}" type="parTrans" cxnId="{7432BB2D-6A4E-4BFE-9E06-1179A4D7AED7}">
      <dgm:prSet/>
      <dgm:spPr/>
      <dgm:t>
        <a:bodyPr/>
        <a:lstStyle/>
        <a:p>
          <a:endParaRPr lang="ru-RU"/>
        </a:p>
      </dgm:t>
    </dgm:pt>
    <dgm:pt modelId="{248F21E5-D41F-4CE3-819E-9F80940BFAB2}" type="sibTrans" cxnId="{7432BB2D-6A4E-4BFE-9E06-1179A4D7AED7}">
      <dgm:prSet/>
      <dgm:spPr/>
      <dgm:t>
        <a:bodyPr/>
        <a:lstStyle/>
        <a:p>
          <a:endParaRPr lang="ru-RU"/>
        </a:p>
      </dgm:t>
    </dgm:pt>
    <dgm:pt modelId="{194B0076-74CA-4EF4-B6EF-BBEB40CC411E}" type="pres">
      <dgm:prSet presAssocID="{C880B1E8-D4C7-4108-B417-E970730DB65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9A3C68-D0E2-49CE-8A28-8C356AD1531C}" type="pres">
      <dgm:prSet presAssocID="{CD15A06F-12B1-4083-80D7-954AFCB88662}" presName="posSpace" presStyleCnt="0"/>
      <dgm:spPr/>
    </dgm:pt>
    <dgm:pt modelId="{1E63E890-1B1C-40B3-A12A-1E4898596B4F}" type="pres">
      <dgm:prSet presAssocID="{CD15A06F-12B1-4083-80D7-954AFCB88662}" presName="vertFlow" presStyleCnt="0"/>
      <dgm:spPr/>
    </dgm:pt>
    <dgm:pt modelId="{377E32A4-A9A6-4F97-BE70-1F71F222C0C5}" type="pres">
      <dgm:prSet presAssocID="{CD15A06F-12B1-4083-80D7-954AFCB88662}" presName="topSpace" presStyleCnt="0"/>
      <dgm:spPr/>
    </dgm:pt>
    <dgm:pt modelId="{DADA319A-3883-4353-AE91-D42DEB88EAEA}" type="pres">
      <dgm:prSet presAssocID="{CD15A06F-12B1-4083-80D7-954AFCB88662}" presName="firstComp" presStyleCnt="0"/>
      <dgm:spPr/>
    </dgm:pt>
    <dgm:pt modelId="{DDBF3599-09AA-4E31-8DF5-39FA9B4E75DF}" type="pres">
      <dgm:prSet presAssocID="{CD15A06F-12B1-4083-80D7-954AFCB88662}" presName="firstChild" presStyleLbl="bgAccFollowNode1" presStyleIdx="0" presStyleCnt="3" custScaleX="112011" custScaleY="68391" custLinFactNeighborX="30367" custLinFactNeighborY="19554"/>
      <dgm:spPr/>
      <dgm:t>
        <a:bodyPr/>
        <a:lstStyle/>
        <a:p>
          <a:endParaRPr lang="ru-RU"/>
        </a:p>
      </dgm:t>
    </dgm:pt>
    <dgm:pt modelId="{71D16127-0415-4225-BAA0-B7E53BEC67FC}" type="pres">
      <dgm:prSet presAssocID="{CD15A06F-12B1-4083-80D7-954AFCB88662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DF649-841E-4E21-A23C-76886C582161}" type="pres">
      <dgm:prSet presAssocID="{CD15A06F-12B1-4083-80D7-954AFCB88662}" presName="negSpace" presStyleCnt="0"/>
      <dgm:spPr/>
    </dgm:pt>
    <dgm:pt modelId="{75E47458-EF45-40E4-B05F-412DAFB8E493}" type="pres">
      <dgm:prSet presAssocID="{CD15A06F-12B1-4083-80D7-954AFCB88662}" presName="circle" presStyleLbl="node1" presStyleIdx="0" presStyleCnt="3" custScaleX="153028" custScaleY="80329" custLinFactNeighborX="4352" custLinFactNeighborY="12531"/>
      <dgm:spPr/>
      <dgm:t>
        <a:bodyPr/>
        <a:lstStyle/>
        <a:p>
          <a:endParaRPr lang="ru-RU"/>
        </a:p>
      </dgm:t>
    </dgm:pt>
    <dgm:pt modelId="{C5FF967B-552C-4667-B0EB-0FD9730E8AE2}" type="pres">
      <dgm:prSet presAssocID="{25DEE719-6E24-4206-B748-B1775D07775D}" presName="transSpace" presStyleCnt="0"/>
      <dgm:spPr/>
    </dgm:pt>
    <dgm:pt modelId="{EBA7A942-8359-4316-887B-E73BD702BC8A}" type="pres">
      <dgm:prSet presAssocID="{6693D4CE-576D-43ED-9396-89E237234FEA}" presName="posSpace" presStyleCnt="0"/>
      <dgm:spPr/>
    </dgm:pt>
    <dgm:pt modelId="{57668DBE-AE58-482D-991B-4D4E8DAA2E52}" type="pres">
      <dgm:prSet presAssocID="{6693D4CE-576D-43ED-9396-89E237234FEA}" presName="vertFlow" presStyleCnt="0"/>
      <dgm:spPr/>
    </dgm:pt>
    <dgm:pt modelId="{57931F1F-74D1-4AD6-A814-69E08AEFDA43}" type="pres">
      <dgm:prSet presAssocID="{6693D4CE-576D-43ED-9396-89E237234FEA}" presName="topSpace" presStyleCnt="0"/>
      <dgm:spPr/>
    </dgm:pt>
    <dgm:pt modelId="{2DB7004B-45DA-4801-B5CE-F36E859B9443}" type="pres">
      <dgm:prSet presAssocID="{6693D4CE-576D-43ED-9396-89E237234FEA}" presName="firstComp" presStyleCnt="0"/>
      <dgm:spPr/>
    </dgm:pt>
    <dgm:pt modelId="{E5789A7F-9213-4DA2-A74B-ED3F776300D9}" type="pres">
      <dgm:prSet presAssocID="{6693D4CE-576D-43ED-9396-89E237234FEA}" presName="firstChild" presStyleLbl="bgAccFollowNode1" presStyleIdx="1" presStyleCnt="3" custScaleX="113322" custScaleY="68391" custLinFactNeighborX="-11965" custLinFactNeighborY="23055"/>
      <dgm:spPr/>
      <dgm:t>
        <a:bodyPr/>
        <a:lstStyle/>
        <a:p>
          <a:endParaRPr lang="ru-RU"/>
        </a:p>
      </dgm:t>
    </dgm:pt>
    <dgm:pt modelId="{073EA71D-7299-4EC1-B113-26DFEB568638}" type="pres">
      <dgm:prSet presAssocID="{6693D4CE-576D-43ED-9396-89E237234FEA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F19C3-634C-433B-A404-43D5AB88CB57}" type="pres">
      <dgm:prSet presAssocID="{6693D4CE-576D-43ED-9396-89E237234FEA}" presName="negSpace" presStyleCnt="0"/>
      <dgm:spPr/>
    </dgm:pt>
    <dgm:pt modelId="{EF742149-E67E-4D05-A17B-20672C4FE130}" type="pres">
      <dgm:prSet presAssocID="{6693D4CE-576D-43ED-9396-89E237234FEA}" presName="circle" presStyleLbl="node1" presStyleIdx="1" presStyleCnt="3" custScaleX="152920" custScaleY="69323" custLinFactNeighborX="-31377" custLinFactNeighborY="16823"/>
      <dgm:spPr/>
      <dgm:t>
        <a:bodyPr/>
        <a:lstStyle/>
        <a:p>
          <a:endParaRPr lang="ru-RU"/>
        </a:p>
      </dgm:t>
    </dgm:pt>
    <dgm:pt modelId="{F6993764-A6C1-4162-BB28-405CFE1D0C12}" type="pres">
      <dgm:prSet presAssocID="{E9CCE32F-0A43-4551-9357-9DAD322628D5}" presName="transSpace" presStyleCnt="0"/>
      <dgm:spPr/>
    </dgm:pt>
    <dgm:pt modelId="{10B45E23-81DB-475E-9541-A6B59A52788F}" type="pres">
      <dgm:prSet presAssocID="{1CC882FE-08B7-4D9A-893D-AFC663A52AE5}" presName="posSpace" presStyleCnt="0"/>
      <dgm:spPr/>
    </dgm:pt>
    <dgm:pt modelId="{C876FBAD-FCB2-4A59-BBA6-82A63AAAE09B}" type="pres">
      <dgm:prSet presAssocID="{1CC882FE-08B7-4D9A-893D-AFC663A52AE5}" presName="vertFlow" presStyleCnt="0"/>
      <dgm:spPr/>
    </dgm:pt>
    <dgm:pt modelId="{881106CA-357F-4755-B058-95F15919BE4E}" type="pres">
      <dgm:prSet presAssocID="{1CC882FE-08B7-4D9A-893D-AFC663A52AE5}" presName="topSpace" presStyleCnt="0"/>
      <dgm:spPr/>
    </dgm:pt>
    <dgm:pt modelId="{DF89C271-4DC3-4EDC-BCCB-AF5AB5DD1175}" type="pres">
      <dgm:prSet presAssocID="{1CC882FE-08B7-4D9A-893D-AFC663A52AE5}" presName="firstComp" presStyleCnt="0"/>
      <dgm:spPr/>
    </dgm:pt>
    <dgm:pt modelId="{B025E926-1E60-41B1-8D7E-692CFA346C47}" type="pres">
      <dgm:prSet presAssocID="{1CC882FE-08B7-4D9A-893D-AFC663A52AE5}" presName="firstChild" presStyleLbl="bgAccFollowNode1" presStyleIdx="2" presStyleCnt="3" custScaleX="110941" custScaleY="70508" custLinFactNeighborX="-54559" custLinFactNeighborY="35518"/>
      <dgm:spPr/>
      <dgm:t>
        <a:bodyPr/>
        <a:lstStyle/>
        <a:p>
          <a:endParaRPr lang="ru-RU"/>
        </a:p>
      </dgm:t>
    </dgm:pt>
    <dgm:pt modelId="{5C624619-0C9B-4072-878B-D24A8D3186A3}" type="pres">
      <dgm:prSet presAssocID="{1CC882FE-08B7-4D9A-893D-AFC663A52AE5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D5490-03EE-4C46-8BB7-01A03E60AE50}" type="pres">
      <dgm:prSet presAssocID="{1CC882FE-08B7-4D9A-893D-AFC663A52AE5}" presName="negSpace" presStyleCnt="0"/>
      <dgm:spPr/>
    </dgm:pt>
    <dgm:pt modelId="{C0A86748-EE07-4223-B387-D8587432E239}" type="pres">
      <dgm:prSet presAssocID="{1CC882FE-08B7-4D9A-893D-AFC663A52AE5}" presName="circle" presStyleLbl="node1" presStyleIdx="2" presStyleCnt="3" custScaleX="143550" custScaleY="61055" custLinFactNeighborX="-46430" custLinFactNeighborY="16823"/>
      <dgm:spPr/>
      <dgm:t>
        <a:bodyPr/>
        <a:lstStyle/>
        <a:p>
          <a:endParaRPr lang="ru-RU"/>
        </a:p>
      </dgm:t>
    </dgm:pt>
  </dgm:ptLst>
  <dgm:cxnLst>
    <dgm:cxn modelId="{1F0B99F1-E508-4F9E-8C42-D7573E3A6979}" type="presOf" srcId="{C880B1E8-D4C7-4108-B417-E970730DB652}" destId="{194B0076-74CA-4EF4-B6EF-BBEB40CC411E}" srcOrd="0" destOrd="0" presId="urn:microsoft.com/office/officeart/2005/8/layout/hList9"/>
    <dgm:cxn modelId="{0C806118-DA9F-42C5-BFCF-76A45723D472}" srcId="{CD15A06F-12B1-4083-80D7-954AFCB88662}" destId="{8E08AF9A-2716-408A-9006-5FE9F2B8C102}" srcOrd="0" destOrd="0" parTransId="{532776E5-B195-46FC-B602-EEDB5A83887F}" sibTransId="{713586B0-F46B-43A1-81EE-90BD00B7C254}"/>
    <dgm:cxn modelId="{516F0CA3-A4BE-4460-8187-58A05767A818}" type="presOf" srcId="{8E08AF9A-2716-408A-9006-5FE9F2B8C102}" destId="{DDBF3599-09AA-4E31-8DF5-39FA9B4E75DF}" srcOrd="0" destOrd="0" presId="urn:microsoft.com/office/officeart/2005/8/layout/hList9"/>
    <dgm:cxn modelId="{8F6CDD57-9A55-4CEE-92CF-DBB64CB32395}" srcId="{C880B1E8-D4C7-4108-B417-E970730DB652}" destId="{1CC882FE-08B7-4D9A-893D-AFC663A52AE5}" srcOrd="2" destOrd="0" parTransId="{7CA961A7-3CBC-4FB3-8B23-CA4C000A735D}" sibTransId="{B3A71042-CEC6-4945-A23E-5274E56E32BA}"/>
    <dgm:cxn modelId="{0288A167-75A9-4347-89B3-96A59C0B6856}" srcId="{6693D4CE-576D-43ED-9396-89E237234FEA}" destId="{8B7BD01A-5183-4D04-A2BF-FBBB54799E77}" srcOrd="0" destOrd="0" parTransId="{7B1D9085-4FBA-46A8-9C58-0916DBF0ED60}" sibTransId="{E3E5E7E6-D17D-4460-887A-08AB04722631}"/>
    <dgm:cxn modelId="{3E1431B8-2138-4E42-AFE5-A53BFEA3302B}" type="presOf" srcId="{8B7BD01A-5183-4D04-A2BF-FBBB54799E77}" destId="{073EA71D-7299-4EC1-B113-26DFEB568638}" srcOrd="1" destOrd="0" presId="urn:microsoft.com/office/officeart/2005/8/layout/hList9"/>
    <dgm:cxn modelId="{EA704374-19DC-4F00-B845-B41CF38B8220}" type="presOf" srcId="{1CC882FE-08B7-4D9A-893D-AFC663A52AE5}" destId="{C0A86748-EE07-4223-B387-D8587432E239}" srcOrd="0" destOrd="0" presId="urn:microsoft.com/office/officeart/2005/8/layout/hList9"/>
    <dgm:cxn modelId="{9EC69EE4-96F4-47CC-A90B-BF60FA993C07}" type="presOf" srcId="{8E08AF9A-2716-408A-9006-5FE9F2B8C102}" destId="{71D16127-0415-4225-BAA0-B7E53BEC67FC}" srcOrd="1" destOrd="0" presId="urn:microsoft.com/office/officeart/2005/8/layout/hList9"/>
    <dgm:cxn modelId="{BCE54128-1A7F-4DAE-97A5-100DD9D79C8E}" type="presOf" srcId="{8B7BD01A-5183-4D04-A2BF-FBBB54799E77}" destId="{E5789A7F-9213-4DA2-A74B-ED3F776300D9}" srcOrd="0" destOrd="0" presId="urn:microsoft.com/office/officeart/2005/8/layout/hList9"/>
    <dgm:cxn modelId="{1D347F95-CEB6-4AD5-97DE-D6762F62996B}" type="presOf" srcId="{27B34065-329E-47AF-8DE7-FC5A468E820A}" destId="{5C624619-0C9B-4072-878B-D24A8D3186A3}" srcOrd="1" destOrd="0" presId="urn:microsoft.com/office/officeart/2005/8/layout/hList9"/>
    <dgm:cxn modelId="{C46D4F81-42C9-421E-9F75-5AC5ECE10F95}" srcId="{C880B1E8-D4C7-4108-B417-E970730DB652}" destId="{CD15A06F-12B1-4083-80D7-954AFCB88662}" srcOrd="0" destOrd="0" parTransId="{C05FE6EA-60DF-4823-9FF0-17265688EF66}" sibTransId="{25DEE719-6E24-4206-B748-B1775D07775D}"/>
    <dgm:cxn modelId="{D3FB03B9-9FC3-4EF6-A506-7C1B2E48B4DD}" type="presOf" srcId="{27B34065-329E-47AF-8DE7-FC5A468E820A}" destId="{B025E926-1E60-41B1-8D7E-692CFA346C47}" srcOrd="0" destOrd="0" presId="urn:microsoft.com/office/officeart/2005/8/layout/hList9"/>
    <dgm:cxn modelId="{0AEFD69C-D56B-4648-8F13-0DB7F3D722BC}" srcId="{C880B1E8-D4C7-4108-B417-E970730DB652}" destId="{6693D4CE-576D-43ED-9396-89E237234FEA}" srcOrd="1" destOrd="0" parTransId="{B0FC22FC-EB3C-4CD3-9EC1-8C8F18A46521}" sibTransId="{E9CCE32F-0A43-4551-9357-9DAD322628D5}"/>
    <dgm:cxn modelId="{3B6DB1F0-9AB1-42A0-8FF6-ABCA908253E0}" type="presOf" srcId="{CD15A06F-12B1-4083-80D7-954AFCB88662}" destId="{75E47458-EF45-40E4-B05F-412DAFB8E493}" srcOrd="0" destOrd="0" presId="urn:microsoft.com/office/officeart/2005/8/layout/hList9"/>
    <dgm:cxn modelId="{7432BB2D-6A4E-4BFE-9E06-1179A4D7AED7}" srcId="{1CC882FE-08B7-4D9A-893D-AFC663A52AE5}" destId="{27B34065-329E-47AF-8DE7-FC5A468E820A}" srcOrd="0" destOrd="0" parTransId="{7882E709-A9EE-4517-B8FF-8D5E1CD76251}" sibTransId="{248F21E5-D41F-4CE3-819E-9F80940BFAB2}"/>
    <dgm:cxn modelId="{93C578F0-C5D1-4823-9B53-73FC6F3DD4A8}" type="presOf" srcId="{6693D4CE-576D-43ED-9396-89E237234FEA}" destId="{EF742149-E67E-4D05-A17B-20672C4FE130}" srcOrd="0" destOrd="0" presId="urn:microsoft.com/office/officeart/2005/8/layout/hList9"/>
    <dgm:cxn modelId="{B588DE9C-FF45-4B46-93C8-427D5A1F0FCB}" type="presParOf" srcId="{194B0076-74CA-4EF4-B6EF-BBEB40CC411E}" destId="{A59A3C68-D0E2-49CE-8A28-8C356AD1531C}" srcOrd="0" destOrd="0" presId="urn:microsoft.com/office/officeart/2005/8/layout/hList9"/>
    <dgm:cxn modelId="{3338B9AC-DE7A-4E00-A79B-AA935C31C785}" type="presParOf" srcId="{194B0076-74CA-4EF4-B6EF-BBEB40CC411E}" destId="{1E63E890-1B1C-40B3-A12A-1E4898596B4F}" srcOrd="1" destOrd="0" presId="urn:microsoft.com/office/officeart/2005/8/layout/hList9"/>
    <dgm:cxn modelId="{6882C5AF-2E67-404D-BF34-68CD7FC73B26}" type="presParOf" srcId="{1E63E890-1B1C-40B3-A12A-1E4898596B4F}" destId="{377E32A4-A9A6-4F97-BE70-1F71F222C0C5}" srcOrd="0" destOrd="0" presId="urn:microsoft.com/office/officeart/2005/8/layout/hList9"/>
    <dgm:cxn modelId="{ACB68E11-617F-41FC-9080-AEDFAFD72B26}" type="presParOf" srcId="{1E63E890-1B1C-40B3-A12A-1E4898596B4F}" destId="{DADA319A-3883-4353-AE91-D42DEB88EAEA}" srcOrd="1" destOrd="0" presId="urn:microsoft.com/office/officeart/2005/8/layout/hList9"/>
    <dgm:cxn modelId="{F0EC7A53-D46F-435F-A147-C03E7C10A8C5}" type="presParOf" srcId="{DADA319A-3883-4353-AE91-D42DEB88EAEA}" destId="{DDBF3599-09AA-4E31-8DF5-39FA9B4E75DF}" srcOrd="0" destOrd="0" presId="urn:microsoft.com/office/officeart/2005/8/layout/hList9"/>
    <dgm:cxn modelId="{68950693-F818-433B-83FE-F711166B036A}" type="presParOf" srcId="{DADA319A-3883-4353-AE91-D42DEB88EAEA}" destId="{71D16127-0415-4225-BAA0-B7E53BEC67FC}" srcOrd="1" destOrd="0" presId="urn:microsoft.com/office/officeart/2005/8/layout/hList9"/>
    <dgm:cxn modelId="{8B29E951-ECC7-4278-A0E8-92F32B1194EE}" type="presParOf" srcId="{194B0076-74CA-4EF4-B6EF-BBEB40CC411E}" destId="{296DF649-841E-4E21-A23C-76886C582161}" srcOrd="2" destOrd="0" presId="urn:microsoft.com/office/officeart/2005/8/layout/hList9"/>
    <dgm:cxn modelId="{CB639D87-467F-499E-BFEF-B55086B1EC4E}" type="presParOf" srcId="{194B0076-74CA-4EF4-B6EF-BBEB40CC411E}" destId="{75E47458-EF45-40E4-B05F-412DAFB8E493}" srcOrd="3" destOrd="0" presId="urn:microsoft.com/office/officeart/2005/8/layout/hList9"/>
    <dgm:cxn modelId="{E8F63D18-C8A8-4F38-B16E-21FC2C1716C4}" type="presParOf" srcId="{194B0076-74CA-4EF4-B6EF-BBEB40CC411E}" destId="{C5FF967B-552C-4667-B0EB-0FD9730E8AE2}" srcOrd="4" destOrd="0" presId="urn:microsoft.com/office/officeart/2005/8/layout/hList9"/>
    <dgm:cxn modelId="{7967C31B-3F95-404A-A097-AE9D58FE0A1D}" type="presParOf" srcId="{194B0076-74CA-4EF4-B6EF-BBEB40CC411E}" destId="{EBA7A942-8359-4316-887B-E73BD702BC8A}" srcOrd="5" destOrd="0" presId="urn:microsoft.com/office/officeart/2005/8/layout/hList9"/>
    <dgm:cxn modelId="{6931C867-4B66-48C3-BA96-610BFEBFDB2D}" type="presParOf" srcId="{194B0076-74CA-4EF4-B6EF-BBEB40CC411E}" destId="{57668DBE-AE58-482D-991B-4D4E8DAA2E52}" srcOrd="6" destOrd="0" presId="urn:microsoft.com/office/officeart/2005/8/layout/hList9"/>
    <dgm:cxn modelId="{78F1BF92-9D38-4A43-8CF4-233CA55054F8}" type="presParOf" srcId="{57668DBE-AE58-482D-991B-4D4E8DAA2E52}" destId="{57931F1F-74D1-4AD6-A814-69E08AEFDA43}" srcOrd="0" destOrd="0" presId="urn:microsoft.com/office/officeart/2005/8/layout/hList9"/>
    <dgm:cxn modelId="{5A7A4BF2-67B5-4A5B-B1F8-F96541E9E4E1}" type="presParOf" srcId="{57668DBE-AE58-482D-991B-4D4E8DAA2E52}" destId="{2DB7004B-45DA-4801-B5CE-F36E859B9443}" srcOrd="1" destOrd="0" presId="urn:microsoft.com/office/officeart/2005/8/layout/hList9"/>
    <dgm:cxn modelId="{958DDA51-3600-46C0-B6FC-15942426FBC5}" type="presParOf" srcId="{2DB7004B-45DA-4801-B5CE-F36E859B9443}" destId="{E5789A7F-9213-4DA2-A74B-ED3F776300D9}" srcOrd="0" destOrd="0" presId="urn:microsoft.com/office/officeart/2005/8/layout/hList9"/>
    <dgm:cxn modelId="{E9AAD35F-C36F-4809-A7AE-A88E784AE50F}" type="presParOf" srcId="{2DB7004B-45DA-4801-B5CE-F36E859B9443}" destId="{073EA71D-7299-4EC1-B113-26DFEB568638}" srcOrd="1" destOrd="0" presId="urn:microsoft.com/office/officeart/2005/8/layout/hList9"/>
    <dgm:cxn modelId="{6FC5D167-2DDF-4C6E-9368-70E69632C4DE}" type="presParOf" srcId="{194B0076-74CA-4EF4-B6EF-BBEB40CC411E}" destId="{693F19C3-634C-433B-A404-43D5AB88CB57}" srcOrd="7" destOrd="0" presId="urn:microsoft.com/office/officeart/2005/8/layout/hList9"/>
    <dgm:cxn modelId="{E74D1FE6-4A07-4370-9749-45EC7A83A679}" type="presParOf" srcId="{194B0076-74CA-4EF4-B6EF-BBEB40CC411E}" destId="{EF742149-E67E-4D05-A17B-20672C4FE130}" srcOrd="8" destOrd="0" presId="urn:microsoft.com/office/officeart/2005/8/layout/hList9"/>
    <dgm:cxn modelId="{37C7DD8B-9FAB-4819-B40A-84A3001BCDF1}" type="presParOf" srcId="{194B0076-74CA-4EF4-B6EF-BBEB40CC411E}" destId="{F6993764-A6C1-4162-BB28-405CFE1D0C12}" srcOrd="9" destOrd="0" presId="urn:microsoft.com/office/officeart/2005/8/layout/hList9"/>
    <dgm:cxn modelId="{08E8DC27-87B1-42B1-84CC-F584A5AAE504}" type="presParOf" srcId="{194B0076-74CA-4EF4-B6EF-BBEB40CC411E}" destId="{10B45E23-81DB-475E-9541-A6B59A52788F}" srcOrd="10" destOrd="0" presId="urn:microsoft.com/office/officeart/2005/8/layout/hList9"/>
    <dgm:cxn modelId="{EE902099-8D27-407F-9B7E-DCBB0F077681}" type="presParOf" srcId="{194B0076-74CA-4EF4-B6EF-BBEB40CC411E}" destId="{C876FBAD-FCB2-4A59-BBA6-82A63AAAE09B}" srcOrd="11" destOrd="0" presId="urn:microsoft.com/office/officeart/2005/8/layout/hList9"/>
    <dgm:cxn modelId="{3CCD1B88-BB96-49CA-B344-23FA9C12074D}" type="presParOf" srcId="{C876FBAD-FCB2-4A59-BBA6-82A63AAAE09B}" destId="{881106CA-357F-4755-B058-95F15919BE4E}" srcOrd="0" destOrd="0" presId="urn:microsoft.com/office/officeart/2005/8/layout/hList9"/>
    <dgm:cxn modelId="{EFB74A5A-C64C-41EE-86D5-31C2E754C403}" type="presParOf" srcId="{C876FBAD-FCB2-4A59-BBA6-82A63AAAE09B}" destId="{DF89C271-4DC3-4EDC-BCCB-AF5AB5DD1175}" srcOrd="1" destOrd="0" presId="urn:microsoft.com/office/officeart/2005/8/layout/hList9"/>
    <dgm:cxn modelId="{4EB98EEE-F285-419F-97E4-CBB2D674778E}" type="presParOf" srcId="{DF89C271-4DC3-4EDC-BCCB-AF5AB5DD1175}" destId="{B025E926-1E60-41B1-8D7E-692CFA346C47}" srcOrd="0" destOrd="0" presId="urn:microsoft.com/office/officeart/2005/8/layout/hList9"/>
    <dgm:cxn modelId="{A86E2C05-E9D7-4A46-9060-3088BA450342}" type="presParOf" srcId="{DF89C271-4DC3-4EDC-BCCB-AF5AB5DD1175}" destId="{5C624619-0C9B-4072-878B-D24A8D3186A3}" srcOrd="1" destOrd="0" presId="urn:microsoft.com/office/officeart/2005/8/layout/hList9"/>
    <dgm:cxn modelId="{DACA89A8-DF6B-4D4E-89B9-D88DC0DEEBA6}" type="presParOf" srcId="{194B0076-74CA-4EF4-B6EF-BBEB40CC411E}" destId="{947D5490-03EE-4C46-8BB7-01A03E60AE50}" srcOrd="12" destOrd="0" presId="urn:microsoft.com/office/officeart/2005/8/layout/hList9"/>
    <dgm:cxn modelId="{CB3EA06F-1798-4C71-BAB2-CAFFC9CC1992}" type="presParOf" srcId="{194B0076-74CA-4EF4-B6EF-BBEB40CC411E}" destId="{C0A86748-EE07-4223-B387-D8587432E239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DDF9DB-989A-4856-9F2E-7E855283C3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643869-D57B-4AEF-A4D3-3050C189F757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обеспечение деятельности (оказание услуг) муниципальных учреждений (сады)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979525-93EE-4BFE-BC78-D44C12D9CC90}" type="parTrans" cxnId="{622ED366-B694-441F-A1C8-20EEA483BF8A}">
      <dgm:prSet/>
      <dgm:spPr/>
      <dgm:t>
        <a:bodyPr/>
        <a:lstStyle/>
        <a:p>
          <a:endParaRPr lang="ru-RU"/>
        </a:p>
      </dgm:t>
    </dgm:pt>
    <dgm:pt modelId="{F1DEEA2F-6EAE-4642-A3CE-200217C1B398}" type="sibTrans" cxnId="{622ED366-B694-441F-A1C8-20EEA483BF8A}">
      <dgm:prSet/>
      <dgm:spPr/>
      <dgm:t>
        <a:bodyPr/>
        <a:lstStyle/>
        <a:p>
          <a:endParaRPr lang="ru-RU"/>
        </a:p>
      </dgm:t>
    </dgm:pt>
    <dgm:pt modelId="{C0DD9774-2126-4B07-8F3C-2141A36A6089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Субвенция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0DEC54-3B3F-4CEB-A4CA-734F9FB3AFF8}" type="parTrans" cxnId="{555B6F27-7193-482B-8A6E-39226972920C}">
      <dgm:prSet/>
      <dgm:spPr/>
      <dgm:t>
        <a:bodyPr/>
        <a:lstStyle/>
        <a:p>
          <a:endParaRPr lang="ru-RU"/>
        </a:p>
      </dgm:t>
    </dgm:pt>
    <dgm:pt modelId="{3350757F-51BD-425B-B31D-B6E453255867}" type="sibTrans" cxnId="{555B6F27-7193-482B-8A6E-39226972920C}">
      <dgm:prSet/>
      <dgm:spPr/>
      <dgm:t>
        <a:bodyPr/>
        <a:lstStyle/>
        <a:p>
          <a:endParaRPr lang="ru-RU"/>
        </a:p>
      </dgm:t>
    </dgm:pt>
    <dgm:pt modelId="{896A3D7B-F909-48C6-9488-94FDD2FDA495}" type="pres">
      <dgm:prSet presAssocID="{2ADDF9DB-989A-4856-9F2E-7E855283C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480EF-145B-49CA-8E86-505814C8A345}" type="pres">
      <dgm:prSet presAssocID="{34643869-D57B-4AEF-A4D3-3050C189F757}" presName="node" presStyleLbl="node1" presStyleIdx="0" presStyleCnt="2" custScaleX="86378" custLinFactNeighborX="-1386" custLinFactNeighborY="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DF530-8815-4E1F-B17F-4ABFE8E2C304}" type="pres">
      <dgm:prSet presAssocID="{F1DEEA2F-6EAE-4642-A3CE-200217C1B398}" presName="sibTrans" presStyleCnt="0"/>
      <dgm:spPr/>
    </dgm:pt>
    <dgm:pt modelId="{4A06B229-C4C8-4C64-B60B-8EC650029064}" type="pres">
      <dgm:prSet presAssocID="{C0DD9774-2126-4B07-8F3C-2141A36A608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AD7037-9E89-416C-89CB-F3C41E61F355}" type="presOf" srcId="{2ADDF9DB-989A-4856-9F2E-7E855283C354}" destId="{896A3D7B-F909-48C6-9488-94FDD2FDA495}" srcOrd="0" destOrd="0" presId="urn:microsoft.com/office/officeart/2005/8/layout/hList6"/>
    <dgm:cxn modelId="{DF360DCE-17F5-49E2-8C2E-A7A2FE41371C}" type="presOf" srcId="{34643869-D57B-4AEF-A4D3-3050C189F757}" destId="{EDF480EF-145B-49CA-8E86-505814C8A345}" srcOrd="0" destOrd="0" presId="urn:microsoft.com/office/officeart/2005/8/layout/hList6"/>
    <dgm:cxn modelId="{555B6F27-7193-482B-8A6E-39226972920C}" srcId="{2ADDF9DB-989A-4856-9F2E-7E855283C354}" destId="{C0DD9774-2126-4B07-8F3C-2141A36A6089}" srcOrd="1" destOrd="0" parTransId="{0F0DEC54-3B3F-4CEB-A4CA-734F9FB3AFF8}" sibTransId="{3350757F-51BD-425B-B31D-B6E453255867}"/>
    <dgm:cxn modelId="{622ED366-B694-441F-A1C8-20EEA483BF8A}" srcId="{2ADDF9DB-989A-4856-9F2E-7E855283C354}" destId="{34643869-D57B-4AEF-A4D3-3050C189F757}" srcOrd="0" destOrd="0" parTransId="{78979525-93EE-4BFE-BC78-D44C12D9CC90}" sibTransId="{F1DEEA2F-6EAE-4642-A3CE-200217C1B398}"/>
    <dgm:cxn modelId="{087235AB-3D3D-4CB6-9A7D-82DF6A86D287}" type="presOf" srcId="{C0DD9774-2126-4B07-8F3C-2141A36A6089}" destId="{4A06B229-C4C8-4C64-B60B-8EC650029064}" srcOrd="0" destOrd="0" presId="urn:microsoft.com/office/officeart/2005/8/layout/hList6"/>
    <dgm:cxn modelId="{ABB0B9DA-6E3C-40D5-BF74-2A70A18546BD}" type="presParOf" srcId="{896A3D7B-F909-48C6-9488-94FDD2FDA495}" destId="{EDF480EF-145B-49CA-8E86-505814C8A345}" srcOrd="0" destOrd="0" presId="urn:microsoft.com/office/officeart/2005/8/layout/hList6"/>
    <dgm:cxn modelId="{6542C4F9-BBD3-4EC2-AEFA-B2A05A5CF08F}" type="presParOf" srcId="{896A3D7B-F909-48C6-9488-94FDD2FDA495}" destId="{4E0DF530-8815-4E1F-B17F-4ABFE8E2C304}" srcOrd="1" destOrd="0" presId="urn:microsoft.com/office/officeart/2005/8/layout/hList6"/>
    <dgm:cxn modelId="{9B987B29-D3DC-4AE4-BE98-A1D9E3B188B0}" type="presParOf" srcId="{896A3D7B-F909-48C6-9488-94FDD2FDA495}" destId="{4A06B229-C4C8-4C64-B60B-8EC65002906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DDF9DB-989A-4856-9F2E-7E855283C3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643869-D57B-4AEF-A4D3-3050C189F757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обеспечение деятельности (оказание услуг) муниципальных учреждений (школы)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979525-93EE-4BFE-BC78-D44C12D9CC90}" type="parTrans" cxnId="{622ED366-B694-441F-A1C8-20EEA483BF8A}">
      <dgm:prSet/>
      <dgm:spPr/>
      <dgm:t>
        <a:bodyPr/>
        <a:lstStyle/>
        <a:p>
          <a:endParaRPr lang="ru-RU"/>
        </a:p>
      </dgm:t>
    </dgm:pt>
    <dgm:pt modelId="{F1DEEA2F-6EAE-4642-A3CE-200217C1B398}" type="sibTrans" cxnId="{622ED366-B694-441F-A1C8-20EEA483BF8A}">
      <dgm:prSet/>
      <dgm:spPr/>
      <dgm:t>
        <a:bodyPr/>
        <a:lstStyle/>
        <a:p>
          <a:endParaRPr lang="ru-RU"/>
        </a:p>
      </dgm:t>
    </dgm:pt>
    <dgm:pt modelId="{C0DD9774-2126-4B07-8F3C-2141A36A6089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Субвенция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0DEC54-3B3F-4CEB-A4CA-734F9FB3AFF8}" type="parTrans" cxnId="{555B6F27-7193-482B-8A6E-39226972920C}">
      <dgm:prSet/>
      <dgm:spPr/>
      <dgm:t>
        <a:bodyPr/>
        <a:lstStyle/>
        <a:p>
          <a:endParaRPr lang="ru-RU"/>
        </a:p>
      </dgm:t>
    </dgm:pt>
    <dgm:pt modelId="{3350757F-51BD-425B-B31D-B6E453255867}" type="sibTrans" cxnId="{555B6F27-7193-482B-8A6E-39226972920C}">
      <dgm:prSet/>
      <dgm:spPr/>
      <dgm:t>
        <a:bodyPr/>
        <a:lstStyle/>
        <a:p>
          <a:endParaRPr lang="ru-RU"/>
        </a:p>
      </dgm:t>
    </dgm:pt>
    <dgm:pt modelId="{896A3D7B-F909-48C6-9488-94FDD2FDA495}" type="pres">
      <dgm:prSet presAssocID="{2ADDF9DB-989A-4856-9F2E-7E855283C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480EF-145B-49CA-8E86-505814C8A345}" type="pres">
      <dgm:prSet presAssocID="{34643869-D57B-4AEF-A4D3-3050C189F757}" presName="node" presStyleLbl="node1" presStyleIdx="0" presStyleCnt="2" custScaleX="86378" custLinFactNeighborX="-1386" custLinFactNeighborY="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DF530-8815-4E1F-B17F-4ABFE8E2C304}" type="pres">
      <dgm:prSet presAssocID="{F1DEEA2F-6EAE-4642-A3CE-200217C1B398}" presName="sibTrans" presStyleCnt="0"/>
      <dgm:spPr/>
    </dgm:pt>
    <dgm:pt modelId="{4A06B229-C4C8-4C64-B60B-8EC650029064}" type="pres">
      <dgm:prSet presAssocID="{C0DD9774-2126-4B07-8F3C-2141A36A608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82A86-18E2-4BC7-A0C9-140E15A6627C}" type="presOf" srcId="{2ADDF9DB-989A-4856-9F2E-7E855283C354}" destId="{896A3D7B-F909-48C6-9488-94FDD2FDA495}" srcOrd="0" destOrd="0" presId="urn:microsoft.com/office/officeart/2005/8/layout/hList6"/>
    <dgm:cxn modelId="{555B6F27-7193-482B-8A6E-39226972920C}" srcId="{2ADDF9DB-989A-4856-9F2E-7E855283C354}" destId="{C0DD9774-2126-4B07-8F3C-2141A36A6089}" srcOrd="1" destOrd="0" parTransId="{0F0DEC54-3B3F-4CEB-A4CA-734F9FB3AFF8}" sibTransId="{3350757F-51BD-425B-B31D-B6E453255867}"/>
    <dgm:cxn modelId="{622ED366-B694-441F-A1C8-20EEA483BF8A}" srcId="{2ADDF9DB-989A-4856-9F2E-7E855283C354}" destId="{34643869-D57B-4AEF-A4D3-3050C189F757}" srcOrd="0" destOrd="0" parTransId="{78979525-93EE-4BFE-BC78-D44C12D9CC90}" sibTransId="{F1DEEA2F-6EAE-4642-A3CE-200217C1B398}"/>
    <dgm:cxn modelId="{8D782DA5-F70F-414C-84BB-C24E870A830D}" type="presOf" srcId="{C0DD9774-2126-4B07-8F3C-2141A36A6089}" destId="{4A06B229-C4C8-4C64-B60B-8EC650029064}" srcOrd="0" destOrd="0" presId="urn:microsoft.com/office/officeart/2005/8/layout/hList6"/>
    <dgm:cxn modelId="{E2F7769E-ECF0-4CED-B109-703CDB793B8E}" type="presOf" srcId="{34643869-D57B-4AEF-A4D3-3050C189F757}" destId="{EDF480EF-145B-49CA-8E86-505814C8A345}" srcOrd="0" destOrd="0" presId="urn:microsoft.com/office/officeart/2005/8/layout/hList6"/>
    <dgm:cxn modelId="{00544905-7623-437C-B33C-DF31DD507746}" type="presParOf" srcId="{896A3D7B-F909-48C6-9488-94FDD2FDA495}" destId="{EDF480EF-145B-49CA-8E86-505814C8A345}" srcOrd="0" destOrd="0" presId="urn:microsoft.com/office/officeart/2005/8/layout/hList6"/>
    <dgm:cxn modelId="{EE51D36B-F80F-4E48-8FDE-05CB1E7AC356}" type="presParOf" srcId="{896A3D7B-F909-48C6-9488-94FDD2FDA495}" destId="{4E0DF530-8815-4E1F-B17F-4ABFE8E2C304}" srcOrd="1" destOrd="0" presId="urn:microsoft.com/office/officeart/2005/8/layout/hList6"/>
    <dgm:cxn modelId="{0238A7D0-434A-4577-9B97-A57F9B251D37}" type="presParOf" srcId="{896A3D7B-F909-48C6-9488-94FDD2FDA495}" destId="{4A06B229-C4C8-4C64-B60B-8EC65002906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DDF9DB-989A-4856-9F2E-7E855283C3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643869-D57B-4AEF-A4D3-3050C189F757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обеспечение деятельности (оказание услуг) муниципальных учреждения (ЦДО)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979525-93EE-4BFE-BC78-D44C12D9CC90}" type="parTrans" cxnId="{622ED366-B694-441F-A1C8-20EEA483BF8A}">
      <dgm:prSet/>
      <dgm:spPr/>
      <dgm:t>
        <a:bodyPr/>
        <a:lstStyle/>
        <a:p>
          <a:endParaRPr lang="ru-RU"/>
        </a:p>
      </dgm:t>
    </dgm:pt>
    <dgm:pt modelId="{F1DEEA2F-6EAE-4642-A3CE-200217C1B398}" type="sibTrans" cxnId="{622ED366-B694-441F-A1C8-20EEA483BF8A}">
      <dgm:prSet/>
      <dgm:spPr/>
      <dgm:t>
        <a:bodyPr/>
        <a:lstStyle/>
        <a:p>
          <a:endParaRPr lang="ru-RU"/>
        </a:p>
      </dgm:t>
    </dgm:pt>
    <dgm:pt modelId="{C0DD9774-2126-4B07-8F3C-2141A36A6089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Субсидия на повышение оплаты труда работников дополнительного образования детей в целях реализации майских указов Президента Российской Федерации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0DEC54-3B3F-4CEB-A4CA-734F9FB3AFF8}" type="parTrans" cxnId="{555B6F27-7193-482B-8A6E-39226972920C}">
      <dgm:prSet/>
      <dgm:spPr/>
      <dgm:t>
        <a:bodyPr/>
        <a:lstStyle/>
        <a:p>
          <a:endParaRPr lang="ru-RU"/>
        </a:p>
      </dgm:t>
    </dgm:pt>
    <dgm:pt modelId="{3350757F-51BD-425B-B31D-B6E453255867}" type="sibTrans" cxnId="{555B6F27-7193-482B-8A6E-39226972920C}">
      <dgm:prSet/>
      <dgm:spPr/>
      <dgm:t>
        <a:bodyPr/>
        <a:lstStyle/>
        <a:p>
          <a:endParaRPr lang="ru-RU"/>
        </a:p>
      </dgm:t>
    </dgm:pt>
    <dgm:pt modelId="{896A3D7B-F909-48C6-9488-94FDD2FDA495}" type="pres">
      <dgm:prSet presAssocID="{2ADDF9DB-989A-4856-9F2E-7E855283C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480EF-145B-49CA-8E86-505814C8A345}" type="pres">
      <dgm:prSet presAssocID="{34643869-D57B-4AEF-A4D3-3050C189F757}" presName="node" presStyleLbl="node1" presStyleIdx="0" presStyleCnt="2" custScaleX="86378" custLinFactNeighborX="-1386" custLinFactNeighborY="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DF530-8815-4E1F-B17F-4ABFE8E2C304}" type="pres">
      <dgm:prSet presAssocID="{F1DEEA2F-6EAE-4642-A3CE-200217C1B398}" presName="sibTrans" presStyleCnt="0"/>
      <dgm:spPr/>
    </dgm:pt>
    <dgm:pt modelId="{4A06B229-C4C8-4C64-B60B-8EC650029064}" type="pres">
      <dgm:prSet presAssocID="{C0DD9774-2126-4B07-8F3C-2141A36A608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77C19A-110C-401B-8174-E6839BDC5E61}" type="presOf" srcId="{2ADDF9DB-989A-4856-9F2E-7E855283C354}" destId="{896A3D7B-F909-48C6-9488-94FDD2FDA495}" srcOrd="0" destOrd="0" presId="urn:microsoft.com/office/officeart/2005/8/layout/hList6"/>
    <dgm:cxn modelId="{555B6F27-7193-482B-8A6E-39226972920C}" srcId="{2ADDF9DB-989A-4856-9F2E-7E855283C354}" destId="{C0DD9774-2126-4B07-8F3C-2141A36A6089}" srcOrd="1" destOrd="0" parTransId="{0F0DEC54-3B3F-4CEB-A4CA-734F9FB3AFF8}" sibTransId="{3350757F-51BD-425B-B31D-B6E453255867}"/>
    <dgm:cxn modelId="{622ED366-B694-441F-A1C8-20EEA483BF8A}" srcId="{2ADDF9DB-989A-4856-9F2E-7E855283C354}" destId="{34643869-D57B-4AEF-A4D3-3050C189F757}" srcOrd="0" destOrd="0" parTransId="{78979525-93EE-4BFE-BC78-D44C12D9CC90}" sibTransId="{F1DEEA2F-6EAE-4642-A3CE-200217C1B398}"/>
    <dgm:cxn modelId="{AA0B8190-6AB1-4715-869E-75959522673C}" type="presOf" srcId="{C0DD9774-2126-4B07-8F3C-2141A36A6089}" destId="{4A06B229-C4C8-4C64-B60B-8EC650029064}" srcOrd="0" destOrd="0" presId="urn:microsoft.com/office/officeart/2005/8/layout/hList6"/>
    <dgm:cxn modelId="{FC352917-82F3-4992-B897-A43CB0B583A4}" type="presOf" srcId="{34643869-D57B-4AEF-A4D3-3050C189F757}" destId="{EDF480EF-145B-49CA-8E86-505814C8A345}" srcOrd="0" destOrd="0" presId="urn:microsoft.com/office/officeart/2005/8/layout/hList6"/>
    <dgm:cxn modelId="{2B166CBF-E227-4804-94B0-FBFEE05CA5AC}" type="presParOf" srcId="{896A3D7B-F909-48C6-9488-94FDD2FDA495}" destId="{EDF480EF-145B-49CA-8E86-505814C8A345}" srcOrd="0" destOrd="0" presId="urn:microsoft.com/office/officeart/2005/8/layout/hList6"/>
    <dgm:cxn modelId="{6593ED23-3E27-44F2-8663-E278B7492270}" type="presParOf" srcId="{896A3D7B-F909-48C6-9488-94FDD2FDA495}" destId="{4E0DF530-8815-4E1F-B17F-4ABFE8E2C304}" srcOrd="1" destOrd="0" presId="urn:microsoft.com/office/officeart/2005/8/layout/hList6"/>
    <dgm:cxn modelId="{BBD8F1AC-6905-4059-8CC5-1525F346AA3B}" type="presParOf" srcId="{896A3D7B-F909-48C6-9488-94FDD2FDA495}" destId="{4A06B229-C4C8-4C64-B60B-8EC65002906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80B1E8-D4C7-4108-B417-E970730DB65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5A06F-12B1-4083-80D7-954AFCB88662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2016 год (</a:t>
          </a: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первоначальный план)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5FE6EA-60DF-4823-9FF0-17265688EF66}" type="parTrans" cxnId="{C46D4F81-42C9-421E-9F75-5AC5ECE10F95}">
      <dgm:prSet/>
      <dgm:spPr/>
      <dgm:t>
        <a:bodyPr/>
        <a:lstStyle/>
        <a:p>
          <a:endParaRPr lang="ru-RU"/>
        </a:p>
      </dgm:t>
    </dgm:pt>
    <dgm:pt modelId="{25DEE719-6E24-4206-B748-B1775D07775D}" type="sibTrans" cxnId="{C46D4F81-42C9-421E-9F75-5AC5ECE10F95}">
      <dgm:prSet/>
      <dgm:spPr/>
      <dgm:t>
        <a:bodyPr/>
        <a:lstStyle/>
        <a:p>
          <a:endParaRPr lang="ru-RU"/>
        </a:p>
      </dgm:t>
    </dgm:pt>
    <dgm:pt modelId="{8E08AF9A-2716-408A-9006-5FE9F2B8C102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600" b="1" dirty="0" smtClean="0">
              <a:latin typeface="Arial" pitchFamily="34" charset="0"/>
              <a:cs typeface="Arial" pitchFamily="34" charset="0"/>
            </a:rPr>
            <a:t>173 589,2 тыс.руб.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532776E5-B195-46FC-B602-EEDB5A83887F}" type="parTrans" cxnId="{0C806118-DA9F-42C5-BFCF-76A45723D472}">
      <dgm:prSet/>
      <dgm:spPr/>
      <dgm:t>
        <a:bodyPr/>
        <a:lstStyle/>
        <a:p>
          <a:endParaRPr lang="ru-RU"/>
        </a:p>
      </dgm:t>
    </dgm:pt>
    <dgm:pt modelId="{713586B0-F46B-43A1-81EE-90BD00B7C254}" type="sibTrans" cxnId="{0C806118-DA9F-42C5-BFCF-76A45723D472}">
      <dgm:prSet/>
      <dgm:spPr/>
      <dgm:t>
        <a:bodyPr/>
        <a:lstStyle/>
        <a:p>
          <a:endParaRPr lang="ru-RU"/>
        </a:p>
      </dgm:t>
    </dgm:pt>
    <dgm:pt modelId="{6693D4CE-576D-43ED-9396-89E237234FEA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(проект)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FC22FC-EB3C-4CD3-9EC1-8C8F18A46521}" type="parTrans" cxnId="{0AEFD69C-D56B-4648-8F13-0DB7F3D722BC}">
      <dgm:prSet/>
      <dgm:spPr/>
      <dgm:t>
        <a:bodyPr/>
        <a:lstStyle/>
        <a:p>
          <a:endParaRPr lang="ru-RU"/>
        </a:p>
      </dgm:t>
    </dgm:pt>
    <dgm:pt modelId="{E9CCE32F-0A43-4551-9357-9DAD322628D5}" type="sibTrans" cxnId="{0AEFD69C-D56B-4648-8F13-0DB7F3D722BC}">
      <dgm:prSet/>
      <dgm:spPr/>
      <dgm:t>
        <a:bodyPr/>
        <a:lstStyle/>
        <a:p>
          <a:endParaRPr lang="ru-RU"/>
        </a:p>
      </dgm:t>
    </dgm:pt>
    <dgm:pt modelId="{8B7BD01A-5183-4D04-A2BF-FBBB54799E77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600" b="1" dirty="0" smtClean="0">
              <a:latin typeface="Arial" pitchFamily="34" charset="0"/>
              <a:cs typeface="Arial" pitchFamily="34" charset="0"/>
            </a:rPr>
            <a:t>172 527,8 тыс.руб.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E3E5E7E6-D17D-4460-887A-08AB04722631}" type="sibTrans" cxnId="{0288A167-75A9-4347-89B3-96A59C0B6856}">
      <dgm:prSet/>
      <dgm:spPr/>
      <dgm:t>
        <a:bodyPr/>
        <a:lstStyle/>
        <a:p>
          <a:endParaRPr lang="ru-RU"/>
        </a:p>
      </dgm:t>
    </dgm:pt>
    <dgm:pt modelId="{7B1D9085-4FBA-46A8-9C58-0916DBF0ED60}" type="parTrans" cxnId="{0288A167-75A9-4347-89B3-96A59C0B6856}">
      <dgm:prSet/>
      <dgm:spPr/>
      <dgm:t>
        <a:bodyPr/>
        <a:lstStyle/>
        <a:p>
          <a:endParaRPr lang="ru-RU"/>
        </a:p>
      </dgm:t>
    </dgm:pt>
    <dgm:pt modelId="{1CC882FE-08B7-4D9A-893D-AFC663A52AE5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2019 год (проект)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A961A7-3CBC-4FB3-8B23-CA4C000A735D}" type="parTrans" cxnId="{8F6CDD57-9A55-4CEE-92CF-DBB64CB32395}">
      <dgm:prSet/>
      <dgm:spPr/>
      <dgm:t>
        <a:bodyPr/>
        <a:lstStyle/>
        <a:p>
          <a:endParaRPr lang="ru-RU"/>
        </a:p>
      </dgm:t>
    </dgm:pt>
    <dgm:pt modelId="{B3A71042-CEC6-4945-A23E-5274E56E32BA}" type="sibTrans" cxnId="{8F6CDD57-9A55-4CEE-92CF-DBB64CB32395}">
      <dgm:prSet/>
      <dgm:spPr/>
      <dgm:t>
        <a:bodyPr/>
        <a:lstStyle/>
        <a:p>
          <a:endParaRPr lang="ru-RU"/>
        </a:p>
      </dgm:t>
    </dgm:pt>
    <dgm:pt modelId="{27B34065-329E-47AF-8DE7-FC5A468E820A}">
      <dgm:prSet custT="1"/>
      <dgm:spPr>
        <a:solidFill>
          <a:srgbClr val="FFC000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600" b="1" dirty="0" smtClean="0">
              <a:latin typeface="Arial" pitchFamily="34" charset="0"/>
              <a:cs typeface="Arial" pitchFamily="34" charset="0"/>
            </a:rPr>
            <a:t>171 177,1 </a:t>
          </a:r>
          <a:r>
            <a:rPr lang="ru-RU" sz="1600" b="1" dirty="0" err="1" smtClean="0">
              <a:latin typeface="Arial" pitchFamily="34" charset="0"/>
              <a:cs typeface="Arial" pitchFamily="34" charset="0"/>
            </a:rPr>
            <a:t>тыс.руб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7882E709-A9EE-4517-B8FF-8D5E1CD76251}" type="parTrans" cxnId="{7432BB2D-6A4E-4BFE-9E06-1179A4D7AED7}">
      <dgm:prSet/>
      <dgm:spPr/>
      <dgm:t>
        <a:bodyPr/>
        <a:lstStyle/>
        <a:p>
          <a:endParaRPr lang="ru-RU"/>
        </a:p>
      </dgm:t>
    </dgm:pt>
    <dgm:pt modelId="{248F21E5-D41F-4CE3-819E-9F80940BFAB2}" type="sibTrans" cxnId="{7432BB2D-6A4E-4BFE-9E06-1179A4D7AED7}">
      <dgm:prSet/>
      <dgm:spPr/>
      <dgm:t>
        <a:bodyPr/>
        <a:lstStyle/>
        <a:p>
          <a:endParaRPr lang="ru-RU"/>
        </a:p>
      </dgm:t>
    </dgm:pt>
    <dgm:pt modelId="{3141AD75-D8F5-4405-B1B2-E68E21C0C070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600" b="1" dirty="0" smtClean="0">
              <a:latin typeface="Arial" pitchFamily="34" charset="0"/>
              <a:cs typeface="Arial" pitchFamily="34" charset="0"/>
            </a:rPr>
            <a:t>172 933,9 тыс.руб.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3434581B-2D7D-4C04-A022-29FCFE7E1136}" type="parTrans" cxnId="{EA08C93C-8AD6-4572-BA07-14EF06ABD68B}">
      <dgm:prSet/>
      <dgm:spPr/>
      <dgm:t>
        <a:bodyPr/>
        <a:lstStyle/>
        <a:p>
          <a:endParaRPr lang="ru-RU"/>
        </a:p>
      </dgm:t>
    </dgm:pt>
    <dgm:pt modelId="{B01D167F-DB6B-42C4-BB03-82664E5F39DE}" type="sibTrans" cxnId="{EA08C93C-8AD6-4572-BA07-14EF06ABD68B}">
      <dgm:prSet/>
      <dgm:spPr/>
      <dgm:t>
        <a:bodyPr/>
        <a:lstStyle/>
        <a:p>
          <a:endParaRPr lang="ru-RU"/>
        </a:p>
      </dgm:t>
    </dgm:pt>
    <dgm:pt modelId="{0E23B44B-44E8-4705-8ED1-3B0A5BC8BF38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(проект)</a:t>
          </a:r>
          <a:endParaRPr lang="ru-RU" sz="1400" dirty="0"/>
        </a:p>
      </dgm:t>
    </dgm:pt>
    <dgm:pt modelId="{7E41EA39-CB9C-4186-BFD8-D603B6C17A84}" type="parTrans" cxnId="{9D8F471D-E43B-4B2C-85ED-78D20B0308E5}">
      <dgm:prSet/>
      <dgm:spPr/>
      <dgm:t>
        <a:bodyPr/>
        <a:lstStyle/>
        <a:p>
          <a:endParaRPr lang="ru-RU"/>
        </a:p>
      </dgm:t>
    </dgm:pt>
    <dgm:pt modelId="{F30F7876-DB39-4F86-B2C3-EFE03BCBE18F}" type="sibTrans" cxnId="{9D8F471D-E43B-4B2C-85ED-78D20B0308E5}">
      <dgm:prSet/>
      <dgm:spPr/>
      <dgm:t>
        <a:bodyPr/>
        <a:lstStyle/>
        <a:p>
          <a:endParaRPr lang="ru-RU"/>
        </a:p>
      </dgm:t>
    </dgm:pt>
    <dgm:pt modelId="{194B0076-74CA-4EF4-B6EF-BBEB40CC411E}" type="pres">
      <dgm:prSet presAssocID="{C880B1E8-D4C7-4108-B417-E970730DB65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9A3C68-D0E2-49CE-8A28-8C356AD1531C}" type="pres">
      <dgm:prSet presAssocID="{CD15A06F-12B1-4083-80D7-954AFCB88662}" presName="posSpace" presStyleCnt="0"/>
      <dgm:spPr/>
    </dgm:pt>
    <dgm:pt modelId="{1E63E890-1B1C-40B3-A12A-1E4898596B4F}" type="pres">
      <dgm:prSet presAssocID="{CD15A06F-12B1-4083-80D7-954AFCB88662}" presName="vertFlow" presStyleCnt="0"/>
      <dgm:spPr/>
    </dgm:pt>
    <dgm:pt modelId="{377E32A4-A9A6-4F97-BE70-1F71F222C0C5}" type="pres">
      <dgm:prSet presAssocID="{CD15A06F-12B1-4083-80D7-954AFCB88662}" presName="topSpace" presStyleCnt="0"/>
      <dgm:spPr/>
    </dgm:pt>
    <dgm:pt modelId="{DADA319A-3883-4353-AE91-D42DEB88EAEA}" type="pres">
      <dgm:prSet presAssocID="{CD15A06F-12B1-4083-80D7-954AFCB88662}" presName="firstComp" presStyleCnt="0"/>
      <dgm:spPr/>
    </dgm:pt>
    <dgm:pt modelId="{DDBF3599-09AA-4E31-8DF5-39FA9B4E75DF}" type="pres">
      <dgm:prSet presAssocID="{CD15A06F-12B1-4083-80D7-954AFCB88662}" presName="firstChild" presStyleLbl="bgAccFollowNode1" presStyleIdx="0" presStyleCnt="4" custScaleX="330501" custScaleY="550252" custLinFactX="287723" custLinFactY="-100000" custLinFactNeighborX="300000" custLinFactNeighborY="-148866"/>
      <dgm:spPr/>
      <dgm:t>
        <a:bodyPr/>
        <a:lstStyle/>
        <a:p>
          <a:endParaRPr lang="ru-RU"/>
        </a:p>
      </dgm:t>
    </dgm:pt>
    <dgm:pt modelId="{71D16127-0415-4225-BAA0-B7E53BEC67FC}" type="pres">
      <dgm:prSet presAssocID="{CD15A06F-12B1-4083-80D7-954AFCB8866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DF649-841E-4E21-A23C-76886C582161}" type="pres">
      <dgm:prSet presAssocID="{CD15A06F-12B1-4083-80D7-954AFCB88662}" presName="negSpace" presStyleCnt="0"/>
      <dgm:spPr/>
    </dgm:pt>
    <dgm:pt modelId="{75E47458-EF45-40E4-B05F-412DAFB8E493}" type="pres">
      <dgm:prSet presAssocID="{CD15A06F-12B1-4083-80D7-954AFCB88662}" presName="circle" presStyleLbl="node1" presStyleIdx="0" presStyleCnt="4" custScaleX="1112722" custScaleY="820943" custLinFactX="200000" custLinFactY="-216808" custLinFactNeighborX="260740" custLinFactNeighborY="-300000"/>
      <dgm:spPr/>
      <dgm:t>
        <a:bodyPr/>
        <a:lstStyle/>
        <a:p>
          <a:endParaRPr lang="ru-RU"/>
        </a:p>
      </dgm:t>
    </dgm:pt>
    <dgm:pt modelId="{C5FF967B-552C-4667-B0EB-0FD9730E8AE2}" type="pres">
      <dgm:prSet presAssocID="{25DEE719-6E24-4206-B748-B1775D07775D}" presName="transSpace" presStyleCnt="0"/>
      <dgm:spPr/>
    </dgm:pt>
    <dgm:pt modelId="{596C581D-CE88-48DE-9191-5AE0F4EB9CFC}" type="pres">
      <dgm:prSet presAssocID="{0E23B44B-44E8-4705-8ED1-3B0A5BC8BF38}" presName="posSpace" presStyleCnt="0"/>
      <dgm:spPr/>
    </dgm:pt>
    <dgm:pt modelId="{C7FBE40D-E1A1-44C2-A312-128F18ECABD0}" type="pres">
      <dgm:prSet presAssocID="{0E23B44B-44E8-4705-8ED1-3B0A5BC8BF38}" presName="vertFlow" presStyleCnt="0"/>
      <dgm:spPr/>
    </dgm:pt>
    <dgm:pt modelId="{280A08E6-F8C2-436A-94E2-23C69B01DBF5}" type="pres">
      <dgm:prSet presAssocID="{0E23B44B-44E8-4705-8ED1-3B0A5BC8BF38}" presName="topSpace" presStyleCnt="0"/>
      <dgm:spPr/>
    </dgm:pt>
    <dgm:pt modelId="{04B68CED-7507-4E77-83AC-0FB648CA148C}" type="pres">
      <dgm:prSet presAssocID="{0E23B44B-44E8-4705-8ED1-3B0A5BC8BF38}" presName="firstComp" presStyleCnt="0"/>
      <dgm:spPr/>
    </dgm:pt>
    <dgm:pt modelId="{350B90F2-2E24-405C-ADA3-0F38B4FA14B4}" type="pres">
      <dgm:prSet presAssocID="{0E23B44B-44E8-4705-8ED1-3B0A5BC8BF38}" presName="firstChild" presStyleLbl="bgAccFollowNode1" presStyleIdx="1" presStyleCnt="4" custScaleX="310460" custScaleY="552630" custLinFactX="300000" custLinFactY="-100000" custLinFactNeighborX="350442" custLinFactNeighborY="-130956"/>
      <dgm:spPr/>
      <dgm:t>
        <a:bodyPr/>
        <a:lstStyle/>
        <a:p>
          <a:endParaRPr lang="ru-RU"/>
        </a:p>
      </dgm:t>
    </dgm:pt>
    <dgm:pt modelId="{2EC55677-803C-4AE0-94E8-96AB0B5D87D8}" type="pres">
      <dgm:prSet presAssocID="{0E23B44B-44E8-4705-8ED1-3B0A5BC8BF38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7250F-5263-4025-B1D7-85D5776EB739}" type="pres">
      <dgm:prSet presAssocID="{0E23B44B-44E8-4705-8ED1-3B0A5BC8BF38}" presName="negSpace" presStyleCnt="0"/>
      <dgm:spPr/>
    </dgm:pt>
    <dgm:pt modelId="{619D04CA-736D-4847-822B-554DC58049F5}" type="pres">
      <dgm:prSet presAssocID="{0E23B44B-44E8-4705-8ED1-3B0A5BC8BF38}" presName="circle" presStyleLbl="node1" presStyleIdx="1" presStyleCnt="4" custScaleX="1144905" custScaleY="666706" custLinFactX="400000" custLinFactY="-200000" custLinFactNeighborX="410632" custLinFactNeighborY="-215578"/>
      <dgm:spPr/>
      <dgm:t>
        <a:bodyPr/>
        <a:lstStyle/>
        <a:p>
          <a:endParaRPr lang="ru-RU"/>
        </a:p>
      </dgm:t>
    </dgm:pt>
    <dgm:pt modelId="{C51C739D-41EE-4998-8379-18DEA778B838}" type="pres">
      <dgm:prSet presAssocID="{F30F7876-DB39-4F86-B2C3-EFE03BCBE18F}" presName="transSpace" presStyleCnt="0"/>
      <dgm:spPr/>
    </dgm:pt>
    <dgm:pt modelId="{EBA7A942-8359-4316-887B-E73BD702BC8A}" type="pres">
      <dgm:prSet presAssocID="{6693D4CE-576D-43ED-9396-89E237234FEA}" presName="posSpace" presStyleCnt="0"/>
      <dgm:spPr/>
    </dgm:pt>
    <dgm:pt modelId="{57668DBE-AE58-482D-991B-4D4E8DAA2E52}" type="pres">
      <dgm:prSet presAssocID="{6693D4CE-576D-43ED-9396-89E237234FEA}" presName="vertFlow" presStyleCnt="0"/>
      <dgm:spPr/>
    </dgm:pt>
    <dgm:pt modelId="{57931F1F-74D1-4AD6-A814-69E08AEFDA43}" type="pres">
      <dgm:prSet presAssocID="{6693D4CE-576D-43ED-9396-89E237234FEA}" presName="topSpace" presStyleCnt="0"/>
      <dgm:spPr/>
    </dgm:pt>
    <dgm:pt modelId="{2DB7004B-45DA-4801-B5CE-F36E859B9443}" type="pres">
      <dgm:prSet presAssocID="{6693D4CE-576D-43ED-9396-89E237234FEA}" presName="firstComp" presStyleCnt="0"/>
      <dgm:spPr/>
    </dgm:pt>
    <dgm:pt modelId="{E5789A7F-9213-4DA2-A74B-ED3F776300D9}" type="pres">
      <dgm:prSet presAssocID="{6693D4CE-576D-43ED-9396-89E237234FEA}" presName="firstChild" presStyleLbl="bgAccFollowNode1" presStyleIdx="2" presStyleCnt="4" custScaleX="329523" custScaleY="594261" custLinFactX="-160870" custLinFactY="300000" custLinFactNeighborX="-200000" custLinFactNeighborY="302570"/>
      <dgm:spPr/>
      <dgm:t>
        <a:bodyPr/>
        <a:lstStyle/>
        <a:p>
          <a:endParaRPr lang="ru-RU"/>
        </a:p>
      </dgm:t>
    </dgm:pt>
    <dgm:pt modelId="{073EA71D-7299-4EC1-B113-26DFEB568638}" type="pres">
      <dgm:prSet presAssocID="{6693D4CE-576D-43ED-9396-89E237234FE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F19C3-634C-433B-A404-43D5AB88CB57}" type="pres">
      <dgm:prSet presAssocID="{6693D4CE-576D-43ED-9396-89E237234FEA}" presName="negSpace" presStyleCnt="0"/>
      <dgm:spPr/>
    </dgm:pt>
    <dgm:pt modelId="{EF742149-E67E-4D05-A17B-20672C4FE130}" type="pres">
      <dgm:prSet presAssocID="{6693D4CE-576D-43ED-9396-89E237234FEA}" presName="circle" presStyleLbl="node1" presStyleIdx="2" presStyleCnt="4" custScaleX="1107341" custScaleY="674544" custLinFactX="-1512739" custLinFactY="200000" custLinFactNeighborX="-1600000" custLinFactNeighborY="238646"/>
      <dgm:spPr/>
      <dgm:t>
        <a:bodyPr/>
        <a:lstStyle/>
        <a:p>
          <a:endParaRPr lang="ru-RU"/>
        </a:p>
      </dgm:t>
    </dgm:pt>
    <dgm:pt modelId="{F6993764-A6C1-4162-BB28-405CFE1D0C12}" type="pres">
      <dgm:prSet presAssocID="{E9CCE32F-0A43-4551-9357-9DAD322628D5}" presName="transSpace" presStyleCnt="0"/>
      <dgm:spPr/>
    </dgm:pt>
    <dgm:pt modelId="{10B45E23-81DB-475E-9541-A6B59A52788F}" type="pres">
      <dgm:prSet presAssocID="{1CC882FE-08B7-4D9A-893D-AFC663A52AE5}" presName="posSpace" presStyleCnt="0"/>
      <dgm:spPr/>
    </dgm:pt>
    <dgm:pt modelId="{C876FBAD-FCB2-4A59-BBA6-82A63AAAE09B}" type="pres">
      <dgm:prSet presAssocID="{1CC882FE-08B7-4D9A-893D-AFC663A52AE5}" presName="vertFlow" presStyleCnt="0"/>
      <dgm:spPr/>
    </dgm:pt>
    <dgm:pt modelId="{881106CA-357F-4755-B058-95F15919BE4E}" type="pres">
      <dgm:prSet presAssocID="{1CC882FE-08B7-4D9A-893D-AFC663A52AE5}" presName="topSpace" presStyleCnt="0"/>
      <dgm:spPr/>
    </dgm:pt>
    <dgm:pt modelId="{DF89C271-4DC3-4EDC-BCCB-AF5AB5DD1175}" type="pres">
      <dgm:prSet presAssocID="{1CC882FE-08B7-4D9A-893D-AFC663A52AE5}" presName="firstComp" presStyleCnt="0"/>
      <dgm:spPr/>
    </dgm:pt>
    <dgm:pt modelId="{B025E926-1E60-41B1-8D7E-692CFA346C47}" type="pres">
      <dgm:prSet presAssocID="{1CC882FE-08B7-4D9A-893D-AFC663A52AE5}" presName="firstChild" presStyleLbl="bgAccFollowNode1" presStyleIdx="3" presStyleCnt="4" custScaleX="332244" custScaleY="528121" custLinFactX="-100000" custLinFactY="301798" custLinFactNeighborX="-187599" custLinFactNeighborY="400000"/>
      <dgm:spPr/>
      <dgm:t>
        <a:bodyPr/>
        <a:lstStyle/>
        <a:p>
          <a:endParaRPr lang="ru-RU"/>
        </a:p>
      </dgm:t>
    </dgm:pt>
    <dgm:pt modelId="{5C624619-0C9B-4072-878B-D24A8D3186A3}" type="pres">
      <dgm:prSet presAssocID="{1CC882FE-08B7-4D9A-893D-AFC663A52AE5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D5490-03EE-4C46-8BB7-01A03E60AE50}" type="pres">
      <dgm:prSet presAssocID="{1CC882FE-08B7-4D9A-893D-AFC663A52AE5}" presName="negSpace" presStyleCnt="0"/>
      <dgm:spPr/>
    </dgm:pt>
    <dgm:pt modelId="{C0A86748-EE07-4223-B387-D8587432E239}" type="pres">
      <dgm:prSet presAssocID="{1CC882FE-08B7-4D9A-893D-AFC663A52AE5}" presName="circle" presStyleLbl="node1" presStyleIdx="3" presStyleCnt="4" custScaleX="1221312" custScaleY="691593" custLinFactX="-1005871" custLinFactY="216817" custLinFactNeighborX="-1100000" custLinFactNeighborY="300000"/>
      <dgm:spPr/>
      <dgm:t>
        <a:bodyPr/>
        <a:lstStyle/>
        <a:p>
          <a:endParaRPr lang="ru-RU"/>
        </a:p>
      </dgm:t>
    </dgm:pt>
  </dgm:ptLst>
  <dgm:cxnLst>
    <dgm:cxn modelId="{CE653335-A6BE-4FD0-BC01-86963D508DCE}" type="presOf" srcId="{3141AD75-D8F5-4405-B1B2-E68E21C0C070}" destId="{71D16127-0415-4225-BAA0-B7E53BEC67FC}" srcOrd="1" destOrd="0" presId="urn:microsoft.com/office/officeart/2005/8/layout/hList9"/>
    <dgm:cxn modelId="{66E9DDB5-BEA7-460A-9E4A-CD17DE748398}" type="presOf" srcId="{6693D4CE-576D-43ED-9396-89E237234FEA}" destId="{EF742149-E67E-4D05-A17B-20672C4FE130}" srcOrd="0" destOrd="0" presId="urn:microsoft.com/office/officeart/2005/8/layout/hList9"/>
    <dgm:cxn modelId="{9D8F471D-E43B-4B2C-85ED-78D20B0308E5}" srcId="{C880B1E8-D4C7-4108-B417-E970730DB652}" destId="{0E23B44B-44E8-4705-8ED1-3B0A5BC8BF38}" srcOrd="1" destOrd="0" parTransId="{7E41EA39-CB9C-4186-BFD8-D603B6C17A84}" sibTransId="{F30F7876-DB39-4F86-B2C3-EFE03BCBE18F}"/>
    <dgm:cxn modelId="{0C806118-DA9F-42C5-BFCF-76A45723D472}" srcId="{0E23B44B-44E8-4705-8ED1-3B0A5BC8BF38}" destId="{8E08AF9A-2716-408A-9006-5FE9F2B8C102}" srcOrd="0" destOrd="0" parTransId="{532776E5-B195-46FC-B602-EEDB5A83887F}" sibTransId="{713586B0-F46B-43A1-81EE-90BD00B7C254}"/>
    <dgm:cxn modelId="{EA08C93C-8AD6-4572-BA07-14EF06ABD68B}" srcId="{CD15A06F-12B1-4083-80D7-954AFCB88662}" destId="{3141AD75-D8F5-4405-B1B2-E68E21C0C070}" srcOrd="0" destOrd="0" parTransId="{3434581B-2D7D-4C04-A022-29FCFE7E1136}" sibTransId="{B01D167F-DB6B-42C4-BB03-82664E5F39DE}"/>
    <dgm:cxn modelId="{36576D53-44AF-4C15-9740-57C5BD1D4FD8}" type="presOf" srcId="{0E23B44B-44E8-4705-8ED1-3B0A5BC8BF38}" destId="{619D04CA-736D-4847-822B-554DC58049F5}" srcOrd="0" destOrd="0" presId="urn:microsoft.com/office/officeart/2005/8/layout/hList9"/>
    <dgm:cxn modelId="{C46D4F81-42C9-421E-9F75-5AC5ECE10F95}" srcId="{C880B1E8-D4C7-4108-B417-E970730DB652}" destId="{CD15A06F-12B1-4083-80D7-954AFCB88662}" srcOrd="0" destOrd="0" parTransId="{C05FE6EA-60DF-4823-9FF0-17265688EF66}" sibTransId="{25DEE719-6E24-4206-B748-B1775D07775D}"/>
    <dgm:cxn modelId="{D3A2660A-1239-4371-8F94-C180AF93ACE4}" type="presOf" srcId="{8B7BD01A-5183-4D04-A2BF-FBBB54799E77}" destId="{E5789A7F-9213-4DA2-A74B-ED3F776300D9}" srcOrd="0" destOrd="0" presId="urn:microsoft.com/office/officeart/2005/8/layout/hList9"/>
    <dgm:cxn modelId="{89390EAE-52DA-4CB8-A061-CCC91833C36A}" type="presOf" srcId="{8B7BD01A-5183-4D04-A2BF-FBBB54799E77}" destId="{073EA71D-7299-4EC1-B113-26DFEB568638}" srcOrd="1" destOrd="0" presId="urn:microsoft.com/office/officeart/2005/8/layout/hList9"/>
    <dgm:cxn modelId="{8F6CDD57-9A55-4CEE-92CF-DBB64CB32395}" srcId="{C880B1E8-D4C7-4108-B417-E970730DB652}" destId="{1CC882FE-08B7-4D9A-893D-AFC663A52AE5}" srcOrd="3" destOrd="0" parTransId="{7CA961A7-3CBC-4FB3-8B23-CA4C000A735D}" sibTransId="{B3A71042-CEC6-4945-A23E-5274E56E32BA}"/>
    <dgm:cxn modelId="{D6C28A92-BE6C-4528-AC51-D5587B7E344E}" type="presOf" srcId="{CD15A06F-12B1-4083-80D7-954AFCB88662}" destId="{75E47458-EF45-40E4-B05F-412DAFB8E493}" srcOrd="0" destOrd="0" presId="urn:microsoft.com/office/officeart/2005/8/layout/hList9"/>
    <dgm:cxn modelId="{0AEFD69C-D56B-4648-8F13-0DB7F3D722BC}" srcId="{C880B1E8-D4C7-4108-B417-E970730DB652}" destId="{6693D4CE-576D-43ED-9396-89E237234FEA}" srcOrd="2" destOrd="0" parTransId="{B0FC22FC-EB3C-4CD3-9EC1-8C8F18A46521}" sibTransId="{E9CCE32F-0A43-4551-9357-9DAD322628D5}"/>
    <dgm:cxn modelId="{B0F1CCF0-AC0A-44E2-AF7D-613C66C2C9A9}" type="presOf" srcId="{27B34065-329E-47AF-8DE7-FC5A468E820A}" destId="{B025E926-1E60-41B1-8D7E-692CFA346C47}" srcOrd="0" destOrd="0" presId="urn:microsoft.com/office/officeart/2005/8/layout/hList9"/>
    <dgm:cxn modelId="{0288A167-75A9-4347-89B3-96A59C0B6856}" srcId="{6693D4CE-576D-43ED-9396-89E237234FEA}" destId="{8B7BD01A-5183-4D04-A2BF-FBBB54799E77}" srcOrd="0" destOrd="0" parTransId="{7B1D9085-4FBA-46A8-9C58-0916DBF0ED60}" sibTransId="{E3E5E7E6-D17D-4460-887A-08AB04722631}"/>
    <dgm:cxn modelId="{374942D8-D1AC-44F3-B103-6B98FB5B53FA}" type="presOf" srcId="{8E08AF9A-2716-408A-9006-5FE9F2B8C102}" destId="{2EC55677-803C-4AE0-94E8-96AB0B5D87D8}" srcOrd="1" destOrd="0" presId="urn:microsoft.com/office/officeart/2005/8/layout/hList9"/>
    <dgm:cxn modelId="{304C2EFD-DCA8-4ED5-82DA-641EE5518D68}" type="presOf" srcId="{8E08AF9A-2716-408A-9006-5FE9F2B8C102}" destId="{350B90F2-2E24-405C-ADA3-0F38B4FA14B4}" srcOrd="0" destOrd="0" presId="urn:microsoft.com/office/officeart/2005/8/layout/hList9"/>
    <dgm:cxn modelId="{9400A8E9-E3F8-4E5D-817F-80BAC135610D}" type="presOf" srcId="{1CC882FE-08B7-4D9A-893D-AFC663A52AE5}" destId="{C0A86748-EE07-4223-B387-D8587432E239}" srcOrd="0" destOrd="0" presId="urn:microsoft.com/office/officeart/2005/8/layout/hList9"/>
    <dgm:cxn modelId="{349D6F70-008C-4238-B2B3-1C3EE8A7DB19}" type="presOf" srcId="{3141AD75-D8F5-4405-B1B2-E68E21C0C070}" destId="{DDBF3599-09AA-4E31-8DF5-39FA9B4E75DF}" srcOrd="0" destOrd="0" presId="urn:microsoft.com/office/officeart/2005/8/layout/hList9"/>
    <dgm:cxn modelId="{AB68A293-5E7B-4670-B3E8-1C84EEB98FEE}" type="presOf" srcId="{27B34065-329E-47AF-8DE7-FC5A468E820A}" destId="{5C624619-0C9B-4072-878B-D24A8D3186A3}" srcOrd="1" destOrd="0" presId="urn:microsoft.com/office/officeart/2005/8/layout/hList9"/>
    <dgm:cxn modelId="{F4AF4A63-ED5D-41EE-B8CC-0F310A09F130}" type="presOf" srcId="{C880B1E8-D4C7-4108-B417-E970730DB652}" destId="{194B0076-74CA-4EF4-B6EF-BBEB40CC411E}" srcOrd="0" destOrd="0" presId="urn:microsoft.com/office/officeart/2005/8/layout/hList9"/>
    <dgm:cxn modelId="{7432BB2D-6A4E-4BFE-9E06-1179A4D7AED7}" srcId="{1CC882FE-08B7-4D9A-893D-AFC663A52AE5}" destId="{27B34065-329E-47AF-8DE7-FC5A468E820A}" srcOrd="0" destOrd="0" parTransId="{7882E709-A9EE-4517-B8FF-8D5E1CD76251}" sibTransId="{248F21E5-D41F-4CE3-819E-9F80940BFAB2}"/>
    <dgm:cxn modelId="{CEC0CBA9-1C6B-4B33-8A76-EEA622641D14}" type="presParOf" srcId="{194B0076-74CA-4EF4-B6EF-BBEB40CC411E}" destId="{A59A3C68-D0E2-49CE-8A28-8C356AD1531C}" srcOrd="0" destOrd="0" presId="urn:microsoft.com/office/officeart/2005/8/layout/hList9"/>
    <dgm:cxn modelId="{5E62D6C1-DDCA-433D-9031-7C4661CE4FED}" type="presParOf" srcId="{194B0076-74CA-4EF4-B6EF-BBEB40CC411E}" destId="{1E63E890-1B1C-40B3-A12A-1E4898596B4F}" srcOrd="1" destOrd="0" presId="urn:microsoft.com/office/officeart/2005/8/layout/hList9"/>
    <dgm:cxn modelId="{DB0E1A9B-9B8A-4413-A9C3-42149B10AC03}" type="presParOf" srcId="{1E63E890-1B1C-40B3-A12A-1E4898596B4F}" destId="{377E32A4-A9A6-4F97-BE70-1F71F222C0C5}" srcOrd="0" destOrd="0" presId="urn:microsoft.com/office/officeart/2005/8/layout/hList9"/>
    <dgm:cxn modelId="{908C38D8-3021-4D7B-BAE0-7E672F648353}" type="presParOf" srcId="{1E63E890-1B1C-40B3-A12A-1E4898596B4F}" destId="{DADA319A-3883-4353-AE91-D42DEB88EAEA}" srcOrd="1" destOrd="0" presId="urn:microsoft.com/office/officeart/2005/8/layout/hList9"/>
    <dgm:cxn modelId="{0BC2124A-5C00-4109-89FC-C194477087B1}" type="presParOf" srcId="{DADA319A-3883-4353-AE91-D42DEB88EAEA}" destId="{DDBF3599-09AA-4E31-8DF5-39FA9B4E75DF}" srcOrd="0" destOrd="0" presId="urn:microsoft.com/office/officeart/2005/8/layout/hList9"/>
    <dgm:cxn modelId="{D5F42947-25F5-447F-AFEE-DC51A97EA9EA}" type="presParOf" srcId="{DADA319A-3883-4353-AE91-D42DEB88EAEA}" destId="{71D16127-0415-4225-BAA0-B7E53BEC67FC}" srcOrd="1" destOrd="0" presId="urn:microsoft.com/office/officeart/2005/8/layout/hList9"/>
    <dgm:cxn modelId="{8EF054C5-9C39-40E7-9C31-2DA850A29D1C}" type="presParOf" srcId="{194B0076-74CA-4EF4-B6EF-BBEB40CC411E}" destId="{296DF649-841E-4E21-A23C-76886C582161}" srcOrd="2" destOrd="0" presId="urn:microsoft.com/office/officeart/2005/8/layout/hList9"/>
    <dgm:cxn modelId="{8BD6268F-A831-4B00-90E5-2B94C63D57B2}" type="presParOf" srcId="{194B0076-74CA-4EF4-B6EF-BBEB40CC411E}" destId="{75E47458-EF45-40E4-B05F-412DAFB8E493}" srcOrd="3" destOrd="0" presId="urn:microsoft.com/office/officeart/2005/8/layout/hList9"/>
    <dgm:cxn modelId="{E6B6AF30-649E-42D2-899C-02A518DD2E9B}" type="presParOf" srcId="{194B0076-74CA-4EF4-B6EF-BBEB40CC411E}" destId="{C5FF967B-552C-4667-B0EB-0FD9730E8AE2}" srcOrd="4" destOrd="0" presId="urn:microsoft.com/office/officeart/2005/8/layout/hList9"/>
    <dgm:cxn modelId="{935C3BF9-450C-4C3F-8314-59D2100BBA70}" type="presParOf" srcId="{194B0076-74CA-4EF4-B6EF-BBEB40CC411E}" destId="{596C581D-CE88-48DE-9191-5AE0F4EB9CFC}" srcOrd="5" destOrd="0" presId="urn:microsoft.com/office/officeart/2005/8/layout/hList9"/>
    <dgm:cxn modelId="{B1AD3C4D-D85E-4D6F-A663-5CD697BC83B0}" type="presParOf" srcId="{194B0076-74CA-4EF4-B6EF-BBEB40CC411E}" destId="{C7FBE40D-E1A1-44C2-A312-128F18ECABD0}" srcOrd="6" destOrd="0" presId="urn:microsoft.com/office/officeart/2005/8/layout/hList9"/>
    <dgm:cxn modelId="{3DACA8F9-46F0-4830-8C8E-288574EFC6F4}" type="presParOf" srcId="{C7FBE40D-E1A1-44C2-A312-128F18ECABD0}" destId="{280A08E6-F8C2-436A-94E2-23C69B01DBF5}" srcOrd="0" destOrd="0" presId="urn:microsoft.com/office/officeart/2005/8/layout/hList9"/>
    <dgm:cxn modelId="{1DCFB1DF-917B-40A1-9C28-D555CB383816}" type="presParOf" srcId="{C7FBE40D-E1A1-44C2-A312-128F18ECABD0}" destId="{04B68CED-7507-4E77-83AC-0FB648CA148C}" srcOrd="1" destOrd="0" presId="urn:microsoft.com/office/officeart/2005/8/layout/hList9"/>
    <dgm:cxn modelId="{7C3BAFA4-8FF5-4975-908A-90D1138D8C4B}" type="presParOf" srcId="{04B68CED-7507-4E77-83AC-0FB648CA148C}" destId="{350B90F2-2E24-405C-ADA3-0F38B4FA14B4}" srcOrd="0" destOrd="0" presId="urn:microsoft.com/office/officeart/2005/8/layout/hList9"/>
    <dgm:cxn modelId="{488EF549-A06E-46B7-B6C7-2E2FCE58E8C4}" type="presParOf" srcId="{04B68CED-7507-4E77-83AC-0FB648CA148C}" destId="{2EC55677-803C-4AE0-94E8-96AB0B5D87D8}" srcOrd="1" destOrd="0" presId="urn:microsoft.com/office/officeart/2005/8/layout/hList9"/>
    <dgm:cxn modelId="{D40380CE-1AE6-41EB-BE1D-A25483C9A335}" type="presParOf" srcId="{194B0076-74CA-4EF4-B6EF-BBEB40CC411E}" destId="{D807250F-5263-4025-B1D7-85D5776EB739}" srcOrd="7" destOrd="0" presId="urn:microsoft.com/office/officeart/2005/8/layout/hList9"/>
    <dgm:cxn modelId="{4922CDF2-B9FB-4D12-AAFD-B0A912FC5C82}" type="presParOf" srcId="{194B0076-74CA-4EF4-B6EF-BBEB40CC411E}" destId="{619D04CA-736D-4847-822B-554DC58049F5}" srcOrd="8" destOrd="0" presId="urn:microsoft.com/office/officeart/2005/8/layout/hList9"/>
    <dgm:cxn modelId="{1199FFE8-2548-44C4-9695-8878DC0D7E8A}" type="presParOf" srcId="{194B0076-74CA-4EF4-B6EF-BBEB40CC411E}" destId="{C51C739D-41EE-4998-8379-18DEA778B838}" srcOrd="9" destOrd="0" presId="urn:microsoft.com/office/officeart/2005/8/layout/hList9"/>
    <dgm:cxn modelId="{27E3B6AA-139E-4F28-B60A-686EB69F2A6F}" type="presParOf" srcId="{194B0076-74CA-4EF4-B6EF-BBEB40CC411E}" destId="{EBA7A942-8359-4316-887B-E73BD702BC8A}" srcOrd="10" destOrd="0" presId="urn:microsoft.com/office/officeart/2005/8/layout/hList9"/>
    <dgm:cxn modelId="{26640660-2C1A-4A41-81A0-4DDEEF6FC9B9}" type="presParOf" srcId="{194B0076-74CA-4EF4-B6EF-BBEB40CC411E}" destId="{57668DBE-AE58-482D-991B-4D4E8DAA2E52}" srcOrd="11" destOrd="0" presId="urn:microsoft.com/office/officeart/2005/8/layout/hList9"/>
    <dgm:cxn modelId="{6C34BD2D-497E-4F38-9EDF-17FD689086E6}" type="presParOf" srcId="{57668DBE-AE58-482D-991B-4D4E8DAA2E52}" destId="{57931F1F-74D1-4AD6-A814-69E08AEFDA43}" srcOrd="0" destOrd="0" presId="urn:microsoft.com/office/officeart/2005/8/layout/hList9"/>
    <dgm:cxn modelId="{D56A03A6-0A9A-4885-BE78-406C2761B6BD}" type="presParOf" srcId="{57668DBE-AE58-482D-991B-4D4E8DAA2E52}" destId="{2DB7004B-45DA-4801-B5CE-F36E859B9443}" srcOrd="1" destOrd="0" presId="urn:microsoft.com/office/officeart/2005/8/layout/hList9"/>
    <dgm:cxn modelId="{0B3AB7EC-BD75-4498-844E-462C85BABBB9}" type="presParOf" srcId="{2DB7004B-45DA-4801-B5CE-F36E859B9443}" destId="{E5789A7F-9213-4DA2-A74B-ED3F776300D9}" srcOrd="0" destOrd="0" presId="urn:microsoft.com/office/officeart/2005/8/layout/hList9"/>
    <dgm:cxn modelId="{A1FF659A-2C22-44D2-993B-68B3F2D5CB25}" type="presParOf" srcId="{2DB7004B-45DA-4801-B5CE-F36E859B9443}" destId="{073EA71D-7299-4EC1-B113-26DFEB568638}" srcOrd="1" destOrd="0" presId="urn:microsoft.com/office/officeart/2005/8/layout/hList9"/>
    <dgm:cxn modelId="{EAFA819C-EC63-47D8-BC80-F6142ECF6225}" type="presParOf" srcId="{194B0076-74CA-4EF4-B6EF-BBEB40CC411E}" destId="{693F19C3-634C-433B-A404-43D5AB88CB57}" srcOrd="12" destOrd="0" presId="urn:microsoft.com/office/officeart/2005/8/layout/hList9"/>
    <dgm:cxn modelId="{1EC47F3C-53D6-4D37-BE77-7C2885A64868}" type="presParOf" srcId="{194B0076-74CA-4EF4-B6EF-BBEB40CC411E}" destId="{EF742149-E67E-4D05-A17B-20672C4FE130}" srcOrd="13" destOrd="0" presId="urn:microsoft.com/office/officeart/2005/8/layout/hList9"/>
    <dgm:cxn modelId="{2AA95860-C793-4D1D-B94F-7E6911572C56}" type="presParOf" srcId="{194B0076-74CA-4EF4-B6EF-BBEB40CC411E}" destId="{F6993764-A6C1-4162-BB28-405CFE1D0C12}" srcOrd="14" destOrd="0" presId="urn:microsoft.com/office/officeart/2005/8/layout/hList9"/>
    <dgm:cxn modelId="{7D4AE02C-60E3-4070-910C-08EAA3F34B97}" type="presParOf" srcId="{194B0076-74CA-4EF4-B6EF-BBEB40CC411E}" destId="{10B45E23-81DB-475E-9541-A6B59A52788F}" srcOrd="15" destOrd="0" presId="urn:microsoft.com/office/officeart/2005/8/layout/hList9"/>
    <dgm:cxn modelId="{C16F53E2-D1C0-4232-80DE-108A0E3AAC0F}" type="presParOf" srcId="{194B0076-74CA-4EF4-B6EF-BBEB40CC411E}" destId="{C876FBAD-FCB2-4A59-BBA6-82A63AAAE09B}" srcOrd="16" destOrd="0" presId="urn:microsoft.com/office/officeart/2005/8/layout/hList9"/>
    <dgm:cxn modelId="{801523F4-29ED-4504-9CFA-D5C40B59E375}" type="presParOf" srcId="{C876FBAD-FCB2-4A59-BBA6-82A63AAAE09B}" destId="{881106CA-357F-4755-B058-95F15919BE4E}" srcOrd="0" destOrd="0" presId="urn:microsoft.com/office/officeart/2005/8/layout/hList9"/>
    <dgm:cxn modelId="{27561836-D280-44E9-8836-A120D57B4851}" type="presParOf" srcId="{C876FBAD-FCB2-4A59-BBA6-82A63AAAE09B}" destId="{DF89C271-4DC3-4EDC-BCCB-AF5AB5DD1175}" srcOrd="1" destOrd="0" presId="urn:microsoft.com/office/officeart/2005/8/layout/hList9"/>
    <dgm:cxn modelId="{884F4D77-3F8C-4B73-935D-7B538750AC1A}" type="presParOf" srcId="{DF89C271-4DC3-4EDC-BCCB-AF5AB5DD1175}" destId="{B025E926-1E60-41B1-8D7E-692CFA346C47}" srcOrd="0" destOrd="0" presId="urn:microsoft.com/office/officeart/2005/8/layout/hList9"/>
    <dgm:cxn modelId="{01898E0F-92F2-44B8-A814-56032E587665}" type="presParOf" srcId="{DF89C271-4DC3-4EDC-BCCB-AF5AB5DD1175}" destId="{5C624619-0C9B-4072-878B-D24A8D3186A3}" srcOrd="1" destOrd="0" presId="urn:microsoft.com/office/officeart/2005/8/layout/hList9"/>
    <dgm:cxn modelId="{51028FE4-C891-4FB0-88C0-5FA438CD6146}" type="presParOf" srcId="{194B0076-74CA-4EF4-B6EF-BBEB40CC411E}" destId="{947D5490-03EE-4C46-8BB7-01A03E60AE50}" srcOrd="17" destOrd="0" presId="urn:microsoft.com/office/officeart/2005/8/layout/hList9"/>
    <dgm:cxn modelId="{B7C861D0-C17D-41A1-9D96-24AD863410FF}" type="presParOf" srcId="{194B0076-74CA-4EF4-B6EF-BBEB40CC411E}" destId="{C0A86748-EE07-4223-B387-D8587432E239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80B1E8-D4C7-4108-B417-E970730DB65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5A06F-12B1-4083-80D7-954AFCB88662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2016 год </a:t>
          </a:r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(первоначальный план)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5FE6EA-60DF-4823-9FF0-17265688EF66}" type="parTrans" cxnId="{C46D4F81-42C9-421E-9F75-5AC5ECE10F95}">
      <dgm:prSet/>
      <dgm:spPr/>
      <dgm:t>
        <a:bodyPr/>
        <a:lstStyle/>
        <a:p>
          <a:endParaRPr lang="ru-RU"/>
        </a:p>
      </dgm:t>
    </dgm:pt>
    <dgm:pt modelId="{25DEE719-6E24-4206-B748-B1775D07775D}" type="sibTrans" cxnId="{C46D4F81-42C9-421E-9F75-5AC5ECE10F95}">
      <dgm:prSet/>
      <dgm:spPr/>
      <dgm:t>
        <a:bodyPr/>
        <a:lstStyle/>
        <a:p>
          <a:endParaRPr lang="ru-RU"/>
        </a:p>
      </dgm:t>
    </dgm:pt>
    <dgm:pt modelId="{8E08AF9A-2716-408A-9006-5FE9F2B8C102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600" b="1" dirty="0" smtClean="0">
              <a:latin typeface="Arial" pitchFamily="34" charset="0"/>
              <a:cs typeface="Arial" pitchFamily="34" charset="0"/>
            </a:rPr>
            <a:t>108 228,9 тыс.руб.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532776E5-B195-46FC-B602-EEDB5A83887F}" type="parTrans" cxnId="{0C806118-DA9F-42C5-BFCF-76A45723D472}">
      <dgm:prSet/>
      <dgm:spPr/>
      <dgm:t>
        <a:bodyPr/>
        <a:lstStyle/>
        <a:p>
          <a:endParaRPr lang="ru-RU"/>
        </a:p>
      </dgm:t>
    </dgm:pt>
    <dgm:pt modelId="{713586B0-F46B-43A1-81EE-90BD00B7C254}" type="sibTrans" cxnId="{0C806118-DA9F-42C5-BFCF-76A45723D472}">
      <dgm:prSet/>
      <dgm:spPr/>
      <dgm:t>
        <a:bodyPr/>
        <a:lstStyle/>
        <a:p>
          <a:endParaRPr lang="ru-RU"/>
        </a:p>
      </dgm:t>
    </dgm:pt>
    <dgm:pt modelId="{6693D4CE-576D-43ED-9396-89E237234FEA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(проект)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FC22FC-EB3C-4CD3-9EC1-8C8F18A46521}" type="parTrans" cxnId="{0AEFD69C-D56B-4648-8F13-0DB7F3D722BC}">
      <dgm:prSet/>
      <dgm:spPr/>
      <dgm:t>
        <a:bodyPr/>
        <a:lstStyle/>
        <a:p>
          <a:endParaRPr lang="ru-RU"/>
        </a:p>
      </dgm:t>
    </dgm:pt>
    <dgm:pt modelId="{E9CCE32F-0A43-4551-9357-9DAD322628D5}" type="sibTrans" cxnId="{0AEFD69C-D56B-4648-8F13-0DB7F3D722BC}">
      <dgm:prSet/>
      <dgm:spPr/>
      <dgm:t>
        <a:bodyPr/>
        <a:lstStyle/>
        <a:p>
          <a:endParaRPr lang="ru-RU"/>
        </a:p>
      </dgm:t>
    </dgm:pt>
    <dgm:pt modelId="{8B7BD01A-5183-4D04-A2BF-FBBB54799E77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600" b="1" dirty="0" smtClean="0">
              <a:latin typeface="Arial" pitchFamily="34" charset="0"/>
              <a:cs typeface="Arial" pitchFamily="34" charset="0"/>
            </a:rPr>
            <a:t>105 832,9 тыс.руб.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E3E5E7E6-D17D-4460-887A-08AB04722631}" type="sibTrans" cxnId="{0288A167-75A9-4347-89B3-96A59C0B6856}">
      <dgm:prSet/>
      <dgm:spPr/>
      <dgm:t>
        <a:bodyPr/>
        <a:lstStyle/>
        <a:p>
          <a:endParaRPr lang="ru-RU"/>
        </a:p>
      </dgm:t>
    </dgm:pt>
    <dgm:pt modelId="{7B1D9085-4FBA-46A8-9C58-0916DBF0ED60}" type="parTrans" cxnId="{0288A167-75A9-4347-89B3-96A59C0B6856}">
      <dgm:prSet/>
      <dgm:spPr/>
      <dgm:t>
        <a:bodyPr/>
        <a:lstStyle/>
        <a:p>
          <a:endParaRPr lang="ru-RU"/>
        </a:p>
      </dgm:t>
    </dgm:pt>
    <dgm:pt modelId="{1CC882FE-08B7-4D9A-893D-AFC663A52AE5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(проект)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A961A7-3CBC-4FB3-8B23-CA4C000A735D}" type="parTrans" cxnId="{8F6CDD57-9A55-4CEE-92CF-DBB64CB32395}">
      <dgm:prSet/>
      <dgm:spPr/>
      <dgm:t>
        <a:bodyPr/>
        <a:lstStyle/>
        <a:p>
          <a:endParaRPr lang="ru-RU"/>
        </a:p>
      </dgm:t>
    </dgm:pt>
    <dgm:pt modelId="{B3A71042-CEC6-4945-A23E-5274E56E32BA}" type="sibTrans" cxnId="{8F6CDD57-9A55-4CEE-92CF-DBB64CB32395}">
      <dgm:prSet/>
      <dgm:spPr/>
      <dgm:t>
        <a:bodyPr/>
        <a:lstStyle/>
        <a:p>
          <a:endParaRPr lang="ru-RU"/>
        </a:p>
      </dgm:t>
    </dgm:pt>
    <dgm:pt modelId="{27B34065-329E-47AF-8DE7-FC5A468E820A}">
      <dgm:prSet custT="1"/>
      <dgm:spPr>
        <a:solidFill>
          <a:srgbClr val="FFC000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600" b="1" dirty="0" smtClean="0">
              <a:latin typeface="Arial" pitchFamily="34" charset="0"/>
              <a:cs typeface="Arial" pitchFamily="34" charset="0"/>
            </a:rPr>
            <a:t>105 832,9 тыс.руб.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7882E709-A9EE-4517-B8FF-8D5E1CD76251}" type="parTrans" cxnId="{7432BB2D-6A4E-4BFE-9E06-1179A4D7AED7}">
      <dgm:prSet/>
      <dgm:spPr/>
      <dgm:t>
        <a:bodyPr/>
        <a:lstStyle/>
        <a:p>
          <a:endParaRPr lang="ru-RU"/>
        </a:p>
      </dgm:t>
    </dgm:pt>
    <dgm:pt modelId="{248F21E5-D41F-4CE3-819E-9F80940BFAB2}" type="sibTrans" cxnId="{7432BB2D-6A4E-4BFE-9E06-1179A4D7AED7}">
      <dgm:prSet/>
      <dgm:spPr/>
      <dgm:t>
        <a:bodyPr/>
        <a:lstStyle/>
        <a:p>
          <a:endParaRPr lang="ru-RU"/>
        </a:p>
      </dgm:t>
    </dgm:pt>
    <dgm:pt modelId="{194B0076-74CA-4EF4-B6EF-BBEB40CC411E}" type="pres">
      <dgm:prSet presAssocID="{C880B1E8-D4C7-4108-B417-E970730DB65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9A3C68-D0E2-49CE-8A28-8C356AD1531C}" type="pres">
      <dgm:prSet presAssocID="{CD15A06F-12B1-4083-80D7-954AFCB88662}" presName="posSpace" presStyleCnt="0"/>
      <dgm:spPr/>
    </dgm:pt>
    <dgm:pt modelId="{1E63E890-1B1C-40B3-A12A-1E4898596B4F}" type="pres">
      <dgm:prSet presAssocID="{CD15A06F-12B1-4083-80D7-954AFCB88662}" presName="vertFlow" presStyleCnt="0"/>
      <dgm:spPr/>
    </dgm:pt>
    <dgm:pt modelId="{377E32A4-A9A6-4F97-BE70-1F71F222C0C5}" type="pres">
      <dgm:prSet presAssocID="{CD15A06F-12B1-4083-80D7-954AFCB88662}" presName="topSpace" presStyleCnt="0"/>
      <dgm:spPr/>
    </dgm:pt>
    <dgm:pt modelId="{DADA319A-3883-4353-AE91-D42DEB88EAEA}" type="pres">
      <dgm:prSet presAssocID="{CD15A06F-12B1-4083-80D7-954AFCB88662}" presName="firstComp" presStyleCnt="0"/>
      <dgm:spPr/>
    </dgm:pt>
    <dgm:pt modelId="{DDBF3599-09AA-4E31-8DF5-39FA9B4E75DF}" type="pres">
      <dgm:prSet presAssocID="{CD15A06F-12B1-4083-80D7-954AFCB88662}" presName="firstChild" presStyleLbl="bgAccFollowNode1" presStyleIdx="0" presStyleCnt="3" custScaleX="101210" custScaleY="68391" custLinFactNeighborX="-4831" custLinFactNeighborY="3842"/>
      <dgm:spPr/>
      <dgm:t>
        <a:bodyPr/>
        <a:lstStyle/>
        <a:p>
          <a:endParaRPr lang="ru-RU"/>
        </a:p>
      </dgm:t>
    </dgm:pt>
    <dgm:pt modelId="{71D16127-0415-4225-BAA0-B7E53BEC67FC}" type="pres">
      <dgm:prSet presAssocID="{CD15A06F-12B1-4083-80D7-954AFCB88662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DF649-841E-4E21-A23C-76886C582161}" type="pres">
      <dgm:prSet presAssocID="{CD15A06F-12B1-4083-80D7-954AFCB88662}" presName="negSpace" presStyleCnt="0"/>
      <dgm:spPr/>
    </dgm:pt>
    <dgm:pt modelId="{75E47458-EF45-40E4-B05F-412DAFB8E493}" type="pres">
      <dgm:prSet presAssocID="{CD15A06F-12B1-4083-80D7-954AFCB88662}" presName="circle" presStyleLbl="node1" presStyleIdx="0" presStyleCnt="3" custScaleX="175100" custScaleY="76993" custLinFactNeighborX="-10473" custLinFactNeighborY="-30742"/>
      <dgm:spPr/>
      <dgm:t>
        <a:bodyPr/>
        <a:lstStyle/>
        <a:p>
          <a:endParaRPr lang="ru-RU"/>
        </a:p>
      </dgm:t>
    </dgm:pt>
    <dgm:pt modelId="{C5FF967B-552C-4667-B0EB-0FD9730E8AE2}" type="pres">
      <dgm:prSet presAssocID="{25DEE719-6E24-4206-B748-B1775D07775D}" presName="transSpace" presStyleCnt="0"/>
      <dgm:spPr/>
    </dgm:pt>
    <dgm:pt modelId="{EBA7A942-8359-4316-887B-E73BD702BC8A}" type="pres">
      <dgm:prSet presAssocID="{6693D4CE-576D-43ED-9396-89E237234FEA}" presName="posSpace" presStyleCnt="0"/>
      <dgm:spPr/>
    </dgm:pt>
    <dgm:pt modelId="{57668DBE-AE58-482D-991B-4D4E8DAA2E52}" type="pres">
      <dgm:prSet presAssocID="{6693D4CE-576D-43ED-9396-89E237234FEA}" presName="vertFlow" presStyleCnt="0"/>
      <dgm:spPr/>
    </dgm:pt>
    <dgm:pt modelId="{57931F1F-74D1-4AD6-A814-69E08AEFDA43}" type="pres">
      <dgm:prSet presAssocID="{6693D4CE-576D-43ED-9396-89E237234FEA}" presName="topSpace" presStyleCnt="0"/>
      <dgm:spPr/>
    </dgm:pt>
    <dgm:pt modelId="{2DB7004B-45DA-4801-B5CE-F36E859B9443}" type="pres">
      <dgm:prSet presAssocID="{6693D4CE-576D-43ED-9396-89E237234FEA}" presName="firstComp" presStyleCnt="0"/>
      <dgm:spPr/>
    </dgm:pt>
    <dgm:pt modelId="{E5789A7F-9213-4DA2-A74B-ED3F776300D9}" type="pres">
      <dgm:prSet presAssocID="{6693D4CE-576D-43ED-9396-89E237234FEA}" presName="firstChild" presStyleLbl="bgAccFollowNode1" presStyleIdx="1" presStyleCnt="3" custScaleX="104122" custScaleY="68391" custLinFactNeighborX="-87371" custLinFactNeighborY="-367"/>
      <dgm:spPr/>
      <dgm:t>
        <a:bodyPr/>
        <a:lstStyle/>
        <a:p>
          <a:endParaRPr lang="ru-RU"/>
        </a:p>
      </dgm:t>
    </dgm:pt>
    <dgm:pt modelId="{073EA71D-7299-4EC1-B113-26DFEB568638}" type="pres">
      <dgm:prSet presAssocID="{6693D4CE-576D-43ED-9396-89E237234FEA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F19C3-634C-433B-A404-43D5AB88CB57}" type="pres">
      <dgm:prSet presAssocID="{6693D4CE-576D-43ED-9396-89E237234FEA}" presName="negSpace" presStyleCnt="0"/>
      <dgm:spPr/>
    </dgm:pt>
    <dgm:pt modelId="{EF742149-E67E-4D05-A17B-20672C4FE130}" type="pres">
      <dgm:prSet presAssocID="{6693D4CE-576D-43ED-9396-89E237234FEA}" presName="circle" presStyleLbl="node1" presStyleIdx="1" presStyleCnt="3" custScaleX="161374" custScaleY="76683" custLinFactNeighborX="-81269" custLinFactNeighborY="-22641"/>
      <dgm:spPr/>
      <dgm:t>
        <a:bodyPr/>
        <a:lstStyle/>
        <a:p>
          <a:endParaRPr lang="ru-RU"/>
        </a:p>
      </dgm:t>
    </dgm:pt>
    <dgm:pt modelId="{F6993764-A6C1-4162-BB28-405CFE1D0C12}" type="pres">
      <dgm:prSet presAssocID="{E9CCE32F-0A43-4551-9357-9DAD322628D5}" presName="transSpace" presStyleCnt="0"/>
      <dgm:spPr/>
    </dgm:pt>
    <dgm:pt modelId="{10B45E23-81DB-475E-9541-A6B59A52788F}" type="pres">
      <dgm:prSet presAssocID="{1CC882FE-08B7-4D9A-893D-AFC663A52AE5}" presName="posSpace" presStyleCnt="0"/>
      <dgm:spPr/>
    </dgm:pt>
    <dgm:pt modelId="{C876FBAD-FCB2-4A59-BBA6-82A63AAAE09B}" type="pres">
      <dgm:prSet presAssocID="{1CC882FE-08B7-4D9A-893D-AFC663A52AE5}" presName="vertFlow" presStyleCnt="0"/>
      <dgm:spPr/>
    </dgm:pt>
    <dgm:pt modelId="{881106CA-357F-4755-B058-95F15919BE4E}" type="pres">
      <dgm:prSet presAssocID="{1CC882FE-08B7-4D9A-893D-AFC663A52AE5}" presName="topSpace" presStyleCnt="0"/>
      <dgm:spPr/>
    </dgm:pt>
    <dgm:pt modelId="{DF89C271-4DC3-4EDC-BCCB-AF5AB5DD1175}" type="pres">
      <dgm:prSet presAssocID="{1CC882FE-08B7-4D9A-893D-AFC663A52AE5}" presName="firstComp" presStyleCnt="0"/>
      <dgm:spPr/>
    </dgm:pt>
    <dgm:pt modelId="{B025E926-1E60-41B1-8D7E-692CFA346C47}" type="pres">
      <dgm:prSet presAssocID="{1CC882FE-08B7-4D9A-893D-AFC663A52AE5}" presName="firstChild" presStyleLbl="bgAccFollowNode1" presStyleIdx="2" presStyleCnt="3" custScaleX="100531" custScaleY="70508" custLinFactX="-68152" custLinFactNeighborX="-100000" custLinFactNeighborY="-6986"/>
      <dgm:spPr/>
      <dgm:t>
        <a:bodyPr/>
        <a:lstStyle/>
        <a:p>
          <a:endParaRPr lang="ru-RU"/>
        </a:p>
      </dgm:t>
    </dgm:pt>
    <dgm:pt modelId="{5C624619-0C9B-4072-878B-D24A8D3186A3}" type="pres">
      <dgm:prSet presAssocID="{1CC882FE-08B7-4D9A-893D-AFC663A52AE5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D5490-03EE-4C46-8BB7-01A03E60AE50}" type="pres">
      <dgm:prSet presAssocID="{1CC882FE-08B7-4D9A-893D-AFC663A52AE5}" presName="negSpace" presStyleCnt="0"/>
      <dgm:spPr/>
    </dgm:pt>
    <dgm:pt modelId="{C0A86748-EE07-4223-B387-D8587432E239}" type="pres">
      <dgm:prSet presAssocID="{1CC882FE-08B7-4D9A-893D-AFC663A52AE5}" presName="circle" presStyleLbl="node1" presStyleIdx="2" presStyleCnt="3" custScaleX="153149" custScaleY="70536" custLinFactX="-4527" custLinFactNeighborX="-100000" custLinFactNeighborY="-22641"/>
      <dgm:spPr/>
      <dgm:t>
        <a:bodyPr/>
        <a:lstStyle/>
        <a:p>
          <a:endParaRPr lang="ru-RU"/>
        </a:p>
      </dgm:t>
    </dgm:pt>
  </dgm:ptLst>
  <dgm:cxnLst>
    <dgm:cxn modelId="{4C78053C-BF69-4EA2-A160-906A9F490A00}" type="presOf" srcId="{8E08AF9A-2716-408A-9006-5FE9F2B8C102}" destId="{71D16127-0415-4225-BAA0-B7E53BEC67FC}" srcOrd="1" destOrd="0" presId="urn:microsoft.com/office/officeart/2005/8/layout/hList9"/>
    <dgm:cxn modelId="{FDB1D596-A8F0-449F-87AB-4F703BBFF728}" type="presOf" srcId="{1CC882FE-08B7-4D9A-893D-AFC663A52AE5}" destId="{C0A86748-EE07-4223-B387-D8587432E239}" srcOrd="0" destOrd="0" presId="urn:microsoft.com/office/officeart/2005/8/layout/hList9"/>
    <dgm:cxn modelId="{A102A864-7C4E-4D21-931B-342DD7A15489}" type="presOf" srcId="{27B34065-329E-47AF-8DE7-FC5A468E820A}" destId="{5C624619-0C9B-4072-878B-D24A8D3186A3}" srcOrd="1" destOrd="0" presId="urn:microsoft.com/office/officeart/2005/8/layout/hList9"/>
    <dgm:cxn modelId="{0C806118-DA9F-42C5-BFCF-76A45723D472}" srcId="{CD15A06F-12B1-4083-80D7-954AFCB88662}" destId="{8E08AF9A-2716-408A-9006-5FE9F2B8C102}" srcOrd="0" destOrd="0" parTransId="{532776E5-B195-46FC-B602-EEDB5A83887F}" sibTransId="{713586B0-F46B-43A1-81EE-90BD00B7C254}"/>
    <dgm:cxn modelId="{71247BAE-7ED1-4D3A-BB87-9708F69490E8}" type="presOf" srcId="{CD15A06F-12B1-4083-80D7-954AFCB88662}" destId="{75E47458-EF45-40E4-B05F-412DAFB8E493}" srcOrd="0" destOrd="0" presId="urn:microsoft.com/office/officeart/2005/8/layout/hList9"/>
    <dgm:cxn modelId="{8F6CDD57-9A55-4CEE-92CF-DBB64CB32395}" srcId="{C880B1E8-D4C7-4108-B417-E970730DB652}" destId="{1CC882FE-08B7-4D9A-893D-AFC663A52AE5}" srcOrd="2" destOrd="0" parTransId="{7CA961A7-3CBC-4FB3-8B23-CA4C000A735D}" sibTransId="{B3A71042-CEC6-4945-A23E-5274E56E32BA}"/>
    <dgm:cxn modelId="{0288A167-75A9-4347-89B3-96A59C0B6856}" srcId="{6693D4CE-576D-43ED-9396-89E237234FEA}" destId="{8B7BD01A-5183-4D04-A2BF-FBBB54799E77}" srcOrd="0" destOrd="0" parTransId="{7B1D9085-4FBA-46A8-9C58-0916DBF0ED60}" sibTransId="{E3E5E7E6-D17D-4460-887A-08AB04722631}"/>
    <dgm:cxn modelId="{1560C486-1CA5-4EB5-AC94-98B2A27832E4}" type="presOf" srcId="{C880B1E8-D4C7-4108-B417-E970730DB652}" destId="{194B0076-74CA-4EF4-B6EF-BBEB40CC411E}" srcOrd="0" destOrd="0" presId="urn:microsoft.com/office/officeart/2005/8/layout/hList9"/>
    <dgm:cxn modelId="{6D98F9DE-83A9-4DE7-8B90-C31D447489F7}" type="presOf" srcId="{8B7BD01A-5183-4D04-A2BF-FBBB54799E77}" destId="{073EA71D-7299-4EC1-B113-26DFEB568638}" srcOrd="1" destOrd="0" presId="urn:microsoft.com/office/officeart/2005/8/layout/hList9"/>
    <dgm:cxn modelId="{5A10062B-57E3-482A-A03C-583EF917BEC2}" type="presOf" srcId="{8B7BD01A-5183-4D04-A2BF-FBBB54799E77}" destId="{E5789A7F-9213-4DA2-A74B-ED3F776300D9}" srcOrd="0" destOrd="0" presId="urn:microsoft.com/office/officeart/2005/8/layout/hList9"/>
    <dgm:cxn modelId="{B1ADF362-DA81-4CA5-A39C-84CE13F82ABB}" type="presOf" srcId="{6693D4CE-576D-43ED-9396-89E237234FEA}" destId="{EF742149-E67E-4D05-A17B-20672C4FE130}" srcOrd="0" destOrd="0" presId="urn:microsoft.com/office/officeart/2005/8/layout/hList9"/>
    <dgm:cxn modelId="{8D7259F3-3E7A-43B6-B2C3-51390F37D8D9}" type="presOf" srcId="{8E08AF9A-2716-408A-9006-5FE9F2B8C102}" destId="{DDBF3599-09AA-4E31-8DF5-39FA9B4E75DF}" srcOrd="0" destOrd="0" presId="urn:microsoft.com/office/officeart/2005/8/layout/hList9"/>
    <dgm:cxn modelId="{61622FB4-61F1-4D0F-A841-78B9821B24E4}" type="presOf" srcId="{27B34065-329E-47AF-8DE7-FC5A468E820A}" destId="{B025E926-1E60-41B1-8D7E-692CFA346C47}" srcOrd="0" destOrd="0" presId="urn:microsoft.com/office/officeart/2005/8/layout/hList9"/>
    <dgm:cxn modelId="{C46D4F81-42C9-421E-9F75-5AC5ECE10F95}" srcId="{C880B1E8-D4C7-4108-B417-E970730DB652}" destId="{CD15A06F-12B1-4083-80D7-954AFCB88662}" srcOrd="0" destOrd="0" parTransId="{C05FE6EA-60DF-4823-9FF0-17265688EF66}" sibTransId="{25DEE719-6E24-4206-B748-B1775D07775D}"/>
    <dgm:cxn modelId="{0AEFD69C-D56B-4648-8F13-0DB7F3D722BC}" srcId="{C880B1E8-D4C7-4108-B417-E970730DB652}" destId="{6693D4CE-576D-43ED-9396-89E237234FEA}" srcOrd="1" destOrd="0" parTransId="{B0FC22FC-EB3C-4CD3-9EC1-8C8F18A46521}" sibTransId="{E9CCE32F-0A43-4551-9357-9DAD322628D5}"/>
    <dgm:cxn modelId="{7432BB2D-6A4E-4BFE-9E06-1179A4D7AED7}" srcId="{1CC882FE-08B7-4D9A-893D-AFC663A52AE5}" destId="{27B34065-329E-47AF-8DE7-FC5A468E820A}" srcOrd="0" destOrd="0" parTransId="{7882E709-A9EE-4517-B8FF-8D5E1CD76251}" sibTransId="{248F21E5-D41F-4CE3-819E-9F80940BFAB2}"/>
    <dgm:cxn modelId="{2C279774-1C46-4464-A38D-8F861C714CC6}" type="presParOf" srcId="{194B0076-74CA-4EF4-B6EF-BBEB40CC411E}" destId="{A59A3C68-D0E2-49CE-8A28-8C356AD1531C}" srcOrd="0" destOrd="0" presId="urn:microsoft.com/office/officeart/2005/8/layout/hList9"/>
    <dgm:cxn modelId="{3EC958A8-E76D-4A78-9C82-2A8CC56809BA}" type="presParOf" srcId="{194B0076-74CA-4EF4-B6EF-BBEB40CC411E}" destId="{1E63E890-1B1C-40B3-A12A-1E4898596B4F}" srcOrd="1" destOrd="0" presId="urn:microsoft.com/office/officeart/2005/8/layout/hList9"/>
    <dgm:cxn modelId="{6C36DBA3-8258-40EA-B7F2-336A0CF6B259}" type="presParOf" srcId="{1E63E890-1B1C-40B3-A12A-1E4898596B4F}" destId="{377E32A4-A9A6-4F97-BE70-1F71F222C0C5}" srcOrd="0" destOrd="0" presId="urn:microsoft.com/office/officeart/2005/8/layout/hList9"/>
    <dgm:cxn modelId="{B0A214A3-3EA6-48F3-801E-CDBAD9E32546}" type="presParOf" srcId="{1E63E890-1B1C-40B3-A12A-1E4898596B4F}" destId="{DADA319A-3883-4353-AE91-D42DEB88EAEA}" srcOrd="1" destOrd="0" presId="urn:microsoft.com/office/officeart/2005/8/layout/hList9"/>
    <dgm:cxn modelId="{E3763623-65EF-46C7-A33F-D2D8FF4C1054}" type="presParOf" srcId="{DADA319A-3883-4353-AE91-D42DEB88EAEA}" destId="{DDBF3599-09AA-4E31-8DF5-39FA9B4E75DF}" srcOrd="0" destOrd="0" presId="urn:microsoft.com/office/officeart/2005/8/layout/hList9"/>
    <dgm:cxn modelId="{BF9C53E2-996E-43EA-B777-BD580275F205}" type="presParOf" srcId="{DADA319A-3883-4353-AE91-D42DEB88EAEA}" destId="{71D16127-0415-4225-BAA0-B7E53BEC67FC}" srcOrd="1" destOrd="0" presId="urn:microsoft.com/office/officeart/2005/8/layout/hList9"/>
    <dgm:cxn modelId="{56C9CADF-E18B-4A2B-B1CB-3712394B3E12}" type="presParOf" srcId="{194B0076-74CA-4EF4-B6EF-BBEB40CC411E}" destId="{296DF649-841E-4E21-A23C-76886C582161}" srcOrd="2" destOrd="0" presId="urn:microsoft.com/office/officeart/2005/8/layout/hList9"/>
    <dgm:cxn modelId="{8A4895F9-AEB0-4461-9A75-A99ABF3DD081}" type="presParOf" srcId="{194B0076-74CA-4EF4-B6EF-BBEB40CC411E}" destId="{75E47458-EF45-40E4-B05F-412DAFB8E493}" srcOrd="3" destOrd="0" presId="urn:microsoft.com/office/officeart/2005/8/layout/hList9"/>
    <dgm:cxn modelId="{5C3E32A1-7F6C-4845-A94D-C0F03D1BCBA6}" type="presParOf" srcId="{194B0076-74CA-4EF4-B6EF-BBEB40CC411E}" destId="{C5FF967B-552C-4667-B0EB-0FD9730E8AE2}" srcOrd="4" destOrd="0" presId="urn:microsoft.com/office/officeart/2005/8/layout/hList9"/>
    <dgm:cxn modelId="{7717FC2A-DC03-45BE-AEC4-70FE9E782BAE}" type="presParOf" srcId="{194B0076-74CA-4EF4-B6EF-BBEB40CC411E}" destId="{EBA7A942-8359-4316-887B-E73BD702BC8A}" srcOrd="5" destOrd="0" presId="urn:microsoft.com/office/officeart/2005/8/layout/hList9"/>
    <dgm:cxn modelId="{E9FEB109-AD9C-4471-8D45-8BA781042C0E}" type="presParOf" srcId="{194B0076-74CA-4EF4-B6EF-BBEB40CC411E}" destId="{57668DBE-AE58-482D-991B-4D4E8DAA2E52}" srcOrd="6" destOrd="0" presId="urn:microsoft.com/office/officeart/2005/8/layout/hList9"/>
    <dgm:cxn modelId="{CAE87853-7959-4A7F-8941-0ACEA2F3AF41}" type="presParOf" srcId="{57668DBE-AE58-482D-991B-4D4E8DAA2E52}" destId="{57931F1F-74D1-4AD6-A814-69E08AEFDA43}" srcOrd="0" destOrd="0" presId="urn:microsoft.com/office/officeart/2005/8/layout/hList9"/>
    <dgm:cxn modelId="{F2AE90E2-3AAE-4336-9E37-BA56E056D60E}" type="presParOf" srcId="{57668DBE-AE58-482D-991B-4D4E8DAA2E52}" destId="{2DB7004B-45DA-4801-B5CE-F36E859B9443}" srcOrd="1" destOrd="0" presId="urn:microsoft.com/office/officeart/2005/8/layout/hList9"/>
    <dgm:cxn modelId="{902DB195-D340-41F0-A109-A8593BA0C2A3}" type="presParOf" srcId="{2DB7004B-45DA-4801-B5CE-F36E859B9443}" destId="{E5789A7F-9213-4DA2-A74B-ED3F776300D9}" srcOrd="0" destOrd="0" presId="urn:microsoft.com/office/officeart/2005/8/layout/hList9"/>
    <dgm:cxn modelId="{033A6DCD-345D-4877-B36A-D80A1BA3D3A8}" type="presParOf" srcId="{2DB7004B-45DA-4801-B5CE-F36E859B9443}" destId="{073EA71D-7299-4EC1-B113-26DFEB568638}" srcOrd="1" destOrd="0" presId="urn:microsoft.com/office/officeart/2005/8/layout/hList9"/>
    <dgm:cxn modelId="{AFE12EC3-6B43-4037-AFC2-12204D5DD4CB}" type="presParOf" srcId="{194B0076-74CA-4EF4-B6EF-BBEB40CC411E}" destId="{693F19C3-634C-433B-A404-43D5AB88CB57}" srcOrd="7" destOrd="0" presId="urn:microsoft.com/office/officeart/2005/8/layout/hList9"/>
    <dgm:cxn modelId="{0F6DF53C-40F3-4C48-99D4-B6D9523CBCC1}" type="presParOf" srcId="{194B0076-74CA-4EF4-B6EF-BBEB40CC411E}" destId="{EF742149-E67E-4D05-A17B-20672C4FE130}" srcOrd="8" destOrd="0" presId="urn:microsoft.com/office/officeart/2005/8/layout/hList9"/>
    <dgm:cxn modelId="{0BC4BD30-7703-4377-9F55-9CD1E61EC66B}" type="presParOf" srcId="{194B0076-74CA-4EF4-B6EF-BBEB40CC411E}" destId="{F6993764-A6C1-4162-BB28-405CFE1D0C12}" srcOrd="9" destOrd="0" presId="urn:microsoft.com/office/officeart/2005/8/layout/hList9"/>
    <dgm:cxn modelId="{A22CF0ED-D6A7-4389-9F30-80533B1F164F}" type="presParOf" srcId="{194B0076-74CA-4EF4-B6EF-BBEB40CC411E}" destId="{10B45E23-81DB-475E-9541-A6B59A52788F}" srcOrd="10" destOrd="0" presId="urn:microsoft.com/office/officeart/2005/8/layout/hList9"/>
    <dgm:cxn modelId="{0EEE9859-0A33-43D7-9CE3-20A02D39CBF3}" type="presParOf" srcId="{194B0076-74CA-4EF4-B6EF-BBEB40CC411E}" destId="{C876FBAD-FCB2-4A59-BBA6-82A63AAAE09B}" srcOrd="11" destOrd="0" presId="urn:microsoft.com/office/officeart/2005/8/layout/hList9"/>
    <dgm:cxn modelId="{9FD975BD-F69C-4E1C-85C8-E2BFB41B72BF}" type="presParOf" srcId="{C876FBAD-FCB2-4A59-BBA6-82A63AAAE09B}" destId="{881106CA-357F-4755-B058-95F15919BE4E}" srcOrd="0" destOrd="0" presId="urn:microsoft.com/office/officeart/2005/8/layout/hList9"/>
    <dgm:cxn modelId="{AF308D95-015D-4BC9-B0A3-339D553551E4}" type="presParOf" srcId="{C876FBAD-FCB2-4A59-BBA6-82A63AAAE09B}" destId="{DF89C271-4DC3-4EDC-BCCB-AF5AB5DD1175}" srcOrd="1" destOrd="0" presId="urn:microsoft.com/office/officeart/2005/8/layout/hList9"/>
    <dgm:cxn modelId="{F2F16154-192D-4BC6-85FF-C75E492A8B7E}" type="presParOf" srcId="{DF89C271-4DC3-4EDC-BCCB-AF5AB5DD1175}" destId="{B025E926-1E60-41B1-8D7E-692CFA346C47}" srcOrd="0" destOrd="0" presId="urn:microsoft.com/office/officeart/2005/8/layout/hList9"/>
    <dgm:cxn modelId="{82874B58-00A4-47B2-B0A3-266C19AB58B3}" type="presParOf" srcId="{DF89C271-4DC3-4EDC-BCCB-AF5AB5DD1175}" destId="{5C624619-0C9B-4072-878B-D24A8D3186A3}" srcOrd="1" destOrd="0" presId="urn:microsoft.com/office/officeart/2005/8/layout/hList9"/>
    <dgm:cxn modelId="{28104852-9B89-45EA-A118-748C9DE18FC0}" type="presParOf" srcId="{194B0076-74CA-4EF4-B6EF-BBEB40CC411E}" destId="{947D5490-03EE-4C46-8BB7-01A03E60AE50}" srcOrd="12" destOrd="0" presId="urn:microsoft.com/office/officeart/2005/8/layout/hList9"/>
    <dgm:cxn modelId="{6CF4C053-161B-49E1-B456-FFD465ECD5D5}" type="presParOf" srcId="{194B0076-74CA-4EF4-B6EF-BBEB40CC411E}" destId="{C0A86748-EE07-4223-B387-D8587432E239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3AD46F-DA00-41B3-83E6-2C9F5D1C2CA9}">
      <dsp:nvSpPr>
        <dsp:cNvPr id="0" name=""/>
        <dsp:cNvSpPr/>
      </dsp:nvSpPr>
      <dsp:spPr>
        <a:xfrm>
          <a:off x="0" y="0"/>
          <a:ext cx="6128522" cy="81611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Ежегодное послание Президента Российской Федерации  Федеральному Собранию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5145249" cy="816111"/>
      </dsp:txXfrm>
    </dsp:sp>
    <dsp:sp modelId="{E53385BA-8FBB-4482-9D52-10AF9487BBC8}">
      <dsp:nvSpPr>
        <dsp:cNvPr id="0" name=""/>
        <dsp:cNvSpPr/>
      </dsp:nvSpPr>
      <dsp:spPr>
        <a:xfrm>
          <a:off x="333264" y="1080116"/>
          <a:ext cx="6189496" cy="90066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312210"/>
              <a:satOff val="-18034"/>
              <a:lumOff val="1981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Основные направления налоговой, бюджетной и долговой политики ХМАО-Югры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33264" y="1080116"/>
        <a:ext cx="5159833" cy="900663"/>
      </dsp:txXfrm>
    </dsp:sp>
    <dsp:sp modelId="{0BF89F16-76A3-48DB-AC43-A95ED4DA82DE}">
      <dsp:nvSpPr>
        <dsp:cNvPr id="0" name=""/>
        <dsp:cNvSpPr/>
      </dsp:nvSpPr>
      <dsp:spPr>
        <a:xfrm>
          <a:off x="853271" y="3607211"/>
          <a:ext cx="7904936" cy="85728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624420"/>
              <a:satOff val="-36069"/>
              <a:lumOff val="3963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Основные направления бюджетной политики и основные направления налоговой политики городского округа город Урай на 2017 год и плановый период 2018 и 2019 годов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853271" y="3607211"/>
        <a:ext cx="6589899" cy="857285"/>
      </dsp:txXfrm>
    </dsp:sp>
    <dsp:sp modelId="{6AA0D634-ED4F-48A1-B853-9953D40101FE}">
      <dsp:nvSpPr>
        <dsp:cNvPr id="0" name=""/>
        <dsp:cNvSpPr/>
      </dsp:nvSpPr>
      <dsp:spPr>
        <a:xfrm>
          <a:off x="909318" y="2376260"/>
          <a:ext cx="6380093" cy="90360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624420"/>
              <a:satOff val="-36069"/>
              <a:lumOff val="3963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Прогноз социально-экономического развития </a:t>
          </a:r>
          <a:r>
            <a:rPr lang="ru-RU" sz="1700" b="1" kern="1200" baseline="0" dirty="0" smtClean="0">
              <a:latin typeface="Arial" pitchFamily="34" charset="0"/>
              <a:cs typeface="Arial" pitchFamily="34" charset="0"/>
            </a:rPr>
            <a:t>муниципального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образования городской округ город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Урай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на 2017-2019 годы</a:t>
          </a:r>
          <a:endParaRPr lang="ru-RU" sz="1700" b="1" kern="1200" baseline="0" dirty="0">
            <a:latin typeface="Arial" pitchFamily="34" charset="0"/>
            <a:cs typeface="Arial" pitchFamily="34" charset="0"/>
          </a:endParaRPr>
        </a:p>
      </dsp:txBody>
      <dsp:txXfrm>
        <a:off x="909318" y="2376260"/>
        <a:ext cx="5318723" cy="903603"/>
      </dsp:txXfrm>
    </dsp:sp>
    <dsp:sp modelId="{47140657-2F9B-437A-ABF4-31B1D7AD8216}">
      <dsp:nvSpPr>
        <dsp:cNvPr id="0" name=""/>
        <dsp:cNvSpPr/>
      </dsp:nvSpPr>
      <dsp:spPr>
        <a:xfrm>
          <a:off x="1916343" y="4752528"/>
          <a:ext cx="7289915" cy="7013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312210"/>
              <a:satOff val="-18034"/>
              <a:lumOff val="1981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Муниципальные программы муниципального образования городской округ город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Урай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1916343" y="4752528"/>
        <a:ext cx="6077191" cy="701338"/>
      </dsp:txXfrm>
    </dsp:sp>
    <dsp:sp modelId="{2DA4E4D5-A05D-4D49-A818-8E4F19E5536B}">
      <dsp:nvSpPr>
        <dsp:cNvPr id="0" name=""/>
        <dsp:cNvSpPr/>
      </dsp:nvSpPr>
      <dsp:spPr>
        <a:xfrm>
          <a:off x="4866931" y="588033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4866931" y="588033"/>
        <a:ext cx="645516" cy="645516"/>
      </dsp:txXfrm>
    </dsp:sp>
    <dsp:sp modelId="{112613DF-D1D4-4284-8940-2B4429AA711E}">
      <dsp:nvSpPr>
        <dsp:cNvPr id="0" name=""/>
        <dsp:cNvSpPr/>
      </dsp:nvSpPr>
      <dsp:spPr>
        <a:xfrm>
          <a:off x="5795622" y="1945358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5795622" y="1945358"/>
        <a:ext cx="645516" cy="645516"/>
      </dsp:txXfrm>
    </dsp:sp>
    <dsp:sp modelId="{52EC73E1-080C-4A13-BA36-3A186DF22057}">
      <dsp:nvSpPr>
        <dsp:cNvPr id="0" name=""/>
        <dsp:cNvSpPr/>
      </dsp:nvSpPr>
      <dsp:spPr>
        <a:xfrm>
          <a:off x="6741989" y="3024336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6741989" y="3024336"/>
        <a:ext cx="645516" cy="645516"/>
      </dsp:txXfrm>
    </dsp:sp>
    <dsp:sp modelId="{E8078585-04B4-4687-B84E-63C21E766430}">
      <dsp:nvSpPr>
        <dsp:cNvPr id="0" name=""/>
        <dsp:cNvSpPr/>
      </dsp:nvSpPr>
      <dsp:spPr>
        <a:xfrm>
          <a:off x="7438701" y="4302807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7438701" y="4302807"/>
        <a:ext cx="645516" cy="64551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F3599-09AA-4E31-8DF5-39FA9B4E75DF}">
      <dsp:nvSpPr>
        <dsp:cNvPr id="0" name=""/>
        <dsp:cNvSpPr/>
      </dsp:nvSpPr>
      <dsp:spPr>
        <a:xfrm>
          <a:off x="1116458" y="144374"/>
          <a:ext cx="1589620" cy="53383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14 920,3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тыс.руб.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370797" y="144374"/>
        <a:ext cx="1335281" cy="533834"/>
      </dsp:txXfrm>
    </dsp:sp>
    <dsp:sp modelId="{75E47458-EF45-40E4-B05F-412DAFB8E493}">
      <dsp:nvSpPr>
        <dsp:cNvPr id="0" name=""/>
        <dsp:cNvSpPr/>
      </dsp:nvSpPr>
      <dsp:spPr>
        <a:xfrm flipH="1">
          <a:off x="0" y="72006"/>
          <a:ext cx="1495892" cy="62129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(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flipH="1">
        <a:off x="0" y="72006"/>
        <a:ext cx="1495892" cy="62129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0683D7-73A9-47ED-B887-CA7A51D1110E}">
      <dsp:nvSpPr>
        <dsp:cNvPr id="0" name=""/>
        <dsp:cNvSpPr/>
      </dsp:nvSpPr>
      <dsp:spPr>
        <a:xfrm>
          <a:off x="1363694" y="394685"/>
          <a:ext cx="1657920" cy="68166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52 754,7 тыс.руб.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63694" y="394685"/>
        <a:ext cx="1657920" cy="681669"/>
      </dsp:txXfrm>
    </dsp:sp>
    <dsp:sp modelId="{D0C11600-5E9B-4255-81B9-D217FC933BEC}">
      <dsp:nvSpPr>
        <dsp:cNvPr id="0" name=""/>
        <dsp:cNvSpPr/>
      </dsp:nvSpPr>
      <dsp:spPr>
        <a:xfrm>
          <a:off x="283892" y="218568"/>
          <a:ext cx="1440159" cy="68166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(проект)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3892" y="218568"/>
        <a:ext cx="1440159" cy="68166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F3599-09AA-4E31-8DF5-39FA9B4E75DF}">
      <dsp:nvSpPr>
        <dsp:cNvPr id="0" name=""/>
        <dsp:cNvSpPr/>
      </dsp:nvSpPr>
      <dsp:spPr>
        <a:xfrm>
          <a:off x="1065514" y="685477"/>
          <a:ext cx="1358860" cy="58184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72 814,2 тыс.руб.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1282932" y="685477"/>
        <a:ext cx="1141442" cy="581845"/>
      </dsp:txXfrm>
    </dsp:sp>
    <dsp:sp modelId="{75E47458-EF45-40E4-B05F-412DAFB8E493}">
      <dsp:nvSpPr>
        <dsp:cNvPr id="0" name=""/>
        <dsp:cNvSpPr/>
      </dsp:nvSpPr>
      <dsp:spPr>
        <a:xfrm>
          <a:off x="0" y="76998"/>
          <a:ext cx="1690371" cy="72630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2016 год </a:t>
          </a: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(первоначальный план)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76998"/>
        <a:ext cx="1690371" cy="726307"/>
      </dsp:txXfrm>
    </dsp:sp>
    <dsp:sp modelId="{E5789A7F-9213-4DA2-A74B-ED3F776300D9}">
      <dsp:nvSpPr>
        <dsp:cNvPr id="0" name=""/>
        <dsp:cNvSpPr/>
      </dsp:nvSpPr>
      <dsp:spPr>
        <a:xfrm>
          <a:off x="3704987" y="690171"/>
          <a:ext cx="1301914" cy="518801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69 831,6 тыс.руб.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913293" y="690171"/>
        <a:ext cx="1093608" cy="518801"/>
      </dsp:txXfrm>
    </dsp:sp>
    <dsp:sp modelId="{EF742149-E67E-4D05-A17B-20672C4FE130}">
      <dsp:nvSpPr>
        <dsp:cNvPr id="0" name=""/>
        <dsp:cNvSpPr/>
      </dsp:nvSpPr>
      <dsp:spPr>
        <a:xfrm>
          <a:off x="2592298" y="144012"/>
          <a:ext cx="1406690" cy="77461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(проект)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92298" y="144012"/>
        <a:ext cx="1406690" cy="77461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F3599-09AA-4E31-8DF5-39FA9B4E75DF}">
      <dsp:nvSpPr>
        <dsp:cNvPr id="0" name=""/>
        <dsp:cNvSpPr/>
      </dsp:nvSpPr>
      <dsp:spPr>
        <a:xfrm>
          <a:off x="769067" y="523902"/>
          <a:ext cx="1538533" cy="62799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24 618,5 тыс.руб.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1015233" y="523902"/>
        <a:ext cx="1292368" cy="627998"/>
      </dsp:txXfrm>
    </dsp:sp>
    <dsp:sp modelId="{75E47458-EF45-40E4-B05F-412DAFB8E493}">
      <dsp:nvSpPr>
        <dsp:cNvPr id="0" name=""/>
        <dsp:cNvSpPr/>
      </dsp:nvSpPr>
      <dsp:spPr>
        <a:xfrm>
          <a:off x="0" y="72009"/>
          <a:ext cx="1205194" cy="76467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(проект)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72009"/>
        <a:ext cx="1205194" cy="764679"/>
      </dsp:txXfrm>
    </dsp:sp>
    <dsp:sp modelId="{E5789A7F-9213-4DA2-A74B-ED3F776300D9}">
      <dsp:nvSpPr>
        <dsp:cNvPr id="0" name=""/>
        <dsp:cNvSpPr/>
      </dsp:nvSpPr>
      <dsp:spPr>
        <a:xfrm>
          <a:off x="1188131" y="1459828"/>
          <a:ext cx="1518907" cy="70817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8 063,5 тыс.руб.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1431156" y="1459828"/>
        <a:ext cx="1275882" cy="708174"/>
      </dsp:txXfrm>
    </dsp:sp>
    <dsp:sp modelId="{EF742149-E67E-4D05-A17B-20672C4FE130}">
      <dsp:nvSpPr>
        <dsp:cNvPr id="0" name=""/>
        <dsp:cNvSpPr/>
      </dsp:nvSpPr>
      <dsp:spPr>
        <a:xfrm>
          <a:off x="252027" y="1224137"/>
          <a:ext cx="1254718" cy="87496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(проект)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2027" y="1224137"/>
        <a:ext cx="1254718" cy="874966"/>
      </dsp:txXfrm>
    </dsp:sp>
    <dsp:sp modelId="{E84CBB47-8F6A-4C0B-B68C-C3BFF2B9841A}">
      <dsp:nvSpPr>
        <dsp:cNvPr id="0" name=""/>
        <dsp:cNvSpPr/>
      </dsp:nvSpPr>
      <dsp:spPr>
        <a:xfrm>
          <a:off x="3708411" y="1479074"/>
          <a:ext cx="1437316" cy="66968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8 063,5 тыс.руб.</a:t>
          </a:r>
          <a:endParaRPr lang="ru-RU" sz="1800" kern="1200" dirty="0"/>
        </a:p>
      </dsp:txBody>
      <dsp:txXfrm>
        <a:off x="3938381" y="1479074"/>
        <a:ext cx="1207345" cy="669683"/>
      </dsp:txXfrm>
    </dsp:sp>
    <dsp:sp modelId="{5085CA46-9A73-4526-AE1F-C7C84E4C8D31}">
      <dsp:nvSpPr>
        <dsp:cNvPr id="0" name=""/>
        <dsp:cNvSpPr/>
      </dsp:nvSpPr>
      <dsp:spPr>
        <a:xfrm>
          <a:off x="2844318" y="1008111"/>
          <a:ext cx="1268676" cy="78216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2019 год (проект)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44318" y="1008111"/>
        <a:ext cx="1268676" cy="78216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F3599-09AA-4E31-8DF5-39FA9B4E75DF}">
      <dsp:nvSpPr>
        <dsp:cNvPr id="0" name=""/>
        <dsp:cNvSpPr/>
      </dsp:nvSpPr>
      <dsp:spPr>
        <a:xfrm>
          <a:off x="934005" y="506941"/>
          <a:ext cx="1606179" cy="53803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300,0 тыс.руб.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1190993" y="506941"/>
        <a:ext cx="1349190" cy="538035"/>
      </dsp:txXfrm>
    </dsp:sp>
    <dsp:sp modelId="{75E47458-EF45-40E4-B05F-412DAFB8E493}">
      <dsp:nvSpPr>
        <dsp:cNvPr id="0" name=""/>
        <dsp:cNvSpPr/>
      </dsp:nvSpPr>
      <dsp:spPr>
        <a:xfrm>
          <a:off x="255608" y="99900"/>
          <a:ext cx="1363327" cy="72100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5608" y="99900"/>
        <a:ext cx="1363327" cy="721006"/>
      </dsp:txXfrm>
    </dsp:sp>
    <dsp:sp modelId="{E5789A7F-9213-4DA2-A74B-ED3F776300D9}">
      <dsp:nvSpPr>
        <dsp:cNvPr id="0" name=""/>
        <dsp:cNvSpPr/>
      </dsp:nvSpPr>
      <dsp:spPr>
        <a:xfrm>
          <a:off x="3312362" y="572602"/>
          <a:ext cx="1523695" cy="48431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100,0 тыс.руб.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556154" y="572602"/>
        <a:ext cx="1279904" cy="484316"/>
      </dsp:txXfrm>
    </dsp:sp>
    <dsp:sp modelId="{EF742149-E67E-4D05-A17B-20672C4FE130}">
      <dsp:nvSpPr>
        <dsp:cNvPr id="0" name=""/>
        <dsp:cNvSpPr/>
      </dsp:nvSpPr>
      <dsp:spPr>
        <a:xfrm>
          <a:off x="2535288" y="61044"/>
          <a:ext cx="1365452" cy="72800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35288" y="61044"/>
        <a:ext cx="1365452" cy="728008"/>
      </dsp:txXfrm>
    </dsp:sp>
    <dsp:sp modelId="{E84CBB47-8F6A-4C0B-B68C-C3BFF2B9841A}">
      <dsp:nvSpPr>
        <dsp:cNvPr id="0" name=""/>
        <dsp:cNvSpPr/>
      </dsp:nvSpPr>
      <dsp:spPr>
        <a:xfrm>
          <a:off x="5832653" y="500594"/>
          <a:ext cx="1304555" cy="48431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100,0 тыс.руб.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6041382" y="500594"/>
        <a:ext cx="1095826" cy="484316"/>
      </dsp:txXfrm>
    </dsp:sp>
    <dsp:sp modelId="{5085CA46-9A73-4526-AE1F-C7C84E4C8D31}">
      <dsp:nvSpPr>
        <dsp:cNvPr id="0" name=""/>
        <dsp:cNvSpPr/>
      </dsp:nvSpPr>
      <dsp:spPr>
        <a:xfrm>
          <a:off x="4968548" y="68541"/>
          <a:ext cx="1405194" cy="74192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2019 год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968548" y="68541"/>
        <a:ext cx="1405194" cy="74192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F3599-09AA-4E31-8DF5-39FA9B4E75DF}">
      <dsp:nvSpPr>
        <dsp:cNvPr id="0" name=""/>
        <dsp:cNvSpPr/>
      </dsp:nvSpPr>
      <dsp:spPr>
        <a:xfrm>
          <a:off x="1038363" y="298297"/>
          <a:ext cx="1766985" cy="62225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15 072,3 тыс.руб.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1321081" y="298297"/>
        <a:ext cx="1484267" cy="622255"/>
      </dsp:txXfrm>
    </dsp:sp>
    <dsp:sp modelId="{75E47458-EF45-40E4-B05F-412DAFB8E493}">
      <dsp:nvSpPr>
        <dsp:cNvPr id="0" name=""/>
        <dsp:cNvSpPr/>
      </dsp:nvSpPr>
      <dsp:spPr>
        <a:xfrm>
          <a:off x="217166" y="97372"/>
          <a:ext cx="1394629" cy="68989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7166" y="97372"/>
        <a:ext cx="1394629" cy="689892"/>
      </dsp:txXfrm>
    </dsp:sp>
    <dsp:sp modelId="{E5789A7F-9213-4DA2-A74B-ED3F776300D9}">
      <dsp:nvSpPr>
        <dsp:cNvPr id="0" name=""/>
        <dsp:cNvSpPr/>
      </dsp:nvSpPr>
      <dsp:spPr>
        <a:xfrm>
          <a:off x="3600402" y="360035"/>
          <a:ext cx="2008052" cy="65335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15 072,3 тыс.руб.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921691" y="360035"/>
        <a:ext cx="1686764" cy="653357"/>
      </dsp:txXfrm>
    </dsp:sp>
    <dsp:sp modelId="{EF742149-E67E-4D05-A17B-20672C4FE130}">
      <dsp:nvSpPr>
        <dsp:cNvPr id="0" name=""/>
        <dsp:cNvSpPr/>
      </dsp:nvSpPr>
      <dsp:spPr>
        <a:xfrm>
          <a:off x="3096341" y="4"/>
          <a:ext cx="1539743" cy="66324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96341" y="4"/>
        <a:ext cx="1539743" cy="66324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F3599-09AA-4E31-8DF5-39FA9B4E75DF}">
      <dsp:nvSpPr>
        <dsp:cNvPr id="0" name=""/>
        <dsp:cNvSpPr/>
      </dsp:nvSpPr>
      <dsp:spPr>
        <a:xfrm>
          <a:off x="936101" y="461123"/>
          <a:ext cx="1492277" cy="51792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    196 247,9 </a:t>
          </a:r>
          <a:r>
            <a:rPr lang="ru-RU" sz="1600" b="1" kern="1200" dirty="0" err="1" smtClean="0">
              <a:latin typeface="Arial" pitchFamily="34" charset="0"/>
              <a:cs typeface="Arial" pitchFamily="34" charset="0"/>
            </a:rPr>
            <a:t>тыс.руб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174865" y="461123"/>
        <a:ext cx="1253513" cy="517922"/>
      </dsp:txXfrm>
    </dsp:sp>
    <dsp:sp modelId="{75E47458-EF45-40E4-B05F-412DAFB8E493}">
      <dsp:nvSpPr>
        <dsp:cNvPr id="0" name=""/>
        <dsp:cNvSpPr/>
      </dsp:nvSpPr>
      <dsp:spPr>
        <a:xfrm>
          <a:off x="0" y="142857"/>
          <a:ext cx="1409569" cy="59870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</a:t>
          </a: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42857"/>
        <a:ext cx="1409569" cy="598708"/>
      </dsp:txXfrm>
    </dsp:sp>
    <dsp:sp modelId="{E5789A7F-9213-4DA2-A74B-ED3F776300D9}">
      <dsp:nvSpPr>
        <dsp:cNvPr id="0" name=""/>
        <dsp:cNvSpPr/>
      </dsp:nvSpPr>
      <dsp:spPr>
        <a:xfrm>
          <a:off x="1338231" y="1272968"/>
          <a:ext cx="1454356" cy="52314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192 795,5 тыс.руб.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570928" y="1272968"/>
        <a:ext cx="1221659" cy="523144"/>
      </dsp:txXfrm>
    </dsp:sp>
    <dsp:sp modelId="{EF742149-E67E-4D05-A17B-20672C4FE130}">
      <dsp:nvSpPr>
        <dsp:cNvPr id="0" name=""/>
        <dsp:cNvSpPr/>
      </dsp:nvSpPr>
      <dsp:spPr>
        <a:xfrm>
          <a:off x="216026" y="1008113"/>
          <a:ext cx="1408866" cy="62031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</a:t>
          </a: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6026" y="1008113"/>
        <a:ext cx="1408866" cy="62031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F8EAD8-784E-4CBC-930E-754056E672BA}">
      <dsp:nvSpPr>
        <dsp:cNvPr id="0" name=""/>
        <dsp:cNvSpPr/>
      </dsp:nvSpPr>
      <dsp:spPr>
        <a:xfrm>
          <a:off x="579660" y="-3240"/>
          <a:ext cx="5757046" cy="990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57150" rIns="18000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Федеральный закон от 03.12.2012 № 244-ФЗ «О внесении изменений в Бюджетный кодекс Российской Федерации»</a:t>
          </a:r>
          <a:endParaRPr lang="ru-RU" sz="15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79660" y="-3240"/>
        <a:ext cx="4889219" cy="990114"/>
      </dsp:txXfrm>
    </dsp:sp>
    <dsp:sp modelId="{C0C62BB4-20F6-4903-B04F-13B7A004B5F0}">
      <dsp:nvSpPr>
        <dsp:cNvPr id="0" name=""/>
        <dsp:cNvSpPr/>
      </dsp:nvSpPr>
      <dsp:spPr>
        <a:xfrm>
          <a:off x="1224166" y="1092733"/>
          <a:ext cx="6196305" cy="1240687"/>
        </a:xfrm>
        <a:prstGeom prst="roundRect">
          <a:avLst>
            <a:gd name="adj" fmla="val 10000"/>
          </a:avLst>
        </a:prstGeom>
        <a:solidFill>
          <a:srgbClr val="FF860D"/>
        </a:soli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57150" rIns="18000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Решением Городской Думы муниципального образования город Урай от 27.09.2012 № 80 создан муниципальный дорожный фонд города Урай</a:t>
          </a:r>
          <a:endParaRPr lang="ru-RU" sz="15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24166" y="1092733"/>
        <a:ext cx="4480144" cy="1240687"/>
      </dsp:txXfrm>
    </dsp:sp>
    <dsp:sp modelId="{EE12E059-3261-4907-A4E3-4F74B9EED3BE}">
      <dsp:nvSpPr>
        <dsp:cNvPr id="0" name=""/>
        <dsp:cNvSpPr/>
      </dsp:nvSpPr>
      <dsp:spPr>
        <a:xfrm rot="5400000">
          <a:off x="5919691" y="553834"/>
          <a:ext cx="1075809" cy="674546"/>
        </a:xfrm>
        <a:prstGeom prst="bentArrow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5400000">
        <a:off x="5919691" y="553834"/>
        <a:ext cx="1075809" cy="674546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F3599-09AA-4E31-8DF5-39FA9B4E75DF}">
      <dsp:nvSpPr>
        <dsp:cNvPr id="0" name=""/>
        <dsp:cNvSpPr/>
      </dsp:nvSpPr>
      <dsp:spPr>
        <a:xfrm>
          <a:off x="1106896" y="1224138"/>
          <a:ext cx="1355912" cy="53301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21 201,4 тыс.руб.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23842" y="1224138"/>
        <a:ext cx="1138966" cy="533017"/>
      </dsp:txXfrm>
    </dsp:sp>
    <dsp:sp modelId="{75E47458-EF45-40E4-B05F-412DAFB8E493}">
      <dsp:nvSpPr>
        <dsp:cNvPr id="0" name=""/>
        <dsp:cNvSpPr/>
      </dsp:nvSpPr>
      <dsp:spPr>
        <a:xfrm>
          <a:off x="386813" y="720081"/>
          <a:ext cx="1359846" cy="62200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86813" y="720081"/>
        <a:ext cx="1359846" cy="622009"/>
      </dsp:txXfrm>
    </dsp:sp>
    <dsp:sp modelId="{E5789A7F-9213-4DA2-A74B-ED3F776300D9}">
      <dsp:nvSpPr>
        <dsp:cNvPr id="0" name=""/>
        <dsp:cNvSpPr/>
      </dsp:nvSpPr>
      <dsp:spPr>
        <a:xfrm>
          <a:off x="3040341" y="1279823"/>
          <a:ext cx="1550674" cy="55919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20 268,1 тыс.руб.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288449" y="1279823"/>
        <a:ext cx="1302566" cy="559199"/>
      </dsp:txXfrm>
    </dsp:sp>
    <dsp:sp modelId="{EF742149-E67E-4D05-A17B-20672C4FE130}">
      <dsp:nvSpPr>
        <dsp:cNvPr id="0" name=""/>
        <dsp:cNvSpPr/>
      </dsp:nvSpPr>
      <dsp:spPr>
        <a:xfrm>
          <a:off x="2598849" y="785868"/>
          <a:ext cx="1426759" cy="58230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98849" y="785868"/>
        <a:ext cx="1426759" cy="582308"/>
      </dsp:txXfrm>
    </dsp:sp>
    <dsp:sp modelId="{E84CBB47-8F6A-4C0B-B68C-C3BFF2B9841A}">
      <dsp:nvSpPr>
        <dsp:cNvPr id="0" name=""/>
        <dsp:cNvSpPr/>
      </dsp:nvSpPr>
      <dsp:spPr>
        <a:xfrm>
          <a:off x="4998415" y="1147669"/>
          <a:ext cx="1669292" cy="55482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20 268,1 тыс.руб</a:t>
          </a: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265502" y="1147669"/>
        <a:ext cx="1402205" cy="554824"/>
      </dsp:txXfrm>
    </dsp:sp>
    <dsp:sp modelId="{5085CA46-9A73-4526-AE1F-C7C84E4C8D31}">
      <dsp:nvSpPr>
        <dsp:cNvPr id="0" name=""/>
        <dsp:cNvSpPr/>
      </dsp:nvSpPr>
      <dsp:spPr>
        <a:xfrm>
          <a:off x="4491270" y="720081"/>
          <a:ext cx="1378638" cy="58874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2019 год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491270" y="720081"/>
        <a:ext cx="1378638" cy="5887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6EA201-91BC-4616-B12C-2E6D8190CA7D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E6339-9EBC-4C09-9E08-1F4A253C020D}">
      <dsp:nvSpPr>
        <dsp:cNvPr id="0" name=""/>
        <dsp:cNvSpPr/>
      </dsp:nvSpPr>
      <dsp:spPr>
        <a:xfrm>
          <a:off x="503535" y="288033"/>
          <a:ext cx="7647940" cy="70000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человеческого потенциала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3535" y="288033"/>
        <a:ext cx="7647940" cy="700005"/>
      </dsp:txXfrm>
    </dsp:sp>
    <dsp:sp modelId="{32BC95AD-130D-4F42-992A-90577A2B854D}">
      <dsp:nvSpPr>
        <dsp:cNvPr id="0" name=""/>
        <dsp:cNvSpPr/>
      </dsp:nvSpPr>
      <dsp:spPr>
        <a:xfrm>
          <a:off x="152334" y="203125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A9118-71ED-464E-975C-6116ADC95DB4}">
      <dsp:nvSpPr>
        <dsp:cNvPr id="0" name=""/>
        <dsp:cNvSpPr/>
      </dsp:nvSpPr>
      <dsp:spPr>
        <a:xfrm>
          <a:off x="952624" y="1275587"/>
          <a:ext cx="7183402" cy="68918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Диверсификация и инновационное развитие экономики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52624" y="1275587"/>
        <a:ext cx="7183402" cy="689185"/>
      </dsp:txXfrm>
    </dsp:sp>
    <dsp:sp modelId="{AA0A30C3-70AB-4663-B8D4-0B48B5ACEF5B}">
      <dsp:nvSpPr>
        <dsp:cNvPr id="0" name=""/>
        <dsp:cNvSpPr/>
      </dsp:nvSpPr>
      <dsp:spPr>
        <a:xfrm>
          <a:off x="553519" y="1205572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4D44F-57F9-4E78-8C7F-6599E0A8787E}">
      <dsp:nvSpPr>
        <dsp:cNvPr id="0" name=""/>
        <dsp:cNvSpPr/>
      </dsp:nvSpPr>
      <dsp:spPr>
        <a:xfrm>
          <a:off x="1095200" y="2268148"/>
          <a:ext cx="7040827" cy="64827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безопасности среды проживания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95200" y="2268148"/>
        <a:ext cx="7040827" cy="648279"/>
      </dsp:txXfrm>
    </dsp:sp>
    <dsp:sp modelId="{B42D2D37-E89C-42D0-9B1C-61CEBBEC4D47}">
      <dsp:nvSpPr>
        <dsp:cNvPr id="0" name=""/>
        <dsp:cNvSpPr/>
      </dsp:nvSpPr>
      <dsp:spPr>
        <a:xfrm>
          <a:off x="690025" y="2187113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9261E-FD37-464C-AE09-517E31A398CF}">
      <dsp:nvSpPr>
        <dsp:cNvPr id="0" name=""/>
        <dsp:cNvSpPr/>
      </dsp:nvSpPr>
      <dsp:spPr>
        <a:xfrm>
          <a:off x="952624" y="3240256"/>
          <a:ext cx="7183402" cy="64827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эффективного управления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52624" y="3240256"/>
        <a:ext cx="7183402" cy="648279"/>
      </dsp:txXfrm>
    </dsp:sp>
    <dsp:sp modelId="{12DCE72B-21C9-4FA7-BBE4-598F7F7A1E0B}">
      <dsp:nvSpPr>
        <dsp:cNvPr id="0" name=""/>
        <dsp:cNvSpPr/>
      </dsp:nvSpPr>
      <dsp:spPr>
        <a:xfrm>
          <a:off x="547449" y="3159221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3CB56-2E56-4E1E-9E52-72FEA77CAC7C}">
      <dsp:nvSpPr>
        <dsp:cNvPr id="0" name=""/>
        <dsp:cNvSpPr/>
      </dsp:nvSpPr>
      <dsp:spPr>
        <a:xfrm>
          <a:off x="488086" y="4174637"/>
          <a:ext cx="7647940" cy="72373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развития малого и среднего бизнеса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8086" y="4174637"/>
        <a:ext cx="7647940" cy="723732"/>
      </dsp:txXfrm>
    </dsp:sp>
    <dsp:sp modelId="{DB5C4923-41F5-4BC1-93F4-63D96570576F}">
      <dsp:nvSpPr>
        <dsp:cNvPr id="0" name=""/>
        <dsp:cNvSpPr/>
      </dsp:nvSpPr>
      <dsp:spPr>
        <a:xfrm>
          <a:off x="82911" y="4131329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F3599-09AA-4E31-8DF5-39FA9B4E75DF}">
      <dsp:nvSpPr>
        <dsp:cNvPr id="0" name=""/>
        <dsp:cNvSpPr/>
      </dsp:nvSpPr>
      <dsp:spPr>
        <a:xfrm>
          <a:off x="1016344" y="604464"/>
          <a:ext cx="1902397" cy="69167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1 368 872,2 тыс.руб.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320728" y="604464"/>
        <a:ext cx="1598013" cy="691679"/>
      </dsp:txXfrm>
    </dsp:sp>
    <dsp:sp modelId="{75E47458-EF45-40E4-B05F-412DAFB8E493}">
      <dsp:nvSpPr>
        <dsp:cNvPr id="0" name=""/>
        <dsp:cNvSpPr/>
      </dsp:nvSpPr>
      <dsp:spPr>
        <a:xfrm>
          <a:off x="144011" y="216026"/>
          <a:ext cx="1546890" cy="81200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2016 год </a:t>
          </a: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(первоначальный план)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4011" y="216026"/>
        <a:ext cx="1546890" cy="812009"/>
      </dsp:txXfrm>
    </dsp:sp>
    <dsp:sp modelId="{E5789A7F-9213-4DA2-A74B-ED3F776300D9}">
      <dsp:nvSpPr>
        <dsp:cNvPr id="0" name=""/>
        <dsp:cNvSpPr/>
      </dsp:nvSpPr>
      <dsp:spPr>
        <a:xfrm>
          <a:off x="3744286" y="604464"/>
          <a:ext cx="1947190" cy="69167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1 267 155,0 тыс.руб.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4055836" y="604464"/>
        <a:ext cx="1635639" cy="691679"/>
      </dsp:txXfrm>
    </dsp:sp>
    <dsp:sp modelId="{EF742149-E67E-4D05-A17B-20672C4FE130}">
      <dsp:nvSpPr>
        <dsp:cNvPr id="0" name=""/>
        <dsp:cNvSpPr/>
      </dsp:nvSpPr>
      <dsp:spPr>
        <a:xfrm>
          <a:off x="3096339" y="259412"/>
          <a:ext cx="1545798" cy="70075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(проект)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96339" y="259412"/>
        <a:ext cx="1545798" cy="700754"/>
      </dsp:txXfrm>
    </dsp:sp>
    <dsp:sp modelId="{B025E926-1E60-41B1-8D7E-692CFA346C47}">
      <dsp:nvSpPr>
        <dsp:cNvPr id="0" name=""/>
        <dsp:cNvSpPr/>
      </dsp:nvSpPr>
      <dsp:spPr>
        <a:xfrm>
          <a:off x="6525087" y="583054"/>
          <a:ext cx="1866225" cy="713089"/>
        </a:xfrm>
        <a:prstGeom prst="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1 227 517,8 тыс.руб.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6823684" y="583054"/>
        <a:ext cx="1567629" cy="713089"/>
      </dsp:txXfrm>
    </dsp:sp>
    <dsp:sp modelId="{C0A86748-EE07-4223-B387-D8587432E239}">
      <dsp:nvSpPr>
        <dsp:cNvPr id="0" name=""/>
        <dsp:cNvSpPr/>
      </dsp:nvSpPr>
      <dsp:spPr>
        <a:xfrm>
          <a:off x="5904646" y="259412"/>
          <a:ext cx="1451081" cy="61717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(проект)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904646" y="259412"/>
        <a:ext cx="1451081" cy="61717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480EF-145B-49CA-8E86-505814C8A345}">
      <dsp:nvSpPr>
        <dsp:cNvPr id="0" name=""/>
        <dsp:cNvSpPr/>
      </dsp:nvSpPr>
      <dsp:spPr>
        <a:xfrm rot="16200000">
          <a:off x="2747" y="-2747"/>
          <a:ext cx="2592287" cy="2597783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обеспечение деятельности (оказание услуг) муниципальных учреждений (сады)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2747" y="-2747"/>
        <a:ext cx="2592287" cy="2597783"/>
      </dsp:txXfrm>
    </dsp:sp>
    <dsp:sp modelId="{4A06B229-C4C8-4C64-B60B-8EC650029064}">
      <dsp:nvSpPr>
        <dsp:cNvPr id="0" name=""/>
        <dsp:cNvSpPr/>
      </dsp:nvSpPr>
      <dsp:spPr>
        <a:xfrm rot="16200000">
          <a:off x="3031851" y="-207585"/>
          <a:ext cx="2592287" cy="3007459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Субвенция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3031851" y="-207585"/>
        <a:ext cx="2592287" cy="300745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480EF-145B-49CA-8E86-505814C8A345}">
      <dsp:nvSpPr>
        <dsp:cNvPr id="0" name=""/>
        <dsp:cNvSpPr/>
      </dsp:nvSpPr>
      <dsp:spPr>
        <a:xfrm rot="16200000">
          <a:off x="2747" y="-2747"/>
          <a:ext cx="2592287" cy="2597783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обеспечение деятельности (оказание услуг) муниципальных учреждений (школы)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2747" y="-2747"/>
        <a:ext cx="2592287" cy="2597783"/>
      </dsp:txXfrm>
    </dsp:sp>
    <dsp:sp modelId="{4A06B229-C4C8-4C64-B60B-8EC650029064}">
      <dsp:nvSpPr>
        <dsp:cNvPr id="0" name=""/>
        <dsp:cNvSpPr/>
      </dsp:nvSpPr>
      <dsp:spPr>
        <a:xfrm rot="16200000">
          <a:off x="3031851" y="-207585"/>
          <a:ext cx="2592287" cy="3007459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Субвенция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3031851" y="-207585"/>
        <a:ext cx="2592287" cy="300745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480EF-145B-49CA-8E86-505814C8A345}">
      <dsp:nvSpPr>
        <dsp:cNvPr id="0" name=""/>
        <dsp:cNvSpPr/>
      </dsp:nvSpPr>
      <dsp:spPr>
        <a:xfrm rot="16200000">
          <a:off x="-301625" y="301625"/>
          <a:ext cx="2880320" cy="2277069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обеспечение деятельности (оказание услуг) муниципальных учреждения (ЦДО)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-301625" y="301625"/>
        <a:ext cx="2880320" cy="2277069"/>
      </dsp:txXfrm>
    </dsp:sp>
    <dsp:sp modelId="{4A06B229-C4C8-4C64-B60B-8EC650029064}">
      <dsp:nvSpPr>
        <dsp:cNvPr id="0" name=""/>
        <dsp:cNvSpPr/>
      </dsp:nvSpPr>
      <dsp:spPr>
        <a:xfrm rot="16200000">
          <a:off x="2353514" y="122076"/>
          <a:ext cx="2880320" cy="2636167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Субсидия на повышение оплаты труда работников дополнительного образования детей в целях реализации майских указов Президента Российской Федерации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2353514" y="122076"/>
        <a:ext cx="2880320" cy="263616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F3599-09AA-4E31-8DF5-39FA9B4E75DF}">
      <dsp:nvSpPr>
        <dsp:cNvPr id="0" name=""/>
        <dsp:cNvSpPr/>
      </dsp:nvSpPr>
      <dsp:spPr>
        <a:xfrm>
          <a:off x="747669" y="480971"/>
          <a:ext cx="1548520" cy="52030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172 933,9 тыс.руб.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995433" y="480971"/>
        <a:ext cx="1300756" cy="520305"/>
      </dsp:txXfrm>
    </dsp:sp>
    <dsp:sp modelId="{75E47458-EF45-40E4-B05F-412DAFB8E493}">
      <dsp:nvSpPr>
        <dsp:cNvPr id="0" name=""/>
        <dsp:cNvSpPr/>
      </dsp:nvSpPr>
      <dsp:spPr>
        <a:xfrm>
          <a:off x="-116224" y="190051"/>
          <a:ext cx="1051639" cy="77587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2016 год (</a:t>
          </a: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первоначальный план)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-116224" y="190051"/>
        <a:ext cx="1051639" cy="775877"/>
      </dsp:txXfrm>
    </dsp:sp>
    <dsp:sp modelId="{350B90F2-2E24-405C-ADA3-0F38B4FA14B4}">
      <dsp:nvSpPr>
        <dsp:cNvPr id="0" name=""/>
        <dsp:cNvSpPr/>
      </dsp:nvSpPr>
      <dsp:spPr>
        <a:xfrm>
          <a:off x="3456892" y="497906"/>
          <a:ext cx="1366415" cy="52255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173 589,2 тыс.руб.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3675518" y="497906"/>
        <a:ext cx="1147788" cy="522554"/>
      </dsp:txXfrm>
    </dsp:sp>
    <dsp:sp modelId="{619D04CA-736D-4847-822B-554DC58049F5}">
      <dsp:nvSpPr>
        <dsp:cNvPr id="0" name=""/>
        <dsp:cNvSpPr/>
      </dsp:nvSpPr>
      <dsp:spPr>
        <a:xfrm>
          <a:off x="2703346" y="285724"/>
          <a:ext cx="1082055" cy="63010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(проект)</a:t>
          </a:r>
          <a:endParaRPr lang="ru-RU" sz="1400" kern="1200" dirty="0"/>
        </a:p>
      </dsp:txBody>
      <dsp:txXfrm>
        <a:off x="2703346" y="285724"/>
        <a:ext cx="1082055" cy="630107"/>
      </dsp:txXfrm>
    </dsp:sp>
    <dsp:sp modelId="{E5789A7F-9213-4DA2-A74B-ED3F776300D9}">
      <dsp:nvSpPr>
        <dsp:cNvPr id="0" name=""/>
        <dsp:cNvSpPr/>
      </dsp:nvSpPr>
      <dsp:spPr>
        <a:xfrm>
          <a:off x="1356791" y="1286070"/>
          <a:ext cx="1539369" cy="56191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172 527,8 тыс.руб.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603090" y="1286070"/>
        <a:ext cx="1293070" cy="561919"/>
      </dsp:txXfrm>
    </dsp:sp>
    <dsp:sp modelId="{EF742149-E67E-4D05-A17B-20672C4FE130}">
      <dsp:nvSpPr>
        <dsp:cNvPr id="0" name=""/>
        <dsp:cNvSpPr/>
      </dsp:nvSpPr>
      <dsp:spPr>
        <a:xfrm>
          <a:off x="666644" y="1093055"/>
          <a:ext cx="1046553" cy="63751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(проект)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66644" y="1093055"/>
        <a:ext cx="1046553" cy="637514"/>
      </dsp:txXfrm>
    </dsp:sp>
    <dsp:sp modelId="{B025E926-1E60-41B1-8D7E-692CFA346C47}">
      <dsp:nvSpPr>
        <dsp:cNvPr id="0" name=""/>
        <dsp:cNvSpPr/>
      </dsp:nvSpPr>
      <dsp:spPr>
        <a:xfrm>
          <a:off x="4273906" y="1379897"/>
          <a:ext cx="1564896" cy="499379"/>
        </a:xfrm>
        <a:prstGeom prst="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171 177,1 </a:t>
          </a:r>
          <a:r>
            <a:rPr lang="ru-RU" sz="1600" b="1" kern="1200" dirty="0" err="1" smtClean="0">
              <a:latin typeface="Arial" pitchFamily="34" charset="0"/>
              <a:cs typeface="Arial" pitchFamily="34" charset="0"/>
            </a:rPr>
            <a:t>тыс.руб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4524289" y="1379897"/>
        <a:ext cx="1314513" cy="499379"/>
      </dsp:txXfrm>
    </dsp:sp>
    <dsp:sp modelId="{C0A86748-EE07-4223-B387-D8587432E239}">
      <dsp:nvSpPr>
        <dsp:cNvPr id="0" name=""/>
        <dsp:cNvSpPr/>
      </dsp:nvSpPr>
      <dsp:spPr>
        <a:xfrm>
          <a:off x="3634274" y="1166935"/>
          <a:ext cx="1154268" cy="65362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2019 год (проект)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634274" y="1166935"/>
        <a:ext cx="1154268" cy="65362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F3599-09AA-4E31-8DF5-39FA9B4E75DF}">
      <dsp:nvSpPr>
        <dsp:cNvPr id="0" name=""/>
        <dsp:cNvSpPr/>
      </dsp:nvSpPr>
      <dsp:spPr>
        <a:xfrm>
          <a:off x="648075" y="648075"/>
          <a:ext cx="1452239" cy="64672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108 228,9 тыс.руб.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880434" y="648075"/>
        <a:ext cx="1219881" cy="646720"/>
      </dsp:txXfrm>
    </dsp:sp>
    <dsp:sp modelId="{75E47458-EF45-40E4-B05F-412DAFB8E493}">
      <dsp:nvSpPr>
        <dsp:cNvPr id="0" name=""/>
        <dsp:cNvSpPr/>
      </dsp:nvSpPr>
      <dsp:spPr>
        <a:xfrm>
          <a:off x="-4207" y="0"/>
          <a:ext cx="1654955" cy="72769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2016 год </a:t>
          </a: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(первоначальный план)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-4207" y="0"/>
        <a:ext cx="1654955" cy="727698"/>
      </dsp:txXfrm>
    </dsp:sp>
    <dsp:sp modelId="{E5789A7F-9213-4DA2-A74B-ED3F776300D9}">
      <dsp:nvSpPr>
        <dsp:cNvPr id="0" name=""/>
        <dsp:cNvSpPr/>
      </dsp:nvSpPr>
      <dsp:spPr>
        <a:xfrm>
          <a:off x="2534853" y="608273"/>
          <a:ext cx="1537009" cy="64672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105 832,9 тыс.руб.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780774" y="608273"/>
        <a:ext cx="1291087" cy="646720"/>
      </dsp:txXfrm>
    </dsp:sp>
    <dsp:sp modelId="{EF742149-E67E-4D05-A17B-20672C4FE130}">
      <dsp:nvSpPr>
        <dsp:cNvPr id="0" name=""/>
        <dsp:cNvSpPr/>
      </dsp:nvSpPr>
      <dsp:spPr>
        <a:xfrm>
          <a:off x="2035587" y="19693"/>
          <a:ext cx="1525224" cy="72476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2017 год (проект)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035587" y="19693"/>
        <a:ext cx="1525224" cy="724768"/>
      </dsp:txXfrm>
    </dsp:sp>
    <dsp:sp modelId="{B025E926-1E60-41B1-8D7E-692CFA346C47}">
      <dsp:nvSpPr>
        <dsp:cNvPr id="0" name=""/>
        <dsp:cNvSpPr/>
      </dsp:nvSpPr>
      <dsp:spPr>
        <a:xfrm>
          <a:off x="4490235" y="545683"/>
          <a:ext cx="1432819" cy="666738"/>
        </a:xfrm>
        <a:prstGeom prst="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105 832,9 тыс.руб.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4719486" y="545683"/>
        <a:ext cx="1203568" cy="666738"/>
      </dsp:txXfrm>
    </dsp:sp>
    <dsp:sp modelId="{C0A86748-EE07-4223-B387-D8587432E239}">
      <dsp:nvSpPr>
        <dsp:cNvPr id="0" name=""/>
        <dsp:cNvSpPr/>
      </dsp:nvSpPr>
      <dsp:spPr>
        <a:xfrm>
          <a:off x="3929172" y="19693"/>
          <a:ext cx="1447486" cy="66667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(проект)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929172" y="19693"/>
        <a:ext cx="1447486" cy="666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0.05501</cdr:x>
      <cdr:y>0.5337</cdr:y>
    </cdr:from>
    <cdr:to>
      <cdr:x>0.40151</cdr:x>
      <cdr:y>0.64279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1520" y="1656184"/>
          <a:ext cx="1584198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lvl="0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1 716 447,3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0.05501</cdr:x>
      <cdr:y>0.5337</cdr:y>
    </cdr:from>
    <cdr:to>
      <cdr:x>0.40151</cdr:x>
      <cdr:y>0.64279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1520" y="1656184"/>
          <a:ext cx="1584198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lvl="0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1 656 684,8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AF852E-3AD0-4940-BB67-66C26ADCEAA6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031B93-5C92-4B78-9FCA-CC77A3FE4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08E591-8824-4D4B-8765-0908EAF77A20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2C0B2A-2B3F-4D10-847E-D54676C52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132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381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1749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6718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89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829010" y="9443241"/>
            <a:ext cx="2930574" cy="4976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>
              <a:defRPr/>
            </a:pPr>
            <a:fld id="{A5C02D0A-7020-45E5-A40C-7A6D0A00BB38}" type="slidenum">
              <a:rPr lang="ru-RU" sz="1200">
                <a:solidFill>
                  <a:prstClr val="black"/>
                </a:solidFill>
                <a:latin typeface="Calibri"/>
              </a:rPr>
              <a:pPr algn="r">
                <a:defRPr/>
              </a:pPr>
              <a:t>15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184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697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6973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697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596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697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46064-F40E-493E-8C75-D9490FD11FE3}" type="datetime1">
              <a:rPr lang="ru-RU" smtClean="0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66B09-ABB6-41C2-B4BB-7D24223083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AE487-24B4-432C-8934-541216E35B07}" type="datetime1">
              <a:rPr lang="ru-RU" smtClean="0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0FA01-8F4E-4BEF-A5CC-E6F6469548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F4AD-70A7-4B9B-B1A4-64226ED684EB}" type="datetime1">
              <a:rPr lang="ru-RU" smtClean="0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95AF-0D00-4B6D-89CA-14761CB5C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7079980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4A731-74B4-4E78-9134-DFB15D746BD4}" type="datetime1">
              <a:rPr lang="ru-RU" smtClean="0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D0273-DB95-4427-AFFC-23B8AB2DAB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3"/>
          </p:nvPr>
        </p:nvSpPr>
        <p:spPr>
          <a:xfrm>
            <a:off x="1547813" y="1700213"/>
            <a:ext cx="914400" cy="914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4A731-74B4-4E78-9134-DFB15D746BD4}" type="datetime1">
              <a:rPr lang="ru-RU" smtClean="0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D0273-DB95-4427-AFFC-23B8AB2DAB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3"/>
          </p:nvPr>
        </p:nvSpPr>
        <p:spPr>
          <a:xfrm>
            <a:off x="1547813" y="1700213"/>
            <a:ext cx="914400" cy="914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4A731-74B4-4E78-9134-DFB15D746BD4}" type="datetime1">
              <a:rPr lang="ru-RU" smtClean="0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D0273-DB95-4427-AFFC-23B8AB2DAB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3"/>
          </p:nvPr>
        </p:nvSpPr>
        <p:spPr>
          <a:xfrm>
            <a:off x="1547813" y="1700213"/>
            <a:ext cx="914400" cy="914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094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147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814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26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4A731-74B4-4E78-9134-DFB15D746BD4}" type="datetime1">
              <a:rPr lang="ru-RU" smtClean="0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D0273-DB95-4427-AFFC-23B8AB2DAB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5686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174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612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735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549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059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244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681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903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738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8E3DD-19C7-4AC3-8C08-33450C006793}" type="datetime1">
              <a:rPr lang="ru-RU" smtClean="0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CAD6A-3120-4F03-921D-576D754A81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083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6423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842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361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9167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264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789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9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02198-6C5E-48BA-BD5F-C7248F08A43F}" type="datetime1">
              <a:rPr lang="ru-RU" smtClean="0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E8074-6591-471B-A565-EEDE610FD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987F7-4EAA-44CD-9E41-D7EDEE2AB215}" type="datetime1">
              <a:rPr lang="ru-RU" smtClean="0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B830B-444C-4216-A010-19579D0D5A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B198E-6987-4AF7-9348-570D8DFEF8B7}" type="datetime1">
              <a:rPr lang="ru-RU" smtClean="0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30CB9-586C-437C-B515-FA33F087BC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41843-90A6-4C7C-ACA3-602414BCA7C9}" type="datetime1">
              <a:rPr lang="ru-RU" smtClean="0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C253-07C1-4DEB-8174-D7F43014D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ABAF0-6C14-4B6B-A70F-F4793418317F}" type="datetime1">
              <a:rPr lang="ru-RU" smtClean="0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AA9D-64A8-4515-9E17-2BBFD5AC4B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1E3C6-0AD0-4DB6-9F03-9155A8F304EC}" type="datetime1">
              <a:rPr lang="ru-RU" smtClean="0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D43A8A7-3505-4D14-AFCA-83EBA5260F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E256EBA-E6E2-4148-B62B-19B31DBD1C1C}" type="datetime1">
              <a:rPr lang="ru-RU" smtClean="0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469DE68-B6A4-4C5D-AB46-311C66660B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44" r:id="rId12"/>
    <p:sldLayoutId id="2147483745" r:id="rId13"/>
    <p:sldLayoutId id="2147483746" r:id="rId14"/>
    <p:sldLayoutId id="2147483747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12.09.2017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3806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4FEF4D-E341-495A-9DCB-ADFFA055DE8C}" type="datetimeFigureOut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12.09.2017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9DED42-DEDF-4347-A549-7334ED07D6C5}" type="slidenum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4918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eg"/><Relationship Id="rId14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microsoft.com/office/2007/relationships/diagramDrawing" Target="../diagrams/drawin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6.jpeg"/><Relationship Id="rId9" Type="http://schemas.microsoft.com/office/2007/relationships/diagramDrawing" Target="../diagrams/drawing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QuickStyle" Target="../diagrams/quickStyle12.xml"/><Relationship Id="rId3" Type="http://schemas.openxmlformats.org/officeDocument/2006/relationships/image" Target="../media/image27.jpeg"/><Relationship Id="rId7" Type="http://schemas.openxmlformats.org/officeDocument/2006/relationships/diagramQuickStyle" Target="../diagrams/quickStyle11.xml"/><Relationship Id="rId12" Type="http://schemas.openxmlformats.org/officeDocument/2006/relationships/diagramLayout" Target="../diagrams/layout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11" Type="http://schemas.openxmlformats.org/officeDocument/2006/relationships/diagramData" Target="../diagrams/data12.xml"/><Relationship Id="rId5" Type="http://schemas.openxmlformats.org/officeDocument/2006/relationships/diagramData" Target="../diagrams/data11.xml"/><Relationship Id="rId15" Type="http://schemas.microsoft.com/office/2007/relationships/diagramDrawing" Target="../diagrams/drawing12.xml"/><Relationship Id="rId10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microsoft.com/office/2007/relationships/diagramDrawing" Target="../diagrams/drawing11.xml"/><Relationship Id="rId14" Type="http://schemas.openxmlformats.org/officeDocument/2006/relationships/diagramColors" Target="../diagrams/colors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openxmlformats.org/officeDocument/2006/relationships/image" Target="../media/image39.jpeg"/><Relationship Id="rId10" Type="http://schemas.microsoft.com/office/2007/relationships/diagramDrawing" Target="../diagrams/drawing15.xml"/><Relationship Id="rId4" Type="http://schemas.openxmlformats.org/officeDocument/2006/relationships/image" Target="../media/image38.jpeg"/><Relationship Id="rId9" Type="http://schemas.openxmlformats.org/officeDocument/2006/relationships/diagramColors" Target="../diagrams/colors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42.jpe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10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microsoft.com/office/2007/relationships/diagramDrawing" Target="../diagrams/drawin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chart" Target="../charts/char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47.jpeg"/><Relationship Id="rId9" Type="http://schemas.microsoft.com/office/2007/relationships/diagramDrawing" Target="../diagrams/drawing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uray.ru/document/8469" TargetMode="External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26000" contrast="-4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99" y="1988840"/>
            <a:ext cx="3657600" cy="221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 bright="17000" contrast="-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48" y="4070519"/>
            <a:ext cx="4208152" cy="2804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i.ytimg.com/vi/UHPDsnHV60w/maxresdefault.jpg"/>
          <p:cNvPicPr>
            <a:picLocks noChangeAspect="1" noChangeArrowheads="1"/>
          </p:cNvPicPr>
          <p:nvPr/>
        </p:nvPicPr>
        <p:blipFill>
          <a:blip r:embed="rId5" cstate="print">
            <a:lum bright="17000" contrast="-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339"/>
          <a:stretch>
            <a:fillRect/>
          </a:stretch>
        </p:blipFill>
        <p:spPr bwMode="auto">
          <a:xfrm>
            <a:off x="1011" y="4067027"/>
            <a:ext cx="4998720" cy="2790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uray.bezformata.ru/content/image190752097.jpg"/>
          <p:cNvPicPr>
            <a:picLocks noChangeAspect="1" noChangeArrowheads="1"/>
          </p:cNvPicPr>
          <p:nvPr/>
        </p:nvPicPr>
        <p:blipFill>
          <a:blip r:embed="rId6" cstate="print">
            <a:lum bright="17000" contrast="-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33" y="2044839"/>
            <a:ext cx="3017520" cy="201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uray.ru/images/content_news/22_Glavniii_sait_3995_22_Glavniii_sait_3269______3_cop_r_r.jpg"/>
          <p:cNvPicPr>
            <a:picLocks noChangeAspect="1" noChangeArrowheads="1"/>
          </p:cNvPicPr>
          <p:nvPr/>
        </p:nvPicPr>
        <p:blipFill>
          <a:blip r:embed="rId7" cstate="print">
            <a:lum bright="26000"/>
          </a:blip>
          <a:srcRect/>
          <a:stretch>
            <a:fillRect/>
          </a:stretch>
        </p:blipFill>
        <p:spPr bwMode="auto">
          <a:xfrm>
            <a:off x="5573525" y="0"/>
            <a:ext cx="3631262" cy="2030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64296" y="5949280"/>
            <a:ext cx="63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 проекту решения Думы города Урай «О бюджете городского округа город Урай на 2017 год и на плановый период 2018 и 2019 годов»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nasha-strana.info/wp-content/uploads/2016/09/54756757-520x245.jpg"/>
          <p:cNvPicPr>
            <a:picLocks noChangeAspect="1" noChangeArrowheads="1"/>
          </p:cNvPicPr>
          <p:nvPr/>
        </p:nvPicPr>
        <p:blipFill>
          <a:blip r:embed="rId8" cstate="print">
            <a:lum bright="39000" contrast="-2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" y="39479"/>
            <a:ext cx="5529149" cy="1991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39752" y="1484784"/>
            <a:ext cx="6804248" cy="230832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+mn-lt"/>
              </a:rPr>
              <a:t>Бюджет городского округа город Урай на 2017 год и на плановый период 2018 и 2019 годов</a:t>
            </a:r>
            <a:endParaRPr lang="ru-RU" sz="3600" dirty="0">
              <a:latin typeface="+mn-lt"/>
            </a:endParaRPr>
          </a:p>
        </p:txBody>
      </p:sp>
      <p:pic>
        <p:nvPicPr>
          <p:cNvPr id="2050" name="Picture 2" descr="Z:\Влад\сайт\2016\Ноябрь\Новая папка\K800_Рисунок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060848"/>
            <a:ext cx="2483768" cy="201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81047148"/>
              </p:ext>
            </p:extLst>
          </p:nvPr>
        </p:nvGraphicFramePr>
        <p:xfrm>
          <a:off x="251520" y="260648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3808" y="630002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(проект)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630932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(проект)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630932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(проект)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0374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83203953"/>
              </p:ext>
            </p:extLst>
          </p:nvPr>
        </p:nvGraphicFramePr>
        <p:xfrm>
          <a:off x="323528" y="1196752"/>
          <a:ext cx="8712968" cy="546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1663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Динамика и структура налоговых доходов бюджета городского округа город Урай </a:t>
            </a:r>
            <a:r>
              <a:rPr lang="ru-RU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в 2016 году и проекте бюджета на 2017 год и на плановый период 2018 и 2019 годов, </a:t>
            </a:r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31197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5673394"/>
              </p:ext>
            </p:extLst>
          </p:nvPr>
        </p:nvGraphicFramePr>
        <p:xfrm>
          <a:off x="179512" y="1196752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18864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Динамика и структура неналоговых доходов </a:t>
            </a:r>
            <a:r>
              <a:rPr lang="ru-RU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бюджета городского округа город Урай в 2016 году и проекте бюджета на 2017 год и на плановый период 2018 и 2019 годов, тыс.руб.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3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0120" cy="7647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Безвозмездные поступления бюджета 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городского округа город Урай, тыс.руб.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56328339"/>
              </p:ext>
            </p:extLst>
          </p:nvPr>
        </p:nvGraphicFramePr>
        <p:xfrm>
          <a:off x="179512" y="836712"/>
          <a:ext cx="8784976" cy="29523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00185"/>
                <a:gridCol w="1436319"/>
                <a:gridCol w="1512168"/>
                <a:gridCol w="1368152"/>
                <a:gridCol w="1368152"/>
              </a:tblGrid>
              <a:tr h="7329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32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 от др. бюджетов бюджетной системы РФ всего, в т.ч.: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1 794 857,5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1 822 714,8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1 714 503,6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1 649 177,4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15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Дотации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438 952,3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486 287,2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438 318,3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438 318,3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15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Субсидии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209 014,3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162 665,2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154 890,7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145 483,1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15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Субвенции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1 142 895,2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1 169 853,8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1 119 460,6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1 063 562,2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15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Иные межбюджетные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3 995,7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3 908,6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1834,0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1 813,8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87337015"/>
              </p:ext>
            </p:extLst>
          </p:nvPr>
        </p:nvGraphicFramePr>
        <p:xfrm>
          <a:off x="323528" y="3717032"/>
          <a:ext cx="78488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1600" y="3942467"/>
            <a:ext cx="92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2019 год</a:t>
            </a:r>
          </a:p>
          <a:p>
            <a:pPr algn="ctr"/>
            <a:r>
              <a:rPr lang="ru-RU" sz="1400" b="1" dirty="0" smtClean="0"/>
              <a:t>(проект)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4484737"/>
            <a:ext cx="92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2018 год</a:t>
            </a:r>
          </a:p>
          <a:p>
            <a:pPr algn="ctr"/>
            <a:r>
              <a:rPr lang="ru-RU" sz="1400" b="1" dirty="0" smtClean="0"/>
              <a:t>(проект)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5032226"/>
            <a:ext cx="92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2017 год</a:t>
            </a:r>
          </a:p>
          <a:p>
            <a:pPr algn="ctr"/>
            <a:r>
              <a:rPr lang="ru-RU" sz="1400" b="1" dirty="0" smtClean="0"/>
              <a:t>(проект)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5570190"/>
            <a:ext cx="92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2016 год</a:t>
            </a:r>
          </a:p>
          <a:p>
            <a:pPr algn="ctr"/>
            <a:r>
              <a:rPr lang="ru-RU" sz="1400" b="1" dirty="0" smtClean="0"/>
              <a:t>(план)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3141145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мероприятия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мобилизации доходов бюджета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7816" y="2498045"/>
            <a:ext cx="3199534" cy="2265333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6056470" y="1326425"/>
            <a:ext cx="2389605" cy="1231223"/>
          </a:xfrm>
          <a:prstGeom prst="wedgeEllipseCallout">
            <a:avLst>
              <a:gd name="adj1" fmla="val -32574"/>
              <a:gd name="adj2" fmla="val 50389"/>
            </a:avLst>
          </a:prstGeom>
          <a:solidFill>
            <a:srgbClr val="CC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>Организация работы по выполнению плана мероприятий по росту доходов</a:t>
            </a:r>
            <a:endParaRPr lang="ru-RU" sz="1100" b="1" dirty="0">
              <a:solidFill>
                <a:prstClr val="white">
                  <a:lumMod val="9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5796136" y="2708920"/>
            <a:ext cx="2880320" cy="1368152"/>
          </a:xfrm>
          <a:prstGeom prst="wedgeEllipseCallout">
            <a:avLst>
              <a:gd name="adj1" fmla="val -60257"/>
              <a:gd name="adj2" fmla="val 10189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Участие в  заседании Межведомственной комиссии по урегулированию задолженности при Межрайонной ИФНС России</a:t>
            </a:r>
            <a:endParaRPr lang="ru-RU" sz="1100" b="1" dirty="0">
              <a:solidFill>
                <a:srgbClr val="0F6FC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854531" y="4874200"/>
            <a:ext cx="3285999" cy="1944216"/>
          </a:xfrm>
          <a:prstGeom prst="wedgeEllipseCallout">
            <a:avLst>
              <a:gd name="adj1" fmla="val -20712"/>
              <a:gd name="adj2" fmla="val -61997"/>
            </a:avLst>
          </a:prstGeom>
          <a:solidFill>
            <a:srgbClr val="33B7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Проведение заседаний Межведомственной комиссии по легализации объектов налогооб-ложения организаций и индивидуальных предпринимателей, выплачивающих заработную плату ниже прожиточного минимума, установленного в ХМАО-Югре</a:t>
            </a:r>
            <a:endParaRPr lang="ru-RU" sz="1100" b="1" dirty="0">
              <a:solidFill>
                <a:srgbClr val="0F6FC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64043" y="1713089"/>
            <a:ext cx="3168352" cy="1224136"/>
          </a:xfrm>
          <a:prstGeom prst="wedgeEllipseCallout">
            <a:avLst>
              <a:gd name="adj1" fmla="val 41375"/>
              <a:gd name="adj2" fmla="val 61116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заседаний Комиссии по контролю за выполнением обязательств контрагентами по имущественным договорам</a:t>
            </a:r>
            <a:endParaRPr 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302381" y="2924944"/>
            <a:ext cx="2952328" cy="1656184"/>
          </a:xfrm>
          <a:prstGeom prst="wedgeEllipseCallout">
            <a:avLst>
              <a:gd name="adj1" fmla="val 58419"/>
              <a:gd name="adj2" fmla="val -573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Осуществление мероприятий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эффективности управления и распоряжения земельными участками, муниципальным имуществом в целях пополнения доходной части бюджета города</a:t>
            </a:r>
            <a:endParaRPr lang="ru-RU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398147" y="4483617"/>
            <a:ext cx="3456384" cy="2232248"/>
          </a:xfrm>
          <a:prstGeom prst="wedgeEllipseCallout">
            <a:avLst>
              <a:gd name="adj1" fmla="val 40054"/>
              <a:gd name="adj2" fmla="val -49317"/>
            </a:avLst>
          </a:prstGeom>
          <a:solidFill>
            <a:srgbClr val="005E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Работа с администраторами доходов бюджета города,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6119664" y="4149080"/>
            <a:ext cx="2628800" cy="1152128"/>
          </a:xfrm>
          <a:prstGeom prst="wedgeEllipseCallout">
            <a:avLst>
              <a:gd name="adj1" fmla="val -63518"/>
              <a:gd name="adj2" fmla="val -29781"/>
            </a:avLst>
          </a:prstGeom>
          <a:solidFill>
            <a:srgbClr val="FA90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Проведение мероприятий, направленных на снижение недоимки по налоговым платежам</a:t>
            </a:r>
            <a:endParaRPr lang="ru-RU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2843808" y="980728"/>
            <a:ext cx="3353542" cy="1744828"/>
          </a:xfrm>
          <a:prstGeom prst="wedgeEllipseCallout">
            <a:avLst>
              <a:gd name="adj1" fmla="val -32574"/>
              <a:gd name="adj2" fmla="val 50389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эффективного взаимодействия с органами исполнительной власти ХМАО-Югры, в целях реализации мер, направленных на пополнение доходной части за счет налоговых и неналоговых доходов</a:t>
            </a:r>
            <a:endParaRPr 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0473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11" name="Прямоугольник 12"/>
          <p:cNvSpPr>
            <a:spLocks noChangeArrowheads="1"/>
          </p:cNvSpPr>
          <p:nvPr/>
        </p:nvSpPr>
        <p:spPr bwMode="auto">
          <a:xfrm>
            <a:off x="251520" y="56819"/>
            <a:ext cx="8569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Структура расходов бюджета городского округа в 2016 году и проекте бюджета на 2017 год и на плановый период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2018 и 2019 годов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7609764"/>
              </p:ext>
            </p:extLst>
          </p:nvPr>
        </p:nvGraphicFramePr>
        <p:xfrm>
          <a:off x="107508" y="1046071"/>
          <a:ext cx="8928988" cy="5537791"/>
        </p:xfrm>
        <a:graphic>
          <a:graphicData uri="http://schemas.openxmlformats.org/drawingml/2006/table">
            <a:tbl>
              <a:tblPr/>
              <a:tblGrid>
                <a:gridCol w="3312364"/>
                <a:gridCol w="576064"/>
                <a:gridCol w="1296144"/>
                <a:gridCol w="1296144"/>
                <a:gridCol w="1224136"/>
                <a:gridCol w="1224136"/>
              </a:tblGrid>
              <a:tr h="33435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Первоначальный план н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 2016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 бюджета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470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2017 год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Расходы - всего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,  в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том числе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2 652 217,9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2 604 386,4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2 498 729,4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2 441 298,9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Общегосударственные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268 798,9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279 195,1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270 089,1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309 981,2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6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Национальная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безопасность и правоохранительная деятельность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36 867,1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34 943,7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34 696,9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34 563,7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Национальная 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экономика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236 787,4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278 164,3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272 399,2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232 958,3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Жилищно-коммунальное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хозяйство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369 319,4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273 821,0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249 807,0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239 473,2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2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Охрана окружающей среды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1 200,0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336,1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136,1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136,1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2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Образование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1 440 707,4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1 426 738,4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1 381 701,2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1 334 087,1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2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Культура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, кинематография </a:t>
                      </a: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110 069,5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111 308,4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110 247,0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108 896,3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Здравоохранение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823,9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823,9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823,9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Социальная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политика</a:t>
                      </a: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164 249,6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175 180,6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159 343,3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164 427,9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Физическая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 и спорт</a:t>
                      </a: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1 420,8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4 693,5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4 569,4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857,2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Средства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массовой информации </a:t>
                      </a: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13 246,3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13 246,3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13 246,3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13 246,3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Обслуживание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государственного и муниципального долга</a:t>
                      </a: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9 551,5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5 935,1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1670,0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1 847,7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94" marR="6494" marT="64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09302" y="692696"/>
            <a:ext cx="17346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r" eaLnBrk="0" hangingPunct="0"/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тыс.руб.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4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58506854"/>
              </p:ext>
            </p:extLst>
          </p:nvPr>
        </p:nvGraphicFramePr>
        <p:xfrm>
          <a:off x="1979712" y="1124744"/>
          <a:ext cx="69482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188640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бюджета городского округа 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 2016 году, проекте бюджета на плановый период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2017-2019 годов,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тыс.руб.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1520" y="1412776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22338" y="6165304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(проект)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6165304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(проект)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54786" y="6165304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(проект)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88121" y="6165304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(план)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1106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Структура расходов бюджета города по сферам деятельности в 2016 году и проекте бюджета на 2017 год, тыс.рублей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5373216"/>
            <a:ext cx="3472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Социальная </a:t>
            </a:r>
            <a:r>
              <a:rPr lang="ru-RU" sz="2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сфера                                       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797152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endParaRPr lang="ru-RU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Культура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ru-RU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Здравоохранение</a:t>
            </a:r>
            <a:endParaRPr lang="ru-RU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4211960" y="4797152"/>
            <a:ext cx="936104" cy="1584176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135865279"/>
              </p:ext>
            </p:extLst>
          </p:nvPr>
        </p:nvGraphicFramePr>
        <p:xfrm>
          <a:off x="0" y="1412776"/>
          <a:ext cx="4572000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3071842165"/>
              </p:ext>
            </p:extLst>
          </p:nvPr>
        </p:nvGraphicFramePr>
        <p:xfrm>
          <a:off x="4372347" y="1351838"/>
          <a:ext cx="4788024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187624" y="2564904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r" eaLnBrk="0" hangingPunct="0"/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935 770,6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252536" y="3933056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r" eaLnBrk="0" hangingPunct="0"/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64,7%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70840" y="1988840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r" eaLnBrk="0" hangingPunct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35,3%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2852936"/>
            <a:ext cx="1268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1 718 744,8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2473151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885 641,6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04564" y="3789040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r" eaLnBrk="0" hangingPunct="0"/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66,0%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80828" y="1916832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r" eaLnBrk="0" hangingPunct="0"/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34,0%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1140" y="1844824"/>
            <a:ext cx="1342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Иные сферы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837644" y="1945407"/>
            <a:ext cx="1392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Иные сферы </a:t>
            </a:r>
            <a:endParaRPr lang="ru-RU" sz="1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80048" y="1964457"/>
            <a:ext cx="72008" cy="72008"/>
          </a:xfrm>
          <a:prstGeom prst="rect">
            <a:avLst/>
          </a:prstGeom>
          <a:solidFill>
            <a:srgbClr val="D1C70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802835" y="2060848"/>
            <a:ext cx="72008" cy="72008"/>
          </a:xfrm>
          <a:prstGeom prst="rect">
            <a:avLst/>
          </a:prstGeom>
          <a:solidFill>
            <a:srgbClr val="D1C70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Структура расходов бюджета города по сферам деятельности в проекте бюджета на плановый период 2018 и 2019 годов, тыс.рублей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5373216"/>
            <a:ext cx="3472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Социальная </a:t>
            </a:r>
            <a:r>
              <a:rPr lang="ru-RU" sz="2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сфера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750112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endParaRPr lang="ru-RU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Культура </a:t>
            </a:r>
          </a:p>
          <a:p>
            <a:pPr>
              <a:buFontTx/>
              <a:buChar char="-"/>
              <a:defRPr/>
            </a:pPr>
            <a:r>
              <a:rPr lang="ru-RU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Здравоохранение</a:t>
            </a:r>
            <a:endParaRPr lang="ru-RU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4211960" y="4797152"/>
            <a:ext cx="936104" cy="1584176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135865279"/>
              </p:ext>
            </p:extLst>
          </p:nvPr>
        </p:nvGraphicFramePr>
        <p:xfrm>
          <a:off x="0" y="1412776"/>
          <a:ext cx="4572000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3071842165"/>
              </p:ext>
            </p:extLst>
          </p:nvPr>
        </p:nvGraphicFramePr>
        <p:xfrm>
          <a:off x="4355976" y="1340768"/>
          <a:ext cx="4788024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187624" y="2564904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r" eaLnBrk="0" hangingPunct="0"/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842 044,6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252536" y="3933056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r" eaLnBrk="0" hangingPunct="0"/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66,3%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70840" y="1988840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r" eaLnBrk="0" hangingPunct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33,7%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2852936"/>
            <a:ext cx="1268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1 609 092,4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2473151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832 206,5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04564" y="3789040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r" eaLnBrk="0" hangingPunct="0"/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65,9%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80828" y="1916832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r" eaLnBrk="0" hangingPunct="0"/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34,1%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5856" y="1700808"/>
            <a:ext cx="1342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Иные сферы</a:t>
            </a:r>
            <a:endParaRPr lang="ru-RU" sz="1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254764" y="1820441"/>
            <a:ext cx="72008" cy="72008"/>
          </a:xfrm>
          <a:prstGeom prst="rect">
            <a:avLst/>
          </a:prstGeom>
          <a:solidFill>
            <a:srgbClr val="D1C70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801132" y="1753071"/>
            <a:ext cx="1342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Иные сферы</a:t>
            </a:r>
            <a:endParaRPr lang="ru-RU" sz="1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780040" y="1872704"/>
            <a:ext cx="72008" cy="72008"/>
          </a:xfrm>
          <a:prstGeom prst="rect">
            <a:avLst/>
          </a:prstGeom>
          <a:solidFill>
            <a:srgbClr val="D1C70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848" y="-171400"/>
            <a:ext cx="7668344" cy="9361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программы, реализуемые </a:t>
            </a:r>
            <a:b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городе Урай в 2017- 2019 годах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92099548"/>
              </p:ext>
            </p:extLst>
          </p:nvPr>
        </p:nvGraphicFramePr>
        <p:xfrm>
          <a:off x="107504" y="1715369"/>
          <a:ext cx="8856984" cy="4983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/>
                <a:gridCol w="1224136"/>
                <a:gridCol w="1224136"/>
                <a:gridCol w="1152128"/>
              </a:tblGrid>
              <a:tr h="2553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муниципальной программы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 бюджета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270368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2017 год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0205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1. Муниципальная программа "Развитие образования города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2014-2018 годы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1 267 155,0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1 227 517,8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7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2. Муниципальная программа "Культура города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2017-2021 годы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173 589,2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172 527,8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171 177,1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7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3. Муниципальная программа "Развитие физической культуры, спорта и туризма в городе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2016-2018 годы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105 832,9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105 832,9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0123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4. Муниципальная программа "Поддержка социально ориентированных некоммерческих  организаций в городе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2015 - 2017 годы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14 920,3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8579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5. Муниципальная программа "Улучшение жилищных условий граждан, проживающих на территории муниципального образования город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2016-2018 годы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69 831,6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52 754,7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5943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6. Муниципальная программа "Капитальный ремонт и реконструкция систем коммунальной инфраструктуры города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на 2014-2020 годы"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24 618,5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8 063,5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8 063,5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7. Муниципальная программа "Профилактика правонарушений на территории города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2015-2017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10 673,6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85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8. Муниципальная программа "Защита населения и территории городского округа города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от чрезвычайных ситуаций, совершенствование гражданской обороны" на 2013-2018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26 294,9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26 286,1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9. Муниципальная программа "Охрана окружающей среды в границах города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2017-2020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300,0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764705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Муниципальная программа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– это документ, определяющий: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цели и задачи муниципальной политики в определённой сфере;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способы их достижения;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объёмы используемых финансовых ресурсов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05767" y="1484784"/>
            <a:ext cx="835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err="1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923200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31968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Документы, на основании которых составляется проект муниципального бюджета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81242164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iCAVC16B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1412776"/>
            <a:ext cx="2520280" cy="20216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24541799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программы, реализуемые </a:t>
            </a:r>
            <a:b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городе Урай в 2017-2019 годах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36079648"/>
              </p:ext>
            </p:extLst>
          </p:nvPr>
        </p:nvGraphicFramePr>
        <p:xfrm>
          <a:off x="107503" y="980728"/>
          <a:ext cx="8821490" cy="5544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601"/>
                <a:gridCol w="1224136"/>
                <a:gridCol w="1156314"/>
                <a:gridCol w="1040439"/>
              </a:tblGrid>
              <a:tr h="3329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муниципальной программы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 бюджета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279199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2017 год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4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10. Муниципальная программа "Развитие малого и среднего предпринимательства, потребительского рынка и сельскохозяйственных товаропроизводителей города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2016-2020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39 170,5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43 525,5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26 549,5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4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11. Муниципальная программа "Информационное общество -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2016-2018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15 072,3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15 072,3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4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12. Муниципальная программа "Развитие транспортной системы города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2016-2020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38 884,9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34 276,1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33 545,8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46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13. Муниципальная программа "Создание условий для эффективного и ответственного управления муниципальными финансами, повышения устойчивости местного бюджета городского округа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г.Урай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. Управление муниципальными финансами в городском округе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г.Урай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 на период до 2020 года"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43 300,3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69 598,8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100 734,9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4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14. Муниципальная программа "Совершенствование и развитие муниципального управления в городе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2015-2017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449 630,2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4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15. Муниципальная программа "Обеспечение градостроительной деятельности на территории города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 на  2015-2017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64 226,4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4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16. Муниципальная программа "Молодежь города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2016-2020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18 805,6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18 805,6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18 805,6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4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17. Муниципальная программа "Развитие жилищно-коммунального комплекса и повышение энергетической эффективности в городе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на 2016-2018 годы"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196 247,9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192 795,5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4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18. Муниципальная программа "Проектирование и строительство инженерных сетей коммунальной инфраструктуры в городе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2014-2020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21 201,4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20 268,1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20 268,1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28384" y="692696"/>
            <a:ext cx="835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latin typeface="Arial" pitchFamily="34" charset="0"/>
                <a:cs typeface="Arial" pitchFamily="34" charset="0"/>
              </a:rPr>
              <a:t>т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ыс.руб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1852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«Развитие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образования города Урай» на 2014-2018 годы</a:t>
            </a:r>
            <a:endParaRPr lang="ru-RU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124744"/>
            <a:ext cx="5732836" cy="136815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муниципальной программы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создание 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условий для формирования личной успешности обучающихся и воспитанников в обществе через совершенствование муниципальной системы образования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3993585"/>
              </p:ext>
            </p:extLst>
          </p:nvPr>
        </p:nvGraphicFramePr>
        <p:xfrm>
          <a:off x="251520" y="2601803"/>
          <a:ext cx="5544614" cy="2699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4"/>
              </a:tblGrid>
              <a:tr h="432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1 "Модернизация образования"      </a:t>
                      </a:r>
                      <a:endParaRPr lang="ru-RU" sz="1600" b="1" i="1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92534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Дошкольное образование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7078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Общее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дополнительное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66762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Развитие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муниципальной системы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образования</a:t>
                      </a:r>
                    </a:p>
                    <a:p>
                      <a:pPr algn="l" fontAlgn="b"/>
                      <a:endParaRPr lang="ru-RU" sz="8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694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2 "Развитие кадрового потенциала</a:t>
                      </a:r>
                      <a:r>
                        <a:rPr lang="ru-RU" sz="1600" b="1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endParaRPr lang="ru-RU" sz="1600" b="1" i="1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288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3 "Обеспечение условий для реализации образовательных программ" 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572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4 "Организация каникулярного отдыха детей и подростков" 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679738025"/>
              </p:ext>
            </p:extLst>
          </p:nvPr>
        </p:nvGraphicFramePr>
        <p:xfrm>
          <a:off x="179512" y="5445224"/>
          <a:ext cx="8496944" cy="140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gvozd.su/wp-content/uploads/2015/11/%D0%94%D0%B5%D1%82%D1%81%D0%BA%D0%B8%D0%B9-%D0%A1%D0%B0%D0%B4-%D0%A1%D0%B0%D0%B4%D0%B8%D0%BA-827x48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78" y="1167627"/>
            <a:ext cx="3331926" cy="1945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du.uray.ru/images/content_user_images/6162_IMG_7106_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98" y="3297949"/>
            <a:ext cx="3331006" cy="2219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590335417"/>
              </p:ext>
            </p:extLst>
          </p:nvPr>
        </p:nvGraphicFramePr>
        <p:xfrm>
          <a:off x="107504" y="5373216"/>
          <a:ext cx="90010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="" xmlns:p14="http://schemas.microsoft.com/office/powerpoint/2010/main" val="36354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4" name="Picture 20" descr="http://labelleza.ru/wp-content/uploads/2011/11/utren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4437112"/>
            <a:ext cx="324036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7136831"/>
              </p:ext>
            </p:extLst>
          </p:nvPr>
        </p:nvGraphicFramePr>
        <p:xfrm>
          <a:off x="179512" y="908720"/>
          <a:ext cx="8640961" cy="1344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4726"/>
                <a:gridCol w="2072654"/>
                <a:gridCol w="1713909"/>
                <a:gridCol w="1499672"/>
              </a:tblGrid>
              <a:tr h="529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Дошкольное образование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Расходы, </a:t>
                      </a:r>
                      <a:r>
                        <a:rPr lang="ru-RU" sz="1300" b="1" u="none" strike="noStrike" dirty="0" err="1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526 478,7</a:t>
                      </a:r>
                      <a:endParaRPr lang="ru-RU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486 498,6</a:t>
                      </a:r>
                      <a:endParaRPr lang="ru-RU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470 651,9</a:t>
                      </a:r>
                      <a:endParaRPr lang="ru-RU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дошкольных организаций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воспитанников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2 674</a:t>
                      </a:r>
                      <a:endParaRPr lang="ru-RU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2 771</a:t>
                      </a:r>
                      <a:endParaRPr lang="ru-RU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2 771</a:t>
                      </a:r>
                      <a:endParaRPr lang="ru-RU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3265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ДОШКОЛЬНОЕ ОБРАЗОВАНИЕ</a:t>
            </a:r>
            <a:endParaRPr lang="ru-RU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924944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составе расходов на дошкольное образование                                                               наибольший объем средств запланирован на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705438278"/>
              </p:ext>
            </p:extLst>
          </p:nvPr>
        </p:nvGraphicFramePr>
        <p:xfrm>
          <a:off x="179512" y="3789040"/>
          <a:ext cx="583264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uray.bezformata.ru/content/image6448006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3023006" cy="216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7136831"/>
              </p:ext>
            </p:extLst>
          </p:nvPr>
        </p:nvGraphicFramePr>
        <p:xfrm>
          <a:off x="467543" y="836712"/>
          <a:ext cx="8352930" cy="1368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9"/>
                <a:gridCol w="2016224"/>
                <a:gridCol w="1800200"/>
                <a:gridCol w="1584177"/>
              </a:tblGrid>
              <a:tr h="538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Общее </a:t>
                      </a:r>
                      <a:r>
                        <a:rPr lang="ru-RU" sz="1300" b="1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Расходы, </a:t>
                      </a:r>
                      <a:r>
                        <a:rPr lang="ru-RU" sz="1300" b="1" u="none" strike="noStrike" dirty="0" err="1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613 229,8</a:t>
                      </a:r>
                      <a:endParaRPr lang="ru-RU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633 460,2</a:t>
                      </a:r>
                      <a:endParaRPr lang="ru-RU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609 669,7</a:t>
                      </a:r>
                      <a:endParaRPr lang="ru-RU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организаций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учащихся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4 895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5 131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5 230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3265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ОБЩЕЕ ОБРАЗОВАНИЕ</a:t>
            </a:r>
            <a:endParaRPr lang="ru-RU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780928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составе расходов на общее образование                                                               наибольший объем средств запланирован на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705438278"/>
              </p:ext>
            </p:extLst>
          </p:nvPr>
        </p:nvGraphicFramePr>
        <p:xfrm>
          <a:off x="179512" y="3789040"/>
          <a:ext cx="583264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Z:\Влад\сайт\2016\Ноябрь\Новая папка\K800_Рисунок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348880"/>
            <a:ext cx="2743200" cy="411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48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https://pp.vk.me/c637831/v637831117/217ca/uspDJI7JF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504" y="4725144"/>
            <a:ext cx="2190496" cy="1450848"/>
          </a:xfrm>
          <a:prstGeom prst="rect">
            <a:avLst/>
          </a:prstGeom>
          <a:noFill/>
        </p:spPr>
      </p:pic>
      <p:pic>
        <p:nvPicPr>
          <p:cNvPr id="1030" name="Picture 6" descr="https://pp.vk.me/c637831/v637831117/217ac/rtHX-cZirZ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013176"/>
            <a:ext cx="2275840" cy="170688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7136831"/>
              </p:ext>
            </p:extLst>
          </p:nvPr>
        </p:nvGraphicFramePr>
        <p:xfrm>
          <a:off x="467543" y="836712"/>
          <a:ext cx="8352930" cy="1368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9"/>
                <a:gridCol w="2016224"/>
                <a:gridCol w="1800200"/>
                <a:gridCol w="1584177"/>
              </a:tblGrid>
              <a:tr h="538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Доп.образование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Расходы, </a:t>
                      </a:r>
                      <a:r>
                        <a:rPr lang="ru-RU" sz="1300" b="1" u="none" strike="noStrike" dirty="0" err="1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50 499,3</a:t>
                      </a:r>
                      <a:endParaRPr lang="ru-RU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49 405,0</a:t>
                      </a:r>
                      <a:endParaRPr lang="ru-RU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49 405,0</a:t>
                      </a:r>
                      <a:endParaRPr lang="ru-RU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учреждений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воспитанников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1 333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1 315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1 315</a:t>
                      </a:r>
                      <a:endParaRPr lang="ru-RU" sz="1300" b="1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3265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ДОПОЛНИТЕЛЬНОЕ ОБРАЗОВАНИЕ</a:t>
            </a:r>
            <a:endParaRPr lang="ru-RU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780928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составе расходов на дополнительное образование                                                               наибольший объем средств запланирован на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705438278"/>
              </p:ext>
            </p:extLst>
          </p:nvPr>
        </p:nvGraphicFramePr>
        <p:xfrm>
          <a:off x="179512" y="3501008"/>
          <a:ext cx="51125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www.edu.uray.ru/upload/root/1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2348880"/>
            <a:ext cx="2981325" cy="2333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8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medsestrarb.ru/user/images/news/mele0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06240"/>
            <a:ext cx="3535680" cy="265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 descr="http://www.edu.uray.ru/images/content_user_images/6701_K1024_DSC_5776_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39412"/>
            <a:ext cx="3657600" cy="241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130"/>
            <a:ext cx="8229600" cy="4795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отдыха и оздоровления детей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01620"/>
            <a:ext cx="8784976" cy="383549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Субвенция на организацию и обеспечение отдыха и оздоровления детей, в том числе в этнической среде (приобретение путевок и сопровождение групп детей):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2016 год (первоначальный план) – 6 975,4 тыс.рублей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(на 216 путевок)</a:t>
            </a:r>
          </a:p>
          <a:p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2017 год (проект) – 10 241,4 тыс.рублей (на 270 путевок)</a:t>
            </a:r>
          </a:p>
          <a:p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2018 год (проект) – 10 241,4 тыс.рублей (на 270 путевок)</a:t>
            </a:r>
          </a:p>
          <a:p>
            <a:pPr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Субсидия на организацию питания детей в возрасте от 6 до 17 лет (включительно) в лагерях с дневным пребыванием детей, детей в возрасте от 8 до 17 лет (включительно) – в палаточных лагерях: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2016 год (первоначальный план) – 5 249,5 тыс.рублей (на 2 023 ребенка)</a:t>
            </a:r>
          </a:p>
          <a:p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2017 год (проект) – 5 818,3 тыс.рублей (на 3 035 детей)</a:t>
            </a:r>
          </a:p>
          <a:p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2018 год (проект) – 5 818,3 тыс.рублей (на 3 035 детей)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www.letokurgan.ru/img/gallery_content/12894/161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91581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7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-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3008317"/>
              </p:ext>
            </p:extLst>
          </p:nvPr>
        </p:nvGraphicFramePr>
        <p:xfrm>
          <a:off x="107505" y="455488"/>
          <a:ext cx="8928991" cy="6285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7780"/>
                <a:gridCol w="5807474"/>
                <a:gridCol w="527473"/>
                <a:gridCol w="851802"/>
                <a:gridCol w="798528"/>
                <a:gridCol w="725934"/>
              </a:tblGrid>
              <a:tr h="360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9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  <a:endParaRPr lang="ru-RU" sz="9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</a:t>
                      </a:r>
                      <a:r>
                        <a:rPr lang="ru-RU" sz="120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первон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план)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5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детей в возрасте от 1-6 лет, получающих дошкольную образовательную услугу и (или) услугу по их содержанию в муниципальных образовательных организациях, в общей численности детей в возрасте от 1-6 лет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68,6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68,6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5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детей в возрасте от 1-6 лет, стоящих на учете для определения в муниципальные дошкольные образовательные организации, в общей численности детей в возрасте от 1-6 лет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24,3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23,9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5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призеров и победителей Всероссийской олимпиады школьников, от общего количества участников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61,0</a:t>
                      </a:r>
                      <a:endParaRPr lang="ru-RU" sz="12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61,1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61,2</a:t>
                      </a:r>
                      <a:endParaRPr lang="ru-RU" sz="12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5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Участие общественности в управлении образовательными  организациями (в </a:t>
                      </a:r>
                      <a:r>
                        <a:rPr lang="ru-RU" sz="1000" b="1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в решении вопросов финансово-хозяйственной деятельности, контроля качества образования)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5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обучающихся в муниципальных общеобразовательных организациях, занимающихся во вторую (третью) смену, в общей численности обучающихся в муниципальных общеобразовательных организациях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5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детей </a:t>
                      </a: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групп здоровья в общей численности обучающихся в муниципальных общеобразовательных организациях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5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детей в возрасте от 5-18 лет, получающих услуги по дополнительному образованию в организациях различной организационно-правовой формы собственности, в общей численности детей данной возрастной группы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84,7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84,7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84,8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5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организациях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143,9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164,1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5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муниципальных общеобразовательных организаций, здания которых находятся в аварийном состоянии или требуют капитального ремонта, в общем числе муниципальных общеобразовательных организаций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5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муниципальных дошкольных образовательных организаций, здания которых находятся в аварийном состоянии или требуют капитального ремонта, в общем числе муниципальных дошкольных образовательных организаций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5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вес жителей города, удовлетворенных уровнем качества системы образования, в общем числе жителей города, охваченных соответствующими исследованиями, опросами, мониторингами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5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руководящих и педагогических работников, повысивших уровень квалификации через участие в курсах повышения квалификации, стажировках, семинарах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2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5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педагогических работников образовательных организаций, которым при прохождении аттестации присвоена первая или высшая категория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2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http://infoflag.ru/Upload/images/%D0%91%D0%B5%D0%B7%20%D0%B8%D0%BC%D0%B5%D0%BD%D0%B8-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852928" cy="1911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МУНИЦИПАЛЬНАЯ ПРОГРАММА «КУЛЬТУРА ГОРОДА УРАЙ»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 2017-2021 ГОДЫ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8218900"/>
              </p:ext>
            </p:extLst>
          </p:nvPr>
        </p:nvGraphicFramePr>
        <p:xfrm>
          <a:off x="251520" y="2204865"/>
          <a:ext cx="8640960" cy="2376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0"/>
              </a:tblGrid>
              <a:tr h="518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1 </a:t>
                      </a:r>
                      <a:r>
                        <a:rPr lang="ru-RU" sz="15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«Библиотечное дело»</a:t>
                      </a:r>
                      <a:r>
                        <a:rPr lang="ru-RU" sz="16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на развитие сферы культуры в муниципальных образованиях автономного округа, библиотечная деятельность)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23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2 «Музейное дело</a:t>
                      </a:r>
                      <a:r>
                        <a:rPr lang="ru-RU" sz="15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r>
                        <a:rPr lang="ru-RU" sz="15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на развитие сферы культуры в муниципальных образованиях автономного округа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выставочная деятельность) 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6976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4</a:t>
                      </a:r>
                      <a:r>
                        <a:rPr lang="ru-RU" sz="1500" b="1" i="0" u="none" strike="noStrike" baseline="0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5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Народное творчество и традиционная культура. Развитие культурно-досуговой деятельности»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мероприятия, направленные на поддержку театрального, хореографического, вокального и хорового искусства)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35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5 «Обеспечение</a:t>
                      </a:r>
                      <a:r>
                        <a:rPr lang="ru-RU" sz="1500" b="1" i="0" u="none" strike="noStrike" baseline="0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муниципальной поддержки учреждений культуры и дополнительного образования в сфере культуры</a:t>
                      </a:r>
                      <a:r>
                        <a:rPr lang="ru-RU" sz="15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r>
                        <a:rPr lang="ru-RU" sz="15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обеспечение деятельности (оказание услуг)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МАУ «Культура», МБОУ ДОД ДШИ №1, МБОУ ДОД ДШИ №2)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632145051"/>
              </p:ext>
            </p:extLst>
          </p:nvPr>
        </p:nvGraphicFramePr>
        <p:xfrm>
          <a:off x="2881942" y="4710337"/>
          <a:ext cx="6048672" cy="213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51520" y="980728"/>
            <a:ext cx="8712968" cy="1224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муниципальной программы -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оздание условий для сохранения культурной самобытности, доступности культурных благ и обеспечение прав граждан на развитие и реализацию культурного и духовного потенциала на территории города Урай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3333FF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4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9181645"/>
              </p:ext>
            </p:extLst>
          </p:nvPr>
        </p:nvGraphicFramePr>
        <p:xfrm>
          <a:off x="107504" y="836711"/>
          <a:ext cx="8712968" cy="4884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3600400"/>
                <a:gridCol w="792088"/>
                <a:gridCol w="1080120"/>
                <a:gridCol w="1080120"/>
                <a:gridCol w="1008112"/>
                <a:gridCol w="864096"/>
              </a:tblGrid>
              <a:tr h="89527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(проект)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75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библиотечного фонда на 1000 жителей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экз.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3 229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3 237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3 245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3 251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Посещаемость музея (на 1 жителя в год)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пос.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0,56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0,56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139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 количества выставочных проектов (в том числе передвижных выставок), ежегодный рост не менее 2%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139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детей, привлекаемых к участию в творческих мероприятиях, от общего числа детей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49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Посещаемость культурно-досуговых мероприятий</a:t>
                      </a: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(на 1 жителя в год)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пос.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12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2,9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105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работников, прошедших повышение квалификации путем направления на семинары, курсы повышения квалификации, обучение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2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Сохранение уровня удовлетворенности жителей города </a:t>
                      </a:r>
                      <a:r>
                        <a:rPr lang="ru-RU" sz="1100" b="1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качеством услуг, предоставляемых учреждениями в сфере культуры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7025" y="1789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http://rpzemetchino.zemetchino.pnzreg.ru/files/rpzemetchino_zemetchino_pnzreg_ru/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9360" y="2636912"/>
            <a:ext cx="2834640" cy="188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8108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Муниципальная программа «Развитие физической культуры, спорта и туризма в городе Урай» на 2016-2018 годы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708920"/>
            <a:ext cx="640871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1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«Развитие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физической культуры и спорта в городе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(обеспечение деятельности (оказание услуг) МБОУ ДОД «ДЮСШ «Старт», МБОУ ДОД «ДЮСШ «Звезды Югры», проведение городских физкультурных и спортивно-массовых мероприятий, субсидии на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софинансирование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расходов муниципальных образований по обеспечению учащихся спортивных школ спортивным оборудованием, экипировкой и инвентарем, проведению тренировочных сборов и участию в соревнованиях)</a:t>
            </a:r>
          </a:p>
          <a:p>
            <a:r>
              <a:rPr lang="ru-RU" sz="1600" b="1" dirty="0" smtClean="0">
                <a:solidFill>
                  <a:srgbClr val="3333FF"/>
                </a:solidFill>
              </a:rPr>
              <a:t>Подпрограмма 2  «Создание условий для развития туризма в городе Урай»</a:t>
            </a:r>
            <a:endParaRPr lang="ru-RU" sz="16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980728"/>
            <a:ext cx="8712968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Цели муниципальной программы:</a:t>
            </a:r>
          </a:p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создание условий, ориентирующих жителей города на здоровый образ жизни, в том числе на занятия физической культурой и спортом; увеличение количества жителей города, занимающихся физической культурой и спортом; развитие детско-юношеского спорта, системы отбора и подготовки спортивного резерва; создание условий для развития внутреннего и въездного туризма на территории г.Урай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0" name="Picture 6" descr="http://forum.na-svyazi.ru/uploads/201609/post-10588-1474525386-9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232" y="4653136"/>
            <a:ext cx="3152768" cy="210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146533892"/>
              </p:ext>
            </p:extLst>
          </p:nvPr>
        </p:nvGraphicFramePr>
        <p:xfrm>
          <a:off x="611560" y="5157192"/>
          <a:ext cx="828092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31933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49190" y="980728"/>
            <a:ext cx="5694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-10" dirty="0" smtClean="0">
                <a:latin typeface="Arial" pitchFamily="34" charset="0"/>
                <a:cs typeface="Arial" pitchFamily="34" charset="0"/>
              </a:rPr>
              <a:t>Цель бюджетной политики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13285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Обеспечение устойчивости и стабильности экономики, сбалансированного функционирования бюджетной системы города, создания условий для мобилизации внутренних резервов, повышения бюджетной эффективности муниципального управления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2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81480"/>
              </p:ext>
            </p:extLst>
          </p:nvPr>
        </p:nvGraphicFramePr>
        <p:xfrm>
          <a:off x="107504" y="643693"/>
          <a:ext cx="8712968" cy="5766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4896544"/>
                <a:gridCol w="648072"/>
                <a:gridCol w="1008112"/>
                <a:gridCol w="936104"/>
                <a:gridCol w="936104"/>
              </a:tblGrid>
              <a:tr h="88874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0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0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7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47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населения, систематически занимающегося физической культурой и спортом на бесплатной основе, в общей численности занимающихся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3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детей и подростков, занимающихся в учреждениях дополнительного образования физкультурно-спортивной направленности (детско-юношеские спортивные школы)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1 58</a:t>
                      </a: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1 590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1 600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3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спортсменов, получивших спортивные разряды и звания, от численности населения, систематически занимающегося физической культурой и спортом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79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обеспеченности населения спортивными сооружениями исходя из единовременной пропускной способности объекта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60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 муниципального образования, занимающихся физической культурой и спортом по месту работы, в общей численности населения, занятого в экономике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79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учащихся и студентов, систематически занимающихся физической культурой и спортом, в общей численности учащихся и студентов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60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266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 муниципального образования, выполнивших нормативы Всероссийского физкультурно-спортивного комплекса «Готов к труду и обороне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 (</a:t>
                      </a: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ГТО), в общей численности населения, принявшего участие в сдаче нормативов Всероссийского физкультурно-спортивного комплекса «Готов к труду и обороне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16632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3635896" y="6165304"/>
            <a:ext cx="1728192" cy="534532"/>
            <a:chOff x="1072598" y="302179"/>
            <a:chExt cx="1591697" cy="534532"/>
          </a:xfrm>
          <a:scene3d>
            <a:camera prst="orthographicFront"/>
            <a:lightRig rig="threePt" dir="t"/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1072598" y="302179"/>
              <a:ext cx="1591697" cy="534532"/>
            </a:xfrm>
            <a:prstGeom prst="rect">
              <a:avLst/>
            </a:prstGeom>
            <a:solidFill>
              <a:srgbClr val="FFC000"/>
            </a:solidFill>
            <a:sp3d>
              <a:bevelT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1327269" y="302179"/>
              <a:ext cx="1337026" cy="5345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12 115,8 </a:t>
              </a:r>
              <a:r>
                <a:rPr lang="ru-RU" sz="1600" b="1" kern="1200" dirty="0" smtClean="0">
                  <a:latin typeface="Arial" pitchFamily="34" charset="0"/>
                  <a:cs typeface="Arial" pitchFamily="34" charset="0"/>
                </a:rPr>
                <a:t>тыс.руб.</a:t>
              </a:r>
              <a:endParaRPr lang="ru-RU" sz="16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496" y="116632"/>
            <a:ext cx="9144000" cy="72008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униципальная программа «Поддержка социально ориентированных некоммерческих организаций в городе Урай» на 2015-2017 годы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980728"/>
            <a:ext cx="8352928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муниципальной программы </a:t>
            </a:r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оздание условий для эффективного использования потенциала социально ориентированных некоммерческих организаций в решении задач социально-экономического развития и повышения активности населения города Урай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6399864"/>
              </p:ext>
            </p:extLst>
          </p:nvPr>
        </p:nvGraphicFramePr>
        <p:xfrm>
          <a:off x="251520" y="2060847"/>
          <a:ext cx="8712968" cy="39739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12968"/>
              </a:tblGrid>
              <a:tr h="6205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Оказание финансовой поддержки социально ориентированным некоммерческим организациям, осуществляющим деятельность по направлениям: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803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latin typeface="Arial" pitchFamily="34" charset="0"/>
                          <a:cs typeface="Arial" pitchFamily="34" charset="0"/>
                        </a:rPr>
                        <a:t>Субсидии на осуществление деятельности социально ориентированным некоммерческим организациям для содействия защиты законных прав и жизненных интересов ветеранов, пенсионеров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3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на осуществление деятельности социально ориентированным некоммерческим организациям для защиты прав и интересов инвалидов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latin typeface="Arial" pitchFamily="34" charset="0"/>
                          <a:cs typeface="Arial" pitchFamily="34" charset="0"/>
                        </a:rPr>
                        <a:t>Субсидия для осуществления деятельности социально ориентированным некоммерческим организациям в области содействия духовного развития личности</a:t>
                      </a:r>
                      <a:endParaRPr lang="ru-RU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latin typeface="Arial" pitchFamily="34" charset="0"/>
                          <a:cs typeface="Arial" pitchFamily="34" charset="0"/>
                        </a:rPr>
                        <a:t>Субсидия для осуществления деятельности социально ориентированным некоммерческим организациям для профилактики социально опасных форм поведения граждан</a:t>
                      </a:r>
                      <a:endParaRPr lang="ru-RU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latin typeface="Arial" pitchFamily="34" charset="0"/>
                          <a:cs typeface="Arial" pitchFamily="34" charset="0"/>
                        </a:rPr>
                        <a:t>Субсидия на осуществление деятельности социально ориентированным некоммерческим организациям в области организации работы с детьми и  молодежью города Урай</a:t>
                      </a:r>
                      <a:endParaRPr lang="ru-RU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latin typeface="Arial" pitchFamily="34" charset="0"/>
                          <a:cs typeface="Arial" pitchFamily="34" charset="0"/>
                        </a:rPr>
                        <a:t>Субсидия социально ориентированным некоммерческим организациям в сфере физической культуры и спорта, пропаганде здорового образа жизни</a:t>
                      </a:r>
                      <a:endParaRPr lang="ru-RU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3" name="Схема 42"/>
          <p:cNvGraphicFramePr/>
          <p:nvPr>
            <p:extLst>
              <p:ext uri="{D42A27DB-BD31-4B8C-83A1-F6EECF244321}">
                <p14:modId xmlns="" xmlns:p14="http://schemas.microsoft.com/office/powerpoint/2010/main" val="3466409334"/>
              </p:ext>
            </p:extLst>
          </p:nvPr>
        </p:nvGraphicFramePr>
        <p:xfrm>
          <a:off x="6084168" y="6021288"/>
          <a:ext cx="2736304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619672" y="6093296"/>
            <a:ext cx="2160241" cy="622108"/>
            <a:chOff x="147142" y="124907"/>
            <a:chExt cx="1103563" cy="622108"/>
          </a:xfrm>
          <a:scene3d>
            <a:camera prst="orthographicFront"/>
            <a:lightRig rig="threePt" dir="t"/>
          </a:scene3d>
        </p:grpSpPr>
        <p:sp>
          <p:nvSpPr>
            <p:cNvPr id="11" name="Овал 10"/>
            <p:cNvSpPr/>
            <p:nvPr/>
          </p:nvSpPr>
          <p:spPr>
            <a:xfrm flipH="1">
              <a:off x="147142" y="124907"/>
              <a:ext cx="1103563" cy="622108"/>
            </a:xfrm>
            <a:prstGeom prst="ellipse">
              <a:avLst/>
            </a:prstGeom>
            <a:solidFill>
              <a:srgbClr val="00B050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198238" y="216013"/>
              <a:ext cx="957178" cy="4398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2016 год 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(первоначальный план)</a:t>
              </a:r>
              <a:endPara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6835534"/>
              </p:ext>
            </p:extLst>
          </p:nvPr>
        </p:nvGraphicFramePr>
        <p:xfrm>
          <a:off x="251520" y="908722"/>
          <a:ext cx="8640960" cy="500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65"/>
                <a:gridCol w="4816273"/>
                <a:gridCol w="849930"/>
                <a:gridCol w="1274896"/>
                <a:gridCol w="1274896"/>
              </a:tblGrid>
              <a:tr h="92284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1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11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814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социально ориентированных некоммерческих организаций, получающих финансовую поддержку в форме субсидий за счет средств бюджета городского округа </a:t>
                      </a:r>
                      <a:r>
                        <a:rPr lang="ru-RU" sz="11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г.Урай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37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социально значимых мероприятий, ежегодно проводимых социально ориентированными некоммерческими организациями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9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200" b="1" dirty="0" smtClean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37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жителей города, участвующих в мероприятиях, проводимых социально ориентированными некоммерческими организациями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4 880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4 950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617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помещений, находящихся в муниципальной собственности,  предоставляемых в пользование социально ориентированным некоммерческим организациям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52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консультаций, предоставляемых некоммерческим организациям по ведению их уставной деятельности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37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размещённой  информации о деятельности социально ориентированных некоммерческих организаций на официальном сайте администрации г.Урай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332656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13" descr="Z:\! UIRiZI\Презентации\Презентации\Отчёт 2014\фото презентации\Отчёт главы А.Г. 2 !!!!!!!!\Слайд4.JPG"/>
          <p:cNvPicPr>
            <a:picLocks noChangeAspect="1" noChangeArrowheads="1"/>
          </p:cNvPicPr>
          <p:nvPr/>
        </p:nvPicPr>
        <p:blipFill>
          <a:blip r:embed="rId3" cstate="print"/>
          <a:srcRect t="14475"/>
          <a:stretch>
            <a:fillRect/>
          </a:stretch>
        </p:blipFill>
        <p:spPr bwMode="auto">
          <a:xfrm>
            <a:off x="6489122" y="764704"/>
            <a:ext cx="2654878" cy="170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16633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Муниципальная программа «Улучшение жилищных условий граждан, проживающих на территории муниципального образования город Урай» на 2016-2018 годы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4" descr="_OVA929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712" y="2420888"/>
            <a:ext cx="2592288" cy="162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2492896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Основные задачи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Уменьшение числа домов на территории города Урай, жилые помещения в которых признаны непригодными для проживания, либо аварийных;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Уменьшение числа семей, нуждающихся в улучшении жилищных условий;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Формирование специализированного жилищного фонда;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Увеличение объема жилого фонда за счет реконструкции нежилых зданий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3155041280"/>
              </p:ext>
            </p:extLst>
          </p:nvPr>
        </p:nvGraphicFramePr>
        <p:xfrm>
          <a:off x="5580112" y="5373216"/>
          <a:ext cx="334786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4" descr="\\adms4\home1$\kuzmenkovs\Desktop\для главы\_OVA4270.JPG"/>
          <p:cNvPicPr>
            <a:picLocks noChangeAspect="1" noChangeArrowheads="1"/>
          </p:cNvPicPr>
          <p:nvPr/>
        </p:nvPicPr>
        <p:blipFill>
          <a:blip r:embed="rId10" cstate="print"/>
          <a:srcRect t="8875"/>
          <a:stretch>
            <a:fillRect/>
          </a:stretch>
        </p:blipFill>
        <p:spPr bwMode="auto">
          <a:xfrm>
            <a:off x="6471516" y="4005064"/>
            <a:ext cx="2672484" cy="1620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7504" y="1268760"/>
            <a:ext cx="6336704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муниципальной программы </a:t>
            </a:r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оздание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условий, способствующих улучшению жилищных условий и качества жилищного обеспечения граждан, проживающих на территории муниципального образования город Урай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2450357239"/>
              </p:ext>
            </p:extLst>
          </p:nvPr>
        </p:nvGraphicFramePr>
        <p:xfrm>
          <a:off x="539552" y="5085184"/>
          <a:ext cx="511256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="" xmlns:p14="http://schemas.microsoft.com/office/powerpoint/2010/main" val="1092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3966361"/>
              </p:ext>
            </p:extLst>
          </p:nvPr>
        </p:nvGraphicFramePr>
        <p:xfrm>
          <a:off x="35496" y="404666"/>
          <a:ext cx="9108503" cy="6459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113"/>
                <a:gridCol w="6249000"/>
                <a:gridCol w="506020"/>
                <a:gridCol w="722886"/>
                <a:gridCol w="689917"/>
                <a:gridCol w="683567"/>
              </a:tblGrid>
              <a:tr h="47642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0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0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0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10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  <a:endParaRPr lang="ru-RU" sz="10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</a:t>
                      </a:r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5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первон.план</a:t>
                      </a:r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</a:t>
                      </a:r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</a:t>
                      </a:r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032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квартир, приобретаемых в муниципальную собственность в рамках заключенных контрактов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83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семей, которым предоставлены жилые помещения при расселении домов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177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жилых помещений, изъятых в  муниципальную собственность путем выплаты возмещений за жилые помещения в рамках соглашений, заключенных с собственниками изымаемых жилых помещений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88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жилых домов на начало года, жилые помещения которых признаны непригодными для проживания, либо аварийных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76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расселенных жилых домов, жилые помещения которых признаны непригодными для проживания, либо аварийных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93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расселенных многоквартирных домов в соответствии с программой, в общем числе многоквартирных домов, жилые помещения в которых признаны непригодными (число многоквартирных домов, жилые помещения которых признаны непригодными на </a:t>
                      </a: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января 2015 года - 236), нарастающим итогом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307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граждан, которым  предоставлены жилые помещения по договорам социального найма в порядке очередности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2354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которым  предоставлены жилые помещения по договорам социального найма в порядке очередности в соответствии с программой, в общем числе граждан, состоящих на учете в качестве нуждающихся в жилых помещениях (число состоящих на учете в качестве нуждающихся в жилых помещениях на </a:t>
                      </a: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апреля 2015 года - 621), нарастающим итогом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177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специализированных жилых помещений, предоставленных работникам бюджетных учреждений  на период трудовых отношений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83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жилых помещений, отнесенных к маневренному фонду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83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выданных молодым семьям свидетельств о праве на получение социальной выплаты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765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молодых семей, улучшивших жилищные условия в соответствии с программой, в общем числе молодых семей, поставленных на учет в качестве нуждающихся  в жилых помещениях (число молодых семей, состоящих на учете для получения мер государственной поддержки в целях улучшения жилищных условий на </a:t>
                      </a: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января 2015 года - 94), нарастающим итогом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574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жилых помещений специализированного жилищного фонда, предоставленных по договорам найма специализированных жилых помещений детям-сиротам и детям, оставшимся без попечения родителей, лицам из числа детей-сирот и детей, оставшихся без попечения родителей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3148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обеспеченных жилыми помещениями, в общем количестве включенных в список детей-сирот и детей, оставшихся без попечения родителей, лиц из числа детей-сирот и детей, оставшихся без попечения родителей, которые подлежат обеспечению жилыми помещениями специализированного жилищного фонда по договорам найма специализированных жилых помещений (число включенных в список на 1 января 2016 года - 25), нарастающим итогом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574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улучшивших жилищные условия граждан из числа ветеранов Великой Отечественной войны и вставших на учет в качестве нуждающихся в жилых помещениях до 1 января 2005 года ветеранов боевых действий, инвалидов и семей, имеющих детей-инвалидов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943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жилых помещений после завершения реконструкции нежилого здания детской поликлиники, площадь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Рисунок 56" descr="_OVA13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6" y="4365104"/>
            <a:ext cx="3096344" cy="1848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720080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Муниципальная программа «Капитальный ремонт и реконструкция систем коммунальной инфраструктуры города Урай на 2014-2020 годы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564904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Мероприятия программы</a:t>
            </a:r>
            <a:r>
              <a:rPr lang="en-US" sz="20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996952"/>
            <a:ext cx="59766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Капитальный ремонт, реконструкция и строительство объектов коммунальной инфраструктуры города;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Субсидии на реконструкцию, расширение, модернизацию, строительство и капитальный ремонт объектов коммунального комплекса (подготовка инженерных сетей к ОЗП)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836712"/>
            <a:ext cx="8784976" cy="15121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муниципальной программы </a:t>
            </a:r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повышение надежности функционирования систем жизнеобеспечения населения; предотвращение ситуаций, которые могут привести к нарушению функционирования систем жизнеобеспечения населения; снижение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энергозатрат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повышение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энергоэффективности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систем жизнеобеспечения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980141436"/>
              </p:ext>
            </p:extLst>
          </p:nvPr>
        </p:nvGraphicFramePr>
        <p:xfrm>
          <a:off x="2447764" y="4365104"/>
          <a:ext cx="5595020" cy="249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4" descr="http://d1.izvestia29.ru/data/files/fd/03/000003f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15" y="2420888"/>
            <a:ext cx="3112285" cy="1985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11560" y="5517232"/>
            <a:ext cx="1657920" cy="681669"/>
            <a:chOff x="1363694" y="394685"/>
            <a:chExt cx="1657920" cy="681669"/>
          </a:xfrm>
          <a:scene3d>
            <a:camera prst="orthographicFront"/>
            <a:lightRig rig="threeP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1363694" y="394685"/>
              <a:ext cx="1657920" cy="681669"/>
            </a:xfrm>
            <a:prstGeom prst="rect">
              <a:avLst/>
            </a:prstGeom>
            <a:solidFill>
              <a:srgbClr val="FFC000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363694" y="394685"/>
              <a:ext cx="1657920" cy="6816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104 047,5 тыс.руб.</a:t>
              </a:r>
              <a:endParaRPr lang="ru-RU" sz="18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0" y="4941168"/>
            <a:ext cx="1483576" cy="720080"/>
            <a:chOff x="388632" y="173688"/>
            <a:chExt cx="1232416" cy="681669"/>
          </a:xfrm>
          <a:scene3d>
            <a:camera prst="orthographicFront"/>
            <a:lightRig rig="threePt" dir="t"/>
          </a:scene3d>
        </p:grpSpPr>
        <p:sp>
          <p:nvSpPr>
            <p:cNvPr id="18" name="Овал 17"/>
            <p:cNvSpPr/>
            <p:nvPr/>
          </p:nvSpPr>
          <p:spPr>
            <a:xfrm>
              <a:off x="388632" y="173688"/>
              <a:ext cx="1232416" cy="681669"/>
            </a:xfrm>
            <a:prstGeom prst="ellipse">
              <a:avLst/>
            </a:prstGeom>
            <a:solidFill>
              <a:srgbClr val="00B050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551069" y="315852"/>
              <a:ext cx="922366" cy="4820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2016 год </a:t>
              </a:r>
              <a:r>
                <a:rPr lang="ru-RU" sz="13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(первоначальный план)</a:t>
              </a:r>
              <a:endParaRPr lang="ru-RU" sz="13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7176550"/>
              </p:ext>
            </p:extLst>
          </p:nvPr>
        </p:nvGraphicFramePr>
        <p:xfrm>
          <a:off x="179512" y="620685"/>
          <a:ext cx="8784976" cy="59060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032"/>
                <a:gridCol w="4824536"/>
                <a:gridCol w="864096"/>
                <a:gridCol w="720080"/>
                <a:gridCol w="720080"/>
                <a:gridCol w="720080"/>
                <a:gridCol w="648072"/>
              </a:tblGrid>
              <a:tr h="720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0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(проект)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протяженности ветхих сетей, в общей протяженности сетей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28,7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24,2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23,5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22,8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05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</a:t>
                      </a:r>
                      <a:r>
                        <a:rPr lang="en-US" sz="105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отказов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электрической энергии на выработку и передачу 1Гкал тепловой энергии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кВт*ч/ Гкал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45,19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36,81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35,97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34,21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Технологический расход тепловой энергии при ее передаче по тепловым сетям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47438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38637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36706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34871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отказов на сетях ГВС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протяженности ветхих сетей, в общей протяженности сетей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37,5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31,1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30,7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29,8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05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</a:t>
                      </a:r>
                      <a:r>
                        <a:rPr lang="en-US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аварий</a:t>
                      </a:r>
                      <a:r>
                        <a:rPr lang="en-US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отказов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Энергозатраты</a:t>
                      </a: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на выработку 1 единицы продукции (услуги)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кВт*ч/м3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0,85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0,84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0,84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0,84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протяженности ветхих сетей, в общей протяженности сетей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46,3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37,5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34,6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33,6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05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</a:t>
                      </a:r>
                      <a:r>
                        <a:rPr lang="en-US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порывов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Энергозатраты</a:t>
                      </a: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на выработку 1 единицы продукции (услуги)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кВт*ч/м3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0,58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0,55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0,45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0,35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сетей,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119,793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127,3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128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протяженности сетей, срок эксплуатации которых более 30 лет, в общей протяженности сетей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9,9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8,8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7,9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05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</a:t>
                      </a:r>
                      <a:r>
                        <a:rPr lang="en-US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аварий</a:t>
                      </a:r>
                      <a:r>
                        <a:rPr lang="en-US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отказов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протяженности ветхих сетей, в общей протяженности сетей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22,6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22,1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21,7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05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</a:t>
                      </a:r>
                      <a:r>
                        <a:rPr lang="en-US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105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отказов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Электрические нагрузки (сумма максимумов нагрузок на шинах ТП)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МВт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32,1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43,86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46,8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49,74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Электрические нагрузки (сумма совмещенных максимумов нагрузок на шинах 35-110 кВ ПС)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МВт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28,7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38,48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40,9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43,34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Питающие сети 6 кВ (сумма совмещенных максимумов нагрузок РП)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МВт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12,3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19,14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20,85</a:t>
                      </a:r>
                      <a:endParaRPr lang="ru-RU" sz="1800" b="1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22,56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1663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720080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Муниципальная программа «Профилактика правонарушений на территории города Урай» на 2015-2017 годы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204865"/>
            <a:ext cx="9036496" cy="223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Подпрограмма  1 «Профилактика правонарушений»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(профилактические мероприятия для несовершеннолетних, субсидии на размещение систем </a:t>
            </a:r>
            <a:r>
              <a:rPr lang="ru-RU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видеообзора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модернизацию, обеспечение функционирования систем видеонаблюдения с целью повышения безопасности дорожного движения и информирование населения о необходимости соблюдения правил дорожного движения, субсидии на создание условий для деятельности народных дружин)</a:t>
            </a:r>
          </a:p>
          <a:p>
            <a:pPr lvl="0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Подпрограмма  2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«Профилактика незаконного оборота и потребления наркотических средств и психотропных веществ»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(проведение </a:t>
            </a:r>
            <a:r>
              <a:rPr lang="ru-RU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антинаркотических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акций, массовых мероприятий, направленных на профилактику наркомании в образовательных учреждениях города, изготовление и распространение средств наглядной и печатной агитации, организация волонтерского движения с акцентом на пропаганду)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Подпрограмма 3 «Профилактика терроризма и экстремизма»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(организация и проведение ежегодных конкурсов, профилактических мероприятий в рамках профилактики экстремистской направленности)</a:t>
            </a:r>
            <a:endParaRPr lang="ru-RU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pbs.twimg.com/media/BoDCPuUCEAAdsng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67" y="4509120"/>
            <a:ext cx="2353333" cy="2148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rimea9.ru/wp-content/uploads/2014/08/Uchastkovi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43450"/>
            <a:ext cx="2819400" cy="211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0"/>
          <p:cNvGrpSpPr/>
          <p:nvPr/>
        </p:nvGrpSpPr>
        <p:grpSpPr>
          <a:xfrm>
            <a:off x="3923928" y="5589236"/>
            <a:ext cx="2699210" cy="1032092"/>
            <a:chOff x="6670727" y="5752037"/>
            <a:chExt cx="1989948" cy="673080"/>
          </a:xfrm>
        </p:grpSpPr>
        <p:sp>
          <p:nvSpPr>
            <p:cNvPr id="12" name="Полилиния 11"/>
            <p:cNvSpPr/>
            <p:nvPr/>
          </p:nvSpPr>
          <p:spPr>
            <a:xfrm>
              <a:off x="7413941" y="5892916"/>
              <a:ext cx="1246734" cy="532201"/>
            </a:xfrm>
            <a:custGeom>
              <a:avLst/>
              <a:gdLst>
                <a:gd name="connsiteX0" fmla="*/ 0 w 1697361"/>
                <a:gd name="connsiteY0" fmla="*/ 0 h 719966"/>
                <a:gd name="connsiteX1" fmla="*/ 1697361 w 1697361"/>
                <a:gd name="connsiteY1" fmla="*/ 0 h 719966"/>
                <a:gd name="connsiteX2" fmla="*/ 1697361 w 1697361"/>
                <a:gd name="connsiteY2" fmla="*/ 719966 h 719966"/>
                <a:gd name="connsiteX3" fmla="*/ 0 w 1697361"/>
                <a:gd name="connsiteY3" fmla="*/ 719966 h 719966"/>
                <a:gd name="connsiteX4" fmla="*/ 0 w 1697361"/>
                <a:gd name="connsiteY4" fmla="*/ 0 h 71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7361" h="719966">
                  <a:moveTo>
                    <a:pt x="0" y="0"/>
                  </a:moveTo>
                  <a:lnTo>
                    <a:pt x="1697361" y="0"/>
                  </a:lnTo>
                  <a:lnTo>
                    <a:pt x="1697361" y="719966"/>
                  </a:lnTo>
                  <a:lnTo>
                    <a:pt x="0" y="719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1577" tIns="128016" rIns="128017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Arial" pitchFamily="34" charset="0"/>
                  <a:cs typeface="Arial" pitchFamily="34" charset="0"/>
                </a:rPr>
                <a:t>10 673,6 тыс.руб. </a:t>
              </a:r>
              <a:endParaRPr lang="ru-RU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670727" y="5752037"/>
              <a:ext cx="1011176" cy="516561"/>
            </a:xfrm>
            <a:custGeom>
              <a:avLst/>
              <a:gdLst>
                <a:gd name="connsiteX0" fmla="*/ 0 w 720837"/>
                <a:gd name="connsiteY0" fmla="*/ 282931 h 565861"/>
                <a:gd name="connsiteX1" fmla="*/ 137869 w 720837"/>
                <a:gd name="connsiteY1" fmla="*/ 60381 h 565861"/>
                <a:gd name="connsiteX2" fmla="*/ 360420 w 720837"/>
                <a:gd name="connsiteY2" fmla="*/ 1 h 565861"/>
                <a:gd name="connsiteX3" fmla="*/ 582970 w 720837"/>
                <a:gd name="connsiteY3" fmla="*/ 60382 h 565861"/>
                <a:gd name="connsiteX4" fmla="*/ 720838 w 720837"/>
                <a:gd name="connsiteY4" fmla="*/ 282933 h 565861"/>
                <a:gd name="connsiteX5" fmla="*/ 582969 w 720837"/>
                <a:gd name="connsiteY5" fmla="*/ 505483 h 565861"/>
                <a:gd name="connsiteX6" fmla="*/ 360419 w 720837"/>
                <a:gd name="connsiteY6" fmla="*/ 565864 h 565861"/>
                <a:gd name="connsiteX7" fmla="*/ 137869 w 720837"/>
                <a:gd name="connsiteY7" fmla="*/ 505483 h 565861"/>
                <a:gd name="connsiteX8" fmla="*/ 1 w 720837"/>
                <a:gd name="connsiteY8" fmla="*/ 282932 h 565861"/>
                <a:gd name="connsiteX9" fmla="*/ 0 w 720837"/>
                <a:gd name="connsiteY9" fmla="*/ 282931 h 56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837" h="565861">
                  <a:moveTo>
                    <a:pt x="0" y="282931"/>
                  </a:moveTo>
                  <a:cubicBezTo>
                    <a:pt x="0" y="196067"/>
                    <a:pt x="50830" y="114017"/>
                    <a:pt x="137869" y="60381"/>
                  </a:cubicBezTo>
                  <a:cubicBezTo>
                    <a:pt x="201349" y="21263"/>
                    <a:pt x="279717" y="1"/>
                    <a:pt x="360420" y="1"/>
                  </a:cubicBezTo>
                  <a:cubicBezTo>
                    <a:pt x="441123" y="1"/>
                    <a:pt x="519491" y="21263"/>
                    <a:pt x="582970" y="60382"/>
                  </a:cubicBezTo>
                  <a:cubicBezTo>
                    <a:pt x="670009" y="114019"/>
                    <a:pt x="720838" y="196069"/>
                    <a:pt x="720838" y="282933"/>
                  </a:cubicBezTo>
                  <a:cubicBezTo>
                    <a:pt x="720838" y="369797"/>
                    <a:pt x="670009" y="451847"/>
                    <a:pt x="582969" y="505483"/>
                  </a:cubicBezTo>
                  <a:cubicBezTo>
                    <a:pt x="519489" y="544601"/>
                    <a:pt x="441121" y="565864"/>
                    <a:pt x="360419" y="565864"/>
                  </a:cubicBezTo>
                  <a:cubicBezTo>
                    <a:pt x="279716" y="565864"/>
                    <a:pt x="201348" y="544602"/>
                    <a:pt x="137869" y="505483"/>
                  </a:cubicBezTo>
                  <a:cubicBezTo>
                    <a:pt x="50830" y="451846"/>
                    <a:pt x="0" y="369796"/>
                    <a:pt x="1" y="282932"/>
                  </a:cubicBezTo>
                  <a:lnTo>
                    <a:pt x="0" y="282931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564" tIns="82868" rIns="105564" bIns="828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2017 год</a:t>
              </a:r>
              <a:endParaRPr lang="ru-RU" sz="20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179512" y="908720"/>
            <a:ext cx="8784976" cy="115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муниципальной программы </a:t>
            </a:r>
            <a:r>
              <a:rPr lang="ru-RU" sz="15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обеспечение общественной безопасности, правопорядка и привлечение общественности к осуществлению мероприятий по профилактике правонарушений; совершенствование системы профилактики немедицинского потребления наркотиков; профилактика терроризма и экстремизма</a:t>
            </a:r>
            <a:r>
              <a:rPr lang="ru-RU" sz="15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15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932040" y="4581128"/>
            <a:ext cx="1691098" cy="816070"/>
          </a:xfrm>
          <a:custGeom>
            <a:avLst/>
            <a:gdLst>
              <a:gd name="connsiteX0" fmla="*/ 0 w 1697361"/>
              <a:gd name="connsiteY0" fmla="*/ 0 h 719966"/>
              <a:gd name="connsiteX1" fmla="*/ 1697361 w 1697361"/>
              <a:gd name="connsiteY1" fmla="*/ 0 h 719966"/>
              <a:gd name="connsiteX2" fmla="*/ 1697361 w 1697361"/>
              <a:gd name="connsiteY2" fmla="*/ 719966 h 719966"/>
              <a:gd name="connsiteX3" fmla="*/ 0 w 1697361"/>
              <a:gd name="connsiteY3" fmla="*/ 719966 h 719966"/>
              <a:gd name="connsiteX4" fmla="*/ 0 w 1697361"/>
              <a:gd name="connsiteY4" fmla="*/ 0 h 71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61" h="719966">
                <a:moveTo>
                  <a:pt x="0" y="0"/>
                </a:moveTo>
                <a:lnTo>
                  <a:pt x="1697361" y="0"/>
                </a:lnTo>
                <a:lnTo>
                  <a:pt x="1697361" y="719966"/>
                </a:lnTo>
                <a:lnTo>
                  <a:pt x="0" y="7199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577" tIns="128016" rIns="128017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Arial" pitchFamily="34" charset="0"/>
                <a:cs typeface="Arial" pitchFamily="34" charset="0"/>
              </a:rPr>
              <a:t>10 326,3 тыс.руб. </a:t>
            </a:r>
            <a:endParaRPr lang="ru-RU" b="1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0"/>
          <p:cNvGrpSpPr/>
          <p:nvPr/>
        </p:nvGrpSpPr>
        <p:grpSpPr>
          <a:xfrm>
            <a:off x="3923928" y="5589240"/>
            <a:ext cx="2699210" cy="1032092"/>
            <a:chOff x="6670727" y="5752037"/>
            <a:chExt cx="1989948" cy="673080"/>
          </a:xfrm>
        </p:grpSpPr>
        <p:sp>
          <p:nvSpPr>
            <p:cNvPr id="15" name="Полилиния 14"/>
            <p:cNvSpPr/>
            <p:nvPr/>
          </p:nvSpPr>
          <p:spPr>
            <a:xfrm>
              <a:off x="7413941" y="5892916"/>
              <a:ext cx="1246734" cy="532201"/>
            </a:xfrm>
            <a:custGeom>
              <a:avLst/>
              <a:gdLst>
                <a:gd name="connsiteX0" fmla="*/ 0 w 1697361"/>
                <a:gd name="connsiteY0" fmla="*/ 0 h 719966"/>
                <a:gd name="connsiteX1" fmla="*/ 1697361 w 1697361"/>
                <a:gd name="connsiteY1" fmla="*/ 0 h 719966"/>
                <a:gd name="connsiteX2" fmla="*/ 1697361 w 1697361"/>
                <a:gd name="connsiteY2" fmla="*/ 719966 h 719966"/>
                <a:gd name="connsiteX3" fmla="*/ 0 w 1697361"/>
                <a:gd name="connsiteY3" fmla="*/ 719966 h 719966"/>
                <a:gd name="connsiteX4" fmla="*/ 0 w 1697361"/>
                <a:gd name="connsiteY4" fmla="*/ 0 h 71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7361" h="719966">
                  <a:moveTo>
                    <a:pt x="0" y="0"/>
                  </a:moveTo>
                  <a:lnTo>
                    <a:pt x="1697361" y="0"/>
                  </a:lnTo>
                  <a:lnTo>
                    <a:pt x="1697361" y="719966"/>
                  </a:lnTo>
                  <a:lnTo>
                    <a:pt x="0" y="719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1577" tIns="128016" rIns="128017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Arial" pitchFamily="34" charset="0"/>
                  <a:cs typeface="Arial" pitchFamily="34" charset="0"/>
                </a:rPr>
                <a:t>10 673,6 тыс.руб. </a:t>
              </a:r>
              <a:endParaRPr lang="ru-RU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670727" y="5752037"/>
              <a:ext cx="1011176" cy="516561"/>
            </a:xfrm>
            <a:custGeom>
              <a:avLst/>
              <a:gdLst>
                <a:gd name="connsiteX0" fmla="*/ 0 w 720837"/>
                <a:gd name="connsiteY0" fmla="*/ 282931 h 565861"/>
                <a:gd name="connsiteX1" fmla="*/ 137869 w 720837"/>
                <a:gd name="connsiteY1" fmla="*/ 60381 h 565861"/>
                <a:gd name="connsiteX2" fmla="*/ 360420 w 720837"/>
                <a:gd name="connsiteY2" fmla="*/ 1 h 565861"/>
                <a:gd name="connsiteX3" fmla="*/ 582970 w 720837"/>
                <a:gd name="connsiteY3" fmla="*/ 60382 h 565861"/>
                <a:gd name="connsiteX4" fmla="*/ 720838 w 720837"/>
                <a:gd name="connsiteY4" fmla="*/ 282933 h 565861"/>
                <a:gd name="connsiteX5" fmla="*/ 582969 w 720837"/>
                <a:gd name="connsiteY5" fmla="*/ 505483 h 565861"/>
                <a:gd name="connsiteX6" fmla="*/ 360419 w 720837"/>
                <a:gd name="connsiteY6" fmla="*/ 565864 h 565861"/>
                <a:gd name="connsiteX7" fmla="*/ 137869 w 720837"/>
                <a:gd name="connsiteY7" fmla="*/ 505483 h 565861"/>
                <a:gd name="connsiteX8" fmla="*/ 1 w 720837"/>
                <a:gd name="connsiteY8" fmla="*/ 282932 h 565861"/>
                <a:gd name="connsiteX9" fmla="*/ 0 w 720837"/>
                <a:gd name="connsiteY9" fmla="*/ 282931 h 56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837" h="565861">
                  <a:moveTo>
                    <a:pt x="0" y="282931"/>
                  </a:moveTo>
                  <a:cubicBezTo>
                    <a:pt x="0" y="196067"/>
                    <a:pt x="50830" y="114017"/>
                    <a:pt x="137869" y="60381"/>
                  </a:cubicBezTo>
                  <a:cubicBezTo>
                    <a:pt x="201349" y="21263"/>
                    <a:pt x="279717" y="1"/>
                    <a:pt x="360420" y="1"/>
                  </a:cubicBezTo>
                  <a:cubicBezTo>
                    <a:pt x="441123" y="1"/>
                    <a:pt x="519491" y="21263"/>
                    <a:pt x="582970" y="60382"/>
                  </a:cubicBezTo>
                  <a:cubicBezTo>
                    <a:pt x="670009" y="114019"/>
                    <a:pt x="720838" y="196069"/>
                    <a:pt x="720838" y="282933"/>
                  </a:cubicBezTo>
                  <a:cubicBezTo>
                    <a:pt x="720838" y="369797"/>
                    <a:pt x="670009" y="451847"/>
                    <a:pt x="582969" y="505483"/>
                  </a:cubicBezTo>
                  <a:cubicBezTo>
                    <a:pt x="519489" y="544601"/>
                    <a:pt x="441121" y="565864"/>
                    <a:pt x="360419" y="565864"/>
                  </a:cubicBezTo>
                  <a:cubicBezTo>
                    <a:pt x="279716" y="565864"/>
                    <a:pt x="201348" y="544602"/>
                    <a:pt x="137869" y="505483"/>
                  </a:cubicBezTo>
                  <a:cubicBezTo>
                    <a:pt x="50830" y="451846"/>
                    <a:pt x="0" y="369796"/>
                    <a:pt x="1" y="282932"/>
                  </a:cubicBezTo>
                  <a:lnTo>
                    <a:pt x="0" y="282931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564" tIns="82868" rIns="105564" bIns="828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2017 год 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(проект)</a:t>
              </a:r>
              <a:endParaRPr lang="ru-RU" sz="20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Полилиния 17"/>
          <p:cNvSpPr/>
          <p:nvPr/>
        </p:nvSpPr>
        <p:spPr>
          <a:xfrm>
            <a:off x="3851920" y="4509120"/>
            <a:ext cx="1515598" cy="792088"/>
          </a:xfrm>
          <a:custGeom>
            <a:avLst/>
            <a:gdLst>
              <a:gd name="connsiteX0" fmla="*/ 0 w 720837"/>
              <a:gd name="connsiteY0" fmla="*/ 282931 h 565861"/>
              <a:gd name="connsiteX1" fmla="*/ 137869 w 720837"/>
              <a:gd name="connsiteY1" fmla="*/ 60381 h 565861"/>
              <a:gd name="connsiteX2" fmla="*/ 360420 w 720837"/>
              <a:gd name="connsiteY2" fmla="*/ 1 h 565861"/>
              <a:gd name="connsiteX3" fmla="*/ 582970 w 720837"/>
              <a:gd name="connsiteY3" fmla="*/ 60382 h 565861"/>
              <a:gd name="connsiteX4" fmla="*/ 720838 w 720837"/>
              <a:gd name="connsiteY4" fmla="*/ 282933 h 565861"/>
              <a:gd name="connsiteX5" fmla="*/ 582969 w 720837"/>
              <a:gd name="connsiteY5" fmla="*/ 505483 h 565861"/>
              <a:gd name="connsiteX6" fmla="*/ 360419 w 720837"/>
              <a:gd name="connsiteY6" fmla="*/ 565864 h 565861"/>
              <a:gd name="connsiteX7" fmla="*/ 137869 w 720837"/>
              <a:gd name="connsiteY7" fmla="*/ 505483 h 565861"/>
              <a:gd name="connsiteX8" fmla="*/ 1 w 720837"/>
              <a:gd name="connsiteY8" fmla="*/ 282932 h 565861"/>
              <a:gd name="connsiteX9" fmla="*/ 0 w 720837"/>
              <a:gd name="connsiteY9" fmla="*/ 282931 h 56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837" h="565861">
                <a:moveTo>
                  <a:pt x="0" y="282931"/>
                </a:moveTo>
                <a:cubicBezTo>
                  <a:pt x="0" y="196067"/>
                  <a:pt x="50830" y="114017"/>
                  <a:pt x="137869" y="60381"/>
                </a:cubicBezTo>
                <a:cubicBezTo>
                  <a:pt x="201349" y="21263"/>
                  <a:pt x="279717" y="1"/>
                  <a:pt x="360420" y="1"/>
                </a:cubicBezTo>
                <a:cubicBezTo>
                  <a:pt x="441123" y="1"/>
                  <a:pt x="519491" y="21263"/>
                  <a:pt x="582970" y="60382"/>
                </a:cubicBezTo>
                <a:cubicBezTo>
                  <a:pt x="670009" y="114019"/>
                  <a:pt x="720838" y="196069"/>
                  <a:pt x="720838" y="282933"/>
                </a:cubicBezTo>
                <a:cubicBezTo>
                  <a:pt x="720838" y="369797"/>
                  <a:pt x="670009" y="451847"/>
                  <a:pt x="582969" y="505483"/>
                </a:cubicBezTo>
                <a:cubicBezTo>
                  <a:pt x="519489" y="544601"/>
                  <a:pt x="441121" y="565864"/>
                  <a:pt x="360419" y="565864"/>
                </a:cubicBezTo>
                <a:cubicBezTo>
                  <a:pt x="279716" y="565864"/>
                  <a:pt x="201348" y="544602"/>
                  <a:pt x="137869" y="505483"/>
                </a:cubicBezTo>
                <a:cubicBezTo>
                  <a:pt x="50830" y="451846"/>
                  <a:pt x="0" y="369796"/>
                  <a:pt x="1" y="282932"/>
                </a:cubicBezTo>
                <a:lnTo>
                  <a:pt x="0" y="282931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64" tIns="82868" rIns="105564" bIns="828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год </a:t>
            </a:r>
            <a:r>
              <a:rPr lang="ru-RU" sz="13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(первоначальный план)</a:t>
            </a:r>
            <a:endParaRPr lang="ru-RU" sz="1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2150093"/>
              </p:ext>
            </p:extLst>
          </p:nvPr>
        </p:nvGraphicFramePr>
        <p:xfrm>
          <a:off x="179511" y="657584"/>
          <a:ext cx="8784976" cy="57340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4778"/>
                <a:gridCol w="5961927"/>
                <a:gridCol w="720080"/>
                <a:gridCol w="972494"/>
                <a:gridCol w="755697"/>
              </a:tblGrid>
              <a:tr h="710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уличных преступлений в числе зарегистрированных </a:t>
                      </a:r>
                      <a:r>
                        <a:rPr kumimoji="0" lang="ru-RU" sz="1050" b="1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общеуголовных</a:t>
                      </a: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преступлений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16,8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16,7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Уровень </a:t>
                      </a:r>
                      <a:r>
                        <a:rPr kumimoji="0" lang="ru-RU" sz="1050" b="1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общеуголовной</a:t>
                      </a: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преступности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 тыс. населения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142,0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141,0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административных правонарушений, посягающих на общественный порядок и общественную безопасность, выявленных с участием народных дружинников, в общем количестве таких правонарушений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6,9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7,0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учащихся 6 - 11 классов образовательных организаций охваченных мероприятиями, направленными на формирование стойкой негативной установки по отношению к употреблению </a:t>
                      </a:r>
                      <a:r>
                        <a:rPr kumimoji="0" lang="ru-RU" sz="1050" b="1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психоактивных</a:t>
                      </a: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50" b="1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вещест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несовершеннолетних, находящихся в социально опасном положении, снятых с учета в связи с положительной динамикой, от общего числа состоящих на учете на конец отчетного периода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83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85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семей, находящихся в социально опасном положении, снятых с учета в связи с положительной динамикой, от общего числа состоящих на учете на конец отчетного периода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53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55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учащихся образовательных организаций охваченных мероприятиями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66,0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69,0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рассмотренных дел об административных правонарушениях, составленных должностными лицами администрации города Урай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125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взысканных штрафов, от общего числа наложенных административной комиссией муниципального образования город Урай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43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44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административных правонарушений, предусмотренных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30,0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40,0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раскрытых преступлений с использованием системы видеонаблюдения в общем количестве преступлений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1,2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1,5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5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граждан, положительно оценивающих состояние межнациональных отношений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71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71,5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граждан, положительно оценивающих состояние межконфессиональных отношений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84,7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85,2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Уровень толерантного отношения граждан к представителям другой национальности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76,3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76,8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1663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792088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Муниципальная программа «Защита населения и территории городского округа город Урай от чрезвычайных ситуаций, совершенствование гражданской обороны» на 2013-2018 годы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980728"/>
            <a:ext cx="8928992" cy="208823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Цель муниципальной программы 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повышение безопасности населения на территории городского округа от чрезвычайных ситуаций, совершенствование гражданской обороны; повышение безопасности населения и территории города в особый период и в случаях чрезвычайных ситуаций; повышение готовности сил и средств города к проведению аварийно-спасательных и других неотложных работ в случае возникновения чрезвычайных ситуаций, поиск и спасание людей, ведение мероприятий гражданской обороны в особый период; развитие и автоматизация системы управления при угрозе и возникновении чрезвычайных ситуаций; обеспечение первичных мер и укрепление пожарной безопасности на территории города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uray.ru/images/content_news/22_Glavniii_sait_4209_1380865469_grob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2606040" cy="1520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ibiny.com/images/news/2012/37575/0714f6e80f080433adea2ca30eb5c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34000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140968"/>
            <a:ext cx="85689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5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Подпрограмма 1 </a:t>
            </a:r>
            <a:r>
              <a:rPr lang="ru-RU" sz="15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«Мероприятия </a:t>
            </a:r>
            <a:r>
              <a:rPr lang="ru-RU" sz="15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в области защиты населения и территории от чрезвычайных ситуаций и гражданской обороны на территории города </a:t>
            </a:r>
            <a:r>
              <a:rPr lang="ru-RU" sz="15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Урай»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(создание, восполнение резерва средств индивидуальной защиты, смотров-конкурсов санитарных дружин, постов, обеспечение деятельности МКУ «ЕДДС»)</a:t>
            </a:r>
          </a:p>
          <a:p>
            <a:pPr fontAlgn="b"/>
            <a:r>
              <a:rPr lang="ru-RU" sz="15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Подпрограмма 2 </a:t>
            </a:r>
            <a:r>
              <a:rPr lang="ru-RU" sz="15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«Мероприятия </a:t>
            </a:r>
            <a:r>
              <a:rPr lang="ru-RU" sz="15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в сфере укрепления пожарной безопасности в городе </a:t>
            </a:r>
            <a:r>
              <a:rPr lang="ru-RU" sz="15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Урай»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(устройство и содержание минерализованных полос, обслуживание систем пожарной автоматики в зданиях и помещениях администрации города)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fontAlgn="b"/>
            <a:endParaRPr lang="ru-RU" sz="1400" b="1" i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 fontAlgn="b"/>
            <a:endParaRPr lang="ru-RU" sz="1400" b="1" i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5292080" y="5173159"/>
            <a:ext cx="3851919" cy="1568212"/>
            <a:chOff x="2644037" y="5255680"/>
            <a:chExt cx="3486476" cy="1256960"/>
          </a:xfrm>
        </p:grpSpPr>
        <p:sp>
          <p:nvSpPr>
            <p:cNvPr id="20" name="Полилиния 19"/>
            <p:cNvSpPr/>
            <p:nvPr/>
          </p:nvSpPr>
          <p:spPr>
            <a:xfrm>
              <a:off x="3491329" y="5993194"/>
              <a:ext cx="1236299" cy="519446"/>
            </a:xfrm>
            <a:custGeom>
              <a:avLst/>
              <a:gdLst>
                <a:gd name="connsiteX0" fmla="*/ 0 w 1887182"/>
                <a:gd name="connsiteY0" fmla="*/ 0 h 853974"/>
                <a:gd name="connsiteX1" fmla="*/ 1887182 w 1887182"/>
                <a:gd name="connsiteY1" fmla="*/ 0 h 853974"/>
                <a:gd name="connsiteX2" fmla="*/ 1887182 w 1887182"/>
                <a:gd name="connsiteY2" fmla="*/ 853974 h 853974"/>
                <a:gd name="connsiteX3" fmla="*/ 0 w 1887182"/>
                <a:gd name="connsiteY3" fmla="*/ 853974 h 853974"/>
                <a:gd name="connsiteX4" fmla="*/ 0 w 1887182"/>
                <a:gd name="connsiteY4" fmla="*/ 0 h 85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7182" h="853974">
                  <a:moveTo>
                    <a:pt x="0" y="0"/>
                  </a:moveTo>
                  <a:lnTo>
                    <a:pt x="1887182" y="0"/>
                  </a:lnTo>
                  <a:lnTo>
                    <a:pt x="1887182" y="853974"/>
                  </a:lnTo>
                  <a:lnTo>
                    <a:pt x="0" y="853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cmpd="sng">
              <a:solidFill>
                <a:schemeClr val="bg1">
                  <a:lumMod val="65000"/>
                  <a:alpha val="90000"/>
                </a:schemeClr>
              </a:solidFill>
              <a:prstDash val="sysDot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1950" tIns="128016" rIns="128016" bIns="128016" numCol="1" spcCol="1270" anchor="t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26 294,9 тыс.руб.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644037" y="5762331"/>
              <a:ext cx="1089551" cy="674452"/>
            </a:xfrm>
            <a:custGeom>
              <a:avLst/>
              <a:gdLst>
                <a:gd name="connsiteX0" fmla="*/ 0 w 853547"/>
                <a:gd name="connsiteY0" fmla="*/ 426774 h 853547"/>
                <a:gd name="connsiteX1" fmla="*/ 125000 w 853547"/>
                <a:gd name="connsiteY1" fmla="*/ 124999 h 853547"/>
                <a:gd name="connsiteX2" fmla="*/ 426775 w 853547"/>
                <a:gd name="connsiteY2" fmla="*/ 0 h 853547"/>
                <a:gd name="connsiteX3" fmla="*/ 728550 w 853547"/>
                <a:gd name="connsiteY3" fmla="*/ 125000 h 853547"/>
                <a:gd name="connsiteX4" fmla="*/ 853549 w 853547"/>
                <a:gd name="connsiteY4" fmla="*/ 426775 h 853547"/>
                <a:gd name="connsiteX5" fmla="*/ 728550 w 853547"/>
                <a:gd name="connsiteY5" fmla="*/ 728550 h 853547"/>
                <a:gd name="connsiteX6" fmla="*/ 426775 w 853547"/>
                <a:gd name="connsiteY6" fmla="*/ 853549 h 853547"/>
                <a:gd name="connsiteX7" fmla="*/ 125000 w 853547"/>
                <a:gd name="connsiteY7" fmla="*/ 728550 h 853547"/>
                <a:gd name="connsiteX8" fmla="*/ 1 w 853547"/>
                <a:gd name="connsiteY8" fmla="*/ 426775 h 853547"/>
                <a:gd name="connsiteX9" fmla="*/ 0 w 853547"/>
                <a:gd name="connsiteY9" fmla="*/ 426774 h 8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547" h="853547">
                  <a:moveTo>
                    <a:pt x="0" y="426774"/>
                  </a:moveTo>
                  <a:cubicBezTo>
                    <a:pt x="0" y="313586"/>
                    <a:pt x="44964" y="205035"/>
                    <a:pt x="125000" y="124999"/>
                  </a:cubicBezTo>
                  <a:cubicBezTo>
                    <a:pt x="205036" y="44963"/>
                    <a:pt x="313588" y="0"/>
                    <a:pt x="426775" y="0"/>
                  </a:cubicBezTo>
                  <a:cubicBezTo>
                    <a:pt x="539963" y="0"/>
                    <a:pt x="648514" y="44964"/>
                    <a:pt x="728550" y="125000"/>
                  </a:cubicBezTo>
                  <a:cubicBezTo>
                    <a:pt x="808586" y="205036"/>
                    <a:pt x="853549" y="313588"/>
                    <a:pt x="853549" y="426775"/>
                  </a:cubicBezTo>
                  <a:cubicBezTo>
                    <a:pt x="853549" y="539963"/>
                    <a:pt x="808585" y="648514"/>
                    <a:pt x="728550" y="728550"/>
                  </a:cubicBezTo>
                  <a:cubicBezTo>
                    <a:pt x="648514" y="808586"/>
                    <a:pt x="539963" y="853549"/>
                    <a:pt x="426775" y="853549"/>
                  </a:cubicBezTo>
                  <a:cubicBezTo>
                    <a:pt x="313587" y="853549"/>
                    <a:pt x="205036" y="808585"/>
                    <a:pt x="125000" y="728550"/>
                  </a:cubicBezTo>
                  <a:cubicBezTo>
                    <a:pt x="44964" y="648514"/>
                    <a:pt x="1" y="539963"/>
                    <a:pt x="1" y="426775"/>
                  </a:cubicBezTo>
                  <a:lnTo>
                    <a:pt x="0" y="426774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99" tIns="124999" rIns="124999" bIns="12499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2017 год 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(проект)</a:t>
              </a:r>
              <a:endPara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860033" y="5704611"/>
              <a:ext cx="1270480" cy="527137"/>
            </a:xfrm>
            <a:custGeom>
              <a:avLst/>
              <a:gdLst>
                <a:gd name="connsiteX0" fmla="*/ 0 w 1727378"/>
                <a:gd name="connsiteY0" fmla="*/ 0 h 853974"/>
                <a:gd name="connsiteX1" fmla="*/ 1727378 w 1727378"/>
                <a:gd name="connsiteY1" fmla="*/ 0 h 853974"/>
                <a:gd name="connsiteX2" fmla="*/ 1727378 w 1727378"/>
                <a:gd name="connsiteY2" fmla="*/ 853974 h 853974"/>
                <a:gd name="connsiteX3" fmla="*/ 0 w 1727378"/>
                <a:gd name="connsiteY3" fmla="*/ 853974 h 853974"/>
                <a:gd name="connsiteX4" fmla="*/ 0 w 1727378"/>
                <a:gd name="connsiteY4" fmla="*/ 0 h 85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378" h="853974">
                  <a:moveTo>
                    <a:pt x="0" y="0"/>
                  </a:moveTo>
                  <a:lnTo>
                    <a:pt x="1727378" y="0"/>
                  </a:lnTo>
                  <a:lnTo>
                    <a:pt x="1727378" y="853974"/>
                  </a:lnTo>
                  <a:lnTo>
                    <a:pt x="0" y="853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38100" cmpd="sng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381" tIns="128016" rIns="128016" bIns="128016" numCol="1" spcCol="1270" anchor="ctr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Arial" pitchFamily="34" charset="0"/>
                  <a:cs typeface="Arial" pitchFamily="34" charset="0"/>
                </a:rPr>
                <a:t>26 286,1 тыс.руб.</a:t>
              </a:r>
              <a:endParaRPr lang="ru-RU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208270" y="5255680"/>
              <a:ext cx="1108860" cy="674448"/>
            </a:xfrm>
            <a:custGeom>
              <a:avLst/>
              <a:gdLst>
                <a:gd name="connsiteX0" fmla="*/ 0 w 853547"/>
                <a:gd name="connsiteY0" fmla="*/ 426774 h 853547"/>
                <a:gd name="connsiteX1" fmla="*/ 125000 w 853547"/>
                <a:gd name="connsiteY1" fmla="*/ 124999 h 853547"/>
                <a:gd name="connsiteX2" fmla="*/ 426775 w 853547"/>
                <a:gd name="connsiteY2" fmla="*/ 0 h 853547"/>
                <a:gd name="connsiteX3" fmla="*/ 728550 w 853547"/>
                <a:gd name="connsiteY3" fmla="*/ 125000 h 853547"/>
                <a:gd name="connsiteX4" fmla="*/ 853549 w 853547"/>
                <a:gd name="connsiteY4" fmla="*/ 426775 h 853547"/>
                <a:gd name="connsiteX5" fmla="*/ 728550 w 853547"/>
                <a:gd name="connsiteY5" fmla="*/ 728550 h 853547"/>
                <a:gd name="connsiteX6" fmla="*/ 426775 w 853547"/>
                <a:gd name="connsiteY6" fmla="*/ 853549 h 853547"/>
                <a:gd name="connsiteX7" fmla="*/ 125000 w 853547"/>
                <a:gd name="connsiteY7" fmla="*/ 728550 h 853547"/>
                <a:gd name="connsiteX8" fmla="*/ 1 w 853547"/>
                <a:gd name="connsiteY8" fmla="*/ 426775 h 853547"/>
                <a:gd name="connsiteX9" fmla="*/ 0 w 853547"/>
                <a:gd name="connsiteY9" fmla="*/ 426774 h 8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547" h="853547">
                  <a:moveTo>
                    <a:pt x="0" y="426774"/>
                  </a:moveTo>
                  <a:cubicBezTo>
                    <a:pt x="0" y="313586"/>
                    <a:pt x="44964" y="205035"/>
                    <a:pt x="125000" y="124999"/>
                  </a:cubicBezTo>
                  <a:cubicBezTo>
                    <a:pt x="205036" y="44963"/>
                    <a:pt x="313588" y="0"/>
                    <a:pt x="426775" y="0"/>
                  </a:cubicBezTo>
                  <a:cubicBezTo>
                    <a:pt x="539963" y="0"/>
                    <a:pt x="648514" y="44964"/>
                    <a:pt x="728550" y="125000"/>
                  </a:cubicBezTo>
                  <a:cubicBezTo>
                    <a:pt x="808586" y="205036"/>
                    <a:pt x="853549" y="313588"/>
                    <a:pt x="853549" y="426775"/>
                  </a:cubicBezTo>
                  <a:cubicBezTo>
                    <a:pt x="853549" y="539963"/>
                    <a:pt x="808585" y="648514"/>
                    <a:pt x="728550" y="728550"/>
                  </a:cubicBezTo>
                  <a:cubicBezTo>
                    <a:pt x="648514" y="808586"/>
                    <a:pt x="539963" y="853549"/>
                    <a:pt x="426775" y="853549"/>
                  </a:cubicBezTo>
                  <a:cubicBezTo>
                    <a:pt x="313587" y="853549"/>
                    <a:pt x="205036" y="808585"/>
                    <a:pt x="125000" y="728550"/>
                  </a:cubicBezTo>
                  <a:cubicBezTo>
                    <a:pt x="44964" y="648514"/>
                    <a:pt x="1" y="539963"/>
                    <a:pt x="1" y="426775"/>
                  </a:cubicBezTo>
                  <a:lnTo>
                    <a:pt x="0" y="426774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99" tIns="124999" rIns="124999" bIns="12499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2018 год 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(проект)</a:t>
              </a:r>
              <a:endPara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Полилиния 11"/>
          <p:cNvSpPr/>
          <p:nvPr/>
        </p:nvSpPr>
        <p:spPr>
          <a:xfrm>
            <a:off x="5364088" y="4941168"/>
            <a:ext cx="1547082" cy="600046"/>
          </a:xfrm>
          <a:custGeom>
            <a:avLst/>
            <a:gdLst>
              <a:gd name="connsiteX0" fmla="*/ 0 w 1697361"/>
              <a:gd name="connsiteY0" fmla="*/ 0 h 719966"/>
              <a:gd name="connsiteX1" fmla="*/ 1697361 w 1697361"/>
              <a:gd name="connsiteY1" fmla="*/ 0 h 719966"/>
              <a:gd name="connsiteX2" fmla="*/ 1697361 w 1697361"/>
              <a:gd name="connsiteY2" fmla="*/ 719966 h 719966"/>
              <a:gd name="connsiteX3" fmla="*/ 0 w 1697361"/>
              <a:gd name="connsiteY3" fmla="*/ 719966 h 719966"/>
              <a:gd name="connsiteX4" fmla="*/ 0 w 1697361"/>
              <a:gd name="connsiteY4" fmla="*/ 0 h 71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61" h="719966">
                <a:moveTo>
                  <a:pt x="0" y="0"/>
                </a:moveTo>
                <a:lnTo>
                  <a:pt x="1697361" y="0"/>
                </a:lnTo>
                <a:lnTo>
                  <a:pt x="1697361" y="719966"/>
                </a:lnTo>
                <a:lnTo>
                  <a:pt x="0" y="7199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577" tIns="128016" rIns="128017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Arial" pitchFamily="34" charset="0"/>
                <a:cs typeface="Arial" pitchFamily="34" charset="0"/>
              </a:rPr>
              <a:t>28 945,8 тыс.руб. </a:t>
            </a:r>
            <a:endParaRPr lang="ru-RU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139952" y="4869160"/>
            <a:ext cx="1440160" cy="792088"/>
          </a:xfrm>
          <a:custGeom>
            <a:avLst/>
            <a:gdLst>
              <a:gd name="connsiteX0" fmla="*/ 0 w 720837"/>
              <a:gd name="connsiteY0" fmla="*/ 282931 h 565861"/>
              <a:gd name="connsiteX1" fmla="*/ 137869 w 720837"/>
              <a:gd name="connsiteY1" fmla="*/ 60381 h 565861"/>
              <a:gd name="connsiteX2" fmla="*/ 360420 w 720837"/>
              <a:gd name="connsiteY2" fmla="*/ 1 h 565861"/>
              <a:gd name="connsiteX3" fmla="*/ 582970 w 720837"/>
              <a:gd name="connsiteY3" fmla="*/ 60382 h 565861"/>
              <a:gd name="connsiteX4" fmla="*/ 720838 w 720837"/>
              <a:gd name="connsiteY4" fmla="*/ 282933 h 565861"/>
              <a:gd name="connsiteX5" fmla="*/ 582969 w 720837"/>
              <a:gd name="connsiteY5" fmla="*/ 505483 h 565861"/>
              <a:gd name="connsiteX6" fmla="*/ 360419 w 720837"/>
              <a:gd name="connsiteY6" fmla="*/ 565864 h 565861"/>
              <a:gd name="connsiteX7" fmla="*/ 137869 w 720837"/>
              <a:gd name="connsiteY7" fmla="*/ 505483 h 565861"/>
              <a:gd name="connsiteX8" fmla="*/ 1 w 720837"/>
              <a:gd name="connsiteY8" fmla="*/ 282932 h 565861"/>
              <a:gd name="connsiteX9" fmla="*/ 0 w 720837"/>
              <a:gd name="connsiteY9" fmla="*/ 282931 h 56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837" h="565861">
                <a:moveTo>
                  <a:pt x="0" y="282931"/>
                </a:moveTo>
                <a:cubicBezTo>
                  <a:pt x="0" y="196067"/>
                  <a:pt x="50830" y="114017"/>
                  <a:pt x="137869" y="60381"/>
                </a:cubicBezTo>
                <a:cubicBezTo>
                  <a:pt x="201349" y="21263"/>
                  <a:pt x="279717" y="1"/>
                  <a:pt x="360420" y="1"/>
                </a:cubicBezTo>
                <a:cubicBezTo>
                  <a:pt x="441123" y="1"/>
                  <a:pt x="519491" y="21263"/>
                  <a:pt x="582970" y="60382"/>
                </a:cubicBezTo>
                <a:cubicBezTo>
                  <a:pt x="670009" y="114019"/>
                  <a:pt x="720838" y="196069"/>
                  <a:pt x="720838" y="282933"/>
                </a:cubicBezTo>
                <a:cubicBezTo>
                  <a:pt x="720838" y="369797"/>
                  <a:pt x="670009" y="451847"/>
                  <a:pt x="582969" y="505483"/>
                </a:cubicBezTo>
                <a:cubicBezTo>
                  <a:pt x="519489" y="544601"/>
                  <a:pt x="441121" y="565864"/>
                  <a:pt x="360419" y="565864"/>
                </a:cubicBezTo>
                <a:cubicBezTo>
                  <a:pt x="279716" y="565864"/>
                  <a:pt x="201348" y="544602"/>
                  <a:pt x="137869" y="505483"/>
                </a:cubicBezTo>
                <a:cubicBezTo>
                  <a:pt x="50830" y="451846"/>
                  <a:pt x="0" y="369796"/>
                  <a:pt x="1" y="282932"/>
                </a:cubicBezTo>
                <a:lnTo>
                  <a:pt x="0" y="282931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64" tIns="82868" rIns="105564" bIns="828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год </a:t>
            </a:r>
            <a:r>
              <a:rPr lang="ru-RU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(первоначальный план)</a:t>
            </a:r>
            <a:endPara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293747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-10" dirty="0" smtClean="0">
                <a:latin typeface="Arial" pitchFamily="34" charset="0"/>
                <a:cs typeface="Arial" pitchFamily="34" charset="0"/>
              </a:rPr>
              <a:t>Основные задачи бюджетной политики </a:t>
            </a:r>
          </a:p>
          <a:p>
            <a:pPr algn="ctr"/>
            <a:r>
              <a:rPr lang="ru-RU" sz="2400" b="1" spc="-1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spc="-10" dirty="0">
                <a:latin typeface="Arial" pitchFamily="34" charset="0"/>
                <a:cs typeface="Arial" pitchFamily="34" charset="0"/>
              </a:rPr>
              <a:t>2017 год и на плановый период 2018 и 2019 годов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51520" y="1268760"/>
            <a:ext cx="8640960" cy="54102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Принятие мер, направленных на увеличение доходной базы бюджета города;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Повышение точности бюджетного планирования, исключение возможности наращивания бюджетных обязательств в объеме, превышающем имеющиеся ресурсы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Повышение эффективности и результативности применения программно-целевого подхода к управлению бюджетными расходами;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Повышение качества и доступности предоставления муниципальных  услуг; 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Повышение эффективности расходования бюджетных ассигнований на осуществление капитальных вложений;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эффективности бюджетных расходов с четким разграничением их приоритетности и оптимизации;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Безусловное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исполнение всех принятых социальных обязательств городского округа;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Обеспечение открытости бюджетного процесса;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Совершенствование нормативно-правовой базы, регламентирующей бюджетный процесс.</a:t>
            </a:r>
          </a:p>
          <a:p>
            <a:pPr fontAlgn="auto">
              <a:spcAft>
                <a:spcPts val="0"/>
              </a:spcAft>
            </a:pPr>
            <a:endParaRPr lang="ru-RU" sz="3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27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5878347"/>
              </p:ext>
            </p:extLst>
          </p:nvPr>
        </p:nvGraphicFramePr>
        <p:xfrm>
          <a:off x="179512" y="764705"/>
          <a:ext cx="8784976" cy="5338047"/>
        </p:xfrm>
        <a:graphic>
          <a:graphicData uri="http://schemas.openxmlformats.org/drawingml/2006/table">
            <a:tbl>
              <a:tblPr/>
              <a:tblGrid>
                <a:gridCol w="290950"/>
                <a:gridCol w="5541698"/>
                <a:gridCol w="576064"/>
                <a:gridCol w="792088"/>
                <a:gridCol w="792088"/>
                <a:gridCol w="792088"/>
              </a:tblGrid>
              <a:tr h="79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показателя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 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изм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год (проект)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 получившие памятки по способам защиты, действиям населения в чрезвычайных ситуациях и по сигналам гражданской обороны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подготовки проектно-сметной документации, проведения работ по капитальному ремонту, монтажу оборудования, приведения защитных сооружений гражданской обороны в готовность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16,8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обеспечения, восполнения резерва средств индивидуальной защиты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92,3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оснащения общественных спасательных постов в местах массового отдыха людей на водных объектах оборудованием и снаряжением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внедрения и обеспечения работы «Системы обеспечения вызова экстренных оперативных служб по единому номеру «112» на базе единой дежурно-диспетчерской службы города Урай» на удаленном рабочем месте дежурно-диспетчерских служб (ДДС-01,02,03)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Охват населения города Урай муниципальной системой оповещения (МСО), доведение сигналов гражданской обороны до населения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минерализованных полос на территории города Урай</a:t>
                      </a:r>
                    </a:p>
                  </a:txBody>
                  <a:tcPr marL="36268" marR="3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км.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населения, охваченного противопожарной пропагандой (размещение статей, памяток, видеороликов в средствах массовой информации и среди населения города Урай)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68" marR="3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Укомплектованность Аварийно-спасательного формирования муниципального казенного учреждения «Единая дежурно-диспетчерская служба города Урай» оборудованием, инвентарем и снаряжением для тушения пожаров</a:t>
                      </a:r>
                    </a:p>
                  </a:txBody>
                  <a:tcPr marL="36268" marR="3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8864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864096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Муниципальная программа «Охрана окружающей среды в границах города Урай» на 2017-2020 годы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780928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3333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Мероприятия программы</a:t>
            </a:r>
            <a:r>
              <a:rPr lang="en-US" sz="2000" b="1" dirty="0" smtClean="0">
                <a:solidFill>
                  <a:srgbClr val="3333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3333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140969"/>
            <a:ext cx="51125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Санитарная очистка и ликвидация несанкционированных свалок на территории города;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Проведение мероприятий в рамках Года экологии в России (2017 год))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052736"/>
            <a:ext cx="8640960" cy="15841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муниципальной программы </a:t>
            </a:r>
            <a:r>
              <a:rPr lang="ru-RU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обеспечение права жителей города на благоприятную окружающую среду; обеспечение исполнения требований законодательства в области охраны окружающей среды, лесного законодательства; формирование знаний населения города Урай в области охраны окружающей среды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3278256681"/>
              </p:ext>
            </p:extLst>
          </p:nvPr>
        </p:nvGraphicFramePr>
        <p:xfrm>
          <a:off x="1835696" y="5448688"/>
          <a:ext cx="7308304" cy="122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https://im1-tub-ru.yandex.net/i?id=5781ee2863307495a5d55931c42312f4&amp;n=33&amp;h=207&amp;w=29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2780928"/>
            <a:ext cx="3645408" cy="252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лилиния 8"/>
          <p:cNvSpPr/>
          <p:nvPr/>
        </p:nvSpPr>
        <p:spPr>
          <a:xfrm>
            <a:off x="1115616" y="4869160"/>
            <a:ext cx="1547082" cy="600046"/>
          </a:xfrm>
          <a:custGeom>
            <a:avLst/>
            <a:gdLst>
              <a:gd name="connsiteX0" fmla="*/ 0 w 1697361"/>
              <a:gd name="connsiteY0" fmla="*/ 0 h 719966"/>
              <a:gd name="connsiteX1" fmla="*/ 1697361 w 1697361"/>
              <a:gd name="connsiteY1" fmla="*/ 0 h 719966"/>
              <a:gd name="connsiteX2" fmla="*/ 1697361 w 1697361"/>
              <a:gd name="connsiteY2" fmla="*/ 719966 h 719966"/>
              <a:gd name="connsiteX3" fmla="*/ 0 w 1697361"/>
              <a:gd name="connsiteY3" fmla="*/ 719966 h 719966"/>
              <a:gd name="connsiteX4" fmla="*/ 0 w 1697361"/>
              <a:gd name="connsiteY4" fmla="*/ 0 h 71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61" h="719966">
                <a:moveTo>
                  <a:pt x="0" y="0"/>
                </a:moveTo>
                <a:lnTo>
                  <a:pt x="1697361" y="0"/>
                </a:lnTo>
                <a:lnTo>
                  <a:pt x="1697361" y="719966"/>
                </a:lnTo>
                <a:lnTo>
                  <a:pt x="0" y="7199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577" tIns="128016" rIns="128017" bIns="128016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Arial" pitchFamily="34" charset="0"/>
                <a:cs typeface="Arial" pitchFamily="34" charset="0"/>
              </a:rPr>
              <a:t>1 200,0 тыс.руб. </a:t>
            </a:r>
            <a:endParaRPr lang="ru-RU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07504" y="4725144"/>
            <a:ext cx="1368152" cy="792088"/>
          </a:xfrm>
          <a:custGeom>
            <a:avLst/>
            <a:gdLst>
              <a:gd name="connsiteX0" fmla="*/ 0 w 720837"/>
              <a:gd name="connsiteY0" fmla="*/ 282931 h 565861"/>
              <a:gd name="connsiteX1" fmla="*/ 137869 w 720837"/>
              <a:gd name="connsiteY1" fmla="*/ 60381 h 565861"/>
              <a:gd name="connsiteX2" fmla="*/ 360420 w 720837"/>
              <a:gd name="connsiteY2" fmla="*/ 1 h 565861"/>
              <a:gd name="connsiteX3" fmla="*/ 582970 w 720837"/>
              <a:gd name="connsiteY3" fmla="*/ 60382 h 565861"/>
              <a:gd name="connsiteX4" fmla="*/ 720838 w 720837"/>
              <a:gd name="connsiteY4" fmla="*/ 282933 h 565861"/>
              <a:gd name="connsiteX5" fmla="*/ 582969 w 720837"/>
              <a:gd name="connsiteY5" fmla="*/ 505483 h 565861"/>
              <a:gd name="connsiteX6" fmla="*/ 360419 w 720837"/>
              <a:gd name="connsiteY6" fmla="*/ 565864 h 565861"/>
              <a:gd name="connsiteX7" fmla="*/ 137869 w 720837"/>
              <a:gd name="connsiteY7" fmla="*/ 505483 h 565861"/>
              <a:gd name="connsiteX8" fmla="*/ 1 w 720837"/>
              <a:gd name="connsiteY8" fmla="*/ 282932 h 565861"/>
              <a:gd name="connsiteX9" fmla="*/ 0 w 720837"/>
              <a:gd name="connsiteY9" fmla="*/ 282931 h 56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837" h="565861">
                <a:moveTo>
                  <a:pt x="0" y="282931"/>
                </a:moveTo>
                <a:cubicBezTo>
                  <a:pt x="0" y="196067"/>
                  <a:pt x="50830" y="114017"/>
                  <a:pt x="137869" y="60381"/>
                </a:cubicBezTo>
                <a:cubicBezTo>
                  <a:pt x="201349" y="21263"/>
                  <a:pt x="279717" y="1"/>
                  <a:pt x="360420" y="1"/>
                </a:cubicBezTo>
                <a:cubicBezTo>
                  <a:pt x="441123" y="1"/>
                  <a:pt x="519491" y="21263"/>
                  <a:pt x="582970" y="60382"/>
                </a:cubicBezTo>
                <a:cubicBezTo>
                  <a:pt x="670009" y="114019"/>
                  <a:pt x="720838" y="196069"/>
                  <a:pt x="720838" y="282933"/>
                </a:cubicBezTo>
                <a:cubicBezTo>
                  <a:pt x="720838" y="369797"/>
                  <a:pt x="670009" y="451847"/>
                  <a:pt x="582969" y="505483"/>
                </a:cubicBezTo>
                <a:cubicBezTo>
                  <a:pt x="519489" y="544601"/>
                  <a:pt x="441121" y="565864"/>
                  <a:pt x="360419" y="565864"/>
                </a:cubicBezTo>
                <a:cubicBezTo>
                  <a:pt x="279716" y="565864"/>
                  <a:pt x="201348" y="544602"/>
                  <a:pt x="137869" y="505483"/>
                </a:cubicBezTo>
                <a:cubicBezTo>
                  <a:pt x="50830" y="451846"/>
                  <a:pt x="0" y="369796"/>
                  <a:pt x="1" y="282932"/>
                </a:cubicBezTo>
                <a:lnTo>
                  <a:pt x="0" y="282931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64" tIns="82868" rIns="105564" bIns="828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год </a:t>
            </a:r>
            <a:r>
              <a:rPr lang="ru-RU" sz="13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(первоначальный план)</a:t>
            </a:r>
            <a:endParaRPr lang="ru-RU" sz="1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3527312"/>
              </p:ext>
            </p:extLst>
          </p:nvPr>
        </p:nvGraphicFramePr>
        <p:xfrm>
          <a:off x="179512" y="870894"/>
          <a:ext cx="8640958" cy="41422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1868"/>
                <a:gridCol w="3248532"/>
                <a:gridCol w="648072"/>
                <a:gridCol w="1152128"/>
                <a:gridCol w="1152128"/>
                <a:gridCol w="1080120"/>
                <a:gridCol w="1008110"/>
              </a:tblGrid>
              <a:tr h="1090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3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3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3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3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3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(проект)</a:t>
                      </a:r>
                      <a:endParaRPr lang="ru-RU" sz="13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ликвидированных несанкционированных свалок  от общего количества  несанкционированных свалок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10% в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10% в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10% в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10% в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2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 негативного воздействия на водные объекты от металлических обломков (брошенных судов)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3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населения, вовлеченного в эколого-просветительские и эколого-образовательные мероприятия, от общего количества населения города Урай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площади лесов в границе населенного пункта город Урай, на которые разработан лесохозяйственный регламент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260648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Полилиния 18"/>
          <p:cNvSpPr/>
          <p:nvPr/>
        </p:nvSpPr>
        <p:spPr>
          <a:xfrm>
            <a:off x="4716016" y="6093296"/>
            <a:ext cx="1454912" cy="651975"/>
          </a:xfrm>
          <a:custGeom>
            <a:avLst/>
            <a:gdLst>
              <a:gd name="connsiteX0" fmla="*/ 0 w 1887182"/>
              <a:gd name="connsiteY0" fmla="*/ 0 h 853974"/>
              <a:gd name="connsiteX1" fmla="*/ 1887182 w 1887182"/>
              <a:gd name="connsiteY1" fmla="*/ 0 h 853974"/>
              <a:gd name="connsiteX2" fmla="*/ 1887182 w 1887182"/>
              <a:gd name="connsiteY2" fmla="*/ 853974 h 853974"/>
              <a:gd name="connsiteX3" fmla="*/ 0 w 1887182"/>
              <a:gd name="connsiteY3" fmla="*/ 853974 h 853974"/>
              <a:gd name="connsiteX4" fmla="*/ 0 w 1887182"/>
              <a:gd name="connsiteY4" fmla="*/ 0 h 8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82" h="853974">
                <a:moveTo>
                  <a:pt x="0" y="0"/>
                </a:moveTo>
                <a:lnTo>
                  <a:pt x="1887182" y="0"/>
                </a:lnTo>
                <a:lnTo>
                  <a:pt x="1887182" y="853974"/>
                </a:lnTo>
                <a:lnTo>
                  <a:pt x="0" y="85397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mpd="sng">
            <a:solidFill>
              <a:schemeClr val="bg1">
                <a:lumMod val="65000"/>
                <a:alpha val="90000"/>
              </a:schemeClr>
            </a:solidFill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1950" tIns="128016" rIns="128016" bIns="128016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43 525,5 </a:t>
            </a:r>
            <a:r>
              <a:rPr lang="ru-RU" sz="1800" b="1" kern="1200" dirty="0" smtClean="0">
                <a:latin typeface="Arial" pitchFamily="34" charset="0"/>
                <a:cs typeface="Arial" pitchFamily="34" charset="0"/>
              </a:rPr>
              <a:t>тыс.руб.</a:t>
            </a:r>
            <a:endParaRPr lang="ru-RU" sz="1800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1152128"/>
          </a:xfrm>
          <a:noFill/>
        </p:spPr>
        <p:txBody>
          <a:bodyPr anchor="ctr">
            <a:normAutofit fontScale="92500" lnSpcReduction="10000"/>
          </a:bodyPr>
          <a:lstStyle/>
          <a:p>
            <a:pPr algn="ctr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Муниципальная программа «Развитие малого и среднего предпринимательства, потребительского рынка и сельскохозяйственных товаропроизводителей города Урай» </a:t>
            </a:r>
          </a:p>
          <a:p>
            <a:pPr algn="ctr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на 2016-2020 годы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4778561"/>
              </p:ext>
            </p:extLst>
          </p:nvPr>
        </p:nvGraphicFramePr>
        <p:xfrm>
          <a:off x="251520" y="3068958"/>
          <a:ext cx="6552728" cy="1944217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628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1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малого и среднего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предпринимательства»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1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грантовая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поддержка предпринимательства)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12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2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потребительского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рынка»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(организация и проведение ярмарок)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4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3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сельскохозяйственных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товаропроизводителей»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(субвенции на поддержку животноводства, переработки и реализации продукции животноводства)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2530" name="Picture 2" descr="http://www.ukazka.ru/img/b/uk772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996952"/>
            <a:ext cx="1944216" cy="277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0"/>
          <p:cNvGrpSpPr/>
          <p:nvPr/>
        </p:nvGrpSpPr>
        <p:grpSpPr>
          <a:xfrm>
            <a:off x="2195736" y="5485949"/>
            <a:ext cx="6232293" cy="1255422"/>
            <a:chOff x="876999" y="5517233"/>
            <a:chExt cx="6019598" cy="1118367"/>
          </a:xfrm>
        </p:grpSpPr>
        <p:sp>
          <p:nvSpPr>
            <p:cNvPr id="12" name="Полилиния 11"/>
            <p:cNvSpPr/>
            <p:nvPr/>
          </p:nvSpPr>
          <p:spPr>
            <a:xfrm>
              <a:off x="1487406" y="6050170"/>
              <a:ext cx="1296555" cy="585430"/>
            </a:xfrm>
            <a:custGeom>
              <a:avLst/>
              <a:gdLst>
                <a:gd name="connsiteX0" fmla="*/ 0 w 1887182"/>
                <a:gd name="connsiteY0" fmla="*/ 0 h 853974"/>
                <a:gd name="connsiteX1" fmla="*/ 1887182 w 1887182"/>
                <a:gd name="connsiteY1" fmla="*/ 0 h 853974"/>
                <a:gd name="connsiteX2" fmla="*/ 1887182 w 1887182"/>
                <a:gd name="connsiteY2" fmla="*/ 853974 h 853974"/>
                <a:gd name="connsiteX3" fmla="*/ 0 w 1887182"/>
                <a:gd name="connsiteY3" fmla="*/ 853974 h 853974"/>
                <a:gd name="connsiteX4" fmla="*/ 0 w 1887182"/>
                <a:gd name="connsiteY4" fmla="*/ 0 h 85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7182" h="853974">
                  <a:moveTo>
                    <a:pt x="0" y="0"/>
                  </a:moveTo>
                  <a:lnTo>
                    <a:pt x="1887182" y="0"/>
                  </a:lnTo>
                  <a:lnTo>
                    <a:pt x="1887182" y="853974"/>
                  </a:lnTo>
                  <a:lnTo>
                    <a:pt x="0" y="853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cmpd="sng">
              <a:solidFill>
                <a:schemeClr val="bg1">
                  <a:lumMod val="65000"/>
                  <a:alpha val="90000"/>
                </a:schemeClr>
              </a:solidFill>
              <a:prstDash val="sysDot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1950" tIns="128016" rIns="128016" bIns="128016" numCol="1" spcCol="1270" anchor="t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39 170,5 </a:t>
              </a:r>
              <a:r>
                <a:rPr lang="ru-RU" sz="1800" b="1" kern="1200" dirty="0" err="1" smtClean="0">
                  <a:latin typeface="Arial" pitchFamily="34" charset="0"/>
                  <a:cs typeface="Arial" pitchFamily="34" charset="0"/>
                </a:rPr>
                <a:t>тыс.руб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76999" y="5517233"/>
              <a:ext cx="1081511" cy="805725"/>
            </a:xfrm>
            <a:custGeom>
              <a:avLst/>
              <a:gdLst>
                <a:gd name="connsiteX0" fmla="*/ 0 w 853547"/>
                <a:gd name="connsiteY0" fmla="*/ 426774 h 853547"/>
                <a:gd name="connsiteX1" fmla="*/ 125000 w 853547"/>
                <a:gd name="connsiteY1" fmla="*/ 124999 h 853547"/>
                <a:gd name="connsiteX2" fmla="*/ 426775 w 853547"/>
                <a:gd name="connsiteY2" fmla="*/ 0 h 853547"/>
                <a:gd name="connsiteX3" fmla="*/ 728550 w 853547"/>
                <a:gd name="connsiteY3" fmla="*/ 125000 h 853547"/>
                <a:gd name="connsiteX4" fmla="*/ 853549 w 853547"/>
                <a:gd name="connsiteY4" fmla="*/ 426775 h 853547"/>
                <a:gd name="connsiteX5" fmla="*/ 728550 w 853547"/>
                <a:gd name="connsiteY5" fmla="*/ 728550 h 853547"/>
                <a:gd name="connsiteX6" fmla="*/ 426775 w 853547"/>
                <a:gd name="connsiteY6" fmla="*/ 853549 h 853547"/>
                <a:gd name="connsiteX7" fmla="*/ 125000 w 853547"/>
                <a:gd name="connsiteY7" fmla="*/ 728550 h 853547"/>
                <a:gd name="connsiteX8" fmla="*/ 1 w 853547"/>
                <a:gd name="connsiteY8" fmla="*/ 426775 h 853547"/>
                <a:gd name="connsiteX9" fmla="*/ 0 w 853547"/>
                <a:gd name="connsiteY9" fmla="*/ 426774 h 8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547" h="853547">
                  <a:moveTo>
                    <a:pt x="0" y="426774"/>
                  </a:moveTo>
                  <a:cubicBezTo>
                    <a:pt x="0" y="313586"/>
                    <a:pt x="44964" y="205035"/>
                    <a:pt x="125000" y="124999"/>
                  </a:cubicBezTo>
                  <a:cubicBezTo>
                    <a:pt x="205036" y="44963"/>
                    <a:pt x="313588" y="0"/>
                    <a:pt x="426775" y="0"/>
                  </a:cubicBezTo>
                  <a:cubicBezTo>
                    <a:pt x="539963" y="0"/>
                    <a:pt x="648514" y="44964"/>
                    <a:pt x="728550" y="125000"/>
                  </a:cubicBezTo>
                  <a:cubicBezTo>
                    <a:pt x="808586" y="205036"/>
                    <a:pt x="853549" y="313588"/>
                    <a:pt x="853549" y="426775"/>
                  </a:cubicBezTo>
                  <a:cubicBezTo>
                    <a:pt x="853549" y="539963"/>
                    <a:pt x="808585" y="648514"/>
                    <a:pt x="728550" y="728550"/>
                  </a:cubicBezTo>
                  <a:cubicBezTo>
                    <a:pt x="648514" y="808586"/>
                    <a:pt x="539963" y="853549"/>
                    <a:pt x="426775" y="853549"/>
                  </a:cubicBezTo>
                  <a:cubicBezTo>
                    <a:pt x="313587" y="853549"/>
                    <a:pt x="205036" y="808585"/>
                    <a:pt x="125000" y="728550"/>
                  </a:cubicBezTo>
                  <a:cubicBezTo>
                    <a:pt x="44964" y="648514"/>
                    <a:pt x="1" y="539963"/>
                    <a:pt x="1" y="426775"/>
                  </a:cubicBezTo>
                  <a:lnTo>
                    <a:pt x="0" y="426774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99" tIns="124999" rIns="124999" bIns="12499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2017 год 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(проект)</a:t>
              </a:r>
              <a:endPara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459509" y="5974035"/>
              <a:ext cx="1437088" cy="661564"/>
            </a:xfrm>
            <a:custGeom>
              <a:avLst/>
              <a:gdLst>
                <a:gd name="connsiteX0" fmla="*/ 0 w 1280321"/>
                <a:gd name="connsiteY0" fmla="*/ 0 h 747543"/>
                <a:gd name="connsiteX1" fmla="*/ 1280321 w 1280321"/>
                <a:gd name="connsiteY1" fmla="*/ 0 h 747543"/>
                <a:gd name="connsiteX2" fmla="*/ 1280321 w 1280321"/>
                <a:gd name="connsiteY2" fmla="*/ 747543 h 747543"/>
                <a:gd name="connsiteX3" fmla="*/ 0 w 1280321"/>
                <a:gd name="connsiteY3" fmla="*/ 747543 h 747543"/>
                <a:gd name="connsiteX4" fmla="*/ 0 w 1280321"/>
                <a:gd name="connsiteY4" fmla="*/ 0 h 74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321" h="747543">
                  <a:moveTo>
                    <a:pt x="0" y="0"/>
                  </a:moveTo>
                  <a:lnTo>
                    <a:pt x="1280321" y="0"/>
                  </a:lnTo>
                  <a:lnTo>
                    <a:pt x="1280321" y="747543"/>
                  </a:lnTo>
                  <a:lnTo>
                    <a:pt x="0" y="74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4852" tIns="120904" rIns="120903" bIns="120904" numCol="1" spcCol="1270" anchor="ctr" anchorCtr="0">
              <a:noAutofit/>
            </a:bodyPr>
            <a:lstStyle/>
            <a:p>
              <a:pPr lvl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Arial" pitchFamily="34" charset="0"/>
                  <a:cs typeface="Arial" pitchFamily="34" charset="0"/>
                </a:rPr>
                <a:t>26 549,5 тыс.руб.</a:t>
              </a:r>
              <a:endParaRPr lang="ru-RU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754864" y="5517233"/>
              <a:ext cx="1106849" cy="802668"/>
            </a:xfrm>
            <a:custGeom>
              <a:avLst/>
              <a:gdLst>
                <a:gd name="connsiteX0" fmla="*/ 0 w 853547"/>
                <a:gd name="connsiteY0" fmla="*/ 426774 h 853547"/>
                <a:gd name="connsiteX1" fmla="*/ 125000 w 853547"/>
                <a:gd name="connsiteY1" fmla="*/ 124999 h 853547"/>
                <a:gd name="connsiteX2" fmla="*/ 426775 w 853547"/>
                <a:gd name="connsiteY2" fmla="*/ 0 h 853547"/>
                <a:gd name="connsiteX3" fmla="*/ 728550 w 853547"/>
                <a:gd name="connsiteY3" fmla="*/ 125000 h 853547"/>
                <a:gd name="connsiteX4" fmla="*/ 853549 w 853547"/>
                <a:gd name="connsiteY4" fmla="*/ 426775 h 853547"/>
                <a:gd name="connsiteX5" fmla="*/ 728550 w 853547"/>
                <a:gd name="connsiteY5" fmla="*/ 728550 h 853547"/>
                <a:gd name="connsiteX6" fmla="*/ 426775 w 853547"/>
                <a:gd name="connsiteY6" fmla="*/ 853549 h 853547"/>
                <a:gd name="connsiteX7" fmla="*/ 125000 w 853547"/>
                <a:gd name="connsiteY7" fmla="*/ 728550 h 853547"/>
                <a:gd name="connsiteX8" fmla="*/ 1 w 853547"/>
                <a:gd name="connsiteY8" fmla="*/ 426775 h 853547"/>
                <a:gd name="connsiteX9" fmla="*/ 0 w 853547"/>
                <a:gd name="connsiteY9" fmla="*/ 426774 h 8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547" h="853547">
                  <a:moveTo>
                    <a:pt x="0" y="426774"/>
                  </a:moveTo>
                  <a:cubicBezTo>
                    <a:pt x="0" y="313586"/>
                    <a:pt x="44964" y="205035"/>
                    <a:pt x="125000" y="124999"/>
                  </a:cubicBezTo>
                  <a:cubicBezTo>
                    <a:pt x="205036" y="44963"/>
                    <a:pt x="313588" y="0"/>
                    <a:pt x="426775" y="0"/>
                  </a:cubicBezTo>
                  <a:cubicBezTo>
                    <a:pt x="539963" y="0"/>
                    <a:pt x="648514" y="44964"/>
                    <a:pt x="728550" y="125000"/>
                  </a:cubicBezTo>
                  <a:cubicBezTo>
                    <a:pt x="808586" y="205036"/>
                    <a:pt x="853549" y="313588"/>
                    <a:pt x="853549" y="426775"/>
                  </a:cubicBezTo>
                  <a:cubicBezTo>
                    <a:pt x="853549" y="539963"/>
                    <a:pt x="808585" y="648514"/>
                    <a:pt x="728550" y="728550"/>
                  </a:cubicBezTo>
                  <a:cubicBezTo>
                    <a:pt x="648514" y="808586"/>
                    <a:pt x="539963" y="853549"/>
                    <a:pt x="426775" y="853549"/>
                  </a:cubicBezTo>
                  <a:cubicBezTo>
                    <a:pt x="313587" y="853549"/>
                    <a:pt x="205036" y="808585"/>
                    <a:pt x="125000" y="728550"/>
                  </a:cubicBezTo>
                  <a:cubicBezTo>
                    <a:pt x="44964" y="648514"/>
                    <a:pt x="1" y="539963"/>
                    <a:pt x="1" y="426775"/>
                  </a:cubicBezTo>
                  <a:lnTo>
                    <a:pt x="0" y="426774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99" tIns="124999" rIns="124999" bIns="12499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2018 год 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(проект)</a:t>
              </a:r>
              <a:endPara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778784" y="5593367"/>
              <a:ext cx="1134543" cy="705406"/>
            </a:xfrm>
            <a:custGeom>
              <a:avLst/>
              <a:gdLst>
                <a:gd name="connsiteX0" fmla="*/ 0 w 853547"/>
                <a:gd name="connsiteY0" fmla="*/ 426774 h 853547"/>
                <a:gd name="connsiteX1" fmla="*/ 125000 w 853547"/>
                <a:gd name="connsiteY1" fmla="*/ 124999 h 853547"/>
                <a:gd name="connsiteX2" fmla="*/ 426775 w 853547"/>
                <a:gd name="connsiteY2" fmla="*/ 0 h 853547"/>
                <a:gd name="connsiteX3" fmla="*/ 728550 w 853547"/>
                <a:gd name="connsiteY3" fmla="*/ 125000 h 853547"/>
                <a:gd name="connsiteX4" fmla="*/ 853549 w 853547"/>
                <a:gd name="connsiteY4" fmla="*/ 426775 h 853547"/>
                <a:gd name="connsiteX5" fmla="*/ 728550 w 853547"/>
                <a:gd name="connsiteY5" fmla="*/ 728550 h 853547"/>
                <a:gd name="connsiteX6" fmla="*/ 426775 w 853547"/>
                <a:gd name="connsiteY6" fmla="*/ 853549 h 853547"/>
                <a:gd name="connsiteX7" fmla="*/ 125000 w 853547"/>
                <a:gd name="connsiteY7" fmla="*/ 728550 h 853547"/>
                <a:gd name="connsiteX8" fmla="*/ 1 w 853547"/>
                <a:gd name="connsiteY8" fmla="*/ 426775 h 853547"/>
                <a:gd name="connsiteX9" fmla="*/ 0 w 853547"/>
                <a:gd name="connsiteY9" fmla="*/ 426774 h 8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547" h="853547">
                  <a:moveTo>
                    <a:pt x="0" y="426774"/>
                  </a:moveTo>
                  <a:cubicBezTo>
                    <a:pt x="0" y="313586"/>
                    <a:pt x="44964" y="205035"/>
                    <a:pt x="125000" y="124999"/>
                  </a:cubicBezTo>
                  <a:cubicBezTo>
                    <a:pt x="205036" y="44963"/>
                    <a:pt x="313588" y="0"/>
                    <a:pt x="426775" y="0"/>
                  </a:cubicBezTo>
                  <a:cubicBezTo>
                    <a:pt x="539963" y="0"/>
                    <a:pt x="648514" y="44964"/>
                    <a:pt x="728550" y="125000"/>
                  </a:cubicBezTo>
                  <a:cubicBezTo>
                    <a:pt x="808586" y="205036"/>
                    <a:pt x="853549" y="313588"/>
                    <a:pt x="853549" y="426775"/>
                  </a:cubicBezTo>
                  <a:cubicBezTo>
                    <a:pt x="853549" y="539963"/>
                    <a:pt x="808585" y="648514"/>
                    <a:pt x="728550" y="728550"/>
                  </a:cubicBezTo>
                  <a:cubicBezTo>
                    <a:pt x="648514" y="808586"/>
                    <a:pt x="539963" y="853549"/>
                    <a:pt x="426775" y="853549"/>
                  </a:cubicBezTo>
                  <a:cubicBezTo>
                    <a:pt x="313587" y="853549"/>
                    <a:pt x="205036" y="808585"/>
                    <a:pt x="125000" y="728550"/>
                  </a:cubicBezTo>
                  <a:cubicBezTo>
                    <a:pt x="44964" y="648514"/>
                    <a:pt x="1" y="539963"/>
                    <a:pt x="1" y="426775"/>
                  </a:cubicBezTo>
                  <a:lnTo>
                    <a:pt x="0" y="426774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99" tIns="124999" rIns="124999" bIns="12499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2019 год 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(проект)</a:t>
              </a:r>
              <a:endPara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107504" y="1268760"/>
            <a:ext cx="8784976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муниципальной программы </a:t>
            </a:r>
            <a:r>
              <a:rPr lang="ru-RU" sz="15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создание условий для устойчивого развития малого и среднего предпринимательства на территории города Урай; создание условий для развития потребительского рынка, расширения предложений товаров и услуг на территории г.Урай; создание условий для устойчивого развития агропромышленного комплекса и повышение конкурентоспособности сельскохозяйственной продукции, произведенной на территории г. Урай</a:t>
            </a:r>
          </a:p>
          <a:p>
            <a:pPr algn="ctr"/>
            <a:endPara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539552" y="5733256"/>
            <a:ext cx="1547082" cy="720080"/>
          </a:xfrm>
          <a:custGeom>
            <a:avLst/>
            <a:gdLst>
              <a:gd name="connsiteX0" fmla="*/ 0 w 1697361"/>
              <a:gd name="connsiteY0" fmla="*/ 0 h 719966"/>
              <a:gd name="connsiteX1" fmla="*/ 1697361 w 1697361"/>
              <a:gd name="connsiteY1" fmla="*/ 0 h 719966"/>
              <a:gd name="connsiteX2" fmla="*/ 1697361 w 1697361"/>
              <a:gd name="connsiteY2" fmla="*/ 719966 h 719966"/>
              <a:gd name="connsiteX3" fmla="*/ 0 w 1697361"/>
              <a:gd name="connsiteY3" fmla="*/ 719966 h 719966"/>
              <a:gd name="connsiteX4" fmla="*/ 0 w 1697361"/>
              <a:gd name="connsiteY4" fmla="*/ 0 h 71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61" h="719966">
                <a:moveTo>
                  <a:pt x="0" y="0"/>
                </a:moveTo>
                <a:lnTo>
                  <a:pt x="1697361" y="0"/>
                </a:lnTo>
                <a:lnTo>
                  <a:pt x="1697361" y="719966"/>
                </a:lnTo>
                <a:lnTo>
                  <a:pt x="0" y="7199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577" tIns="128016" rIns="128017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Arial" pitchFamily="34" charset="0"/>
                <a:cs typeface="Arial" pitchFamily="34" charset="0"/>
              </a:rPr>
              <a:t>31 100,5 тыс.руб. </a:t>
            </a:r>
            <a:endParaRPr lang="ru-RU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0" y="5229200"/>
            <a:ext cx="1512168" cy="648072"/>
          </a:xfrm>
          <a:custGeom>
            <a:avLst/>
            <a:gdLst>
              <a:gd name="connsiteX0" fmla="*/ 0 w 720837"/>
              <a:gd name="connsiteY0" fmla="*/ 282931 h 565861"/>
              <a:gd name="connsiteX1" fmla="*/ 137869 w 720837"/>
              <a:gd name="connsiteY1" fmla="*/ 60381 h 565861"/>
              <a:gd name="connsiteX2" fmla="*/ 360420 w 720837"/>
              <a:gd name="connsiteY2" fmla="*/ 1 h 565861"/>
              <a:gd name="connsiteX3" fmla="*/ 582970 w 720837"/>
              <a:gd name="connsiteY3" fmla="*/ 60382 h 565861"/>
              <a:gd name="connsiteX4" fmla="*/ 720838 w 720837"/>
              <a:gd name="connsiteY4" fmla="*/ 282933 h 565861"/>
              <a:gd name="connsiteX5" fmla="*/ 582969 w 720837"/>
              <a:gd name="connsiteY5" fmla="*/ 505483 h 565861"/>
              <a:gd name="connsiteX6" fmla="*/ 360419 w 720837"/>
              <a:gd name="connsiteY6" fmla="*/ 565864 h 565861"/>
              <a:gd name="connsiteX7" fmla="*/ 137869 w 720837"/>
              <a:gd name="connsiteY7" fmla="*/ 505483 h 565861"/>
              <a:gd name="connsiteX8" fmla="*/ 1 w 720837"/>
              <a:gd name="connsiteY8" fmla="*/ 282932 h 565861"/>
              <a:gd name="connsiteX9" fmla="*/ 0 w 720837"/>
              <a:gd name="connsiteY9" fmla="*/ 282931 h 56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837" h="565861">
                <a:moveTo>
                  <a:pt x="0" y="282931"/>
                </a:moveTo>
                <a:cubicBezTo>
                  <a:pt x="0" y="196067"/>
                  <a:pt x="50830" y="114017"/>
                  <a:pt x="137869" y="60381"/>
                </a:cubicBezTo>
                <a:cubicBezTo>
                  <a:pt x="201349" y="21263"/>
                  <a:pt x="279717" y="1"/>
                  <a:pt x="360420" y="1"/>
                </a:cubicBezTo>
                <a:cubicBezTo>
                  <a:pt x="441123" y="1"/>
                  <a:pt x="519491" y="21263"/>
                  <a:pt x="582970" y="60382"/>
                </a:cubicBezTo>
                <a:cubicBezTo>
                  <a:pt x="670009" y="114019"/>
                  <a:pt x="720838" y="196069"/>
                  <a:pt x="720838" y="282933"/>
                </a:cubicBezTo>
                <a:cubicBezTo>
                  <a:pt x="720838" y="369797"/>
                  <a:pt x="670009" y="451847"/>
                  <a:pt x="582969" y="505483"/>
                </a:cubicBezTo>
                <a:cubicBezTo>
                  <a:pt x="519489" y="544601"/>
                  <a:pt x="441121" y="565864"/>
                  <a:pt x="360419" y="565864"/>
                </a:cubicBezTo>
                <a:cubicBezTo>
                  <a:pt x="279716" y="565864"/>
                  <a:pt x="201348" y="544602"/>
                  <a:pt x="137869" y="505483"/>
                </a:cubicBezTo>
                <a:cubicBezTo>
                  <a:pt x="50830" y="451846"/>
                  <a:pt x="0" y="369796"/>
                  <a:pt x="1" y="282932"/>
                </a:cubicBezTo>
                <a:lnTo>
                  <a:pt x="0" y="282931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64" tIns="82868" rIns="105564" bIns="828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год </a:t>
            </a:r>
            <a:r>
              <a:rPr lang="ru-RU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(первоначальный план)</a:t>
            </a:r>
            <a:endPara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4678467"/>
              </p:ext>
            </p:extLst>
          </p:nvPr>
        </p:nvGraphicFramePr>
        <p:xfrm>
          <a:off x="179512" y="858417"/>
          <a:ext cx="8712969" cy="46660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765"/>
                <a:gridCol w="3661683"/>
                <a:gridCol w="694801"/>
                <a:gridCol w="1019603"/>
                <a:gridCol w="1019603"/>
                <a:gridCol w="1019603"/>
                <a:gridCol w="926911"/>
              </a:tblGrid>
              <a:tr h="6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2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(проект)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5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517,2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517,1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517,2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517,3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Обеспеченность торговыми площадями на 1000 жителей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кв.м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463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464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Обеспеченность посадочными местами на 1000 жителей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пос. мест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производства молока (в базисной жирности)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101,0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101,0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101,5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101,5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3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реализации молочной продукции местными сельскохозяйственными товаропроизводителями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102,0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102,0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102,0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102,0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поголовья животных и птицы сельскохозяйственных товаропроизводителей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101,0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101,0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101,5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101,5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Расширение ассортимента молочной продукции, выпускаемой сельскохозяйственными товаропроизводителями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104,2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104,0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103,8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103,7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260648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12" y="260648"/>
            <a:ext cx="9144000" cy="716712"/>
          </a:xfrm>
          <a:noFill/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Муниципальная программа «Информационное общество - Урай»</a:t>
            </a: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2016-2018 годы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lh5.googleusercontent.com/-GSpFnbZ_xB8/T9MGJbaEZDI/AAAAAAAACE4/d2QfbaDn5vA/s320/%25D0%25B7%25D0%25B0%25D0%25BC%25D0%25B5%25D1%2582%25D0%25BA%25D0%25B0%2B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4509120"/>
            <a:ext cx="324036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2636912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Мероприятия программы</a:t>
            </a:r>
            <a:r>
              <a:rPr lang="en-US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068960"/>
            <a:ext cx="50405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Информационно-рекламные мероприятия;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Развитие и сопровождение информационных порталов и официального сайта органов местного самоуправления города Урай;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Обеспечение деятельности (оказание услуг) МБУ Газета «Знамя»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 descr="C:\Users\ZorinaLV\AppData\Local\Microsoft\Windows\Temporary Internet Files\Content.Outlook\YTXKKFRX\Фото знамён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636912"/>
            <a:ext cx="3312368" cy="1873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7504" y="980728"/>
            <a:ext cx="8784976" cy="15121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муниципальной программы </a:t>
            </a:r>
            <a:r>
              <a:rPr lang="ru-RU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повышение качества жизни населения города Урай, развитие экономической, социально-политической, культурной и духовной сфер жизни общества и совершенствование системы государственного и муниципального управления на основе использования информационно-коммуникационных технологий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2812791396"/>
              </p:ext>
            </p:extLst>
          </p:nvPr>
        </p:nvGraphicFramePr>
        <p:xfrm>
          <a:off x="467544" y="5517232"/>
          <a:ext cx="5544616" cy="134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Полилиния 8"/>
          <p:cNvSpPr/>
          <p:nvPr/>
        </p:nvSpPr>
        <p:spPr>
          <a:xfrm>
            <a:off x="3347864" y="4581128"/>
            <a:ext cx="1547082" cy="600046"/>
          </a:xfrm>
          <a:custGeom>
            <a:avLst/>
            <a:gdLst>
              <a:gd name="connsiteX0" fmla="*/ 0 w 1697361"/>
              <a:gd name="connsiteY0" fmla="*/ 0 h 719966"/>
              <a:gd name="connsiteX1" fmla="*/ 1697361 w 1697361"/>
              <a:gd name="connsiteY1" fmla="*/ 0 h 719966"/>
              <a:gd name="connsiteX2" fmla="*/ 1697361 w 1697361"/>
              <a:gd name="connsiteY2" fmla="*/ 719966 h 719966"/>
              <a:gd name="connsiteX3" fmla="*/ 0 w 1697361"/>
              <a:gd name="connsiteY3" fmla="*/ 719966 h 719966"/>
              <a:gd name="connsiteX4" fmla="*/ 0 w 1697361"/>
              <a:gd name="connsiteY4" fmla="*/ 0 h 71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61" h="719966">
                <a:moveTo>
                  <a:pt x="0" y="0"/>
                </a:moveTo>
                <a:lnTo>
                  <a:pt x="1697361" y="0"/>
                </a:lnTo>
                <a:lnTo>
                  <a:pt x="1697361" y="719966"/>
                </a:lnTo>
                <a:lnTo>
                  <a:pt x="0" y="7199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577" tIns="128016" rIns="128017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Arial" pitchFamily="34" charset="0"/>
                <a:cs typeface="Arial" pitchFamily="34" charset="0"/>
              </a:rPr>
              <a:t>15 172,3 тыс.руб. </a:t>
            </a:r>
            <a:endParaRPr lang="ru-RU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979712" y="4581128"/>
            <a:ext cx="1656184" cy="720080"/>
          </a:xfrm>
          <a:custGeom>
            <a:avLst/>
            <a:gdLst>
              <a:gd name="connsiteX0" fmla="*/ 0 w 720837"/>
              <a:gd name="connsiteY0" fmla="*/ 282931 h 565861"/>
              <a:gd name="connsiteX1" fmla="*/ 137869 w 720837"/>
              <a:gd name="connsiteY1" fmla="*/ 60381 h 565861"/>
              <a:gd name="connsiteX2" fmla="*/ 360420 w 720837"/>
              <a:gd name="connsiteY2" fmla="*/ 1 h 565861"/>
              <a:gd name="connsiteX3" fmla="*/ 582970 w 720837"/>
              <a:gd name="connsiteY3" fmla="*/ 60382 h 565861"/>
              <a:gd name="connsiteX4" fmla="*/ 720838 w 720837"/>
              <a:gd name="connsiteY4" fmla="*/ 282933 h 565861"/>
              <a:gd name="connsiteX5" fmla="*/ 582969 w 720837"/>
              <a:gd name="connsiteY5" fmla="*/ 505483 h 565861"/>
              <a:gd name="connsiteX6" fmla="*/ 360419 w 720837"/>
              <a:gd name="connsiteY6" fmla="*/ 565864 h 565861"/>
              <a:gd name="connsiteX7" fmla="*/ 137869 w 720837"/>
              <a:gd name="connsiteY7" fmla="*/ 505483 h 565861"/>
              <a:gd name="connsiteX8" fmla="*/ 1 w 720837"/>
              <a:gd name="connsiteY8" fmla="*/ 282932 h 565861"/>
              <a:gd name="connsiteX9" fmla="*/ 0 w 720837"/>
              <a:gd name="connsiteY9" fmla="*/ 282931 h 56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837" h="565861">
                <a:moveTo>
                  <a:pt x="0" y="282931"/>
                </a:moveTo>
                <a:cubicBezTo>
                  <a:pt x="0" y="196067"/>
                  <a:pt x="50830" y="114017"/>
                  <a:pt x="137869" y="60381"/>
                </a:cubicBezTo>
                <a:cubicBezTo>
                  <a:pt x="201349" y="21263"/>
                  <a:pt x="279717" y="1"/>
                  <a:pt x="360420" y="1"/>
                </a:cubicBezTo>
                <a:cubicBezTo>
                  <a:pt x="441123" y="1"/>
                  <a:pt x="519491" y="21263"/>
                  <a:pt x="582970" y="60382"/>
                </a:cubicBezTo>
                <a:cubicBezTo>
                  <a:pt x="670009" y="114019"/>
                  <a:pt x="720838" y="196069"/>
                  <a:pt x="720838" y="282933"/>
                </a:cubicBezTo>
                <a:cubicBezTo>
                  <a:pt x="720838" y="369797"/>
                  <a:pt x="670009" y="451847"/>
                  <a:pt x="582969" y="505483"/>
                </a:cubicBezTo>
                <a:cubicBezTo>
                  <a:pt x="519489" y="544601"/>
                  <a:pt x="441121" y="565864"/>
                  <a:pt x="360419" y="565864"/>
                </a:cubicBezTo>
                <a:cubicBezTo>
                  <a:pt x="279716" y="565864"/>
                  <a:pt x="201348" y="544602"/>
                  <a:pt x="137869" y="505483"/>
                </a:cubicBezTo>
                <a:cubicBezTo>
                  <a:pt x="50830" y="451846"/>
                  <a:pt x="0" y="369796"/>
                  <a:pt x="1" y="282932"/>
                </a:cubicBezTo>
                <a:lnTo>
                  <a:pt x="0" y="282931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64" tIns="82868" rIns="105564" bIns="828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год </a:t>
            </a:r>
            <a:r>
              <a:rPr lang="ru-RU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(первоначальный план)</a:t>
            </a:r>
            <a:endPara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5954774"/>
              </p:ext>
            </p:extLst>
          </p:nvPr>
        </p:nvGraphicFramePr>
        <p:xfrm>
          <a:off x="107504" y="618204"/>
          <a:ext cx="8784976" cy="5908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51"/>
                <a:gridCol w="5471781"/>
                <a:gridCol w="596518"/>
                <a:gridCol w="857083"/>
                <a:gridCol w="857083"/>
                <a:gridCol w="785660"/>
              </a:tblGrid>
              <a:tr h="72256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0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0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1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11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(первоначальный план)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(проект)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201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межведомственных запросов, направляемых в администрацию города Урай, муниципальные учреждения в электронном виде, в общем количестве межведомственных запросов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72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удовлетворенности граждан организацией доступа к информации о деятельности органов местного самоуправления, размещаемой в сети Интернет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201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рабочих мест в администрации города Урай, органах администрации города Урай, осуществляющих обмен электронными образами документов с использованием единой системы электронного документооборота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72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органов местного самоуправления города Урай, использующих территориальную информационную систему Югры для предоставления информации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72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Степень соответствия информационных систем администрации города Урай, органов администрации города Урай требованиям информационной безопасности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185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количества информационных материалов о деятельности органов местного самоуправления в теле- и радио эфире ТРК «Спектр»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201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публикаций о деятельности органов местного самоуправления и социально-экономических преобразованиях в муниципальном образовании на страницах газеты «Знамя»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0854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населения, получившего информацию о деятельности органов местного самоуправления и социально-экономических преобразованиях в муниципальном образовании через печатные СМИ, процентов от числа опрошенных респондентов, ответивших «информацию о деятельности органов местного самоуправления получаю через газету «Знамя»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201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Доверие к печатному источнику информации о деятельности органов местного самоуправления, процентов от числа опрошенных респондентов, ответивших «доверяю» и «скорее доверяю»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1663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720080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Муниципальная программа «Развитие транспортной системы города Урай» на 2016-2020 годы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Z:\ДОКУМЕНТЫ\ФОТОАРХИВ\УРАЙ\ул Космонавтов\ул Космонавтов 2013\DSC05640.jpg сжат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77" r="18987" b="11397"/>
          <a:stretch/>
        </p:blipFill>
        <p:spPr bwMode="auto">
          <a:xfrm>
            <a:off x="5823744" y="908720"/>
            <a:ext cx="3320256" cy="1965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79512" y="3144511"/>
            <a:ext cx="604867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«Дорожное хозяйство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(субсидии на строительство (реконструкцию), капитальный ремонт и ремонт автомобильных дорог общего пользования местного значения) </a:t>
            </a:r>
            <a:endParaRPr kumimoji="0" lang="ru-RU" sz="12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«Транспорт»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организация транспортного обслуживания населения и юридических лиц при переправлении через грузовую и пассажирскую переправы, организованные через реку Конда в летний и зимний периоды, организация транспортного обслуживания населения на городских и дачных (сезонных) автобусных маршрутах)</a:t>
            </a:r>
            <a:endParaRPr kumimoji="0" lang="ru-RU" sz="12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53" descr="IMG_628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3090" y="2996952"/>
            <a:ext cx="2910910" cy="218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9"/>
          <p:cNvGrpSpPr/>
          <p:nvPr/>
        </p:nvGrpSpPr>
        <p:grpSpPr>
          <a:xfrm>
            <a:off x="2483768" y="5229198"/>
            <a:ext cx="6660232" cy="1224138"/>
            <a:chOff x="1761391" y="5445223"/>
            <a:chExt cx="6065757" cy="1094321"/>
          </a:xfrm>
        </p:grpSpPr>
        <p:sp>
          <p:nvSpPr>
            <p:cNvPr id="12" name="Полилиния 11"/>
            <p:cNvSpPr/>
            <p:nvPr/>
          </p:nvSpPr>
          <p:spPr>
            <a:xfrm>
              <a:off x="2351617" y="5960198"/>
              <a:ext cx="1296555" cy="579346"/>
            </a:xfrm>
            <a:custGeom>
              <a:avLst/>
              <a:gdLst>
                <a:gd name="connsiteX0" fmla="*/ 0 w 1887182"/>
                <a:gd name="connsiteY0" fmla="*/ 0 h 853974"/>
                <a:gd name="connsiteX1" fmla="*/ 1887182 w 1887182"/>
                <a:gd name="connsiteY1" fmla="*/ 0 h 853974"/>
                <a:gd name="connsiteX2" fmla="*/ 1887182 w 1887182"/>
                <a:gd name="connsiteY2" fmla="*/ 853974 h 853974"/>
                <a:gd name="connsiteX3" fmla="*/ 0 w 1887182"/>
                <a:gd name="connsiteY3" fmla="*/ 853974 h 853974"/>
                <a:gd name="connsiteX4" fmla="*/ 0 w 1887182"/>
                <a:gd name="connsiteY4" fmla="*/ 0 h 85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7182" h="853974">
                  <a:moveTo>
                    <a:pt x="0" y="0"/>
                  </a:moveTo>
                  <a:lnTo>
                    <a:pt x="1887182" y="0"/>
                  </a:lnTo>
                  <a:lnTo>
                    <a:pt x="1887182" y="853974"/>
                  </a:lnTo>
                  <a:lnTo>
                    <a:pt x="0" y="853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cmpd="sng">
              <a:solidFill>
                <a:schemeClr val="bg1">
                  <a:lumMod val="65000"/>
                  <a:alpha val="90000"/>
                </a:schemeClr>
              </a:solidFill>
              <a:prstDash val="sysDot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1950" tIns="128016" rIns="128016" bIns="128016" numCol="1" spcCol="1270" anchor="ctr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38 884,9</a:t>
              </a: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 тыс.руб.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761391" y="5445225"/>
              <a:ext cx="1180454" cy="643717"/>
            </a:xfrm>
            <a:custGeom>
              <a:avLst/>
              <a:gdLst>
                <a:gd name="connsiteX0" fmla="*/ 0 w 853547"/>
                <a:gd name="connsiteY0" fmla="*/ 426774 h 853547"/>
                <a:gd name="connsiteX1" fmla="*/ 125000 w 853547"/>
                <a:gd name="connsiteY1" fmla="*/ 124999 h 853547"/>
                <a:gd name="connsiteX2" fmla="*/ 426775 w 853547"/>
                <a:gd name="connsiteY2" fmla="*/ 0 h 853547"/>
                <a:gd name="connsiteX3" fmla="*/ 728550 w 853547"/>
                <a:gd name="connsiteY3" fmla="*/ 125000 h 853547"/>
                <a:gd name="connsiteX4" fmla="*/ 853549 w 853547"/>
                <a:gd name="connsiteY4" fmla="*/ 426775 h 853547"/>
                <a:gd name="connsiteX5" fmla="*/ 728550 w 853547"/>
                <a:gd name="connsiteY5" fmla="*/ 728550 h 853547"/>
                <a:gd name="connsiteX6" fmla="*/ 426775 w 853547"/>
                <a:gd name="connsiteY6" fmla="*/ 853549 h 853547"/>
                <a:gd name="connsiteX7" fmla="*/ 125000 w 853547"/>
                <a:gd name="connsiteY7" fmla="*/ 728550 h 853547"/>
                <a:gd name="connsiteX8" fmla="*/ 1 w 853547"/>
                <a:gd name="connsiteY8" fmla="*/ 426775 h 853547"/>
                <a:gd name="connsiteX9" fmla="*/ 0 w 853547"/>
                <a:gd name="connsiteY9" fmla="*/ 426774 h 8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547" h="853547">
                  <a:moveTo>
                    <a:pt x="0" y="426774"/>
                  </a:moveTo>
                  <a:cubicBezTo>
                    <a:pt x="0" y="313586"/>
                    <a:pt x="44964" y="205035"/>
                    <a:pt x="125000" y="124999"/>
                  </a:cubicBezTo>
                  <a:cubicBezTo>
                    <a:pt x="205036" y="44963"/>
                    <a:pt x="313588" y="0"/>
                    <a:pt x="426775" y="0"/>
                  </a:cubicBezTo>
                  <a:cubicBezTo>
                    <a:pt x="539963" y="0"/>
                    <a:pt x="648514" y="44964"/>
                    <a:pt x="728550" y="125000"/>
                  </a:cubicBezTo>
                  <a:cubicBezTo>
                    <a:pt x="808586" y="205036"/>
                    <a:pt x="853549" y="313588"/>
                    <a:pt x="853549" y="426775"/>
                  </a:cubicBezTo>
                  <a:cubicBezTo>
                    <a:pt x="853549" y="539963"/>
                    <a:pt x="808585" y="648514"/>
                    <a:pt x="728550" y="728550"/>
                  </a:cubicBezTo>
                  <a:cubicBezTo>
                    <a:pt x="648514" y="808586"/>
                    <a:pt x="539963" y="853549"/>
                    <a:pt x="426775" y="853549"/>
                  </a:cubicBezTo>
                  <a:cubicBezTo>
                    <a:pt x="313587" y="853549"/>
                    <a:pt x="205036" y="808585"/>
                    <a:pt x="125000" y="728550"/>
                  </a:cubicBezTo>
                  <a:cubicBezTo>
                    <a:pt x="44964" y="648514"/>
                    <a:pt x="1" y="539963"/>
                    <a:pt x="1" y="426775"/>
                  </a:cubicBezTo>
                  <a:lnTo>
                    <a:pt x="0" y="426774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99" tIns="124999" rIns="124999" bIns="12499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2017 год 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(проект)</a:t>
              </a:r>
              <a:endPara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384621" y="5895828"/>
              <a:ext cx="1344114" cy="579346"/>
            </a:xfrm>
            <a:custGeom>
              <a:avLst/>
              <a:gdLst>
                <a:gd name="connsiteX0" fmla="*/ 0 w 1727378"/>
                <a:gd name="connsiteY0" fmla="*/ 0 h 853974"/>
                <a:gd name="connsiteX1" fmla="*/ 1727378 w 1727378"/>
                <a:gd name="connsiteY1" fmla="*/ 0 h 853974"/>
                <a:gd name="connsiteX2" fmla="*/ 1727378 w 1727378"/>
                <a:gd name="connsiteY2" fmla="*/ 853974 h 853974"/>
                <a:gd name="connsiteX3" fmla="*/ 0 w 1727378"/>
                <a:gd name="connsiteY3" fmla="*/ 853974 h 853974"/>
                <a:gd name="connsiteX4" fmla="*/ 0 w 1727378"/>
                <a:gd name="connsiteY4" fmla="*/ 0 h 85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378" h="853974">
                  <a:moveTo>
                    <a:pt x="0" y="0"/>
                  </a:moveTo>
                  <a:lnTo>
                    <a:pt x="1727378" y="0"/>
                  </a:lnTo>
                  <a:lnTo>
                    <a:pt x="1727378" y="853974"/>
                  </a:lnTo>
                  <a:lnTo>
                    <a:pt x="0" y="853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38100" cmpd="sng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381" tIns="128016" rIns="128016" bIns="128016" numCol="1" spcCol="1270" anchor="ctr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34 276,1</a:t>
              </a:r>
              <a:r>
                <a:rPr lang="ru-RU" b="1" kern="1200" dirty="0" smtClean="0">
                  <a:latin typeface="Arial" pitchFamily="34" charset="0"/>
                  <a:cs typeface="Arial" pitchFamily="34" charset="0"/>
                </a:rPr>
                <a:t> тыс.руб.</a:t>
              </a:r>
              <a:endParaRPr lang="ru-RU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598474" y="5827968"/>
              <a:ext cx="1228674" cy="582833"/>
            </a:xfrm>
            <a:custGeom>
              <a:avLst/>
              <a:gdLst>
                <a:gd name="connsiteX0" fmla="*/ 0 w 1280321"/>
                <a:gd name="connsiteY0" fmla="*/ 0 h 747543"/>
                <a:gd name="connsiteX1" fmla="*/ 1280321 w 1280321"/>
                <a:gd name="connsiteY1" fmla="*/ 0 h 747543"/>
                <a:gd name="connsiteX2" fmla="*/ 1280321 w 1280321"/>
                <a:gd name="connsiteY2" fmla="*/ 747543 h 747543"/>
                <a:gd name="connsiteX3" fmla="*/ 0 w 1280321"/>
                <a:gd name="connsiteY3" fmla="*/ 747543 h 747543"/>
                <a:gd name="connsiteX4" fmla="*/ 0 w 1280321"/>
                <a:gd name="connsiteY4" fmla="*/ 0 h 74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321" h="747543">
                  <a:moveTo>
                    <a:pt x="0" y="0"/>
                  </a:moveTo>
                  <a:lnTo>
                    <a:pt x="1280321" y="0"/>
                  </a:lnTo>
                  <a:lnTo>
                    <a:pt x="1280321" y="747543"/>
                  </a:lnTo>
                  <a:lnTo>
                    <a:pt x="0" y="74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4852" tIns="120904" rIns="120903" bIns="120904" numCol="1" spcCol="1270" anchor="ctr" anchorCtr="0">
              <a:noAutofit/>
            </a:bodyPr>
            <a:lstStyle/>
            <a:p>
              <a:pPr lvl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Arial" pitchFamily="34" charset="0"/>
                  <a:cs typeface="Arial" pitchFamily="34" charset="0"/>
                </a:rPr>
                <a:t>33 545,8 тыс.руб.</a:t>
              </a:r>
              <a:endParaRPr lang="ru-RU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669199" y="5445224"/>
              <a:ext cx="1240068" cy="579345"/>
            </a:xfrm>
            <a:custGeom>
              <a:avLst/>
              <a:gdLst>
                <a:gd name="connsiteX0" fmla="*/ 0 w 853547"/>
                <a:gd name="connsiteY0" fmla="*/ 426774 h 853547"/>
                <a:gd name="connsiteX1" fmla="*/ 125000 w 853547"/>
                <a:gd name="connsiteY1" fmla="*/ 124999 h 853547"/>
                <a:gd name="connsiteX2" fmla="*/ 426775 w 853547"/>
                <a:gd name="connsiteY2" fmla="*/ 0 h 853547"/>
                <a:gd name="connsiteX3" fmla="*/ 728550 w 853547"/>
                <a:gd name="connsiteY3" fmla="*/ 125000 h 853547"/>
                <a:gd name="connsiteX4" fmla="*/ 853549 w 853547"/>
                <a:gd name="connsiteY4" fmla="*/ 426775 h 853547"/>
                <a:gd name="connsiteX5" fmla="*/ 728550 w 853547"/>
                <a:gd name="connsiteY5" fmla="*/ 728550 h 853547"/>
                <a:gd name="connsiteX6" fmla="*/ 426775 w 853547"/>
                <a:gd name="connsiteY6" fmla="*/ 853549 h 853547"/>
                <a:gd name="connsiteX7" fmla="*/ 125000 w 853547"/>
                <a:gd name="connsiteY7" fmla="*/ 728550 h 853547"/>
                <a:gd name="connsiteX8" fmla="*/ 1 w 853547"/>
                <a:gd name="connsiteY8" fmla="*/ 426775 h 853547"/>
                <a:gd name="connsiteX9" fmla="*/ 0 w 853547"/>
                <a:gd name="connsiteY9" fmla="*/ 426774 h 8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547" h="853547">
                  <a:moveTo>
                    <a:pt x="0" y="426774"/>
                  </a:moveTo>
                  <a:cubicBezTo>
                    <a:pt x="0" y="313586"/>
                    <a:pt x="44964" y="205035"/>
                    <a:pt x="125000" y="124999"/>
                  </a:cubicBezTo>
                  <a:cubicBezTo>
                    <a:pt x="205036" y="44963"/>
                    <a:pt x="313588" y="0"/>
                    <a:pt x="426775" y="0"/>
                  </a:cubicBezTo>
                  <a:cubicBezTo>
                    <a:pt x="539963" y="0"/>
                    <a:pt x="648514" y="44964"/>
                    <a:pt x="728550" y="125000"/>
                  </a:cubicBezTo>
                  <a:cubicBezTo>
                    <a:pt x="808586" y="205036"/>
                    <a:pt x="853549" y="313588"/>
                    <a:pt x="853549" y="426775"/>
                  </a:cubicBezTo>
                  <a:cubicBezTo>
                    <a:pt x="853549" y="539963"/>
                    <a:pt x="808585" y="648514"/>
                    <a:pt x="728550" y="728550"/>
                  </a:cubicBezTo>
                  <a:cubicBezTo>
                    <a:pt x="648514" y="808586"/>
                    <a:pt x="539963" y="853549"/>
                    <a:pt x="426775" y="853549"/>
                  </a:cubicBezTo>
                  <a:cubicBezTo>
                    <a:pt x="313587" y="853549"/>
                    <a:pt x="205036" y="808585"/>
                    <a:pt x="125000" y="728550"/>
                  </a:cubicBezTo>
                  <a:cubicBezTo>
                    <a:pt x="44964" y="648514"/>
                    <a:pt x="1" y="539963"/>
                    <a:pt x="1" y="426775"/>
                  </a:cubicBezTo>
                  <a:lnTo>
                    <a:pt x="0" y="426774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99" tIns="124999" rIns="124999" bIns="12499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2018 год 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(проект)</a:t>
              </a:r>
              <a:endPara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761817" y="5445223"/>
              <a:ext cx="1180454" cy="636081"/>
            </a:xfrm>
            <a:custGeom>
              <a:avLst/>
              <a:gdLst>
                <a:gd name="connsiteX0" fmla="*/ 0 w 853547"/>
                <a:gd name="connsiteY0" fmla="*/ 426774 h 853547"/>
                <a:gd name="connsiteX1" fmla="*/ 125000 w 853547"/>
                <a:gd name="connsiteY1" fmla="*/ 124999 h 853547"/>
                <a:gd name="connsiteX2" fmla="*/ 426775 w 853547"/>
                <a:gd name="connsiteY2" fmla="*/ 0 h 853547"/>
                <a:gd name="connsiteX3" fmla="*/ 728550 w 853547"/>
                <a:gd name="connsiteY3" fmla="*/ 125000 h 853547"/>
                <a:gd name="connsiteX4" fmla="*/ 853549 w 853547"/>
                <a:gd name="connsiteY4" fmla="*/ 426775 h 853547"/>
                <a:gd name="connsiteX5" fmla="*/ 728550 w 853547"/>
                <a:gd name="connsiteY5" fmla="*/ 728550 h 853547"/>
                <a:gd name="connsiteX6" fmla="*/ 426775 w 853547"/>
                <a:gd name="connsiteY6" fmla="*/ 853549 h 853547"/>
                <a:gd name="connsiteX7" fmla="*/ 125000 w 853547"/>
                <a:gd name="connsiteY7" fmla="*/ 728550 h 853547"/>
                <a:gd name="connsiteX8" fmla="*/ 1 w 853547"/>
                <a:gd name="connsiteY8" fmla="*/ 426775 h 853547"/>
                <a:gd name="connsiteX9" fmla="*/ 0 w 853547"/>
                <a:gd name="connsiteY9" fmla="*/ 426774 h 8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547" h="853547">
                  <a:moveTo>
                    <a:pt x="0" y="426774"/>
                  </a:moveTo>
                  <a:cubicBezTo>
                    <a:pt x="0" y="313586"/>
                    <a:pt x="44964" y="205035"/>
                    <a:pt x="125000" y="124999"/>
                  </a:cubicBezTo>
                  <a:cubicBezTo>
                    <a:pt x="205036" y="44963"/>
                    <a:pt x="313588" y="0"/>
                    <a:pt x="426775" y="0"/>
                  </a:cubicBezTo>
                  <a:cubicBezTo>
                    <a:pt x="539963" y="0"/>
                    <a:pt x="648514" y="44964"/>
                    <a:pt x="728550" y="125000"/>
                  </a:cubicBezTo>
                  <a:cubicBezTo>
                    <a:pt x="808586" y="205036"/>
                    <a:pt x="853549" y="313588"/>
                    <a:pt x="853549" y="426775"/>
                  </a:cubicBezTo>
                  <a:cubicBezTo>
                    <a:pt x="853549" y="539963"/>
                    <a:pt x="808585" y="648514"/>
                    <a:pt x="728550" y="728550"/>
                  </a:cubicBezTo>
                  <a:cubicBezTo>
                    <a:pt x="648514" y="808586"/>
                    <a:pt x="539963" y="853549"/>
                    <a:pt x="426775" y="853549"/>
                  </a:cubicBezTo>
                  <a:cubicBezTo>
                    <a:pt x="313587" y="853549"/>
                    <a:pt x="205036" y="808585"/>
                    <a:pt x="125000" y="728550"/>
                  </a:cubicBezTo>
                  <a:cubicBezTo>
                    <a:pt x="44964" y="648514"/>
                    <a:pt x="1" y="539963"/>
                    <a:pt x="1" y="426775"/>
                  </a:cubicBezTo>
                  <a:lnTo>
                    <a:pt x="0" y="426774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99" tIns="124999" rIns="124999" bIns="12499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2019 год 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(проект)</a:t>
              </a:r>
              <a:endPara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107504" y="980728"/>
            <a:ext cx="5832648" cy="20162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муниципальной программы </a:t>
            </a:r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совершенствование существующих и развитие сети автомобильных дорог общего пользования местного значения, повышение пропускной способности транспортных потоков на улично-дорожной сети, повышение безопасности дорожного движения в городе Урай, обеспечение доступности и повышение качества транспортных услуг населению города Урай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755576" y="5661248"/>
            <a:ext cx="1547082" cy="600046"/>
          </a:xfrm>
          <a:custGeom>
            <a:avLst/>
            <a:gdLst>
              <a:gd name="connsiteX0" fmla="*/ 0 w 1697361"/>
              <a:gd name="connsiteY0" fmla="*/ 0 h 719966"/>
              <a:gd name="connsiteX1" fmla="*/ 1697361 w 1697361"/>
              <a:gd name="connsiteY1" fmla="*/ 0 h 719966"/>
              <a:gd name="connsiteX2" fmla="*/ 1697361 w 1697361"/>
              <a:gd name="connsiteY2" fmla="*/ 719966 h 719966"/>
              <a:gd name="connsiteX3" fmla="*/ 0 w 1697361"/>
              <a:gd name="connsiteY3" fmla="*/ 719966 h 719966"/>
              <a:gd name="connsiteX4" fmla="*/ 0 w 1697361"/>
              <a:gd name="connsiteY4" fmla="*/ 0 h 71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61" h="719966">
                <a:moveTo>
                  <a:pt x="0" y="0"/>
                </a:moveTo>
                <a:lnTo>
                  <a:pt x="1697361" y="0"/>
                </a:lnTo>
                <a:lnTo>
                  <a:pt x="1697361" y="719966"/>
                </a:lnTo>
                <a:lnTo>
                  <a:pt x="0" y="7199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577" tIns="128016" rIns="128017" bIns="128016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Arial" pitchFamily="34" charset="0"/>
                <a:cs typeface="Arial" pitchFamily="34" charset="0"/>
              </a:rPr>
              <a:t>44 024,5 тыс.руб. </a:t>
            </a:r>
            <a:endParaRPr lang="ru-RU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07504" y="5085184"/>
            <a:ext cx="1440160" cy="720080"/>
          </a:xfrm>
          <a:custGeom>
            <a:avLst/>
            <a:gdLst>
              <a:gd name="connsiteX0" fmla="*/ 0 w 720837"/>
              <a:gd name="connsiteY0" fmla="*/ 282931 h 565861"/>
              <a:gd name="connsiteX1" fmla="*/ 137869 w 720837"/>
              <a:gd name="connsiteY1" fmla="*/ 60381 h 565861"/>
              <a:gd name="connsiteX2" fmla="*/ 360420 w 720837"/>
              <a:gd name="connsiteY2" fmla="*/ 1 h 565861"/>
              <a:gd name="connsiteX3" fmla="*/ 582970 w 720837"/>
              <a:gd name="connsiteY3" fmla="*/ 60382 h 565861"/>
              <a:gd name="connsiteX4" fmla="*/ 720838 w 720837"/>
              <a:gd name="connsiteY4" fmla="*/ 282933 h 565861"/>
              <a:gd name="connsiteX5" fmla="*/ 582969 w 720837"/>
              <a:gd name="connsiteY5" fmla="*/ 505483 h 565861"/>
              <a:gd name="connsiteX6" fmla="*/ 360419 w 720837"/>
              <a:gd name="connsiteY6" fmla="*/ 565864 h 565861"/>
              <a:gd name="connsiteX7" fmla="*/ 137869 w 720837"/>
              <a:gd name="connsiteY7" fmla="*/ 505483 h 565861"/>
              <a:gd name="connsiteX8" fmla="*/ 1 w 720837"/>
              <a:gd name="connsiteY8" fmla="*/ 282932 h 565861"/>
              <a:gd name="connsiteX9" fmla="*/ 0 w 720837"/>
              <a:gd name="connsiteY9" fmla="*/ 282931 h 56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837" h="565861">
                <a:moveTo>
                  <a:pt x="0" y="282931"/>
                </a:moveTo>
                <a:cubicBezTo>
                  <a:pt x="0" y="196067"/>
                  <a:pt x="50830" y="114017"/>
                  <a:pt x="137869" y="60381"/>
                </a:cubicBezTo>
                <a:cubicBezTo>
                  <a:pt x="201349" y="21263"/>
                  <a:pt x="279717" y="1"/>
                  <a:pt x="360420" y="1"/>
                </a:cubicBezTo>
                <a:cubicBezTo>
                  <a:pt x="441123" y="1"/>
                  <a:pt x="519491" y="21263"/>
                  <a:pt x="582970" y="60382"/>
                </a:cubicBezTo>
                <a:cubicBezTo>
                  <a:pt x="670009" y="114019"/>
                  <a:pt x="720838" y="196069"/>
                  <a:pt x="720838" y="282933"/>
                </a:cubicBezTo>
                <a:cubicBezTo>
                  <a:pt x="720838" y="369797"/>
                  <a:pt x="670009" y="451847"/>
                  <a:pt x="582969" y="505483"/>
                </a:cubicBezTo>
                <a:cubicBezTo>
                  <a:pt x="519489" y="544601"/>
                  <a:pt x="441121" y="565864"/>
                  <a:pt x="360419" y="565864"/>
                </a:cubicBezTo>
                <a:cubicBezTo>
                  <a:pt x="279716" y="565864"/>
                  <a:pt x="201348" y="544602"/>
                  <a:pt x="137869" y="505483"/>
                </a:cubicBezTo>
                <a:cubicBezTo>
                  <a:pt x="50830" y="451846"/>
                  <a:pt x="0" y="369796"/>
                  <a:pt x="1" y="282932"/>
                </a:cubicBezTo>
                <a:lnTo>
                  <a:pt x="0" y="282931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64" tIns="82868" rIns="105564" bIns="828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год </a:t>
            </a:r>
            <a:r>
              <a:rPr lang="ru-RU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(первоначальный план)</a:t>
            </a:r>
            <a:endPara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9469454"/>
              </p:ext>
            </p:extLst>
          </p:nvPr>
        </p:nvGraphicFramePr>
        <p:xfrm>
          <a:off x="179514" y="701843"/>
          <a:ext cx="8784974" cy="5648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8"/>
                <a:gridCol w="3672408"/>
                <a:gridCol w="648072"/>
                <a:gridCol w="1128858"/>
                <a:gridCol w="991866"/>
                <a:gridCol w="991866"/>
                <a:gridCol w="991866"/>
              </a:tblGrid>
              <a:tr h="71093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1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100" b="1" dirty="0" err="1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1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1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11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(проект)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8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Протяженность автомобильных дорог общего пользования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км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78,2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78,2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78,2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78,2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617"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Протяженность автомобильных дорог общего пользования с твердым и переходным типами покрытия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км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48,08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48,08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48,08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50,68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протяженности автомобильных дорог общего пользования с твердым и переходным типами покрытия в общей протяженности автомобильных дорог общего пользования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61,6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61,6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61,6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64,8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576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Уровень обеспеченности населения в транспортном обслуживании при переправлении через грузовую и пассажирскую переправы, организованные через реку Конда в летний и зимний периоды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41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Уровень обеспеченности населения в транспортном обслуживании при выполнении пассажирских перевозок на автомобильном транспорте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905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автомобильных дорог общего пользования, обеспеченных техническими паспортами и проектами организации дорожного движения от общего количества автомобильных дорог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17008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6633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Рисунок 53" descr="_DSC66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013176"/>
            <a:ext cx="2410691" cy="161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www.vivozkamusora.ru/rent/uborkasnega/pic/uborkanekrasov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90" y="4797152"/>
            <a:ext cx="2823210" cy="1837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Муниципальная программа «Развитие жилищно-коммунального комплекса и повышение энергетической эффективности в городе Урай» на 2016-2018 годы</a:t>
            </a:r>
            <a:endParaRPr lang="ru-RU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445869911"/>
              </p:ext>
            </p:extLst>
          </p:nvPr>
        </p:nvGraphicFramePr>
        <p:xfrm>
          <a:off x="1763688" y="4869160"/>
          <a:ext cx="4427984" cy="19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843808" y="2420889"/>
            <a:ext cx="6300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11138" algn="l"/>
              </a:tabLst>
            </a:pPr>
            <a:r>
              <a:rPr lang="ru-RU" sz="15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1 «Создание условий для обеспечения содержания объектов жилищно-коммунального комплекса города Урай»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(содержание автомобильных дорог, мест массового отдыха населения, объектов благоустройства, уличное освещение, содержание МКУ "Управление жилищно-коммунального хозяйства г.Урай", капитальный ремонт МКД)</a:t>
            </a:r>
          </a:p>
          <a:p>
            <a:pPr lvl="0">
              <a:tabLst>
                <a:tab pos="211138" algn="l"/>
              </a:tabLst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Подпрограмма 2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«Создание условий для развития энергосбережения и повышения энергетической эффективности в городе Урай»</a:t>
            </a:r>
            <a:r>
              <a:rPr lang="ru-RU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(замена ламп уличного освещения на энергосберегающие, субвенции на возмещение недополученных доходов организациям, осуществляющим реализацию сжиженного газа по социально ориентированным розничным ценам )</a:t>
            </a:r>
          </a:p>
        </p:txBody>
      </p:sp>
      <p:pic>
        <p:nvPicPr>
          <p:cNvPr id="37890" name="Picture 2" descr="https://pp.vk.me/c10925/u4074984/145443913/x_60dd5b6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443564"/>
            <a:ext cx="2843808" cy="213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7504" y="1052736"/>
            <a:ext cx="8928992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муниципальной программы </a:t>
            </a:r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благоприятных и комфортных условий для проживания населения на территории города Урай посредством обеспечения надлежащего технического и санитарного состояния объектов жилищно-коммунального комплекса города Урай, повышение надежности и качества предоставления жилищно-коммунальных услуг, повышение эффективности использования топливно-энергетических ресурсов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51520" y="5301208"/>
            <a:ext cx="1443757" cy="576064"/>
          </a:xfrm>
          <a:custGeom>
            <a:avLst/>
            <a:gdLst>
              <a:gd name="connsiteX0" fmla="*/ 0 w 1697361"/>
              <a:gd name="connsiteY0" fmla="*/ 0 h 719966"/>
              <a:gd name="connsiteX1" fmla="*/ 1697361 w 1697361"/>
              <a:gd name="connsiteY1" fmla="*/ 0 h 719966"/>
              <a:gd name="connsiteX2" fmla="*/ 1697361 w 1697361"/>
              <a:gd name="connsiteY2" fmla="*/ 719966 h 719966"/>
              <a:gd name="connsiteX3" fmla="*/ 0 w 1697361"/>
              <a:gd name="connsiteY3" fmla="*/ 719966 h 719966"/>
              <a:gd name="connsiteX4" fmla="*/ 0 w 1697361"/>
              <a:gd name="connsiteY4" fmla="*/ 0 h 71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61" h="719966">
                <a:moveTo>
                  <a:pt x="0" y="0"/>
                </a:moveTo>
                <a:lnTo>
                  <a:pt x="1697361" y="0"/>
                </a:lnTo>
                <a:lnTo>
                  <a:pt x="1697361" y="719966"/>
                </a:lnTo>
                <a:lnTo>
                  <a:pt x="0" y="7199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577" tIns="128016" rIns="128017" bIns="128016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Arial" pitchFamily="34" charset="0"/>
                <a:cs typeface="Arial" pitchFamily="34" charset="0"/>
              </a:rPr>
              <a:t>169 489,3          </a:t>
            </a:r>
            <a:r>
              <a:rPr lang="ru-RU" sz="1600" b="1" kern="1200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600" b="1" kern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0" y="4725144"/>
            <a:ext cx="1475656" cy="648072"/>
          </a:xfrm>
          <a:custGeom>
            <a:avLst/>
            <a:gdLst>
              <a:gd name="connsiteX0" fmla="*/ 0 w 720837"/>
              <a:gd name="connsiteY0" fmla="*/ 282931 h 565861"/>
              <a:gd name="connsiteX1" fmla="*/ 137869 w 720837"/>
              <a:gd name="connsiteY1" fmla="*/ 60381 h 565861"/>
              <a:gd name="connsiteX2" fmla="*/ 360420 w 720837"/>
              <a:gd name="connsiteY2" fmla="*/ 1 h 565861"/>
              <a:gd name="connsiteX3" fmla="*/ 582970 w 720837"/>
              <a:gd name="connsiteY3" fmla="*/ 60382 h 565861"/>
              <a:gd name="connsiteX4" fmla="*/ 720838 w 720837"/>
              <a:gd name="connsiteY4" fmla="*/ 282933 h 565861"/>
              <a:gd name="connsiteX5" fmla="*/ 582969 w 720837"/>
              <a:gd name="connsiteY5" fmla="*/ 505483 h 565861"/>
              <a:gd name="connsiteX6" fmla="*/ 360419 w 720837"/>
              <a:gd name="connsiteY6" fmla="*/ 565864 h 565861"/>
              <a:gd name="connsiteX7" fmla="*/ 137869 w 720837"/>
              <a:gd name="connsiteY7" fmla="*/ 505483 h 565861"/>
              <a:gd name="connsiteX8" fmla="*/ 1 w 720837"/>
              <a:gd name="connsiteY8" fmla="*/ 282932 h 565861"/>
              <a:gd name="connsiteX9" fmla="*/ 0 w 720837"/>
              <a:gd name="connsiteY9" fmla="*/ 282931 h 56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837" h="565861">
                <a:moveTo>
                  <a:pt x="0" y="282931"/>
                </a:moveTo>
                <a:cubicBezTo>
                  <a:pt x="0" y="196067"/>
                  <a:pt x="50830" y="114017"/>
                  <a:pt x="137869" y="60381"/>
                </a:cubicBezTo>
                <a:cubicBezTo>
                  <a:pt x="201349" y="21263"/>
                  <a:pt x="279717" y="1"/>
                  <a:pt x="360420" y="1"/>
                </a:cubicBezTo>
                <a:cubicBezTo>
                  <a:pt x="441123" y="1"/>
                  <a:pt x="519491" y="21263"/>
                  <a:pt x="582970" y="60382"/>
                </a:cubicBezTo>
                <a:cubicBezTo>
                  <a:pt x="670009" y="114019"/>
                  <a:pt x="720838" y="196069"/>
                  <a:pt x="720838" y="282933"/>
                </a:cubicBezTo>
                <a:cubicBezTo>
                  <a:pt x="720838" y="369797"/>
                  <a:pt x="670009" y="451847"/>
                  <a:pt x="582969" y="505483"/>
                </a:cubicBezTo>
                <a:cubicBezTo>
                  <a:pt x="519489" y="544601"/>
                  <a:pt x="441121" y="565864"/>
                  <a:pt x="360419" y="565864"/>
                </a:cubicBezTo>
                <a:cubicBezTo>
                  <a:pt x="279716" y="565864"/>
                  <a:pt x="201348" y="544602"/>
                  <a:pt x="137869" y="505483"/>
                </a:cubicBezTo>
                <a:cubicBezTo>
                  <a:pt x="50830" y="451846"/>
                  <a:pt x="0" y="369796"/>
                  <a:pt x="1" y="282932"/>
                </a:cubicBezTo>
                <a:lnTo>
                  <a:pt x="0" y="282931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64" tIns="82868" rIns="105564" bIns="828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год </a:t>
            </a:r>
            <a:r>
              <a:rPr lang="ru-RU" sz="13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(первоначальный план)</a:t>
            </a:r>
            <a:endParaRPr lang="ru-RU" sz="1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4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1586978685"/>
              </p:ext>
            </p:extLst>
          </p:nvPr>
        </p:nvGraphicFramePr>
        <p:xfrm>
          <a:off x="611560" y="126876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1560" y="1166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Приоритетные направления прогноза социально-экономического развития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муниципалитета</a:t>
            </a:r>
          </a:p>
          <a:p>
            <a:pPr lvl="0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2017–2019 годы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95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6100148"/>
              </p:ext>
            </p:extLst>
          </p:nvPr>
        </p:nvGraphicFramePr>
        <p:xfrm>
          <a:off x="107504" y="548681"/>
          <a:ext cx="8856984" cy="6171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171"/>
                <a:gridCol w="5657493"/>
                <a:gridCol w="576064"/>
                <a:gridCol w="864096"/>
                <a:gridCol w="720080"/>
                <a:gridCol w="720080"/>
              </a:tblGrid>
              <a:tr h="51839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8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8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8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8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8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2016</a:t>
                      </a:r>
                      <a:r>
                        <a:rPr lang="ru-RU" sz="1100" b="1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год (первоначальный план)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2017 год (проект)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2018 год (проект)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Обеспечение 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комфортных условий пребывания граждан в местах массового отдыха населения, ежегодно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Поддержание и улучшение существующего уровня благоустройства кладбищ, ежегодно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многоквартирных домов, признанных в установленном порядке аварийными, либо все помещения в которых признаны в установленном порядке непригодными для проживания, подлежащих сносу в соответствующем году</a:t>
                      </a:r>
                      <a:endParaRPr kumimoji="0" lang="ru-RU" sz="900" b="1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4.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Поддержание в технически исправном состоянии объектов благоустройства, ежегодно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качеством оказания жилищно-коммунальных услуг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3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Выполнение обязательств муниципального образования по перечислению средств на предоставление муниципальной поддержки на проведение капитального ремонта многоквартирных домов и оплате взносов на капитальный ремонт за муниципальное имущество в многоквартирных домах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осветительных приборов на сетях уличного освещения имеющих лампы с потреблением более 120 Вт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публикаций в средствах массовой информации, выпусков в эфире телепередач о мероприятиях и способах энергосбережения и повышения энергетической эффективности, ежегодно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2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объема электрической энергии, расчеты за которую осуществляются с использованием приборов учета, в общем объеме электрической энергии, потребляемой (используемой) на территории муниципального образования город Урай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99,50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99,50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99,50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объема тепловой энергии, расчеты за которую осуществляются с использованием приборов учета, в общем объеме тепловой энергии, потребляемой (используемой) на территории муниципального образования город Урай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объема холодной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 город Урай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объема горячей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</a:t>
                      </a: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образования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объема природного газа, расчеты за который осуществляются с использованием приборов учета, в общем объеме природного газа, потребляемого (используемого) на территории муниципального образования город Урай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объема энергетических ресурсов, производимых с использованием возобновляемых источников энергии и (или) вторичных энергетических ресурсов, в общем объеме энергетических ресурсов, производимых на территории муниципального </a:t>
                      </a: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образования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177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663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9832503"/>
              </p:ext>
            </p:extLst>
          </p:nvPr>
        </p:nvGraphicFramePr>
        <p:xfrm>
          <a:off x="107505" y="620688"/>
          <a:ext cx="8928991" cy="6100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245"/>
                <a:gridCol w="5439403"/>
                <a:gridCol w="648072"/>
                <a:gridCol w="936104"/>
                <a:gridCol w="792088"/>
                <a:gridCol w="720079"/>
              </a:tblGrid>
              <a:tr h="58733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9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2016</a:t>
                      </a:r>
                      <a:r>
                        <a:rPr lang="ru-RU" sz="1100" b="1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год (первоначальный план)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2017 год (проект)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2018 год (проект)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электрической энергии на снабжение органов местного самоуправления и муниципальных учреждений (в расчете на 1 кв. метр общей площади)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кВт*ч/м2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54,22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54,62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54,98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тепловой энергии на снабжение органов местного самоуправления и муниципальных учреждений (в расчете на 1 кв. метр общей площади)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Гкал/м2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холодной воды на снабжение органов местного самоуправления и муниципальных учреждений (в расчете на 1 человека)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м3/чел.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горячей воды на снабжение органов местного самоуправления и муниципальных учреждений (в расчете на 1 человека)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м3/чел.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природного газа на снабжение органов местного самоуправления и муниципальных учреждений (в расчете на 1 человека)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м3/чел.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Отношение экономии энергетических ресурсов и воды в стоимостном выражении, достижение которой планируется в результате реализации </a:t>
                      </a: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энергосервисных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договоров (контрактов), заключенных органами местного самоуправления и муниципальными учреждениями, к общему объему финансирования муниципальной программы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</a:t>
                      </a: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энергосервисных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договоров (контрактов), заключенных органами местного самоуправления и муниципальными учреждениями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тепловой энергии в многоквартирных домах (в расчете на 1 кв. метр общей площади)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Гкал/м2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холодной воды в многоквартирных домах (в расчете на 1 жителя)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м3/чел.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26,40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26,40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26,40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горячей воды в многоквартирных домах (в расчете на 1 жителя)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м3/чел.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электрической энергии в многоквартирных домах (в расчете на 1 кв. метр общей площади)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</a:t>
                      </a:r>
                      <a:r>
                        <a:rPr lang="en-US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</a:t>
                      </a: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ч/м2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38,13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38,42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38,47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природного газа в многоквартирных домах с индивидуальными системами газового отопления (в расчете на 1 кв. метр общей площади)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м3/чел.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природного газа в многоквартирных домах с иными системами теплоснабжения (в расчете на 1 жителя)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м3/чел.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219,00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суммарный расход энергетических ресурсов в многоквартирных домах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т.у.т./м2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топлива на выработку тепловой энергии на тепловых электростанциях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т.у.т./тыс.мВт*ч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топлива на выработку тепловой энергии в котельных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тыс.м3/тыс.Гкал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117,00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117,00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117,00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электрической энергии, используемой при передаче тепловой энергии в системах теплоснабжения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ч/тыс.Гкал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0,029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0,029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0,029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потерь тепловой энергии при ее передаче в общем объеме переданной тепловой энергии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4462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9832503"/>
              </p:ext>
            </p:extLst>
          </p:nvPr>
        </p:nvGraphicFramePr>
        <p:xfrm>
          <a:off x="179512" y="548680"/>
          <a:ext cx="8784976" cy="6148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5328592"/>
                <a:gridCol w="648072"/>
                <a:gridCol w="936104"/>
                <a:gridCol w="864096"/>
                <a:gridCol w="720080"/>
              </a:tblGrid>
              <a:tr h="57606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9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9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  <a:endParaRPr lang="ru-RU" sz="105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2016</a:t>
                      </a:r>
                      <a:r>
                        <a:rPr lang="ru-RU" sz="1100" b="1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год (первоначальный план)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2017 год (проект)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2018 год (проект)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потерь воды при ее передаче в общем объеме переданной воды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электрической энергии, используемой для передачи (транспортировки) воды в системах водоснабжения (на 1 куб. метр)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</a:t>
                      </a:r>
                      <a:r>
                        <a:rPr lang="en-US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</a:t>
                      </a: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ч/м3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электрической энергии, используемой в системах водоотведения (на 1 куб. метр)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</a:t>
                      </a:r>
                      <a:r>
                        <a:rPr lang="en-US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</a:t>
                      </a: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ч/м3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расход электрической энергии в системах уличного освещения (на 1 кв. метр освещаемой площади с уровнем освещенности, соответствующим установленным нормативам)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</a:t>
                      </a:r>
                      <a:r>
                        <a:rPr lang="en-US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</a:t>
                      </a: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ч/м2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высокоэкономичных по использованию моторного топлива и электрической энергии (в том числе относящихся к объектам с высоким классом энергетической эффективности) транспортных средств, относящихся к общественному транспорту, регулирование тарифов на услуги по перевозке на котором осуществляется муниципальным образованием город Урай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5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транспортных средств, относящихся к общественному транспорту, регулирование тарифов на услуги по перевозке на котором осуществляется муниципальным образованием город Урай, в отношении которых проведены мероприятия по энергосбережению и повышению энергетической эффективности, в том числе по замещению бензина и дизельного топлива, используемых транспортными средствами в качестве моторного топлива, природным газом, газовыми смесями, сжиженным углеводородным газом, используемыми в качестве моторного топлива, и электрической энергией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7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транспортных средств, использующих природный газ, газовые смеси, сжиженный углеводородный газ в качестве моторного топлива, регулирование тарифов на услуги по перевозке на которых осуществляется муниципальным образованием город Урай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7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транспортных средств с автономным источником электрического питания, относящихся к общественному транспорту, регулирование тарифов на услуги по перевозке на которых осуществляется муниципальным образованием город Урай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0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транспортных средств, используемых органами местного самоуправления, муниципальными учреждениями, муниципальными унитарными предприятиями, в отношении которых проведены мероприятия по энергосбережению и повышению энергетической эффективности, в том числе по замещению бензина и дизельного топлива, используемых транспортными средствами в качестве моторного топлива, природным газом, газовыми смесями и сжиженным углеводородным газом, используемыми в качестве моторного топлива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7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транспортных средств с автономным источником электрического питания, используемых органами местного самоуправления, муниципальными учреждениями и муниципальными унитарными предприятиями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43.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исполненных обращений граждан в общей доле обращений по отлову безнадзорных и бродячих животных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15007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Муниципальный дорожный фонд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124744"/>
          <a:ext cx="813690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96851" y="4305909"/>
            <a:ext cx="2839645" cy="20034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1"/>
          <p:cNvSpPr txBox="1"/>
          <p:nvPr/>
        </p:nvSpPr>
        <p:spPr>
          <a:xfrm>
            <a:off x="179512" y="3573016"/>
            <a:ext cx="8712968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Расходы на капитальный ремонт,  ремонт и содержание автомобильных дорог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общего пользования и искусственных сооружений на них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4114800"/>
          <a:ext cx="62281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7125674"/>
              </p:ext>
            </p:extLst>
          </p:nvPr>
        </p:nvGraphicFramePr>
        <p:xfrm>
          <a:off x="59376" y="44624"/>
          <a:ext cx="9036495" cy="6395652"/>
        </p:xfrm>
        <a:graphic>
          <a:graphicData uri="http://schemas.openxmlformats.org/drawingml/2006/table">
            <a:tbl>
              <a:tblPr/>
              <a:tblGrid>
                <a:gridCol w="4955498"/>
                <a:gridCol w="1020249"/>
                <a:gridCol w="1020249"/>
                <a:gridCol w="1011955"/>
                <a:gridCol w="1028544"/>
              </a:tblGrid>
              <a:tr h="66188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Источники формирования муниципального дорожного фонда города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в 2016 году и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проекте бюджета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2017 год и на плановый период 2018 и 2019 годов, тыс.рублей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4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Первоначальный план на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 учетом возникновения потребности использования доходов от  ЕНВД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год (проект)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(проект)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Всего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доходов, в том числе: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90 198,4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82 056,9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77 847,6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76 814,9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20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.  Единый налог на вмененный доход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( до 2014 года в размере 72,67%                                                                                                                                                                                 (Решением Думы города Урай от 10.12.2012 №122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, с </a:t>
                      </a:r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2014 года использование  ЕНВД, в случае недостаточности средств)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49 950,0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41 500,0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41 000,0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40 100,0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Акцизы на автомобильный бензин, дизельное топливо, моторные масла для дизельных и карбюраторных (</a:t>
                      </a:r>
                      <a:r>
                        <a:rPr lang="ru-RU" sz="1100" b="1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инжекторных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) двигателей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10 162,6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13 551,0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14 220,1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14 781,2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.  Государственная пошлина за выдачу специального разрешения на движение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по автомобильным дорогам общего пользования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32,0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35,2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35,2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35,2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4</a:t>
                      </a:r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.  Поступления сумм в возмещение вреда, причиняемого автомобильным дорогам общего пользования местного значения города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5</a:t>
                      </a:r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. 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Субсидий окружного бюджета на </a:t>
                      </a:r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финансовое обеспечение дорожной деятельности в отношении автомобильных дорог общего пользования местного значения города Урай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(подпрограмма "Дорожное хозяйство" государственной программы "Развитие транспортной системы Ханты-Мансийского автономного округа -Югры на 2014-2020 годы), </a:t>
                      </a:r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30 033,8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26 870,7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22 492,3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21 798,5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Всего расходов, в том числе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90 198,4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82 056,9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77 847,6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76 814,9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27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Субсидии на строительство (реконструкцию), капитальный ремонт и ремонт автомобильных дорог общего пользования местного значения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30 033,8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26 870,7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22 492,3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21 798,5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7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Софинансирование из средств местного бюджета </a:t>
                      </a:r>
                      <a:r>
                        <a:rPr lang="ru-RU" sz="1100" b="1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cубсидии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окружного бюджета на строительство (реконструкцию), капитальный ремонт и ремонт автомобильных дорог общего пользования местного значения 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1 414,2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1 183,8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1 147,3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Содержание автомобильных дорог общего пользования и искусственных сооружений на них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60 164,6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53 772,0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54 171,5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53 869,1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402704" y="476672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r" eaLnBrk="0" hangingPunct="0"/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3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2" descr="http://test.verge.ru/upload/resize_cache/iblock/fb2/900_900_1/image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4191"/>
            <a:ext cx="2232053" cy="1373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1008112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Муниципальная программа «Создание условий для эффективного и ответственного управления муниципальными финансами, повышения устойчивости местного бюджета городского округа г.Урай. Управление муниципальными финансами в городском округе г.Урай» на период до 2020 года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51520" y="2397806"/>
            <a:ext cx="8784976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«Организация бюджетного процесса в муниципальном образовании» </a:t>
            </a:r>
            <a:r>
              <a:rPr lang="ru-RU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(обеспечение функций органов местного самоуправления в сфере управления финансами)</a:t>
            </a:r>
            <a:endParaRPr kumimoji="0" lang="ru-RU" sz="13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«Обеспечение сбалансированности и устойчивости местного бюджета»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(разработка рекомендаций и мероприятий, направленных на пополнение доходной части бюджета города за счет налоговых и неналоговых поступлений, соблюдение норм статьи 81 БК РФ при планировании размера резервного фонда администрации города Урай, норм статьи 184.1 БК РФ при определении объема условно утверждаемых (утвержденных) расходов на первый и второй годы планового периода)</a:t>
            </a:r>
            <a:endParaRPr kumimoji="0" lang="ru-RU" sz="13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3491880" y="5373214"/>
            <a:ext cx="5652120" cy="1313230"/>
            <a:chOff x="3116122" y="5292132"/>
            <a:chExt cx="4394040" cy="1396035"/>
          </a:xfrm>
        </p:grpSpPr>
        <p:sp>
          <p:nvSpPr>
            <p:cNvPr id="12" name="Полилиния 11"/>
            <p:cNvSpPr/>
            <p:nvPr/>
          </p:nvSpPr>
          <p:spPr>
            <a:xfrm>
              <a:off x="3507982" y="5981070"/>
              <a:ext cx="1019989" cy="707097"/>
            </a:xfrm>
            <a:custGeom>
              <a:avLst/>
              <a:gdLst>
                <a:gd name="connsiteX0" fmla="*/ 0 w 1887182"/>
                <a:gd name="connsiteY0" fmla="*/ 0 h 853974"/>
                <a:gd name="connsiteX1" fmla="*/ 1887182 w 1887182"/>
                <a:gd name="connsiteY1" fmla="*/ 0 h 853974"/>
                <a:gd name="connsiteX2" fmla="*/ 1887182 w 1887182"/>
                <a:gd name="connsiteY2" fmla="*/ 853974 h 853974"/>
                <a:gd name="connsiteX3" fmla="*/ 0 w 1887182"/>
                <a:gd name="connsiteY3" fmla="*/ 853974 h 853974"/>
                <a:gd name="connsiteX4" fmla="*/ 0 w 1887182"/>
                <a:gd name="connsiteY4" fmla="*/ 0 h 85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7182" h="853974">
                  <a:moveTo>
                    <a:pt x="0" y="0"/>
                  </a:moveTo>
                  <a:lnTo>
                    <a:pt x="1887182" y="0"/>
                  </a:lnTo>
                  <a:lnTo>
                    <a:pt x="1887182" y="853974"/>
                  </a:lnTo>
                  <a:lnTo>
                    <a:pt x="0" y="853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cmpd="sng">
              <a:solidFill>
                <a:schemeClr val="bg1">
                  <a:lumMod val="65000"/>
                  <a:alpha val="90000"/>
                </a:schemeClr>
              </a:solidFill>
              <a:prstDash val="sysDot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1950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43 300,3 </a:t>
              </a:r>
              <a:r>
                <a:rPr lang="ru-RU" sz="1600" b="1" kern="1200" dirty="0" smtClean="0">
                  <a:latin typeface="Arial" pitchFamily="34" charset="0"/>
                  <a:cs typeface="Arial" pitchFamily="34" charset="0"/>
                </a:rPr>
                <a:t>тыс.руб.</a:t>
              </a:r>
              <a:endParaRPr lang="ru-RU" sz="16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116122" y="5368683"/>
              <a:ext cx="951661" cy="765484"/>
            </a:xfrm>
            <a:custGeom>
              <a:avLst/>
              <a:gdLst>
                <a:gd name="connsiteX0" fmla="*/ 0 w 853547"/>
                <a:gd name="connsiteY0" fmla="*/ 426774 h 853547"/>
                <a:gd name="connsiteX1" fmla="*/ 125000 w 853547"/>
                <a:gd name="connsiteY1" fmla="*/ 124999 h 853547"/>
                <a:gd name="connsiteX2" fmla="*/ 426775 w 853547"/>
                <a:gd name="connsiteY2" fmla="*/ 0 h 853547"/>
                <a:gd name="connsiteX3" fmla="*/ 728550 w 853547"/>
                <a:gd name="connsiteY3" fmla="*/ 125000 h 853547"/>
                <a:gd name="connsiteX4" fmla="*/ 853549 w 853547"/>
                <a:gd name="connsiteY4" fmla="*/ 426775 h 853547"/>
                <a:gd name="connsiteX5" fmla="*/ 728550 w 853547"/>
                <a:gd name="connsiteY5" fmla="*/ 728550 h 853547"/>
                <a:gd name="connsiteX6" fmla="*/ 426775 w 853547"/>
                <a:gd name="connsiteY6" fmla="*/ 853549 h 853547"/>
                <a:gd name="connsiteX7" fmla="*/ 125000 w 853547"/>
                <a:gd name="connsiteY7" fmla="*/ 728550 h 853547"/>
                <a:gd name="connsiteX8" fmla="*/ 1 w 853547"/>
                <a:gd name="connsiteY8" fmla="*/ 426775 h 853547"/>
                <a:gd name="connsiteX9" fmla="*/ 0 w 853547"/>
                <a:gd name="connsiteY9" fmla="*/ 426774 h 8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547" h="853547">
                  <a:moveTo>
                    <a:pt x="0" y="426774"/>
                  </a:moveTo>
                  <a:cubicBezTo>
                    <a:pt x="0" y="313586"/>
                    <a:pt x="44964" y="205035"/>
                    <a:pt x="125000" y="124999"/>
                  </a:cubicBezTo>
                  <a:cubicBezTo>
                    <a:pt x="205036" y="44963"/>
                    <a:pt x="313588" y="0"/>
                    <a:pt x="426775" y="0"/>
                  </a:cubicBezTo>
                  <a:cubicBezTo>
                    <a:pt x="539963" y="0"/>
                    <a:pt x="648514" y="44964"/>
                    <a:pt x="728550" y="125000"/>
                  </a:cubicBezTo>
                  <a:cubicBezTo>
                    <a:pt x="808586" y="205036"/>
                    <a:pt x="853549" y="313588"/>
                    <a:pt x="853549" y="426775"/>
                  </a:cubicBezTo>
                  <a:cubicBezTo>
                    <a:pt x="853549" y="539963"/>
                    <a:pt x="808585" y="648514"/>
                    <a:pt x="728550" y="728550"/>
                  </a:cubicBezTo>
                  <a:cubicBezTo>
                    <a:pt x="648514" y="808586"/>
                    <a:pt x="539963" y="853549"/>
                    <a:pt x="426775" y="853549"/>
                  </a:cubicBezTo>
                  <a:cubicBezTo>
                    <a:pt x="313587" y="853549"/>
                    <a:pt x="205036" y="808585"/>
                    <a:pt x="125000" y="728550"/>
                  </a:cubicBezTo>
                  <a:cubicBezTo>
                    <a:pt x="44964" y="648514"/>
                    <a:pt x="1" y="539963"/>
                    <a:pt x="1" y="426775"/>
                  </a:cubicBezTo>
                  <a:lnTo>
                    <a:pt x="0" y="426774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99" tIns="124999" rIns="124999" bIns="12499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2017 год 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(проект)</a:t>
              </a:r>
              <a:endPara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968885" y="5904518"/>
              <a:ext cx="1059073" cy="711637"/>
            </a:xfrm>
            <a:custGeom>
              <a:avLst/>
              <a:gdLst>
                <a:gd name="connsiteX0" fmla="*/ 0 w 1727378"/>
                <a:gd name="connsiteY0" fmla="*/ 0 h 853974"/>
                <a:gd name="connsiteX1" fmla="*/ 1727378 w 1727378"/>
                <a:gd name="connsiteY1" fmla="*/ 0 h 853974"/>
                <a:gd name="connsiteX2" fmla="*/ 1727378 w 1727378"/>
                <a:gd name="connsiteY2" fmla="*/ 853974 h 853974"/>
                <a:gd name="connsiteX3" fmla="*/ 0 w 1727378"/>
                <a:gd name="connsiteY3" fmla="*/ 853974 h 853974"/>
                <a:gd name="connsiteX4" fmla="*/ 0 w 1727378"/>
                <a:gd name="connsiteY4" fmla="*/ 0 h 85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378" h="853974">
                  <a:moveTo>
                    <a:pt x="0" y="0"/>
                  </a:moveTo>
                  <a:lnTo>
                    <a:pt x="1727378" y="0"/>
                  </a:lnTo>
                  <a:lnTo>
                    <a:pt x="1727378" y="853974"/>
                  </a:lnTo>
                  <a:lnTo>
                    <a:pt x="0" y="853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38100" cmpd="sng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381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69 598,8 </a:t>
              </a:r>
              <a:r>
                <a:rPr lang="ru-RU" sz="1600" b="1" kern="1200" dirty="0" smtClean="0">
                  <a:latin typeface="Arial" pitchFamily="34" charset="0"/>
                  <a:cs typeface="Arial" pitchFamily="34" charset="0"/>
                </a:rPr>
                <a:t>тыс.руб.</a:t>
              </a:r>
              <a:endParaRPr lang="ru-RU" sz="16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465013" y="5827972"/>
              <a:ext cx="1045149" cy="747543"/>
            </a:xfrm>
            <a:custGeom>
              <a:avLst/>
              <a:gdLst>
                <a:gd name="connsiteX0" fmla="*/ 0 w 1280321"/>
                <a:gd name="connsiteY0" fmla="*/ 0 h 747543"/>
                <a:gd name="connsiteX1" fmla="*/ 1280321 w 1280321"/>
                <a:gd name="connsiteY1" fmla="*/ 0 h 747543"/>
                <a:gd name="connsiteX2" fmla="*/ 1280321 w 1280321"/>
                <a:gd name="connsiteY2" fmla="*/ 747543 h 747543"/>
                <a:gd name="connsiteX3" fmla="*/ 0 w 1280321"/>
                <a:gd name="connsiteY3" fmla="*/ 747543 h 747543"/>
                <a:gd name="connsiteX4" fmla="*/ 0 w 1280321"/>
                <a:gd name="connsiteY4" fmla="*/ 0 h 74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321" h="747543">
                  <a:moveTo>
                    <a:pt x="0" y="0"/>
                  </a:moveTo>
                  <a:lnTo>
                    <a:pt x="1280321" y="0"/>
                  </a:lnTo>
                  <a:lnTo>
                    <a:pt x="1280321" y="747543"/>
                  </a:lnTo>
                  <a:lnTo>
                    <a:pt x="0" y="74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4852" tIns="120904" rIns="120903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itchFamily="34" charset="0"/>
                  <a:cs typeface="Arial" pitchFamily="34" charset="0"/>
                </a:rPr>
                <a:t>100 734,9 тыс.руб.</a:t>
              </a:r>
              <a:endParaRPr lang="ru-RU" sz="16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515624" y="5368683"/>
              <a:ext cx="951661" cy="688936"/>
            </a:xfrm>
            <a:custGeom>
              <a:avLst/>
              <a:gdLst>
                <a:gd name="connsiteX0" fmla="*/ 0 w 853547"/>
                <a:gd name="connsiteY0" fmla="*/ 426774 h 853547"/>
                <a:gd name="connsiteX1" fmla="*/ 125000 w 853547"/>
                <a:gd name="connsiteY1" fmla="*/ 124999 h 853547"/>
                <a:gd name="connsiteX2" fmla="*/ 426775 w 853547"/>
                <a:gd name="connsiteY2" fmla="*/ 0 h 853547"/>
                <a:gd name="connsiteX3" fmla="*/ 728550 w 853547"/>
                <a:gd name="connsiteY3" fmla="*/ 125000 h 853547"/>
                <a:gd name="connsiteX4" fmla="*/ 853549 w 853547"/>
                <a:gd name="connsiteY4" fmla="*/ 426775 h 853547"/>
                <a:gd name="connsiteX5" fmla="*/ 728550 w 853547"/>
                <a:gd name="connsiteY5" fmla="*/ 728550 h 853547"/>
                <a:gd name="connsiteX6" fmla="*/ 426775 w 853547"/>
                <a:gd name="connsiteY6" fmla="*/ 853549 h 853547"/>
                <a:gd name="connsiteX7" fmla="*/ 125000 w 853547"/>
                <a:gd name="connsiteY7" fmla="*/ 728550 h 853547"/>
                <a:gd name="connsiteX8" fmla="*/ 1 w 853547"/>
                <a:gd name="connsiteY8" fmla="*/ 426775 h 853547"/>
                <a:gd name="connsiteX9" fmla="*/ 0 w 853547"/>
                <a:gd name="connsiteY9" fmla="*/ 426774 h 8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547" h="853547">
                  <a:moveTo>
                    <a:pt x="0" y="426774"/>
                  </a:moveTo>
                  <a:cubicBezTo>
                    <a:pt x="0" y="313586"/>
                    <a:pt x="44964" y="205035"/>
                    <a:pt x="125000" y="124999"/>
                  </a:cubicBezTo>
                  <a:cubicBezTo>
                    <a:pt x="205036" y="44963"/>
                    <a:pt x="313588" y="0"/>
                    <a:pt x="426775" y="0"/>
                  </a:cubicBezTo>
                  <a:cubicBezTo>
                    <a:pt x="539963" y="0"/>
                    <a:pt x="648514" y="44964"/>
                    <a:pt x="728550" y="125000"/>
                  </a:cubicBezTo>
                  <a:cubicBezTo>
                    <a:pt x="808586" y="205036"/>
                    <a:pt x="853549" y="313588"/>
                    <a:pt x="853549" y="426775"/>
                  </a:cubicBezTo>
                  <a:cubicBezTo>
                    <a:pt x="853549" y="539963"/>
                    <a:pt x="808585" y="648514"/>
                    <a:pt x="728550" y="728550"/>
                  </a:cubicBezTo>
                  <a:cubicBezTo>
                    <a:pt x="648514" y="808586"/>
                    <a:pt x="539963" y="853549"/>
                    <a:pt x="426775" y="853549"/>
                  </a:cubicBezTo>
                  <a:cubicBezTo>
                    <a:pt x="313587" y="853549"/>
                    <a:pt x="205036" y="808585"/>
                    <a:pt x="125000" y="728550"/>
                  </a:cubicBezTo>
                  <a:cubicBezTo>
                    <a:pt x="44964" y="648514"/>
                    <a:pt x="1" y="539963"/>
                    <a:pt x="1" y="426775"/>
                  </a:cubicBezTo>
                  <a:lnTo>
                    <a:pt x="0" y="426774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99" tIns="124999" rIns="124999" bIns="12499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2018 год 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(проект)</a:t>
              </a:r>
              <a:endPara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027085" y="5292132"/>
              <a:ext cx="936133" cy="700451"/>
            </a:xfrm>
            <a:custGeom>
              <a:avLst/>
              <a:gdLst>
                <a:gd name="connsiteX0" fmla="*/ 0 w 853547"/>
                <a:gd name="connsiteY0" fmla="*/ 426774 h 853547"/>
                <a:gd name="connsiteX1" fmla="*/ 125000 w 853547"/>
                <a:gd name="connsiteY1" fmla="*/ 124999 h 853547"/>
                <a:gd name="connsiteX2" fmla="*/ 426775 w 853547"/>
                <a:gd name="connsiteY2" fmla="*/ 0 h 853547"/>
                <a:gd name="connsiteX3" fmla="*/ 728550 w 853547"/>
                <a:gd name="connsiteY3" fmla="*/ 125000 h 853547"/>
                <a:gd name="connsiteX4" fmla="*/ 853549 w 853547"/>
                <a:gd name="connsiteY4" fmla="*/ 426775 h 853547"/>
                <a:gd name="connsiteX5" fmla="*/ 728550 w 853547"/>
                <a:gd name="connsiteY5" fmla="*/ 728550 h 853547"/>
                <a:gd name="connsiteX6" fmla="*/ 426775 w 853547"/>
                <a:gd name="connsiteY6" fmla="*/ 853549 h 853547"/>
                <a:gd name="connsiteX7" fmla="*/ 125000 w 853547"/>
                <a:gd name="connsiteY7" fmla="*/ 728550 h 853547"/>
                <a:gd name="connsiteX8" fmla="*/ 1 w 853547"/>
                <a:gd name="connsiteY8" fmla="*/ 426775 h 853547"/>
                <a:gd name="connsiteX9" fmla="*/ 0 w 853547"/>
                <a:gd name="connsiteY9" fmla="*/ 426774 h 8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547" h="853547">
                  <a:moveTo>
                    <a:pt x="0" y="426774"/>
                  </a:moveTo>
                  <a:cubicBezTo>
                    <a:pt x="0" y="313586"/>
                    <a:pt x="44964" y="205035"/>
                    <a:pt x="125000" y="124999"/>
                  </a:cubicBezTo>
                  <a:cubicBezTo>
                    <a:pt x="205036" y="44963"/>
                    <a:pt x="313588" y="0"/>
                    <a:pt x="426775" y="0"/>
                  </a:cubicBezTo>
                  <a:cubicBezTo>
                    <a:pt x="539963" y="0"/>
                    <a:pt x="648514" y="44964"/>
                    <a:pt x="728550" y="125000"/>
                  </a:cubicBezTo>
                  <a:cubicBezTo>
                    <a:pt x="808586" y="205036"/>
                    <a:pt x="853549" y="313588"/>
                    <a:pt x="853549" y="426775"/>
                  </a:cubicBezTo>
                  <a:cubicBezTo>
                    <a:pt x="853549" y="539963"/>
                    <a:pt x="808585" y="648514"/>
                    <a:pt x="728550" y="728550"/>
                  </a:cubicBezTo>
                  <a:cubicBezTo>
                    <a:pt x="648514" y="808586"/>
                    <a:pt x="539963" y="853549"/>
                    <a:pt x="426775" y="853549"/>
                  </a:cubicBezTo>
                  <a:cubicBezTo>
                    <a:pt x="313587" y="853549"/>
                    <a:pt x="205036" y="808585"/>
                    <a:pt x="125000" y="728550"/>
                  </a:cubicBezTo>
                  <a:cubicBezTo>
                    <a:pt x="44964" y="648514"/>
                    <a:pt x="1" y="539963"/>
                    <a:pt x="1" y="426775"/>
                  </a:cubicBezTo>
                  <a:lnTo>
                    <a:pt x="0" y="426774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99" tIns="124999" rIns="124999" bIns="12499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2019 год 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(проект)</a:t>
              </a:r>
              <a:endPara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179512" y="1196752"/>
            <a:ext cx="8784976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муниципальной программы </a:t>
            </a:r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x-none" sz="1400" b="1" smtClean="0">
                <a:latin typeface="Arial" pitchFamily="34" charset="0"/>
                <a:cs typeface="Arial" pitchFamily="34" charset="0"/>
              </a:rPr>
              <a:t>овышение эффективности бюджетных расходов в долгосрочной перспективе. Обеспечение условий для устойчивого исполнения расходных обязательств муниципального образования и повышения качества управления муниципальными финансами</a:t>
            </a: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1907704" y="5013176"/>
            <a:ext cx="1547082" cy="600046"/>
          </a:xfrm>
          <a:custGeom>
            <a:avLst/>
            <a:gdLst>
              <a:gd name="connsiteX0" fmla="*/ 0 w 1697361"/>
              <a:gd name="connsiteY0" fmla="*/ 0 h 719966"/>
              <a:gd name="connsiteX1" fmla="*/ 1697361 w 1697361"/>
              <a:gd name="connsiteY1" fmla="*/ 0 h 719966"/>
              <a:gd name="connsiteX2" fmla="*/ 1697361 w 1697361"/>
              <a:gd name="connsiteY2" fmla="*/ 719966 h 719966"/>
              <a:gd name="connsiteX3" fmla="*/ 0 w 1697361"/>
              <a:gd name="connsiteY3" fmla="*/ 719966 h 719966"/>
              <a:gd name="connsiteX4" fmla="*/ 0 w 1697361"/>
              <a:gd name="connsiteY4" fmla="*/ 0 h 71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61" h="719966">
                <a:moveTo>
                  <a:pt x="0" y="0"/>
                </a:moveTo>
                <a:lnTo>
                  <a:pt x="1697361" y="0"/>
                </a:lnTo>
                <a:lnTo>
                  <a:pt x="1697361" y="719966"/>
                </a:lnTo>
                <a:lnTo>
                  <a:pt x="0" y="7199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577" tIns="128016" rIns="128017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Arial" pitchFamily="34" charset="0"/>
                <a:cs typeface="Arial" pitchFamily="34" charset="0"/>
              </a:rPr>
              <a:t>46 916,7 тыс.руб. </a:t>
            </a:r>
            <a:endParaRPr lang="ru-RU" sz="1600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043608" y="4509120"/>
            <a:ext cx="1440160" cy="720080"/>
          </a:xfrm>
          <a:custGeom>
            <a:avLst/>
            <a:gdLst>
              <a:gd name="connsiteX0" fmla="*/ 0 w 720837"/>
              <a:gd name="connsiteY0" fmla="*/ 282931 h 565861"/>
              <a:gd name="connsiteX1" fmla="*/ 137869 w 720837"/>
              <a:gd name="connsiteY1" fmla="*/ 60381 h 565861"/>
              <a:gd name="connsiteX2" fmla="*/ 360420 w 720837"/>
              <a:gd name="connsiteY2" fmla="*/ 1 h 565861"/>
              <a:gd name="connsiteX3" fmla="*/ 582970 w 720837"/>
              <a:gd name="connsiteY3" fmla="*/ 60382 h 565861"/>
              <a:gd name="connsiteX4" fmla="*/ 720838 w 720837"/>
              <a:gd name="connsiteY4" fmla="*/ 282933 h 565861"/>
              <a:gd name="connsiteX5" fmla="*/ 582969 w 720837"/>
              <a:gd name="connsiteY5" fmla="*/ 505483 h 565861"/>
              <a:gd name="connsiteX6" fmla="*/ 360419 w 720837"/>
              <a:gd name="connsiteY6" fmla="*/ 565864 h 565861"/>
              <a:gd name="connsiteX7" fmla="*/ 137869 w 720837"/>
              <a:gd name="connsiteY7" fmla="*/ 505483 h 565861"/>
              <a:gd name="connsiteX8" fmla="*/ 1 w 720837"/>
              <a:gd name="connsiteY8" fmla="*/ 282932 h 565861"/>
              <a:gd name="connsiteX9" fmla="*/ 0 w 720837"/>
              <a:gd name="connsiteY9" fmla="*/ 282931 h 56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837" h="565861">
                <a:moveTo>
                  <a:pt x="0" y="282931"/>
                </a:moveTo>
                <a:cubicBezTo>
                  <a:pt x="0" y="196067"/>
                  <a:pt x="50830" y="114017"/>
                  <a:pt x="137869" y="60381"/>
                </a:cubicBezTo>
                <a:cubicBezTo>
                  <a:pt x="201349" y="21263"/>
                  <a:pt x="279717" y="1"/>
                  <a:pt x="360420" y="1"/>
                </a:cubicBezTo>
                <a:cubicBezTo>
                  <a:pt x="441123" y="1"/>
                  <a:pt x="519491" y="21263"/>
                  <a:pt x="582970" y="60382"/>
                </a:cubicBezTo>
                <a:cubicBezTo>
                  <a:pt x="670009" y="114019"/>
                  <a:pt x="720838" y="196069"/>
                  <a:pt x="720838" y="282933"/>
                </a:cubicBezTo>
                <a:cubicBezTo>
                  <a:pt x="720838" y="369797"/>
                  <a:pt x="670009" y="451847"/>
                  <a:pt x="582969" y="505483"/>
                </a:cubicBezTo>
                <a:cubicBezTo>
                  <a:pt x="519489" y="544601"/>
                  <a:pt x="441121" y="565864"/>
                  <a:pt x="360419" y="565864"/>
                </a:cubicBezTo>
                <a:cubicBezTo>
                  <a:pt x="279716" y="565864"/>
                  <a:pt x="201348" y="544602"/>
                  <a:pt x="137869" y="505483"/>
                </a:cubicBezTo>
                <a:cubicBezTo>
                  <a:pt x="50830" y="451846"/>
                  <a:pt x="0" y="369796"/>
                  <a:pt x="1" y="282932"/>
                </a:cubicBezTo>
                <a:lnTo>
                  <a:pt x="0" y="282931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64" tIns="82868" rIns="105564" bIns="828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год </a:t>
            </a:r>
            <a:r>
              <a:rPr lang="ru-RU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(первоначальный план)</a:t>
            </a:r>
            <a:endPara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4360505"/>
              </p:ext>
            </p:extLst>
          </p:nvPr>
        </p:nvGraphicFramePr>
        <p:xfrm>
          <a:off x="107503" y="476670"/>
          <a:ext cx="8928993" cy="63149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6025"/>
                <a:gridCol w="5228483"/>
                <a:gridCol w="604165"/>
                <a:gridCol w="702517"/>
                <a:gridCol w="725934"/>
                <a:gridCol w="746675"/>
                <a:gridCol w="705194"/>
              </a:tblGrid>
              <a:tr h="856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9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(проект)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Достижение исполнения утвержденных первоначальных плановых назначений по налоговым и неналоговым доходам на уровне не менее 100%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Достижение исполнения</a:t>
                      </a:r>
                      <a:r>
                        <a:rPr lang="x-none" sz="10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расходных обязательств городского округа в размере не менее 95% от бюджетных ассигнований, утвержденных решением о бюджете городского округа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0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Оценка </a:t>
                      </a: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среднего уровня качества финансового менеджмента главных распорядителей бюджетных средств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баллы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 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 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 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 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0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расходов бюджета муниципального образования, формируемых в рамках муниципальных программ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Calibri"/>
                        </a:rPr>
                        <a:t>62,8</a:t>
                      </a:r>
                      <a:endParaRPr lang="ru-RU" sz="11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Calibri"/>
                        </a:rPr>
                        <a:t>65,8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Calibri"/>
                        </a:rPr>
                        <a:t>68,9</a:t>
                      </a:r>
                      <a:endParaRPr lang="ru-RU" sz="11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Calibri"/>
                        </a:rPr>
                        <a:t>71,8</a:t>
                      </a:r>
                      <a:endParaRPr lang="ru-RU" sz="11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Просроченная кредиторская задолженность в бюджете муниципального образования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тыс. </a:t>
                      </a:r>
                      <a:r>
                        <a:rPr lang="ru-RU" sz="9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руб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2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x-none" sz="10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Дефицит </a:t>
                      </a:r>
                      <a:r>
                        <a:rPr lang="x-none" sz="1000" b="1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бюджета</a:t>
                      </a: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x-none" sz="1000" b="1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x-none" sz="10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(% от </a:t>
                      </a: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утвержденного общего годового объема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отчислений)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9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0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Потребность муниципального образования в привлечении бюджетных кредитов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тыс. </a:t>
                      </a:r>
                      <a:r>
                        <a:rPr lang="ru-RU" sz="9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руб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2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9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0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Оценка качества организации и осуществления бюджетного процесса в городском округе в рейтинге между городскими округами автономного округа по итогам работы за </a:t>
                      </a:r>
                      <a:r>
                        <a:rPr lang="x-none" sz="1000" b="1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</a:t>
                      </a: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x-none" sz="1000" b="1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 </a:t>
                      </a:r>
                      <a:r>
                        <a:rPr lang="x-none" sz="10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средней сводной оценки качества, сложившейся по городским округам)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9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900" b="1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100,1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101,0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101,5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9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0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Соблюдение норм Бюджетного кодекса Российской Федерации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9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900" b="1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>
                        <a:solidFill>
                          <a:srgbClr val="3333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>
                        <a:solidFill>
                          <a:srgbClr val="3333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9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Отношение количества проведенных контрольных мероприятий от запланированных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2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9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информации, размещенной в информационно-телекоммуникационной сети «Интернет», в общем объеме информации, обязательной к размещению в соответствии с нормативными правовыми актами Российской Федерации, автономного округа, муниципального образования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9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главных распорядителей средств бюджета муниципального образования, представивших отчетность в сроки, установленные финансовым органом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Процент исполнения представлений (предписаний), вынесенных по результатам проведения контрольных мероприятий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Достижение исполнения утвержденных первоначальных плановых назначений по налоговым и неналоговым доходам на уровне не менее 100%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720080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Муниципальная программа «Совершенствование и развитие муниципального управления в городе Урай» на 2015-2017 годы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420889"/>
            <a:ext cx="871296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Подпрограмма  1 «Создание условий для совершенствования системы муниципального управления»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(реализация переданных полномочий в виде субвенций из бюджета автономного округа, расходы на обеспечение функций органов местного самоуправления,  обеспечение деятельности МКУ "Управление материально-технического обеспечения города Урай», выплата муниципальной пенсии, реализация мероприятий по содействию трудоустройству граждан)</a:t>
            </a:r>
          </a:p>
          <a:p>
            <a:pPr lvl="0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Подпрограмма  2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«Предоставление муниципальных услуг органами администрации города Урай»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(обеспечение деятельности (оказание услуг) МАУ «МФЦ»)</a:t>
            </a:r>
          </a:p>
          <a:p>
            <a:pPr lvl="0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Подпрограмма  3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«Развитие муниципальной службы и резерва управленческих кадров»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(организация повышения профессионального уровня муниципальных служащих органов местного самоуправления)</a:t>
            </a: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Подпрограмма 4 «Управление и распоряжение муниципальным имуществом муниципального образования город Урай»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(содержание имущества казны за исключением объектов муниципального жилого фонда, страхование муниципального имущества, организация содержания муниципального жилого фонда)</a:t>
            </a:r>
            <a:endParaRPr lang="ru-RU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6084168" y="5589243"/>
            <a:ext cx="2843224" cy="1105200"/>
            <a:chOff x="8741109" y="5447951"/>
            <a:chExt cx="2096119" cy="892106"/>
          </a:xfrm>
        </p:grpSpPr>
        <p:sp>
          <p:nvSpPr>
            <p:cNvPr id="12" name="Полилиния 11"/>
            <p:cNvSpPr/>
            <p:nvPr/>
          </p:nvSpPr>
          <p:spPr>
            <a:xfrm>
              <a:off x="9431234" y="5854816"/>
              <a:ext cx="1405994" cy="485241"/>
            </a:xfrm>
            <a:custGeom>
              <a:avLst/>
              <a:gdLst>
                <a:gd name="connsiteX0" fmla="*/ 0 w 1697361"/>
                <a:gd name="connsiteY0" fmla="*/ 0 h 719966"/>
                <a:gd name="connsiteX1" fmla="*/ 1697361 w 1697361"/>
                <a:gd name="connsiteY1" fmla="*/ 0 h 719966"/>
                <a:gd name="connsiteX2" fmla="*/ 1697361 w 1697361"/>
                <a:gd name="connsiteY2" fmla="*/ 719966 h 719966"/>
                <a:gd name="connsiteX3" fmla="*/ 0 w 1697361"/>
                <a:gd name="connsiteY3" fmla="*/ 719966 h 719966"/>
                <a:gd name="connsiteX4" fmla="*/ 0 w 1697361"/>
                <a:gd name="connsiteY4" fmla="*/ 0 h 71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7361" h="719966">
                  <a:moveTo>
                    <a:pt x="0" y="0"/>
                  </a:moveTo>
                  <a:lnTo>
                    <a:pt x="1697361" y="0"/>
                  </a:lnTo>
                  <a:lnTo>
                    <a:pt x="1697361" y="719966"/>
                  </a:lnTo>
                  <a:lnTo>
                    <a:pt x="0" y="719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1577" tIns="128016" rIns="128017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Arial" pitchFamily="34" charset="0"/>
                  <a:cs typeface="Arial" pitchFamily="34" charset="0"/>
                </a:rPr>
                <a:t>449 630,2 тыс.руб. </a:t>
              </a:r>
              <a:endParaRPr lang="ru-RU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741109" y="5447951"/>
              <a:ext cx="1117350" cy="581239"/>
            </a:xfrm>
            <a:custGeom>
              <a:avLst/>
              <a:gdLst>
                <a:gd name="connsiteX0" fmla="*/ 0 w 720837"/>
                <a:gd name="connsiteY0" fmla="*/ 282931 h 565861"/>
                <a:gd name="connsiteX1" fmla="*/ 137869 w 720837"/>
                <a:gd name="connsiteY1" fmla="*/ 60381 h 565861"/>
                <a:gd name="connsiteX2" fmla="*/ 360420 w 720837"/>
                <a:gd name="connsiteY2" fmla="*/ 1 h 565861"/>
                <a:gd name="connsiteX3" fmla="*/ 582970 w 720837"/>
                <a:gd name="connsiteY3" fmla="*/ 60382 h 565861"/>
                <a:gd name="connsiteX4" fmla="*/ 720838 w 720837"/>
                <a:gd name="connsiteY4" fmla="*/ 282933 h 565861"/>
                <a:gd name="connsiteX5" fmla="*/ 582969 w 720837"/>
                <a:gd name="connsiteY5" fmla="*/ 505483 h 565861"/>
                <a:gd name="connsiteX6" fmla="*/ 360419 w 720837"/>
                <a:gd name="connsiteY6" fmla="*/ 565864 h 565861"/>
                <a:gd name="connsiteX7" fmla="*/ 137869 w 720837"/>
                <a:gd name="connsiteY7" fmla="*/ 505483 h 565861"/>
                <a:gd name="connsiteX8" fmla="*/ 1 w 720837"/>
                <a:gd name="connsiteY8" fmla="*/ 282932 h 565861"/>
                <a:gd name="connsiteX9" fmla="*/ 0 w 720837"/>
                <a:gd name="connsiteY9" fmla="*/ 282931 h 56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837" h="565861">
                  <a:moveTo>
                    <a:pt x="0" y="282931"/>
                  </a:moveTo>
                  <a:cubicBezTo>
                    <a:pt x="0" y="196067"/>
                    <a:pt x="50830" y="114017"/>
                    <a:pt x="137869" y="60381"/>
                  </a:cubicBezTo>
                  <a:cubicBezTo>
                    <a:pt x="201349" y="21263"/>
                    <a:pt x="279717" y="1"/>
                    <a:pt x="360420" y="1"/>
                  </a:cubicBezTo>
                  <a:cubicBezTo>
                    <a:pt x="441123" y="1"/>
                    <a:pt x="519491" y="21263"/>
                    <a:pt x="582970" y="60382"/>
                  </a:cubicBezTo>
                  <a:cubicBezTo>
                    <a:pt x="670009" y="114019"/>
                    <a:pt x="720838" y="196069"/>
                    <a:pt x="720838" y="282933"/>
                  </a:cubicBezTo>
                  <a:cubicBezTo>
                    <a:pt x="720838" y="369797"/>
                    <a:pt x="670009" y="451847"/>
                    <a:pt x="582969" y="505483"/>
                  </a:cubicBezTo>
                  <a:cubicBezTo>
                    <a:pt x="519489" y="544601"/>
                    <a:pt x="441121" y="565864"/>
                    <a:pt x="360419" y="565864"/>
                  </a:cubicBezTo>
                  <a:cubicBezTo>
                    <a:pt x="279716" y="565864"/>
                    <a:pt x="201348" y="544602"/>
                    <a:pt x="137869" y="505483"/>
                  </a:cubicBezTo>
                  <a:cubicBezTo>
                    <a:pt x="50830" y="451846"/>
                    <a:pt x="0" y="369796"/>
                    <a:pt x="1" y="282932"/>
                  </a:cubicBezTo>
                  <a:lnTo>
                    <a:pt x="0" y="282931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564" tIns="82868" rIns="105564" bIns="828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2017 год 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(проект)</a:t>
              </a:r>
              <a:endPara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107504" y="908720"/>
            <a:ext cx="8964488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муниципальной программы </a:t>
            </a:r>
            <a:r>
              <a:rPr lang="ru-RU" sz="15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совершенствование муниципального управления,  повышение его эффективности; совершенствование организации муниципальной службы; повышение эффективности исполнения работниками органов местного самоуправления города Урай своих должностных обязанностей по реализации прав и законных интересов жителей в муниципальном образовании городской округ город Урай</a:t>
            </a:r>
          </a:p>
          <a:p>
            <a:pPr algn="ctr"/>
            <a:endPara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347864" y="6093296"/>
            <a:ext cx="1907123" cy="601149"/>
          </a:xfrm>
          <a:custGeom>
            <a:avLst/>
            <a:gdLst>
              <a:gd name="connsiteX0" fmla="*/ 0 w 1697361"/>
              <a:gd name="connsiteY0" fmla="*/ 0 h 719966"/>
              <a:gd name="connsiteX1" fmla="*/ 1697361 w 1697361"/>
              <a:gd name="connsiteY1" fmla="*/ 0 h 719966"/>
              <a:gd name="connsiteX2" fmla="*/ 1697361 w 1697361"/>
              <a:gd name="connsiteY2" fmla="*/ 719966 h 719966"/>
              <a:gd name="connsiteX3" fmla="*/ 0 w 1697361"/>
              <a:gd name="connsiteY3" fmla="*/ 719966 h 719966"/>
              <a:gd name="connsiteX4" fmla="*/ 0 w 1697361"/>
              <a:gd name="connsiteY4" fmla="*/ 0 h 71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61" h="719966">
                <a:moveTo>
                  <a:pt x="0" y="0"/>
                </a:moveTo>
                <a:lnTo>
                  <a:pt x="1697361" y="0"/>
                </a:lnTo>
                <a:lnTo>
                  <a:pt x="1697361" y="719966"/>
                </a:lnTo>
                <a:lnTo>
                  <a:pt x="0" y="7199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577" tIns="128016" rIns="128017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Arial" pitchFamily="34" charset="0"/>
                <a:cs typeface="Arial" pitchFamily="34" charset="0"/>
              </a:rPr>
              <a:t>353 261,9 тыс.руб. </a:t>
            </a:r>
            <a:endParaRPr lang="ru-RU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2267744" y="5589240"/>
            <a:ext cx="1515599" cy="720077"/>
          </a:xfrm>
          <a:custGeom>
            <a:avLst/>
            <a:gdLst>
              <a:gd name="connsiteX0" fmla="*/ 0 w 720837"/>
              <a:gd name="connsiteY0" fmla="*/ 282931 h 565861"/>
              <a:gd name="connsiteX1" fmla="*/ 137869 w 720837"/>
              <a:gd name="connsiteY1" fmla="*/ 60381 h 565861"/>
              <a:gd name="connsiteX2" fmla="*/ 360420 w 720837"/>
              <a:gd name="connsiteY2" fmla="*/ 1 h 565861"/>
              <a:gd name="connsiteX3" fmla="*/ 582970 w 720837"/>
              <a:gd name="connsiteY3" fmla="*/ 60382 h 565861"/>
              <a:gd name="connsiteX4" fmla="*/ 720838 w 720837"/>
              <a:gd name="connsiteY4" fmla="*/ 282933 h 565861"/>
              <a:gd name="connsiteX5" fmla="*/ 582969 w 720837"/>
              <a:gd name="connsiteY5" fmla="*/ 505483 h 565861"/>
              <a:gd name="connsiteX6" fmla="*/ 360419 w 720837"/>
              <a:gd name="connsiteY6" fmla="*/ 565864 h 565861"/>
              <a:gd name="connsiteX7" fmla="*/ 137869 w 720837"/>
              <a:gd name="connsiteY7" fmla="*/ 505483 h 565861"/>
              <a:gd name="connsiteX8" fmla="*/ 1 w 720837"/>
              <a:gd name="connsiteY8" fmla="*/ 282932 h 565861"/>
              <a:gd name="connsiteX9" fmla="*/ 0 w 720837"/>
              <a:gd name="connsiteY9" fmla="*/ 282931 h 56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837" h="565861">
                <a:moveTo>
                  <a:pt x="0" y="282931"/>
                </a:moveTo>
                <a:cubicBezTo>
                  <a:pt x="0" y="196067"/>
                  <a:pt x="50830" y="114017"/>
                  <a:pt x="137869" y="60381"/>
                </a:cubicBezTo>
                <a:cubicBezTo>
                  <a:pt x="201349" y="21263"/>
                  <a:pt x="279717" y="1"/>
                  <a:pt x="360420" y="1"/>
                </a:cubicBezTo>
                <a:cubicBezTo>
                  <a:pt x="441123" y="1"/>
                  <a:pt x="519491" y="21263"/>
                  <a:pt x="582970" y="60382"/>
                </a:cubicBezTo>
                <a:cubicBezTo>
                  <a:pt x="670009" y="114019"/>
                  <a:pt x="720838" y="196069"/>
                  <a:pt x="720838" y="282933"/>
                </a:cubicBezTo>
                <a:cubicBezTo>
                  <a:pt x="720838" y="369797"/>
                  <a:pt x="670009" y="451847"/>
                  <a:pt x="582969" y="505483"/>
                </a:cubicBezTo>
                <a:cubicBezTo>
                  <a:pt x="519489" y="544601"/>
                  <a:pt x="441121" y="565864"/>
                  <a:pt x="360419" y="565864"/>
                </a:cubicBezTo>
                <a:cubicBezTo>
                  <a:pt x="279716" y="565864"/>
                  <a:pt x="201348" y="544602"/>
                  <a:pt x="137869" y="505483"/>
                </a:cubicBezTo>
                <a:cubicBezTo>
                  <a:pt x="50830" y="451846"/>
                  <a:pt x="0" y="369796"/>
                  <a:pt x="1" y="282932"/>
                </a:cubicBezTo>
                <a:lnTo>
                  <a:pt x="0" y="282931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64" tIns="82868" rIns="105564" bIns="828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год </a:t>
            </a:r>
            <a:r>
              <a:rPr lang="ru-RU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(первоначальный план)</a:t>
            </a:r>
            <a:endPara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6288306"/>
              </p:ext>
            </p:extLst>
          </p:nvPr>
        </p:nvGraphicFramePr>
        <p:xfrm>
          <a:off x="107504" y="504262"/>
          <a:ext cx="8928992" cy="61179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7780"/>
                <a:gridCol w="6243036"/>
                <a:gridCol w="725934"/>
                <a:gridCol w="871121"/>
                <a:gridCol w="871121"/>
              </a:tblGrid>
              <a:tr h="404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kumimoji="0" lang="ru-RU" sz="800" b="1" kern="12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изм</a:t>
                      </a:r>
                      <a:endParaRPr kumimoji="0" lang="ru-RU" sz="800" b="1" kern="1200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осведомленности населения города Урай о Стратегии социально-экономического развития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1" kern="0" baseline="0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1" kern="0" baseline="0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деятельностью главы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Заседание Координационного совета по реализации политики в интересах семьи и детей и вопросам демографической политики при администрации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2х ежегодно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Информационное сопровождение реализации Стратегии социально-экономического развития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сообщений в СМИ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Заседание Общественного совета по социально-экономическому развитию муниципального образования городской округ город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2х ежегодно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9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Обеспечение бесспорности выданных юридически значимых документов о государственной регистрации актов гражданского состояния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9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Предписания по итогам проверок органов по контролю и надзору в сфере государственной регистрации актов гражданского состояния об устранении нарушений законодательства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9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Создание архивного фонда записей актов гражданского состояния)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положительных отзывов населения о качестве полученных государственных услуг государственной регистрации актов гражданского состояния от общего количества участвующих в опросе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единиц хранения архивного фонда, переведенных в электронный вид (нарастающим итогом).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детей-сирот и детей, оставшихся без попечения родителей, переданных на воспитание в семью граждан, от общей численности детей-сирот и детей, оставшихся без попечения родителей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удовлетворенности жителей города Урай качеством предоставления государственных и муниципальных услуг к 2018 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</a:t>
                      </a: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</a:t>
                      </a: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многофункциональных центрах предоставления государственных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</a:t>
                      </a: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</a:t>
                      </a: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использующих механизм получения государственных и муниципальных услуг в электронной форме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</a:t>
                      </a: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</a:t>
                      </a: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число обращений представителей </a:t>
                      </a:r>
                      <a:r>
                        <a:rPr lang="ru-RU" sz="9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бизнес-сообщества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орган государственной власти Российской Федерации (орган местного самоуправления) для получения одной государственной (муниципальной) услуги, связанной со сферой предпринимательской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 ожидания в очереди при обращении заявителя в орган местного самоуправления для получения муниципальных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обоснованных жалоб на качество предоставляемой услуги (количество обоснованных жалоб/общее количество услуг предоставляемых на базе МАУ МФЦ*100%) -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4462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2931606"/>
              </p:ext>
            </p:extLst>
          </p:nvPr>
        </p:nvGraphicFramePr>
        <p:xfrm>
          <a:off x="72006" y="619235"/>
          <a:ext cx="8964490" cy="59043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3918"/>
                <a:gridCol w="6078284"/>
                <a:gridCol w="720080"/>
                <a:gridCol w="936104"/>
                <a:gridCol w="936104"/>
              </a:tblGrid>
              <a:tr h="649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0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время ожидания в очереди для подачи (получения) документов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качеством оказания услуг  МАУ МФЦ (доля заявителей выбравших варианты ответов «удовлетворен», «скорее удовлетворен, чем не удовлетворен»)- 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информации о количестве, перечне предоставляемых услуг в МАУ МФЦ, а также форм документов (заявлений), необходимых для предоставления государственных и муниципальных услуг, предоставляемых на базе МФЦ -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Организация предоставления муниципальных услуг в многофункциональных центрах  предоставления государственных и муниципальных услуг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22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Информационно-консультационная услуга по вопросам предоставления государственных и муниципальных услуг на базе МАУ МФЦ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муниципальных служащих, повысивших профессиональный уровень в соответствии с потребностями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должностей муниципальной службы высшей, главной и ведущей группы, учрежденных для выполнения функции «руководитель», на которые сформирован резерв кадров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должностей муниципальной службы высшей, главной и ведущей группы, учрежденных для выполнения функции «руководитель», на которые сформирован резерв кадров, замещаемых на основе назначения из резерва кадров, ежегодно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Соответствие принятых муниципальных правовых актов действующему законодательству о муниципальной службе и противодействии коррупции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27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430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участников конкурса «Лучший работник органов местного самоуправления города Урай» от общего числа работников органов местного самоуправления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28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объектов недвижимого имущества, на которые зарегистрировано право собственности муниципального образования в общем объеме объектов, подлежащих государственной регистрации, за исключением земельных участков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29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неиспользуемого недвижимого имущества в общем количестве недвижимого имущества муниципального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30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основных фондов организаций муниципальной формы собственности, находящихся в стадии банкротства, в основных фондах организаций муниципальной формы собственности (на конец года по полной учетной стоимости)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31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земельных участков, проданных и переданных в аренду, в общем количестве земельных участков, сформированных и переданных на исполнение муниципальным казенным учреждением «Управление градостроительства, землепользования и природопользования города Урай»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05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32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Неналоговые доходы от управления муниципальным имуществом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r>
                        <a:rPr lang="ru-RU" sz="9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 плановых назначений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1663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Основные показатели прогноза социально-экономического развития муниципального образования городской округ город </a:t>
            </a:r>
            <a:r>
              <a:rPr lang="ru-RU" sz="2000" b="1" spc="-10" dirty="0" err="1" smtClean="0">
                <a:latin typeface="Arial" pitchFamily="34" charset="0"/>
                <a:cs typeface="Arial" pitchFamily="34" charset="0"/>
              </a:rPr>
              <a:t>Урай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3111314"/>
              </p:ext>
            </p:extLst>
          </p:nvPr>
        </p:nvGraphicFramePr>
        <p:xfrm>
          <a:off x="179512" y="948287"/>
          <a:ext cx="8784976" cy="5308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/>
                <a:gridCol w="1656184"/>
                <a:gridCol w="967133"/>
                <a:gridCol w="999916"/>
                <a:gridCol w="928493"/>
                <a:gridCol w="928493"/>
                <a:gridCol w="928493"/>
              </a:tblGrid>
              <a:tr h="53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656" marR="51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656" marR="51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 год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656" marR="51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2016 год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656" marR="51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656" marR="51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656" marR="51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656" marR="51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Численность населения (среднегодовая)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тыс.чел.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40,419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40,631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40,919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41,223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41,750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промышленного производства 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 в сопоставимых ценах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94,82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96,35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98,93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98,05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99,73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производства продукции сельского хозяйства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 в сопоставимых ценах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102,07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103,32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106,39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108,21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111,15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производства по виду деятельности "Строительство" 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 в сопоставимых ценах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49,31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104,67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104,57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100,25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101,04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Ввод в действие жилых домов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кв. м. в общей площади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19,11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18,00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25,70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22,92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18,21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физического объема инвестиций в основной капитал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 в сопоставимых ценах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82,1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84,8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97,9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104,2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107,8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5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номинальная начисленная заработная плата 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49 546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50 041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50 792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52 163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53 728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безработицы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0,76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0,81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0,79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0,77</a:t>
                      </a:r>
                      <a:endParaRPr lang="ru-RU" sz="13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0,74</a:t>
                      </a:r>
                      <a:endParaRPr lang="ru-RU" sz="13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548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720080"/>
          </a:xfrm>
          <a:noFill/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Муниципальная программа «Обеспечение градостроительной деятельности на территории города Урай» на 2015-2017 годы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3068960"/>
          <a:ext cx="8856984" cy="2806824"/>
        </p:xfrm>
        <a:graphic>
          <a:graphicData uri="http://schemas.openxmlformats.org/drawingml/2006/table">
            <a:tbl>
              <a:tblPr/>
              <a:tblGrid>
                <a:gridCol w="8856984"/>
              </a:tblGrid>
              <a:tr h="28068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 «Обеспечение территории города Урай документами </a:t>
                      </a:r>
                      <a:r>
                        <a:rPr lang="ru-RU" sz="1400" b="1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градорегулирования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 </a:t>
                      </a:r>
                      <a:r>
                        <a:rPr lang="ru-RU" sz="1400" b="1" i="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разработка проектов планировки, проектов межевания, проведение инженерно-геодезических изысканий, инженерно-геологических изысканий, субсидии на реализацию полномочий в области строительства, градостроительной деятельности и жилищных отношений, содержание МКУ "Управление градостроительства, землепользования и природопользования г.Урай", МКУ "Управление капитального строительства администрации г.Урай") 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 2 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«Управление земельными ресурсами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(кадастровые работы по определению границ земельных участков, оценка земельных участков)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 3 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«Развитие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информационной 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системы обеспечения градостроительной деятельности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(системно-аналитическое и программное сопровождение информационной системы обеспечения градостроительной деятельности)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 4 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«Благоустройство и озеленение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города 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Урай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(благоустройство территории)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6300192" y="5949392"/>
            <a:ext cx="2595886" cy="791864"/>
            <a:chOff x="5450452" y="5805264"/>
            <a:chExt cx="2718890" cy="791864"/>
          </a:xfrm>
        </p:grpSpPr>
        <p:sp>
          <p:nvSpPr>
            <p:cNvPr id="15" name="Полилиния 14"/>
            <p:cNvSpPr/>
            <p:nvPr/>
          </p:nvSpPr>
          <p:spPr>
            <a:xfrm>
              <a:off x="6657173" y="5877160"/>
              <a:ext cx="1512169" cy="719968"/>
            </a:xfrm>
            <a:custGeom>
              <a:avLst/>
              <a:gdLst>
                <a:gd name="connsiteX0" fmla="*/ 0 w 1697361"/>
                <a:gd name="connsiteY0" fmla="*/ 0 h 719966"/>
                <a:gd name="connsiteX1" fmla="*/ 1697361 w 1697361"/>
                <a:gd name="connsiteY1" fmla="*/ 0 h 719966"/>
                <a:gd name="connsiteX2" fmla="*/ 1697361 w 1697361"/>
                <a:gd name="connsiteY2" fmla="*/ 719966 h 719966"/>
                <a:gd name="connsiteX3" fmla="*/ 0 w 1697361"/>
                <a:gd name="connsiteY3" fmla="*/ 719966 h 719966"/>
                <a:gd name="connsiteX4" fmla="*/ 0 w 1697361"/>
                <a:gd name="connsiteY4" fmla="*/ 0 h 71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7361" h="719966">
                  <a:moveTo>
                    <a:pt x="0" y="0"/>
                  </a:moveTo>
                  <a:lnTo>
                    <a:pt x="1697361" y="0"/>
                  </a:lnTo>
                  <a:lnTo>
                    <a:pt x="1697361" y="719966"/>
                  </a:lnTo>
                  <a:lnTo>
                    <a:pt x="0" y="719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1577" tIns="128016" rIns="128017" bIns="128016" numCol="1" spcCol="1270" anchor="ctr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Arial" pitchFamily="34" charset="0"/>
                  <a:cs typeface="Arial" pitchFamily="34" charset="0"/>
                </a:rPr>
                <a:t>64 226,4          </a:t>
              </a:r>
              <a:r>
                <a:rPr lang="ru-RU" b="1" kern="1200" dirty="0" err="1" smtClean="0"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b="1" kern="12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ru-RU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450452" y="5805264"/>
              <a:ext cx="1497812" cy="719968"/>
            </a:xfrm>
            <a:custGeom>
              <a:avLst/>
              <a:gdLst>
                <a:gd name="connsiteX0" fmla="*/ 0 w 720837"/>
                <a:gd name="connsiteY0" fmla="*/ 282931 h 565861"/>
                <a:gd name="connsiteX1" fmla="*/ 137869 w 720837"/>
                <a:gd name="connsiteY1" fmla="*/ 60381 h 565861"/>
                <a:gd name="connsiteX2" fmla="*/ 360420 w 720837"/>
                <a:gd name="connsiteY2" fmla="*/ 1 h 565861"/>
                <a:gd name="connsiteX3" fmla="*/ 582970 w 720837"/>
                <a:gd name="connsiteY3" fmla="*/ 60382 h 565861"/>
                <a:gd name="connsiteX4" fmla="*/ 720838 w 720837"/>
                <a:gd name="connsiteY4" fmla="*/ 282933 h 565861"/>
                <a:gd name="connsiteX5" fmla="*/ 582969 w 720837"/>
                <a:gd name="connsiteY5" fmla="*/ 505483 h 565861"/>
                <a:gd name="connsiteX6" fmla="*/ 360419 w 720837"/>
                <a:gd name="connsiteY6" fmla="*/ 565864 h 565861"/>
                <a:gd name="connsiteX7" fmla="*/ 137869 w 720837"/>
                <a:gd name="connsiteY7" fmla="*/ 505483 h 565861"/>
                <a:gd name="connsiteX8" fmla="*/ 1 w 720837"/>
                <a:gd name="connsiteY8" fmla="*/ 282932 h 565861"/>
                <a:gd name="connsiteX9" fmla="*/ 0 w 720837"/>
                <a:gd name="connsiteY9" fmla="*/ 282931 h 56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837" h="565861">
                  <a:moveTo>
                    <a:pt x="0" y="282931"/>
                  </a:moveTo>
                  <a:cubicBezTo>
                    <a:pt x="0" y="196067"/>
                    <a:pt x="50830" y="114017"/>
                    <a:pt x="137869" y="60381"/>
                  </a:cubicBezTo>
                  <a:cubicBezTo>
                    <a:pt x="201349" y="21263"/>
                    <a:pt x="279717" y="1"/>
                    <a:pt x="360420" y="1"/>
                  </a:cubicBezTo>
                  <a:cubicBezTo>
                    <a:pt x="441123" y="1"/>
                    <a:pt x="519491" y="21263"/>
                    <a:pt x="582970" y="60382"/>
                  </a:cubicBezTo>
                  <a:cubicBezTo>
                    <a:pt x="670009" y="114019"/>
                    <a:pt x="720838" y="196069"/>
                    <a:pt x="720838" y="282933"/>
                  </a:cubicBezTo>
                  <a:cubicBezTo>
                    <a:pt x="720838" y="369797"/>
                    <a:pt x="670009" y="451847"/>
                    <a:pt x="582969" y="505483"/>
                  </a:cubicBezTo>
                  <a:cubicBezTo>
                    <a:pt x="519489" y="544601"/>
                    <a:pt x="441121" y="565864"/>
                    <a:pt x="360419" y="565864"/>
                  </a:cubicBezTo>
                  <a:cubicBezTo>
                    <a:pt x="279716" y="565864"/>
                    <a:pt x="201348" y="544602"/>
                    <a:pt x="137869" y="505483"/>
                  </a:cubicBezTo>
                  <a:cubicBezTo>
                    <a:pt x="50830" y="451846"/>
                    <a:pt x="0" y="369796"/>
                    <a:pt x="1" y="282932"/>
                  </a:cubicBezTo>
                  <a:lnTo>
                    <a:pt x="0" y="282931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564" tIns="82868" rIns="105564" bIns="828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2017 год 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(проект)</a:t>
              </a:r>
              <a:endPara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107504" y="908720"/>
            <a:ext cx="8928992" cy="2304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Цели муниципальной программы: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создание условий для устойчивого развития территорий города, рационального использования природных ресурсов на основе документов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градорегулирования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способствующих дальнейшему развитию жилищной, инженерной, транспортной и социальной инфраструктур города, с учетом интересов граждан, организаций и предпринимателей по созданию благоприятных условий жизнедеятельности; вовлечение в оборот земель, находящихся в государственной и муниципальной собственности; мониторинг и обновление электронной базы градостроительных данных; обеспечение информационного и электронного взаимодействия; создание условий на территории города Урай для увеличения объемов жилищного строительства, одновременно способствующих обеспечению благоустроенным жильем горожан </a:t>
            </a:r>
          </a:p>
          <a:p>
            <a:pPr algn="ctr"/>
            <a:endPara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</a:t>
            </a:r>
            <a:endPara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067944" y="6021288"/>
            <a:ext cx="1443757" cy="719968"/>
          </a:xfrm>
          <a:custGeom>
            <a:avLst/>
            <a:gdLst>
              <a:gd name="connsiteX0" fmla="*/ 0 w 1697361"/>
              <a:gd name="connsiteY0" fmla="*/ 0 h 719966"/>
              <a:gd name="connsiteX1" fmla="*/ 1697361 w 1697361"/>
              <a:gd name="connsiteY1" fmla="*/ 0 h 719966"/>
              <a:gd name="connsiteX2" fmla="*/ 1697361 w 1697361"/>
              <a:gd name="connsiteY2" fmla="*/ 719966 h 719966"/>
              <a:gd name="connsiteX3" fmla="*/ 0 w 1697361"/>
              <a:gd name="connsiteY3" fmla="*/ 719966 h 719966"/>
              <a:gd name="connsiteX4" fmla="*/ 0 w 1697361"/>
              <a:gd name="connsiteY4" fmla="*/ 0 h 71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61" h="719966">
                <a:moveTo>
                  <a:pt x="0" y="0"/>
                </a:moveTo>
                <a:lnTo>
                  <a:pt x="1697361" y="0"/>
                </a:lnTo>
                <a:lnTo>
                  <a:pt x="1697361" y="719966"/>
                </a:lnTo>
                <a:lnTo>
                  <a:pt x="0" y="7199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577" tIns="128016" rIns="128017" bIns="128016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Arial" pitchFamily="34" charset="0"/>
                <a:cs typeface="Arial" pitchFamily="34" charset="0"/>
              </a:rPr>
              <a:t>65 227,8          </a:t>
            </a:r>
            <a:r>
              <a:rPr lang="ru-RU" b="1" kern="1200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b="1" kern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771800" y="5805264"/>
            <a:ext cx="1574064" cy="720080"/>
          </a:xfrm>
          <a:custGeom>
            <a:avLst/>
            <a:gdLst>
              <a:gd name="connsiteX0" fmla="*/ 0 w 720837"/>
              <a:gd name="connsiteY0" fmla="*/ 282931 h 565861"/>
              <a:gd name="connsiteX1" fmla="*/ 137869 w 720837"/>
              <a:gd name="connsiteY1" fmla="*/ 60381 h 565861"/>
              <a:gd name="connsiteX2" fmla="*/ 360420 w 720837"/>
              <a:gd name="connsiteY2" fmla="*/ 1 h 565861"/>
              <a:gd name="connsiteX3" fmla="*/ 582970 w 720837"/>
              <a:gd name="connsiteY3" fmla="*/ 60382 h 565861"/>
              <a:gd name="connsiteX4" fmla="*/ 720838 w 720837"/>
              <a:gd name="connsiteY4" fmla="*/ 282933 h 565861"/>
              <a:gd name="connsiteX5" fmla="*/ 582969 w 720837"/>
              <a:gd name="connsiteY5" fmla="*/ 505483 h 565861"/>
              <a:gd name="connsiteX6" fmla="*/ 360419 w 720837"/>
              <a:gd name="connsiteY6" fmla="*/ 565864 h 565861"/>
              <a:gd name="connsiteX7" fmla="*/ 137869 w 720837"/>
              <a:gd name="connsiteY7" fmla="*/ 505483 h 565861"/>
              <a:gd name="connsiteX8" fmla="*/ 1 w 720837"/>
              <a:gd name="connsiteY8" fmla="*/ 282932 h 565861"/>
              <a:gd name="connsiteX9" fmla="*/ 0 w 720837"/>
              <a:gd name="connsiteY9" fmla="*/ 282931 h 56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837" h="565861">
                <a:moveTo>
                  <a:pt x="0" y="282931"/>
                </a:moveTo>
                <a:cubicBezTo>
                  <a:pt x="0" y="196067"/>
                  <a:pt x="50830" y="114017"/>
                  <a:pt x="137869" y="60381"/>
                </a:cubicBezTo>
                <a:cubicBezTo>
                  <a:pt x="201349" y="21263"/>
                  <a:pt x="279717" y="1"/>
                  <a:pt x="360420" y="1"/>
                </a:cubicBezTo>
                <a:cubicBezTo>
                  <a:pt x="441123" y="1"/>
                  <a:pt x="519491" y="21263"/>
                  <a:pt x="582970" y="60382"/>
                </a:cubicBezTo>
                <a:cubicBezTo>
                  <a:pt x="670009" y="114019"/>
                  <a:pt x="720838" y="196069"/>
                  <a:pt x="720838" y="282933"/>
                </a:cubicBezTo>
                <a:cubicBezTo>
                  <a:pt x="720838" y="369797"/>
                  <a:pt x="670009" y="451847"/>
                  <a:pt x="582969" y="505483"/>
                </a:cubicBezTo>
                <a:cubicBezTo>
                  <a:pt x="519489" y="544601"/>
                  <a:pt x="441121" y="565864"/>
                  <a:pt x="360419" y="565864"/>
                </a:cubicBezTo>
                <a:cubicBezTo>
                  <a:pt x="279716" y="565864"/>
                  <a:pt x="201348" y="544602"/>
                  <a:pt x="137869" y="505483"/>
                </a:cubicBezTo>
                <a:cubicBezTo>
                  <a:pt x="50830" y="451846"/>
                  <a:pt x="0" y="369796"/>
                  <a:pt x="1" y="282932"/>
                </a:cubicBezTo>
                <a:lnTo>
                  <a:pt x="0" y="282931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64" tIns="82868" rIns="105564" bIns="828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год </a:t>
            </a:r>
            <a:r>
              <a:rPr lang="ru-RU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(первоначальный план)</a:t>
            </a:r>
            <a:endPara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718185"/>
              </p:ext>
            </p:extLst>
          </p:nvPr>
        </p:nvGraphicFramePr>
        <p:xfrm>
          <a:off x="72009" y="596198"/>
          <a:ext cx="8892479" cy="58900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0438"/>
                <a:gridCol w="6223769"/>
                <a:gridCol w="648072"/>
                <a:gridCol w="936104"/>
                <a:gridCol w="864096"/>
              </a:tblGrid>
              <a:tr h="471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9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территории, на которую разработаны проекты планировки и проекты межевания от общей площади границ проектирования на момент окончания действия программы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60,0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60,1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Средняя продолжительность периода с даты подачи заявки на предоставление земельного участка в аренду для строительства (за исключением жилищного) до даты принятия решения о предоставлении земельного участка в аренду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дни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178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133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земельных участков, поставленных на государственный кадастровый учет, в т.ч. под многоквартирные жилые дома, для проведения торгов, предоставления гражданам льготной категории, под муниципальное имущество 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57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88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</a:t>
                      </a:r>
                      <a:r>
                        <a:rPr kumimoji="0" lang="ru-RU" sz="1000" b="1" kern="12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проинвентаризированных</a:t>
                      </a: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земель по отношению к землям, вовлеченным в оборот, от общего земельного фонда города Урай 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1,4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2,1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Средняя продолжительность сроков формирования земельных участков и принятия решения о предоставлении земельных участков, предназначенных для строительства (за исключением жилищного строительства)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дни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63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59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предоставленных земельных участков в аренду, собственность, постоянное (бессрочное) пользование 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уч</a:t>
                      </a: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336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508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вовлеченных из общего земельного фонда города Урай в оборот земель, нарушенных в результате хозяйственной деятельности, после их рекультивации 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0,028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0,045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Поступление в бюджет городского округа город Урай от продажи земельных участков или права на заключение договоров аренды земельных участков, находящихся в муниципальной собственности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3961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2678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Бюджетный эффект от выполнения работ по вовлечению земель в оборот и их реализации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2800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1081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Доходы от оказания платных услуг физическим и юридическим лицам за предоставление сведений из АИС ОГД 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120,0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140,0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благоустроенных внутриквартальных и дворовых территорий от общей площади жилой многоэтажной застройки 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80,0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b="1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благоустроенных парков, скверов, пешеходных зон, территорий общего пользования, озеленения, от их общей площади 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9,6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благоустроенных детских игровых и спортивных площадок от их общей площади 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установленных объектов внешнего благоустройства 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41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45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объектов социальной инфраструктуры и жилого фонда городского округа город Урай, в которых созданы условия для беспрепятственного доступа </a:t>
                      </a:r>
                      <a:r>
                        <a:rPr kumimoji="0" lang="ru-RU" sz="1000" b="1" kern="12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маломобильных</a:t>
                      </a:r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групп населения от их общего количества вес 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41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52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1663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2" descr="http://www.ru.all.biz/img/ru/catalog/127683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3312368" cy="24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1008112"/>
          </a:xfrm>
          <a:noFill/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Муниципальная программа «Проектирование и строительство инженерных сетей коммунальной инфраструктуры в городе Урай» </a:t>
            </a:r>
          </a:p>
          <a:p>
            <a:pPr algn="ctr">
              <a:buNone/>
            </a:pP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на 2014-2020 годы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67541" y="2850613"/>
            <a:ext cx="4680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Мероприятия программы</a:t>
            </a:r>
            <a:r>
              <a:rPr lang="en-US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212976"/>
            <a:ext cx="561662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Субсидии на проектирование и строительство объектов инженерной инфраструктуры на территориях, предназначенных для жилищного строительства;</a:t>
            </a:r>
          </a:p>
          <a:p>
            <a:pPr lvl="0">
              <a:buFont typeface="Wingdings" pitchFamily="2" charset="2"/>
              <a:buChar char="v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 Проектирование инженерных сетей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052736"/>
            <a:ext cx="8640960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муниципальной программы</a:t>
            </a:r>
            <a:r>
              <a:rPr lang="ru-RU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создание условий для увеличения объемов жилищного строительства; обеспечение населения города  коммунальными услугами нормативного качества; обеспечение надежной и эффективной работы коммунальной инфраструктуры; обеспечение экологической безопасности, в части обеспечения жителей города коммунальными услугами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526898877"/>
              </p:ext>
            </p:extLst>
          </p:nvPr>
        </p:nvGraphicFramePr>
        <p:xfrm>
          <a:off x="2240971" y="4653136"/>
          <a:ext cx="6660231" cy="213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олилиния 8"/>
          <p:cNvSpPr/>
          <p:nvPr/>
        </p:nvSpPr>
        <p:spPr>
          <a:xfrm>
            <a:off x="899592" y="5301208"/>
            <a:ext cx="1443757" cy="648072"/>
          </a:xfrm>
          <a:custGeom>
            <a:avLst/>
            <a:gdLst>
              <a:gd name="connsiteX0" fmla="*/ 0 w 1697361"/>
              <a:gd name="connsiteY0" fmla="*/ 0 h 719966"/>
              <a:gd name="connsiteX1" fmla="*/ 1697361 w 1697361"/>
              <a:gd name="connsiteY1" fmla="*/ 0 h 719966"/>
              <a:gd name="connsiteX2" fmla="*/ 1697361 w 1697361"/>
              <a:gd name="connsiteY2" fmla="*/ 719966 h 719966"/>
              <a:gd name="connsiteX3" fmla="*/ 0 w 1697361"/>
              <a:gd name="connsiteY3" fmla="*/ 719966 h 719966"/>
              <a:gd name="connsiteX4" fmla="*/ 0 w 1697361"/>
              <a:gd name="connsiteY4" fmla="*/ 0 h 71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61" h="719966">
                <a:moveTo>
                  <a:pt x="0" y="0"/>
                </a:moveTo>
                <a:lnTo>
                  <a:pt x="1697361" y="0"/>
                </a:lnTo>
                <a:lnTo>
                  <a:pt x="1697361" y="719966"/>
                </a:lnTo>
                <a:lnTo>
                  <a:pt x="0" y="7199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577" tIns="128016" rIns="128017" bIns="128016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Arial" pitchFamily="34" charset="0"/>
                <a:cs typeface="Arial" pitchFamily="34" charset="0"/>
              </a:rPr>
              <a:t>29 570,0          </a:t>
            </a:r>
            <a:r>
              <a:rPr lang="ru-RU" b="1" kern="1200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b="1" kern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79512" y="4725144"/>
            <a:ext cx="1440160" cy="792088"/>
          </a:xfrm>
          <a:custGeom>
            <a:avLst/>
            <a:gdLst>
              <a:gd name="connsiteX0" fmla="*/ 0 w 720837"/>
              <a:gd name="connsiteY0" fmla="*/ 282931 h 565861"/>
              <a:gd name="connsiteX1" fmla="*/ 137869 w 720837"/>
              <a:gd name="connsiteY1" fmla="*/ 60381 h 565861"/>
              <a:gd name="connsiteX2" fmla="*/ 360420 w 720837"/>
              <a:gd name="connsiteY2" fmla="*/ 1 h 565861"/>
              <a:gd name="connsiteX3" fmla="*/ 582970 w 720837"/>
              <a:gd name="connsiteY3" fmla="*/ 60382 h 565861"/>
              <a:gd name="connsiteX4" fmla="*/ 720838 w 720837"/>
              <a:gd name="connsiteY4" fmla="*/ 282933 h 565861"/>
              <a:gd name="connsiteX5" fmla="*/ 582969 w 720837"/>
              <a:gd name="connsiteY5" fmla="*/ 505483 h 565861"/>
              <a:gd name="connsiteX6" fmla="*/ 360419 w 720837"/>
              <a:gd name="connsiteY6" fmla="*/ 565864 h 565861"/>
              <a:gd name="connsiteX7" fmla="*/ 137869 w 720837"/>
              <a:gd name="connsiteY7" fmla="*/ 505483 h 565861"/>
              <a:gd name="connsiteX8" fmla="*/ 1 w 720837"/>
              <a:gd name="connsiteY8" fmla="*/ 282932 h 565861"/>
              <a:gd name="connsiteX9" fmla="*/ 0 w 720837"/>
              <a:gd name="connsiteY9" fmla="*/ 282931 h 56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837" h="565861">
                <a:moveTo>
                  <a:pt x="0" y="282931"/>
                </a:moveTo>
                <a:cubicBezTo>
                  <a:pt x="0" y="196067"/>
                  <a:pt x="50830" y="114017"/>
                  <a:pt x="137869" y="60381"/>
                </a:cubicBezTo>
                <a:cubicBezTo>
                  <a:pt x="201349" y="21263"/>
                  <a:pt x="279717" y="1"/>
                  <a:pt x="360420" y="1"/>
                </a:cubicBezTo>
                <a:cubicBezTo>
                  <a:pt x="441123" y="1"/>
                  <a:pt x="519491" y="21263"/>
                  <a:pt x="582970" y="60382"/>
                </a:cubicBezTo>
                <a:cubicBezTo>
                  <a:pt x="670009" y="114019"/>
                  <a:pt x="720838" y="196069"/>
                  <a:pt x="720838" y="282933"/>
                </a:cubicBezTo>
                <a:cubicBezTo>
                  <a:pt x="720838" y="369797"/>
                  <a:pt x="670009" y="451847"/>
                  <a:pt x="582969" y="505483"/>
                </a:cubicBezTo>
                <a:cubicBezTo>
                  <a:pt x="519489" y="544601"/>
                  <a:pt x="441121" y="565864"/>
                  <a:pt x="360419" y="565864"/>
                </a:cubicBezTo>
                <a:cubicBezTo>
                  <a:pt x="279716" y="565864"/>
                  <a:pt x="201348" y="544602"/>
                  <a:pt x="137869" y="505483"/>
                </a:cubicBezTo>
                <a:cubicBezTo>
                  <a:pt x="50830" y="451846"/>
                  <a:pt x="0" y="369796"/>
                  <a:pt x="1" y="282932"/>
                </a:cubicBezTo>
                <a:lnTo>
                  <a:pt x="0" y="282931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64" tIns="82868" rIns="105564" bIns="828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год </a:t>
            </a:r>
            <a:r>
              <a:rPr lang="ru-RU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(первоначальный план)</a:t>
            </a:r>
            <a:endPara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887318"/>
              </p:ext>
            </p:extLst>
          </p:nvPr>
        </p:nvGraphicFramePr>
        <p:xfrm>
          <a:off x="179514" y="836712"/>
          <a:ext cx="8856980" cy="453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6"/>
                <a:gridCol w="4176464"/>
                <a:gridCol w="720080"/>
                <a:gridCol w="896048"/>
                <a:gridCol w="853733"/>
                <a:gridCol w="924878"/>
                <a:gridCol w="853731"/>
              </a:tblGrid>
              <a:tr h="81041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(проект)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51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Площади земельных участков, предоставляемых для жилищного строительства, обеспеченных коммунальной инфраструктурой.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73,61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74,03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74,03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Инженерные сети и системы: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969,26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969,89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971,81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973,90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376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вновь построенных в отчетном периоде инженерных сетей к общему количеству инженерных сетей по состоянию на тот же отчетный 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20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 водоснабжения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150,66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151,18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36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водоотведения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87,15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87,29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6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 теплоснабжения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167,04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167,53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167,98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167,98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6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 газоснабжения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122,31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122,31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122,69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123,24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6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 электроснабжения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414,76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414,76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414,76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415,28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6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 горячего водоснабжения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27,43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34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Малогабаритные автоматизированные котельные (здания)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1465" algn="l"/>
                          <a:tab pos="381635" algn="l"/>
                        </a:tabLst>
                      </a:pP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6/29,68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6/29,68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6/29,68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6/29,68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7025" y="1789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720080"/>
          </a:xfrm>
          <a:noFill/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Муниципальная программа «Молодежь города Урай» </a:t>
            </a: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2016-2020 годы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5" y="2564904"/>
          <a:ext cx="5220959" cy="720080"/>
        </p:xfrm>
        <a:graphic>
          <a:graphicData uri="http://schemas.openxmlformats.org/drawingml/2006/table">
            <a:tbl>
              <a:tblPr/>
              <a:tblGrid>
                <a:gridCol w="5220959"/>
              </a:tblGrid>
              <a:tr h="720080">
                <a:tc>
                  <a:txBody>
                    <a:bodyPr/>
                    <a:lstStyle/>
                    <a:p>
                      <a:pPr lvl="0" algn="l"/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Мероприятия программы</a:t>
                      </a:r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2000" dirty="0">
                        <a:solidFill>
                          <a:srgbClr val="3333FF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 descr="Z:\Влад\сайт\2015\05.2015\25\Новая папка\K1024__DSC1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5345" y="3140968"/>
            <a:ext cx="3408655" cy="228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://bezformata.ru/content/Images/000/014/762/image147626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3347864" cy="226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536" y="2924944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Вовлечение молодежи в трудовую деятельность;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Организация и проведение мероприятий с участием молодежи города, участие в выездных молодежных мероприятиях, развитие сети подростковых и молодежных клубов по месту жительства;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Вручение ежегодной молодежной премии главы г. Урай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2051720" y="5517232"/>
            <a:ext cx="6912768" cy="1179512"/>
            <a:chOff x="1362484" y="5302489"/>
            <a:chExt cx="5846057" cy="1537750"/>
          </a:xfrm>
        </p:grpSpPr>
        <p:sp>
          <p:nvSpPr>
            <p:cNvPr id="15" name="Полилиния 14"/>
            <p:cNvSpPr/>
            <p:nvPr/>
          </p:nvSpPr>
          <p:spPr>
            <a:xfrm>
              <a:off x="2093241" y="5959635"/>
              <a:ext cx="1296555" cy="728408"/>
            </a:xfrm>
            <a:custGeom>
              <a:avLst/>
              <a:gdLst>
                <a:gd name="connsiteX0" fmla="*/ 0 w 1887182"/>
                <a:gd name="connsiteY0" fmla="*/ 0 h 853974"/>
                <a:gd name="connsiteX1" fmla="*/ 1887182 w 1887182"/>
                <a:gd name="connsiteY1" fmla="*/ 0 h 853974"/>
                <a:gd name="connsiteX2" fmla="*/ 1887182 w 1887182"/>
                <a:gd name="connsiteY2" fmla="*/ 853974 h 853974"/>
                <a:gd name="connsiteX3" fmla="*/ 0 w 1887182"/>
                <a:gd name="connsiteY3" fmla="*/ 853974 h 853974"/>
                <a:gd name="connsiteX4" fmla="*/ 0 w 1887182"/>
                <a:gd name="connsiteY4" fmla="*/ 0 h 85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7182" h="853974">
                  <a:moveTo>
                    <a:pt x="0" y="0"/>
                  </a:moveTo>
                  <a:lnTo>
                    <a:pt x="1887182" y="0"/>
                  </a:lnTo>
                  <a:lnTo>
                    <a:pt x="1887182" y="853974"/>
                  </a:lnTo>
                  <a:lnTo>
                    <a:pt x="0" y="853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cmpd="sng">
              <a:solidFill>
                <a:schemeClr val="bg1">
                  <a:lumMod val="65000"/>
                  <a:alpha val="90000"/>
                </a:schemeClr>
              </a:solidFill>
              <a:prstDash val="sysDot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1950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18 805,6 тыс.руб.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362484" y="5490245"/>
              <a:ext cx="1035239" cy="938781"/>
            </a:xfrm>
            <a:custGeom>
              <a:avLst/>
              <a:gdLst>
                <a:gd name="connsiteX0" fmla="*/ 0 w 853547"/>
                <a:gd name="connsiteY0" fmla="*/ 426774 h 853547"/>
                <a:gd name="connsiteX1" fmla="*/ 125000 w 853547"/>
                <a:gd name="connsiteY1" fmla="*/ 124999 h 853547"/>
                <a:gd name="connsiteX2" fmla="*/ 426775 w 853547"/>
                <a:gd name="connsiteY2" fmla="*/ 0 h 853547"/>
                <a:gd name="connsiteX3" fmla="*/ 728550 w 853547"/>
                <a:gd name="connsiteY3" fmla="*/ 125000 h 853547"/>
                <a:gd name="connsiteX4" fmla="*/ 853549 w 853547"/>
                <a:gd name="connsiteY4" fmla="*/ 426775 h 853547"/>
                <a:gd name="connsiteX5" fmla="*/ 728550 w 853547"/>
                <a:gd name="connsiteY5" fmla="*/ 728550 h 853547"/>
                <a:gd name="connsiteX6" fmla="*/ 426775 w 853547"/>
                <a:gd name="connsiteY6" fmla="*/ 853549 h 853547"/>
                <a:gd name="connsiteX7" fmla="*/ 125000 w 853547"/>
                <a:gd name="connsiteY7" fmla="*/ 728550 h 853547"/>
                <a:gd name="connsiteX8" fmla="*/ 1 w 853547"/>
                <a:gd name="connsiteY8" fmla="*/ 426775 h 853547"/>
                <a:gd name="connsiteX9" fmla="*/ 0 w 853547"/>
                <a:gd name="connsiteY9" fmla="*/ 426774 h 8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547" h="853547">
                  <a:moveTo>
                    <a:pt x="0" y="426774"/>
                  </a:moveTo>
                  <a:cubicBezTo>
                    <a:pt x="0" y="313586"/>
                    <a:pt x="44964" y="205035"/>
                    <a:pt x="125000" y="124999"/>
                  </a:cubicBezTo>
                  <a:cubicBezTo>
                    <a:pt x="205036" y="44963"/>
                    <a:pt x="313588" y="0"/>
                    <a:pt x="426775" y="0"/>
                  </a:cubicBezTo>
                  <a:cubicBezTo>
                    <a:pt x="539963" y="0"/>
                    <a:pt x="648514" y="44964"/>
                    <a:pt x="728550" y="125000"/>
                  </a:cubicBezTo>
                  <a:cubicBezTo>
                    <a:pt x="808586" y="205036"/>
                    <a:pt x="853549" y="313588"/>
                    <a:pt x="853549" y="426775"/>
                  </a:cubicBezTo>
                  <a:cubicBezTo>
                    <a:pt x="853549" y="539963"/>
                    <a:pt x="808585" y="648514"/>
                    <a:pt x="728550" y="728550"/>
                  </a:cubicBezTo>
                  <a:cubicBezTo>
                    <a:pt x="648514" y="808586"/>
                    <a:pt x="539963" y="853549"/>
                    <a:pt x="426775" y="853549"/>
                  </a:cubicBezTo>
                  <a:cubicBezTo>
                    <a:pt x="313587" y="853549"/>
                    <a:pt x="205036" y="808585"/>
                    <a:pt x="125000" y="728550"/>
                  </a:cubicBezTo>
                  <a:cubicBezTo>
                    <a:pt x="44964" y="648514"/>
                    <a:pt x="1" y="539963"/>
                    <a:pt x="1" y="426775"/>
                  </a:cubicBezTo>
                  <a:lnTo>
                    <a:pt x="0" y="42677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99" tIns="124999" rIns="124999" bIns="12499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2017 год (проект)</a:t>
              </a:r>
              <a:endPara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020251" y="6092697"/>
              <a:ext cx="1344114" cy="728408"/>
            </a:xfrm>
            <a:custGeom>
              <a:avLst/>
              <a:gdLst>
                <a:gd name="connsiteX0" fmla="*/ 0 w 1727378"/>
                <a:gd name="connsiteY0" fmla="*/ 0 h 853974"/>
                <a:gd name="connsiteX1" fmla="*/ 1727378 w 1727378"/>
                <a:gd name="connsiteY1" fmla="*/ 0 h 853974"/>
                <a:gd name="connsiteX2" fmla="*/ 1727378 w 1727378"/>
                <a:gd name="connsiteY2" fmla="*/ 853974 h 853974"/>
                <a:gd name="connsiteX3" fmla="*/ 0 w 1727378"/>
                <a:gd name="connsiteY3" fmla="*/ 853974 h 853974"/>
                <a:gd name="connsiteX4" fmla="*/ 0 w 1727378"/>
                <a:gd name="connsiteY4" fmla="*/ 0 h 85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378" h="853974">
                  <a:moveTo>
                    <a:pt x="0" y="0"/>
                  </a:moveTo>
                  <a:lnTo>
                    <a:pt x="1727378" y="0"/>
                  </a:lnTo>
                  <a:lnTo>
                    <a:pt x="1727378" y="853974"/>
                  </a:lnTo>
                  <a:lnTo>
                    <a:pt x="0" y="853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38100" cmpd="sng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381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Arial" pitchFamily="34" charset="0"/>
                  <a:cs typeface="Arial" pitchFamily="34" charset="0"/>
                </a:rPr>
                <a:t>18 805,6 тыс.руб.</a:t>
              </a:r>
              <a:endParaRPr lang="ru-RU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979867" y="6092697"/>
              <a:ext cx="1228674" cy="747542"/>
            </a:xfrm>
            <a:custGeom>
              <a:avLst/>
              <a:gdLst>
                <a:gd name="connsiteX0" fmla="*/ 0 w 1280321"/>
                <a:gd name="connsiteY0" fmla="*/ 0 h 747543"/>
                <a:gd name="connsiteX1" fmla="*/ 1280321 w 1280321"/>
                <a:gd name="connsiteY1" fmla="*/ 0 h 747543"/>
                <a:gd name="connsiteX2" fmla="*/ 1280321 w 1280321"/>
                <a:gd name="connsiteY2" fmla="*/ 747543 h 747543"/>
                <a:gd name="connsiteX3" fmla="*/ 0 w 1280321"/>
                <a:gd name="connsiteY3" fmla="*/ 747543 h 747543"/>
                <a:gd name="connsiteX4" fmla="*/ 0 w 1280321"/>
                <a:gd name="connsiteY4" fmla="*/ 0 h 74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321" h="747543">
                  <a:moveTo>
                    <a:pt x="0" y="0"/>
                  </a:moveTo>
                  <a:lnTo>
                    <a:pt x="1280321" y="0"/>
                  </a:lnTo>
                  <a:lnTo>
                    <a:pt x="1280321" y="747543"/>
                  </a:lnTo>
                  <a:lnTo>
                    <a:pt x="0" y="74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4852" tIns="120904" rIns="120903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Arial" pitchFamily="34" charset="0"/>
                  <a:cs typeface="Arial" pitchFamily="34" charset="0"/>
                </a:rPr>
                <a:t>18 805,6 тыс.руб.</a:t>
              </a:r>
              <a:endParaRPr lang="ru-RU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522516" y="5302489"/>
              <a:ext cx="1067478" cy="952076"/>
            </a:xfrm>
            <a:custGeom>
              <a:avLst/>
              <a:gdLst>
                <a:gd name="connsiteX0" fmla="*/ 0 w 853547"/>
                <a:gd name="connsiteY0" fmla="*/ 426774 h 853547"/>
                <a:gd name="connsiteX1" fmla="*/ 125000 w 853547"/>
                <a:gd name="connsiteY1" fmla="*/ 124999 h 853547"/>
                <a:gd name="connsiteX2" fmla="*/ 426775 w 853547"/>
                <a:gd name="connsiteY2" fmla="*/ 0 h 853547"/>
                <a:gd name="connsiteX3" fmla="*/ 728550 w 853547"/>
                <a:gd name="connsiteY3" fmla="*/ 125000 h 853547"/>
                <a:gd name="connsiteX4" fmla="*/ 853549 w 853547"/>
                <a:gd name="connsiteY4" fmla="*/ 426775 h 853547"/>
                <a:gd name="connsiteX5" fmla="*/ 728550 w 853547"/>
                <a:gd name="connsiteY5" fmla="*/ 728550 h 853547"/>
                <a:gd name="connsiteX6" fmla="*/ 426775 w 853547"/>
                <a:gd name="connsiteY6" fmla="*/ 853549 h 853547"/>
                <a:gd name="connsiteX7" fmla="*/ 125000 w 853547"/>
                <a:gd name="connsiteY7" fmla="*/ 728550 h 853547"/>
                <a:gd name="connsiteX8" fmla="*/ 1 w 853547"/>
                <a:gd name="connsiteY8" fmla="*/ 426775 h 853547"/>
                <a:gd name="connsiteX9" fmla="*/ 0 w 853547"/>
                <a:gd name="connsiteY9" fmla="*/ 426774 h 8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547" h="853547">
                  <a:moveTo>
                    <a:pt x="0" y="426774"/>
                  </a:moveTo>
                  <a:cubicBezTo>
                    <a:pt x="0" y="313586"/>
                    <a:pt x="44964" y="205035"/>
                    <a:pt x="125000" y="124999"/>
                  </a:cubicBezTo>
                  <a:cubicBezTo>
                    <a:pt x="205036" y="44963"/>
                    <a:pt x="313588" y="0"/>
                    <a:pt x="426775" y="0"/>
                  </a:cubicBezTo>
                  <a:cubicBezTo>
                    <a:pt x="539963" y="0"/>
                    <a:pt x="648514" y="44964"/>
                    <a:pt x="728550" y="125000"/>
                  </a:cubicBezTo>
                  <a:cubicBezTo>
                    <a:pt x="808586" y="205036"/>
                    <a:pt x="853549" y="313588"/>
                    <a:pt x="853549" y="426775"/>
                  </a:cubicBezTo>
                  <a:cubicBezTo>
                    <a:pt x="853549" y="539963"/>
                    <a:pt x="808585" y="648514"/>
                    <a:pt x="728550" y="728550"/>
                  </a:cubicBezTo>
                  <a:cubicBezTo>
                    <a:pt x="648514" y="808586"/>
                    <a:pt x="539963" y="853549"/>
                    <a:pt x="426775" y="853549"/>
                  </a:cubicBezTo>
                  <a:cubicBezTo>
                    <a:pt x="313587" y="853549"/>
                    <a:pt x="205036" y="808585"/>
                    <a:pt x="125000" y="728550"/>
                  </a:cubicBezTo>
                  <a:cubicBezTo>
                    <a:pt x="44964" y="648514"/>
                    <a:pt x="1" y="539963"/>
                    <a:pt x="1" y="426775"/>
                  </a:cubicBezTo>
                  <a:lnTo>
                    <a:pt x="0" y="42677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99" tIns="124999" rIns="124999" bIns="12499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2018 год (проект)</a:t>
              </a:r>
              <a:endPara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511800" y="5302489"/>
              <a:ext cx="1026880" cy="924273"/>
            </a:xfrm>
            <a:custGeom>
              <a:avLst/>
              <a:gdLst>
                <a:gd name="connsiteX0" fmla="*/ 0 w 853547"/>
                <a:gd name="connsiteY0" fmla="*/ 426774 h 853547"/>
                <a:gd name="connsiteX1" fmla="*/ 125000 w 853547"/>
                <a:gd name="connsiteY1" fmla="*/ 124999 h 853547"/>
                <a:gd name="connsiteX2" fmla="*/ 426775 w 853547"/>
                <a:gd name="connsiteY2" fmla="*/ 0 h 853547"/>
                <a:gd name="connsiteX3" fmla="*/ 728550 w 853547"/>
                <a:gd name="connsiteY3" fmla="*/ 125000 h 853547"/>
                <a:gd name="connsiteX4" fmla="*/ 853549 w 853547"/>
                <a:gd name="connsiteY4" fmla="*/ 426775 h 853547"/>
                <a:gd name="connsiteX5" fmla="*/ 728550 w 853547"/>
                <a:gd name="connsiteY5" fmla="*/ 728550 h 853547"/>
                <a:gd name="connsiteX6" fmla="*/ 426775 w 853547"/>
                <a:gd name="connsiteY6" fmla="*/ 853549 h 853547"/>
                <a:gd name="connsiteX7" fmla="*/ 125000 w 853547"/>
                <a:gd name="connsiteY7" fmla="*/ 728550 h 853547"/>
                <a:gd name="connsiteX8" fmla="*/ 1 w 853547"/>
                <a:gd name="connsiteY8" fmla="*/ 426775 h 853547"/>
                <a:gd name="connsiteX9" fmla="*/ 0 w 853547"/>
                <a:gd name="connsiteY9" fmla="*/ 426774 h 8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547" h="853547">
                  <a:moveTo>
                    <a:pt x="0" y="426774"/>
                  </a:moveTo>
                  <a:cubicBezTo>
                    <a:pt x="0" y="313586"/>
                    <a:pt x="44964" y="205035"/>
                    <a:pt x="125000" y="124999"/>
                  </a:cubicBezTo>
                  <a:cubicBezTo>
                    <a:pt x="205036" y="44963"/>
                    <a:pt x="313588" y="0"/>
                    <a:pt x="426775" y="0"/>
                  </a:cubicBezTo>
                  <a:cubicBezTo>
                    <a:pt x="539963" y="0"/>
                    <a:pt x="648514" y="44964"/>
                    <a:pt x="728550" y="125000"/>
                  </a:cubicBezTo>
                  <a:cubicBezTo>
                    <a:pt x="808586" y="205036"/>
                    <a:pt x="853549" y="313588"/>
                    <a:pt x="853549" y="426775"/>
                  </a:cubicBezTo>
                  <a:cubicBezTo>
                    <a:pt x="853549" y="539963"/>
                    <a:pt x="808585" y="648514"/>
                    <a:pt x="728550" y="728550"/>
                  </a:cubicBezTo>
                  <a:cubicBezTo>
                    <a:pt x="648514" y="808586"/>
                    <a:pt x="539963" y="853549"/>
                    <a:pt x="426775" y="853549"/>
                  </a:cubicBezTo>
                  <a:cubicBezTo>
                    <a:pt x="313587" y="853549"/>
                    <a:pt x="205036" y="808585"/>
                    <a:pt x="125000" y="728550"/>
                  </a:cubicBezTo>
                  <a:cubicBezTo>
                    <a:pt x="44964" y="648514"/>
                    <a:pt x="1" y="539963"/>
                    <a:pt x="1" y="426775"/>
                  </a:cubicBezTo>
                  <a:lnTo>
                    <a:pt x="0" y="42677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999" tIns="124999" rIns="124999" bIns="12499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2019 год (проект)</a:t>
              </a:r>
              <a:endPara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179512" y="980728"/>
            <a:ext cx="5544616" cy="15121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муниципальной программы </a:t>
            </a:r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условий для включения молодежи как активного субъекта в процессы социально-экономического, общественно-политического,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социокультурного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развития общества </a:t>
            </a:r>
          </a:p>
          <a:p>
            <a:pPr algn="ctr"/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1331640" y="4797152"/>
            <a:ext cx="1443757" cy="648072"/>
          </a:xfrm>
          <a:custGeom>
            <a:avLst/>
            <a:gdLst>
              <a:gd name="connsiteX0" fmla="*/ 0 w 1697361"/>
              <a:gd name="connsiteY0" fmla="*/ 0 h 719966"/>
              <a:gd name="connsiteX1" fmla="*/ 1697361 w 1697361"/>
              <a:gd name="connsiteY1" fmla="*/ 0 h 719966"/>
              <a:gd name="connsiteX2" fmla="*/ 1697361 w 1697361"/>
              <a:gd name="connsiteY2" fmla="*/ 719966 h 719966"/>
              <a:gd name="connsiteX3" fmla="*/ 0 w 1697361"/>
              <a:gd name="connsiteY3" fmla="*/ 719966 h 719966"/>
              <a:gd name="connsiteX4" fmla="*/ 0 w 1697361"/>
              <a:gd name="connsiteY4" fmla="*/ 0 h 71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61" h="719966">
                <a:moveTo>
                  <a:pt x="0" y="0"/>
                </a:moveTo>
                <a:lnTo>
                  <a:pt x="1697361" y="0"/>
                </a:lnTo>
                <a:lnTo>
                  <a:pt x="1697361" y="719966"/>
                </a:lnTo>
                <a:lnTo>
                  <a:pt x="0" y="7199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577" tIns="128016" rIns="128017" bIns="128016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Arial" pitchFamily="34" charset="0"/>
                <a:cs typeface="Arial" pitchFamily="34" charset="0"/>
              </a:rPr>
              <a:t>17 970,3          </a:t>
            </a:r>
            <a:r>
              <a:rPr lang="ru-RU" b="1" kern="1200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b="1" kern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395536" y="4509120"/>
            <a:ext cx="1368152" cy="720080"/>
          </a:xfrm>
          <a:custGeom>
            <a:avLst/>
            <a:gdLst>
              <a:gd name="connsiteX0" fmla="*/ 0 w 720837"/>
              <a:gd name="connsiteY0" fmla="*/ 282931 h 565861"/>
              <a:gd name="connsiteX1" fmla="*/ 137869 w 720837"/>
              <a:gd name="connsiteY1" fmla="*/ 60381 h 565861"/>
              <a:gd name="connsiteX2" fmla="*/ 360420 w 720837"/>
              <a:gd name="connsiteY2" fmla="*/ 1 h 565861"/>
              <a:gd name="connsiteX3" fmla="*/ 582970 w 720837"/>
              <a:gd name="connsiteY3" fmla="*/ 60382 h 565861"/>
              <a:gd name="connsiteX4" fmla="*/ 720838 w 720837"/>
              <a:gd name="connsiteY4" fmla="*/ 282933 h 565861"/>
              <a:gd name="connsiteX5" fmla="*/ 582969 w 720837"/>
              <a:gd name="connsiteY5" fmla="*/ 505483 h 565861"/>
              <a:gd name="connsiteX6" fmla="*/ 360419 w 720837"/>
              <a:gd name="connsiteY6" fmla="*/ 565864 h 565861"/>
              <a:gd name="connsiteX7" fmla="*/ 137869 w 720837"/>
              <a:gd name="connsiteY7" fmla="*/ 505483 h 565861"/>
              <a:gd name="connsiteX8" fmla="*/ 1 w 720837"/>
              <a:gd name="connsiteY8" fmla="*/ 282932 h 565861"/>
              <a:gd name="connsiteX9" fmla="*/ 0 w 720837"/>
              <a:gd name="connsiteY9" fmla="*/ 282931 h 56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837" h="565861">
                <a:moveTo>
                  <a:pt x="0" y="282931"/>
                </a:moveTo>
                <a:cubicBezTo>
                  <a:pt x="0" y="196067"/>
                  <a:pt x="50830" y="114017"/>
                  <a:pt x="137869" y="60381"/>
                </a:cubicBezTo>
                <a:cubicBezTo>
                  <a:pt x="201349" y="21263"/>
                  <a:pt x="279717" y="1"/>
                  <a:pt x="360420" y="1"/>
                </a:cubicBezTo>
                <a:cubicBezTo>
                  <a:pt x="441123" y="1"/>
                  <a:pt x="519491" y="21263"/>
                  <a:pt x="582970" y="60382"/>
                </a:cubicBezTo>
                <a:cubicBezTo>
                  <a:pt x="670009" y="114019"/>
                  <a:pt x="720838" y="196069"/>
                  <a:pt x="720838" y="282933"/>
                </a:cubicBezTo>
                <a:cubicBezTo>
                  <a:pt x="720838" y="369797"/>
                  <a:pt x="670009" y="451847"/>
                  <a:pt x="582969" y="505483"/>
                </a:cubicBezTo>
                <a:cubicBezTo>
                  <a:pt x="519489" y="544601"/>
                  <a:pt x="441121" y="565864"/>
                  <a:pt x="360419" y="565864"/>
                </a:cubicBezTo>
                <a:cubicBezTo>
                  <a:pt x="279716" y="565864"/>
                  <a:pt x="201348" y="544602"/>
                  <a:pt x="137869" y="505483"/>
                </a:cubicBezTo>
                <a:cubicBezTo>
                  <a:pt x="50830" y="451846"/>
                  <a:pt x="0" y="369796"/>
                  <a:pt x="1" y="282932"/>
                </a:cubicBezTo>
                <a:lnTo>
                  <a:pt x="0" y="282931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64" tIns="82868" rIns="105564" bIns="828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год </a:t>
            </a:r>
            <a:r>
              <a:rPr lang="ru-RU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(первоначальный план)</a:t>
            </a:r>
            <a:endPara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2927393"/>
              </p:ext>
            </p:extLst>
          </p:nvPr>
        </p:nvGraphicFramePr>
        <p:xfrm>
          <a:off x="179511" y="620688"/>
          <a:ext cx="8712969" cy="6028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3"/>
                <a:gridCol w="4392488"/>
                <a:gridCol w="576064"/>
                <a:gridCol w="864096"/>
                <a:gridCol w="864096"/>
                <a:gridCol w="864096"/>
                <a:gridCol w="864096"/>
              </a:tblGrid>
              <a:tr h="57606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100" b="1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1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11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  <a:endParaRPr lang="ru-RU" sz="10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 (первоначальный план)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(проект)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90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численности молодежи, вовлеченной в мероприятия, направленные на физическую подготовку молодежи допризывного возраста, духовно-нравственное и гражданско-патриотическое воспитание, формирование системы духовно-нравственных ценностей и развитие межэтнических отношений, в общей численности молодежи</a:t>
                      </a:r>
                      <a:endParaRPr lang="ru-RU" sz="11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9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30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34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36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38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96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численности молодежи, принимающей участие в добровольческой деятельности, в общей численности молодежи</a:t>
                      </a:r>
                      <a:endParaRPr lang="ru-RU" sz="11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9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8,5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9,5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96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численности молодежи, вовлеченной в программы в сфере поддержки талантливой молодежи, в общем количестве молодежи</a:t>
                      </a:r>
                      <a:endParaRPr lang="ru-RU" sz="11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9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96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молодежи, участвующей в реализации мероприятий по профилактике асоциальных явлений в молодежной среде, от общего числа молодежи</a:t>
                      </a:r>
                      <a:endParaRPr lang="ru-RU" sz="11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9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200" b="1" dirty="0">
                        <a:solidFill>
                          <a:srgbClr val="3333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78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численности молодежи, участвующей в </a:t>
                      </a:r>
                      <a:r>
                        <a:rPr kumimoji="0" lang="ru-RU" sz="1100" b="1" kern="1200" dirty="0" err="1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профориентационных</a:t>
                      </a:r>
                      <a:r>
                        <a:rPr kumimoji="0" lang="ru-RU" sz="11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мероприятиях, а также в мероприятиях содействия занятости и трудоустройству молодежи, в общем количестве молодежи</a:t>
                      </a:r>
                      <a:endParaRPr lang="ru-RU" sz="11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9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27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28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29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96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численности молодежи, участвующей в деятельности детских и молодежных общественных объединений, в общем количестве молодежи</a:t>
                      </a:r>
                      <a:endParaRPr lang="ru-RU" sz="11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9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96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Удовлетворенность потребителей качеством услуг, оказываемых МБУ "Молодежный центр" в рамках выполнения муниципального задания</a:t>
                      </a:r>
                      <a:endParaRPr lang="ru-RU" sz="11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9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95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95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95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95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96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Наличие обоснованных жалоб на качество услуг, оказанных МБУ "Молодежный центр" в рамках выполнения муниципального задания</a:t>
                      </a:r>
                      <a:endParaRPr lang="ru-RU" sz="11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9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0,5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0,5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0,5</a:t>
                      </a:r>
                      <a:endParaRPr lang="ru-RU" sz="1200" b="1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7025" y="1789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Исполнение публичных нормативных обязательств за счет средств бюджета городского округа город Урай в проекте бюджета на 2017 год и на плановый период 2018 и 2019 годов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1084599"/>
              </p:ext>
            </p:extLst>
          </p:nvPr>
        </p:nvGraphicFramePr>
        <p:xfrm>
          <a:off x="179512" y="1484783"/>
          <a:ext cx="8784976" cy="4403312"/>
        </p:xfrm>
        <a:graphic>
          <a:graphicData uri="http://schemas.openxmlformats.org/drawingml/2006/table">
            <a:tbl>
              <a:tblPr/>
              <a:tblGrid>
                <a:gridCol w="4978153"/>
                <a:gridCol w="1390955"/>
                <a:gridCol w="1244538"/>
                <a:gridCol w="1171330"/>
              </a:tblGrid>
              <a:tr h="566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Публичное нормативное обязательство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(проект)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(проект)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07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1. Иные виды дополнительных мер социальной поддержки</a:t>
                      </a:r>
                    </a:p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(выплата ежемесячных пособий для содержания подопечных приемных детей)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73 256,5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77 685,7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82 114,8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2. Выплата компенсации части родительской платы за присмотр и уход за детьми в образовательных организациях, реализующих образовательные программы дошкольного образования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32 607,0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32 607,0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32 607,0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3. Выплаты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гражданам, удостоенных звания «Почетный гражданин города Урай»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150,0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150,0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150,0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расходов</a:t>
                      </a:r>
                      <a:endParaRPr lang="ru-RU" sz="18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106 013,5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110 442,7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114 871,8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920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332656"/>
            <a:ext cx="74888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Объем муниципального долга на 2017 год, </a:t>
            </a:r>
          </a:p>
          <a:p>
            <a:pPr algn="ctr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тыс. рублей 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www.ivteleradio.ru/images/2016/3/18/be5bb15a3ea84df9910ffdb4cadbaa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3546425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2158480"/>
              </p:ext>
            </p:extLst>
          </p:nvPr>
        </p:nvGraphicFramePr>
        <p:xfrm>
          <a:off x="3635896" y="1556793"/>
          <a:ext cx="5184576" cy="2675245"/>
        </p:xfrm>
        <a:graphic>
          <a:graphicData uri="http://schemas.openxmlformats.org/drawingml/2006/table">
            <a:tbl>
              <a:tblPr/>
              <a:tblGrid>
                <a:gridCol w="3456384"/>
                <a:gridCol w="1728192"/>
              </a:tblGrid>
              <a:tr h="43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(проект)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7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муниципального образования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01.01.2017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76 712,0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kern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203 832,9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1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kern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Погашение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kern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92 112,0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Верхний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предел  муниципального долга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188 432,9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4437112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будет направлена на проведение взвешенной долговой политики, итогом реализации которой должно стать  отсутствие долговых обязательств муниципального образования на конец отчетного года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1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през1"/>
          <p:cNvPicPr preferRelativeResize="0">
            <a:picLocks noChangeArrowheads="1"/>
          </p:cNvPicPr>
          <p:nvPr/>
        </p:nvPicPr>
        <p:blipFill>
          <a:blip r:embed="rId4" cstate="print"/>
          <a:srcRect r="82060"/>
          <a:stretch>
            <a:fillRect/>
          </a:stretch>
        </p:blipFill>
        <p:spPr bwMode="auto">
          <a:xfrm>
            <a:off x="0" y="6350"/>
            <a:ext cx="183569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1680" y="980728"/>
            <a:ext cx="7452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Подготовлено Комитетом по финансам администрации города Урай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www.uray.ru/images/files/7z-l.gif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204864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Адрес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микрорайон 2, дом 60, город Урай, Тюменская область, Ханты-Мансийский автономный округ –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Югра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628285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79715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Председатель комитета – Хусаинова Ирина Валериевна, тел.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(34676) 2-33-56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E-mail: comfin@uray.ru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75126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\\adms4\home1$\kuzmenkovs\Desktop\для главы\маркеры\22_Glavniii_sait_72_08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4680520" cy="1228344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8581108"/>
              </p:ext>
            </p:extLst>
          </p:nvPr>
        </p:nvGraphicFramePr>
        <p:xfrm>
          <a:off x="179511" y="1196752"/>
          <a:ext cx="8856985" cy="5493937"/>
        </p:xfrm>
        <a:graphic>
          <a:graphicData uri="http://schemas.openxmlformats.org/drawingml/2006/table">
            <a:tbl>
              <a:tblPr/>
              <a:tblGrid>
                <a:gridCol w="360041"/>
                <a:gridCol w="3744416"/>
                <a:gridCol w="1224136"/>
                <a:gridCol w="1296144"/>
                <a:gridCol w="2232248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</a:t>
                      </a: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предложений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предусмотрено в  проекте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бюджета,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тыс.руб.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0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1 475 021,4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1717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1 459 829,6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1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Здравоохранение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597">
                <a:tc vMerge="1">
                  <a:txBody>
                    <a:bodyPr/>
                    <a:lstStyle/>
                    <a:p>
                      <a:pPr algn="ctr" fontAlgn="ctr"/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823,9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5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1343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133 617,5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algn="ctr" fontAlgn="ctr"/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45 819,9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0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 (в том числе стоянки, дворы, дороги, благоустройство территорий детских садов)</a:t>
                      </a: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1239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169 841,7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1233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191 721,2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3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Жилищные вопросы (в том числе жилищное строительство, снос ветхого жилья)</a:t>
                      </a: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475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83 653,3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75 856,2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0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 (мероприятия в сфере физической культуры и спорта)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1 420,8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4 209,3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2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 и искусство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110 016,9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111 080,1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369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500341"/>
              </p:ext>
            </p:extLst>
          </p:nvPr>
        </p:nvGraphicFramePr>
        <p:xfrm>
          <a:off x="179513" y="1478112"/>
          <a:ext cx="8784977" cy="4327152"/>
        </p:xfrm>
        <a:graphic>
          <a:graphicData uri="http://schemas.openxmlformats.org/drawingml/2006/table">
            <a:tbl>
              <a:tblPr/>
              <a:tblGrid>
                <a:gridCol w="2016223"/>
                <a:gridCol w="1296144"/>
                <a:gridCol w="1440160"/>
                <a:gridCol w="1368152"/>
                <a:gridCol w="1406471"/>
                <a:gridCol w="1257827"/>
              </a:tblGrid>
              <a:tr h="3353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Основные показатели</a:t>
                      </a: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Первоначальный план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</a:t>
                      </a: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Ожидаемое исполнение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 год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Проект бюджета 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2017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2018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2019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3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2 598 661,9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3 025 774,9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2 542 665,5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2 430 435,4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2 372 287,1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 предыдущему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году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2 652 217,9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3 375 062,8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2 604 386,4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2 498 729,4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2 441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298,9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 к предыдущему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году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Дефицит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(-)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- 53 556,0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- 349 287,9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-61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720,9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- 68 294,0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- 69 011,8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58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7504" y="188640"/>
            <a:ext cx="88569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Основные параметры бюджета городского округа город Урай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2016 году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проекте бюджета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2017 год                                                             и на плановый период 2018 и 2019 годов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868144" y="3573016"/>
            <a:ext cx="144016" cy="21602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361787" y="3573016"/>
            <a:ext cx="144016" cy="21602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639406" y="3573016"/>
            <a:ext cx="144016" cy="21602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868144" y="4797152"/>
            <a:ext cx="144016" cy="21602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531485" y="4797152"/>
            <a:ext cx="144016" cy="21602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610714" y="4797152"/>
            <a:ext cx="144016" cy="21602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85606" y="1052736"/>
            <a:ext cx="11583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тыс.руб.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34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48981773"/>
              </p:ext>
            </p:extLst>
          </p:nvPr>
        </p:nvGraphicFramePr>
        <p:xfrm>
          <a:off x="179512" y="4941168"/>
          <a:ext cx="8856984" cy="18188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00219"/>
                <a:gridCol w="2374037"/>
                <a:gridCol w="2282728"/>
              </a:tblGrid>
              <a:tr h="29655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 на 201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 на 201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5496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1. ДОХОДЫ (всего)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2 430 435,4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2 372 287,1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18301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 них: Налоговые +</a:t>
                      </a:r>
                      <a:r>
                        <a:rPr lang="ru-RU" sz="1400" i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Неналоговые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715 931,8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723 109,7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5496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</a:t>
                      </a:r>
                      <a:r>
                        <a:rPr lang="ru-RU" sz="1400" i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поступления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1 714 503,6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1 649 177,4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5496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2. РАСХОДЫ (всего)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2 498 729,4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2 441 298,9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54965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3. ДЕФИЦИТ  (-)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- 68 294,0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- 69 011,8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Выноска со стрелками влево/вправо 4"/>
          <p:cNvSpPr/>
          <p:nvPr/>
        </p:nvSpPr>
        <p:spPr>
          <a:xfrm>
            <a:off x="2987824" y="2312876"/>
            <a:ext cx="2160240" cy="1368152"/>
          </a:xfrm>
          <a:prstGeom prst="leftRightArrowCallout">
            <a:avLst>
              <a:gd name="adj1" fmla="val 25000"/>
              <a:gd name="adj2" fmla="val 20128"/>
              <a:gd name="adj3" fmla="val 19587"/>
              <a:gd name="adj4" fmla="val 6057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БЮДЖЕТА</a:t>
            </a:r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</a:t>
            </a:r>
          </a:p>
          <a:p>
            <a:pPr algn="ctr"/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2017 год</a:t>
            </a:r>
            <a:endParaRPr lang="ru-RU" sz="1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1456" y="722590"/>
            <a:ext cx="626368" cy="3924435"/>
          </a:xfrm>
          <a:prstGeom prst="rect">
            <a:avLst/>
          </a:prstGeom>
          <a:solidFill>
            <a:srgbClr val="F89D52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 бюджета всего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2 542 665,5 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836712"/>
            <a:ext cx="576064" cy="38884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 всего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2 604 386,4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79512" y="996038"/>
            <a:ext cx="2232248" cy="1008112"/>
          </a:xfrm>
          <a:prstGeom prst="homePlate">
            <a:avLst/>
          </a:prstGeom>
          <a:gradFill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</a:gradFill>
          <a:ln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578 430,7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79512" y="2354397"/>
            <a:ext cx="2232248" cy="100811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Неналоговые доходы                  141 520,0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79512" y="3825044"/>
            <a:ext cx="2232248" cy="9361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Безвозмездные поступления          1 822 714,8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5868144" y="800708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1 426 738,4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868144" y="1284070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ЖКХ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273 821,0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5868144" y="1778746"/>
            <a:ext cx="3168351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175 180,6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868144" y="2283233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7CC3D6"/>
          </a:solidFill>
          <a:ln>
            <a:solidFill>
              <a:srgbClr val="7CC3D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Культура и кинематография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111 308,4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5868144" y="2797531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6ABAD0"/>
          </a:solidFill>
          <a:ln>
            <a:solidFill>
              <a:srgbClr val="64B7C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278 164,3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5796136" y="3292207"/>
            <a:ext cx="3240360" cy="1000889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50AEC8"/>
          </a:solidFill>
          <a:ln>
            <a:solidFill>
              <a:srgbClr val="41A7C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безопасность и правоохранительная деятельность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34 943,7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5868144" y="4365104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3898B2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Прочие расходы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304 230,0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-473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Основные параметры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проекта бюджета 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городского округа город Урай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 2017 год и на плановый период 2018 и 2019 годов, 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тыс.руб.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3754760" y="3356992"/>
            <a:ext cx="626368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Дефицит            61 720,9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19476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14704</TotalTime>
  <Words>12268</Words>
  <Application>Microsoft Office PowerPoint</Application>
  <PresentationFormat>Экран (4:3)</PresentationFormat>
  <Paragraphs>2585</Paragraphs>
  <Slides>68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68</vt:i4>
      </vt:variant>
    </vt:vector>
  </HeadingPairs>
  <TitlesOfParts>
    <vt:vector size="71" baseType="lpstr">
      <vt:lpstr>Поток</vt:lpstr>
      <vt:lpstr>1_Поток</vt:lpstr>
      <vt:lpstr>2_Поток</vt:lpstr>
      <vt:lpstr>Слайд 1</vt:lpstr>
      <vt:lpstr>Документы, на основании которых составляется проект муниципального бюджета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Безвозмездные поступления бюджета  городского округа город Урай, тыс.руб.</vt:lpstr>
      <vt:lpstr>Основные мероприятия по мобилизации доходов бюджета</vt:lpstr>
      <vt:lpstr>Слайд 15</vt:lpstr>
      <vt:lpstr>Слайд 16</vt:lpstr>
      <vt:lpstr>Слайд 17</vt:lpstr>
      <vt:lpstr>Слайд 18</vt:lpstr>
      <vt:lpstr>Муниципальные программы, реализуемые  в городе Урай в 2017- 2019 годах</vt:lpstr>
      <vt:lpstr>Муниципальные программы, реализуемые  в городе Урай в 2017-2019 годах</vt:lpstr>
      <vt:lpstr>Слайд 21</vt:lpstr>
      <vt:lpstr>Слайд 22</vt:lpstr>
      <vt:lpstr>Слайд 23</vt:lpstr>
      <vt:lpstr>Слайд 24</vt:lpstr>
      <vt:lpstr>Организация отдыха и оздоровления детей</vt:lpstr>
      <vt:lpstr>Слайд 26</vt:lpstr>
      <vt:lpstr>Слайд 27</vt:lpstr>
      <vt:lpstr>Слайд 28</vt:lpstr>
      <vt:lpstr>Слайд 29</vt:lpstr>
      <vt:lpstr>Слайд 30</vt:lpstr>
      <vt:lpstr>  Муниципальная программа «Поддержка социально ориентированных некоммерческих организаций в городе Урай» на 2015-2017 годы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Муниципальный дорожный фонд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A. Gotsman</dc:creator>
  <cp:lastModifiedBy>Лариса Васильевна Зорина</cp:lastModifiedBy>
  <cp:revision>1940</cp:revision>
  <dcterms:created xsi:type="dcterms:W3CDTF">2011-03-01T09:21:01Z</dcterms:created>
  <dcterms:modified xsi:type="dcterms:W3CDTF">2017-09-12T09:40:55Z</dcterms:modified>
</cp:coreProperties>
</file>