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66" r:id="rId2"/>
    <p:sldId id="359" r:id="rId3"/>
    <p:sldId id="356" r:id="rId4"/>
    <p:sldId id="385" r:id="rId5"/>
    <p:sldId id="384" r:id="rId6"/>
    <p:sldId id="386" r:id="rId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77777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BCEFEA-4140-41BA-9D0E-3EC91526085D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9F2FC8-7549-401D-B91F-18C7E9826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8495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809A9C-CAF7-48A2-8980-AEDFF8B23F4C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582B9-D141-4D6C-85DC-0DF5C7A0A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929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AC6CDF-4F04-49BC-8904-349DD1E5D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318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3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6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>
              <a:defRPr/>
            </a:pPr>
            <a:fld id="{BCDD0E9C-D6D8-4A8B-9EC8-98BE1E446363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81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177126" defTabSz="917544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6718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33D7B-AB09-4C82-8361-080EB69C46DF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1474D-BFCC-4F90-869A-7E46578C5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2167A3-1388-48C3-83D0-E653D90C1DD0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DDAF8-8897-4752-832E-29A31CAB94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37F7A-947C-4A95-A6EC-F61F3A3DA178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1D768-5C8B-4D6A-8C3F-A289DEA499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7079980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D80B9-64F1-45DC-BEA2-40B19DD815F0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9CA6-ADF1-4349-9C42-D9C8B5C428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A2D88-51A5-45F1-B0F9-7108BB2C8101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344B2-F93F-4A60-B297-9ADDAC075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139AB-2600-49FE-B50E-57EF22C9D8F9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F59F7-E34F-4DC5-AB71-A975106DC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D8F84C-6625-4DFC-962C-82DF9B29A30A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92E9-F18A-43CC-B1C8-B2C000818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39CD4-40D9-4923-A509-898CD6048089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E11D0-BB60-4CD6-8E7E-A05A49A091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ACA2FE-A210-49D1-9285-0EEEC8CCFDD6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07384-0F6A-4CB5-91BA-C969210EB8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DED20-27FB-4ED3-B9DD-D0671B62CAF0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9FE5D-3469-4F94-8ED7-D56D2125A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8D0CB-BCAE-4B4C-8BCA-99E0936046F8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F152-7211-459A-8D6D-D579D53BEB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36142B8-C3BA-4E51-AEBF-00A984721B71}" type="datetime1">
              <a:rPr lang="ru-RU" smtClean="0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E6238E5-CC0F-4F39-924A-8E9C7F0871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uray.ru/document/84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57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1270000" dist="50800" dir="5400000" algn="ctr" rotWithShape="0">
              <a:schemeClr val="bg1"/>
            </a:outerShdw>
          </a:effectLst>
        </p:spPr>
      </p:pic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5366" name="Группа 6"/>
          <p:cNvGrpSpPr>
            <a:grpSpLocks/>
          </p:cNvGrpSpPr>
          <p:nvPr/>
        </p:nvGrpSpPr>
        <p:grpSpPr bwMode="auto">
          <a:xfrm>
            <a:off x="3143250" y="142875"/>
            <a:ext cx="5643563" cy="1054100"/>
            <a:chOff x="2928926" y="4500570"/>
            <a:chExt cx="5643602" cy="105406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71802" y="5000636"/>
              <a:ext cx="5500726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город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 err="1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Урай</a:t>
              </a:r>
              <a:endParaRPr lang="ru-RU" sz="3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4500570"/>
              <a:ext cx="5572164" cy="5539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Муниципальное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 </a:t>
              </a:r>
              <a:r>
                <a:rPr lang="ru-RU" sz="3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850" y="1412875"/>
            <a:ext cx="83915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 2014 год и плановый период 2015 и 2016 годов</a:t>
            </a:r>
            <a:endParaRPr lang="ru-RU" sz="4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25" y="5732463"/>
            <a:ext cx="225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</a:p>
        </p:txBody>
      </p:sp>
      <p:pic>
        <p:nvPicPr>
          <p:cNvPr id="12" name="Picture 4" descr="закладка ура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бюджет городского округа город </a:t>
            </a:r>
            <a:r>
              <a:rPr lang="ru-RU" sz="3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Урай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закладка урай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980728"/>
            <a:ext cx="7127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876256" y="5157192"/>
            <a:ext cx="173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И.В.Хусаинова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TextBox 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" name="TextBox 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TextBox 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TextBox 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TextBox 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9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9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10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10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10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10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10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1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7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7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8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8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8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8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8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9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9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7" name="TextBox 19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21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1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2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2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2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2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2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2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2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2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2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2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2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2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2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2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2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2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2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2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1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1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1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1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1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1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2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2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32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32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32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32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32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32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32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32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33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33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33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33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33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33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33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33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33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33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34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34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34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34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34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34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34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34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34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34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35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35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35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35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35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35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35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35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35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35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36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36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36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363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364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365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366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367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368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369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370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371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372"/>
          <p:cNvSpPr txBox="1"/>
          <p:nvPr/>
        </p:nvSpPr>
        <p:spPr>
          <a:xfrm>
            <a:off x="6218238" y="731838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3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3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3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3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3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3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3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3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3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3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3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3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3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3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3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3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3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3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3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3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3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3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3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3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3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3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3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4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4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4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4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4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4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4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4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4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4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4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4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4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4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4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4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4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4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4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4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4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4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4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4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4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4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4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4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4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4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4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4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4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4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4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4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4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4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4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4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4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4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4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4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4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4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4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4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4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4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4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4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4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4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4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4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4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4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4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4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4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4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4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4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4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4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4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4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4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4" name="TextBox 4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5" name="TextBox 4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6" name="TextBox 4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7" name="TextBox 4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8" name="TextBox 4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9" name="TextBox 4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0" name="TextBox 4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1" name="TextBox 4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2" name="TextBox 4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3" name="TextBox 4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4" name="TextBox 4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5" name="TextBox 4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6" name="TextBox 4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7" name="TextBox 4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8" name="TextBox 4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9" name="TextBox 4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0" name="TextBox 4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1" name="TextBox 4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2" name="TextBox 4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3" name="TextBox 4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4" name="TextBox 4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5" name="TextBox 4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6" name="TextBox 4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7" name="TextBox 4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8" name="TextBox 4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9" name="TextBox 4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0" name="TextBox 4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1" name="TextBox 4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2" name="TextBox 4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3" name="TextBox 4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4" name="TextBox 4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5" name="TextBox 5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6" name="TextBox 5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7" name="TextBox 5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8" name="TextBox 5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9" name="TextBox 5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0" name="TextBox 5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1" name="TextBox 5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2" name="TextBox 5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3" name="TextBox 5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4" name="TextBox 5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5" name="TextBox 5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6" name="TextBox 5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7" name="TextBox 5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8" name="TextBox 5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9" name="TextBox 5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0" name="TextBox 5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1" name="TextBox 5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2" name="TextBox 5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3" name="TextBox 5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4" name="TextBox 5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5" name="TextBox 5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6" name="TextBox 5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7" name="TextBox 5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8" name="TextBox 5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9" name="TextBox 5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0" name="TextBox 5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1" name="TextBox 5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2" name="TextBox 5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3" name="TextBox 5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4" name="TextBox 5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5" name="TextBox 5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6" name="TextBox 5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7" name="TextBox 5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8" name="TextBox 5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9" name="TextBox 5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0" name="TextBox 6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1" name="TextBox 6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2" name="TextBox 6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3" name="TextBox 6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4" name="TextBox 6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5" name="TextBox 6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6" name="TextBox 6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7" name="TextBox 6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8" name="TextBox 6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9" name="TextBox 6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0" name="TextBox 6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1" name="TextBox 6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2" name="TextBox 6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3" name="TextBox 6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4" name="TextBox 6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5" name="TextBox 6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6" name="TextBox 6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7" name="TextBox 6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8" name="TextBox 6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9" name="TextBox 6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0" name="TextBox 6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1" name="TextBox 6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2" name="TextBox 6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3" name="TextBox 6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4" name="TextBox 6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5" name="TextBox 6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6" name="TextBox 6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7" name="TextBox 6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8" name="TextBox 6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9" name="TextBox 6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0" name="TextBox 6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1" name="TextBox 6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2" name="TextBox 6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3" name="TextBox 6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4" name="TextBox 6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5" name="TextBox 6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6" name="TextBox 6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7" name="TextBox 6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8" name="TextBox 6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9" name="TextBox 6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0" name="TextBox 6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1" name="TextBox 6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2" name="TextBox 6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3" name="TextBox 6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4" name="TextBox 6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5" name="TextBox 6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6" name="TextBox 6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7" name="TextBox 6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8" name="TextBox 6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9" name="TextBox 6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0" name="TextBox 6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1" name="TextBox 6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2" name="TextBox 6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3" name="TextBox 6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4" name="TextBox 6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5" name="TextBox 6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6" name="TextBox 6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7" name="TextBox 6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8" name="TextBox 6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9" name="TextBox 6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0" name="TextBox 6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1" name="TextBox 6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2" name="TextBox 6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3" name="TextBox 6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4" name="TextBox 6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5" name="TextBox 6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6" name="TextBox 6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7" name="TextBox 6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8" name="TextBox 6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9" name="TextBox 6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0" name="TextBox 6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1" name="TextBox 6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2" name="TextBox 6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3" name="TextBox 6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4" name="TextBox 6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5" name="TextBox 7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6" name="TextBox 7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7" name="TextBox 7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8" name="TextBox 7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9" name="TextBox 7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0" name="TextBox 7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1" name="TextBox 7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2" name="TextBox 7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3" name="TextBox 7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4" name="TextBox 7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5" name="TextBox 7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6" name="TextBox 7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7" name="TextBox 7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8" name="TextBox 7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9" name="TextBox 7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0" name="TextBox 7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1" name="TextBox 7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2" name="TextBox 7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3" name="TextBox 7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4" name="TextBox 7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5" name="TextBox 7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6" name="TextBox 7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7" name="TextBox 7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8" name="TextBox 7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9" name="TextBox 7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0" name="TextBox 7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1" name="TextBox 7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2" name="TextBox 7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3" name="TextBox 7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4" name="TextBox 7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5" name="TextBox 7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6" name="TextBox 7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7" name="TextBox 7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8" name="TextBox 7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9" name="TextBox 7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0" name="TextBox 7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1" name="TextBox 7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2" name="TextBox 7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3" name="TextBox 7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4" name="TextBox 7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5" name="TextBox 7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6" name="TextBox 7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7" name="TextBox 7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8" name="TextBox 7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9" name="TextBox 7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0" name="TextBox 7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1" name="TextBox 7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2" name="TextBox 7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3" name="TextBox 7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4" name="TextBox 7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5" name="TextBox 7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6" name="TextBox 7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7" name="TextBox 7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8" name="TextBox 7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9" name="TextBox 7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0" name="TextBox 7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1" name="TextBox 7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2" name="TextBox 7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3" name="TextBox 7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4" name="TextBox 7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5" name="TextBox 7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6" name="TextBox 7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7" name="TextBox 7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8" name="TextBox 7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9" name="TextBox 7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0" name="TextBox 7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1" name="TextBox 7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2" name="TextBox 7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3" name="TextBox 7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4" name="TextBox 7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5" name="TextBox 7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6" name="TextBox 7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7" name="TextBox 7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8" name="TextBox 7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9" name="TextBox 7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0" name="TextBox 7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1" name="TextBox 7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2" name="TextBox 7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3" name="TextBox 7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4" name="TextBox 7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5" name="TextBox 7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6" name="TextBox 8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7" name="TextBox 8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8" name="TextBox 8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9" name="TextBox 8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0" name="TextBox 8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1" name="TextBox 8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2" name="TextBox 8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3" name="TextBox 8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4" name="TextBox 8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5" name="TextBox 8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6" name="TextBox 8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7" name="TextBox 8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8" name="TextBox 8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9" name="TextBox 8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0" name="TextBox 8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1" name="TextBox 8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2" name="TextBox 8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3" name="TextBox 8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4" name="TextBox 8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5" name="TextBox 8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6" name="TextBox 8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7" name="TextBox 8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8" name="TextBox 8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9" name="TextBox 8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0" name="TextBox 8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1" name="TextBox 8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2" name="TextBox 8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3" name="TextBox 8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4" name="TextBox 8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5" name="TextBox 9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6" name="TextBox 9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7" name="TextBox 9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8" name="TextBox 9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9" name="TextBox 9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0" name="TextBox 9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1" name="TextBox 9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2" name="TextBox 9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3" name="TextBox 9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4" name="TextBox 90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5" name="TextBox 91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6" name="TextBox 91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7" name="TextBox 91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8" name="TextBox 91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9" name="TextBox 91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0" name="TextBox 9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1" name="TextBox 9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2" name="TextBox 9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3" name="TextBox 9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4" name="TextBox 9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5" name="TextBox 9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6" name="TextBox 9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7" name="TextBox 9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8" name="TextBox 9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9" name="TextBox 9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0" name="TextBox 9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1" name="TextBox 9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2" name="TextBox 9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3" name="TextBox 9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4" name="TextBox 9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5" name="TextBox 9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6" name="TextBox 9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7" name="TextBox 9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8" name="TextBox 9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9" name="TextBox 9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0" name="TextBox 9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1" name="TextBox 9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2" name="TextBox 9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3" name="TextBox 9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4" name="TextBox 9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5" name="TextBox 9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6" name="TextBox 9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7" name="TextBox 9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8" name="TextBox 9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9" name="TextBox 9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0" name="TextBox 9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1" name="TextBox 9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2" name="TextBox 9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3" name="TextBox 9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4" name="TextBox 9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5" name="TextBox 9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6" name="TextBox 95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7" name="TextBox 95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8" name="TextBox 9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9" name="TextBox 9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0" name="TextBox 9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1" name="TextBox 9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2" name="TextBox 9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3" name="TextBox 9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4" name="TextBox 9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5" name="TextBox 9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6" name="TextBox 9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7" name="TextBox 9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8" name="TextBox 9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9" name="TextBox 9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0" name="TextBox 9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1" name="TextBox 9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2" name="TextBox 9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3" name="TextBox 9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4" name="TextBox 9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5" name="TextBox 9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6" name="TextBox 9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7" name="TextBox 9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8" name="TextBox 9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9" name="TextBox 9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0" name="TextBox 9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1" name="TextBox 9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2" name="TextBox 97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3" name="TextBox 97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4" name="TextBox 97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5" name="TextBox 98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6" name="TextBox 98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7" name="TextBox 98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8" name="TextBox 98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9" name="TextBox 98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0" name="TextBox 98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1" name="TextBox 98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2" name="TextBox 98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3" name="TextBox 98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4" name="TextBox 98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5" name="TextBox 99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6" name="TextBox 9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7" name="TextBox 9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8" name="TextBox 9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9" name="TextBox 9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0" name="TextBox 9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1" name="TextBox 9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2" name="TextBox 9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3" name="TextBox 9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4" name="TextBox 9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5" name="TextBox 10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6" name="TextBox 100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7" name="TextBox 100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8" name="TextBox 100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9" name="TextBox 100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0" name="TextBox 100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1" name="TextBox 100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2" name="TextBox 100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3" name="TextBox 100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4" name="TextBox 10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5" name="TextBox 10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6" name="TextBox 10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7" name="TextBox 10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8" name="TextBox 10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9" name="TextBox 10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0" name="TextBox 10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1" name="TextBox 10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2" name="TextBox 10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3" name="TextBox 10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4" name="TextBox 10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5" name="TextBox 10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6" name="TextBox 103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7" name="TextBox 104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8" name="TextBox 104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9" name="TextBox 104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0" name="TextBox 104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1" name="TextBox 104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2" name="TextBox 104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3" name="TextBox 104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4" name="TextBox 104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5" name="TextBox 104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6" name="TextBox 104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7" name="TextBox 105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8" name="TextBox 10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9" name="TextBox 10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0" name="TextBox 10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1" name="TextBox 10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2" name="TextBox 10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3" name="TextBox 10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4" name="TextBox 11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5" name="TextBox 11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6" name="TextBox 11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7" name="TextBox 11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8" name="TextBox 11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9" name="TextBox 11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0" name="TextBox 115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1" name="TextBox 115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2" name="TextBox 115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3" name="TextBox 115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4" name="TextBox 11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5" name="TextBox 11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6" name="TextBox 11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7" name="TextBox 11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8" name="TextBox 11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9" name="TextBox 11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0" name="TextBox 116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1" name="TextBox 116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2" name="TextBox 116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3" name="TextBox 116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4" name="TextBox 116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5" name="TextBox 116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6" name="TextBox 116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7" name="TextBox 117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8" name="TextBox 117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9" name="TextBox 117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0" name="TextBox 117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1" name="TextBox 117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2" name="TextBox 117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3" name="TextBox 117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4" name="TextBox 11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5" name="TextBox 11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6" name="TextBox 119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7" name="TextBox 119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8" name="TextBox 119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9" name="TextBox 120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0" name="TextBox 129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1" name="TextBox 129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2" name="TextBox 129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3" name="TextBox 129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4" name="TextBox 129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5" name="TextBox 129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6" name="TextBox 131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7" name="TextBox 131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8" name="TextBox 131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9" name="TextBox 131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0" name="TextBox 131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1" name="TextBox 132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2" name="TextBox 132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3" name="TextBox 132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4" name="TextBox 132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5" name="TextBox 132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6" name="TextBox 132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7" name="TextBox 132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8" name="TextBox 132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9" name="TextBox 132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0" name="TextBox 132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1" name="TextBox 133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2" name="TextBox 133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3" name="TextBox 133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4" name="TextBox 1333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5" name="TextBox 1334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6" name="TextBox 1335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7" name="TextBox 1336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8" name="TextBox 133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9" name="TextBox 133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0" name="TextBox 1357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1" name="TextBox 1358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2" name="TextBox 1359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3" name="TextBox 1360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4" name="TextBox 1361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5" name="TextBox 1362"/>
          <p:cNvSpPr txBox="1"/>
          <p:nvPr/>
        </p:nvSpPr>
        <p:spPr>
          <a:xfrm>
            <a:off x="6218238" y="24939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6" name="Прямоугольник 845"/>
          <p:cNvSpPr/>
          <p:nvPr/>
        </p:nvSpPr>
        <p:spPr>
          <a:xfrm>
            <a:off x="683568" y="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бюджет городского округа город Урай на 2016 год вносятся следующие изменения:</a:t>
            </a:r>
            <a:endParaRPr lang="ru-RU" sz="2000" i="1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47" name="Прямоугольник 846"/>
          <p:cNvSpPr/>
          <p:nvPr/>
        </p:nvSpPr>
        <p:spPr>
          <a:xfrm>
            <a:off x="1835696" y="836712"/>
            <a:ext cx="55446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200" b="1" i="1" dirty="0" smtClean="0">
                <a:solidFill>
                  <a:srgbClr val="0000FF"/>
                </a:solidFill>
                <a:latin typeface="Times New Roman"/>
              </a:rPr>
              <a:t>корректировка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по доходам</a:t>
            </a:r>
            <a:r>
              <a:rPr lang="en-US" sz="2200" b="1" i="1" dirty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2200" b="1" i="1" dirty="0">
                <a:solidFill>
                  <a:srgbClr val="0000FF"/>
                </a:solidFill>
                <a:latin typeface="Times New Roman"/>
              </a:rPr>
              <a:t>на 2016 год</a:t>
            </a:r>
          </a:p>
        </p:txBody>
      </p:sp>
      <p:sp>
        <p:nvSpPr>
          <p:cNvPr id="848" name="Прямоугольник 847"/>
          <p:cNvSpPr/>
          <p:nvPr/>
        </p:nvSpPr>
        <p:spPr>
          <a:xfrm>
            <a:off x="6876256" y="1052736"/>
            <a:ext cx="17281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1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851" name="Таблица 8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4070353"/>
              </p:ext>
            </p:extLst>
          </p:nvPr>
        </p:nvGraphicFramePr>
        <p:xfrm>
          <a:off x="395536" y="1340769"/>
          <a:ext cx="8208912" cy="3292572"/>
        </p:xfrm>
        <a:graphic>
          <a:graphicData uri="http://schemas.openxmlformats.org/drawingml/2006/table">
            <a:tbl>
              <a:tblPr/>
              <a:tblGrid>
                <a:gridCol w="6600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87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8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корректировки, тыс.рублей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7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</a:t>
                      </a: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666 523,9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Субсидии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431 414,6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3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Субвенции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- 2 510,1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3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0,5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Сверхплановые</a:t>
                      </a:r>
                      <a:r>
                        <a:rPr lang="ru-RU" sz="1600" b="0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поступления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по налоговым и  </a:t>
                      </a:r>
                      <a:r>
                        <a:rPr lang="ru-RU" sz="1600" b="0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неналоговым доходам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+237 619,9</a:t>
                      </a:r>
                      <a:endParaRPr lang="ru-RU" sz="16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52" name="TextBox 3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3" name="TextBox 3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4" name="TextBox 3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5" name="TextBox 3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6" name="TextBox 3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7" name="TextBox 3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8" name="TextBox 3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9" name="TextBox 3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0" name="TextBox 3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1" name="TextBox 3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2" name="TextBox 3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3" name="TextBox 3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4" name="TextBox 3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5" name="TextBox 3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6" name="TextBox 3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7" name="TextBox 3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8" name="TextBox 3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9" name="TextBox 3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0" name="TextBox 3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1" name="TextBox 3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2" name="TextBox 3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3" name="TextBox 3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4" name="TextBox 3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5" name="TextBox 3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6" name="TextBox 3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7" name="TextBox 3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8" name="TextBox 3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9" name="TextBox 4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0" name="TextBox 4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1" name="TextBox 4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2" name="TextBox 4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3" name="TextBox 4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4" name="TextBox 4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5" name="TextBox 4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6" name="TextBox 4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7" name="TextBox 4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8" name="TextBox 4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9" name="TextBox 4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0" name="TextBox 4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1" name="TextBox 4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2" name="TextBox 4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3" name="TextBox 4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4" name="TextBox 4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5" name="TextBox 4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6" name="TextBox 4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7" name="TextBox 4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8" name="TextBox 4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9" name="TextBox 4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0" name="TextBox 4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1" name="TextBox 4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2" name="TextBox 4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3" name="TextBox 4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4" name="TextBox 4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5" name="TextBox 4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6" name="TextBox 4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7" name="TextBox 4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8" name="TextBox 4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9" name="TextBox 4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0" name="TextBox 4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1" name="TextBox 4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2" name="TextBox 4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3" name="TextBox 4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4" name="TextBox 4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5" name="TextBox 4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6" name="TextBox 4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7" name="TextBox 4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8" name="TextBox 4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9" name="TextBox 4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0" name="TextBox 4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1" name="TextBox 4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2" name="TextBox 4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3" name="TextBox 4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4" name="TextBox 4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5" name="TextBox 4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6" name="TextBox 4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7" name="TextBox 4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8" name="TextBox 4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9" name="TextBox 4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0" name="TextBox 4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1" name="TextBox 4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2" name="TextBox 4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3" name="TextBox 4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4" name="TextBox 4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5" name="TextBox 4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6" name="TextBox 4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7" name="TextBox 4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8" name="TextBox 4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9" name="TextBox 4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0" name="TextBox 4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1" name="TextBox 4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2" name="TextBox 4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3" name="TextBox 4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4" name="TextBox 4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5" name="TextBox 4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6" name="TextBox 4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7" name="TextBox 4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8" name="TextBox 4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9" name="TextBox 4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0" name="TextBox 4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1" name="TextBox 4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2" name="TextBox 4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3" name="TextBox 4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4" name="TextBox 4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5" name="TextBox 4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6" name="TextBox 4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7" name="TextBox 4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8" name="TextBox 4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9" name="TextBox 4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0" name="TextBox 4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1" name="TextBox 4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2" name="TextBox 4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3" name="TextBox 4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4" name="TextBox 4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5" name="TextBox 4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6" name="TextBox 4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7" name="TextBox 4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8" name="TextBox 4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9" name="TextBox 4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0" name="TextBox 4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1" name="TextBox 4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2" name="TextBox 4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3" name="TextBox 4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4" name="TextBox 4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5" name="TextBox 4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6" name="TextBox 4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7" name="TextBox 4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8" name="TextBox 4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9" name="TextBox 5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0" name="TextBox 5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1" name="TextBox 5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2" name="TextBox 5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3" name="TextBox 5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4" name="TextBox 5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5" name="TextBox 5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6" name="TextBox 5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7" name="TextBox 5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8" name="TextBox 5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9" name="TextBox 5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0" name="TextBox 5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1" name="TextBox 5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2" name="TextBox 5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3" name="TextBox 5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4" name="TextBox 5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5" name="TextBox 5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6" name="TextBox 5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7" name="TextBox 5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8" name="TextBox 5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9" name="TextBox 5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0" name="TextBox 5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1" name="TextBox 5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2" name="TextBox 5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3" name="TextBox 5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4" name="TextBox 5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5" name="TextBox 5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6" name="TextBox 5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7" name="TextBox 5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8" name="TextBox 5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9" name="TextBox 5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0" name="TextBox 5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1" name="TextBox 5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2" name="TextBox 5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3" name="TextBox 5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4" name="TextBox 6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5" name="TextBox 6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6" name="TextBox 6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7" name="TextBox 6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8" name="TextBox 6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9" name="TextBox 6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0" name="TextBox 6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1" name="TextBox 6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2" name="TextBox 6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3" name="TextBox 6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4" name="TextBox 6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5" name="TextBox 6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6" name="TextBox 6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7" name="TextBox 6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8" name="TextBox 6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9" name="TextBox 6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0" name="TextBox 6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1" name="TextBox 6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2" name="TextBox 6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3" name="TextBox 6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4" name="TextBox 6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5" name="TextBox 6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6" name="TextBox 6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7" name="TextBox 6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8" name="TextBox 6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9" name="TextBox 6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0" name="TextBox 6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1" name="TextBox 6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2" name="TextBox 6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3" name="TextBox 6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4" name="TextBox 6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5" name="TextBox 6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6" name="TextBox 6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7" name="TextBox 6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8" name="TextBox 6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9" name="TextBox 6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0" name="TextBox 6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1" name="TextBox 6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2" name="TextBox 6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3" name="TextBox 6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4" name="TextBox 6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5" name="TextBox 6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6" name="TextBox 6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7" name="TextBox 6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8" name="TextBox 6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9" name="TextBox 6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0" name="TextBox 6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1" name="TextBox 6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2" name="TextBox 6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3" name="TextBox 6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4" name="TextBox 6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5" name="TextBox 6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6" name="TextBox 6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7" name="TextBox 6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8" name="TextBox 6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9" name="TextBox 6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0" name="TextBox 6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1" name="TextBox 6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2" name="TextBox 6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3" name="TextBox 6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4" name="TextBox 6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5" name="TextBox 6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6" name="TextBox 6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7" name="TextBox 6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8" name="TextBox 6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9" name="TextBox 6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0" name="TextBox 6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1" name="TextBox 6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2" name="TextBox 6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3" name="TextBox 6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4" name="TextBox 6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5" name="TextBox 6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6" name="TextBox 6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7" name="TextBox 6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8" name="TextBox 6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9" name="TextBox 7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0" name="TextBox 7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1" name="TextBox 7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2" name="TextBox 7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3" name="TextBox 7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4" name="TextBox 7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5" name="TextBox 7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6" name="TextBox 7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7" name="TextBox 7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8" name="TextBox 7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9" name="TextBox 7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0" name="TextBox 7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1" name="TextBox 7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2" name="TextBox 7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3" name="TextBox 7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4" name="TextBox 7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5" name="TextBox 7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6" name="TextBox 7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7" name="TextBox 7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8" name="TextBox 7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9" name="TextBox 7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0" name="TextBox 7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1" name="TextBox 7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2" name="TextBox 7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3" name="TextBox 7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4" name="TextBox 7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5" name="TextBox 7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6" name="TextBox 7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7" name="TextBox 7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8" name="TextBox 7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9" name="TextBox 7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0" name="TextBox 7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1" name="TextBox 7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2" name="TextBox 7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3" name="TextBox 7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4" name="TextBox 7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5" name="TextBox 7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6" name="TextBox 7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7" name="TextBox 7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8" name="TextBox 7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9" name="TextBox 7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0" name="TextBox 7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1" name="TextBox 7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2" name="TextBox 7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3" name="TextBox 7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4" name="TextBox 7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5" name="TextBox 7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6" name="TextBox 7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7" name="TextBox 7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8" name="TextBox 7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9" name="TextBox 7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0" name="TextBox 7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1" name="TextBox 7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2" name="TextBox 7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3" name="TextBox 7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4" name="TextBox 7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5" name="TextBox 7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6" name="TextBox 7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7" name="TextBox 7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8" name="TextBox 7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9" name="TextBox 7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0" name="TextBox 7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1" name="TextBox 7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2" name="TextBox 7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3" name="TextBox 7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4" name="TextBox 7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5" name="TextBox 7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6" name="TextBox 7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7" name="TextBox 7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8" name="TextBox 7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9" name="TextBox 7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0" name="TextBox 7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1" name="TextBox 7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2" name="TextBox 7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3" name="TextBox 7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4" name="TextBox 7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5" name="TextBox 7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6" name="TextBox 7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7" name="TextBox 7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8" name="TextBox 7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9" name="TextBox 7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0" name="TextBox 8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1" name="TextBox 8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2" name="TextBox 8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3" name="TextBox 8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4" name="TextBox 8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5" name="TextBox 8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6" name="TextBox 8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7" name="TextBox 8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8" name="TextBox 8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9" name="TextBox 8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0" name="TextBox 8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1" name="TextBox 8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2" name="TextBox 8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3" name="TextBox 8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4" name="TextBox 8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5" name="TextBox 8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6" name="TextBox 8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7" name="TextBox 8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8" name="TextBox 8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9" name="TextBox 8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0" name="TextBox 8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1" name="TextBox 8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2" name="TextBox 8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3" name="TextBox 8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4" name="TextBox 8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5" name="TextBox 8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6" name="TextBox 8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7" name="TextBox 8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8" name="TextBox 8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9" name="TextBox 9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0" name="TextBox 9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1" name="TextBox 9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2" name="TextBox 9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3" name="TextBox 9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4" name="TextBox 9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5" name="TextBox 9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6" name="TextBox 9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7" name="TextBox 9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8" name="TextBox 90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9" name="TextBox 91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0" name="TextBox 91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1" name="TextBox 91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2" name="TextBox 91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3" name="TextBox 91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4" name="TextBox 9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5" name="TextBox 9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6" name="TextBox 9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7" name="TextBox 9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8" name="TextBox 9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9" name="TextBox 9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0" name="TextBox 9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1" name="TextBox 9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2" name="TextBox 9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3" name="TextBox 9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4" name="TextBox 9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5" name="TextBox 9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6" name="TextBox 9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7" name="TextBox 9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8" name="TextBox 9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9" name="TextBox 9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0" name="TextBox 9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1" name="TextBox 9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2" name="TextBox 9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3" name="TextBox 9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4" name="TextBox 9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5" name="TextBox 9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6" name="TextBox 9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7" name="TextBox 9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8" name="TextBox 9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9" name="TextBox 9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0" name="TextBox 9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1" name="TextBox 9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2" name="TextBox 9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3" name="TextBox 9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4" name="TextBox 9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5" name="TextBox 9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6" name="TextBox 9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7" name="TextBox 9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8" name="TextBox 9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9" name="TextBox 9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0" name="TextBox 95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1" name="TextBox 95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2" name="TextBox 9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3" name="TextBox 9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4" name="TextBox 9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5" name="TextBox 9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6" name="TextBox 9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7" name="TextBox 9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8" name="TextBox 9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9" name="TextBox 9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0" name="TextBox 9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1" name="TextBox 9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2" name="TextBox 9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3" name="TextBox 9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4" name="TextBox 9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5" name="TextBox 9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6" name="TextBox 9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7" name="TextBox 9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8" name="TextBox 9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9" name="TextBox 9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0" name="TextBox 9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1" name="TextBox 9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2" name="TextBox 9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3" name="TextBox 9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4" name="TextBox 9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5" name="TextBox 9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6" name="TextBox 97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7" name="TextBox 97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8" name="TextBox 97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9" name="TextBox 98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0" name="TextBox 98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1" name="TextBox 98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2" name="TextBox 98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3" name="TextBox 98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4" name="TextBox 98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5" name="TextBox 98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6" name="TextBox 98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7" name="TextBox 98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8" name="TextBox 98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9" name="TextBox 99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0" name="TextBox 9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1" name="TextBox 9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2" name="TextBox 9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3" name="TextBox 9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4" name="TextBox 9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5" name="TextBox 9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6" name="TextBox 9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7" name="TextBox 9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8" name="TextBox 9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9" name="TextBox 10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0" name="TextBox 100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1" name="TextBox 100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2" name="TextBox 100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3" name="TextBox 100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4" name="TextBox 100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5" name="TextBox 100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6" name="TextBox 100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7" name="TextBox 100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8" name="TextBox 10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9" name="TextBox 10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0" name="TextBox 10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1" name="TextBox 10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2" name="TextBox 10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3" name="TextBox 10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4" name="TextBox 10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5" name="TextBox 10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6" name="TextBox 10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7" name="TextBox 10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8" name="TextBox 10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9" name="TextBox 10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0" name="TextBox 103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1" name="TextBox 104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2" name="TextBox 104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3" name="TextBox 104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4" name="TextBox 104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5" name="TextBox 104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6" name="TextBox 104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7" name="TextBox 104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8" name="TextBox 104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9" name="TextBox 104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0" name="TextBox 104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1" name="TextBox 105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2" name="TextBox 10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3" name="TextBox 10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4" name="TextBox 10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5" name="TextBox 10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6" name="TextBox 10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7" name="TextBox 10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8" name="TextBox 11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9" name="TextBox 11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0" name="TextBox 11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1" name="TextBox 11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2" name="TextBox 11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3" name="TextBox 11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4" name="TextBox 115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5" name="TextBox 115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6" name="TextBox 115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7" name="TextBox 115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8" name="TextBox 11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9" name="TextBox 11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0" name="TextBox 11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1" name="TextBox 11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2" name="TextBox 11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3" name="TextBox 11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4" name="TextBox 116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5" name="TextBox 116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6" name="TextBox 116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7" name="TextBox 116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8" name="TextBox 116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9" name="TextBox 116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0" name="TextBox 116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1" name="TextBox 117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2" name="TextBox 117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3" name="TextBox 117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4" name="TextBox 117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5" name="TextBox 117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6" name="TextBox 117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7" name="TextBox 117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8" name="TextBox 11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9" name="TextBox 11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0" name="TextBox 119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1" name="TextBox 119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2" name="TextBox 119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3" name="TextBox 120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4" name="TextBox 129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5" name="TextBox 129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6" name="TextBox 129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7" name="TextBox 129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8" name="TextBox 129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9" name="TextBox 129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0" name="TextBox 131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1" name="TextBox 131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2" name="TextBox 131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3" name="TextBox 131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4" name="TextBox 131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5" name="TextBox 132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6" name="TextBox 132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7" name="TextBox 132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8" name="TextBox 132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9" name="TextBox 132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0" name="TextBox 132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1" name="TextBox 132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2" name="TextBox 132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3" name="TextBox 132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4" name="TextBox 132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5" name="TextBox 133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6" name="TextBox 133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7" name="TextBox 133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8" name="TextBox 1333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9" name="TextBox 1334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0" name="TextBox 1335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1" name="TextBox 1336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2" name="TextBox 133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3" name="TextBox 133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4" name="TextBox 1357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5" name="TextBox 1358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6" name="TextBox 1359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7" name="TextBox 1360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8" name="TextBox 1361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9" name="TextBox 1362"/>
          <p:cNvSpPr txBox="1"/>
          <p:nvPr/>
        </p:nvSpPr>
        <p:spPr>
          <a:xfrm>
            <a:off x="5961063" y="2481263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8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384" name="Таблица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4810167"/>
              </p:ext>
            </p:extLst>
          </p:nvPr>
        </p:nvGraphicFramePr>
        <p:xfrm>
          <a:off x="323528" y="908721"/>
          <a:ext cx="8496944" cy="3699245"/>
        </p:xfrm>
        <a:graphic>
          <a:graphicData uri="http://schemas.openxmlformats.org/drawingml/2006/table">
            <a:tbl>
              <a:tblPr/>
              <a:tblGrid>
                <a:gridCol w="6768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Сумма корректировки, тыс.рублей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24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ИТОГО РАСХОДОВ, в том числе</a:t>
                      </a:r>
                      <a:r>
                        <a:rPr lang="en-US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8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447 231,0</a:t>
                      </a:r>
                      <a:endParaRPr lang="ru-RU" sz="1800" b="1" i="1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безвозмездных поступлений</a:t>
                      </a:r>
                      <a:r>
                        <a:rPr lang="en-US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baseline="0" dirty="0">
                          <a:solidFill>
                            <a:srgbClr val="0000FF"/>
                          </a:solidFill>
                          <a:latin typeface="Times New Roman"/>
                        </a:rPr>
                        <a:t>из бюджета автономного округа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428 904,0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12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- за счет средств местного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+18 327,0 </a:t>
                      </a:r>
                      <a:endParaRPr lang="ru-RU" sz="1800" b="0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5" name="Прямоугольник 384"/>
          <p:cNvSpPr/>
          <p:nvPr/>
        </p:nvSpPr>
        <p:spPr>
          <a:xfrm>
            <a:off x="7620000" y="950503"/>
            <a:ext cx="1378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sz="1600" dirty="0">
                <a:solidFill>
                  <a:srgbClr val="0000FF"/>
                </a:solidFill>
                <a:latin typeface="Times New Roman"/>
              </a:rPr>
              <a:t>таблица № 2 </a:t>
            </a:r>
            <a:endParaRPr lang="ru-RU" sz="1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6" name="Прямоугольник 385"/>
          <p:cNvSpPr/>
          <p:nvPr/>
        </p:nvSpPr>
        <p:spPr>
          <a:xfrm>
            <a:off x="755576" y="28765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i="1" dirty="0">
                <a:solidFill>
                  <a:srgbClr val="0000FF"/>
                </a:solidFill>
                <a:latin typeface="Times New Roman"/>
              </a:rPr>
              <a:t>Корректировка по расходам на 2016 год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1161107"/>
              </p:ext>
            </p:extLst>
          </p:nvPr>
        </p:nvGraphicFramePr>
        <p:xfrm>
          <a:off x="251521" y="980728"/>
          <a:ext cx="8784974" cy="5315809"/>
        </p:xfrm>
        <a:graphic>
          <a:graphicData uri="http://schemas.openxmlformats.org/drawingml/2006/table">
            <a:tbl>
              <a:tblPr/>
              <a:tblGrid>
                <a:gridCol w="1395819"/>
                <a:gridCol w="692412"/>
                <a:gridCol w="648072"/>
                <a:gridCol w="6048671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Главный распорядитель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Сумма корректировки, тыс.рублей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Цели:</a:t>
                      </a:r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4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Комитет по финансам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-535,1</a:t>
                      </a: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экономия средств, предусмотренных на обслуживание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Администрация города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Урай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817,6</a:t>
                      </a:r>
                    </a:p>
                    <a:p>
                      <a:pPr algn="ctr" fontAlgn="b"/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+5 525,7</a:t>
                      </a: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перераспределены средства высвободившиеся по результатам проведения конкурсных торгов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и  высвобождение средств местного бюджета в связи с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софинансированием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автономным округом государственных  и региональных услуг МАУ "МФЦ».</a:t>
                      </a:r>
                    </a:p>
                    <a:p>
                      <a:pPr marL="0" indent="0" algn="l" fontAlgn="b">
                        <a:buFontTx/>
                        <a:buNone/>
                      </a:pPr>
                      <a:endParaRPr lang="ru-RU" sz="1200" b="0" i="0" u="none" strike="noStrike" baseline="0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1 709,3 т.р. – на выполнение целевого показателя по средней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з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/плате  работникам культуры по Указу Президента РФ  от 07.05.2012 №597;</a:t>
                      </a:r>
                    </a:p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438,8 т.р. – на поощрение специалистов  МБУ «Молодёжный центр» по итогам работы за год;</a:t>
                      </a:r>
                    </a:p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417,6 т.р. – на поощрение специалистов  МБУ газета «Знамя» по итогам работы за год.</a:t>
                      </a:r>
                    </a:p>
                    <a:p>
                      <a:pPr marL="0" indent="0" algn="l" fontAlgn="b">
                        <a:buFontTx/>
                        <a:buNone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2 960,0 т.р. – перераспределены в связи с экономией в результате торгов с капитального ремонта ДК «Нефтяник» на капитальный ремонт МБДОУ №12 расположенного по адресу микрорайон  Западный дом 2А в рамках в рамках Соглашения о сотрудничестве между Правительством  автономного округа и ПАО «НК «ЛУКОЙЛ».</a:t>
                      </a:r>
                      <a:endParaRPr lang="ru-RU" sz="1200" b="1" i="1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Управление образования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- 204,3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уменьшение средств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в виду экономии на финансовое обеспечение выполнения муниципальных заданий и субсидии на иные цели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образовательными организациями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проведение форума "</a:t>
                      </a:r>
                      <a:r>
                        <a:rPr lang="ru-RU" sz="1200" b="0" i="0" u="none" strike="noStrike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Урай-наш</a:t>
                      </a:r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общий дом"  (проезд приглашённых специалистов)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+31,3</a:t>
                      </a:r>
                      <a:endParaRPr lang="ru-RU" sz="12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- 5 557,0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+ 5 557,0</a:t>
                      </a:r>
                      <a:endParaRPr lang="ru-RU" sz="12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Tx/>
                        <a:buNone/>
                      </a:pPr>
                      <a:endParaRPr lang="ru-RU" sz="14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60775" y="620688"/>
            <a:ext cx="1417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ru-RU" dirty="0">
                <a:solidFill>
                  <a:srgbClr val="0000FF"/>
                </a:solidFill>
                <a:latin typeface="Times New Roman"/>
              </a:rPr>
              <a:t>таблица № </a:t>
            </a:r>
            <a:r>
              <a:rPr lang="ru-RU" dirty="0" smtClean="0">
                <a:solidFill>
                  <a:srgbClr val="0000FF"/>
                </a:solidFill>
                <a:latin typeface="Times New Roman"/>
              </a:rPr>
              <a:t>3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1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Перераспределены расходы бюджета между главными распорядителями бюджетных средств,</a:t>
            </a:r>
            <a:r>
              <a:rPr lang="ru-RU" sz="1600" b="1" dirty="0">
                <a:solidFill>
                  <a:srgbClr val="0000FF"/>
                </a:solidFill>
                <a:latin typeface="Times New Roman"/>
              </a:rPr>
              <a:t> в пределах </a:t>
            </a:r>
            <a:r>
              <a:rPr lang="ru-RU" sz="1600" b="1" dirty="0" smtClean="0">
                <a:solidFill>
                  <a:srgbClr val="0000FF"/>
                </a:solidFill>
                <a:latin typeface="Times New Roman"/>
              </a:rPr>
              <a:t>утвержденного объема </a:t>
            </a:r>
            <a:r>
              <a:rPr lang="ru-RU" sz="1600" b="1" dirty="0">
                <a:solidFill>
                  <a:srgbClr val="0000FF"/>
                </a:solidFill>
                <a:latin typeface="Times New Roman"/>
              </a:rPr>
              <a:t>бюджетных ассигнований на </a:t>
            </a:r>
            <a:r>
              <a:rPr lang="ru-RU" sz="1600" b="1" dirty="0" smtClean="0">
                <a:solidFill>
                  <a:srgbClr val="0000FF"/>
                </a:solidFill>
                <a:latin typeface="Times New Roman"/>
              </a:rPr>
              <a:t>2016 год и направлены:</a:t>
            </a:r>
          </a:p>
          <a:p>
            <a:pPr algn="ctr"/>
            <a:endParaRPr lang="ru-RU" sz="1600" b="1" dirty="0">
              <a:solidFill>
                <a:srgbClr val="0000FF"/>
              </a:solidFill>
              <a:latin typeface="Times New Roman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70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8286776" y="6429396"/>
            <a:ext cx="357190" cy="357190"/>
          </a:xfrm>
          <a:prstGeom prst="flowChartOffpageConnector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95288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tint val="75000"/>
                </a:schemeClr>
              </a:solidFill>
              <a:latin typeface="MicraC" pitchFamily="50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0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1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2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3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4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5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6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7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8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9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0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1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2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3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4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5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6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7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8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0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2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2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3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4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5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6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7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8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9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0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1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2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3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4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5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6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7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8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9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0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1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2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3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4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5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6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7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8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9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0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1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2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3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4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5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6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7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8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9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0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1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2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3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4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5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6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7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8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9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0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1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2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3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4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5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6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7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8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9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0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1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2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3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4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5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6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7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8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49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0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1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2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3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4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5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6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7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8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59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0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1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2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3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4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5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6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7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8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69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0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1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2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3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4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5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6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7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8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79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0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1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2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3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4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5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6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7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8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89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0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1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2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3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4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5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6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8" name="TextBox 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9" name="TextBox 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0" name="TextBox 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1" name="TextBox 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2" name="TextBox 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3" name="TextBox 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4" name="TextBox 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5" name="TextBox 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6" name="TextBox 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7" name="TextBox 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8" name="TextBox 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9" name="TextBox 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0" name="TextBox 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1" name="TextBox 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2" name="TextBox 1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3" name="TextBox 1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4" name="TextBox 1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5" name="TextBox 1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6" name="TextBox 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7" name="TextBox 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8" name="TextBox 2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9" name="TextBox 2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0" name="TextBox 2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1" name="TextBox 2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2" name="TextBox 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3" name="TextBox 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4" name="TextBox 2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5" name="TextBox 2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6" name="TextBox 2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7" name="TextBox 3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8" name="TextBox 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9" name="TextBox 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0" name="TextBox 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1" name="TextBox 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2" name="TextBox 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3" name="TextBox 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4" name="TextBox 3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5" name="TextBox 3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6" name="TextBox 3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7" name="TextBox 4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8" name="TextBox 4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9" name="TextBox 4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0" name="TextBox 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1" name="TextBox 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2" name="TextBox 4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3" name="TextBox 4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4" name="TextBox 4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5" name="TextBox 4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6" name="TextBox 4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7" name="TextBox 5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8" name="TextBox 5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9" name="TextBox 5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0" name="TextBox 5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1" name="TextBox 5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2" name="TextBox 5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3" name="TextBox 5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4" name="TextBox 5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5" name="TextBox 5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6" name="TextBox 5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7" name="TextBox 6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8" name="TextBox 6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9" name="TextBox 6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0" name="TextBox 6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1" name="TextBox 6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2" name="TextBox 6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3" name="TextBox 6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4" name="TextBox 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5" name="TextBox 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6" name="TextBox 6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7" name="TextBox 7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8" name="TextBox 7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9" name="TextBox 7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0" name="TextBox 7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1" name="TextBox 7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2" name="TextBox 7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3" name="TextBox 7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4" name="TextBox 7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5" name="TextBox 7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6" name="TextBox 7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7" name="TextBox 8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8" name="TextBox 8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9" name="TextBox 8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0" name="TextBox 8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1" name="TextBox 8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2" name="TextBox 8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3" name="TextBox 8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4" name="TextBox 8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5" name="TextBox 8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6" name="TextBox 8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7" name="TextBox 9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8" name="TextBox 9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9" name="TextBox 9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0" name="TextBox 9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1" name="TextBox 9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2" name="TextBox 9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3" name="TextBox 9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4" name="TextBox 97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5" name="TextBox 98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6" name="TextBox 9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7" name="TextBox 10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8" name="TextBox 10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9" name="TextBox 10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0" name="TextBox 10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1" name="TextBox 10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2" name="TextBox 10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3" name="TextBox 10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4" name="TextBox 10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5" name="TextBox 10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6" name="TextBox 109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7" name="TextBox 110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8" name="TextBox 11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9" name="TextBox 11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0" name="TextBox 11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1" name="TextBox 11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2" name="TextBox 11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3" name="TextBox 11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4" name="TextBox 11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5" name="TextBox 11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6" name="TextBox 11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7" name="TextBox 12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8" name="TextBox 121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9" name="TextBox 122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0" name="TextBox 123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1" name="TextBox 124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2" name="TextBox 125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3" name="TextBox 126"/>
          <p:cNvSpPr txBox="1"/>
          <p:nvPr/>
        </p:nvSpPr>
        <p:spPr>
          <a:xfrm>
            <a:off x="4876800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4" name="TextBox 12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5" name="TextBox 12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6" name="TextBox 12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7" name="TextBox 13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8" name="TextBox 13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9" name="TextBox 13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0" name="TextBox 13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1" name="TextBox 13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2" name="TextBox 135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3" name="TextBox 136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4" name="TextBox 137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5" name="TextBox 138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6" name="TextBox 139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7" name="TextBox 140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8" name="TextBox 141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39" name="TextBox 142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0" name="TextBox 143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1" name="TextBox 144"/>
          <p:cNvSpPr txBox="1"/>
          <p:nvPr/>
        </p:nvSpPr>
        <p:spPr>
          <a:xfrm>
            <a:off x="6276975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2" name="TextBox 14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3" name="TextBox 14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4" name="TextBox 14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5" name="TextBox 14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6" name="TextBox 14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7" name="TextBox 15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8" name="TextBox 15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49" name="TextBox 15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0" name="TextBox 15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1" name="TextBox 15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2" name="TextBox 15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3" name="TextBox 15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4" name="TextBox 15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5" name="TextBox 15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6" name="TextBox 159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7" name="TextBox 160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8" name="TextBox 161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59" name="TextBox 162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0" name="TextBox 163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1" name="TextBox 164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2" name="TextBox 165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3" name="TextBox 166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4" name="TextBox 167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5" name="TextBox 168"/>
          <p:cNvSpPr txBox="1"/>
          <p:nvPr/>
        </p:nvSpPr>
        <p:spPr>
          <a:xfrm>
            <a:off x="6276975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6" name="TextBox 16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7" name="TextBox 17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8" name="TextBox 17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9" name="TextBox 17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0" name="TextBox 17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1" name="TextBox 17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2" name="TextBox 17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3" name="TextBox 17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4" name="TextBox 177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5" name="TextBox 178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6" name="TextBox 179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7" name="TextBox 180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8" name="TextBox 181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79" name="TextBox 182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0" name="TextBox 183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1" name="TextBox 184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2" name="TextBox 185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3" name="TextBox 186"/>
          <p:cNvSpPr txBox="1"/>
          <p:nvPr/>
        </p:nvSpPr>
        <p:spPr>
          <a:xfrm>
            <a:off x="4876800" y="18288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4209947"/>
              </p:ext>
            </p:extLst>
          </p:nvPr>
        </p:nvGraphicFramePr>
        <p:xfrm>
          <a:off x="611560" y="1844824"/>
          <a:ext cx="7819232" cy="2592288"/>
        </p:xfrm>
        <a:graphic>
          <a:graphicData uri="http://schemas.openxmlformats.org/drawingml/2006/table">
            <a:tbl>
              <a:tblPr/>
              <a:tblGrid>
                <a:gridCol w="53631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5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142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Сумма, </a:t>
                      </a:r>
                    </a:p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FF"/>
                          </a:solidFill>
                          <a:latin typeface="Times New Roman"/>
                        </a:rPr>
                        <a:t>тыс.рублей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36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3  818 778,2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3  921 288,5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Дефицит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-102 510,3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4" name="Прямоугольник 383"/>
          <p:cNvSpPr/>
          <p:nvPr/>
        </p:nvSpPr>
        <p:spPr>
          <a:xfrm>
            <a:off x="6804248" y="1412776"/>
            <a:ext cx="147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dirty="0" smtClean="0">
                <a:solidFill>
                  <a:srgbClr val="0000FF"/>
                </a:solidFill>
                <a:latin typeface="Times New Roman"/>
              </a:rPr>
              <a:t>таблица № 4 </a:t>
            </a:r>
            <a:endParaRPr lang="ru-RU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85" name="Rectangle 1"/>
          <p:cNvSpPr>
            <a:spLocks noChangeArrowheads="1"/>
          </p:cNvSpPr>
          <p:nvPr/>
        </p:nvSpPr>
        <p:spPr bwMode="auto">
          <a:xfrm>
            <a:off x="1259632" y="553616"/>
            <a:ext cx="7128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внесённых изменений уточненные показатели бюджета на 2016 год составят:</a:t>
            </a:r>
            <a:endParaRPr lang="ru-RU" sz="1000" b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39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ез1"/>
          <p:cNvPicPr preferRelativeResize="0">
            <a:picLocks noChangeArrowheads="1"/>
          </p:cNvPicPr>
          <p:nvPr/>
        </p:nvPicPr>
        <p:blipFill>
          <a:blip r:embed="rId3" cstate="print"/>
          <a:srcRect r="82060"/>
          <a:stretch>
            <a:fillRect/>
          </a:stretch>
        </p:blipFill>
        <p:spPr bwMode="auto">
          <a:xfrm>
            <a:off x="0" y="6350"/>
            <a:ext cx="1835696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548680"/>
            <a:ext cx="9144001" cy="357190"/>
          </a:xfrm>
          <a:prstGeom prst="rect">
            <a:avLst/>
          </a:prstGeom>
          <a:gradFill>
            <a:gsLst>
              <a:gs pos="0">
                <a:srgbClr val="5E9EFF">
                  <a:alpha val="37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80039" tIns="40022" rIns="80039" bIns="40022" anchor="ctr"/>
          <a:lstStyle/>
          <a:p>
            <a:pPr algn="ctr"/>
            <a:endParaRPr lang="ru-RU" sz="14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1680" y="980728"/>
            <a:ext cx="7452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Подготовлено Комитетом по финансам администрации города Урай</a:t>
            </a:r>
            <a:endParaRPr lang="ru-RU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://www.uray.ru/images/files/7z-l.gif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20486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Адрес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микрорайон 2, дом 60, город Урай, Тюменская область, Ханты-Мансийский автономный округ – </a:t>
            </a:r>
            <a:r>
              <a:rPr lang="ru-RU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Югра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628285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47971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Председатель комитета – Хусаинова Ирина Валериевна, тел.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(34676) 2-33-56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E-mail: comfin@uray.ru</a:t>
            </a:r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7512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11559</TotalTime>
  <Words>435</Words>
  <Application>Microsoft Office PowerPoint</Application>
  <PresentationFormat>Экран (4:3)</PresentationFormat>
  <Paragraphs>98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 A. Gotsman</dc:creator>
  <cp:lastModifiedBy>Лариса Васильевна Зорина</cp:lastModifiedBy>
  <cp:revision>1238</cp:revision>
  <dcterms:created xsi:type="dcterms:W3CDTF">2011-03-01T09:21:01Z</dcterms:created>
  <dcterms:modified xsi:type="dcterms:W3CDTF">2017-01-20T09:14:16Z</dcterms:modified>
</cp:coreProperties>
</file>