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266" r:id="rId2"/>
    <p:sldId id="359" r:id="rId3"/>
    <p:sldId id="396" r:id="rId4"/>
    <p:sldId id="390" r:id="rId5"/>
    <p:sldId id="397" r:id="rId6"/>
    <p:sldId id="392" r:id="rId7"/>
    <p:sldId id="394" r:id="rId8"/>
    <p:sldId id="395" r:id="rId9"/>
    <p:sldId id="384" r:id="rId10"/>
    <p:sldId id="389" r:id="rId1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BCEFEA-4140-41BA-9D0E-3EC91526085D}" type="datetimeFigureOut">
              <a:rPr lang="ru-RU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9F2FC8-7549-401D-B91F-18C7E9826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849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809A9C-CAF7-48A2-8980-AEDFF8B23F4C}" type="datetimeFigureOut">
              <a:rPr lang="ru-RU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B582B9-D141-4D6C-85DC-0DF5C7A0A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9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AC6CDF-4F04-49BC-8904-349DD1E5DA9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318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3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5582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421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326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9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1481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177126" defTabSz="917544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718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33D7B-AB09-4C82-8361-080EB69C46DF}" type="datetime1">
              <a:rPr lang="ru-RU" smtClean="0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1474D-BFCC-4F90-869A-7E46578C56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2167A3-1388-48C3-83D0-E653D90C1DD0}" type="datetime1">
              <a:rPr lang="ru-RU" smtClean="0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DDAF8-8897-4752-832E-29A31CAB94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E37F7A-947C-4A95-A6EC-F61F3A3DA178}" type="datetime1">
              <a:rPr lang="ru-RU" smtClean="0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1D768-5C8B-4D6A-8C3F-A289DEA499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79980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D80B9-64F1-45DC-BEA2-40B19DD815F0}" type="datetime1">
              <a:rPr lang="ru-RU" smtClean="0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E9CA6-ADF1-4349-9C42-D9C8B5C428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A2D88-51A5-45F1-B0F9-7108BB2C8101}" type="datetime1">
              <a:rPr lang="ru-RU" smtClean="0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344B2-F93F-4A60-B297-9ADDAC0758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139AB-2600-49FE-B50E-57EF22C9D8F9}" type="datetime1">
              <a:rPr lang="ru-RU" smtClean="0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F59F7-E34F-4DC5-AB71-A975106DC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D8F84C-6625-4DFC-962C-82DF9B29A30A}" type="datetime1">
              <a:rPr lang="ru-RU" smtClean="0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E92E9-F18A-43CC-B1C8-B2C000818A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39CD4-40D9-4923-A509-898CD6048089}" type="datetime1">
              <a:rPr lang="ru-RU" smtClean="0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E11D0-BB60-4CD6-8E7E-A05A49A091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CA2FE-A210-49D1-9285-0EEEC8CCFDD6}" type="datetime1">
              <a:rPr lang="ru-RU" smtClean="0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07384-0F6A-4CB5-91BA-C969210EB8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DED20-27FB-4ED3-B9DD-D0671B62CAF0}" type="datetime1">
              <a:rPr lang="ru-RU" smtClean="0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9FE5D-3469-4F94-8ED7-D56D2125A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28D0CB-BCAE-4B4C-8BCA-99E0936046F8}" type="datetime1">
              <a:rPr lang="ru-RU" smtClean="0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F152-7211-459A-8D6D-D579D53BEB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36142B8-C3BA-4E51-AEBF-00A984721B71}" type="datetime1">
              <a:rPr lang="ru-RU" smtClean="0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E6238E5-CC0F-4F39-924A-8E9C7F0871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uray.ru/document/846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57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1270000" dist="50800" dir="5400000" algn="ctr" rotWithShape="0">
              <a:schemeClr val="bg1"/>
            </a:outerShdw>
          </a:effectLst>
        </p:spPr>
      </p:pic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5366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город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 err="1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Урай</a:t>
              </a: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Муниципальное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образование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23850" y="1412875"/>
            <a:ext cx="8391525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 внесении изменений в бюджет городского округа город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Урай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 2014 год и плановый период 2015 и 2016 годов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325" y="5732463"/>
            <a:ext cx="22542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И.В.Хусаинова</a:t>
            </a:r>
          </a:p>
        </p:txBody>
      </p:sp>
      <p:pic>
        <p:nvPicPr>
          <p:cNvPr id="12" name="Picture 4" descr="закладка ура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11560" y="2204864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 внесении изменений в бюджет городского округа город </a:t>
            </a:r>
            <a:r>
              <a:rPr lang="ru-RU" sz="3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Урай</a:t>
            </a:r>
            <a:endParaRPr lang="en-US" sz="3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2017 год и на плановый период 2018 и 2019 годов </a:t>
            </a:r>
            <a:endParaRPr lang="ru-RU" sz="36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 descr="закладка урай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980728"/>
            <a:ext cx="712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през1"/>
          <p:cNvPicPr preferRelativeResize="0">
            <a:picLocks noChangeArrowheads="1"/>
          </p:cNvPicPr>
          <p:nvPr/>
        </p:nvPicPr>
        <p:blipFill>
          <a:blip r:embed="rId3" cstate="print"/>
          <a:srcRect r="82060"/>
          <a:stretch>
            <a:fillRect/>
          </a:stretch>
        </p:blipFill>
        <p:spPr bwMode="auto">
          <a:xfrm>
            <a:off x="0" y="6350"/>
            <a:ext cx="1835696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548680"/>
            <a:ext cx="9144001" cy="357190"/>
          </a:xfrm>
          <a:prstGeom prst="rect">
            <a:avLst/>
          </a:prstGeom>
          <a:gradFill>
            <a:gsLst>
              <a:gs pos="0">
                <a:srgbClr val="5E9EFF">
                  <a:alpha val="37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80039" tIns="40022" rIns="80039" bIns="40022" anchor="ctr"/>
          <a:lstStyle/>
          <a:p>
            <a:pPr algn="ctr"/>
            <a:endParaRPr lang="ru-RU" sz="1400" b="1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91680" y="980728"/>
            <a:ext cx="7452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Подготовлено Комитетом по финансам администрации города Урай</a:t>
            </a:r>
            <a:endParaRPr lang="ru-RU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http://www.uray.ru/images/files/7z-l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204864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Адрес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микрорайон 2, дом 60, город Урай, Тюменская область, Ханты-Мансийский автономный округ – </a:t>
            </a:r>
            <a:r>
              <a:rPr lang="ru-RU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Югра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628285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4797152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Председатель комитета – Хусаинова Ирина Валериевна, тел.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(34676) 2-33-56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3429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E-mail: comfin@uray.ru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751265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TextBox 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" name="TextBox 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TextBox 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TextBox 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" name="TextBox 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9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9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10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10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10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10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10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7" name="TextBox 1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2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2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2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2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2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2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2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2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2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2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2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2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2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2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2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2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2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2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2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3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3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3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3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3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3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3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3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3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3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3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3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3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3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3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3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3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3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3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3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3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3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3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3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3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3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3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3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3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3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3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3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3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3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3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3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3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3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3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3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3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3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3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3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3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3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3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3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3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3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3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3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3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3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3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3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3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3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3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3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3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3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3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3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3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3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3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3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3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3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3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3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3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3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3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3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3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3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4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4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4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4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4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4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4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4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4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4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4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4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4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4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4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4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4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4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4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4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4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4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4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4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4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4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4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4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4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4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4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4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4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4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4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4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4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4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4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4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4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4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4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4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4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4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4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4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4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4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4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4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4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4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4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4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4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4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4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4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4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4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4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4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4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4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4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4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4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4" name="TextBox 4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5" name="TextBox 4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6" name="TextBox 4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7" name="TextBox 4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8" name="TextBox 4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9" name="TextBox 4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0" name="TextBox 4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1" name="TextBox 4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2" name="TextBox 4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3" name="TextBox 4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4" name="TextBox 4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5" name="TextBox 4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6" name="TextBox 4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7" name="TextBox 4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8" name="TextBox 4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9" name="TextBox 4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0" name="TextBox 4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1" name="TextBox 4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2" name="TextBox 4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3" name="TextBox 4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4" name="TextBox 4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5" name="TextBox 4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6" name="TextBox 4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7" name="TextBox 4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8" name="TextBox 4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9" name="TextBox 4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0" name="TextBox 4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1" name="TextBox 4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2" name="TextBox 4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3" name="TextBox 4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4" name="TextBox 4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5" name="TextBox 5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6" name="TextBox 5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7" name="TextBox 5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8" name="TextBox 5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9" name="TextBox 5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0" name="TextBox 5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1" name="TextBox 5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2" name="TextBox 5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3" name="TextBox 5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4" name="TextBox 5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5" name="TextBox 5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6" name="TextBox 5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7" name="TextBox 5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8" name="TextBox 5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9" name="TextBox 5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0" name="TextBox 5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1" name="TextBox 5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2" name="TextBox 5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3" name="TextBox 5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4" name="TextBox 5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5" name="TextBox 5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6" name="TextBox 5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7" name="TextBox 5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8" name="TextBox 5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9" name="TextBox 5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0" name="TextBox 5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1" name="TextBox 5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2" name="TextBox 5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3" name="TextBox 5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4" name="TextBox 5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5" name="TextBox 5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6" name="TextBox 5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7" name="TextBox 5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8" name="TextBox 5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9" name="TextBox 5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0" name="TextBox 6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1" name="TextBox 6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2" name="TextBox 6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3" name="TextBox 6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4" name="TextBox 6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5" name="TextBox 6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6" name="TextBox 6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7" name="TextBox 6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8" name="TextBox 6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9" name="TextBox 6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0" name="TextBox 6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1" name="TextBox 6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2" name="TextBox 6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3" name="TextBox 6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4" name="TextBox 6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5" name="TextBox 6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6" name="TextBox 6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7" name="TextBox 6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8" name="TextBox 6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9" name="TextBox 6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0" name="TextBox 6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1" name="TextBox 6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2" name="TextBox 6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3" name="TextBox 6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4" name="TextBox 6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5" name="TextBox 6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6" name="TextBox 6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7" name="TextBox 6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8" name="TextBox 6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9" name="TextBox 6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0" name="TextBox 6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1" name="TextBox 6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2" name="TextBox 6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3" name="TextBox 6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4" name="TextBox 6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5" name="TextBox 6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6" name="TextBox 6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7" name="TextBox 6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8" name="TextBox 6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9" name="TextBox 6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0" name="TextBox 6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1" name="TextBox 6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2" name="TextBox 6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3" name="TextBox 6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4" name="TextBox 6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5" name="TextBox 6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6" name="TextBox 6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7" name="TextBox 6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8" name="TextBox 6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9" name="TextBox 6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0" name="TextBox 6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1" name="TextBox 6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2" name="TextBox 6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3" name="TextBox 6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4" name="TextBox 6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5" name="TextBox 6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6" name="TextBox 6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7" name="TextBox 6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8" name="TextBox 6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9" name="TextBox 6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0" name="TextBox 6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1" name="TextBox 6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2" name="TextBox 6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3" name="TextBox 6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4" name="TextBox 6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5" name="TextBox 6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6" name="TextBox 6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7" name="TextBox 6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8" name="TextBox 6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9" name="TextBox 6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0" name="TextBox 6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1" name="TextBox 6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2" name="TextBox 6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3" name="TextBox 6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4" name="TextBox 6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5" name="TextBox 7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6" name="TextBox 7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7" name="TextBox 7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8" name="TextBox 7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9" name="TextBox 7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0" name="TextBox 7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1" name="TextBox 7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2" name="TextBox 7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3" name="TextBox 7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4" name="TextBox 7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5" name="TextBox 7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6" name="TextBox 7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7" name="TextBox 7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8" name="TextBox 7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9" name="TextBox 7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0" name="TextBox 7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1" name="TextBox 7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2" name="TextBox 7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3" name="TextBox 7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4" name="TextBox 7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5" name="TextBox 7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6" name="TextBox 7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7" name="TextBox 7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8" name="TextBox 7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9" name="TextBox 7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0" name="TextBox 7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1" name="TextBox 7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2" name="TextBox 7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3" name="TextBox 7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4" name="TextBox 7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5" name="TextBox 7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6" name="TextBox 7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7" name="TextBox 7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8" name="TextBox 7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9" name="TextBox 7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0" name="TextBox 7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1" name="TextBox 7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2" name="TextBox 7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3" name="TextBox 7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4" name="TextBox 7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5" name="TextBox 7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6" name="TextBox 7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7" name="TextBox 7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8" name="TextBox 7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9" name="TextBox 7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0" name="TextBox 7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1" name="TextBox 7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2" name="TextBox 7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3" name="TextBox 7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4" name="TextBox 7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5" name="TextBox 7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6" name="TextBox 7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7" name="TextBox 7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8" name="TextBox 7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9" name="TextBox 7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0" name="TextBox 7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1" name="TextBox 7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2" name="TextBox 7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3" name="TextBox 7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4" name="TextBox 7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5" name="TextBox 7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6" name="TextBox 7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7" name="TextBox 7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8" name="TextBox 7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9" name="TextBox 7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0" name="TextBox 7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1" name="TextBox 7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2" name="TextBox 7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3" name="TextBox 7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4" name="TextBox 7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5" name="TextBox 7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6" name="TextBox 7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7" name="TextBox 7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8" name="TextBox 7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9" name="TextBox 7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0" name="TextBox 7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1" name="TextBox 7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2" name="TextBox 7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3" name="TextBox 7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4" name="TextBox 7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5" name="TextBox 7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6" name="TextBox 8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7" name="TextBox 8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8" name="TextBox 8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9" name="TextBox 8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0" name="TextBox 8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1" name="TextBox 8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2" name="TextBox 8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3" name="TextBox 8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4" name="TextBox 8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5" name="TextBox 8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6" name="TextBox 8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7" name="TextBox 8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8" name="TextBox 8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9" name="TextBox 8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0" name="TextBox 8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1" name="TextBox 8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2" name="TextBox 8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3" name="TextBox 8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4" name="TextBox 8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5" name="TextBox 8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6" name="TextBox 8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7" name="TextBox 8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8" name="TextBox 8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9" name="TextBox 8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0" name="TextBox 8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1" name="TextBox 8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2" name="TextBox 8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3" name="TextBox 8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4" name="TextBox 8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5" name="TextBox 9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6" name="TextBox 9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7" name="TextBox 9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8" name="TextBox 9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9" name="TextBox 9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0" name="TextBox 9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1" name="TextBox 9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2" name="TextBox 9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3" name="TextBox 9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4" name="TextBox 9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5" name="TextBox 9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6" name="TextBox 9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7" name="TextBox 9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8" name="TextBox 9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9" name="TextBox 9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0" name="TextBox 9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1" name="TextBox 9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2" name="TextBox 9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3" name="TextBox 9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4" name="TextBox 9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5" name="TextBox 9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6" name="TextBox 9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7" name="TextBox 9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8" name="TextBox 9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9" name="TextBox 9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0" name="TextBox 9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1" name="TextBox 9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2" name="TextBox 9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3" name="TextBox 9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4" name="TextBox 9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5" name="TextBox 9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6" name="TextBox 9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7" name="TextBox 9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8" name="TextBox 9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9" name="TextBox 9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0" name="TextBox 9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1" name="TextBox 9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2" name="TextBox 9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3" name="TextBox 9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4" name="TextBox 9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5" name="TextBox 9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6" name="TextBox 9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7" name="TextBox 9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8" name="TextBox 9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9" name="TextBox 9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0" name="TextBox 9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1" name="TextBox 9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2" name="TextBox 9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3" name="TextBox 9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4" name="TextBox 9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5" name="TextBox 9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6" name="TextBox 9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7" name="TextBox 9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8" name="TextBox 9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9" name="TextBox 9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0" name="TextBox 9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1" name="TextBox 9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2" name="TextBox 9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3" name="TextBox 9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4" name="TextBox 9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5" name="TextBox 9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6" name="TextBox 9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7" name="TextBox 9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8" name="TextBox 9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9" name="TextBox 9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0" name="TextBox 9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1" name="TextBox 9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2" name="TextBox 9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3" name="TextBox 9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4" name="TextBox 9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5" name="TextBox 9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6" name="TextBox 9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7" name="TextBox 9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8" name="TextBox 9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9" name="TextBox 9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0" name="TextBox 9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1" name="TextBox 9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2" name="TextBox 9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3" name="TextBox 9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4" name="TextBox 9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5" name="TextBox 9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6" name="TextBox 9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7" name="TextBox 9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8" name="TextBox 9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9" name="TextBox 9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0" name="TextBox 9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1" name="TextBox 9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2" name="TextBox 9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3" name="TextBox 9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4" name="TextBox 9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5" name="TextBox 9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6" name="TextBox 9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7" name="TextBox 9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8" name="TextBox 9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9" name="TextBox 9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0" name="TextBox 9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1" name="TextBox 9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2" name="TextBox 9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3" name="TextBox 9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4" name="TextBox 9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5" name="TextBox 10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6" name="TextBox 10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7" name="TextBox 10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8" name="TextBox 10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9" name="TextBox 10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0" name="TextBox 10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1" name="TextBox 10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2" name="TextBox 10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3" name="TextBox 10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4" name="TextBox 10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5" name="TextBox 10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6" name="TextBox 10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7" name="TextBox 10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8" name="TextBox 10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9" name="TextBox 10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0" name="TextBox 10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1" name="TextBox 10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2" name="TextBox 10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3" name="TextBox 10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4" name="TextBox 10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5" name="TextBox 10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6" name="TextBox 10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7" name="TextBox 10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8" name="TextBox 10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9" name="TextBox 10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0" name="TextBox 10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1" name="TextBox 10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2" name="TextBox 10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3" name="TextBox 10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4" name="TextBox 10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5" name="TextBox 10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6" name="TextBox 10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7" name="TextBox 10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8" name="TextBox 10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9" name="TextBox 10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0" name="TextBox 10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1" name="TextBox 10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2" name="TextBox 10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3" name="TextBox 10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4" name="TextBox 11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5" name="TextBox 11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6" name="TextBox 11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7" name="TextBox 11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8" name="TextBox 11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9" name="TextBox 11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0" name="TextBox 11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1" name="TextBox 11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2" name="TextBox 11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3" name="TextBox 11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4" name="TextBox 11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5" name="TextBox 11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6" name="TextBox 11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7" name="TextBox 11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8" name="TextBox 11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9" name="TextBox 11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0" name="TextBox 11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1" name="TextBox 11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2" name="TextBox 11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3" name="TextBox 11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4" name="TextBox 11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5" name="TextBox 11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6" name="TextBox 11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7" name="TextBox 11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8" name="TextBox 11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9" name="TextBox 11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0" name="TextBox 11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1" name="TextBox 11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2" name="TextBox 11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3" name="TextBox 11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4" name="TextBox 11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5" name="TextBox 11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6" name="TextBox 11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7" name="TextBox 11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8" name="TextBox 11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9" name="TextBox 12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0" name="TextBox 12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1" name="TextBox 12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2" name="TextBox 12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3" name="TextBox 12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4" name="TextBox 12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5" name="TextBox 12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6" name="TextBox 13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7" name="TextBox 13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8" name="TextBox 13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9" name="TextBox 13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0" name="TextBox 13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1" name="TextBox 13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2" name="TextBox 13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3" name="TextBox 13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4" name="TextBox 13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5" name="TextBox 13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6" name="TextBox 13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7" name="TextBox 13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8" name="TextBox 13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9" name="TextBox 13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0" name="TextBox 13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1" name="TextBox 13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2" name="TextBox 13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3" name="TextBox 13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4" name="TextBox 13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5" name="TextBox 13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6" name="TextBox 13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7" name="TextBox 13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8" name="TextBox 13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9" name="TextBox 13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0" name="TextBox 13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1" name="TextBox 13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2" name="TextBox 13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3" name="TextBox 13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4" name="TextBox 13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5" name="TextBox 13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6" name="Прямоугольник 845"/>
          <p:cNvSpPr/>
          <p:nvPr/>
        </p:nvSpPr>
        <p:spPr>
          <a:xfrm>
            <a:off x="68356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бюджет городского округа город Урай на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 вносятся следующие изменения:</a:t>
            </a:r>
            <a:endParaRPr lang="ru-RU" sz="2000" i="1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47" name="Прямоугольник 846"/>
          <p:cNvSpPr/>
          <p:nvPr/>
        </p:nvSpPr>
        <p:spPr>
          <a:xfrm>
            <a:off x="1835696" y="836712"/>
            <a:ext cx="55446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200" b="1" i="1" dirty="0" smtClean="0">
                <a:solidFill>
                  <a:srgbClr val="0000FF"/>
                </a:solidFill>
                <a:latin typeface="Times New Roman"/>
              </a:rPr>
              <a:t>корректировка </a:t>
            </a:r>
            <a:r>
              <a:rPr lang="ru-RU" sz="2200" b="1" i="1" dirty="0">
                <a:solidFill>
                  <a:srgbClr val="0000FF"/>
                </a:solidFill>
                <a:latin typeface="Times New Roman"/>
              </a:rPr>
              <a:t>по доходам</a:t>
            </a:r>
            <a:r>
              <a:rPr lang="en-US" sz="2200" b="1" i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ru-RU" sz="2200" b="1" i="1" dirty="0">
                <a:solidFill>
                  <a:srgbClr val="0000FF"/>
                </a:solidFill>
                <a:latin typeface="Times New Roman"/>
              </a:rPr>
              <a:t>на </a:t>
            </a:r>
            <a:r>
              <a:rPr lang="ru-RU" sz="2200" b="1" i="1" dirty="0" smtClean="0">
                <a:solidFill>
                  <a:srgbClr val="0000FF"/>
                </a:solidFill>
                <a:latin typeface="Times New Roman"/>
              </a:rPr>
              <a:t>2017 </a:t>
            </a:r>
            <a:r>
              <a:rPr lang="ru-RU" sz="2200" b="1" i="1" dirty="0">
                <a:solidFill>
                  <a:srgbClr val="0000FF"/>
                </a:solidFill>
                <a:latin typeface="Times New Roman"/>
              </a:rPr>
              <a:t>год</a:t>
            </a:r>
          </a:p>
        </p:txBody>
      </p:sp>
      <p:sp>
        <p:nvSpPr>
          <p:cNvPr id="848" name="Прямоугольник 847"/>
          <p:cNvSpPr/>
          <p:nvPr/>
        </p:nvSpPr>
        <p:spPr>
          <a:xfrm>
            <a:off x="6876256" y="1052736"/>
            <a:ext cx="17281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600" dirty="0">
                <a:solidFill>
                  <a:srgbClr val="0000FF"/>
                </a:solidFill>
                <a:latin typeface="Times New Roman"/>
              </a:rPr>
              <a:t>таблица № 1 </a:t>
            </a:r>
            <a:endParaRPr lang="ru-RU" sz="1600" dirty="0">
              <a:solidFill>
                <a:srgbClr val="0000FF"/>
              </a:solidFill>
              <a:latin typeface="Arial"/>
            </a:endParaRPr>
          </a:p>
        </p:txBody>
      </p:sp>
      <p:graphicFrame>
        <p:nvGraphicFramePr>
          <p:cNvPr id="851" name="Таблица 8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720253"/>
              </p:ext>
            </p:extLst>
          </p:nvPr>
        </p:nvGraphicFramePr>
        <p:xfrm>
          <a:off x="395536" y="1484783"/>
          <a:ext cx="7606115" cy="3889978"/>
        </p:xfrm>
        <a:graphic>
          <a:graphicData uri="http://schemas.openxmlformats.org/drawingml/2006/table">
            <a:tbl>
              <a:tblPr/>
              <a:tblGrid>
                <a:gridCol w="59973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87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44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Сумма корректировки,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73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ИТОГО ДОХОДОВ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-14 283,3</a:t>
                      </a:r>
                      <a:endParaRPr lang="ru-RU" sz="1800" b="1" i="1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38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Субсидии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+20 331,8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8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Субвенции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+880,8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1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+2 838,8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Безвозмездные</a:t>
                      </a:r>
                      <a:r>
                        <a:rPr lang="ru-RU" sz="1600" b="0" i="0" u="none" strike="noStrike" baseline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поступления от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ПАО </a:t>
                      </a:r>
                      <a:r>
                        <a:rPr lang="ru-RU" sz="1600" b="0" i="0" u="none" strike="noStrike" baseline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«НК ЛУКОЙЛ»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-49 912,3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03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Налоговые и  неналоговые доходы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+ 11 577,6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52" name="TextBox 3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3" name="TextBox 3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4" name="TextBox 3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5" name="TextBox 3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6" name="TextBox 3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7" name="TextBox 3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8" name="TextBox 3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9" name="TextBox 3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0" name="TextBox 3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1" name="TextBox 3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2" name="TextBox 3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3" name="TextBox 3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4" name="TextBox 3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5" name="TextBox 3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6" name="TextBox 3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7" name="TextBox 3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8" name="TextBox 3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9" name="TextBox 3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0" name="TextBox 3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1" name="TextBox 3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2" name="TextBox 3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3" name="TextBox 3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4" name="TextBox 3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5" name="TextBox 3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6" name="TextBox 3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7" name="TextBox 3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8" name="TextBox 3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9" name="TextBox 4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0" name="TextBox 4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1" name="TextBox 4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2" name="TextBox 4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3" name="TextBox 4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4" name="TextBox 4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5" name="TextBox 4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6" name="TextBox 4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7" name="TextBox 4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8" name="TextBox 4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9" name="TextBox 4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0" name="TextBox 4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1" name="TextBox 4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2" name="TextBox 4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3" name="TextBox 4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4" name="TextBox 4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5" name="TextBox 4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6" name="TextBox 4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7" name="TextBox 4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8" name="TextBox 4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9" name="TextBox 4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0" name="TextBox 4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1" name="TextBox 4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2" name="TextBox 4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3" name="TextBox 4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4" name="TextBox 4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5" name="TextBox 4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6" name="TextBox 4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7" name="TextBox 4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8" name="TextBox 4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9" name="TextBox 4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0" name="TextBox 4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1" name="TextBox 4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2" name="TextBox 4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3" name="TextBox 4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4" name="TextBox 4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5" name="TextBox 4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6" name="TextBox 4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7" name="TextBox 4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8" name="TextBox 4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9" name="TextBox 4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0" name="TextBox 4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1" name="TextBox 4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2" name="TextBox 4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3" name="TextBox 4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4" name="TextBox 4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5" name="TextBox 4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6" name="TextBox 4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7" name="TextBox 4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8" name="TextBox 4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9" name="TextBox 4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0" name="TextBox 4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1" name="TextBox 4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2" name="TextBox 4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3" name="TextBox 4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4" name="TextBox 4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5" name="TextBox 4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6" name="TextBox 4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7" name="TextBox 4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8" name="TextBox 4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9" name="TextBox 4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0" name="TextBox 4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1" name="TextBox 4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2" name="TextBox 4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3" name="TextBox 4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4" name="TextBox 4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5" name="TextBox 4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6" name="TextBox 4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7" name="TextBox 4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8" name="TextBox 4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9" name="TextBox 4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0" name="TextBox 4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1" name="TextBox 4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2" name="TextBox 4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3" name="TextBox 4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4" name="TextBox 4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5" name="TextBox 4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6" name="TextBox 4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7" name="TextBox 4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8" name="TextBox 4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9" name="TextBox 4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0" name="TextBox 4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1" name="TextBox 4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2" name="TextBox 4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3" name="TextBox 4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4" name="TextBox 4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5" name="TextBox 4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6" name="TextBox 4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7" name="TextBox 4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8" name="TextBox 4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9" name="TextBox 4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0" name="TextBox 4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1" name="TextBox 4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2" name="TextBox 4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3" name="TextBox 4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4" name="TextBox 4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5" name="TextBox 4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6" name="TextBox 4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7" name="TextBox 4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8" name="TextBox 4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9" name="TextBox 5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0" name="TextBox 5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1" name="TextBox 5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2" name="TextBox 5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3" name="TextBox 5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4" name="TextBox 5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5" name="TextBox 5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6" name="TextBox 5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7" name="TextBox 5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8" name="TextBox 5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9" name="TextBox 5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0" name="TextBox 5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1" name="TextBox 5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2" name="TextBox 5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3" name="TextBox 5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4" name="TextBox 5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5" name="TextBox 5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6" name="TextBox 5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7" name="TextBox 5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8" name="TextBox 5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9" name="TextBox 5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0" name="TextBox 5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1" name="TextBox 5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2" name="TextBox 5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3" name="TextBox 5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4" name="TextBox 5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5" name="TextBox 5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6" name="TextBox 5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7" name="TextBox 5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8" name="TextBox 5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9" name="TextBox 5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0" name="TextBox 5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1" name="TextBox 5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2" name="TextBox 5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3" name="TextBox 5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4" name="TextBox 6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5" name="TextBox 6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6" name="TextBox 6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7" name="TextBox 6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8" name="TextBox 6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9" name="TextBox 6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0" name="TextBox 6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1" name="TextBox 6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2" name="TextBox 6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3" name="TextBox 6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4" name="TextBox 6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5" name="TextBox 6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6" name="TextBox 6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7" name="TextBox 6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8" name="TextBox 6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9" name="TextBox 6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0" name="TextBox 6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1" name="TextBox 6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2" name="TextBox 6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3" name="TextBox 6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4" name="TextBox 6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5" name="TextBox 6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6" name="TextBox 6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7" name="TextBox 6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8" name="TextBox 6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9" name="TextBox 6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0" name="TextBox 6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1" name="TextBox 6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2" name="TextBox 6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3" name="TextBox 6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4" name="TextBox 6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5" name="TextBox 6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6" name="TextBox 6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7" name="TextBox 6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8" name="TextBox 6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9" name="TextBox 6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0" name="TextBox 6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1" name="TextBox 6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2" name="TextBox 6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3" name="TextBox 6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4" name="TextBox 6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5" name="TextBox 6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6" name="TextBox 6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7" name="TextBox 6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8" name="TextBox 6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9" name="TextBox 6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0" name="TextBox 6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1" name="TextBox 6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2" name="TextBox 6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3" name="TextBox 6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4" name="TextBox 6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5" name="TextBox 6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6" name="TextBox 6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7" name="TextBox 6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8" name="TextBox 6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9" name="TextBox 6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0" name="TextBox 6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1" name="TextBox 6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2" name="TextBox 6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3" name="TextBox 6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4" name="TextBox 6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5" name="TextBox 6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6" name="TextBox 6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7" name="TextBox 6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8" name="TextBox 6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9" name="TextBox 6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0" name="TextBox 6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1" name="TextBox 6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2" name="TextBox 6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3" name="TextBox 6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4" name="TextBox 6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5" name="TextBox 6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6" name="TextBox 6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7" name="TextBox 6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8" name="TextBox 6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9" name="TextBox 7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0" name="TextBox 7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1" name="TextBox 7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2" name="TextBox 7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3" name="TextBox 7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4" name="TextBox 7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5" name="TextBox 7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6" name="TextBox 7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7" name="TextBox 7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8" name="TextBox 7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9" name="TextBox 7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0" name="TextBox 7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1" name="TextBox 7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2" name="TextBox 7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3" name="TextBox 7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4" name="TextBox 7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5" name="TextBox 7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6" name="TextBox 7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7" name="TextBox 7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8" name="TextBox 7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9" name="TextBox 7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0" name="TextBox 7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1" name="TextBox 7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2" name="TextBox 7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3" name="TextBox 7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4" name="TextBox 7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5" name="TextBox 7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6" name="TextBox 7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7" name="TextBox 7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8" name="TextBox 7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9" name="TextBox 7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0" name="TextBox 7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1" name="TextBox 7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2" name="TextBox 7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3" name="TextBox 7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4" name="TextBox 7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5" name="TextBox 7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6" name="TextBox 7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7" name="TextBox 7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8" name="TextBox 7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9" name="TextBox 7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0" name="TextBox 7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1" name="TextBox 7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2" name="TextBox 7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3" name="TextBox 7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4" name="TextBox 7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5" name="TextBox 7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6" name="TextBox 7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7" name="TextBox 7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8" name="TextBox 7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9" name="TextBox 7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0" name="TextBox 7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1" name="TextBox 7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2" name="TextBox 7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3" name="TextBox 7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4" name="TextBox 7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5" name="TextBox 7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6" name="TextBox 7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7" name="TextBox 7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8" name="TextBox 7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9" name="TextBox 7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0" name="TextBox 7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1" name="TextBox 7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2" name="TextBox 7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3" name="TextBox 7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4" name="TextBox 7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5" name="TextBox 7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6" name="TextBox 7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7" name="TextBox 7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8" name="TextBox 7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9" name="TextBox 7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0" name="TextBox 7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1" name="TextBox 7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2" name="TextBox 7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3" name="TextBox 7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4" name="TextBox 7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5" name="TextBox 7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6" name="TextBox 7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7" name="TextBox 7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8" name="TextBox 7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9" name="TextBox 7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0" name="TextBox 8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1" name="TextBox 8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2" name="TextBox 8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3" name="TextBox 8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4" name="TextBox 8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5" name="TextBox 8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6" name="TextBox 8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7" name="TextBox 8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8" name="TextBox 8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9" name="TextBox 8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0" name="TextBox 8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1" name="TextBox 8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2" name="TextBox 8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3" name="TextBox 8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4" name="TextBox 8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5" name="TextBox 8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6" name="TextBox 8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7" name="TextBox 8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8" name="TextBox 8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9" name="TextBox 8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0" name="TextBox 8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1" name="TextBox 8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2" name="TextBox 8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3" name="TextBox 8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4" name="TextBox 8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5" name="TextBox 8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6" name="TextBox 8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7" name="TextBox 8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8" name="TextBox 8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9" name="TextBox 9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0" name="TextBox 9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1" name="TextBox 9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2" name="TextBox 9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3" name="TextBox 9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4" name="TextBox 9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5" name="TextBox 9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6" name="TextBox 9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7" name="TextBox 9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8" name="TextBox 9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9" name="TextBox 9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0" name="TextBox 9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1" name="TextBox 9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2" name="TextBox 9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3" name="TextBox 9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4" name="TextBox 9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5" name="TextBox 9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6" name="TextBox 9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7" name="TextBox 9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8" name="TextBox 9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9" name="TextBox 9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0" name="TextBox 9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1" name="TextBox 9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2" name="TextBox 9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3" name="TextBox 9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4" name="TextBox 9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5" name="TextBox 9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6" name="TextBox 9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7" name="TextBox 9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8" name="TextBox 9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9" name="TextBox 9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0" name="TextBox 9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1" name="TextBox 9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2" name="TextBox 9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3" name="TextBox 9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4" name="TextBox 9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5" name="TextBox 9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6" name="TextBox 9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7" name="TextBox 9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8" name="TextBox 9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9" name="TextBox 9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0" name="TextBox 9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1" name="TextBox 9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2" name="TextBox 9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3" name="TextBox 9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4" name="TextBox 9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5" name="TextBox 9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6" name="TextBox 9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7" name="TextBox 9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8" name="TextBox 9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9" name="TextBox 9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0" name="TextBox 9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1" name="TextBox 9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2" name="TextBox 9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3" name="TextBox 9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4" name="TextBox 9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5" name="TextBox 9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6" name="TextBox 9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7" name="TextBox 9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8" name="TextBox 9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9" name="TextBox 9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0" name="TextBox 9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1" name="TextBox 9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2" name="TextBox 9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3" name="TextBox 9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4" name="TextBox 9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5" name="TextBox 9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6" name="TextBox 9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7" name="TextBox 9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8" name="TextBox 9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9" name="TextBox 9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0" name="TextBox 9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1" name="TextBox 9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2" name="TextBox 9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3" name="TextBox 9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4" name="TextBox 9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5" name="TextBox 9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6" name="TextBox 9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7" name="TextBox 9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8" name="TextBox 9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9" name="TextBox 9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0" name="TextBox 9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1" name="TextBox 9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2" name="TextBox 9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3" name="TextBox 9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4" name="TextBox 9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5" name="TextBox 9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6" name="TextBox 9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7" name="TextBox 9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8" name="TextBox 9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9" name="TextBox 9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0" name="TextBox 9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1" name="TextBox 9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2" name="TextBox 9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3" name="TextBox 9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4" name="TextBox 9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5" name="TextBox 9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6" name="TextBox 9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7" name="TextBox 9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8" name="TextBox 9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9" name="TextBox 10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0" name="TextBox 10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1" name="TextBox 10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2" name="TextBox 10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3" name="TextBox 10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4" name="TextBox 10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5" name="TextBox 10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6" name="TextBox 10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7" name="TextBox 10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8" name="TextBox 10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9" name="TextBox 10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0" name="TextBox 10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1" name="TextBox 10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2" name="TextBox 10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3" name="TextBox 10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4" name="TextBox 10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5" name="TextBox 10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6" name="TextBox 10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7" name="TextBox 10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8" name="TextBox 10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9" name="TextBox 10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0" name="TextBox 10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1" name="TextBox 10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2" name="TextBox 10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3" name="TextBox 10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4" name="TextBox 10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5" name="TextBox 10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6" name="TextBox 10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7" name="TextBox 10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8" name="TextBox 10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9" name="TextBox 10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0" name="TextBox 10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1" name="TextBox 10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2" name="TextBox 10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3" name="TextBox 10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4" name="TextBox 10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5" name="TextBox 10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6" name="TextBox 10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7" name="TextBox 10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8" name="TextBox 11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9" name="TextBox 11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0" name="TextBox 11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1" name="TextBox 11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2" name="TextBox 11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3" name="TextBox 11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4" name="TextBox 11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5" name="TextBox 11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6" name="TextBox 11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7" name="TextBox 11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8" name="TextBox 11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9" name="TextBox 11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0" name="TextBox 11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1" name="TextBox 11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2" name="TextBox 11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3" name="TextBox 11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4" name="TextBox 11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5" name="TextBox 11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6" name="TextBox 11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7" name="TextBox 11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8" name="TextBox 11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9" name="TextBox 11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0" name="TextBox 11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1" name="TextBox 11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2" name="TextBox 11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3" name="TextBox 11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4" name="TextBox 11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5" name="TextBox 11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6" name="TextBox 11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7" name="TextBox 11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8" name="TextBox 11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9" name="TextBox 11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0" name="TextBox 11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1" name="TextBox 11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2" name="TextBox 11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3" name="TextBox 12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4" name="TextBox 12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5" name="TextBox 12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6" name="TextBox 12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7" name="TextBox 12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8" name="TextBox 12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9" name="TextBox 12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0" name="TextBox 13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1" name="TextBox 13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2" name="TextBox 13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3" name="TextBox 13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4" name="TextBox 13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5" name="TextBox 13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6" name="TextBox 13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7" name="TextBox 13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8" name="TextBox 13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9" name="TextBox 13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0" name="TextBox 13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1" name="TextBox 13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2" name="TextBox 13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3" name="TextBox 13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4" name="TextBox 13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5" name="TextBox 13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6" name="TextBox 13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7" name="TextBox 13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8" name="TextBox 13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9" name="TextBox 13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0" name="TextBox 13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1" name="TextBox 13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2" name="TextBox 13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3" name="TextBox 13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4" name="TextBox 13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5" name="TextBox 13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6" name="TextBox 13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7" name="TextBox 13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8" name="TextBox 13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9" name="TextBox 13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84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384" name="Таблица 3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802543"/>
              </p:ext>
            </p:extLst>
          </p:nvPr>
        </p:nvGraphicFramePr>
        <p:xfrm>
          <a:off x="323528" y="908721"/>
          <a:ext cx="8496944" cy="5585840"/>
        </p:xfrm>
        <a:graphic>
          <a:graphicData uri="http://schemas.openxmlformats.org/drawingml/2006/table">
            <a:tbl>
              <a:tblPr/>
              <a:tblGrid>
                <a:gridCol w="67687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27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Сумма корректировки, тыс.рублей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024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ИТОГО РАСХОДОВ, в том числе</a:t>
                      </a:r>
                      <a:r>
                        <a:rPr lang="en-US" sz="1800" b="1" i="1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:</a:t>
                      </a:r>
                      <a:endParaRPr lang="ru-RU" sz="1800" b="1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-14 203,3</a:t>
                      </a:r>
                      <a:endParaRPr lang="ru-RU" sz="1800" b="1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71230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800" b="0" i="0" u="none" strike="noStrike" baseline="0" dirty="0">
                          <a:solidFill>
                            <a:srgbClr val="0000FF"/>
                          </a:solidFill>
                          <a:latin typeface="Times New Roman"/>
                        </a:rPr>
                        <a:t>- за счет безвозмездных поступлений</a:t>
                      </a:r>
                      <a:r>
                        <a:rPr lang="en-US" sz="1800" b="0" i="0" u="none" strike="noStrike" baseline="0" dirty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baseline="0" dirty="0">
                          <a:solidFill>
                            <a:srgbClr val="0000FF"/>
                          </a:solidFill>
                          <a:latin typeface="Times New Roman"/>
                        </a:rPr>
                        <a:t>из бюджета автономного округа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+24 051,4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723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за счет б</a:t>
                      </a:r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езвозмездных поступлений в рамках соглашения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между Правительством ХМАО-Югры и ПАО «Нефтяная компания «ЛУКОЙЛ»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endParaRPr lang="ru-RU" sz="18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-49 912,3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36312656"/>
                  </a:ext>
                </a:extLst>
              </a:tr>
              <a:tr h="87123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- </a:t>
                      </a:r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за счет остатка средств на счете местного бюджета по  состоянию на 01.01.2017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+80,0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7123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- за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счет средств местного бюджета</a:t>
                      </a:r>
                      <a:endParaRPr lang="ru-RU" sz="18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+11 577,6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5" name="Прямоугольник 384"/>
          <p:cNvSpPr/>
          <p:nvPr/>
        </p:nvSpPr>
        <p:spPr>
          <a:xfrm>
            <a:off x="7620000" y="950503"/>
            <a:ext cx="1378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600" dirty="0">
                <a:solidFill>
                  <a:srgbClr val="0000FF"/>
                </a:solidFill>
                <a:latin typeface="Times New Roman"/>
              </a:rPr>
              <a:t>таблица № 2 </a:t>
            </a:r>
            <a:endParaRPr lang="ru-RU" sz="1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86" name="Прямоугольник 385"/>
          <p:cNvSpPr/>
          <p:nvPr/>
        </p:nvSpPr>
        <p:spPr>
          <a:xfrm>
            <a:off x="755576" y="287650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i="1" dirty="0">
                <a:solidFill>
                  <a:srgbClr val="0000FF"/>
                </a:solidFill>
                <a:latin typeface="Times New Roman"/>
              </a:rPr>
              <a:t>Корректировка по расходам на </a:t>
            </a:r>
            <a:r>
              <a:rPr lang="ru-RU" sz="2400" b="1" i="1" dirty="0" smtClean="0">
                <a:solidFill>
                  <a:srgbClr val="0000FF"/>
                </a:solidFill>
                <a:latin typeface="Times New Roman"/>
              </a:rPr>
              <a:t>2017 </a:t>
            </a:r>
            <a:r>
              <a:rPr lang="ru-RU" sz="2400" b="1" i="1" dirty="0">
                <a:solidFill>
                  <a:srgbClr val="0000FF"/>
                </a:solidFill>
                <a:latin typeface="Times New Roman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9255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266093"/>
              </p:ext>
            </p:extLst>
          </p:nvPr>
        </p:nvGraphicFramePr>
        <p:xfrm>
          <a:off x="107504" y="496952"/>
          <a:ext cx="8928992" cy="6361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6886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45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№п/п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300" b="0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465"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ВСЕГО, в том числе</a:t>
                      </a:r>
                      <a:r>
                        <a:rPr lang="en-US" sz="13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ru-RU" sz="1300" b="1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-14 203</a:t>
                      </a:r>
                      <a:r>
                        <a:rPr lang="ru-RU" sz="13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,3</a:t>
                      </a:r>
                      <a:endParaRPr lang="ru-RU" sz="1300" b="1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22653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endParaRPr lang="ru-RU" sz="13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образования города Урай» на 2014-2018 годы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-29 520,8</a:t>
                      </a:r>
                      <a:endParaRPr lang="ru-RU" sz="13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и проведение ЕГЭ </a:t>
                      </a:r>
                      <a:r>
                        <a:rPr lang="ru-RU" sz="1200" b="1" i="1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«+»50,0 тыс.руб. 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(О.б.)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в рамках наказов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избирателей депутатам Думы ХМАО-Югры на приобретение оборудования для сцены для ЦДО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«+» 400,0 тыс.руб.,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приобретение парадной кадетской формы для МБОУ «СОШ №5»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«+»175,0 тыс.руб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., приобретение мебели, кухонного оборудования, бытовой техники для МБОУ «СОШ №6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» «+» 300,0 тыс.руб.,</a:t>
                      </a:r>
                      <a:endParaRPr lang="ru-RU" sz="1200" b="1" i="1" u="none" strike="noStrike" kern="1200" baseline="0" dirty="0" smtClean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именные премии для учащихся общеобразовательных учреждений города Урай </a:t>
                      </a:r>
                      <a:r>
                        <a:rPr lang="ru-RU" sz="1200" b="1" i="1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«+» 87,7 тыс.руб. 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(ЛУКОЙЛ 2017 г.),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капитальный ремонт МБОУ СОШ №5 </a:t>
                      </a:r>
                      <a:r>
                        <a:rPr lang="ru-RU" sz="1200" b="1" i="1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«-»30 756,5тыс.руб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(в т.ч.ЛУКОЙЛ 2017 год «-» 10000,0 тыс.руб.)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200" b="0" i="0" u="none" strike="noStrike" kern="1200" baseline="0" dirty="0" smtClean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связи с уточнением целевых показателей средней заработной платы в целях реализации майских указов Президента Российской Федерации 2012 года на повышение оплаты труда работников муниципальных учреждений культуры и дополнительного образования детей - 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"+</a:t>
                      </a:r>
                      <a:r>
                        <a:rPr lang="ru-RU" sz="1200" b="1" i="1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"223,0 тыс.руб. 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(М.Б.)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37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endParaRPr lang="ru-RU" sz="13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«Культура города Урай» на </a:t>
                      </a:r>
                      <a:r>
                        <a:rPr lang="ru-RU" sz="13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2017-2021 </a:t>
                      </a:r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+8 394,6</a:t>
                      </a:r>
                      <a:endParaRPr lang="ru-RU" sz="13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1" i="1" u="sng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увеличены расходы</a:t>
                      </a:r>
                      <a:r>
                        <a:rPr lang="en-US" sz="1200" b="1" i="1" u="sng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:</a:t>
                      </a:r>
                      <a:endParaRPr lang="ru-RU" sz="1200" b="1" i="1" u="sng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в рамках наказов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избирателей депутатам Думы ХМАО-Югры приобретение музыкального оборудования для КДЦ "Нефтяник", мебели, интерактивной доски,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тифлотехники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, оборудования для слабовидящих пользователей, световое оборудование, призы  для МАУ "Культура»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«+»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430,0тыс.руб.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; приобретение интерактивного оборудования для МБУДО "ДШИ№1"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«+»161,8 тыс.руб.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на поддержку отрасли культуры (подключение общедоступных библиотек к сети Интернет) «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+» 11,6 тыс.руб.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(Ф.Б.)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«+»56,5 тыс.руб.(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О.Б.),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в связи с уточнением целевых показателей средней заработной платы в целях реализации майских указов Президента Российской Федерации 2012 года на повышение оплаты труда работников муниципальных учреждений культуры и дополнительного образования детей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«+» 15 206,6 тыс.руб.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на проведение мероприятий, посвященных празднованию Дня города -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"+"1 000,0 тыс.руб.,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выполнение ремонтных работ системы вентиляции на объекте "Капитальный ремонт ДК "Нефтяник"-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"+"80,0 тыс.руб.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1" i="1" u="sng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Уменьшены расходы</a:t>
                      </a:r>
                      <a:r>
                        <a:rPr lang="en-US" sz="1200" b="1" i="1" u="sng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:</a:t>
                      </a:r>
                      <a:endParaRPr lang="ru-RU" sz="1200" b="1" i="1" u="sng" strike="noStrike" baseline="0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выполнение работ по реконструкции нежилого здания по адресу: мкр.2, дом 39/1  « –» 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8551,9 тыс.руб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.(М.Б.)</a:t>
                      </a:r>
                      <a:endParaRPr lang="ru-RU" sz="1200" b="0" i="0" u="none" strike="noStrike" kern="1200" dirty="0" smtClean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-62518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муниципальных </a:t>
            </a:r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и непрограммных направлений деятельности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53354" y="260648"/>
            <a:ext cx="11906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400" dirty="0" smtClean="0">
                <a:solidFill>
                  <a:srgbClr val="0000FF"/>
                </a:solidFill>
                <a:latin typeface="Times New Roman"/>
              </a:rPr>
              <a:t>таблица № 3 </a:t>
            </a:r>
            <a:endParaRPr lang="ru-RU" sz="1400" dirty="0">
              <a:solidFill>
                <a:srgbClr val="0000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03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785225"/>
              </p:ext>
            </p:extLst>
          </p:nvPr>
        </p:nvGraphicFramePr>
        <p:xfrm>
          <a:off x="0" y="260648"/>
          <a:ext cx="9036496" cy="66508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3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193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06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02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№п/п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300" b="0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417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endParaRPr lang="ru-RU" sz="13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физической культуры, спорта и туризма в городе Урай» на 2016-2018 годы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-2 279,4</a:t>
                      </a:r>
                      <a:endParaRPr lang="ru-RU" sz="1300" b="0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ассигнований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крытого катка в городе </a:t>
                      </a:r>
                      <a:r>
                        <a:rPr lang="ru-RU" sz="12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-»5 000,0 </a:t>
                      </a:r>
                      <a:r>
                        <a:rPr lang="ru-RU" sz="120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(ЛУКОЙЛ),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спортивных мероприятий 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«-»0,8 </a:t>
                      </a:r>
                      <a:r>
                        <a:rPr lang="ru-RU" sz="120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ассигнований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финансовое обеспечение муниципального задания на оказание муниципальных услуг «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+»478,0 </a:t>
                      </a:r>
                      <a:r>
                        <a:rPr lang="ru-RU" sz="120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помещений МБУ ДО ДЮСШ "Старт «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+»597,8 </a:t>
                      </a:r>
                      <a:r>
                        <a:rPr lang="ru-RU" sz="120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уточнением целевых показателей средней заработной платы в целях реализации майских указов Президента РФ 2012 года на повышение оплаты труда работников муниципальных учреждений культуры и дополнительного образования детей «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+» 312,3 </a:t>
                      </a:r>
                      <a:r>
                        <a:rPr lang="ru-RU" sz="120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в рамках наказов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избирателей депутатам Думы ХМАО-Югры на участие в окружном турнире по боксу, приобретение спортивного инвентаря, экипировки, устройства для производства искусственного снега для МБОУ ДОД «ДЮСШ «Звезды Югры»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«+» 816,4 </a:t>
                      </a:r>
                      <a:r>
                        <a:rPr lang="ru-RU" sz="1200" b="1" i="1" u="none" strike="noStrike" baseline="0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.; приобретение, демонтаж и монтаж светового оборудования, тренажер, покрытие, оргтехника, спортивный инвентарь, спортивная одежда для МБОУ ДОД «ДЮСШ «Старт»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«+»500,0 </a:t>
                      </a:r>
                      <a:r>
                        <a:rPr lang="ru-RU" sz="1200" b="1" i="1" u="none" strike="noStrike" baseline="0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.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на </a:t>
                      </a:r>
                      <a:r>
                        <a:rPr lang="ru-RU" sz="12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 муниципальных образований по обеспечению учащихся спортивных школ спортивным оборудованием, экипировкой и инвентарем, проведение тренировочных сборов и участию в соревнованиях 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16,8 </a:t>
                      </a:r>
                      <a:r>
                        <a:rPr lang="ru-RU" sz="120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.(О.Б.,М.Б.)</a:t>
                      </a:r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2318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«Улучшение жилищных условий граждан, проживающих на территории муниципального образования город Урай» на 2016-2018 годы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+128,0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sng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расходов</a:t>
                      </a:r>
                      <a:r>
                        <a:rPr lang="en-US" sz="1200" b="1" i="0" u="sng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200" b="1" i="0" u="sng" strike="noStrike" baseline="0" dirty="0" smtClean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предоставление субсидий на приобретение жилья молодая семья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«+»1241,5 </a:t>
                      </a:r>
                      <a:r>
                        <a:rPr lang="ru-RU" sz="1200" b="1" i="1" u="none" strike="noStrike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.(Ф.Б.),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1987,1 </a:t>
                      </a:r>
                      <a:r>
                        <a:rPr lang="ru-RU" sz="1200" b="1" i="1" u="none" strike="noStrike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(О.Б.)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«+»92,3 </a:t>
                      </a:r>
                      <a:r>
                        <a:rPr lang="ru-RU" sz="1200" b="1" i="1" u="none" strike="noStrike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.(М.Б.)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жилья детям-сиротам и детям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3621,1 </a:t>
                      </a:r>
                      <a:r>
                        <a:rPr lang="ru-RU" sz="1200" b="1" i="1" u="none" strike="noStrike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(О.Б.)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жилья в рамках субсидии на реализацию полномочий в области строительства, градостроительной деятельности и жилищных отношений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30929,3 </a:t>
                      </a:r>
                      <a:r>
                        <a:rPr lang="ru-RU" sz="1200" b="1" i="1" u="none" strike="noStrike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(О.Б., М.Б.)</a:t>
                      </a:r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sng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расходов</a:t>
                      </a:r>
                      <a:r>
                        <a:rPr lang="en-US" sz="1200" b="1" i="0" u="sng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200" b="1" i="0" u="sng" strike="noStrike" baseline="0" dirty="0" smtClean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жилья отдельным категориям граждан (ветераны)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«-» 464,2 </a:t>
                      </a:r>
                      <a:r>
                        <a:rPr lang="ru-RU" sz="1200" b="1" i="1" u="none" strike="noStrike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(О.Б.),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«-» 1519,4 </a:t>
                      </a:r>
                      <a:r>
                        <a:rPr lang="ru-RU" sz="1200" b="1" i="1" u="none" strike="noStrike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(Ф.Б.)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жилья отдельным категориям граждан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«-» 759,7 </a:t>
                      </a:r>
                      <a:r>
                        <a:rPr lang="ru-RU" sz="1200" b="1" i="1" u="none" strike="noStrike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(Ф.Б.)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нежилого здания детской поликлиники под жилой дом со встроенными помещениями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«-» 35000,0 </a:t>
                      </a:r>
                      <a:r>
                        <a:rPr lang="ru-RU" sz="1200" b="1" i="1" u="none" strike="noStrike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(ЛУКОЙЛ)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-9939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муниципальных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1635031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743615"/>
              </p:ext>
            </p:extLst>
          </p:nvPr>
        </p:nvGraphicFramePr>
        <p:xfrm>
          <a:off x="107504" y="-6419"/>
          <a:ext cx="8784975" cy="6544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2565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3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72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"Капитальный ремонт и реконструкция систем коммунальной инфраструктуры города Урай на 2014-2020 годы"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+200,0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актуализации схем теплоснабжения, водоснабжения и водоотведения</a:t>
                      </a:r>
                      <a:endParaRPr lang="ru-RU" sz="125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8793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«Охрана окружающей среды в границах города Урай» на </a:t>
                      </a:r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2017-2020 </a:t>
                      </a:r>
                      <a:r>
                        <a:rPr lang="ru-RU" sz="13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+458,1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ликвидация несанкционированных свалок на территории города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848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программа «Развитие малого и среднего предпринимательства, потребительского рынка и сельскохозяйственных товаропроизводителей города Урай» на 2016-2020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5290,3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субсидии на возмещение части затрат на приобретение, доставку и монтаж оборудования по переработке и реализации сельхозпродукции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5247,6 </a:t>
                      </a:r>
                      <a:r>
                        <a:rPr lang="ru-RU" sz="125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25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софинансирования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 местного бюджета (5%) на государственную поддержку малого и среднего предпринимательства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42,7 </a:t>
                      </a:r>
                      <a:r>
                        <a:rPr lang="ru-RU" sz="125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50" b="1" i="1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848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"Информационное общество - </a:t>
                      </a:r>
                      <a:r>
                        <a:rPr lang="ru-RU" sz="13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Урай</a:t>
                      </a:r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" на 2016-2018 годы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+3 423,2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по защите информационных систем обработки персональных данных органов администрации города, муниципальных казенных учреждений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«+»2679,1 </a:t>
                      </a:r>
                      <a:r>
                        <a:rPr lang="ru-RU" sz="125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семинарах, форумах и научно-практических конференциях по проблемам развития информационно-коммуникационных технологий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86,5 </a:t>
                      </a:r>
                      <a:r>
                        <a:rPr lang="ru-RU" sz="125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поэтапная реализация проекта создания корпоративной сети передачи данных органов администрации города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«+»327,8</a:t>
                      </a:r>
                      <a:r>
                        <a:rPr lang="ru-RU" sz="125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50" b="1" i="1" u="none" strike="noStrike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5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финансового обеспечения муниципального задания на оказание муниципальных услуг (рост цены на печать газеты с 01.01.2017 года)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329,8 </a:t>
                      </a:r>
                      <a:r>
                        <a:rPr lang="ru-RU" sz="125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5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6789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транспортной системы города </a:t>
                      </a:r>
                      <a:r>
                        <a:rPr lang="ru-RU" sz="13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Урай</a:t>
                      </a:r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" на 2016-2020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+1 221,6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объездной автомобильной дороги  </a:t>
                      </a:r>
                      <a:r>
                        <a:rPr lang="ru-RU" sz="125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г.Урай</a:t>
                      </a:r>
                      <a:r>
                        <a:rPr lang="ru-RU" sz="125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(июль-декабрь 2017 г.) 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(М.Б.),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031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311350"/>
              </p:ext>
            </p:extLst>
          </p:nvPr>
        </p:nvGraphicFramePr>
        <p:xfrm>
          <a:off x="0" y="1"/>
          <a:ext cx="9108504" cy="6671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760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7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4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78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10.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"Создание условий для эффективного и ответственного управления муниципальными финансами, повышения устойчивости местного бюджета городского округа </a:t>
                      </a:r>
                      <a:r>
                        <a:rPr lang="ru-RU" sz="12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г.Урай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. Управление муниципальными финансами в городском округе </a:t>
                      </a:r>
                      <a:r>
                        <a:rPr lang="ru-RU" sz="12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г.Урай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" на период до 2020 года"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-4 118,9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уменьшение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ассигнований резервного фонда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15964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11.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«Совершенствование и развитие муниципального управления в городе Урай» на 2015-2017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-5 290,6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на осуществление полномочий по составлению (изменению) списков кандидатов в присяжные заседатели федеральных судов общей юрисдикции в Российской  Федерации 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«+» 3,0 </a:t>
                      </a:r>
                      <a:r>
                        <a:rPr lang="ru-RU" sz="120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. (Ф.Б.)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уменьшение ассигнований на обеспечение функций органов местного самоуправления (администрация города </a:t>
                      </a:r>
                      <a:r>
                        <a:rPr lang="ru-RU" sz="12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Урай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) 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«-» 5 289,2 </a:t>
                      </a:r>
                      <a:r>
                        <a:rPr lang="ru-RU" sz="120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, оплата штрафа 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«-»10,0 </a:t>
                      </a:r>
                      <a:r>
                        <a:rPr lang="ru-RU" sz="120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реализация мероприятий по содействию трудоустройству граждан в рамках подпрограммы "Содействие трудоустройству граждан« 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«+» 5,6 </a:t>
                      </a:r>
                      <a:r>
                        <a:rPr lang="ru-RU" sz="120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. (О.Б.)</a:t>
                      </a:r>
                      <a:endParaRPr lang="ru-RU" sz="1200" b="1" i="1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31354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«Обеспечение градостроительной деятельности на территории города Урай» на  2015-2017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+18 584,9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sng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расходов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 поддержку гос. программ субъектов РФ и муниципальных программ формирования современной городской среды </a:t>
                      </a:r>
                      <a:r>
                        <a:rPr lang="ru-RU" sz="120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«+»11771,5 </a:t>
                      </a:r>
                      <a:r>
                        <a:rPr lang="ru-RU" sz="1200" b="1" i="1" u="none" strike="noStrike" kern="12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тыс.руб</a:t>
                      </a:r>
                      <a:r>
                        <a:rPr lang="ru-RU" sz="120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.(О.Б.)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проведение городских конкурсов, награждение победителей («Гениальный сварщик», разработка дизайн-проекта) в рамках мероприятий по проведению Года экологии в городе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Урай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в 2017 году </a:t>
                      </a:r>
                      <a:r>
                        <a:rPr lang="ru-RU" sz="120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«+»60,0 </a:t>
                      </a:r>
                      <a:r>
                        <a:rPr lang="ru-RU" sz="1200" b="1" i="1" u="none" strike="noStrike" kern="12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тыс.руб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проведение городского конкурса «Город цветов» </a:t>
                      </a:r>
                      <a:r>
                        <a:rPr lang="ru-RU" sz="120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«+»100,0 </a:t>
                      </a:r>
                      <a:r>
                        <a:rPr lang="ru-RU" sz="1200" b="1" i="1" u="none" strike="noStrike" kern="12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тыс.руб</a:t>
                      </a:r>
                      <a:r>
                        <a:rPr lang="ru-RU" sz="120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благоустройство территории каре жилых домов №68,69,70,71,87,88,89 мкр.1Д – </a:t>
                      </a:r>
                      <a:r>
                        <a:rPr lang="ru-RU" sz="120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«+»5 289,2 </a:t>
                      </a:r>
                      <a:r>
                        <a:rPr lang="ru-RU" sz="1200" b="1" i="1" u="none" strike="noStrike" kern="12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тыс.руб</a:t>
                      </a:r>
                      <a:r>
                        <a:rPr lang="ru-RU" sz="120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обустройство снежных городков </a:t>
                      </a:r>
                      <a:r>
                        <a:rPr lang="ru-RU" sz="120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«+»2 485,3 </a:t>
                      </a:r>
                      <a:r>
                        <a:rPr lang="ru-RU" sz="1200" b="1" i="1" u="none" strike="noStrike" kern="12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тыс.руб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sng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уменьшение расходов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перераспределение средств, высвободившихся по результатам проведения конкурсных процедур, в рамках единой субсидии на реализацию полномочий в области строительства, градостроительной деятельности и жилищных отношений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1" u="none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-»921,0 </a:t>
                      </a:r>
                      <a:r>
                        <a:rPr lang="ru-RU" sz="1200" b="1" i="1" u="none" strike="noStrike" kern="12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тыс.руб</a:t>
                      </a:r>
                      <a:r>
                        <a:rPr lang="ru-RU" sz="120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оплата административных штрафов по решению надзорных органов </a:t>
                      </a:r>
                      <a:r>
                        <a:rPr lang="ru-RU" sz="120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«-»200,0 </a:t>
                      </a:r>
                      <a:r>
                        <a:rPr lang="ru-RU" sz="1200" b="1" i="1" u="none" strike="noStrike" kern="12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тыс.руб</a:t>
                      </a:r>
                      <a:r>
                        <a:rPr lang="ru-RU" sz="120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.,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00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425750"/>
              </p:ext>
            </p:extLst>
          </p:nvPr>
        </p:nvGraphicFramePr>
        <p:xfrm>
          <a:off x="0" y="116632"/>
          <a:ext cx="9036497" cy="4284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480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888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4811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4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232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программа «Развитие жилищно-коммунального комплекса и повышение энергетической эффективности в городе </a:t>
                      </a:r>
                      <a:r>
                        <a:rPr lang="ru-RU" sz="1300" b="0" i="0" u="none" strike="noStrike" dirty="0" err="1">
                          <a:solidFill>
                            <a:srgbClr val="0000FF"/>
                          </a:solidFill>
                          <a:latin typeface="Times New Roman"/>
                        </a:rPr>
                        <a:t>Урай</a:t>
                      </a:r>
                      <a:r>
                        <a:rPr lang="ru-RU" sz="13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» на 2016-2018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+11 426,1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по приему поверхностных сточных вод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9 463,6 </a:t>
                      </a:r>
                      <a:r>
                        <a:rPr lang="ru-RU" sz="125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сносу жилых домов: мкр.2А, д.26, </a:t>
                      </a:r>
                      <a:r>
                        <a:rPr lang="ru-RU" sz="125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ул.Пионеров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д.11 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968,8 </a:t>
                      </a:r>
                      <a:r>
                        <a:rPr lang="ru-RU" sz="125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</a:t>
                      </a:r>
                      <a:r>
                        <a:rPr lang="ru-RU" sz="125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работ по ремонту муниципальных квартир: </a:t>
                      </a:r>
                      <a:r>
                        <a:rPr lang="ru-RU" sz="125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мкр.Д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д.66-9, </a:t>
                      </a:r>
                      <a:r>
                        <a:rPr lang="ru-RU" sz="125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мкр.А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д.70-8, </a:t>
                      </a:r>
                      <a:r>
                        <a:rPr lang="ru-RU" sz="125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мкр.Д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д.39-2, </a:t>
                      </a:r>
                      <a:r>
                        <a:rPr lang="ru-RU" sz="125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мкр.Г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д.52-7, </a:t>
                      </a:r>
                      <a:r>
                        <a:rPr lang="ru-RU" sz="125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мкр.Д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д.35-13, </a:t>
                      </a:r>
                      <a:r>
                        <a:rPr lang="ru-RU" sz="125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мкр.Г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д.41-4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«+» 993,7 </a:t>
                      </a:r>
                      <a:r>
                        <a:rPr lang="ru-RU" sz="125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250" b="1" i="1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232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"Проектирование и строительство инженерных сетей коммунальной инфраструктуры в городе </a:t>
                      </a:r>
                      <a:r>
                        <a:rPr lang="ru-RU" sz="12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Урай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" на 2014-2020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-26 449,3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проектно-изыскательских работ по объекту «Инженерные сети в жилом </a:t>
                      </a:r>
                      <a:r>
                        <a:rPr lang="ru-RU" sz="125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мкр.Солнечный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«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+»3 559,0 </a:t>
                      </a:r>
                      <a:r>
                        <a:rPr lang="ru-RU" sz="1250" b="1" i="1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перераспределение средств в связи с готовностью на рынке жилья квартир и необходимостью реализации муниципальной программы "Улучшение жилищных условий граждан, проживающих на территории муниципального образования город </a:t>
                      </a:r>
                      <a:r>
                        <a:rPr lang="ru-RU" sz="125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на  2016-2020 годы, в рамках единой субсидии на реализацию полномочий в области строительства, градостроительной деятельности и жилищных отношений  </a:t>
                      </a:r>
                      <a:r>
                        <a:rPr lang="ru-RU" sz="125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«-»30 008,3тыс.руб</a:t>
                      </a: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  <a:tr h="1123257"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Непрограммные направления деятельности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+4 328,9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25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необходимость оплаты административных штрафов по решению надзорных органов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6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079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353054"/>
              </p:ext>
            </p:extLst>
          </p:nvPr>
        </p:nvGraphicFramePr>
        <p:xfrm>
          <a:off x="611560" y="1844824"/>
          <a:ext cx="7819232" cy="2592288"/>
        </p:xfrm>
        <a:graphic>
          <a:graphicData uri="http://schemas.openxmlformats.org/drawingml/2006/table">
            <a:tbl>
              <a:tblPr/>
              <a:tblGrid>
                <a:gridCol w="53631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561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142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Сумма, </a:t>
                      </a:r>
                    </a:p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FF"/>
                          </a:solidFill>
                          <a:latin typeface="Times New Roman"/>
                        </a:rPr>
                        <a:t>тыс.рублей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362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2 652 473,4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2 917 157,1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Дефицит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-264 683,7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4" name="Прямоугольник 383"/>
          <p:cNvSpPr/>
          <p:nvPr/>
        </p:nvSpPr>
        <p:spPr>
          <a:xfrm>
            <a:off x="6804248" y="1412776"/>
            <a:ext cx="1475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dirty="0" smtClean="0">
                <a:solidFill>
                  <a:srgbClr val="0000FF"/>
                </a:solidFill>
                <a:latin typeface="Times New Roman"/>
              </a:rPr>
              <a:t>таблица № 4 </a:t>
            </a:r>
            <a:endParaRPr lang="ru-RU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85" name="Rectangle 1"/>
          <p:cNvSpPr>
            <a:spLocks noChangeArrowheads="1"/>
          </p:cNvSpPr>
          <p:nvPr/>
        </p:nvSpPr>
        <p:spPr bwMode="auto">
          <a:xfrm>
            <a:off x="1259632" y="553616"/>
            <a:ext cx="71287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 algn="ctr"/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учётом внесённых изменений уточненные показатели бюджета на 2017 год составят:</a:t>
            </a:r>
            <a:endParaRPr lang="ru-RU" sz="1000" b="1" dirty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39245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13000</TotalTime>
  <Words>1758</Words>
  <Application>Microsoft Office PowerPoint</Application>
  <PresentationFormat>Экран (4:3)</PresentationFormat>
  <Paragraphs>186</Paragraphs>
  <Slides>10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Georgia</vt:lpstr>
      <vt:lpstr>MicraC</vt:lpstr>
      <vt:lpstr>Times New Roman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 A. Gotsman</dc:creator>
  <cp:lastModifiedBy>FilipdZ41</cp:lastModifiedBy>
  <cp:revision>1398</cp:revision>
  <dcterms:created xsi:type="dcterms:W3CDTF">2011-03-01T09:21:01Z</dcterms:created>
  <dcterms:modified xsi:type="dcterms:W3CDTF">2017-06-20T18:34:58Z</dcterms:modified>
</cp:coreProperties>
</file>