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59" r:id="rId3"/>
    <p:sldId id="356" r:id="rId4"/>
    <p:sldId id="377" r:id="rId5"/>
    <p:sldId id="380" r:id="rId6"/>
    <p:sldId id="378" r:id="rId7"/>
    <p:sldId id="379" r:id="rId8"/>
    <p:sldId id="381" r:id="rId9"/>
    <p:sldId id="363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2016 год вносятся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763688" y="980728"/>
            <a:ext cx="554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Корректировка по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доходам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на 2016 год</a:t>
            </a:r>
            <a:endParaRPr lang="ru-RU" sz="2200" b="1" i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340768"/>
            <a:ext cx="1728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</a:t>
            </a:r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1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1052271"/>
              </p:ext>
            </p:extLst>
          </p:nvPr>
        </p:nvGraphicFramePr>
        <p:xfrm>
          <a:off x="395536" y="1772815"/>
          <a:ext cx="8208912" cy="3303187"/>
        </p:xfrm>
        <a:graphic>
          <a:graphicData uri="http://schemas.openxmlformats.org/drawingml/2006/table">
            <a:tbl>
              <a:tblPr/>
              <a:tblGrid>
                <a:gridCol w="6600118"/>
                <a:gridCol w="1608794"/>
              </a:tblGrid>
              <a:tr h="74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корректировки, тыс.рублей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+8 741,8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23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5 051,8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+50,0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7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Сверхплановые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по неналоговым доходам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+3 640,0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355354"/>
              </p:ext>
            </p:extLst>
          </p:nvPr>
        </p:nvGraphicFramePr>
        <p:xfrm>
          <a:off x="323528" y="908721"/>
          <a:ext cx="8496944" cy="4289305"/>
        </p:xfrm>
        <a:graphic>
          <a:graphicData uri="http://schemas.openxmlformats.org/drawingml/2006/table">
            <a:tbl>
              <a:tblPr/>
              <a:tblGrid>
                <a:gridCol w="6768752"/>
                <a:gridCol w="1728192"/>
              </a:tblGrid>
              <a:tr h="14820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6202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РАСХОДОВ, в том числе</a:t>
                      </a:r>
                      <a:r>
                        <a:rPr lang="en-US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+58 641,4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3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FF"/>
                          </a:solidFill>
                          <a:latin typeface="Times New Roman"/>
                        </a:rPr>
                        <a:t>+5 101,8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средств местного бюджета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+15 472,0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- за счет остатка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средств 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 счете местного бюджета по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состоянию 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01.01.2016 года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FF"/>
                          </a:solidFill>
                          <a:latin typeface="Times New Roman"/>
                        </a:rPr>
                        <a:t>+38 067,6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668344" y="620688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755576" y="28765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solidFill>
                  <a:srgbClr val="0000FF"/>
                </a:solidFill>
                <a:latin typeface="Times New Roman"/>
              </a:rPr>
              <a:t>Корректировка по расходам 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6734273"/>
              </p:ext>
            </p:extLst>
          </p:nvPr>
        </p:nvGraphicFramePr>
        <p:xfrm>
          <a:off x="179512" y="485965"/>
          <a:ext cx="8784975" cy="618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62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92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«Модернизация здравоохранения муниципального образования городской округ город Урай» на 2013-2017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+2 228,0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Объект: "Больница восстановительного лечения в г.Урай. II очередь. Первый пусковой комплекс" (под бюджетными обязательствами) выполнение СМР и поставка оборудования (средства 2015 года)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2195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города Урай" на 2014-2018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-80 080,1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ЕГЭ «+»50,0т.руб. (иные межбюджетные трансферты), выполнение СМР и работ по водопонижению на территории МДОУ №12 «+»463,9 т.руб.(средства ЛУКОЙЛ 2015 г.), ремонт и реконструкция детских садов «+»7 900,0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т.руб.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(средства ЛУКОЙЛ 2015г.), социальная поддержка детей -сирот и детей, оставшихся без попечения родителей «-»88 494,0 т.руб. (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соответствии с целями и задачами муниципальной программы)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66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"Культура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2012-2016 годы подпрограмма 4 «Художественное образование»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+ 861,1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кровли здания и приемника ливневой канализации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86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физической культуры, спорта и туризма в городе Урай"на 2016-2018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+0,8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техприсоединение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объекту "Крытый каток" (средства ЛУКОЙЛ 2015г.)</a:t>
                      </a:r>
                    </a:p>
                    <a:p>
                      <a:pPr algn="l" fontAlgn="b"/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86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социально ориентированных некоммерческих  организаций в городе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 2015 - 2017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+ 16,0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социально-ориентированных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некоммерческих организаций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6734273"/>
              </p:ext>
            </p:extLst>
          </p:nvPr>
        </p:nvGraphicFramePr>
        <p:xfrm>
          <a:off x="179512" y="620688"/>
          <a:ext cx="8784975" cy="5362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50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65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"Улучшение жилищных условий граждан, проживающих на территории муниципального образования город Урай" на 2016-2018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+36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967,6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квартир «+»36 304,8 т.руб.,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социальной выплаты молодой семье доля местного бюджета «+» 662,8 т.руб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(средства ОБ 2015 г.) 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"Капитальный ремонт и реконструкция систем коммунальной инфраструктуры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2014-2020 годы"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- 3 019,3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 расходов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664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"Защита населения и территории городского округа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чрезвычайных ситуаций, совершенствование гражданской обороны" на 2013-2018 годы подпрограмма 1 "Мероприятия в области защиты населения и территории от чрезвычайных ситуаций и гражданской обороны на территории города </a:t>
                      </a:r>
                      <a:r>
                        <a:rPr lang="ru-RU" sz="130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+ 107,0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услуг по предоставлению доступа и использование линии связи для передачи сигналов по каналам связи (IP VPN) системы оповещения населения о ЧС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9933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"Охрана окружающей среды в границах города Урай" на 2012-2016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+ 2 519,9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расходов в результате экономии по результатам проведения конкурсных торгов по выполнению лесоустроительных работ «-» 33,0 т.руб., мероприятия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проведения года "Год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экологии» «+»556,5 т.руб.,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ликвидации несанкционированной свалки в районе СНТ "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Заречное«+»1996,4 т.руб.,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3852009"/>
              </p:ext>
            </p:extLst>
          </p:nvPr>
        </p:nvGraphicFramePr>
        <p:xfrm>
          <a:off x="251520" y="836712"/>
          <a:ext cx="8784975" cy="4780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3658793"/>
                <a:gridCol w="912145"/>
                <a:gridCol w="3709981"/>
              </a:tblGrid>
              <a:tr h="436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363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"Развитие малого и среднего предпринимательства, потребительского рынка и сельскохозяйственных товаропроизводителей города Урай" на 2016-2020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+5 113,8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поддержка малого и среднего предпринимательства «+»5051,8 т.руб.(ОБ), софинансирование расходов местного бюджета «+»32,6 т.руб., предоставлении субсидий субъектам малого предпринимательства «+»29,4 т.руб. (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 г.)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"Развитие транспортной системы города Урай" на 2016-2020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+2 493,4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летнее содержание объекта "Реконструкция объездной автомобильной дороги г.Урай. Искусственные сооружения. Наружные инженерные сети» «+»803,4т.руб., техническая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паспортизация автомобильных дорог «+»1690,0 т.руб. (приведение в соответствии с целями и задачами муниципальной программы)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391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город Урай. Управление муниципальными финансами в городском округе город Урай" на период до 2020 года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-2 431,7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средств, предусмотренных на обслуживание муниципального долга 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0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8019612"/>
              </p:ext>
            </p:extLst>
          </p:nvPr>
        </p:nvGraphicFramePr>
        <p:xfrm>
          <a:off x="107505" y="485965"/>
          <a:ext cx="8856983" cy="5809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552"/>
                <a:gridCol w="3177847"/>
                <a:gridCol w="1008112"/>
                <a:gridCol w="4248472"/>
              </a:tblGrid>
              <a:tr h="4719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626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13.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"Совершенствование и развитие муниципального управления в городе Урай" на 2015-2017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92 301,2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перераспределены средства высвободившиеся по результатам проведения конкурсных торгов по содержанию имущества «-» 117,2 тыс.руб., повышение квалификации «+» 304,2 тыс.руб.,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муниципальной казны (проведение оценки рыночной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ст-ти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права аренды и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ст-ти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имущества, оценка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муницип.имущества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приватизации, оценка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муницип.имущ-ва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постановки на баланс казны и в реестр) «+»423,6 т.руб., субсидия на развитие МФЦ «+»4886,6 т.руб. (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ОБ 2015 г.),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паспортизация автомобильных дорог «-»1690,0 т.руб. (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соответствии с целями и задачами муниципальной программы)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детей -сирот и детей, оставшихся без попечения родителей                            «+»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88 494,0 т.руб.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соответствии с целями и задачами муниципальной программы), 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626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градостроительной деятельности на территории города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 2015-2017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+874,9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перераспределены средства высвободившиеся по результатам проведения конкурсных торгов «-» 231,1 тыс.руб., устройство тротуаров в существующей застройке города Урай, устройство пешеходной дорожки в районе р.Колосья ПИР «+» 613,4 тыс.руб., выполнение кадастровых работ на объекте "Обустройство и оборудование сквера "Спортивный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«+»3,3, строительство внутриквартальных проездов и площадок в микрорайонах города «+»439,3 т.руб. (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остатки ЛУКОЙЛ 2015г.),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строительно-технической экспертизы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Этно-оздоровительный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центр "ВЭЛМЭ"-50,0 тыс.руб. </a:t>
                      </a:r>
                      <a:endParaRPr lang="ru-RU" sz="13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2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8019612"/>
              </p:ext>
            </p:extLst>
          </p:nvPr>
        </p:nvGraphicFramePr>
        <p:xfrm>
          <a:off x="107505" y="485965"/>
          <a:ext cx="8856983" cy="3978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552"/>
                <a:gridCol w="3812305"/>
                <a:gridCol w="912145"/>
                <a:gridCol w="3709981"/>
              </a:tblGrid>
              <a:tr h="4719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936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15.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Урай на 2016-2018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годы»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+ 2 380,1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услуг по содержанию автомобильных дорог жилой зоны города Урай и оказание  услуг по содержанию объектов внешнего благоустройства на территории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города «+»3303,2 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т.руб., оказание услуг по проведению ремонта муниципальных квартир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«+»255,0 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т.руб., водоотведение поверхностных и грунтовых </a:t>
                      </a:r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вод «+»800,0 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т.руб. , перераспределены средства высвободившиеся по результатам проведения конкурсных торгов по содержанию объектов благоустройства "-" 1978,1 </a:t>
                      </a:r>
                      <a:r>
                        <a:rPr lang="ru-RU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т.руб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936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16.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"Проектирование и строительство инженерных сетей коммунальной инфраструктуры в городе Урай" на 2014-2020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- 1 691,3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перераспределены средства высвободившиеся по результатам проведения конкурсных торгов по выполнению проектно-изыскательских работ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2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7416" name="Rectangle 1"/>
          <p:cNvSpPr>
            <a:spLocks noChangeArrowheads="1"/>
          </p:cNvSpPr>
          <p:nvPr/>
        </p:nvSpPr>
        <p:spPr bwMode="auto">
          <a:xfrm>
            <a:off x="1259632" y="476672"/>
            <a:ext cx="7128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внесенных изменений уточненные показатели бюджета на 2016 год составят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876256" y="1412776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2556390"/>
              </p:ext>
            </p:extLst>
          </p:nvPr>
        </p:nvGraphicFramePr>
        <p:xfrm>
          <a:off x="467544" y="1844824"/>
          <a:ext cx="7819232" cy="2736305"/>
        </p:xfrm>
        <a:graphic>
          <a:graphicData uri="http://schemas.openxmlformats.org/drawingml/2006/table">
            <a:tbl>
              <a:tblPr/>
              <a:tblGrid>
                <a:gridCol w="5363105"/>
                <a:gridCol w="2456127"/>
              </a:tblGrid>
              <a:tr h="1157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 на 2016 год, </a:t>
                      </a:r>
                    </a:p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7649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2 772 231,8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3 110 907,7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- 338 675,9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10487</TotalTime>
  <Words>1004</Words>
  <Application>Microsoft Office PowerPoint</Application>
  <PresentationFormat>Экран (4:3)</PresentationFormat>
  <Paragraphs>136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1122</cp:revision>
  <dcterms:created xsi:type="dcterms:W3CDTF">2011-03-01T09:21:01Z</dcterms:created>
  <dcterms:modified xsi:type="dcterms:W3CDTF">2016-06-21T12:24:19Z</dcterms:modified>
</cp:coreProperties>
</file>