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66" r:id="rId2"/>
    <p:sldId id="359" r:id="rId3"/>
    <p:sldId id="356" r:id="rId4"/>
    <p:sldId id="374" r:id="rId5"/>
    <p:sldId id="373" r:id="rId6"/>
    <p:sldId id="363" r:id="rId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6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69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4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21.06.2016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 err="1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22048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980728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6" name="Прямоугольник 845"/>
          <p:cNvSpPr/>
          <p:nvPr/>
        </p:nvSpPr>
        <p:spPr>
          <a:xfrm>
            <a:off x="683568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бюджет городского округа город Урай на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2016 год вносятся 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следующие изменения:</a:t>
            </a:r>
            <a:endParaRPr lang="ru-RU" sz="2000" i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2906706" y="980728"/>
            <a:ext cx="36198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200" b="1" dirty="0">
                <a:solidFill>
                  <a:srgbClr val="0000FF"/>
                </a:solidFill>
                <a:latin typeface="Times New Roman"/>
              </a:rPr>
              <a:t>Корректировка по </a:t>
            </a:r>
            <a:r>
              <a:rPr lang="ru-RU" sz="2200" b="1" dirty="0" smtClean="0">
                <a:solidFill>
                  <a:srgbClr val="0000FF"/>
                </a:solidFill>
                <a:latin typeface="Times New Roman"/>
              </a:rPr>
              <a:t>доходам</a:t>
            </a:r>
            <a:r>
              <a:rPr lang="en-US" sz="22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ru-RU" sz="2200" b="1" dirty="0" smtClean="0">
                <a:solidFill>
                  <a:srgbClr val="0000FF"/>
                </a:solidFill>
                <a:latin typeface="Times New Roman"/>
              </a:rPr>
              <a:t>на 2016 год</a:t>
            </a:r>
            <a:endParaRPr lang="ru-RU" sz="22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848" name="Прямоугольник 847"/>
          <p:cNvSpPr/>
          <p:nvPr/>
        </p:nvSpPr>
        <p:spPr>
          <a:xfrm>
            <a:off x="6876256" y="1340768"/>
            <a:ext cx="172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dirty="0">
                <a:solidFill>
                  <a:srgbClr val="0000FF"/>
                </a:solidFill>
                <a:latin typeface="Times New Roman"/>
              </a:rPr>
              <a:t>таблица № </a:t>
            </a:r>
            <a:r>
              <a:rPr lang="ru-RU" dirty="0" smtClean="0">
                <a:solidFill>
                  <a:srgbClr val="0000FF"/>
                </a:solidFill>
                <a:latin typeface="Times New Roman"/>
              </a:rPr>
              <a:t>1 </a:t>
            </a:r>
            <a:endParaRPr lang="ru-RU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6927450"/>
              </p:ext>
            </p:extLst>
          </p:nvPr>
        </p:nvGraphicFramePr>
        <p:xfrm>
          <a:off x="395536" y="1772815"/>
          <a:ext cx="8208912" cy="3303187"/>
        </p:xfrm>
        <a:graphic>
          <a:graphicData uri="http://schemas.openxmlformats.org/drawingml/2006/table">
            <a:tbl>
              <a:tblPr/>
              <a:tblGrid>
                <a:gridCol w="6600118"/>
                <a:gridCol w="1608794"/>
              </a:tblGrid>
              <a:tr h="740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Сумма 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корректировки, тыс.рублей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+164 828,1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23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Субсидии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12 078,1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+1 150,0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7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Безвозмездные поступления в рамках соглашения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между Правительством ХМАО-Югры и ПАО «Нефтяная компания «ЛУКОЙЛ»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+151 600,0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68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5706280"/>
              </p:ext>
            </p:extLst>
          </p:nvPr>
        </p:nvGraphicFramePr>
        <p:xfrm>
          <a:off x="107505" y="337607"/>
          <a:ext cx="8964488" cy="6347435"/>
        </p:xfrm>
        <a:graphic>
          <a:graphicData uri="http://schemas.openxmlformats.org/drawingml/2006/table">
            <a:tbl>
              <a:tblPr/>
              <a:tblGrid>
                <a:gridCol w="1879651"/>
                <a:gridCol w="1360708"/>
                <a:gridCol w="5724129"/>
              </a:tblGrid>
              <a:tr h="23349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корректировки, тыс.рублей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Цель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179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РАСХОДЫ, в том числе: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+400 048,4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647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 за счет безвозмездных поступлений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из бюджета автономного округа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13 228,1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софинансирование расходных обязательств по предоставлению государственных услуг МАУ "Многофункциональный центр предоставления государственных и муниципальных услуг» 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12 078,1 тыс.рублей,</a:t>
                      </a:r>
                    </a:p>
                    <a:p>
                      <a:pPr marL="228600" marR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 рамках наказов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избирателей депутатам Думы ХМАО-Югры -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1 150,0 тыс.рублей</a:t>
                      </a:r>
                      <a:endParaRPr lang="ru-RU" sz="1200" b="1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-высвобождение средств местного бюджета в связи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с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софинансированием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по предоставлению услуг МАУ «МФЦ»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12 078,1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монтаж и наладка системы видеонаблюдения 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1534,1 тыс.рублей,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выполнение проектно-изыскательских работ на объекте "Кладбище 2"А", госпошлина, межевание земельных участков 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1777,0 тыс.рублей,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изготовление тех.паспортов на ввод объектов в эксплуатацию, межевание, выполнение ПИР, строительство сетей освещения (инженерные сети) 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1 198,5 тыс.рублей,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межевание земельного участка под объект "Реконструкция автомобильной дороги по ул.Нефтяников в г.Урай" 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99,0 тыс.рублей,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субаренда земельного участка по объекту "Инженерные сети мкр.2А Приемная камера КНС-3 г.Урай 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4,6 тыс.рублей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разработка программы "Комплексное развитие коммунальной инфраструктуры города Урай»-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713,3 тыс.рублей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 выплату выкупной стоимости за изымаемые жилые помещения 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6 122,5 тыс.рублей,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приобретение лицензий для организации работы в АС Бюджет (УРМ) 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28,6 тыс.рублей,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санкционирование свалок в рамках проведения года "Год экологии"  -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600,5 тыс.рублей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 - за счет б</a:t>
                      </a: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езвозмездных поступлений в рамках соглашения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между Правительством ХМАО-Югры и ПАО «Нефтяная компания «ЛУКОЙЛ»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+151 600,0 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строительство внутриквартальных проездов и площадок в микрорайонах города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24 500,0 тыс.рублей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капитальный ремонт МБДОУ №12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71 300,0 тыс.рублей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капитальный ремонт ДК "Нефтяник» -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10 800,0 тыс.рублей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,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реконструкция нежилого здания детской поликлиники под жилой дом со встроенными помещениями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45 000,0 тыс.рублей</a:t>
                      </a:r>
                      <a:endParaRPr lang="ru-RU" sz="1200" b="1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597528" y="287288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 smtClean="0">
                <a:solidFill>
                  <a:srgbClr val="0000FF"/>
                </a:solidFill>
                <a:latin typeface="Times New Roman"/>
              </a:rPr>
              <a:t>таблица № 2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1475656" y="25678"/>
            <a:ext cx="5976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200" b="1" dirty="0" smtClean="0">
                <a:solidFill>
                  <a:srgbClr val="0000FF"/>
                </a:solidFill>
                <a:latin typeface="Times New Roman"/>
              </a:rPr>
              <a:t>Корректировка по расходам на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5706280"/>
              </p:ext>
            </p:extLst>
          </p:nvPr>
        </p:nvGraphicFramePr>
        <p:xfrm>
          <a:off x="107505" y="337607"/>
          <a:ext cx="8964488" cy="4641663"/>
        </p:xfrm>
        <a:graphic>
          <a:graphicData uri="http://schemas.openxmlformats.org/drawingml/2006/table">
            <a:tbl>
              <a:tblPr/>
              <a:tblGrid>
                <a:gridCol w="1879651"/>
                <a:gridCol w="1360708"/>
                <a:gridCol w="5724129"/>
              </a:tblGrid>
              <a:tr h="23349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корректировки, тыс.рублей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Цель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18275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  - за счет остатка </a:t>
                      </a: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средств </a:t>
                      </a:r>
                      <a:r>
                        <a:rPr lang="ru-RU" sz="12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 счете местного бюджета по </a:t>
                      </a: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состоянию </a:t>
                      </a:r>
                      <a:r>
                        <a:rPr lang="ru-RU" sz="12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01.01.2016 года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+235 220,3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кадастровые работы по подготовке межевых планов – </a:t>
                      </a:r>
                      <a:r>
                        <a:rPr lang="en-US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718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,</a:t>
                      </a:r>
                      <a:r>
                        <a:rPr lang="en-US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0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тыс.рублей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софинансирование из средств местного бюджета (жилье молодых семей)-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38,8 тыс.рублей</a:t>
                      </a:r>
                      <a:r>
                        <a:rPr lang="en-US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1" i="1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транспортное обслуживание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населения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– 98,2 тыс.рублей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1" i="1" u="none" strike="noStrike" baseline="0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содержание объездной автодороги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– 67,5 тыс.рублей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1" i="1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приобретение квартир –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3 892,9 тыс.рублей</a:t>
                      </a:r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выплата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выкупной стоимости за жилье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26 100,0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поставка и установка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МАФов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973,2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приобретение нежилого здания с земельным участком -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183 000,0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выполнение СМР объект «Больница восстановительного лечения в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г,Урай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.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II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очередь. Первый пусковой комплекс»-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9 399,0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капитальный ремонт д/сад № 12, здание МБОУ «Гимназия», установка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МАФов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/сад № 21, укрепление грунта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/сад №10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4 971,7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приобретение оборудования объект «Лыжная база в г.Урай» -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3 243,0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работы по благоустройству города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966,8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ремонт муниципальной квартиры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327,7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 на обеспечение деятельности учреждения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114,1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реконструкция нежилого здания детской поликлиники под жилой дом со встроенными помещениями –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766,4 тыс.рублей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;</a:t>
                      </a:r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капитальный ремонт внутренних помещений и фасада МАУ «МФЦ» -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543,0 тыс.рублей.</a:t>
                      </a:r>
                      <a:endParaRPr lang="ru-RU" sz="1200" b="1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597528" y="287288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 smtClean="0">
                <a:solidFill>
                  <a:srgbClr val="0000FF"/>
                </a:solidFill>
                <a:latin typeface="Times New Roman"/>
              </a:rPr>
              <a:t>таблица № 2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1475656" y="25678"/>
            <a:ext cx="5976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200" b="1" dirty="0" smtClean="0">
                <a:solidFill>
                  <a:srgbClr val="0000FF"/>
                </a:solidFill>
                <a:latin typeface="Times New Roman"/>
              </a:rPr>
              <a:t>Корректировка по расходам на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1161107"/>
              </p:ext>
            </p:extLst>
          </p:nvPr>
        </p:nvGraphicFramePr>
        <p:xfrm>
          <a:off x="467544" y="980728"/>
          <a:ext cx="8568951" cy="4918585"/>
        </p:xfrm>
        <a:graphic>
          <a:graphicData uri="http://schemas.openxmlformats.org/drawingml/2006/table">
            <a:tbl>
              <a:tblPr/>
              <a:tblGrid>
                <a:gridCol w="1361496"/>
                <a:gridCol w="909678"/>
                <a:gridCol w="928453"/>
                <a:gridCol w="5369324"/>
              </a:tblGrid>
              <a:tr h="68031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Главный распорядитель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Сумма корректировки, </a:t>
                      </a:r>
                      <a:r>
                        <a:rPr lang="ru-RU" sz="13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тыс.рублей</a:t>
                      </a:r>
                      <a:endParaRPr lang="ru-RU" sz="13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Цели: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уменьшение сметных назначений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увеличение сметных назначений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84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Комитет по финансам администрации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города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Урай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-2 197,3</a:t>
                      </a: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+15,9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Tx/>
                        <a:buNone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экономия средств, предусмотренных на обслуживание муниципального долга</a:t>
                      </a:r>
                    </a:p>
                    <a:p>
                      <a:pPr algn="l" fontAlgn="b">
                        <a:buFontTx/>
                        <a:buNone/>
                      </a:pP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>
                        <a:buFontTx/>
                        <a:buNone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приобретение лицензий для организации работы в АС Бюджет (УРМ)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Администрация города </a:t>
                      </a:r>
                      <a:r>
                        <a:rPr lang="ru-RU" sz="12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Урай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-1 170,0</a:t>
                      </a: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351,4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перераспределены средства высвободившиеся по результатам проведения конкурсных торгов по содержанию имущества 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корректировка плана ликвидации разлива нефти -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170,0 тыс.рублей</a:t>
                      </a:r>
                      <a:r>
                        <a:rPr lang="en-US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;</a:t>
                      </a:r>
                      <a:endParaRPr lang="ru-RU" sz="1200" b="1" i="1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оказание услуг по проведению ремонта муниципальных квартир – </a:t>
                      </a:r>
                      <a:r>
                        <a:rPr lang="ru-RU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2500,0 тыс.рублей,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ремонт сетей уличного освещения -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500,0 тыс.рублей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, </a:t>
                      </a:r>
                    </a:p>
                    <a:p>
                      <a:pPr marL="228600" indent="-228600" algn="l" fontAlgn="b">
                        <a:buFont typeface="Wingdings" pitchFamily="2" charset="2"/>
                        <a:buChar char="Ø"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повышение квалификации  - 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181,4 тыс.рублей</a:t>
                      </a:r>
                      <a:endParaRPr lang="ru-RU" sz="1200" b="1" i="1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Управления образования на администрацию города </a:t>
                      </a:r>
                      <a:r>
                        <a:rPr lang="ru-RU" sz="12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Урай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-3 586,0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В связи с изменением исполнителя мероприятий по обеспечению безопасных условий и комфортных условий образовательного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процесса в образовательных организациях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муниципальной программы «Развитие образования города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Урай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» на 2014-2018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годы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»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58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+3 586,0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9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-6 953,3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+6 953,3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Tx/>
                        <a:buNone/>
                      </a:pP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560775" y="620688"/>
            <a:ext cx="1417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dirty="0">
                <a:solidFill>
                  <a:srgbClr val="0000FF"/>
                </a:solidFill>
                <a:latin typeface="Times New Roman"/>
              </a:rPr>
              <a:t>таблица № </a:t>
            </a:r>
            <a:r>
              <a:rPr lang="ru-RU" dirty="0" smtClean="0">
                <a:solidFill>
                  <a:srgbClr val="0000FF"/>
                </a:solidFill>
                <a:latin typeface="Times New Roman"/>
              </a:rPr>
              <a:t>3</a:t>
            </a:r>
            <a:endParaRPr lang="ru-RU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 того, перераспределены расходы бюджета между главными распорядителями бюджетных средств,</a:t>
            </a:r>
            <a:r>
              <a:rPr lang="ru-RU" sz="1600" b="1" dirty="0">
                <a:solidFill>
                  <a:srgbClr val="0000FF"/>
                </a:solidFill>
                <a:latin typeface="Times New Roman"/>
              </a:rPr>
              <a:t> в пределах </a:t>
            </a:r>
            <a:r>
              <a:rPr lang="ru-RU" sz="1600" b="1" dirty="0" smtClean="0">
                <a:solidFill>
                  <a:srgbClr val="0000FF"/>
                </a:solidFill>
                <a:latin typeface="Times New Roman"/>
              </a:rPr>
              <a:t>утвержденного объема </a:t>
            </a:r>
            <a:r>
              <a:rPr lang="ru-RU" sz="1600" b="1" dirty="0">
                <a:solidFill>
                  <a:srgbClr val="0000FF"/>
                </a:solidFill>
                <a:latin typeface="Times New Roman"/>
              </a:rPr>
              <a:t>бюджетных ассигнований на </a:t>
            </a:r>
            <a:r>
              <a:rPr lang="ru-RU" sz="1600" b="1" dirty="0" smtClean="0">
                <a:solidFill>
                  <a:srgbClr val="0000FF"/>
                </a:solidFill>
                <a:latin typeface="Times New Roman"/>
              </a:rPr>
              <a:t>2016 год и направлены:</a:t>
            </a:r>
          </a:p>
          <a:p>
            <a:pPr algn="ctr"/>
            <a:endParaRPr lang="ru-RU" sz="1600" b="1" dirty="0">
              <a:solidFill>
                <a:srgbClr val="0000FF"/>
              </a:solidFill>
              <a:latin typeface="Times New Roman"/>
            </a:endParaRP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70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7416" name="Rectangle 1"/>
          <p:cNvSpPr>
            <a:spLocks noChangeArrowheads="1"/>
          </p:cNvSpPr>
          <p:nvPr/>
        </p:nvSpPr>
        <p:spPr bwMode="auto">
          <a:xfrm>
            <a:off x="1259632" y="476672"/>
            <a:ext cx="71287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внесенных изменений уточненные показатели бюджета на 2016 год составят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2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0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Прямоугольник 384"/>
          <p:cNvSpPr/>
          <p:nvPr/>
        </p:nvSpPr>
        <p:spPr>
          <a:xfrm>
            <a:off x="6876256" y="1412776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 smtClean="0">
                <a:solidFill>
                  <a:srgbClr val="0000FF"/>
                </a:solidFill>
                <a:latin typeface="Times New Roman"/>
              </a:rPr>
              <a:t>таблица № 4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2294386"/>
              </p:ext>
            </p:extLst>
          </p:nvPr>
        </p:nvGraphicFramePr>
        <p:xfrm>
          <a:off x="467544" y="1844824"/>
          <a:ext cx="7819232" cy="2346733"/>
        </p:xfrm>
        <a:graphic>
          <a:graphicData uri="http://schemas.openxmlformats.org/drawingml/2006/table">
            <a:tbl>
              <a:tblPr/>
              <a:tblGrid>
                <a:gridCol w="5363105"/>
                <a:gridCol w="2456127"/>
              </a:tblGrid>
              <a:tr h="1083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 на 2016 год, </a:t>
                      </a:r>
                    </a:p>
                    <a:p>
                      <a:pPr algn="ctr" fontAlgn="b"/>
                      <a:r>
                        <a:rPr lang="ru-RU" sz="1600" b="1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57268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Доходы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2 763 490,0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3 052 266,3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Дефицит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-288 776,3</a:t>
                      </a:r>
                      <a:endParaRPr lang="ru-RU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73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10054</TotalTime>
  <Words>814</Words>
  <Application>Microsoft Office PowerPoint</Application>
  <PresentationFormat>Экран (4:3)</PresentationFormat>
  <Paragraphs>123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1072</cp:revision>
  <dcterms:created xsi:type="dcterms:W3CDTF">2011-03-01T09:21:01Z</dcterms:created>
  <dcterms:modified xsi:type="dcterms:W3CDTF">2016-06-21T12:23:31Z</dcterms:modified>
</cp:coreProperties>
</file>