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notesSlides/notesSlide9.xml" ContentType="application/vnd.openxmlformats-officedocument.presentationml.notesSlid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7" r:id="rId2"/>
  </p:sldMasterIdLst>
  <p:notesMasterIdLst>
    <p:notesMasterId r:id="rId79"/>
  </p:notesMasterIdLst>
  <p:handoutMasterIdLst>
    <p:handoutMasterId r:id="rId80"/>
  </p:handoutMasterIdLst>
  <p:sldIdLst>
    <p:sldId id="457" r:id="rId3"/>
    <p:sldId id="466" r:id="rId4"/>
    <p:sldId id="332" r:id="rId5"/>
    <p:sldId id="458" r:id="rId6"/>
    <p:sldId id="421" r:id="rId7"/>
    <p:sldId id="422" r:id="rId8"/>
    <p:sldId id="334" r:id="rId9"/>
    <p:sldId id="433" r:id="rId10"/>
    <p:sldId id="469" r:id="rId11"/>
    <p:sldId id="470" r:id="rId12"/>
    <p:sldId id="471" r:id="rId13"/>
    <p:sldId id="465" r:id="rId14"/>
    <p:sldId id="339" r:id="rId15"/>
    <p:sldId id="460" r:id="rId16"/>
    <p:sldId id="461" r:id="rId17"/>
    <p:sldId id="414" r:id="rId18"/>
    <p:sldId id="415" r:id="rId19"/>
    <p:sldId id="462" r:id="rId20"/>
    <p:sldId id="463" r:id="rId21"/>
    <p:sldId id="430" r:id="rId22"/>
    <p:sldId id="431" r:id="rId23"/>
    <p:sldId id="432" r:id="rId24"/>
    <p:sldId id="328" r:id="rId25"/>
    <p:sldId id="340" r:id="rId26"/>
    <p:sldId id="427" r:id="rId27"/>
    <p:sldId id="439" r:id="rId28"/>
    <p:sldId id="464" r:id="rId29"/>
    <p:sldId id="440" r:id="rId30"/>
    <p:sldId id="442" r:id="rId31"/>
    <p:sldId id="394" r:id="rId32"/>
    <p:sldId id="395" r:id="rId33"/>
    <p:sldId id="424" r:id="rId34"/>
    <p:sldId id="453" r:id="rId35"/>
    <p:sldId id="363" r:id="rId36"/>
    <p:sldId id="397" r:id="rId37"/>
    <p:sldId id="454" r:id="rId38"/>
    <p:sldId id="399" r:id="rId39"/>
    <p:sldId id="455" r:id="rId40"/>
    <p:sldId id="341" r:id="rId41"/>
    <p:sldId id="426" r:id="rId42"/>
    <p:sldId id="365" r:id="rId43"/>
    <p:sldId id="343" r:id="rId44"/>
    <p:sldId id="364" r:id="rId45"/>
    <p:sldId id="342" r:id="rId46"/>
    <p:sldId id="366" r:id="rId47"/>
    <p:sldId id="344" r:id="rId48"/>
    <p:sldId id="367" r:id="rId49"/>
    <p:sldId id="472" r:id="rId50"/>
    <p:sldId id="345" r:id="rId51"/>
    <p:sldId id="370" r:id="rId52"/>
    <p:sldId id="371" r:id="rId53"/>
    <p:sldId id="374" r:id="rId54"/>
    <p:sldId id="353" r:id="rId55"/>
    <p:sldId id="443" r:id="rId56"/>
    <p:sldId id="348" r:id="rId57"/>
    <p:sldId id="372" r:id="rId58"/>
    <p:sldId id="351" r:id="rId59"/>
    <p:sldId id="373" r:id="rId60"/>
    <p:sldId id="352" r:id="rId61"/>
    <p:sldId id="375" r:id="rId62"/>
    <p:sldId id="354" r:id="rId63"/>
    <p:sldId id="378" r:id="rId64"/>
    <p:sldId id="358" r:id="rId65"/>
    <p:sldId id="376" r:id="rId66"/>
    <p:sldId id="355" r:id="rId67"/>
    <p:sldId id="377" r:id="rId68"/>
    <p:sldId id="356" r:id="rId69"/>
    <p:sldId id="380" r:id="rId70"/>
    <p:sldId id="360" r:id="rId71"/>
    <p:sldId id="468" r:id="rId72"/>
    <p:sldId id="419" r:id="rId73"/>
    <p:sldId id="403" r:id="rId74"/>
    <p:sldId id="404" r:id="rId75"/>
    <p:sldId id="445" r:id="rId76"/>
    <p:sldId id="467" r:id="rId77"/>
    <p:sldId id="405" r:id="rId7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66FF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504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\&#1050;&#1086;&#1087;&#1080;&#1103;%20&#1058;&#1072;&#1073;&#1083;&#1080;&#1094;&#1099;%20&#1082;%20&#1089;&#1083;&#1072;&#1081;&#1076;&#1072;&#108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\&#1050;&#1086;&#1087;&#1080;&#1103;%20&#1058;&#1072;&#1073;&#1083;&#1080;&#1094;&#1099;%20&#1082;%20&#1089;&#1083;&#1072;&#1081;&#1076;&#1072;&#1084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\&#1050;&#1086;&#1087;&#1080;&#1103;%20&#1058;&#1072;&#1073;&#1083;&#1080;&#1094;&#1099;%20&#1082;%20&#1089;&#1083;&#1072;&#1081;&#1076;&#1072;&#1084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\&#1050;&#1086;&#1087;&#1080;&#1103;%20&#1058;&#1072;&#1073;&#1083;&#1080;&#1094;&#1099;%20&#1082;%20&#1089;&#1083;&#1072;&#1081;&#1076;&#1072;&#1084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\&#1050;&#1086;&#1087;&#1080;&#1103;%20&#1058;&#1072;&#1073;&#1083;&#1080;&#1094;&#1099;%20&#1082;%20&#1089;&#1083;&#1072;&#1081;&#1076;&#1072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%20&#1086;&#1090;%20&#1057;&#1074;&#1077;&#1090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%20&#1086;&#1090;%20&#1057;&#1074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5644118246120802E-2"/>
          <c:y val="0.12767232212293872"/>
          <c:w val="0.62984101303558859"/>
          <c:h val="0.74870971677750076"/>
        </c:manualLayout>
      </c:layout>
      <c:bar3DChart>
        <c:barDir val="col"/>
        <c:grouping val="clustered"/>
        <c:ser>
          <c:idx val="0"/>
          <c:order val="0"/>
          <c:tx>
            <c:strRef>
              <c:f>'малое и среднее '!$A$2</c:f>
              <c:strCache>
                <c:ptCount val="1"/>
                <c:pt idx="0">
                  <c:v>Количество малых и средних предприятий, включая микропредприятия (на конец года),единиц</c:v>
                </c:pt>
              </c:strCache>
            </c:strRef>
          </c:tx>
          <c:spPr>
            <a:solidFill>
              <a:srgbClr val="0000FF"/>
            </a:solidFill>
          </c:spPr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'малое и среднее '!$B$1:$E$1</c:f>
              <c:strCache>
                <c:ptCount val="4"/>
                <c:pt idx="0">
                  <c:v>2020 (оценка)</c:v>
                </c:pt>
                <c:pt idx="1">
                  <c:v>2021 год (проект)</c:v>
                </c:pt>
                <c:pt idx="2">
                  <c:v>2022 год (проект)</c:v>
                </c:pt>
                <c:pt idx="3">
                  <c:v>2023 год (проект)</c:v>
                </c:pt>
              </c:strCache>
            </c:strRef>
          </c:cat>
          <c:val>
            <c:numRef>
              <c:f>'малое и среднее '!$B$2:$E$2</c:f>
              <c:numCache>
                <c:formatCode>General</c:formatCode>
                <c:ptCount val="4"/>
                <c:pt idx="0">
                  <c:v>243</c:v>
                </c:pt>
                <c:pt idx="1">
                  <c:v>245</c:v>
                </c:pt>
                <c:pt idx="2">
                  <c:v>249</c:v>
                </c:pt>
                <c:pt idx="3">
                  <c:v>255</c:v>
                </c:pt>
              </c:numCache>
            </c:numRef>
          </c:val>
        </c:ser>
        <c:ser>
          <c:idx val="1"/>
          <c:order val="1"/>
          <c:tx>
            <c:strRef>
              <c:f>'малое и среднее '!$A$3</c:f>
              <c:strCache>
                <c:ptCount val="1"/>
                <c:pt idx="0">
                  <c:v>Среднесписочная численность работников на предприятиях малого и среднего предпринимательства (включая микропредприятия) без внешних совместителей), человек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'малое и среднее '!$B$1:$E$1</c:f>
              <c:strCache>
                <c:ptCount val="4"/>
                <c:pt idx="0">
                  <c:v>2020 (оценка)</c:v>
                </c:pt>
                <c:pt idx="1">
                  <c:v>2021 год (проект)</c:v>
                </c:pt>
                <c:pt idx="2">
                  <c:v>2022 год (проект)</c:v>
                </c:pt>
                <c:pt idx="3">
                  <c:v>2023 год (проект)</c:v>
                </c:pt>
              </c:strCache>
            </c:strRef>
          </c:cat>
          <c:val>
            <c:numRef>
              <c:f>'малое и среднее '!$B$3:$E$3</c:f>
              <c:numCache>
                <c:formatCode>General</c:formatCode>
                <c:ptCount val="4"/>
                <c:pt idx="0">
                  <c:v>2220</c:v>
                </c:pt>
                <c:pt idx="1">
                  <c:v>2245</c:v>
                </c:pt>
                <c:pt idx="2">
                  <c:v>2260</c:v>
                </c:pt>
                <c:pt idx="3">
                  <c:v>2273</c:v>
                </c:pt>
              </c:numCache>
            </c:numRef>
          </c:val>
        </c:ser>
        <c:ser>
          <c:idx val="2"/>
          <c:order val="2"/>
          <c:tx>
            <c:strRef>
              <c:f>'малое и среднее '!$A$4</c:f>
              <c:strCache>
                <c:ptCount val="1"/>
                <c:pt idx="0">
                  <c:v>Оборот малых и средних предприятий, включая предприятия, млр.руб.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'малое и среднее '!$B$1:$E$1</c:f>
              <c:strCache>
                <c:ptCount val="4"/>
                <c:pt idx="0">
                  <c:v>2020 (оценка)</c:v>
                </c:pt>
                <c:pt idx="1">
                  <c:v>2021 год (проект)</c:v>
                </c:pt>
                <c:pt idx="2">
                  <c:v>2022 год (проект)</c:v>
                </c:pt>
                <c:pt idx="3">
                  <c:v>2023 год (проект)</c:v>
                </c:pt>
              </c:strCache>
            </c:strRef>
          </c:cat>
          <c:val>
            <c:numRef>
              <c:f>'малое и среднее '!$B$4:$E$4</c:f>
              <c:numCache>
                <c:formatCode>General</c:formatCode>
                <c:ptCount val="4"/>
                <c:pt idx="0">
                  <c:v>3.7189999999999999</c:v>
                </c:pt>
                <c:pt idx="1">
                  <c:v>3.9279999999999999</c:v>
                </c:pt>
                <c:pt idx="2">
                  <c:v>4.2030000000000003</c:v>
                </c:pt>
                <c:pt idx="3">
                  <c:v>4.641</c:v>
                </c:pt>
              </c:numCache>
            </c:numRef>
          </c:val>
        </c:ser>
        <c:shape val="box"/>
        <c:axId val="91394048"/>
        <c:axId val="91430912"/>
        <c:axId val="0"/>
      </c:bar3DChart>
      <c:catAx>
        <c:axId val="91394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430912"/>
        <c:crosses val="autoZero"/>
        <c:auto val="1"/>
        <c:lblAlgn val="ctr"/>
        <c:lblOffset val="100"/>
      </c:catAx>
      <c:valAx>
        <c:axId val="91430912"/>
        <c:scaling>
          <c:orientation val="minMax"/>
        </c:scaling>
        <c:axPos val="l"/>
        <c:majorGridlines/>
        <c:numFmt formatCode="General" sourceLinked="1"/>
        <c:tickLblPos val="nextTo"/>
        <c:crossAx val="91394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43896974410254"/>
          <c:y val="3.2912538908106262E-2"/>
          <c:w val="0.3377425656408547"/>
          <c:h val="0.93417468680504412"/>
        </c:manualLayout>
      </c:layout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7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'22 слайд'!$B$1</c:f>
              <c:strCache>
                <c:ptCount val="1"/>
                <c:pt idx="0">
                  <c:v>2019 год (отчет)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1958193402592517E-2"/>
                  <c:y val="0.2129629629629634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C7-4535-888D-D4D059D4E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 слайд'!$A$2:$A$3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'22 слайд'!$B$2:$B$3</c:f>
              <c:numCache>
                <c:formatCode>#,##0.0</c:formatCode>
                <c:ptCount val="2"/>
                <c:pt idx="0">
                  <c:v>156622.1</c:v>
                </c:pt>
                <c:pt idx="1">
                  <c:v>12928.8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AAC7-4535-888D-D4D059D4E14D}"/>
            </c:ext>
          </c:extLst>
        </c:ser>
        <c:ser>
          <c:idx val="1"/>
          <c:order val="1"/>
          <c:tx>
            <c:strRef>
              <c:f>'22 слайд'!$C$1</c:f>
              <c:strCache>
                <c:ptCount val="1"/>
                <c:pt idx="0">
                  <c:v>2020 год (план)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0.2129629629629634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C7-4535-888D-D4D059D4E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 слайд'!$A$2:$A$3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'22 слайд'!$C$2:$C$3</c:f>
              <c:numCache>
                <c:formatCode>#,##0.0</c:formatCode>
                <c:ptCount val="2"/>
                <c:pt idx="0">
                  <c:v>147651.70000000001</c:v>
                </c:pt>
                <c:pt idx="1">
                  <c:v>6192.1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AAC7-4535-888D-D4D059D4E14D}"/>
            </c:ext>
          </c:extLst>
        </c:ser>
        <c:ser>
          <c:idx val="2"/>
          <c:order val="2"/>
          <c:tx>
            <c:strRef>
              <c:f>'22 слайд'!$D$1</c:f>
              <c:strCache>
                <c:ptCount val="1"/>
                <c:pt idx="0">
                  <c:v>2021 год (проект)</c:v>
                </c:pt>
              </c:strCache>
            </c:strRef>
          </c:tx>
          <c:dLbls>
            <c:dLbl>
              <c:idx val="0"/>
              <c:layout>
                <c:manualLayout>
                  <c:x val="5.9790967012962777E-3"/>
                  <c:y val="0.162037037037037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C7-4535-888D-D4D059D4E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 слайд'!$A$2:$A$3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'22 слайд'!$D$2:$D$3</c:f>
              <c:numCache>
                <c:formatCode>#,##0.0</c:formatCode>
                <c:ptCount val="2"/>
                <c:pt idx="0">
                  <c:v>151183</c:v>
                </c:pt>
                <c:pt idx="1">
                  <c:v>6572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AAC7-4535-888D-D4D059D4E14D}"/>
            </c:ext>
          </c:extLst>
        </c:ser>
        <c:ser>
          <c:idx val="3"/>
          <c:order val="3"/>
          <c:tx>
            <c:strRef>
              <c:f>'22 слайд'!$E$1</c:f>
              <c:strCache>
                <c:ptCount val="1"/>
                <c:pt idx="0">
                  <c:v>2022 год (проект)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3.9860644675308405E-3"/>
                  <c:y val="0.2407407407407410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C7-4535-888D-D4D059D4E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 слайд'!$A$2:$A$3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'22 слайд'!$E$2:$E$3</c:f>
              <c:numCache>
                <c:formatCode>#,##0.0</c:formatCode>
                <c:ptCount val="2"/>
                <c:pt idx="0">
                  <c:v>137999.29999999999</c:v>
                </c:pt>
                <c:pt idx="1">
                  <c:v>6227.2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7-AAC7-4535-888D-D4D059D4E14D}"/>
            </c:ext>
          </c:extLst>
        </c:ser>
        <c:ser>
          <c:idx val="4"/>
          <c:order val="4"/>
          <c:tx>
            <c:strRef>
              <c:f>'22 слайд'!$F$1</c:f>
              <c:strCache>
                <c:ptCount val="1"/>
                <c:pt idx="0">
                  <c:v>2023 год (проект)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916666666666674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C7-4535-888D-D4D059D4E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 слайд'!$A$2:$A$3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'22 слайд'!$F$2:$F$3</c:f>
              <c:numCache>
                <c:formatCode>#,##0.0</c:formatCode>
                <c:ptCount val="2"/>
                <c:pt idx="0">
                  <c:v>119714.1</c:v>
                </c:pt>
                <c:pt idx="1">
                  <c:v>6161.5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AAC7-4535-888D-D4D059D4E14D}"/>
            </c:ext>
          </c:extLst>
        </c:ser>
        <c:dLbls/>
        <c:shape val="box"/>
        <c:axId val="50271744"/>
        <c:axId val="50273280"/>
        <c:axId val="0"/>
      </c:bar3DChart>
      <c:catAx>
        <c:axId val="502717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273280"/>
        <c:crosses val="autoZero"/>
        <c:auto val="1"/>
        <c:lblAlgn val="ctr"/>
        <c:lblOffset val="100"/>
      </c:catAx>
      <c:valAx>
        <c:axId val="50273280"/>
        <c:scaling>
          <c:orientation val="minMax"/>
        </c:scaling>
        <c:delete val="1"/>
        <c:axPos val="l"/>
        <c:numFmt formatCode="#,##0.0" sourceLinked="1"/>
        <c:tickLblPos val="none"/>
        <c:crossAx val="50271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28486237092369"/>
          <c:y val="2.6817949839603467E-2"/>
          <c:w val="0.2757848152914229"/>
          <c:h val="0.41858595800525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'23 слайд'!$B$1</c:f>
              <c:strCache>
                <c:ptCount val="1"/>
                <c:pt idx="0">
                  <c:v>2019 год (отчет)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 слайд'!$A$2:$A$5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гос.полномочий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'23 слайд'!$B$2:$B$5</c:f>
              <c:numCache>
                <c:formatCode>#,##0.0</c:formatCode>
                <c:ptCount val="4"/>
                <c:pt idx="0">
                  <c:v>661041.4</c:v>
                </c:pt>
                <c:pt idx="1">
                  <c:v>605419.5</c:v>
                </c:pt>
                <c:pt idx="2">
                  <c:v>1346884.8</c:v>
                </c:pt>
                <c:pt idx="3">
                  <c:v>22662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50-45C0-95C2-5EC9239E52FA}"/>
            </c:ext>
          </c:extLst>
        </c:ser>
        <c:ser>
          <c:idx val="1"/>
          <c:order val="1"/>
          <c:tx>
            <c:strRef>
              <c:f>'23 слайд'!$C$1</c:f>
              <c:strCache>
                <c:ptCount val="1"/>
                <c:pt idx="0">
                  <c:v>2020 год (план)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 слайд'!$A$2:$A$5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гос.полномочий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'23 слайд'!$C$2:$C$5</c:f>
              <c:numCache>
                <c:formatCode>#,##0.0</c:formatCode>
                <c:ptCount val="4"/>
                <c:pt idx="0">
                  <c:v>427223</c:v>
                </c:pt>
                <c:pt idx="1">
                  <c:v>176484.4</c:v>
                </c:pt>
                <c:pt idx="2">
                  <c:v>1493892.7</c:v>
                </c:pt>
                <c:pt idx="3">
                  <c:v>3004.8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50-45C0-95C2-5EC9239E52FA}"/>
            </c:ext>
          </c:extLst>
        </c:ser>
        <c:ser>
          <c:idx val="2"/>
          <c:order val="2"/>
          <c:tx>
            <c:strRef>
              <c:f>'23 слайд'!$D$1</c:f>
              <c:strCache>
                <c:ptCount val="1"/>
                <c:pt idx="0">
                  <c:v>2021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 слайд'!$A$2:$A$5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гос.полномочий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'23 слайд'!$D$2:$D$5</c:f>
              <c:numCache>
                <c:formatCode>#,##0.0</c:formatCode>
                <c:ptCount val="4"/>
                <c:pt idx="0">
                  <c:v>453421.6</c:v>
                </c:pt>
                <c:pt idx="1">
                  <c:v>161956.79999999999</c:v>
                </c:pt>
                <c:pt idx="2">
                  <c:v>1485509.5</c:v>
                </c:pt>
                <c:pt idx="3">
                  <c:v>73098.899999999994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50-45C0-95C2-5EC9239E52FA}"/>
            </c:ext>
          </c:extLst>
        </c:ser>
        <c:ser>
          <c:idx val="3"/>
          <c:order val="3"/>
          <c:tx>
            <c:strRef>
              <c:f>'23 слайд'!$E$1</c:f>
              <c:strCache>
                <c:ptCount val="1"/>
                <c:pt idx="0">
                  <c:v>2022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 слайд'!$A$2:$A$5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гос.полномочий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'23 слайд'!$E$2:$E$5</c:f>
              <c:numCache>
                <c:formatCode>#,##0.0</c:formatCode>
                <c:ptCount val="4"/>
                <c:pt idx="0">
                  <c:v>372562.8</c:v>
                </c:pt>
                <c:pt idx="1">
                  <c:v>129656.1</c:v>
                </c:pt>
                <c:pt idx="2">
                  <c:v>1460124.2</c:v>
                </c:pt>
                <c:pt idx="3">
                  <c:v>3010.6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50-45C0-95C2-5EC9239E52FA}"/>
            </c:ext>
          </c:extLst>
        </c:ser>
        <c:ser>
          <c:idx val="4"/>
          <c:order val="4"/>
          <c:tx>
            <c:strRef>
              <c:f>'23 слайд'!$F$1</c:f>
              <c:strCache>
                <c:ptCount val="1"/>
                <c:pt idx="0">
                  <c:v>2023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 слайд'!$A$2:$A$5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гос.полномочий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'23 слайд'!$F$2:$F$5</c:f>
              <c:numCache>
                <c:formatCode>#,##0.0</c:formatCode>
                <c:ptCount val="4"/>
                <c:pt idx="0">
                  <c:v>388441.9</c:v>
                </c:pt>
                <c:pt idx="1">
                  <c:v>109296</c:v>
                </c:pt>
                <c:pt idx="2">
                  <c:v>1481439.4</c:v>
                </c:pt>
                <c:pt idx="3">
                  <c:v>2826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50-45C0-95C2-5EC9239E52FA}"/>
            </c:ext>
          </c:extLst>
        </c:ser>
        <c:dLbls/>
        <c:shape val="cylinder"/>
        <c:axId val="50983680"/>
        <c:axId val="50985216"/>
        <c:axId val="0"/>
      </c:bar3DChart>
      <c:catAx>
        <c:axId val="509836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985216"/>
        <c:crosses val="autoZero"/>
        <c:auto val="1"/>
        <c:lblAlgn val="ctr"/>
        <c:lblOffset val="100"/>
      </c:catAx>
      <c:valAx>
        <c:axId val="50985216"/>
        <c:scaling>
          <c:orientation val="minMax"/>
        </c:scaling>
        <c:delete val="1"/>
        <c:axPos val="l"/>
        <c:numFmt formatCode="#,##0.0" sourceLinked="1"/>
        <c:tickLblPos val="none"/>
        <c:crossAx val="5098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2148191843197"/>
          <c:y val="4.9650043744531422E-4"/>
          <c:w val="0.1566177566415394"/>
          <c:h val="0.44345107903178771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Лист1!$A$60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Лист1!$B$59:$H$59</c:f>
              <c:strCache>
                <c:ptCount val="5"/>
                <c:pt idx="0">
                  <c:v>план на 2019 год</c:v>
                </c:pt>
                <c:pt idx="1">
                  <c:v>план на 2020 год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Лист1!$B$60:$H$60</c:f>
              <c:numCache>
                <c:formatCode>#,##0.0;[Red]\-#,##0.0;0.0</c:formatCode>
                <c:ptCount val="5"/>
                <c:pt idx="0">
                  <c:v>250890.8</c:v>
                </c:pt>
                <c:pt idx="1">
                  <c:v>231557.80000000002</c:v>
                </c:pt>
                <c:pt idx="2">
                  <c:v>249547.5</c:v>
                </c:pt>
                <c:pt idx="3">
                  <c:v>242929.9</c:v>
                </c:pt>
                <c:pt idx="4">
                  <c:v>241432.4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31-4350-BC0A-60D17D4D864C}"/>
            </c:ext>
          </c:extLst>
        </c:ser>
        <c:ser>
          <c:idx val="1"/>
          <c:order val="1"/>
          <c:tx>
            <c:strRef>
              <c:f>Лист1!$A$61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Лист1!$B$59:$H$59</c:f>
              <c:strCache>
                <c:ptCount val="5"/>
                <c:pt idx="0">
                  <c:v>план на 2019 год</c:v>
                </c:pt>
                <c:pt idx="1">
                  <c:v>план на 2020 год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Лист1!$B$61:$H$61</c:f>
              <c:numCache>
                <c:formatCode>#,##0.0;[Red]\-#,##0.0;0.0</c:formatCode>
                <c:ptCount val="5"/>
                <c:pt idx="0">
                  <c:v>945822.7</c:v>
                </c:pt>
                <c:pt idx="1">
                  <c:v>365816.8</c:v>
                </c:pt>
                <c:pt idx="2">
                  <c:v>406395.4</c:v>
                </c:pt>
                <c:pt idx="3">
                  <c:v>288773.90000000002</c:v>
                </c:pt>
                <c:pt idx="4">
                  <c:v>264668.2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31-4350-BC0A-60D17D4D864C}"/>
            </c:ext>
          </c:extLst>
        </c:ser>
        <c:ser>
          <c:idx val="2"/>
          <c:order val="2"/>
          <c:tx>
            <c:strRef>
              <c:f>Лист1!$A$62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Лист1!$B$59:$H$59</c:f>
              <c:strCache>
                <c:ptCount val="5"/>
                <c:pt idx="0">
                  <c:v>план на 2019 год</c:v>
                </c:pt>
                <c:pt idx="1">
                  <c:v>план на 2020 год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Лист1!$B$62:$H$62</c:f>
              <c:numCache>
                <c:formatCode>#,##0.0_ ;[Red]\-#,##0.0\ </c:formatCode>
                <c:ptCount val="5"/>
                <c:pt idx="0">
                  <c:v>2058478.1000000003</c:v>
                </c:pt>
                <c:pt idx="1">
                  <c:v>2259233.0000000005</c:v>
                </c:pt>
                <c:pt idx="2">
                  <c:v>2296426.9000000004</c:v>
                </c:pt>
                <c:pt idx="3">
                  <c:v>2168225.1999999997</c:v>
                </c:pt>
                <c:pt idx="4">
                  <c:v>2190775.6999999997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31-4350-BC0A-60D17D4D864C}"/>
            </c:ext>
          </c:extLst>
        </c:ser>
        <c:ser>
          <c:idx val="3"/>
          <c:order val="3"/>
          <c:tx>
            <c:strRef>
              <c:f>Лист1!$A$63</c:f>
              <c:strCache>
                <c:ptCount val="1"/>
                <c:pt idx="0">
                  <c:v>ПРОЧИЕ ОТРАСЛИ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Лист1!$B$59:$H$59</c:f>
              <c:strCache>
                <c:ptCount val="5"/>
                <c:pt idx="0">
                  <c:v>план на 2019 год</c:v>
                </c:pt>
                <c:pt idx="1">
                  <c:v>план на 2020 год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Лист1!$B$63:$H$63</c:f>
              <c:numCache>
                <c:formatCode>#,##0.0_ ;[Red]\-#,##0.0\ </c:formatCode>
                <c:ptCount val="5"/>
                <c:pt idx="0">
                  <c:v>353032.39999999991</c:v>
                </c:pt>
                <c:pt idx="1">
                  <c:v>373604.1</c:v>
                </c:pt>
                <c:pt idx="2">
                  <c:v>338499.4</c:v>
                </c:pt>
                <c:pt idx="3">
                  <c:v>362533</c:v>
                </c:pt>
                <c:pt idx="4">
                  <c:v>401517.8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31-4350-BC0A-60D17D4D864C}"/>
            </c:ext>
          </c:extLst>
        </c:ser>
        <c:dLbls/>
        <c:shape val="cylinder"/>
        <c:axId val="51145344"/>
        <c:axId val="51167616"/>
        <c:axId val="0"/>
      </c:bar3DChart>
      <c:catAx>
        <c:axId val="511453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167616"/>
        <c:crosses val="autoZero"/>
        <c:auto val="1"/>
        <c:lblAlgn val="ctr"/>
        <c:lblOffset val="100"/>
      </c:catAx>
      <c:valAx>
        <c:axId val="51167616"/>
        <c:scaling>
          <c:orientation val="minMax"/>
        </c:scaling>
        <c:delete val="1"/>
        <c:axPos val="l"/>
        <c:numFmt formatCode="#,##0.0;[Red]\-#,##0.0;0.0" sourceLinked="1"/>
        <c:tickLblPos val="none"/>
        <c:crossAx val="51145344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кол-во детей сирот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8744666701783033E-2"/>
          <c:y val="0.39340296004666081"/>
          <c:w val="0.82363963858674183"/>
          <c:h val="0.49531605424321962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PowerPoint]меры соцподдержки'!$A$2</c:f>
              <c:strCache>
                <c:ptCount val="1"/>
                <c:pt idx="0">
                  <c:v>кол-во детей сирот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PowerPoint]меры соцподдержки'!$B$1:$E$1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'[Диаграмма в Microsoft Office PowerPoint]меры соцподдержки'!$B$2:$E$2</c:f>
              <c:numCache>
                <c:formatCode>#,##0.0</c:formatCode>
                <c:ptCount val="4"/>
                <c:pt idx="0">
                  <c:v>35577.9</c:v>
                </c:pt>
                <c:pt idx="1">
                  <c:v>33705.300000000003</c:v>
                </c:pt>
                <c:pt idx="2">
                  <c:v>35577.9</c:v>
                </c:pt>
                <c:pt idx="3">
                  <c:v>31832.799999999996</c:v>
                </c:pt>
              </c:numCache>
            </c:numRef>
          </c:val>
        </c:ser>
        <c:axId val="87208320"/>
        <c:axId val="87211392"/>
      </c:barChart>
      <c:catAx>
        <c:axId val="8720832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211392"/>
        <c:crosses val="autoZero"/>
        <c:auto val="1"/>
        <c:lblAlgn val="ctr"/>
        <c:lblOffset val="100"/>
      </c:catAx>
      <c:valAx>
        <c:axId val="87211392"/>
        <c:scaling>
          <c:orientation val="minMax"/>
        </c:scaling>
        <c:delete val="1"/>
        <c:axPos val="l"/>
        <c:numFmt formatCode="#,##0.0" sourceLinked="1"/>
        <c:tickLblPos val="none"/>
        <c:crossAx val="87208320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Лист4!$A$11</c:f>
              <c:strCache>
                <c:ptCount val="1"/>
                <c:pt idx="0">
                  <c:v>соцвыплаты молодым семьям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3333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Лист4!$B$10:$E$10</c:f>
              <c:strCache>
                <c:ptCount val="4"/>
                <c:pt idx="0">
                  <c:v>2020 год</c:v>
                </c:pt>
                <c:pt idx="1">
                  <c:v>2021 год (проект)</c:v>
                </c:pt>
                <c:pt idx="2">
                  <c:v>2022 год (проект)</c:v>
                </c:pt>
                <c:pt idx="3">
                  <c:v>2023 год (проект)</c:v>
                </c:pt>
              </c:strCache>
            </c:strRef>
          </c:cat>
          <c:val>
            <c:numRef>
              <c:f>Лист4!$B$11:$E$11</c:f>
              <c:numCache>
                <c:formatCode>#,##0.0</c:formatCode>
                <c:ptCount val="4"/>
                <c:pt idx="0">
                  <c:v>7357.3</c:v>
                </c:pt>
                <c:pt idx="1">
                  <c:v>25597.3</c:v>
                </c:pt>
                <c:pt idx="2">
                  <c:v>26074.400000000001</c:v>
                </c:pt>
                <c:pt idx="3">
                  <c:v>26015.200000000001</c:v>
                </c:pt>
              </c:numCache>
            </c:numRef>
          </c:val>
        </c:ser>
        <c:axId val="85694720"/>
        <c:axId val="87209088"/>
      </c:barChart>
      <c:catAx>
        <c:axId val="85694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209088"/>
        <c:crosses val="autoZero"/>
        <c:auto val="1"/>
        <c:lblAlgn val="ctr"/>
        <c:lblOffset val="100"/>
      </c:catAx>
      <c:valAx>
        <c:axId val="87209088"/>
        <c:scaling>
          <c:orientation val="minMax"/>
        </c:scaling>
        <c:delete val="1"/>
        <c:axPos val="l"/>
        <c:numFmt formatCode="#,##0.0" sourceLinked="1"/>
        <c:tickLblPos val="none"/>
        <c:crossAx val="85694720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833333333333333"/>
          <c:y val="5.0925925925925923E-2"/>
          <c:w val="0.81111111111111112"/>
          <c:h val="0.7845523476232138"/>
        </c:manualLayout>
      </c:layout>
      <c:barChart>
        <c:barDir val="col"/>
        <c:grouping val="clustered"/>
        <c:ser>
          <c:idx val="0"/>
          <c:order val="0"/>
          <c:tx>
            <c:strRef>
              <c:f>Лист4!$A$2</c:f>
              <c:strCache>
                <c:ptCount val="1"/>
                <c:pt idx="0">
                  <c:v>приобретение жилья в целях переселения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Лист4!$B$1:$E$1</c:f>
              <c:strCache>
                <c:ptCount val="4"/>
                <c:pt idx="0">
                  <c:v>2020 год</c:v>
                </c:pt>
                <c:pt idx="1">
                  <c:v>2021 год (проект)</c:v>
                </c:pt>
                <c:pt idx="2">
                  <c:v>2022 год (проект)</c:v>
                </c:pt>
                <c:pt idx="3">
                  <c:v>2023 год (проект)</c:v>
                </c:pt>
              </c:strCache>
            </c:strRef>
          </c:cat>
          <c:val>
            <c:numRef>
              <c:f>Лист4!$B$2:$E$2</c:f>
              <c:numCache>
                <c:formatCode>#,##0.0</c:formatCode>
                <c:ptCount val="4"/>
                <c:pt idx="0">
                  <c:v>51290.7</c:v>
                </c:pt>
                <c:pt idx="1">
                  <c:v>38359.5</c:v>
                </c:pt>
                <c:pt idx="2">
                  <c:v>34600.5</c:v>
                </c:pt>
                <c:pt idx="3">
                  <c:v>18687.7</c:v>
                </c:pt>
              </c:numCache>
            </c:numRef>
          </c:val>
        </c:ser>
        <c:axId val="101171584"/>
        <c:axId val="104007936"/>
      </c:barChart>
      <c:catAx>
        <c:axId val="10117158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4007936"/>
        <c:crosses val="autoZero"/>
        <c:auto val="1"/>
        <c:lblAlgn val="ctr"/>
        <c:lblOffset val="100"/>
      </c:catAx>
      <c:valAx>
        <c:axId val="104007936"/>
        <c:scaling>
          <c:orientation val="minMax"/>
        </c:scaling>
        <c:delete val="1"/>
        <c:axPos val="l"/>
        <c:numFmt formatCode="#,##0.0" sourceLinked="1"/>
        <c:tickLblPos val="none"/>
        <c:crossAx val="101171584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'80 слайд'!$B$1:$F$1</c:f>
              <c:strCache>
                <c:ptCount val="5"/>
                <c:pt idx="0">
                  <c:v>2019 год (отчет)</c:v>
                </c:pt>
                <c:pt idx="1">
                  <c:v>2020 год (план) 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'80 слайд'!$B$2:$F$2</c:f>
              <c:numCache>
                <c:formatCode>#,##0.0</c:formatCode>
                <c:ptCount val="5"/>
                <c:pt idx="0">
                  <c:v>64513.3</c:v>
                </c:pt>
                <c:pt idx="1">
                  <c:v>50899.7</c:v>
                </c:pt>
                <c:pt idx="2">
                  <c:v>31584</c:v>
                </c:pt>
                <c:pt idx="3">
                  <c:v>31586</c:v>
                </c:pt>
                <c:pt idx="4">
                  <c:v>31589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55-4DB2-A99B-65EF659955C7}"/>
            </c:ext>
          </c:extLst>
        </c:ser>
        <c:dLbls/>
        <c:shape val="cylinder"/>
        <c:axId val="51419392"/>
        <c:axId val="51019776"/>
        <c:axId val="0"/>
      </c:bar3DChart>
      <c:catAx>
        <c:axId val="514193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019776"/>
        <c:crosses val="autoZero"/>
        <c:auto val="1"/>
        <c:lblAlgn val="ctr"/>
        <c:lblOffset val="100"/>
      </c:catAx>
      <c:valAx>
        <c:axId val="51019776"/>
        <c:scaling>
          <c:orientation val="minMax"/>
        </c:scaling>
        <c:delete val="1"/>
        <c:axPos val="l"/>
        <c:numFmt formatCode="#,##0.0" sourceLinked="1"/>
        <c:tickLblPos val="none"/>
        <c:crossAx val="51419392"/>
        <c:crosses val="autoZero"/>
        <c:crossBetween val="between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 baseline="0">
                <a:solidFill>
                  <a:schemeClr val="tx1"/>
                </a:solidFill>
              </a:defRPr>
            </a:pPr>
            <a:r>
              <a:rPr lang="ru-RU" sz="2000" b="1" i="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«100 предложений в народный бюджет» (на 2021 год) общее </a:t>
            </a:r>
            <a:r>
              <a:rPr lang="ru-RU" sz="1400" b="1" i="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поступивших предложений 5960</a:t>
            </a:r>
          </a:p>
        </c:rich>
      </c:tx>
      <c:layout/>
      <c:spPr>
        <a:ln>
          <a:solidFill>
            <a:schemeClr val="accent1"/>
          </a:solidFill>
        </a:ln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428-40AE-996D-3E794B6C5C3E}"/>
              </c:ext>
            </c:extLst>
          </c:dPt>
          <c:dPt>
            <c:idx val="2"/>
            <c:spPr>
              <a:solidFill>
                <a:srgbClr val="EF11C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28-40AE-996D-3E794B6C5C3E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428-40AE-996D-3E794B6C5C3E}"/>
              </c:ext>
            </c:extLst>
          </c:dPt>
          <c:dPt>
            <c:idx val="4"/>
            <c:spPr>
              <a:solidFill>
                <a:srgbClr val="E7631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28-40AE-996D-3E794B6C5C3E}"/>
              </c:ext>
            </c:extLst>
          </c:dPt>
          <c:dPt>
            <c:idx val="5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428-40AE-996D-3E794B6C5C3E}"/>
              </c:ext>
            </c:extLst>
          </c:dPt>
          <c:dPt>
            <c:idx val="6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28-40AE-996D-3E794B6C5C3E}"/>
              </c:ext>
            </c:extLst>
          </c:dPt>
          <c:dPt>
            <c:idx val="7"/>
            <c:spPr>
              <a:solidFill>
                <a:srgbClr val="33CD4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428-40AE-996D-3E794B6C5C3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6,6</a:t>
                    </a:r>
                    <a:r>
                      <a:rPr lang="ru-RU"/>
                      <a:t> (107)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28-40AE-996D-3E794B6C5C3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  <a:r>
                      <a:rPr lang="ru-RU"/>
                      <a:t> (144)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28-40AE-996D-3E794B6C5C3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9,7</a:t>
                    </a:r>
                    <a:r>
                      <a:rPr lang="ru-RU"/>
                      <a:t> (160)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28-40AE-996D-3E794B6C5C3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14,6</a:t>
                    </a:r>
                    <a:r>
                      <a:rPr lang="ru-RU"/>
                      <a:t> (237)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28-40AE-996D-3E794B6C5C3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14,7</a:t>
                    </a:r>
                    <a:r>
                      <a:rPr lang="ru-RU"/>
                      <a:t> (238)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28-40AE-996D-3E794B6C5C3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16,1</a:t>
                    </a:r>
                    <a:r>
                      <a:rPr lang="ru-RU"/>
                      <a:t> (262)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28-40AE-996D-3E794B6C5C3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29,3</a:t>
                    </a:r>
                    <a:r>
                      <a:rPr lang="ru-RU"/>
                      <a:t> (475)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28-40AE-996D-3E794B6C5C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 и искусство</c:v>
                </c:pt>
                <c:pt idx="1">
                  <c:v>Жилищное строительство</c:v>
                </c:pt>
                <c:pt idx="2">
                  <c:v>Благоустройство</c:v>
                </c:pt>
                <c:pt idx="3">
                  <c:v>Образование</c:v>
                </c:pt>
                <c:pt idx="4">
                  <c:v>Спорт</c:v>
                </c:pt>
                <c:pt idx="5">
                  <c:v>ЖКХ</c:v>
                </c:pt>
                <c:pt idx="6">
                  <c:v>Здравоохранение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6.6</c:v>
                </c:pt>
                <c:pt idx="1">
                  <c:v>9</c:v>
                </c:pt>
                <c:pt idx="2">
                  <c:v>9.7000000000000011</c:v>
                </c:pt>
                <c:pt idx="3">
                  <c:v>14.6</c:v>
                </c:pt>
                <c:pt idx="4">
                  <c:v>14.7</c:v>
                </c:pt>
                <c:pt idx="5">
                  <c:v>16.100000000000001</c:v>
                </c:pt>
                <c:pt idx="6">
                  <c:v>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28-40AE-996D-3E794B6C5C3E}"/>
            </c:ext>
          </c:extLst>
        </c:ser>
        <c:dLbls/>
        <c:axId val="225931648"/>
        <c:axId val="225933184"/>
      </c:barChart>
      <c:catAx>
        <c:axId val="22593164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5933184"/>
        <c:crosses val="autoZero"/>
        <c:auto val="1"/>
        <c:lblAlgn val="ctr"/>
        <c:lblOffset val="100"/>
      </c:catAx>
      <c:valAx>
        <c:axId val="22593318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225931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1527444244086839E-2"/>
          <c:y val="3.5602609811031097E-2"/>
          <c:w val="0.68598172032512661"/>
          <c:h val="0.54908303199286101"/>
        </c:manualLayout>
      </c:layout>
      <c:bar3DChart>
        <c:barDir val="col"/>
        <c:grouping val="clustered"/>
        <c:ser>
          <c:idx val="0"/>
          <c:order val="0"/>
          <c:tx>
            <c:strRef>
              <c:f>инвестиции!$A$2</c:f>
              <c:strCache>
                <c:ptCount val="1"/>
                <c:pt idx="0">
                  <c:v>Объем работ, выполненных п виду деятельности "Строительство" в ценах 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 rot="-5400000" vert="horz"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инвестиции!$B$1:$G$1</c:f>
              <c:strCache>
                <c:ptCount val="6"/>
                <c:pt idx="0">
                  <c:v>2018 год (факт)</c:v>
                </c:pt>
                <c:pt idx="1">
                  <c:v>2019 год (факт)</c:v>
                </c:pt>
                <c:pt idx="2">
                  <c:v>2020 (оценка)</c:v>
                </c:pt>
                <c:pt idx="3">
                  <c:v>2021 год (проект)</c:v>
                </c:pt>
                <c:pt idx="4">
                  <c:v>2022 год (проект)</c:v>
                </c:pt>
                <c:pt idx="5">
                  <c:v>2023 год (проект)</c:v>
                </c:pt>
              </c:strCache>
            </c:strRef>
          </c:cat>
          <c:val>
            <c:numRef>
              <c:f>инвестиции!$B$2:$G$2</c:f>
              <c:numCache>
                <c:formatCode>General</c:formatCode>
                <c:ptCount val="6"/>
                <c:pt idx="0">
                  <c:v>552.87</c:v>
                </c:pt>
                <c:pt idx="1">
                  <c:v>1938.6</c:v>
                </c:pt>
                <c:pt idx="2">
                  <c:v>2100.5</c:v>
                </c:pt>
                <c:pt idx="3">
                  <c:v>2190.8000000000002</c:v>
                </c:pt>
                <c:pt idx="4">
                  <c:v>2346.35</c:v>
                </c:pt>
                <c:pt idx="5">
                  <c:v>2566.9</c:v>
                </c:pt>
              </c:numCache>
            </c:numRef>
          </c:val>
        </c:ser>
        <c:ser>
          <c:idx val="1"/>
          <c:order val="1"/>
          <c:tx>
            <c:strRef>
              <c:f>инвестиции!$A$3</c:f>
              <c:strCache>
                <c:ptCount val="1"/>
                <c:pt idx="0">
                  <c:v>Ввод в действие жилых домов тыс.кв.м общей площади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инвестиции!$B$1:$G$1</c:f>
              <c:strCache>
                <c:ptCount val="6"/>
                <c:pt idx="0">
                  <c:v>2018 год (факт)</c:v>
                </c:pt>
                <c:pt idx="1">
                  <c:v>2019 год (факт)</c:v>
                </c:pt>
                <c:pt idx="2">
                  <c:v>2020 (оценка)</c:v>
                </c:pt>
                <c:pt idx="3">
                  <c:v>2021 год (проект)</c:v>
                </c:pt>
                <c:pt idx="4">
                  <c:v>2022 год (проект)</c:v>
                </c:pt>
                <c:pt idx="5">
                  <c:v>2023 год (проект)</c:v>
                </c:pt>
              </c:strCache>
            </c:strRef>
          </c:cat>
          <c:val>
            <c:numRef>
              <c:f>инвестиции!$B$3:$G$3</c:f>
              <c:numCache>
                <c:formatCode>General</c:formatCode>
                <c:ptCount val="6"/>
                <c:pt idx="0">
                  <c:v>15.31</c:v>
                </c:pt>
                <c:pt idx="1">
                  <c:v>20.83</c:v>
                </c:pt>
                <c:pt idx="2">
                  <c:v>17.059999999999999</c:v>
                </c:pt>
                <c:pt idx="3">
                  <c:v>14.36</c:v>
                </c:pt>
                <c:pt idx="4">
                  <c:v>14.65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инвестиции!$A$4</c:f>
              <c:strCache>
                <c:ptCount val="1"/>
                <c:pt idx="0">
                  <c:v>Индекс физического объема работ, выполненных по виду деятельности "Строительство" % к предыдущему году в сопоставимых ценах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 rot="-5400000" vert="horz"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инвестиции!$B$1:$G$1</c:f>
              <c:strCache>
                <c:ptCount val="6"/>
                <c:pt idx="0">
                  <c:v>2018 год (факт)</c:v>
                </c:pt>
                <c:pt idx="1">
                  <c:v>2019 год (факт)</c:v>
                </c:pt>
                <c:pt idx="2">
                  <c:v>2020 (оценка)</c:v>
                </c:pt>
                <c:pt idx="3">
                  <c:v>2021 год (проект)</c:v>
                </c:pt>
                <c:pt idx="4">
                  <c:v>2022 год (проект)</c:v>
                </c:pt>
                <c:pt idx="5">
                  <c:v>2023 год (проект)</c:v>
                </c:pt>
              </c:strCache>
            </c:strRef>
          </c:cat>
          <c:val>
            <c:numRef>
              <c:f>инвестиции!$B$4:$G$4</c:f>
              <c:numCache>
                <c:formatCode>General</c:formatCode>
                <c:ptCount val="6"/>
                <c:pt idx="0">
                  <c:v>95.06</c:v>
                </c:pt>
                <c:pt idx="1">
                  <c:v>339.77</c:v>
                </c:pt>
                <c:pt idx="2">
                  <c:v>103.29</c:v>
                </c:pt>
                <c:pt idx="3">
                  <c:v>99.62</c:v>
                </c:pt>
                <c:pt idx="4">
                  <c:v>102.1</c:v>
                </c:pt>
                <c:pt idx="5">
                  <c:v>104.19</c:v>
                </c:pt>
              </c:numCache>
            </c:numRef>
          </c:val>
        </c:ser>
        <c:shape val="box"/>
        <c:axId val="51417856"/>
        <c:axId val="84959616"/>
        <c:axId val="0"/>
      </c:bar3DChart>
      <c:catAx>
        <c:axId val="5141785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959616"/>
        <c:crosses val="autoZero"/>
        <c:auto val="1"/>
        <c:lblAlgn val="ctr"/>
        <c:lblOffset val="100"/>
      </c:catAx>
      <c:valAx>
        <c:axId val="84959616"/>
        <c:scaling>
          <c:orientation val="minMax"/>
        </c:scaling>
        <c:axPos val="l"/>
        <c:majorGridlines/>
        <c:numFmt formatCode="General" sourceLinked="1"/>
        <c:tickLblPos val="nextTo"/>
        <c:crossAx val="5141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9013353174001989E-2"/>
          <c:y val="0.72580421171841136"/>
          <c:w val="0.95098664682599798"/>
          <c:h val="0.27378118381111777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1082352125350856E-2"/>
          <c:y val="5.1400554097404488E-2"/>
          <c:w val="0.63206217583099955"/>
          <c:h val="0.78407771945173521"/>
        </c:manualLayout>
      </c:layout>
      <c:lineChart>
        <c:grouping val="standard"/>
        <c:ser>
          <c:idx val="0"/>
          <c:order val="0"/>
          <c:tx>
            <c:strRef>
              <c:f>'рынок труда'!$A$2</c:f>
              <c:strCache>
                <c:ptCount val="1"/>
                <c:pt idx="0">
                  <c:v>численность официально зарегистрированных безработных, тыс.человек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'рынок труда'!$B$1:$F$1</c:f>
              <c:strCache>
                <c:ptCount val="5"/>
                <c:pt idx="0">
                  <c:v>2019 год (факт)</c:v>
                </c:pt>
                <c:pt idx="1">
                  <c:v>2020 (оценка)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'рынок труда'!$B$2:$F$2</c:f>
              <c:numCache>
                <c:formatCode>General</c:formatCode>
                <c:ptCount val="5"/>
                <c:pt idx="0">
                  <c:v>0.13</c:v>
                </c:pt>
                <c:pt idx="1">
                  <c:v>3.53</c:v>
                </c:pt>
                <c:pt idx="2">
                  <c:v>2.2200000000000002</c:v>
                </c:pt>
                <c:pt idx="3">
                  <c:v>1.63</c:v>
                </c:pt>
                <c:pt idx="4">
                  <c:v>1.47</c:v>
                </c:pt>
              </c:numCache>
            </c:numRef>
          </c:val>
        </c:ser>
        <c:ser>
          <c:idx val="1"/>
          <c:order val="1"/>
          <c:tx>
            <c:strRef>
              <c:f>'рынок труда'!$A$3</c:f>
              <c:strCache>
                <c:ptCount val="1"/>
                <c:pt idx="0">
                  <c:v>уровень зарегистрированной безработицы в городе Урай,%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'рынок труда'!$B$1:$F$1</c:f>
              <c:strCache>
                <c:ptCount val="5"/>
                <c:pt idx="0">
                  <c:v>2019 год (факт)</c:v>
                </c:pt>
                <c:pt idx="1">
                  <c:v>2020 (оценка)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'рынок труда'!$B$3:$F$3</c:f>
              <c:numCache>
                <c:formatCode>General</c:formatCode>
                <c:ptCount val="5"/>
                <c:pt idx="0">
                  <c:v>0.51</c:v>
                </c:pt>
                <c:pt idx="1">
                  <c:v>0.89</c:v>
                </c:pt>
                <c:pt idx="2">
                  <c:v>0.56999999999999995</c:v>
                </c:pt>
                <c:pt idx="3">
                  <c:v>0.42</c:v>
                </c:pt>
                <c:pt idx="4">
                  <c:v>0.38</c:v>
                </c:pt>
              </c:numCache>
            </c:numRef>
          </c:val>
        </c:ser>
        <c:marker val="1"/>
        <c:axId val="85363712"/>
        <c:axId val="85683200"/>
      </c:lineChart>
      <c:catAx>
        <c:axId val="853637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5683200"/>
        <c:crosses val="autoZero"/>
        <c:auto val="1"/>
        <c:lblAlgn val="ctr"/>
        <c:lblOffset val="100"/>
      </c:catAx>
      <c:valAx>
        <c:axId val="85683200"/>
        <c:scaling>
          <c:orientation val="minMax"/>
        </c:scaling>
        <c:axPos val="l"/>
        <c:majorGridlines/>
        <c:numFmt formatCode="General" sourceLinked="1"/>
        <c:tickLblPos val="nextTo"/>
        <c:crossAx val="8536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67754965666255"/>
          <c:y val="0"/>
          <c:w val="0.23931079562558016"/>
          <c:h val="0.97143117526975797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366331317922343"/>
          <c:y val="4.4406610129350529E-2"/>
          <c:w val="0.62323599686399445"/>
          <c:h val="0.64511433437640142"/>
        </c:manualLayout>
      </c:layout>
      <c:barChart>
        <c:barDir val="col"/>
        <c:grouping val="clustered"/>
        <c:ser>
          <c:idx val="0"/>
          <c:order val="0"/>
          <c:tx>
            <c:strRef>
              <c:f>'рынок труда'!$A$29</c:f>
              <c:strCache>
                <c:ptCount val="1"/>
                <c:pt idx="0">
                  <c:v>численность рабочей силы, тыс.человек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'рынок труда'!$B$28:$F$28</c:f>
              <c:strCache>
                <c:ptCount val="5"/>
                <c:pt idx="0">
                  <c:v>2019 год (факт)</c:v>
                </c:pt>
                <c:pt idx="1">
                  <c:v>2020 (оценка)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'рынок труда'!$B$29:$F$29</c:f>
              <c:numCache>
                <c:formatCode>General</c:formatCode>
                <c:ptCount val="5"/>
                <c:pt idx="0">
                  <c:v>25.439</c:v>
                </c:pt>
                <c:pt idx="1">
                  <c:v>25.181999999999999</c:v>
                </c:pt>
                <c:pt idx="2">
                  <c:v>25.654</c:v>
                </c:pt>
                <c:pt idx="3">
                  <c:v>25.783999999999999</c:v>
                </c:pt>
                <c:pt idx="4">
                  <c:v>25.923999999999999</c:v>
                </c:pt>
              </c:numCache>
            </c:numRef>
          </c:val>
        </c:ser>
        <c:ser>
          <c:idx val="1"/>
          <c:order val="1"/>
          <c:tx>
            <c:strRef>
              <c:f>'рынок труда'!$A$30</c:f>
              <c:strCache>
                <c:ptCount val="1"/>
                <c:pt idx="0">
                  <c:v>численность занятых в экономике, тыс.человек</c:v>
                </c:pt>
              </c:strCache>
            </c:strRef>
          </c:tx>
          <c:spPr>
            <a:solidFill>
              <a:srgbClr val="3333FF"/>
            </a:solidFill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'рынок труда'!$B$28:$F$28</c:f>
              <c:strCache>
                <c:ptCount val="5"/>
                <c:pt idx="0">
                  <c:v>2019 год (факт)</c:v>
                </c:pt>
                <c:pt idx="1">
                  <c:v>2020 (оценка)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'рынок труда'!$B$30:$F$30</c:f>
              <c:numCache>
                <c:formatCode>General</c:formatCode>
                <c:ptCount val="5"/>
                <c:pt idx="0">
                  <c:v>21.023</c:v>
                </c:pt>
                <c:pt idx="1">
                  <c:v>20.347999999999999</c:v>
                </c:pt>
                <c:pt idx="2">
                  <c:v>20.92</c:v>
                </c:pt>
                <c:pt idx="3">
                  <c:v>21.08</c:v>
                </c:pt>
                <c:pt idx="4">
                  <c:v>21.245000000000001</c:v>
                </c:pt>
              </c:numCache>
            </c:numRef>
          </c:val>
        </c:ser>
        <c:axId val="85766528"/>
        <c:axId val="87200896"/>
      </c:barChart>
      <c:catAx>
        <c:axId val="8576652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200896"/>
        <c:crosses val="autoZero"/>
        <c:auto val="1"/>
        <c:lblAlgn val="ctr"/>
        <c:lblOffset val="100"/>
      </c:catAx>
      <c:valAx>
        <c:axId val="87200896"/>
        <c:scaling>
          <c:orientation val="minMax"/>
        </c:scaling>
        <c:axPos val="l"/>
        <c:majorGridlines/>
        <c:numFmt formatCode="General" sourceLinked="1"/>
        <c:tickLblPos val="nextTo"/>
        <c:crossAx val="8576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44297376919808"/>
          <c:y val="2.6626202974628182E-2"/>
          <c:w val="0.25731192702726519"/>
          <c:h val="0.9467475940507436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30"/>
      <c:depthPercent val="15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122843421181721"/>
          <c:w val="1"/>
          <c:h val="0.65722152676183765"/>
        </c:manualLayout>
      </c:layout>
      <c:bar3DChart>
        <c:barDir val="col"/>
        <c:grouping val="clustered"/>
        <c:ser>
          <c:idx val="0"/>
          <c:order val="0"/>
          <c:tx>
            <c:strRef>
              <c:f>'основные характеристики бюджета'!$A$3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3727799650043745E-2"/>
                  <c:y val="0.316110356853005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31-4E50-A77D-F6527FD7B8A4}"/>
                </c:ext>
              </c:extLst>
            </c:dLbl>
            <c:dLbl>
              <c:idx val="1"/>
              <c:layout>
                <c:manualLayout>
                  <c:x val="1.7701334208223989E-2"/>
                  <c:y val="0.325258351708567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31-4E50-A77D-F6527FD7B8A4}"/>
                </c:ext>
              </c:extLst>
            </c:dLbl>
            <c:dLbl>
              <c:idx val="2"/>
              <c:layout>
                <c:manualLayout>
                  <c:x val="1.3534667541557311E-2"/>
                  <c:y val="0.3194955739381160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31-4E50-A77D-F6527FD7B8A4}"/>
                </c:ext>
              </c:extLst>
            </c:dLbl>
            <c:dLbl>
              <c:idx val="3"/>
              <c:layout>
                <c:manualLayout>
                  <c:x val="1.628029308836406E-2"/>
                  <c:y val="0.3391965393675716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31-4E50-A77D-F6527FD7B8A4}"/>
                </c:ext>
              </c:extLst>
            </c:dLbl>
            <c:dLbl>
              <c:idx val="4"/>
              <c:layout>
                <c:manualLayout>
                  <c:x val="1.1111111111111125E-2"/>
                  <c:y val="0.267083995878821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31-4E50-A77D-F6527FD7B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'основные характеристики бюджета'!$B$3:$F$3</c:f>
              <c:numCache>
                <c:formatCode>#,##0.0</c:formatCode>
                <c:ptCount val="5"/>
                <c:pt idx="0">
                  <c:v>3624320.5</c:v>
                </c:pt>
                <c:pt idx="1">
                  <c:v>3143629.8</c:v>
                </c:pt>
                <c:pt idx="2">
                  <c:v>3205364.5</c:v>
                </c:pt>
                <c:pt idx="3">
                  <c:v>2975896.3</c:v>
                </c:pt>
                <c:pt idx="4">
                  <c:v>3010636.8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2E31-4E50-A77D-F6527FD7B8A4}"/>
            </c:ext>
          </c:extLst>
        </c:ser>
        <c:ser>
          <c:idx val="1"/>
          <c:order val="1"/>
          <c:tx>
            <c:strRef>
              <c:f>'основные характеристики бюджета'!$A$4</c:f>
              <c:strCache>
                <c:ptCount val="1"/>
                <c:pt idx="0">
                  <c:v>Расходы 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0350284339457327E-2"/>
                  <c:y val="0.342581991831420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31-4E50-A77D-F6527FD7B8A4}"/>
                </c:ext>
              </c:extLst>
            </c:dLbl>
            <c:dLbl>
              <c:idx val="1"/>
              <c:layout>
                <c:manualLayout>
                  <c:x val="1.3566819772528521E-2"/>
                  <c:y val="0.336423307014861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31-4E50-A77D-F6527FD7B8A4}"/>
                </c:ext>
              </c:extLst>
            </c:dLbl>
            <c:dLbl>
              <c:idx val="2"/>
              <c:layout>
                <c:manualLayout>
                  <c:x val="1.9122375328084019E-2"/>
                  <c:y val="0.327619903618144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31-4E50-A77D-F6527FD7B8A4}"/>
                </c:ext>
              </c:extLst>
            </c:dLbl>
            <c:dLbl>
              <c:idx val="3"/>
              <c:layout>
                <c:manualLayout>
                  <c:x val="2.5873687664042355E-2"/>
                  <c:y val="0.351729986686978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31-4E50-A77D-F6527FD7B8A4}"/>
                </c:ext>
              </c:extLst>
            </c:dLbl>
            <c:dLbl>
              <c:idx val="4"/>
              <c:layout>
                <c:manualLayout>
                  <c:x val="2.2222222222222442E-2"/>
                  <c:y val="0.333264101052332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31-4E50-A77D-F6527FD7B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'основные характеристики бюджета'!$B$4:$F$4</c:f>
              <c:numCache>
                <c:formatCode>#,##0.0</c:formatCode>
                <c:ptCount val="5"/>
                <c:pt idx="0">
                  <c:v>3608224</c:v>
                </c:pt>
                <c:pt idx="1">
                  <c:v>3230211.7</c:v>
                </c:pt>
                <c:pt idx="2">
                  <c:v>3290869.2</c:v>
                </c:pt>
                <c:pt idx="3">
                  <c:v>3062462</c:v>
                </c:pt>
                <c:pt idx="4">
                  <c:v>3098394.1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B-2E31-4E50-A77D-F6527FD7B8A4}"/>
            </c:ext>
          </c:extLst>
        </c:ser>
        <c:ser>
          <c:idx val="2"/>
          <c:order val="2"/>
          <c:tx>
            <c:strRef>
              <c:f>'основные характеристики бюджета'!$A$5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7648622047244093E-2"/>
                  <c:y val="-4.87067707681954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31-4E50-A77D-F6527FD7B8A4}"/>
                </c:ext>
              </c:extLst>
            </c:dLbl>
            <c:dLbl>
              <c:idx val="1"/>
              <c:layout>
                <c:manualLayout>
                  <c:x val="2.3559820647419152E-2"/>
                  <c:y val="0.2411617635705262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31-4E50-A77D-F6527FD7B8A4}"/>
                </c:ext>
              </c:extLst>
            </c:dLbl>
            <c:dLbl>
              <c:idx val="2"/>
              <c:layout>
                <c:manualLayout>
                  <c:x val="2.6100503062117236E-2"/>
                  <c:y val="0.257477041157385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31-4E50-A77D-F6527FD7B8A4}"/>
                </c:ext>
              </c:extLst>
            </c:dLbl>
            <c:dLbl>
              <c:idx val="3"/>
              <c:layout>
                <c:manualLayout>
                  <c:x val="2.7844925634295851E-2"/>
                  <c:y val="0.257477041157385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31-4E50-A77D-F6527FD7B8A4}"/>
                </c:ext>
              </c:extLst>
            </c:dLbl>
            <c:dLbl>
              <c:idx val="4"/>
              <c:layout>
                <c:manualLayout>
                  <c:x val="4.1666666666666664E-2"/>
                  <c:y val="0.2245396425529889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E31-4E50-A77D-F6527FD7B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'основные характеристики бюджета'!$B$5:$F$5</c:f>
              <c:numCache>
                <c:formatCode>#,##0.0</c:formatCode>
                <c:ptCount val="5"/>
                <c:pt idx="0">
                  <c:v>16096.5</c:v>
                </c:pt>
                <c:pt idx="1">
                  <c:v>-86581.900000000373</c:v>
                </c:pt>
                <c:pt idx="2">
                  <c:v>-85504.700000000172</c:v>
                </c:pt>
                <c:pt idx="3">
                  <c:v>-86565.700000000172</c:v>
                </c:pt>
                <c:pt idx="4">
                  <c:v>-87757.300000000294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11-2E31-4E50-A77D-F6527FD7B8A4}"/>
            </c:ext>
          </c:extLst>
        </c:ser>
        <c:dLbls/>
        <c:gapWidth val="120"/>
        <c:gapDepth val="148"/>
        <c:shape val="box"/>
        <c:axId val="182849920"/>
        <c:axId val="182851456"/>
        <c:axId val="0"/>
      </c:bar3DChart>
      <c:catAx>
        <c:axId val="182849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2851456"/>
        <c:crosses val="autoZero"/>
        <c:auto val="1"/>
        <c:lblAlgn val="ctr"/>
        <c:lblOffset val="100"/>
      </c:catAx>
      <c:valAx>
        <c:axId val="18285145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8284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>
          <a:innerShdw blurRad="63500" dist="50800" dir="16200000">
            <a:prstClr val="black">
              <a:alpha val="84000"/>
            </a:prstClr>
          </a:innerShdw>
        </a:effectLst>
        <a:sp3d/>
      </c:spPr>
    </c:backWall>
    <c:plotArea>
      <c:layout>
        <c:manualLayout>
          <c:layoutTarget val="inner"/>
          <c:xMode val="edge"/>
          <c:yMode val="edge"/>
          <c:x val="3.3889609757969452E-2"/>
          <c:y val="8.3072330429676267E-3"/>
          <c:w val="0.9661103623207391"/>
          <c:h val="0.7800562280257352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Лист2!$A$4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-1.351443607264576E-3"/>
                  <c:y val="-1.50262267968751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dirty="0"/>
                      <a:t>38 423,9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52-41D7-9A51-EFB06E2C11F9}"/>
                </c:ext>
              </c:extLst>
            </c:dLbl>
            <c:dLbl>
              <c:idx val="1"/>
              <c:layout>
                <c:manualLayout>
                  <c:x val="9.4615554173311748E-3"/>
                  <c:y val="-3.458621385326189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/>
                      <a:t>89</a:t>
                    </a:r>
                    <a:r>
                      <a:rPr lang="en-US" baseline="0" dirty="0"/>
                      <a:t> 181,1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52-41D7-9A51-EFB06E2C11F9}"/>
                </c:ext>
              </c:extLst>
            </c:dLbl>
            <c:dLbl>
              <c:idx val="2"/>
              <c:layout>
                <c:manualLayout>
                  <c:x val="1.2409632318097811E-2"/>
                  <c:y val="-2.345705337043303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/>
                      <a:t>73</a:t>
                    </a:r>
                    <a:r>
                      <a:rPr lang="en-US" baseline="0" dirty="0"/>
                      <a:t> 622,7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52-41D7-9A51-EFB06E2C11F9}"/>
                </c:ext>
              </c:extLst>
            </c:dLbl>
            <c:dLbl>
              <c:idx val="3"/>
              <c:layout>
                <c:manualLayout>
                  <c:x val="7.2681228420407324E-3"/>
                  <c:y val="-5.259841041241792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/>
                      <a:t>66</a:t>
                    </a:r>
                    <a:r>
                      <a:rPr lang="en-US" baseline="0" dirty="0"/>
                      <a:t> 316,1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52-41D7-9A51-EFB06E2C11F9}"/>
                </c:ext>
              </c:extLst>
            </c:dLbl>
            <c:dLbl>
              <c:idx val="4"/>
              <c:layout>
                <c:manualLayout>
                  <c:x val="1.1333608790596857E-2"/>
                  <c:y val="-2.21968987262126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en-US" dirty="0"/>
                      <a:t>02</a:t>
                    </a:r>
                    <a:r>
                      <a:rPr lang="en-US" baseline="0" dirty="0"/>
                      <a:t> 757,9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52-41D7-9A51-EFB06E2C1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Лист2!$B$4:$F$4</c:f>
              <c:numCache>
                <c:formatCode>#,##0.0</c:formatCode>
                <c:ptCount val="5"/>
                <c:pt idx="0">
                  <c:v>738423.9</c:v>
                </c:pt>
                <c:pt idx="1">
                  <c:v>889181.1</c:v>
                </c:pt>
                <c:pt idx="2">
                  <c:v>873622.7</c:v>
                </c:pt>
                <c:pt idx="3">
                  <c:v>866316.1</c:v>
                </c:pt>
                <c:pt idx="4">
                  <c:v>902757.9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652-41D7-9A51-EFB06E2C11F9}"/>
            </c:ext>
          </c:extLst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8.9501231633985115E-2"/>
                  <c:y val="-0.1134705962251789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69</a:t>
                    </a:r>
                    <a:r>
                      <a:rPr lang="en-US" baseline="0" dirty="0"/>
                      <a:t> 550,9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52-41D7-9A51-EFB06E2C11F9}"/>
                </c:ext>
              </c:extLst>
            </c:dLbl>
            <c:dLbl>
              <c:idx val="1"/>
              <c:layout>
                <c:manualLayout>
                  <c:x val="7.3145193068825692E-2"/>
                  <c:y val="-0.1122446482752842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53</a:t>
                    </a:r>
                    <a:r>
                      <a:rPr lang="en-US" baseline="0" dirty="0"/>
                      <a:t> 843,8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52-41D7-9A51-EFB06E2C11F9}"/>
                </c:ext>
              </c:extLst>
            </c:dLbl>
            <c:dLbl>
              <c:idx val="2"/>
              <c:layout>
                <c:manualLayout>
                  <c:x val="8.75396440326075E-2"/>
                  <c:y val="-9.41915035564981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57</a:t>
                    </a:r>
                    <a:r>
                      <a:rPr lang="en-US" baseline="0" dirty="0"/>
                      <a:t> 755,0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52-41D7-9A51-EFB06E2C11F9}"/>
                </c:ext>
              </c:extLst>
            </c:dLbl>
            <c:dLbl>
              <c:idx val="3"/>
              <c:layout>
                <c:manualLayout>
                  <c:x val="9.4964821192243282E-2"/>
                  <c:y val="-7.696656033461650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44</a:t>
                    </a:r>
                    <a:r>
                      <a:rPr lang="en-US" baseline="0" dirty="0"/>
                      <a:t> 226,5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52-41D7-9A51-EFB06E2C11F9}"/>
                </c:ext>
              </c:extLst>
            </c:dLbl>
            <c:dLbl>
              <c:idx val="4"/>
              <c:layout>
                <c:manualLayout>
                  <c:x val="0.12183629449891629"/>
                  <c:y val="-0.133181392357275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sng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u="sng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u="sng" dirty="0"/>
                      <a:t>25</a:t>
                    </a:r>
                    <a:r>
                      <a:rPr lang="en-US" u="sng" baseline="0" dirty="0"/>
                      <a:t> 875,6</a:t>
                    </a:r>
                    <a:endParaRPr lang="en-US" u="sng" dirty="0"/>
                  </a:p>
                </c:rich>
              </c:tx>
              <c:spPr>
                <a:noFill/>
                <a:ln w="19050"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52-41D7-9A51-EFB06E2C1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Лист2!$B$5:$F$5</c:f>
              <c:numCache>
                <c:formatCode>#,##0.0</c:formatCode>
                <c:ptCount val="5"/>
                <c:pt idx="0">
                  <c:v>169550.9</c:v>
                </c:pt>
                <c:pt idx="1">
                  <c:v>153843.79999999999</c:v>
                </c:pt>
                <c:pt idx="2">
                  <c:v>157755</c:v>
                </c:pt>
                <c:pt idx="3">
                  <c:v>144226.5</c:v>
                </c:pt>
                <c:pt idx="4">
                  <c:v>125875.6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652-41D7-9A51-EFB06E2C11F9}"/>
            </c:ext>
          </c:extLst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357578926983909E-4"/>
                  <c:y val="-2.525852271024882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 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716 345,7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52-41D7-9A51-EFB06E2C11F9}"/>
                </c:ext>
              </c:extLst>
            </c:dLbl>
            <c:dLbl>
              <c:idx val="1"/>
              <c:layout>
                <c:manualLayout>
                  <c:x val="2.24887355529955E-3"/>
                  <c:y val="-3.16002440909808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baseline="0" dirty="0"/>
                      <a:t> 100 604,9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52-41D7-9A51-EFB06E2C11F9}"/>
                </c:ext>
              </c:extLst>
            </c:dLbl>
            <c:dLbl>
              <c:idx val="2"/>
              <c:layout>
                <c:manualLayout>
                  <c:x val="4.2260082226670392E-3"/>
                  <c:y val="-3.077154322627574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baseline="0" dirty="0"/>
                      <a:t> 173 986,8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52-41D7-9A51-EFB06E2C11F9}"/>
                </c:ext>
              </c:extLst>
            </c:dLbl>
            <c:dLbl>
              <c:idx val="3"/>
              <c:layout>
                <c:manualLayout>
                  <c:x val="6.738365872094457E-3"/>
                  <c:y val="-2.842925855866481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baseline="0" dirty="0"/>
                      <a:t> 965 353,7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52-41D7-9A51-EFB06E2C11F9}"/>
                </c:ext>
              </c:extLst>
            </c:dLbl>
            <c:dLbl>
              <c:idx val="4"/>
              <c:layout>
                <c:manualLayout>
                  <c:x val="2.8334021976493201E-3"/>
                  <c:y val="-3.1709855323160882E-2"/>
                </c:manualLayout>
              </c:layout>
              <c:tx>
                <c:rich>
                  <a:bodyPr/>
                  <a:lstStyle/>
                  <a:p>
                    <a:r>
                      <a:rPr lang="en-US" u="none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u="none" baseline="0" dirty="0"/>
                      <a:t> 982 003,3</a:t>
                    </a:r>
                    <a:endParaRPr lang="en-US" u="none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652-41D7-9A51-EFB06E2C1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Лист2!$B$6:$F$6</c:f>
              <c:numCache>
                <c:formatCode>#,##0.0</c:formatCode>
                <c:ptCount val="5"/>
                <c:pt idx="0">
                  <c:v>2716345.7</c:v>
                </c:pt>
                <c:pt idx="1">
                  <c:v>2100604.9</c:v>
                </c:pt>
                <c:pt idx="2">
                  <c:v>2173986.7999999998</c:v>
                </c:pt>
                <c:pt idx="3">
                  <c:v>1965353.7</c:v>
                </c:pt>
                <c:pt idx="4">
                  <c:v>1982003.3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652-41D7-9A51-EFB06E2C11F9}"/>
            </c:ext>
          </c:extLst>
        </c:ser>
        <c:dLbls/>
        <c:gapWidth val="160"/>
        <c:gapDepth val="266"/>
        <c:shape val="box"/>
        <c:axId val="205178752"/>
        <c:axId val="205180288"/>
        <c:axId val="0"/>
      </c:bar3DChart>
      <c:catAx>
        <c:axId val="205178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5180288"/>
        <c:crosses val="autoZero"/>
        <c:auto val="1"/>
        <c:lblAlgn val="ctr"/>
        <c:lblOffset val="100"/>
      </c:catAx>
      <c:valAx>
        <c:axId val="20518028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20517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c:spPr>
    </c:floor>
    <c:plotArea>
      <c:layout>
        <c:manualLayout>
          <c:layoutTarget val="inner"/>
          <c:xMode val="edge"/>
          <c:yMode val="edge"/>
          <c:x val="0"/>
          <c:y val="4.6191957507366897E-2"/>
          <c:w val="0.90430785468281305"/>
          <c:h val="0.74610526079112904"/>
        </c:manualLayout>
      </c:layout>
      <c:bar3DChart>
        <c:barDir val="col"/>
        <c:grouping val="clustered"/>
        <c:ser>
          <c:idx val="0"/>
          <c:order val="0"/>
          <c:tx>
            <c:strRef>
              <c:f>'19 слайд'!$B$1</c:f>
              <c:strCache>
                <c:ptCount val="1"/>
                <c:pt idx="0">
                  <c:v>2019 год (отчёт)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 слайд'!$A$2:$A$6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'19 слайд'!$B$2:$B$6</c:f>
              <c:numCache>
                <c:formatCode>#,##0.0</c:formatCode>
                <c:ptCount val="5"/>
                <c:pt idx="0">
                  <c:v>535517.5</c:v>
                </c:pt>
                <c:pt idx="1">
                  <c:v>13303.7</c:v>
                </c:pt>
                <c:pt idx="2">
                  <c:v>152030.20000000001</c:v>
                </c:pt>
                <c:pt idx="3">
                  <c:v>31204.1</c:v>
                </c:pt>
                <c:pt idx="4">
                  <c:v>6368.4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D7C3-4D53-B8EC-DC8EC710ECDD}"/>
            </c:ext>
          </c:extLst>
        </c:ser>
        <c:ser>
          <c:idx val="1"/>
          <c:order val="1"/>
          <c:tx>
            <c:strRef>
              <c:f>'19 слайд'!$C$1</c:f>
              <c:strCache>
                <c:ptCount val="1"/>
                <c:pt idx="0">
                  <c:v>2020 год (план) 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 слайд'!$A$2:$A$6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'19 слайд'!$C$2:$C$6</c:f>
              <c:numCache>
                <c:formatCode>#,##0.0</c:formatCode>
                <c:ptCount val="5"/>
                <c:pt idx="0">
                  <c:v>672146.3</c:v>
                </c:pt>
                <c:pt idx="1">
                  <c:v>12415.6</c:v>
                </c:pt>
                <c:pt idx="2">
                  <c:v>139878.39999999967</c:v>
                </c:pt>
                <c:pt idx="3">
                  <c:v>58465.8</c:v>
                </c:pt>
                <c:pt idx="4">
                  <c:v>6275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7C3-4D53-B8EC-DC8EC710ECDD}"/>
            </c:ext>
          </c:extLst>
        </c:ser>
        <c:ser>
          <c:idx val="2"/>
          <c:order val="2"/>
          <c:tx>
            <c:strRef>
              <c:f>'19 слайд'!$D$1</c:f>
              <c:strCache>
                <c:ptCount val="1"/>
                <c:pt idx="0">
                  <c:v>2021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 слайд'!$A$2:$A$6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'19 слайд'!$D$2:$D$6</c:f>
              <c:numCache>
                <c:formatCode>#,##0.0</c:formatCode>
                <c:ptCount val="5"/>
                <c:pt idx="0">
                  <c:v>688969.4</c:v>
                </c:pt>
                <c:pt idx="1">
                  <c:v>13818.9</c:v>
                </c:pt>
                <c:pt idx="2">
                  <c:v>116154.4</c:v>
                </c:pt>
                <c:pt idx="3">
                  <c:v>48360</c:v>
                </c:pt>
                <c:pt idx="4">
                  <c:v>6320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D7C3-4D53-B8EC-DC8EC710ECDD}"/>
            </c:ext>
          </c:extLst>
        </c:ser>
        <c:ser>
          <c:idx val="3"/>
          <c:order val="3"/>
          <c:tx>
            <c:strRef>
              <c:f>'19 слайд'!$E$1</c:f>
              <c:strCache>
                <c:ptCount val="1"/>
                <c:pt idx="0">
                  <c:v>2022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 слайд'!$A$2:$A$6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'19 слайд'!$E$2:$E$6</c:f>
              <c:numCache>
                <c:formatCode>#,##0.0</c:formatCode>
                <c:ptCount val="5"/>
                <c:pt idx="0">
                  <c:v>667630</c:v>
                </c:pt>
                <c:pt idx="1">
                  <c:v>13818.9</c:v>
                </c:pt>
                <c:pt idx="2">
                  <c:v>129145</c:v>
                </c:pt>
                <c:pt idx="3">
                  <c:v>49370.2</c:v>
                </c:pt>
                <c:pt idx="4">
                  <c:v>6352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7C3-4D53-B8EC-DC8EC710ECDD}"/>
            </c:ext>
          </c:extLst>
        </c:ser>
        <c:ser>
          <c:idx val="4"/>
          <c:order val="4"/>
          <c:tx>
            <c:strRef>
              <c:f>'19 слайд'!$F$1</c:f>
              <c:strCache>
                <c:ptCount val="1"/>
                <c:pt idx="0">
                  <c:v>2023 год (проект) </c:v>
                </c:pt>
              </c:strCache>
            </c:strRef>
          </c:tx>
          <c:dLbls>
            <c:dLbl>
              <c:idx val="0"/>
              <c:layout>
                <c:manualLayout>
                  <c:x val="1.3297647997959074E-2"/>
                  <c:y val="5.45904952359791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C3-4D53-B8EC-DC8EC710EC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 слайд'!$A$2:$A$6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'19 слайд'!$F$2:$F$6</c:f>
              <c:numCache>
                <c:formatCode>#,##0.0</c:formatCode>
                <c:ptCount val="5"/>
                <c:pt idx="0">
                  <c:v>694714.9</c:v>
                </c:pt>
                <c:pt idx="1">
                  <c:v>13818.9</c:v>
                </c:pt>
                <c:pt idx="2">
                  <c:v>137534.5</c:v>
                </c:pt>
                <c:pt idx="3">
                  <c:v>50304.6</c:v>
                </c:pt>
                <c:pt idx="4">
                  <c:v>6385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D7C3-4D53-B8EC-DC8EC710ECDD}"/>
            </c:ext>
          </c:extLst>
        </c:ser>
        <c:dLbls/>
        <c:shape val="box"/>
        <c:axId val="49411968"/>
        <c:axId val="49413504"/>
        <c:axId val="0"/>
      </c:bar3DChart>
      <c:catAx>
        <c:axId val="494119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9413504"/>
        <c:crosses val="autoZero"/>
        <c:auto val="1"/>
        <c:lblAlgn val="ctr"/>
        <c:lblOffset val="100"/>
      </c:catAx>
      <c:valAx>
        <c:axId val="49413504"/>
        <c:scaling>
          <c:orientation val="minMax"/>
        </c:scaling>
        <c:delete val="1"/>
        <c:axPos val="l"/>
        <c:numFmt formatCode="#,##0.0" sourceLinked="1"/>
        <c:tickLblPos val="none"/>
        <c:crossAx val="49411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14471900241537"/>
          <c:y val="1.8050243094682604E-3"/>
          <c:w val="0.20139327337612928"/>
          <c:h val="0.29073016830329507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effectLst>
      <a:innerShdw blurRad="63500" dist="50800" dir="13500000">
        <a:prstClr val="black">
          <a:alpha val="50000"/>
        </a:prstClr>
      </a:innerShdw>
    </a:effectLst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4842602029726179"/>
          <c:y val="0"/>
          <c:w val="0.85157397970273785"/>
          <c:h val="0.66767795031321386"/>
        </c:manualLayout>
      </c:layout>
      <c:bar3DChart>
        <c:barDir val="col"/>
        <c:grouping val="clustered"/>
        <c:ser>
          <c:idx val="0"/>
          <c:order val="0"/>
          <c:tx>
            <c:strRef>
              <c:f>'20 слайд'!$B$1</c:f>
              <c:strCache>
                <c:ptCount val="1"/>
                <c:pt idx="0">
                  <c:v>2019 год (отчёт) 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7241774723443429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4D-4A13-8D54-0A7E569F7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слайд'!$A$2:$A$5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'20 слайд'!$B$2:$B$5</c:f>
              <c:numCache>
                <c:formatCode>#,##0.0</c:formatCode>
                <c:ptCount val="4"/>
                <c:pt idx="0">
                  <c:v>125614.39999999999</c:v>
                </c:pt>
                <c:pt idx="1">
                  <c:v>18667.7</c:v>
                </c:pt>
                <c:pt idx="2">
                  <c:v>16.3</c:v>
                </c:pt>
                <c:pt idx="3">
                  <c:v>7731.8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4D-4A13-8D54-0A7E569F7BC5}"/>
            </c:ext>
          </c:extLst>
        </c:ser>
        <c:ser>
          <c:idx val="1"/>
          <c:order val="1"/>
          <c:tx>
            <c:strRef>
              <c:f>'20 слайд'!$C$1</c:f>
              <c:strCache>
                <c:ptCount val="1"/>
                <c:pt idx="0">
                  <c:v>2020 год (план)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слайд'!$A$2:$A$5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'20 слайд'!$C$2:$C$5</c:f>
              <c:numCache>
                <c:formatCode>#,##0.0</c:formatCode>
                <c:ptCount val="4"/>
                <c:pt idx="0">
                  <c:v>110936.3</c:v>
                </c:pt>
                <c:pt idx="1">
                  <c:v>20440.099999999984</c:v>
                </c:pt>
                <c:pt idx="2">
                  <c:v>2</c:v>
                </c:pt>
                <c:pt idx="3">
                  <c:v>8500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4D-4A13-8D54-0A7E569F7BC5}"/>
            </c:ext>
          </c:extLst>
        </c:ser>
        <c:ser>
          <c:idx val="2"/>
          <c:order val="2"/>
          <c:tx>
            <c:strRef>
              <c:f>'20 слайд'!$D$1</c:f>
              <c:strCache>
                <c:ptCount val="1"/>
                <c:pt idx="0">
                  <c:v>2021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слайд'!$A$2:$A$5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'20 слайд'!$D$2:$D$5</c:f>
              <c:numCache>
                <c:formatCode>#,##0.0</c:formatCode>
                <c:ptCount val="4"/>
                <c:pt idx="0">
                  <c:v>110154.4</c:v>
                </c:pt>
                <c:pt idx="1">
                  <c:v>0</c:v>
                </c:pt>
                <c:pt idx="2">
                  <c:v>0</c:v>
                </c:pt>
                <c:pt idx="3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4D-4A13-8D54-0A7E569F7BC5}"/>
            </c:ext>
          </c:extLst>
        </c:ser>
        <c:ser>
          <c:idx val="3"/>
          <c:order val="3"/>
          <c:tx>
            <c:strRef>
              <c:f>'20 слайд'!$E$1</c:f>
              <c:strCache>
                <c:ptCount val="1"/>
                <c:pt idx="0">
                  <c:v>2022 год (проект)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слайд'!$A$2:$A$5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'20 слайд'!$E$2:$E$5</c:f>
              <c:numCache>
                <c:formatCode>#,##0.0</c:formatCode>
                <c:ptCount val="4"/>
                <c:pt idx="0">
                  <c:v>123145</c:v>
                </c:pt>
                <c:pt idx="1">
                  <c:v>0</c:v>
                </c:pt>
                <c:pt idx="2">
                  <c:v>0</c:v>
                </c:pt>
                <c:pt idx="3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4D-4A13-8D54-0A7E569F7BC5}"/>
            </c:ext>
          </c:extLst>
        </c:ser>
        <c:ser>
          <c:idx val="4"/>
          <c:order val="4"/>
          <c:tx>
            <c:strRef>
              <c:f>'20 слайд'!$F$1</c:f>
              <c:strCache>
                <c:ptCount val="1"/>
                <c:pt idx="0">
                  <c:v>2023 год (проект)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слайд'!$A$2:$A$5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'20 слайд'!$F$2:$F$5</c:f>
              <c:numCache>
                <c:formatCode>#,##0.0</c:formatCode>
                <c:ptCount val="4"/>
                <c:pt idx="0">
                  <c:v>131534.5</c:v>
                </c:pt>
                <c:pt idx="1">
                  <c:v>0</c:v>
                </c:pt>
                <c:pt idx="2">
                  <c:v>0</c:v>
                </c:pt>
                <c:pt idx="3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24D-4A13-8D54-0A7E569F7BC5}"/>
            </c:ext>
          </c:extLst>
        </c:ser>
        <c:dLbls/>
        <c:shape val="cylinder"/>
        <c:axId val="49548672"/>
        <c:axId val="49579136"/>
        <c:axId val="0"/>
      </c:bar3DChart>
      <c:catAx>
        <c:axId val="495486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579136"/>
        <c:crosses val="autoZero"/>
        <c:auto val="1"/>
        <c:lblAlgn val="ctr"/>
        <c:lblOffset val="100"/>
      </c:catAx>
      <c:valAx>
        <c:axId val="49579136"/>
        <c:scaling>
          <c:orientation val="minMax"/>
        </c:scaling>
        <c:delete val="1"/>
        <c:axPos val="l"/>
        <c:numFmt formatCode="#,##0.0" sourceLinked="1"/>
        <c:tickLblPos val="none"/>
        <c:crossAx val="49548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72708638897484"/>
          <c:y val="2.2944209902603439E-3"/>
          <c:w val="0.16190439624355463"/>
          <c:h val="0.28993369423599397"/>
        </c:manualLayout>
      </c:layout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'21 слайд'!$B$1</c:f>
              <c:strCache>
                <c:ptCount val="1"/>
                <c:pt idx="0">
                  <c:v>2019 год (отчёт)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 слайд'!$A$2:$A$4</c:f>
              <c:strCache>
                <c:ptCount val="3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  <c:pt idx="2">
                  <c:v>Транспортный налог </c:v>
                </c:pt>
              </c:strCache>
            </c:strRef>
          </c:cat>
          <c:val>
            <c:numRef>
              <c:f>'21 слайд'!$B$2:$B$4</c:f>
              <c:numCache>
                <c:formatCode>#,##0.0</c:formatCode>
                <c:ptCount val="3"/>
                <c:pt idx="0">
                  <c:v>13912.3</c:v>
                </c:pt>
                <c:pt idx="1">
                  <c:v>17291.8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3-4C30-A34F-30C84DB20E9A}"/>
            </c:ext>
          </c:extLst>
        </c:ser>
        <c:ser>
          <c:idx val="1"/>
          <c:order val="1"/>
          <c:tx>
            <c:strRef>
              <c:f>'21 слайд'!$C$1</c:f>
              <c:strCache>
                <c:ptCount val="1"/>
                <c:pt idx="0">
                  <c:v>2020 год (план)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 слайд'!$A$2:$A$4</c:f>
              <c:strCache>
                <c:ptCount val="3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  <c:pt idx="2">
                  <c:v>Транспортный налог </c:v>
                </c:pt>
              </c:strCache>
            </c:strRef>
          </c:cat>
          <c:val>
            <c:numRef>
              <c:f>'21 слайд'!$C$2:$C$4</c:f>
              <c:numCache>
                <c:formatCode>#,##0.0</c:formatCode>
                <c:ptCount val="3"/>
                <c:pt idx="0">
                  <c:v>21681</c:v>
                </c:pt>
                <c:pt idx="1">
                  <c:v>19924.8</c:v>
                </c:pt>
                <c:pt idx="2">
                  <c:v>16860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A3-4C30-A34F-30C84DB20E9A}"/>
            </c:ext>
          </c:extLst>
        </c:ser>
        <c:ser>
          <c:idx val="2"/>
          <c:order val="2"/>
          <c:tx>
            <c:strRef>
              <c:f>'21 слайд'!$D$1</c:f>
              <c:strCache>
                <c:ptCount val="1"/>
                <c:pt idx="0">
                  <c:v>2021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 слайд'!$A$2:$A$4</c:f>
              <c:strCache>
                <c:ptCount val="3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  <c:pt idx="2">
                  <c:v>Транспортный налог </c:v>
                </c:pt>
              </c:strCache>
            </c:strRef>
          </c:cat>
          <c:val>
            <c:numRef>
              <c:f>'21 слайд'!$D$2:$D$4</c:f>
              <c:numCache>
                <c:formatCode>#,##0.0</c:formatCode>
                <c:ptCount val="3"/>
                <c:pt idx="0">
                  <c:v>14100</c:v>
                </c:pt>
                <c:pt idx="1">
                  <c:v>17400</c:v>
                </c:pt>
                <c:pt idx="2">
                  <c:v>16860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A3-4C30-A34F-30C84DB20E9A}"/>
            </c:ext>
          </c:extLst>
        </c:ser>
        <c:ser>
          <c:idx val="3"/>
          <c:order val="3"/>
          <c:tx>
            <c:strRef>
              <c:f>'21 слайд'!$E$1</c:f>
              <c:strCache>
                <c:ptCount val="1"/>
                <c:pt idx="0">
                  <c:v>2022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 слайд'!$A$2:$A$4</c:f>
              <c:strCache>
                <c:ptCount val="3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  <c:pt idx="2">
                  <c:v>Транспортный налог </c:v>
                </c:pt>
              </c:strCache>
            </c:strRef>
          </c:cat>
          <c:val>
            <c:numRef>
              <c:f>'21 слайд'!$E$2:$E$4</c:f>
              <c:numCache>
                <c:formatCode>#,##0.0</c:formatCode>
                <c:ptCount val="3"/>
                <c:pt idx="0">
                  <c:v>14810.2</c:v>
                </c:pt>
                <c:pt idx="1">
                  <c:v>17700</c:v>
                </c:pt>
                <c:pt idx="2">
                  <c:v>16860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A3-4C30-A34F-30C84DB20E9A}"/>
            </c:ext>
          </c:extLst>
        </c:ser>
        <c:ser>
          <c:idx val="4"/>
          <c:order val="4"/>
          <c:tx>
            <c:strRef>
              <c:f>'21 слайд'!$F$1</c:f>
              <c:strCache>
                <c:ptCount val="1"/>
                <c:pt idx="0">
                  <c:v>2023 год (проект)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 слайд'!$A$2:$A$4</c:f>
              <c:strCache>
                <c:ptCount val="3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  <c:pt idx="2">
                  <c:v>Транспортный налог </c:v>
                </c:pt>
              </c:strCache>
            </c:strRef>
          </c:cat>
          <c:val>
            <c:numRef>
              <c:f>'21 слайд'!$F$2:$F$4</c:f>
              <c:numCache>
                <c:formatCode>#,##0.0</c:formatCode>
                <c:ptCount val="3"/>
                <c:pt idx="0">
                  <c:v>15544.6</c:v>
                </c:pt>
                <c:pt idx="1">
                  <c:v>17900</c:v>
                </c:pt>
                <c:pt idx="2">
                  <c:v>16860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A3-4C30-A34F-30C84DB20E9A}"/>
            </c:ext>
          </c:extLst>
        </c:ser>
        <c:dLbls/>
        <c:shape val="cylinder"/>
        <c:axId val="50240896"/>
        <c:axId val="50246784"/>
        <c:axId val="0"/>
      </c:bar3DChart>
      <c:catAx>
        <c:axId val="502408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246784"/>
        <c:crosses val="autoZero"/>
        <c:auto val="1"/>
        <c:lblAlgn val="ctr"/>
        <c:lblOffset val="100"/>
      </c:catAx>
      <c:valAx>
        <c:axId val="50246784"/>
        <c:scaling>
          <c:orientation val="minMax"/>
        </c:scaling>
        <c:delete val="1"/>
        <c:axPos val="l"/>
        <c:numFmt formatCode="#,##0.0" sourceLinked="1"/>
        <c:tickLblPos val="none"/>
        <c:crossAx val="5024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59314705773389"/>
          <c:y val="8.0177402381730059E-2"/>
          <c:w val="0.1668909473021517"/>
          <c:h val="0.32457821308350604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34CB0-1ADF-4F5C-A8F7-F577A6810826}" type="doc">
      <dgm:prSet loTypeId="urn:microsoft.com/office/officeart/2005/8/layout/vProcess5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628B418-D1C1-4583-8FA4-C45B408A495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 Российской Федерации  </a:t>
          </a:r>
        </a:p>
      </dgm:t>
    </dgm:pt>
    <dgm:pt modelId="{DC2AC831-5A95-43BC-B20B-A560799CA2DD}" type="par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7BA085A-FD5F-4A0B-BE04-984057E5095F}" type="sib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C226B9-9CF2-415E-B274-EBFF9B5E48F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</a:p>
      </dgm:t>
    </dgm:pt>
    <dgm:pt modelId="{F58302B8-927B-49A1-9CD1-78D2C95BE071}" type="par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185B-F047-4954-8196-3659845904EB}" type="sib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5C2E-8DA9-4509-AFF8-DE39E8479C2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Урай ХМАО-Югры на 2021 год и на плановый период 2022 и 2023 годов</a:t>
          </a:r>
        </a:p>
      </dgm:t>
    </dgm:pt>
    <dgm:pt modelId="{B7BDB1F0-3110-403F-AF08-54A2CFF63476}" type="par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AD44EA-3EE9-400C-AEE1-4E7FCB4604B2}" type="sib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E061B4-24D2-4768-9D86-39CDE854AD8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500" b="1" kern="1200" baseline="0" dirty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образования город Урай на 2021 год и плановый период 2022 и 2023 годов</a:t>
          </a:r>
          <a:endParaRPr lang="ru-RU" sz="1500" b="1" kern="1200" baseline="0" dirty="0">
            <a:latin typeface="Arial" pitchFamily="34" charset="0"/>
            <a:cs typeface="Arial" pitchFamily="34" charset="0"/>
          </a:endParaRPr>
        </a:p>
      </dgm:t>
    </dgm:pt>
    <dgm:pt modelId="{5D032EF5-44D8-4C26-8231-BA2EC7E9CEC2}" type="par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EE1C79-8B1A-47BD-B6A9-E9378AB99AC1}" type="sib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009E77-2E12-48BF-8310-48D30E152897}">
      <dgm:prSet custT="1"/>
      <dgm:spPr/>
      <dgm:t>
        <a:bodyPr/>
        <a:lstStyle/>
        <a:p>
          <a:endParaRPr lang="ru-RU" dirty="0"/>
        </a:p>
      </dgm:t>
    </dgm:pt>
    <dgm:pt modelId="{FBAE4F2E-239D-4F3A-8F6E-AEB362FCA70E}" type="par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E4DB9A0-D972-4F03-A469-82064ACACA6C}" type="sib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03C8D23-383A-46C7-ABDC-B7E38AA76F7A}">
      <dgm:prSet/>
      <dgm:spPr/>
      <dgm:t>
        <a:bodyPr/>
        <a:lstStyle/>
        <a:p>
          <a:endParaRPr lang="ru-RU" dirty="0"/>
        </a:p>
      </dgm:t>
    </dgm:pt>
    <dgm:pt modelId="{8C62807B-9544-4655-AEFD-F5AAA5B786DD}" type="parTrans" cxnId="{6EC9F813-12E1-4A77-9CCE-D94A79520CB9}">
      <dgm:prSet/>
      <dgm:spPr/>
      <dgm:t>
        <a:bodyPr/>
        <a:lstStyle/>
        <a:p>
          <a:endParaRPr lang="ru-RU"/>
        </a:p>
      </dgm:t>
    </dgm:pt>
    <dgm:pt modelId="{D6715637-7BBB-4BDF-AB25-9D5D7A728B1B}" type="sibTrans" cxnId="{6EC9F813-12E1-4A77-9CCE-D94A79520CB9}">
      <dgm:prSet/>
      <dgm:spPr/>
      <dgm:t>
        <a:bodyPr/>
        <a:lstStyle/>
        <a:p>
          <a:endParaRPr lang="ru-RU"/>
        </a:p>
      </dgm:t>
    </dgm:pt>
    <dgm:pt modelId="{74F026A6-02EB-47CD-AA38-90FC69DB759F}">
      <dgm:prSet custScaleX="112272" custScaleY="86324" custLinFactY="28611" custLinFactNeighborX="4204" custLinFactNeighborY="100000"/>
      <dgm:spPr/>
      <dgm:t>
        <a:bodyPr/>
        <a:lstStyle/>
        <a:p>
          <a:endParaRPr lang="ru-RU" dirty="0"/>
        </a:p>
      </dgm:t>
    </dgm:pt>
    <dgm:pt modelId="{1F238F7B-31DD-4253-BC7A-2881DF6E0C8D}" type="parTrans" cxnId="{EF3FDCB1-43E7-47BB-A0BE-4EB9FDA1DB58}">
      <dgm:prSet/>
      <dgm:spPr/>
      <dgm:t>
        <a:bodyPr/>
        <a:lstStyle/>
        <a:p>
          <a:endParaRPr lang="ru-RU"/>
        </a:p>
      </dgm:t>
    </dgm:pt>
    <dgm:pt modelId="{E0811E3F-4E3D-4206-A0E2-CCFA8DF81DC7}" type="sibTrans" cxnId="{EF3FDCB1-43E7-47BB-A0BE-4EB9FDA1DB58}">
      <dgm:prSet custLinFactNeighborX="-97891" custLinFactNeighborY="19413"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BC73C35-FB82-4C88-9B0F-F6BC7463412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Реализация национальных целей развития на период до 2030 года, определенных Указом Президента № 474 от 21.07.2020</a:t>
          </a:r>
        </a:p>
      </dgm:t>
    </dgm:pt>
    <dgm:pt modelId="{A3B599F3-DA40-4F16-93BC-697D0E6D5536}" type="parTrans" cxnId="{BCA693CC-C70B-4482-964F-977CDE6C85D7}">
      <dgm:prSet/>
      <dgm:spPr/>
      <dgm:t>
        <a:bodyPr/>
        <a:lstStyle/>
        <a:p>
          <a:endParaRPr lang="ru-RU"/>
        </a:p>
      </dgm:t>
    </dgm:pt>
    <dgm:pt modelId="{3BB11A63-07AD-458F-8570-09B0549040BA}" type="sibTrans" cxnId="{BCA693CC-C70B-4482-964F-977CDE6C85D7}">
      <dgm:prSet/>
      <dgm:spPr/>
      <dgm:t>
        <a:bodyPr/>
        <a:lstStyle/>
        <a:p>
          <a:endParaRPr lang="ru-RU"/>
        </a:p>
      </dgm:t>
    </dgm:pt>
    <dgm:pt modelId="{A5830318-8991-40C1-8A16-32B8EB8F20BB}">
      <dgm:prSet custT="1"/>
      <dgm:spPr/>
      <dgm:t>
        <a:bodyPr/>
        <a:lstStyle/>
        <a:p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1FDBA092-19FF-4D42-990D-986892B58D36}" type="parTrans" cxnId="{3FD89594-1AF9-48AC-A8FD-F30AE590C28F}">
      <dgm:prSet/>
      <dgm:spPr/>
      <dgm:t>
        <a:bodyPr/>
        <a:lstStyle/>
        <a:p>
          <a:endParaRPr lang="ru-RU"/>
        </a:p>
      </dgm:t>
    </dgm:pt>
    <dgm:pt modelId="{6D41B382-8C5C-4398-B205-4959E5B8EABC}" type="sibTrans" cxnId="{3FD89594-1AF9-48AC-A8FD-F30AE590C28F}">
      <dgm:prSet/>
      <dgm:spPr/>
      <dgm:t>
        <a:bodyPr/>
        <a:lstStyle/>
        <a:p>
          <a:endParaRPr lang="ru-RU"/>
        </a:p>
      </dgm:t>
    </dgm:pt>
    <dgm:pt modelId="{1B0987FB-5997-42CE-8251-C07DB01E1496}" type="pres">
      <dgm:prSet presAssocID="{46634CB0-1ADF-4F5C-A8F7-F577A68108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FA80A-AC76-4127-8937-C462E488B873}" type="pres">
      <dgm:prSet presAssocID="{46634CB0-1ADF-4F5C-A8F7-F577A6810826}" presName="dummyMaxCanvas" presStyleCnt="0">
        <dgm:presLayoutVars/>
      </dgm:prSet>
      <dgm:spPr/>
    </dgm:pt>
    <dgm:pt modelId="{AE3AD46F-DA00-41B3-83E6-2C9F5D1C2CA9}" type="pres">
      <dgm:prSet presAssocID="{46634CB0-1ADF-4F5C-A8F7-F577A6810826}" presName="FiveNodes_1" presStyleLbl="node1" presStyleIdx="0" presStyleCnt="5" custScaleX="91888" custScaleY="77340" custLinFactNeighborX="-9293" custLinFactNeighborY="-1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385BA-8FBB-4482-9D52-10AF9487BBC8}" type="pres">
      <dgm:prSet presAssocID="{46634CB0-1ADF-4F5C-A8F7-F577A6810826}" presName="FiveNodes_2" presStyleLbl="node1" presStyleIdx="1" presStyleCnt="5" custScaleX="87908" custScaleY="74610" custLinFactNeighborX="-7746" custLinFactNeighborY="-36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89F16-76A3-48DB-AC43-A95ED4DA82DE}" type="pres">
      <dgm:prSet presAssocID="{46634CB0-1ADF-4F5C-A8F7-F577A6810826}" presName="FiveNodes_3" presStyleLbl="node1" presStyleIdx="2" presStyleCnt="5" custScaleX="92138" custScaleY="72435" custLinFactNeighborX="18866" custLinFactNeighborY="50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0D634-ED4F-48A1-B853-9953D40101FE}" type="pres">
      <dgm:prSet presAssocID="{46634CB0-1ADF-4F5C-A8F7-F577A6810826}" presName="FiveNodes_4" presStyleLbl="node1" presStyleIdx="3" presStyleCnt="5" custScaleX="97267" custScaleY="90988" custLinFactY="-58673" custLinFactNeighborX="-5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0657-2F9B-437A-ABF4-31B1D7AD8216}" type="pres">
      <dgm:prSet presAssocID="{46634CB0-1ADF-4F5C-A8F7-F577A6810826}" presName="FiveNodes_5" presStyleLbl="node1" presStyleIdx="4" presStyleCnt="5" custScaleX="83774" custScaleY="70621" custLinFactNeighborX="9678" custLinFactNeighborY="-81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4E4D5-A05D-4D49-A818-8E4F19E5536B}" type="pres">
      <dgm:prSet presAssocID="{46634CB0-1ADF-4F5C-A8F7-F577A6810826}" presName="FiveConn_1-2" presStyleLbl="fgAccFollowNode1" presStyleIdx="0" presStyleCnt="4" custLinFactX="-24070" custLinFactNeighborX="-100000" custLinFactNeighborY="-2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613DF-D1D4-4284-8940-2B4429AA711E}" type="pres">
      <dgm:prSet presAssocID="{46634CB0-1ADF-4F5C-A8F7-F577A6810826}" presName="FiveConn_2-3" presStyleLbl="fgAccFollowNode1" presStyleIdx="1" presStyleCnt="4" custLinFactX="-57510" custLinFactNeighborX="-100000" custLinFactNeighborY="-73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C73E1-080C-4A13-BA36-3A186DF22057}" type="pres">
      <dgm:prSet presAssocID="{46634CB0-1ADF-4F5C-A8F7-F577A6810826}" presName="FiveConn_3-4" presStyleLbl="fgAccFollowNode1" presStyleIdx="2" presStyleCnt="4" custLinFactNeighborX="-84113" custLinFactNeighborY="-86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8585-04B4-4687-B84E-63C21E766430}" type="pres">
      <dgm:prSet presAssocID="{46634CB0-1ADF-4F5C-A8F7-F577A6810826}" presName="FiveConn_4-5" presStyleLbl="fgAccFollowNode1" presStyleIdx="3" presStyleCnt="4" custLinFactY="-13675" custLinFactNeighborX="-320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3BA1-0400-48D6-BA81-DC0575636D99}" type="pres">
      <dgm:prSet presAssocID="{46634CB0-1ADF-4F5C-A8F7-F577A681082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B9406-A2DE-4A96-A6BE-D8665DC4383F}" type="pres">
      <dgm:prSet presAssocID="{46634CB0-1ADF-4F5C-A8F7-F577A681082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4FAC0-FC3D-498F-AB2C-27449EAF4B53}" type="pres">
      <dgm:prSet presAssocID="{46634CB0-1ADF-4F5C-A8F7-F577A681082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E1C59-605F-4698-90E8-C38B9301A477}" type="pres">
      <dgm:prSet presAssocID="{46634CB0-1ADF-4F5C-A8F7-F577A681082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48FBD-F577-4C65-A7A8-E617406E8643}" type="pres">
      <dgm:prSet presAssocID="{46634CB0-1ADF-4F5C-A8F7-F577A681082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3E59D-DD15-4780-BC89-D2863A5CD1E9}" srcId="{46634CB0-1ADF-4F5C-A8F7-F577A6810826}" destId="{4FE061B4-24D2-4768-9D86-39CDE854AD8C}" srcOrd="4" destOrd="0" parTransId="{5D032EF5-44D8-4C26-8231-BA2EC7E9CEC2}" sibTransId="{C9EE1C79-8B1A-47BD-B6A9-E9378AB99AC1}"/>
    <dgm:cxn modelId="{25E3B786-D375-410A-A4C2-DBEF83E7DB7B}" type="presOf" srcId="{4FE061B4-24D2-4768-9D86-39CDE854AD8C}" destId="{47140657-2F9B-437A-ABF4-31B1D7AD8216}" srcOrd="0" destOrd="0" presId="urn:microsoft.com/office/officeart/2005/8/layout/vProcess5"/>
    <dgm:cxn modelId="{BCA693CC-C70B-4482-964F-977CDE6C85D7}" srcId="{46634CB0-1ADF-4F5C-A8F7-F577A6810826}" destId="{5BC73C35-FB82-4C88-9B0F-F6BC7463412A}" srcOrd="1" destOrd="0" parTransId="{A3B599F3-DA40-4F16-93BC-697D0E6D5536}" sibTransId="{3BB11A63-07AD-458F-8570-09B0549040BA}"/>
    <dgm:cxn modelId="{CB4877AE-FB61-4011-B343-6EF4E12E751C}" type="presOf" srcId="{5BC73C35-FB82-4C88-9B0F-F6BC7463412A}" destId="{E53385BA-8FBB-4482-9D52-10AF9487BBC8}" srcOrd="0" destOrd="0" presId="urn:microsoft.com/office/officeart/2005/8/layout/vProcess5"/>
    <dgm:cxn modelId="{1938E0A9-8405-4505-A305-E543877B9025}" type="presOf" srcId="{5BC73C35-FB82-4C88-9B0F-F6BC7463412A}" destId="{348B9406-A2DE-4A96-A6BE-D8665DC4383F}" srcOrd="1" destOrd="0" presId="urn:microsoft.com/office/officeart/2005/8/layout/vProcess5"/>
    <dgm:cxn modelId="{6EC9F813-12E1-4A77-9CCE-D94A79520CB9}" srcId="{46634CB0-1ADF-4F5C-A8F7-F577A6810826}" destId="{103C8D23-383A-46C7-ABDC-B7E38AA76F7A}" srcOrd="7" destOrd="0" parTransId="{8C62807B-9544-4655-AEFD-F5AAA5B786DD}" sibTransId="{D6715637-7BBB-4BDF-AB25-9D5D7A728B1B}"/>
    <dgm:cxn modelId="{C0EC7488-EC66-4F03-930C-B0C9C9CE8DE6}" type="presOf" srcId="{FCD35C2E-8DA9-4509-AFF8-DE39E8479C2D}" destId="{49BE1C59-605F-4698-90E8-C38B9301A477}" srcOrd="1" destOrd="0" presId="urn:microsoft.com/office/officeart/2005/8/layout/vProcess5"/>
    <dgm:cxn modelId="{FB5F31E5-8C75-4093-8C83-C5B14AFF5371}" type="presOf" srcId="{FCD3185B-F047-4954-8196-3659845904EB}" destId="{52EC73E1-080C-4A13-BA36-3A186DF22057}" srcOrd="0" destOrd="0" presId="urn:microsoft.com/office/officeart/2005/8/layout/vProcess5"/>
    <dgm:cxn modelId="{56192BD4-2900-4CBB-9D4F-BD52E6A50EBC}" type="presOf" srcId="{FCD35C2E-8DA9-4509-AFF8-DE39E8479C2D}" destId="{6AA0D634-ED4F-48A1-B853-9953D40101FE}" srcOrd="0" destOrd="0" presId="urn:microsoft.com/office/officeart/2005/8/layout/vProcess5"/>
    <dgm:cxn modelId="{3016111B-1141-4A4E-859B-490661E7F7D8}" type="presOf" srcId="{09C226B9-9CF2-415E-B274-EBFF9B5E48FA}" destId="{21A4FAC0-FC3D-498F-AB2C-27449EAF4B53}" srcOrd="1" destOrd="0" presId="urn:microsoft.com/office/officeart/2005/8/layout/vProcess5"/>
    <dgm:cxn modelId="{042E9038-CC2D-4450-9D65-A2FCE00B2C9A}" srcId="{46634CB0-1ADF-4F5C-A8F7-F577A6810826}" destId="{FCD35C2E-8DA9-4509-AFF8-DE39E8479C2D}" srcOrd="3" destOrd="0" parTransId="{B7BDB1F0-3110-403F-AF08-54A2CFF63476}" sibTransId="{F6AD44EA-3EE9-400C-AEE1-4E7FCB4604B2}"/>
    <dgm:cxn modelId="{217063A7-8F58-4054-B3E6-8B8E16AD04C0}" srcId="{46634CB0-1ADF-4F5C-A8F7-F577A6810826}" destId="{7628B418-D1C1-4583-8FA4-C45B408A4957}" srcOrd="0" destOrd="0" parTransId="{DC2AC831-5A95-43BC-B20B-A560799CA2DD}" sibTransId="{E7BA085A-FD5F-4A0B-BE04-984057E5095F}"/>
    <dgm:cxn modelId="{3FD89594-1AF9-48AC-A8FD-F30AE590C28F}" srcId="{46634CB0-1ADF-4F5C-A8F7-F577A6810826}" destId="{A5830318-8991-40C1-8A16-32B8EB8F20BB}" srcOrd="6" destOrd="0" parTransId="{1FDBA092-19FF-4D42-990D-986892B58D36}" sibTransId="{6D41B382-8C5C-4398-B205-4959E5B8EABC}"/>
    <dgm:cxn modelId="{5437046B-6E4B-4F1E-ABAF-473984956C98}" type="presOf" srcId="{F6AD44EA-3EE9-400C-AEE1-4E7FCB4604B2}" destId="{E8078585-04B4-4687-B84E-63C21E766430}" srcOrd="0" destOrd="0" presId="urn:microsoft.com/office/officeart/2005/8/layout/vProcess5"/>
    <dgm:cxn modelId="{989855C2-F319-44BF-B8DD-CB2F4EFBDCD8}" type="presOf" srcId="{46634CB0-1ADF-4F5C-A8F7-F577A6810826}" destId="{1B0987FB-5997-42CE-8251-C07DB01E1496}" srcOrd="0" destOrd="0" presId="urn:microsoft.com/office/officeart/2005/8/layout/vProcess5"/>
    <dgm:cxn modelId="{2AA9408A-5165-43F7-84EF-74B3E6C325EB}" type="presOf" srcId="{7628B418-D1C1-4583-8FA4-C45B408A4957}" destId="{AE3AD46F-DA00-41B3-83E6-2C9F5D1C2CA9}" srcOrd="0" destOrd="0" presId="urn:microsoft.com/office/officeart/2005/8/layout/vProcess5"/>
    <dgm:cxn modelId="{A605CC22-75C0-498C-B8BD-BC3B6518DF60}" srcId="{46634CB0-1ADF-4F5C-A8F7-F577A6810826}" destId="{09C226B9-9CF2-415E-B274-EBFF9B5E48FA}" srcOrd="2" destOrd="0" parTransId="{F58302B8-927B-49A1-9CD1-78D2C95BE071}" sibTransId="{FCD3185B-F047-4954-8196-3659845904EB}"/>
    <dgm:cxn modelId="{F7D9904C-8C65-4E21-ADAC-251CDE9BC82E}" type="presOf" srcId="{7628B418-D1C1-4583-8FA4-C45B408A4957}" destId="{3DC63BA1-0400-48D6-BA81-DC0575636D99}" srcOrd="1" destOrd="0" presId="urn:microsoft.com/office/officeart/2005/8/layout/vProcess5"/>
    <dgm:cxn modelId="{1F061976-9DC3-4EAB-AFBB-45A2F1EB4B38}" srcId="{46634CB0-1ADF-4F5C-A8F7-F577A6810826}" destId="{44009E77-2E12-48BF-8310-48D30E152897}" srcOrd="5" destOrd="0" parTransId="{FBAE4F2E-239D-4F3A-8F6E-AEB362FCA70E}" sibTransId="{2E4DB9A0-D972-4F03-A469-82064ACACA6C}"/>
    <dgm:cxn modelId="{900A58EC-133D-4C69-884E-B21BB5D4654D}" type="presOf" srcId="{09C226B9-9CF2-415E-B274-EBFF9B5E48FA}" destId="{0BF89F16-76A3-48DB-AC43-A95ED4DA82DE}" srcOrd="0" destOrd="0" presId="urn:microsoft.com/office/officeart/2005/8/layout/vProcess5"/>
    <dgm:cxn modelId="{EADF9A02-814F-4F3E-8E96-AC81F99A7DE6}" type="presOf" srcId="{3BB11A63-07AD-458F-8570-09B0549040BA}" destId="{112613DF-D1D4-4284-8940-2B4429AA711E}" srcOrd="0" destOrd="0" presId="urn:microsoft.com/office/officeart/2005/8/layout/vProcess5"/>
    <dgm:cxn modelId="{EF3FDCB1-43E7-47BB-A0BE-4EB9FDA1DB58}" srcId="{46634CB0-1ADF-4F5C-A8F7-F577A6810826}" destId="{74F026A6-02EB-47CD-AA38-90FC69DB759F}" srcOrd="8" destOrd="0" parTransId="{1F238F7B-31DD-4253-BC7A-2881DF6E0C8D}" sibTransId="{E0811E3F-4E3D-4206-A0E2-CCFA8DF81DC7}"/>
    <dgm:cxn modelId="{A292B1E1-0982-4B99-9754-71B91E2DAD6E}" type="presOf" srcId="{E7BA085A-FD5F-4A0B-BE04-984057E5095F}" destId="{2DA4E4D5-A05D-4D49-A818-8E4F19E5536B}" srcOrd="0" destOrd="0" presId="urn:microsoft.com/office/officeart/2005/8/layout/vProcess5"/>
    <dgm:cxn modelId="{B74C8B5E-799E-4869-A800-6CABF35C126F}" type="presOf" srcId="{4FE061B4-24D2-4768-9D86-39CDE854AD8C}" destId="{95848FBD-F577-4C65-A7A8-E617406E8643}" srcOrd="1" destOrd="0" presId="urn:microsoft.com/office/officeart/2005/8/layout/vProcess5"/>
    <dgm:cxn modelId="{752BDBAA-0E37-4022-986C-F2F788654327}" type="presParOf" srcId="{1B0987FB-5997-42CE-8251-C07DB01E1496}" destId="{B7CFA80A-AC76-4127-8937-C462E488B873}" srcOrd="0" destOrd="0" presId="urn:microsoft.com/office/officeart/2005/8/layout/vProcess5"/>
    <dgm:cxn modelId="{A682327A-93D2-471E-8F81-03678CEFFEA1}" type="presParOf" srcId="{1B0987FB-5997-42CE-8251-C07DB01E1496}" destId="{AE3AD46F-DA00-41B3-83E6-2C9F5D1C2CA9}" srcOrd="1" destOrd="0" presId="urn:microsoft.com/office/officeart/2005/8/layout/vProcess5"/>
    <dgm:cxn modelId="{A0C4704E-9E30-474B-8269-F3393FF007AB}" type="presParOf" srcId="{1B0987FB-5997-42CE-8251-C07DB01E1496}" destId="{E53385BA-8FBB-4482-9D52-10AF9487BBC8}" srcOrd="2" destOrd="0" presId="urn:microsoft.com/office/officeart/2005/8/layout/vProcess5"/>
    <dgm:cxn modelId="{2BBB1F54-44C1-4CBE-B5BD-928B22406AA6}" type="presParOf" srcId="{1B0987FB-5997-42CE-8251-C07DB01E1496}" destId="{0BF89F16-76A3-48DB-AC43-A95ED4DA82DE}" srcOrd="3" destOrd="0" presId="urn:microsoft.com/office/officeart/2005/8/layout/vProcess5"/>
    <dgm:cxn modelId="{889D5899-FB7B-48B7-AAFC-A991E81AAB23}" type="presParOf" srcId="{1B0987FB-5997-42CE-8251-C07DB01E1496}" destId="{6AA0D634-ED4F-48A1-B853-9953D40101FE}" srcOrd="4" destOrd="0" presId="urn:microsoft.com/office/officeart/2005/8/layout/vProcess5"/>
    <dgm:cxn modelId="{A25775A3-06B8-4817-BACD-FB5F4A1F3852}" type="presParOf" srcId="{1B0987FB-5997-42CE-8251-C07DB01E1496}" destId="{47140657-2F9B-437A-ABF4-31B1D7AD8216}" srcOrd="5" destOrd="0" presId="urn:microsoft.com/office/officeart/2005/8/layout/vProcess5"/>
    <dgm:cxn modelId="{C9635C12-6764-425C-B7F2-F7CD9DC09DC4}" type="presParOf" srcId="{1B0987FB-5997-42CE-8251-C07DB01E1496}" destId="{2DA4E4D5-A05D-4D49-A818-8E4F19E5536B}" srcOrd="6" destOrd="0" presId="urn:microsoft.com/office/officeart/2005/8/layout/vProcess5"/>
    <dgm:cxn modelId="{18EAA2F1-0C82-4647-84D6-DADCBCDC744B}" type="presParOf" srcId="{1B0987FB-5997-42CE-8251-C07DB01E1496}" destId="{112613DF-D1D4-4284-8940-2B4429AA711E}" srcOrd="7" destOrd="0" presId="urn:microsoft.com/office/officeart/2005/8/layout/vProcess5"/>
    <dgm:cxn modelId="{713EB956-B06C-4743-B855-26CC7BD429FA}" type="presParOf" srcId="{1B0987FB-5997-42CE-8251-C07DB01E1496}" destId="{52EC73E1-080C-4A13-BA36-3A186DF22057}" srcOrd="8" destOrd="0" presId="urn:microsoft.com/office/officeart/2005/8/layout/vProcess5"/>
    <dgm:cxn modelId="{225905EA-D8C0-42E8-92DD-355ACE071E19}" type="presParOf" srcId="{1B0987FB-5997-42CE-8251-C07DB01E1496}" destId="{E8078585-04B4-4687-B84E-63C21E766430}" srcOrd="9" destOrd="0" presId="urn:microsoft.com/office/officeart/2005/8/layout/vProcess5"/>
    <dgm:cxn modelId="{378E6FA6-17B9-4FDC-8D6B-E56EBB2E9A81}" type="presParOf" srcId="{1B0987FB-5997-42CE-8251-C07DB01E1496}" destId="{3DC63BA1-0400-48D6-BA81-DC0575636D99}" srcOrd="10" destOrd="0" presId="urn:microsoft.com/office/officeart/2005/8/layout/vProcess5"/>
    <dgm:cxn modelId="{5303FCDD-A880-4B28-B3FB-2FA1D6B0E48C}" type="presParOf" srcId="{1B0987FB-5997-42CE-8251-C07DB01E1496}" destId="{348B9406-A2DE-4A96-A6BE-D8665DC4383F}" srcOrd="11" destOrd="0" presId="urn:microsoft.com/office/officeart/2005/8/layout/vProcess5"/>
    <dgm:cxn modelId="{FCB1E1E8-4A4F-48BE-B71B-992A93BCC6B8}" type="presParOf" srcId="{1B0987FB-5997-42CE-8251-C07DB01E1496}" destId="{21A4FAC0-FC3D-498F-AB2C-27449EAF4B53}" srcOrd="12" destOrd="0" presId="urn:microsoft.com/office/officeart/2005/8/layout/vProcess5"/>
    <dgm:cxn modelId="{21D3290C-423B-40DA-9F36-08A31F93B959}" type="presParOf" srcId="{1B0987FB-5997-42CE-8251-C07DB01E1496}" destId="{49BE1C59-605F-4698-90E8-C38B9301A477}" srcOrd="13" destOrd="0" presId="urn:microsoft.com/office/officeart/2005/8/layout/vProcess5"/>
    <dgm:cxn modelId="{BC960246-CBBA-4F97-BDF6-360ACBD270B9}" type="presParOf" srcId="{1B0987FB-5997-42CE-8251-C07DB01E1496}" destId="{95848FBD-F577-4C65-A7A8-E617406E8643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297EB2-CE34-4EFF-8F5C-6C1C2911206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9C964-C5BE-44AF-BD65-F46A771B26C7}" type="pres">
      <dgm:prSet presAssocID="{F7297EB2-CE34-4EFF-8F5C-6C1C2911206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F2CC0-0ACB-4AC7-89B3-E413D7595A56}" type="presOf" srcId="{F7297EB2-CE34-4EFF-8F5C-6C1C29112062}" destId="{5B89C964-C5BE-44AF-BD65-F46A771B26C7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1 689 931,3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1 613 931,1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1 639 835,3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84F34-05EC-40AF-BD57-870248E648BA}" type="presOf" srcId="{180DC6C2-BF81-4CD9-8301-7421D0446C26}" destId="{D850791D-A8B5-4B2F-836D-470865ED6C99}" srcOrd="0" destOrd="0" presId="urn:microsoft.com/office/officeart/2005/8/layout/process3"/>
    <dgm:cxn modelId="{03B8A295-3562-4A1E-B37A-8B00FFA157F8}" type="presOf" srcId="{ECBE8840-6FEA-4CCE-8039-A6F6322D81CE}" destId="{091E2058-02AF-4088-9B65-BEF8758FB006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9992AED-E452-4AD8-B6B9-15CCF9321335}" type="presOf" srcId="{ECBE8840-6FEA-4CCE-8039-A6F6322D81CE}" destId="{3239BA27-E704-43DE-8DEE-77F42BADD029}" srcOrd="0" destOrd="0" presId="urn:microsoft.com/office/officeart/2005/8/layout/process3"/>
    <dgm:cxn modelId="{4F59234A-BB62-4CCD-B049-02EF805EBF0A}" type="presOf" srcId="{52B576D8-245D-436B-A80C-899E77B4B69E}" destId="{705997ED-CA94-40FC-BD2C-4B7E4C812304}" srcOrd="0" destOrd="0" presId="urn:microsoft.com/office/officeart/2005/8/layout/process3"/>
    <dgm:cxn modelId="{2A24BF3C-2691-4704-B0C7-D2EC780125A5}" type="presOf" srcId="{E84CC8A3-898B-4602-93E1-9C241AA02335}" destId="{8B244423-6177-409E-A055-27B77BA03BA7}" srcOrd="1" destOrd="0" presId="urn:microsoft.com/office/officeart/2005/8/layout/process3"/>
    <dgm:cxn modelId="{673DA31D-8302-4647-8A4C-16648AACF881}" type="presOf" srcId="{E84CC8A3-898B-4602-93E1-9C241AA02335}" destId="{780F94B2-0B9B-4587-A62A-4B214FDD42C5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E2E73C0C-9723-4B4E-922A-9ACE5CC3909D}" type="presOf" srcId="{BC8F80B7-3392-4555-87BC-CACDA64975B9}" destId="{E52CA826-C8AC-4E80-B5CF-C380F07E4E79}" srcOrd="0" destOrd="0" presId="urn:microsoft.com/office/officeart/2005/8/layout/process3"/>
    <dgm:cxn modelId="{3B280AE5-3529-4D55-B194-D20F41D737CB}" type="presOf" srcId="{B0E9F480-AABF-4683-962F-DADD559D16B0}" destId="{292A6501-1DC9-4CC7-B5BC-B6ED0836D250}" srcOrd="0" destOrd="0" presId="urn:microsoft.com/office/officeart/2005/8/layout/process3"/>
    <dgm:cxn modelId="{DD5BDD1B-7C74-49DF-8629-0A252BB7E12A}" type="presOf" srcId="{BC8F80B7-3392-4555-87BC-CACDA64975B9}" destId="{80BA55CA-056B-4BCF-B8AA-767682BBC287}" srcOrd="1" destOrd="0" presId="urn:microsoft.com/office/officeart/2005/8/layout/process3"/>
    <dgm:cxn modelId="{203C8D40-CFA5-4451-9E1B-A4122CBF49CC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E476D6B-B0E4-43F9-BCA9-F35FBABBB3C2}" type="presOf" srcId="{F2A60169-509F-4A25-B0C7-FACBA47F3AE7}" destId="{0D1195A0-6A99-4107-A8F6-D85912CC4EBC}" srcOrd="1" destOrd="0" presId="urn:microsoft.com/office/officeart/2005/8/layout/process3"/>
    <dgm:cxn modelId="{3F62B92D-35BA-4C94-AF8B-36D67786C240}" type="presOf" srcId="{FC3C25CF-C3AD-45B3-8ED6-3A8BDBC50F1D}" destId="{DE089A33-C4CF-436B-868C-DBC56E81CCA4}" srcOrd="0" destOrd="0" presId="urn:microsoft.com/office/officeart/2005/8/layout/process3"/>
    <dgm:cxn modelId="{BFB983D3-B4D2-4568-9988-73DFD7A25F51}" type="presOf" srcId="{CFCE1214-F9B7-45DF-9E3A-B84C8C394C7C}" destId="{37098FC8-DA80-490C-8584-B4BA00C4298E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83B6CB12-0126-4B42-AAF2-3D4EDA852AF5}" type="presOf" srcId="{F2A60169-509F-4A25-B0C7-FACBA47F3AE7}" destId="{ED9C1277-E784-4504-A987-2EC29B2FD88B}" srcOrd="0" destOrd="0" presId="urn:microsoft.com/office/officeart/2005/8/layout/process3"/>
    <dgm:cxn modelId="{816980E6-3FBB-4490-B0A7-63BFA191B22C}" type="presParOf" srcId="{DE089A33-C4CF-436B-868C-DBC56E81CCA4}" destId="{568B3058-AD67-4897-B49E-ED8993113A37}" srcOrd="0" destOrd="0" presId="urn:microsoft.com/office/officeart/2005/8/layout/process3"/>
    <dgm:cxn modelId="{A5733D38-7A08-4F28-8744-A08400CF208E}" type="presParOf" srcId="{568B3058-AD67-4897-B49E-ED8993113A37}" destId="{3239BA27-E704-43DE-8DEE-77F42BADD029}" srcOrd="0" destOrd="0" presId="urn:microsoft.com/office/officeart/2005/8/layout/process3"/>
    <dgm:cxn modelId="{4D67949A-2501-4DA5-A3DE-AD6041B2B84F}" type="presParOf" srcId="{568B3058-AD67-4897-B49E-ED8993113A37}" destId="{091E2058-02AF-4088-9B65-BEF8758FB006}" srcOrd="1" destOrd="0" presId="urn:microsoft.com/office/officeart/2005/8/layout/process3"/>
    <dgm:cxn modelId="{78B07EFB-9034-4D83-B83A-E0434A37D47F}" type="presParOf" srcId="{568B3058-AD67-4897-B49E-ED8993113A37}" destId="{37098FC8-DA80-490C-8584-B4BA00C4298E}" srcOrd="2" destOrd="0" presId="urn:microsoft.com/office/officeart/2005/8/layout/process3"/>
    <dgm:cxn modelId="{B9F3FAA7-8C99-4094-93C3-47C26A45C84F}" type="presParOf" srcId="{DE089A33-C4CF-436B-868C-DBC56E81CCA4}" destId="{E52CA826-C8AC-4E80-B5CF-C380F07E4E79}" srcOrd="1" destOrd="0" presId="urn:microsoft.com/office/officeart/2005/8/layout/process3"/>
    <dgm:cxn modelId="{C9D706F0-F57D-4528-B105-8E82FB9F42F8}" type="presParOf" srcId="{E52CA826-C8AC-4E80-B5CF-C380F07E4E79}" destId="{80BA55CA-056B-4BCF-B8AA-767682BBC287}" srcOrd="0" destOrd="0" presId="urn:microsoft.com/office/officeart/2005/8/layout/process3"/>
    <dgm:cxn modelId="{AA80B3DB-D21A-487F-A95D-71A5F9A21BF4}" type="presParOf" srcId="{DE089A33-C4CF-436B-868C-DBC56E81CCA4}" destId="{D512B6C3-675D-4355-9E47-14BDB7271FD3}" srcOrd="2" destOrd="0" presId="urn:microsoft.com/office/officeart/2005/8/layout/process3"/>
    <dgm:cxn modelId="{7C368A87-BFCF-4255-8836-CB6A80702FB1}" type="presParOf" srcId="{D512B6C3-675D-4355-9E47-14BDB7271FD3}" destId="{D850791D-A8B5-4B2F-836D-470865ED6C99}" srcOrd="0" destOrd="0" presId="urn:microsoft.com/office/officeart/2005/8/layout/process3"/>
    <dgm:cxn modelId="{A13BCDBC-A111-478D-90E2-F101C03822CF}" type="presParOf" srcId="{D512B6C3-675D-4355-9E47-14BDB7271FD3}" destId="{6453F1E3-4866-43DF-9451-C9818F57C999}" srcOrd="1" destOrd="0" presId="urn:microsoft.com/office/officeart/2005/8/layout/process3"/>
    <dgm:cxn modelId="{7E6EFAFD-6614-4670-9767-3B237536E9B7}" type="presParOf" srcId="{D512B6C3-675D-4355-9E47-14BDB7271FD3}" destId="{705997ED-CA94-40FC-BD2C-4B7E4C812304}" srcOrd="2" destOrd="0" presId="urn:microsoft.com/office/officeart/2005/8/layout/process3"/>
    <dgm:cxn modelId="{E2B4EE3C-077A-4F6A-B1C0-4D0DC5D32D38}" type="presParOf" srcId="{DE089A33-C4CF-436B-868C-DBC56E81CCA4}" destId="{780F94B2-0B9B-4587-A62A-4B214FDD42C5}" srcOrd="3" destOrd="0" presId="urn:microsoft.com/office/officeart/2005/8/layout/process3"/>
    <dgm:cxn modelId="{FB5BCEB3-B698-401D-8D6B-D9A391098A5B}" type="presParOf" srcId="{780F94B2-0B9B-4587-A62A-4B214FDD42C5}" destId="{8B244423-6177-409E-A055-27B77BA03BA7}" srcOrd="0" destOrd="0" presId="urn:microsoft.com/office/officeart/2005/8/layout/process3"/>
    <dgm:cxn modelId="{C86867B3-1FDB-4BA2-92C2-2E40791F3540}" type="presParOf" srcId="{DE089A33-C4CF-436B-868C-DBC56E81CCA4}" destId="{07D123CD-5EF3-4A78-982F-27B0C38F46F9}" srcOrd="4" destOrd="0" presId="urn:microsoft.com/office/officeart/2005/8/layout/process3"/>
    <dgm:cxn modelId="{0A544CC1-8642-43F1-947F-F915F2E60824}" type="presParOf" srcId="{07D123CD-5EF3-4A78-982F-27B0C38F46F9}" destId="{ED9C1277-E784-4504-A987-2EC29B2FD88B}" srcOrd="0" destOrd="0" presId="urn:microsoft.com/office/officeart/2005/8/layout/process3"/>
    <dgm:cxn modelId="{1F1082B1-8098-4F49-AE2F-F5B54F0577CD}" type="presParOf" srcId="{07D123CD-5EF3-4A78-982F-27B0C38F46F9}" destId="{0D1195A0-6A99-4107-A8F6-D85912CC4EBC}" srcOrd="1" destOrd="0" presId="urn:microsoft.com/office/officeart/2005/8/layout/process3"/>
    <dgm:cxn modelId="{C6A37417-7DF2-4483-BEDB-4BA16047C7AD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152 914,9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149 916,8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150 341,5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5137" custLinFactNeighborY="-541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73BEE-D210-4F61-A6A6-E3589507E41A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86B6A6-82B5-42C9-A215-635A88B002B9}" type="presOf" srcId="{ECBE8840-6FEA-4CCE-8039-A6F6322D81CE}" destId="{091E2058-02AF-4088-9B65-BEF8758FB006}" srcOrd="1" destOrd="0" presId="urn:microsoft.com/office/officeart/2005/8/layout/process3"/>
    <dgm:cxn modelId="{45DDABE3-43FB-4E4D-A7D9-8271202CE28C}" type="presOf" srcId="{BC8F80B7-3392-4555-87BC-CACDA64975B9}" destId="{80BA55CA-056B-4BCF-B8AA-767682BBC287}" srcOrd="1" destOrd="0" presId="urn:microsoft.com/office/officeart/2005/8/layout/process3"/>
    <dgm:cxn modelId="{F6463B81-4D78-4BFB-9DDA-2876D14D030F}" type="presOf" srcId="{E84CC8A3-898B-4602-93E1-9C241AA02335}" destId="{780F94B2-0B9B-4587-A62A-4B214FDD42C5}" srcOrd="0" destOrd="0" presId="urn:microsoft.com/office/officeart/2005/8/layout/process3"/>
    <dgm:cxn modelId="{6AD8D48E-7987-4D6A-BA7F-6A9C57FF59B9}" type="presOf" srcId="{52B576D8-245D-436B-A80C-899E77B4B69E}" destId="{705997ED-CA94-40FC-BD2C-4B7E4C812304}" srcOrd="0" destOrd="0" presId="urn:microsoft.com/office/officeart/2005/8/layout/process3"/>
    <dgm:cxn modelId="{F0995A42-4B68-484C-BE53-CF2F2EEF7160}" type="presOf" srcId="{CFCE1214-F9B7-45DF-9E3A-B84C8C394C7C}" destId="{37098FC8-DA80-490C-8584-B4BA00C4298E}" srcOrd="0" destOrd="0" presId="urn:microsoft.com/office/officeart/2005/8/layout/process3"/>
    <dgm:cxn modelId="{7FCA5F7A-5CB2-4D6C-BBAE-AF502D1D8700}" type="presOf" srcId="{F2A60169-509F-4A25-B0C7-FACBA47F3AE7}" destId="{ED9C1277-E784-4504-A987-2EC29B2FD88B}" srcOrd="0" destOrd="0" presId="urn:microsoft.com/office/officeart/2005/8/layout/process3"/>
    <dgm:cxn modelId="{ACC13944-D4CC-45F6-B2C1-2C746CFD9EC2}" type="presOf" srcId="{F2A60169-509F-4A25-B0C7-FACBA47F3AE7}" destId="{0D1195A0-6A99-4107-A8F6-D85912CC4EBC}" srcOrd="1" destOrd="0" presId="urn:microsoft.com/office/officeart/2005/8/layout/process3"/>
    <dgm:cxn modelId="{3F19028C-E42E-4317-B52B-456A3DB15767}" type="presOf" srcId="{FC3C25CF-C3AD-45B3-8ED6-3A8BDBC50F1D}" destId="{DE089A33-C4CF-436B-868C-DBC56E81CCA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4200E647-8262-4C12-9C74-8AB72591F352}" type="presOf" srcId="{B0E9F480-AABF-4683-962F-DADD559D16B0}" destId="{292A6501-1DC9-4CC7-B5BC-B6ED0836D250}" srcOrd="0" destOrd="0" presId="urn:microsoft.com/office/officeart/2005/8/layout/process3"/>
    <dgm:cxn modelId="{8112484A-A7EB-4B97-8866-760AB0B69185}" type="presOf" srcId="{180DC6C2-BF81-4CD9-8301-7421D0446C26}" destId="{6453F1E3-4866-43DF-9451-C9818F57C999}" srcOrd="1" destOrd="0" presId="urn:microsoft.com/office/officeart/2005/8/layout/process3"/>
    <dgm:cxn modelId="{B49D6BE2-6471-4FD3-A4AB-618A878A6B19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A22D877A-05D6-4185-A45C-0C0783004FC7}" type="presOf" srcId="{BC8F80B7-3392-4555-87BC-CACDA64975B9}" destId="{E52CA826-C8AC-4E80-B5CF-C380F07E4E79}" srcOrd="0" destOrd="0" presId="urn:microsoft.com/office/officeart/2005/8/layout/process3"/>
    <dgm:cxn modelId="{CB0C1C6A-E48F-42AB-AE45-79AC662F6937}" type="presOf" srcId="{180DC6C2-BF81-4CD9-8301-7421D0446C26}" destId="{D850791D-A8B5-4B2F-836D-470865ED6C9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87EC05A-E749-4AAF-A9C6-98066C0BA5FA}" type="presParOf" srcId="{DE089A33-C4CF-436B-868C-DBC56E81CCA4}" destId="{568B3058-AD67-4897-B49E-ED8993113A37}" srcOrd="0" destOrd="0" presId="urn:microsoft.com/office/officeart/2005/8/layout/process3"/>
    <dgm:cxn modelId="{0A299198-5E6C-40ED-9049-2D15E74213CC}" type="presParOf" srcId="{568B3058-AD67-4897-B49E-ED8993113A37}" destId="{3239BA27-E704-43DE-8DEE-77F42BADD029}" srcOrd="0" destOrd="0" presId="urn:microsoft.com/office/officeart/2005/8/layout/process3"/>
    <dgm:cxn modelId="{1C398CEB-3040-44EB-A781-8AF3A047602B}" type="presParOf" srcId="{568B3058-AD67-4897-B49E-ED8993113A37}" destId="{091E2058-02AF-4088-9B65-BEF8758FB006}" srcOrd="1" destOrd="0" presId="urn:microsoft.com/office/officeart/2005/8/layout/process3"/>
    <dgm:cxn modelId="{E68DFD9D-48E9-4A4F-BC76-FAB8029BB619}" type="presParOf" srcId="{568B3058-AD67-4897-B49E-ED8993113A37}" destId="{37098FC8-DA80-490C-8584-B4BA00C4298E}" srcOrd="2" destOrd="0" presId="urn:microsoft.com/office/officeart/2005/8/layout/process3"/>
    <dgm:cxn modelId="{26719489-6961-4D28-9370-46CD57177389}" type="presParOf" srcId="{DE089A33-C4CF-436B-868C-DBC56E81CCA4}" destId="{E52CA826-C8AC-4E80-B5CF-C380F07E4E79}" srcOrd="1" destOrd="0" presId="urn:microsoft.com/office/officeart/2005/8/layout/process3"/>
    <dgm:cxn modelId="{368CC6DA-CB6A-4CA4-A259-D793DCE8679A}" type="presParOf" srcId="{E52CA826-C8AC-4E80-B5CF-C380F07E4E79}" destId="{80BA55CA-056B-4BCF-B8AA-767682BBC287}" srcOrd="0" destOrd="0" presId="urn:microsoft.com/office/officeart/2005/8/layout/process3"/>
    <dgm:cxn modelId="{247C16BA-7D1B-4B74-A199-467A9EC60B59}" type="presParOf" srcId="{DE089A33-C4CF-436B-868C-DBC56E81CCA4}" destId="{D512B6C3-675D-4355-9E47-14BDB7271FD3}" srcOrd="2" destOrd="0" presId="urn:microsoft.com/office/officeart/2005/8/layout/process3"/>
    <dgm:cxn modelId="{BB10825E-2418-49C7-B579-2774DEE41556}" type="presParOf" srcId="{D512B6C3-675D-4355-9E47-14BDB7271FD3}" destId="{D850791D-A8B5-4B2F-836D-470865ED6C99}" srcOrd="0" destOrd="0" presId="urn:microsoft.com/office/officeart/2005/8/layout/process3"/>
    <dgm:cxn modelId="{EED0A758-74B7-47A9-A786-E694363C286B}" type="presParOf" srcId="{D512B6C3-675D-4355-9E47-14BDB7271FD3}" destId="{6453F1E3-4866-43DF-9451-C9818F57C999}" srcOrd="1" destOrd="0" presId="urn:microsoft.com/office/officeart/2005/8/layout/process3"/>
    <dgm:cxn modelId="{9DBD8EFD-B4A8-46C7-95D6-7CC466181ABE}" type="presParOf" srcId="{D512B6C3-675D-4355-9E47-14BDB7271FD3}" destId="{705997ED-CA94-40FC-BD2C-4B7E4C812304}" srcOrd="2" destOrd="0" presId="urn:microsoft.com/office/officeart/2005/8/layout/process3"/>
    <dgm:cxn modelId="{496710D3-D03E-4660-8F65-2DC6D2C58BD4}" type="presParOf" srcId="{DE089A33-C4CF-436B-868C-DBC56E81CCA4}" destId="{780F94B2-0B9B-4587-A62A-4B214FDD42C5}" srcOrd="3" destOrd="0" presId="urn:microsoft.com/office/officeart/2005/8/layout/process3"/>
    <dgm:cxn modelId="{C1EBAB7D-BC6A-4621-9C6F-D83A228918BE}" type="presParOf" srcId="{780F94B2-0B9B-4587-A62A-4B214FDD42C5}" destId="{8B244423-6177-409E-A055-27B77BA03BA7}" srcOrd="0" destOrd="0" presId="urn:microsoft.com/office/officeart/2005/8/layout/process3"/>
    <dgm:cxn modelId="{B7944BD3-E4B1-4A3E-981A-6BFEF0943F84}" type="presParOf" srcId="{DE089A33-C4CF-436B-868C-DBC56E81CCA4}" destId="{07D123CD-5EF3-4A78-982F-27B0C38F46F9}" srcOrd="4" destOrd="0" presId="urn:microsoft.com/office/officeart/2005/8/layout/process3"/>
    <dgm:cxn modelId="{D2EF2136-EC64-42B8-862D-CAB45E52C9DF}" type="presParOf" srcId="{07D123CD-5EF3-4A78-982F-27B0C38F46F9}" destId="{ED9C1277-E784-4504-A987-2EC29B2FD88B}" srcOrd="0" destOrd="0" presId="urn:microsoft.com/office/officeart/2005/8/layout/process3"/>
    <dgm:cxn modelId="{5347172F-72FA-4300-9F0B-48CFB472D771}" type="presParOf" srcId="{07D123CD-5EF3-4A78-982F-27B0C38F46F9}" destId="{0D1195A0-6A99-4107-A8F6-D85912CC4EBC}" srcOrd="1" destOrd="0" presId="urn:microsoft.com/office/officeart/2005/8/layout/process3"/>
    <dgm:cxn modelId="{464B9B90-885A-458D-8D00-782A67B72202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256 258,8 </a:t>
          </a:r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254 918,7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65778" custLinFactNeighborX="8440" custLinFactNeighborY="2386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ScaleX="59840" custScaleY="77484" custLinFactNeighborX="13298" custLinFactNeighborY="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107627" custScaleY="58374" custLinFactNeighborX="2230" custLinFactNeighborY="3747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64099" custLinFactNeighborX="-21588" custLinFactNeighborY="24581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61142" custScaleY="79649" custLinFactNeighborX="-23732" custLinFactNeighborY="2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9F440-4E18-4145-BE74-A900FD5228D0}" type="presOf" srcId="{BC8F80B7-3392-4555-87BC-CACDA64975B9}" destId="{E52CA826-C8AC-4E80-B5CF-C380F07E4E79}" srcOrd="0" destOrd="0" presId="urn:microsoft.com/office/officeart/2005/8/layout/process3"/>
    <dgm:cxn modelId="{1ACB85B6-2679-48BD-B22B-F8B5200FCD5E}" type="presOf" srcId="{CFCE1214-F9B7-45DF-9E3A-B84C8C394C7C}" destId="{37098FC8-DA80-490C-8584-B4BA00C4298E}" srcOrd="0" destOrd="0" presId="urn:microsoft.com/office/officeart/2005/8/layout/process3"/>
    <dgm:cxn modelId="{9B1CD147-2F3F-4F43-A270-DC31FD9A91C1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0E834D5-2BBC-4ABB-A856-53B7ED27D114}" type="presOf" srcId="{180DC6C2-BF81-4CD9-8301-7421D0446C26}" destId="{6453F1E3-4866-43DF-9451-C9818F57C999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EF0C0990-0612-4ED9-8098-A3039CA1F4EC}" type="presOf" srcId="{180DC6C2-BF81-4CD9-8301-7421D0446C26}" destId="{D850791D-A8B5-4B2F-836D-470865ED6C99}" srcOrd="0" destOrd="0" presId="urn:microsoft.com/office/officeart/2005/8/layout/process3"/>
    <dgm:cxn modelId="{7B7B7349-0ADC-4D34-8D28-209222040698}" type="presOf" srcId="{ECBE8840-6FEA-4CCE-8039-A6F6322D81CE}" destId="{3239BA27-E704-43DE-8DEE-77F42BADD029}" srcOrd="0" destOrd="0" presId="urn:microsoft.com/office/officeart/2005/8/layout/process3"/>
    <dgm:cxn modelId="{156B4463-2540-46A1-8639-C9A3E1CBA652}" type="presOf" srcId="{ECBE8840-6FEA-4CCE-8039-A6F6322D81CE}" destId="{091E2058-02AF-4088-9B65-BEF8758FB006}" srcOrd="1" destOrd="0" presId="urn:microsoft.com/office/officeart/2005/8/layout/process3"/>
    <dgm:cxn modelId="{140CC822-8F54-41DF-B17F-62E160723680}" type="presOf" srcId="{52B576D8-245D-436B-A80C-899E77B4B69E}" destId="{705997ED-CA94-40FC-BD2C-4B7E4C812304}" srcOrd="0" destOrd="0" presId="urn:microsoft.com/office/officeart/2005/8/layout/process3"/>
    <dgm:cxn modelId="{8462C66B-0ED8-4047-8FE9-218302AA77E8}" type="presOf" srcId="{BC8F80B7-3392-4555-87BC-CACDA64975B9}" destId="{80BA55CA-056B-4BCF-B8AA-767682BBC28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2CF30CB4-855A-4133-B851-E208AF274A72}" type="presParOf" srcId="{DE089A33-C4CF-436B-868C-DBC56E81CCA4}" destId="{568B3058-AD67-4897-B49E-ED8993113A37}" srcOrd="0" destOrd="0" presId="urn:microsoft.com/office/officeart/2005/8/layout/process3"/>
    <dgm:cxn modelId="{235C2473-F131-4238-9E4C-1795044CE7E3}" type="presParOf" srcId="{568B3058-AD67-4897-B49E-ED8993113A37}" destId="{3239BA27-E704-43DE-8DEE-77F42BADD029}" srcOrd="0" destOrd="0" presId="urn:microsoft.com/office/officeart/2005/8/layout/process3"/>
    <dgm:cxn modelId="{57B1BC2B-9E1E-4136-BF70-607D6A1D57A3}" type="presParOf" srcId="{568B3058-AD67-4897-B49E-ED8993113A37}" destId="{091E2058-02AF-4088-9B65-BEF8758FB006}" srcOrd="1" destOrd="0" presId="urn:microsoft.com/office/officeart/2005/8/layout/process3"/>
    <dgm:cxn modelId="{94094FAF-DF3E-4640-A166-1230AF472918}" type="presParOf" srcId="{568B3058-AD67-4897-B49E-ED8993113A37}" destId="{37098FC8-DA80-490C-8584-B4BA00C4298E}" srcOrd="2" destOrd="0" presId="urn:microsoft.com/office/officeart/2005/8/layout/process3"/>
    <dgm:cxn modelId="{18A4A4AD-6854-4720-8597-3C4B79E3C1B0}" type="presParOf" srcId="{DE089A33-C4CF-436B-868C-DBC56E81CCA4}" destId="{E52CA826-C8AC-4E80-B5CF-C380F07E4E79}" srcOrd="1" destOrd="0" presId="urn:microsoft.com/office/officeart/2005/8/layout/process3"/>
    <dgm:cxn modelId="{46167271-A780-4D61-B573-4FAAA99CA677}" type="presParOf" srcId="{E52CA826-C8AC-4E80-B5CF-C380F07E4E79}" destId="{80BA55CA-056B-4BCF-B8AA-767682BBC287}" srcOrd="0" destOrd="0" presId="urn:microsoft.com/office/officeart/2005/8/layout/process3"/>
    <dgm:cxn modelId="{CE25DB0A-6B27-47AD-9B57-64202665160E}" type="presParOf" srcId="{DE089A33-C4CF-436B-868C-DBC56E81CCA4}" destId="{D512B6C3-675D-4355-9E47-14BDB7271FD3}" srcOrd="2" destOrd="0" presId="urn:microsoft.com/office/officeart/2005/8/layout/process3"/>
    <dgm:cxn modelId="{E3B2A973-007E-47C2-8797-4BFAC2AD4AD8}" type="presParOf" srcId="{D512B6C3-675D-4355-9E47-14BDB7271FD3}" destId="{D850791D-A8B5-4B2F-836D-470865ED6C99}" srcOrd="0" destOrd="0" presId="urn:microsoft.com/office/officeart/2005/8/layout/process3"/>
    <dgm:cxn modelId="{F3B8CAA4-7775-4935-A902-63E09771B7EC}" type="presParOf" srcId="{D512B6C3-675D-4355-9E47-14BDB7271FD3}" destId="{6453F1E3-4866-43DF-9451-C9818F57C999}" srcOrd="1" destOrd="0" presId="urn:microsoft.com/office/officeart/2005/8/layout/process3"/>
    <dgm:cxn modelId="{0F73770E-04E8-4C24-80CF-7AA63405F85E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12 768,7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10 966,7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10 966,7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10483" custLinFactNeighborY="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28501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3355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88817-A019-4F41-979D-BFD05C12F504}" type="presOf" srcId="{ECBE8840-6FEA-4CCE-8039-A6F6322D81CE}" destId="{091E2058-02AF-4088-9B65-BEF8758FB006}" srcOrd="1" destOrd="0" presId="urn:microsoft.com/office/officeart/2005/8/layout/process3"/>
    <dgm:cxn modelId="{C36D276D-1ACE-4E3B-A651-FEBBD28080CF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C87296-AF07-49FB-A8E1-65E1BB12CAA0}" type="presOf" srcId="{180DC6C2-BF81-4CD9-8301-7421D0446C26}" destId="{6453F1E3-4866-43DF-9451-C9818F57C999}" srcOrd="1" destOrd="0" presId="urn:microsoft.com/office/officeart/2005/8/layout/process3"/>
    <dgm:cxn modelId="{F442CDD0-002A-45EC-A2D4-7E2B42B7913D}" type="presOf" srcId="{BC8F80B7-3392-4555-87BC-CACDA64975B9}" destId="{80BA55CA-056B-4BCF-B8AA-767682BBC287}" srcOrd="1" destOrd="0" presId="urn:microsoft.com/office/officeart/2005/8/layout/process3"/>
    <dgm:cxn modelId="{D81D78F7-463B-4ED1-9F91-4CC2B65CE1A5}" type="presOf" srcId="{E84CC8A3-898B-4602-93E1-9C241AA02335}" destId="{780F94B2-0B9B-4587-A62A-4B214FDD42C5}" srcOrd="0" destOrd="0" presId="urn:microsoft.com/office/officeart/2005/8/layout/process3"/>
    <dgm:cxn modelId="{E6900395-3E7B-4A6B-90C9-C6D0E3A3DB12}" type="presOf" srcId="{CFCE1214-F9B7-45DF-9E3A-B84C8C394C7C}" destId="{37098FC8-DA80-490C-8584-B4BA00C4298E}" srcOrd="0" destOrd="0" presId="urn:microsoft.com/office/officeart/2005/8/layout/process3"/>
    <dgm:cxn modelId="{E18F4E21-EC31-4118-80B6-08B140FCE59F}" type="presOf" srcId="{B0E9F480-AABF-4683-962F-DADD559D16B0}" destId="{292A6501-1DC9-4CC7-B5BC-B6ED0836D250}" srcOrd="0" destOrd="0" presId="urn:microsoft.com/office/officeart/2005/8/layout/process3"/>
    <dgm:cxn modelId="{FDCA1EEB-DFFA-4100-827A-6F175BFAD686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887DA10-D673-4B41-A1F6-1DC00244DFCE}" type="presOf" srcId="{52B576D8-245D-436B-A80C-899E77B4B69E}" destId="{705997ED-CA94-40FC-BD2C-4B7E4C812304}" srcOrd="0" destOrd="0" presId="urn:microsoft.com/office/officeart/2005/8/layout/process3"/>
    <dgm:cxn modelId="{DF6F8303-8006-4C58-8128-DCA2C0B4D2CF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1F3FAA92-7976-448A-8B55-3EBFEF8C8B7C}" type="presOf" srcId="{F2A60169-509F-4A25-B0C7-FACBA47F3AE7}" destId="{ED9C1277-E784-4504-A987-2EC29B2FD88B}" srcOrd="0" destOrd="0" presId="urn:microsoft.com/office/officeart/2005/8/layout/process3"/>
    <dgm:cxn modelId="{9F5300DA-4A5B-45DA-814E-641AAE671150}" type="presOf" srcId="{BC8F80B7-3392-4555-87BC-CACDA64975B9}" destId="{E52CA826-C8AC-4E80-B5CF-C380F07E4E79}" srcOrd="0" destOrd="0" presId="urn:microsoft.com/office/officeart/2005/8/layout/process3"/>
    <dgm:cxn modelId="{7D4EE8D8-FF2F-4D4C-A2EA-BB6659E43918}" type="presOf" srcId="{180DC6C2-BF81-4CD9-8301-7421D0446C26}" destId="{D850791D-A8B5-4B2F-836D-470865ED6C99}" srcOrd="0" destOrd="0" presId="urn:microsoft.com/office/officeart/2005/8/layout/process3"/>
    <dgm:cxn modelId="{E3D74E4F-0A3E-4F5A-B79A-B3CF9996B7BE}" type="presOf" srcId="{FC3C25CF-C3AD-45B3-8ED6-3A8BDBC50F1D}" destId="{DE089A33-C4CF-436B-868C-DBC56E81CCA4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F2F164F-6F2E-4BAD-BEC5-399AA80EEF5E}" type="presParOf" srcId="{DE089A33-C4CF-436B-868C-DBC56E81CCA4}" destId="{568B3058-AD67-4897-B49E-ED8993113A37}" srcOrd="0" destOrd="0" presId="urn:microsoft.com/office/officeart/2005/8/layout/process3"/>
    <dgm:cxn modelId="{B4865B40-378F-44FE-9186-C05B86AD26DC}" type="presParOf" srcId="{568B3058-AD67-4897-B49E-ED8993113A37}" destId="{3239BA27-E704-43DE-8DEE-77F42BADD029}" srcOrd="0" destOrd="0" presId="urn:microsoft.com/office/officeart/2005/8/layout/process3"/>
    <dgm:cxn modelId="{CF4D23B9-397B-4003-8591-44B3C25F9645}" type="presParOf" srcId="{568B3058-AD67-4897-B49E-ED8993113A37}" destId="{091E2058-02AF-4088-9B65-BEF8758FB006}" srcOrd="1" destOrd="0" presId="urn:microsoft.com/office/officeart/2005/8/layout/process3"/>
    <dgm:cxn modelId="{28FFFDE3-0EE1-4C53-B7CA-6786BE8A99E6}" type="presParOf" srcId="{568B3058-AD67-4897-B49E-ED8993113A37}" destId="{37098FC8-DA80-490C-8584-B4BA00C4298E}" srcOrd="2" destOrd="0" presId="urn:microsoft.com/office/officeart/2005/8/layout/process3"/>
    <dgm:cxn modelId="{95458D72-4B9A-4094-93EB-7CC2A2DC8C79}" type="presParOf" srcId="{DE089A33-C4CF-436B-868C-DBC56E81CCA4}" destId="{E52CA826-C8AC-4E80-B5CF-C380F07E4E79}" srcOrd="1" destOrd="0" presId="urn:microsoft.com/office/officeart/2005/8/layout/process3"/>
    <dgm:cxn modelId="{E5396697-A180-44C2-97EB-83FA50BC9BC2}" type="presParOf" srcId="{E52CA826-C8AC-4E80-B5CF-C380F07E4E79}" destId="{80BA55CA-056B-4BCF-B8AA-767682BBC287}" srcOrd="0" destOrd="0" presId="urn:microsoft.com/office/officeart/2005/8/layout/process3"/>
    <dgm:cxn modelId="{404B5071-A202-454D-B9FA-4515BF129E96}" type="presParOf" srcId="{DE089A33-C4CF-436B-868C-DBC56E81CCA4}" destId="{D512B6C3-675D-4355-9E47-14BDB7271FD3}" srcOrd="2" destOrd="0" presId="urn:microsoft.com/office/officeart/2005/8/layout/process3"/>
    <dgm:cxn modelId="{3BD108A1-2767-40BE-8C74-ADC20AB48035}" type="presParOf" srcId="{D512B6C3-675D-4355-9E47-14BDB7271FD3}" destId="{D850791D-A8B5-4B2F-836D-470865ED6C99}" srcOrd="0" destOrd="0" presId="urn:microsoft.com/office/officeart/2005/8/layout/process3"/>
    <dgm:cxn modelId="{BA28FD75-493C-4D78-ACBD-8EDF692EDD0F}" type="presParOf" srcId="{D512B6C3-675D-4355-9E47-14BDB7271FD3}" destId="{6453F1E3-4866-43DF-9451-C9818F57C999}" srcOrd="1" destOrd="0" presId="urn:microsoft.com/office/officeart/2005/8/layout/process3"/>
    <dgm:cxn modelId="{F9050FFA-8123-4C73-9E54-302C8F5FFE7D}" type="presParOf" srcId="{D512B6C3-675D-4355-9E47-14BDB7271FD3}" destId="{705997ED-CA94-40FC-BD2C-4B7E4C812304}" srcOrd="2" destOrd="0" presId="urn:microsoft.com/office/officeart/2005/8/layout/process3"/>
    <dgm:cxn modelId="{CBE47EB7-C2F1-4876-8737-B5F64763A81A}" type="presParOf" srcId="{DE089A33-C4CF-436B-868C-DBC56E81CCA4}" destId="{780F94B2-0B9B-4587-A62A-4B214FDD42C5}" srcOrd="3" destOrd="0" presId="urn:microsoft.com/office/officeart/2005/8/layout/process3"/>
    <dgm:cxn modelId="{D7559DA7-8FC4-4540-BF4D-3E5B5D3CBD32}" type="presParOf" srcId="{780F94B2-0B9B-4587-A62A-4B214FDD42C5}" destId="{8B244423-6177-409E-A055-27B77BA03BA7}" srcOrd="0" destOrd="0" presId="urn:microsoft.com/office/officeart/2005/8/layout/process3"/>
    <dgm:cxn modelId="{DDA12938-5C75-48C5-A3B9-1F77BDE81D8D}" type="presParOf" srcId="{DE089A33-C4CF-436B-868C-DBC56E81CCA4}" destId="{07D123CD-5EF3-4A78-982F-27B0C38F46F9}" srcOrd="4" destOrd="0" presId="urn:microsoft.com/office/officeart/2005/8/layout/process3"/>
    <dgm:cxn modelId="{99F3A33C-D371-44C5-B003-C2DABBAF82AA}" type="presParOf" srcId="{07D123CD-5EF3-4A78-982F-27B0C38F46F9}" destId="{ED9C1277-E784-4504-A987-2EC29B2FD88B}" srcOrd="0" destOrd="0" presId="urn:microsoft.com/office/officeart/2005/8/layout/process3"/>
    <dgm:cxn modelId="{702DE475-7DD5-48DC-98C9-6AAE0AEA1128}" type="presParOf" srcId="{07D123CD-5EF3-4A78-982F-27B0C38F46F9}" destId="{0D1195A0-6A99-4107-A8F6-D85912CC4EBC}" srcOrd="1" destOrd="0" presId="urn:microsoft.com/office/officeart/2005/8/layout/process3"/>
    <dgm:cxn modelId="{28005E4E-E294-43A6-8F36-6B0DE2A44E97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128 107,1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97 197,8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77 480,7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5310" custLinFactNeighborY="1250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05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4727" custLinFactNeighborX="7478" custLinFactNeighborY="1398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LinFactNeighborX="541" custLinFactNeighborY="12505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27468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LinFactNeighborX="-13392" custLinFactNeighborY="1250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05725" custLinFactNeighborX="-8688" custLinFactNeighborY="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4AF3539-CE19-4D03-A2CB-42E7A4F5B82D}" type="presOf" srcId="{F2A60169-509F-4A25-B0C7-FACBA47F3AE7}" destId="{0D1195A0-6A99-4107-A8F6-D85912CC4EBC}" srcOrd="1" destOrd="0" presId="urn:microsoft.com/office/officeart/2005/8/layout/process3"/>
    <dgm:cxn modelId="{93618D75-21CD-4BDD-8BBB-34FA9599A0E2}" type="presOf" srcId="{FC3C25CF-C3AD-45B3-8ED6-3A8BDBC50F1D}" destId="{DE089A33-C4CF-436B-868C-DBC56E81CCA4}" srcOrd="0" destOrd="0" presId="urn:microsoft.com/office/officeart/2005/8/layout/process3"/>
    <dgm:cxn modelId="{25187E15-370F-4F41-BF43-59B6046651F8}" type="presOf" srcId="{F2A60169-509F-4A25-B0C7-FACBA47F3AE7}" destId="{ED9C1277-E784-4504-A987-2EC29B2FD88B}" srcOrd="0" destOrd="0" presId="urn:microsoft.com/office/officeart/2005/8/layout/process3"/>
    <dgm:cxn modelId="{F5262A6F-B7F6-435E-AC76-D024D74A3147}" type="presOf" srcId="{180DC6C2-BF81-4CD9-8301-7421D0446C26}" destId="{D850791D-A8B5-4B2F-836D-470865ED6C99}" srcOrd="0" destOrd="0" presId="urn:microsoft.com/office/officeart/2005/8/layout/process3"/>
    <dgm:cxn modelId="{C374D4E2-00EC-44AE-B4A0-85CD330443F9}" type="presOf" srcId="{BC8F80B7-3392-4555-87BC-CACDA64975B9}" destId="{E52CA826-C8AC-4E80-B5CF-C380F07E4E79}" srcOrd="0" destOrd="0" presId="urn:microsoft.com/office/officeart/2005/8/layout/process3"/>
    <dgm:cxn modelId="{EF209D9A-F73E-40AF-AE58-EEBD8B97CDD0}" type="presOf" srcId="{ECBE8840-6FEA-4CCE-8039-A6F6322D81CE}" destId="{3239BA27-E704-43DE-8DEE-77F42BADD029}" srcOrd="0" destOrd="0" presId="urn:microsoft.com/office/officeart/2005/8/layout/process3"/>
    <dgm:cxn modelId="{8F9FD737-AAC0-4D2C-BE63-7CC2964BA5F4}" type="presOf" srcId="{52B576D8-245D-436B-A80C-899E77B4B69E}" destId="{705997ED-CA94-40FC-BD2C-4B7E4C81230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64F194C-E969-40AA-BC36-C1A7B435CA2D}" type="presOf" srcId="{ECBE8840-6FEA-4CCE-8039-A6F6322D81CE}" destId="{091E2058-02AF-4088-9B65-BEF8758FB006}" srcOrd="1" destOrd="0" presId="urn:microsoft.com/office/officeart/2005/8/layout/process3"/>
    <dgm:cxn modelId="{FDA44810-303A-477F-865B-DB383471C754}" type="presOf" srcId="{CFCE1214-F9B7-45DF-9E3A-B84C8C394C7C}" destId="{37098FC8-DA80-490C-8584-B4BA00C4298E}" srcOrd="0" destOrd="0" presId="urn:microsoft.com/office/officeart/2005/8/layout/process3"/>
    <dgm:cxn modelId="{B84364FA-EB93-4E88-AA6A-E44D8AD09A73}" type="presOf" srcId="{BC8F80B7-3392-4555-87BC-CACDA64975B9}" destId="{80BA55CA-056B-4BCF-B8AA-767682BBC287}" srcOrd="1" destOrd="0" presId="urn:microsoft.com/office/officeart/2005/8/layout/process3"/>
    <dgm:cxn modelId="{851F9CAC-475C-45CA-9D0D-05F6F08FEDDF}" type="presOf" srcId="{E84CC8A3-898B-4602-93E1-9C241AA02335}" destId="{8B244423-6177-409E-A055-27B77BA03BA7}" srcOrd="1" destOrd="0" presId="urn:microsoft.com/office/officeart/2005/8/layout/process3"/>
    <dgm:cxn modelId="{8AE67161-D4A7-483B-B4C0-FBD653FDD5C6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A69CF60-67B1-4686-A6D0-864055B2F5C5}" type="presOf" srcId="{B0E9F480-AABF-4683-962F-DADD559D16B0}" destId="{292A6501-1DC9-4CC7-B5BC-B6ED0836D250}" srcOrd="0" destOrd="0" presId="urn:microsoft.com/office/officeart/2005/8/layout/process3"/>
    <dgm:cxn modelId="{FDD3F9C2-76D6-4ADE-B868-682CEE9C51AC}" type="presOf" srcId="{E84CC8A3-898B-4602-93E1-9C241AA02335}" destId="{780F94B2-0B9B-4587-A62A-4B214FDD42C5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0061A11D-24D4-4569-9D83-D4603AC5ECC5}" type="presParOf" srcId="{DE089A33-C4CF-436B-868C-DBC56E81CCA4}" destId="{568B3058-AD67-4897-B49E-ED8993113A37}" srcOrd="0" destOrd="0" presId="urn:microsoft.com/office/officeart/2005/8/layout/process3"/>
    <dgm:cxn modelId="{EA1EB32E-C91D-4F99-81EE-DD40A32AB71D}" type="presParOf" srcId="{568B3058-AD67-4897-B49E-ED8993113A37}" destId="{3239BA27-E704-43DE-8DEE-77F42BADD029}" srcOrd="0" destOrd="0" presId="urn:microsoft.com/office/officeart/2005/8/layout/process3"/>
    <dgm:cxn modelId="{B6D392FB-F131-4111-BB23-F5E0422FAEEE}" type="presParOf" srcId="{568B3058-AD67-4897-B49E-ED8993113A37}" destId="{091E2058-02AF-4088-9B65-BEF8758FB006}" srcOrd="1" destOrd="0" presId="urn:microsoft.com/office/officeart/2005/8/layout/process3"/>
    <dgm:cxn modelId="{A2097996-D8D7-4644-9330-9DCA0540ED73}" type="presParOf" srcId="{568B3058-AD67-4897-B49E-ED8993113A37}" destId="{37098FC8-DA80-490C-8584-B4BA00C4298E}" srcOrd="2" destOrd="0" presId="urn:microsoft.com/office/officeart/2005/8/layout/process3"/>
    <dgm:cxn modelId="{76A74124-55CC-4CDB-83B5-32A31EEB8C9A}" type="presParOf" srcId="{DE089A33-C4CF-436B-868C-DBC56E81CCA4}" destId="{E52CA826-C8AC-4E80-B5CF-C380F07E4E79}" srcOrd="1" destOrd="0" presId="urn:microsoft.com/office/officeart/2005/8/layout/process3"/>
    <dgm:cxn modelId="{943810B3-0705-47E4-9D8A-13C7302F5EC6}" type="presParOf" srcId="{E52CA826-C8AC-4E80-B5CF-C380F07E4E79}" destId="{80BA55CA-056B-4BCF-B8AA-767682BBC287}" srcOrd="0" destOrd="0" presId="urn:microsoft.com/office/officeart/2005/8/layout/process3"/>
    <dgm:cxn modelId="{938852BB-3E92-4578-958C-507E4BAB290A}" type="presParOf" srcId="{DE089A33-C4CF-436B-868C-DBC56E81CCA4}" destId="{D512B6C3-675D-4355-9E47-14BDB7271FD3}" srcOrd="2" destOrd="0" presId="urn:microsoft.com/office/officeart/2005/8/layout/process3"/>
    <dgm:cxn modelId="{FF38A1D2-12B5-4475-BDAC-C4234358CCE3}" type="presParOf" srcId="{D512B6C3-675D-4355-9E47-14BDB7271FD3}" destId="{D850791D-A8B5-4B2F-836D-470865ED6C99}" srcOrd="0" destOrd="0" presId="urn:microsoft.com/office/officeart/2005/8/layout/process3"/>
    <dgm:cxn modelId="{F1CB61BB-6059-4C5E-B790-23C6AB09F248}" type="presParOf" srcId="{D512B6C3-675D-4355-9E47-14BDB7271FD3}" destId="{6453F1E3-4866-43DF-9451-C9818F57C999}" srcOrd="1" destOrd="0" presId="urn:microsoft.com/office/officeart/2005/8/layout/process3"/>
    <dgm:cxn modelId="{739F26FB-5BB8-4FE8-A23C-6335CF1CB871}" type="presParOf" srcId="{D512B6C3-675D-4355-9E47-14BDB7271FD3}" destId="{705997ED-CA94-40FC-BD2C-4B7E4C812304}" srcOrd="2" destOrd="0" presId="urn:microsoft.com/office/officeart/2005/8/layout/process3"/>
    <dgm:cxn modelId="{F84D884E-2A73-4642-8F88-5020776CE71C}" type="presParOf" srcId="{DE089A33-C4CF-436B-868C-DBC56E81CCA4}" destId="{780F94B2-0B9B-4587-A62A-4B214FDD42C5}" srcOrd="3" destOrd="0" presId="urn:microsoft.com/office/officeart/2005/8/layout/process3"/>
    <dgm:cxn modelId="{0D159B4C-7465-4351-9155-7C274ED5E67A}" type="presParOf" srcId="{780F94B2-0B9B-4587-A62A-4B214FDD42C5}" destId="{8B244423-6177-409E-A055-27B77BA03BA7}" srcOrd="0" destOrd="0" presId="urn:microsoft.com/office/officeart/2005/8/layout/process3"/>
    <dgm:cxn modelId="{36F43C46-5512-46A1-99AB-192BA4F5D9FF}" type="presParOf" srcId="{DE089A33-C4CF-436B-868C-DBC56E81CCA4}" destId="{07D123CD-5EF3-4A78-982F-27B0C38F46F9}" srcOrd="4" destOrd="0" presId="urn:microsoft.com/office/officeart/2005/8/layout/process3"/>
    <dgm:cxn modelId="{319FA3A3-6B63-429C-96F0-CF350E8077EF}" type="presParOf" srcId="{07D123CD-5EF3-4A78-982F-27B0C38F46F9}" destId="{ED9C1277-E784-4504-A987-2EC29B2FD88B}" srcOrd="0" destOrd="0" presId="urn:microsoft.com/office/officeart/2005/8/layout/process3"/>
    <dgm:cxn modelId="{E7377F7D-35E4-4A4A-A59D-FAB6D438F7E0}" type="presParOf" srcId="{07D123CD-5EF3-4A78-982F-27B0C38F46F9}" destId="{0D1195A0-6A99-4107-A8F6-D85912CC4EBC}" srcOrd="1" destOrd="0" presId="urn:microsoft.com/office/officeart/2005/8/layout/process3"/>
    <dgm:cxn modelId="{303A5F29-E315-40F4-BA33-1DCF351229BF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26 030,0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27 235,9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26 656,3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11091" custLinFactNeighborX="8932" custLinFactNeighborY="-769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Y="84630" custLinFactNeighborX="7485" custLinFactNeighborY="-5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3784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Y="84630" custLinFactNeighborX="970" custLinFactNeighborY="-5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Y="84630" custLinFactNeighborX="1988" custLinFactNeighborY="-5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24197-6105-420F-BF19-93919CE53806}" type="presOf" srcId="{CFCE1214-F9B7-45DF-9E3A-B84C8C394C7C}" destId="{37098FC8-DA80-490C-8584-B4BA00C4298E}" srcOrd="0" destOrd="0" presId="urn:microsoft.com/office/officeart/2005/8/layout/process3"/>
    <dgm:cxn modelId="{BAE84616-0CB6-47F1-BFAC-92E124A2C1D2}" type="presOf" srcId="{BC8F80B7-3392-4555-87BC-CACDA64975B9}" destId="{E52CA826-C8AC-4E80-B5CF-C380F07E4E79}" srcOrd="0" destOrd="0" presId="urn:microsoft.com/office/officeart/2005/8/layout/process3"/>
    <dgm:cxn modelId="{19846CF8-FE67-4038-B3C1-34FDAE6E44FC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608F33B8-342E-4578-9C39-B98291E1B3F8}" type="presOf" srcId="{180DC6C2-BF81-4CD9-8301-7421D0446C26}" destId="{D850791D-A8B5-4B2F-836D-470865ED6C99}" srcOrd="0" destOrd="0" presId="urn:microsoft.com/office/officeart/2005/8/layout/process3"/>
    <dgm:cxn modelId="{323B8DE6-8C0B-42A7-ABF9-81B29988AB44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86CCC5E9-4208-4F2D-8DF0-1B53D3235E20}" type="presOf" srcId="{BC8F80B7-3392-4555-87BC-CACDA64975B9}" destId="{80BA55CA-056B-4BCF-B8AA-767682BBC287}" srcOrd="1" destOrd="0" presId="urn:microsoft.com/office/officeart/2005/8/layout/process3"/>
    <dgm:cxn modelId="{8B509176-927F-47FD-87E5-7AD765E42456}" type="presOf" srcId="{F2A60169-509F-4A25-B0C7-FACBA47F3AE7}" destId="{ED9C1277-E784-4504-A987-2EC29B2FD88B}" srcOrd="0" destOrd="0" presId="urn:microsoft.com/office/officeart/2005/8/layout/process3"/>
    <dgm:cxn modelId="{D3A8F42A-1775-4BD3-A8E0-4DE85D8FBE7C}" type="presOf" srcId="{52B576D8-245D-436B-A80C-899E77B4B69E}" destId="{705997ED-CA94-40FC-BD2C-4B7E4C812304}" srcOrd="0" destOrd="0" presId="urn:microsoft.com/office/officeart/2005/8/layout/process3"/>
    <dgm:cxn modelId="{51A2AB08-5F9B-4CA8-B404-C82171178490}" type="presOf" srcId="{B0E9F480-AABF-4683-962F-DADD559D16B0}" destId="{292A6501-1DC9-4CC7-B5BC-B6ED0836D250}" srcOrd="0" destOrd="0" presId="urn:microsoft.com/office/officeart/2005/8/layout/process3"/>
    <dgm:cxn modelId="{A59FC22F-A29A-418C-A56F-24E095D7F9A4}" type="presOf" srcId="{E84CC8A3-898B-4602-93E1-9C241AA02335}" destId="{8B244423-6177-409E-A055-27B77BA03BA7}" srcOrd="1" destOrd="0" presId="urn:microsoft.com/office/officeart/2005/8/layout/process3"/>
    <dgm:cxn modelId="{A2240351-C75A-4CE1-9CFA-62D8C4D13C87}" type="presOf" srcId="{180DC6C2-BF81-4CD9-8301-7421D0446C26}" destId="{6453F1E3-4866-43DF-9451-C9818F57C999}" srcOrd="1" destOrd="0" presId="urn:microsoft.com/office/officeart/2005/8/layout/process3"/>
    <dgm:cxn modelId="{7EBCE812-242F-483B-A40A-A666EF73FBDD}" type="presOf" srcId="{E84CC8A3-898B-4602-93E1-9C241AA02335}" destId="{780F94B2-0B9B-4587-A62A-4B214FDD42C5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1104DA6-6490-4267-8DBB-BCAC4ABE4B4F}" type="presOf" srcId="{F2A60169-509F-4A25-B0C7-FACBA47F3AE7}" destId="{0D1195A0-6A99-4107-A8F6-D85912CC4EBC}" srcOrd="1" destOrd="0" presId="urn:microsoft.com/office/officeart/2005/8/layout/process3"/>
    <dgm:cxn modelId="{CF97EDA7-9D2D-493F-91DA-1B15DFAA07C7}" type="presOf" srcId="{ECBE8840-6FEA-4CCE-8039-A6F6322D81CE}" destId="{3239BA27-E704-43DE-8DEE-77F42BADD02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26892AA1-50FA-4089-A0FB-A8548B6C9FE7}" type="presParOf" srcId="{DE089A33-C4CF-436B-868C-DBC56E81CCA4}" destId="{568B3058-AD67-4897-B49E-ED8993113A37}" srcOrd="0" destOrd="0" presId="urn:microsoft.com/office/officeart/2005/8/layout/process3"/>
    <dgm:cxn modelId="{A12ADDC5-6A05-4AA1-9F81-0178BD45FB2D}" type="presParOf" srcId="{568B3058-AD67-4897-B49E-ED8993113A37}" destId="{3239BA27-E704-43DE-8DEE-77F42BADD029}" srcOrd="0" destOrd="0" presId="urn:microsoft.com/office/officeart/2005/8/layout/process3"/>
    <dgm:cxn modelId="{0B446667-D1AE-4E55-AC97-25A62B883EE3}" type="presParOf" srcId="{568B3058-AD67-4897-B49E-ED8993113A37}" destId="{091E2058-02AF-4088-9B65-BEF8758FB006}" srcOrd="1" destOrd="0" presId="urn:microsoft.com/office/officeart/2005/8/layout/process3"/>
    <dgm:cxn modelId="{EAB59547-C840-41D9-96F9-F4D8509F48AC}" type="presParOf" srcId="{568B3058-AD67-4897-B49E-ED8993113A37}" destId="{37098FC8-DA80-490C-8584-B4BA00C4298E}" srcOrd="2" destOrd="0" presId="urn:microsoft.com/office/officeart/2005/8/layout/process3"/>
    <dgm:cxn modelId="{DAD0E592-EF6F-4866-8696-1A1F62243504}" type="presParOf" srcId="{DE089A33-C4CF-436B-868C-DBC56E81CCA4}" destId="{E52CA826-C8AC-4E80-B5CF-C380F07E4E79}" srcOrd="1" destOrd="0" presId="urn:microsoft.com/office/officeart/2005/8/layout/process3"/>
    <dgm:cxn modelId="{258F2B68-170D-40AE-8AB5-43B146BB66BB}" type="presParOf" srcId="{E52CA826-C8AC-4E80-B5CF-C380F07E4E79}" destId="{80BA55CA-056B-4BCF-B8AA-767682BBC287}" srcOrd="0" destOrd="0" presId="urn:microsoft.com/office/officeart/2005/8/layout/process3"/>
    <dgm:cxn modelId="{C4B311F7-3C56-4264-B6CD-4701C37AFB10}" type="presParOf" srcId="{DE089A33-C4CF-436B-868C-DBC56E81CCA4}" destId="{D512B6C3-675D-4355-9E47-14BDB7271FD3}" srcOrd="2" destOrd="0" presId="urn:microsoft.com/office/officeart/2005/8/layout/process3"/>
    <dgm:cxn modelId="{AD37D087-E2B1-47A9-A3B7-3784AA7EFF70}" type="presParOf" srcId="{D512B6C3-675D-4355-9E47-14BDB7271FD3}" destId="{D850791D-A8B5-4B2F-836D-470865ED6C99}" srcOrd="0" destOrd="0" presId="urn:microsoft.com/office/officeart/2005/8/layout/process3"/>
    <dgm:cxn modelId="{93021FE7-B221-4309-9F5F-CF88909ADD2C}" type="presParOf" srcId="{D512B6C3-675D-4355-9E47-14BDB7271FD3}" destId="{6453F1E3-4866-43DF-9451-C9818F57C999}" srcOrd="1" destOrd="0" presId="urn:microsoft.com/office/officeart/2005/8/layout/process3"/>
    <dgm:cxn modelId="{7E857B4C-CF58-40AC-A5F7-26A820F804CD}" type="presParOf" srcId="{D512B6C3-675D-4355-9E47-14BDB7271FD3}" destId="{705997ED-CA94-40FC-BD2C-4B7E4C812304}" srcOrd="2" destOrd="0" presId="urn:microsoft.com/office/officeart/2005/8/layout/process3"/>
    <dgm:cxn modelId="{CE77066C-B619-4205-8F51-DAB0BEB8C010}" type="presParOf" srcId="{DE089A33-C4CF-436B-868C-DBC56E81CCA4}" destId="{780F94B2-0B9B-4587-A62A-4B214FDD42C5}" srcOrd="3" destOrd="0" presId="urn:microsoft.com/office/officeart/2005/8/layout/process3"/>
    <dgm:cxn modelId="{D4D04A51-6E7B-497C-BF3A-F6C4234A4B3F}" type="presParOf" srcId="{780F94B2-0B9B-4587-A62A-4B214FDD42C5}" destId="{8B244423-6177-409E-A055-27B77BA03BA7}" srcOrd="0" destOrd="0" presId="urn:microsoft.com/office/officeart/2005/8/layout/process3"/>
    <dgm:cxn modelId="{93C3CA9C-E3EE-44D6-AF31-5E57E04A6F99}" type="presParOf" srcId="{DE089A33-C4CF-436B-868C-DBC56E81CCA4}" destId="{07D123CD-5EF3-4A78-982F-27B0C38F46F9}" srcOrd="4" destOrd="0" presId="urn:microsoft.com/office/officeart/2005/8/layout/process3"/>
    <dgm:cxn modelId="{2C671711-0EC6-4FB3-B2F2-22DD6AB8B66A}" type="presParOf" srcId="{07D123CD-5EF3-4A78-982F-27B0C38F46F9}" destId="{ED9C1277-E784-4504-A987-2EC29B2FD88B}" srcOrd="0" destOrd="0" presId="urn:microsoft.com/office/officeart/2005/8/layout/process3"/>
    <dgm:cxn modelId="{2C3BF53A-ECC2-4AF6-AECF-082C89F7E35D}" type="presParOf" srcId="{07D123CD-5EF3-4A78-982F-27B0C38F46F9}" destId="{0D1195A0-6A99-4107-A8F6-D85912CC4EBC}" srcOrd="1" destOrd="0" presId="urn:microsoft.com/office/officeart/2005/8/layout/process3"/>
    <dgm:cxn modelId="{4A7BF404-65E8-4E50-8E33-B0D33D13CBD1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750,0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100,0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100,0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43702" custLinFactNeighborX="5137" custLinFactNeighborY="-3163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1931" custLinFactNeighborX="3178" custLinFactNeighborY="14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07550" custLinFactNeighborX="7478" custLinFactNeighborY="1398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5002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4449" custLinFactNeighborX="-1857" custLinFactNeighborY="15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8910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50027" custLinFactNeighborX="-3169" custLinFactNeighborY="-3824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9647" custScaleY="98451" custLinFactNeighborX="-3396" custLinFactNeighborY="17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B72F9-9625-4C3A-9C5C-63B339345BFF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C600911-CDCC-4F48-8804-B155E83ED833}" type="presOf" srcId="{180DC6C2-BF81-4CD9-8301-7421D0446C26}" destId="{6453F1E3-4866-43DF-9451-C9818F57C999}" srcOrd="1" destOrd="0" presId="urn:microsoft.com/office/officeart/2005/8/layout/process3"/>
    <dgm:cxn modelId="{C3076D46-6ED8-4C23-B9CF-4B46A9F9CBF0}" type="presOf" srcId="{B0E9F480-AABF-4683-962F-DADD559D16B0}" destId="{292A6501-1DC9-4CC7-B5BC-B6ED0836D250}" srcOrd="0" destOrd="0" presId="urn:microsoft.com/office/officeart/2005/8/layout/process3"/>
    <dgm:cxn modelId="{9A73107C-A040-448C-9741-BF4A71F66C8F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CB1C0E6D-F85B-480D-B3C5-E6D0F037F2F2}" type="presOf" srcId="{F2A60169-509F-4A25-B0C7-FACBA47F3AE7}" destId="{0D1195A0-6A99-4107-A8F6-D85912CC4EBC}" srcOrd="1" destOrd="0" presId="urn:microsoft.com/office/officeart/2005/8/layout/process3"/>
    <dgm:cxn modelId="{580516C5-2143-4A30-BAA7-7FC5CC8D3B3B}" type="presOf" srcId="{ECBE8840-6FEA-4CCE-8039-A6F6322D81CE}" destId="{3239BA27-E704-43DE-8DEE-77F42BADD029}" srcOrd="0" destOrd="0" presId="urn:microsoft.com/office/officeart/2005/8/layout/process3"/>
    <dgm:cxn modelId="{A6153F10-0455-44C5-A8B0-E007185A4B10}" type="presOf" srcId="{E84CC8A3-898B-4602-93E1-9C241AA02335}" destId="{780F94B2-0B9B-4587-A62A-4B214FDD42C5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646F3AF1-D945-4DED-8EFA-4C30ABCCE893}" type="presOf" srcId="{F2A60169-509F-4A25-B0C7-FACBA47F3AE7}" destId="{ED9C1277-E784-4504-A987-2EC29B2FD88B}" srcOrd="0" destOrd="0" presId="urn:microsoft.com/office/officeart/2005/8/layout/process3"/>
    <dgm:cxn modelId="{3A65C521-1BFF-4FF8-A3C3-2ADCDD5E329B}" type="presOf" srcId="{E84CC8A3-898B-4602-93E1-9C241AA02335}" destId="{8B244423-6177-409E-A055-27B77BA03BA7}" srcOrd="1" destOrd="0" presId="urn:microsoft.com/office/officeart/2005/8/layout/process3"/>
    <dgm:cxn modelId="{4D2D3743-1D2A-4C78-9EED-362BE64B8BF0}" type="presOf" srcId="{52B576D8-245D-436B-A80C-899E77B4B69E}" destId="{705997ED-CA94-40FC-BD2C-4B7E4C812304}" srcOrd="0" destOrd="0" presId="urn:microsoft.com/office/officeart/2005/8/layout/process3"/>
    <dgm:cxn modelId="{53CF85FC-FD2B-4A1F-B8FF-6D21E60E0994}" type="presOf" srcId="{BC8F80B7-3392-4555-87BC-CACDA64975B9}" destId="{80BA55CA-056B-4BCF-B8AA-767682BBC287}" srcOrd="1" destOrd="0" presId="urn:microsoft.com/office/officeart/2005/8/layout/process3"/>
    <dgm:cxn modelId="{0A0BB52C-94B3-4018-B9CE-E9F1C9D9EF4D}" type="presOf" srcId="{BC8F80B7-3392-4555-87BC-CACDA64975B9}" destId="{E52CA826-C8AC-4E80-B5CF-C380F07E4E7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A18F836-E8C9-4570-84EC-0AA866058461}" type="presOf" srcId="{180DC6C2-BF81-4CD9-8301-7421D0446C26}" destId="{D850791D-A8B5-4B2F-836D-470865ED6C99}" srcOrd="0" destOrd="0" presId="urn:microsoft.com/office/officeart/2005/8/layout/process3"/>
    <dgm:cxn modelId="{DDCD6D2F-53F4-4929-9B05-C336565CC77D}" type="presOf" srcId="{CFCE1214-F9B7-45DF-9E3A-B84C8C394C7C}" destId="{37098FC8-DA80-490C-8584-B4BA00C4298E}" srcOrd="0" destOrd="0" presId="urn:microsoft.com/office/officeart/2005/8/layout/process3"/>
    <dgm:cxn modelId="{240C5326-2029-4D76-A58C-A3E2F3511BB6}" type="presParOf" srcId="{DE089A33-C4CF-436B-868C-DBC56E81CCA4}" destId="{568B3058-AD67-4897-B49E-ED8993113A37}" srcOrd="0" destOrd="0" presId="urn:microsoft.com/office/officeart/2005/8/layout/process3"/>
    <dgm:cxn modelId="{5F537FE2-2650-41C7-84DE-E41C8B75A26A}" type="presParOf" srcId="{568B3058-AD67-4897-B49E-ED8993113A37}" destId="{3239BA27-E704-43DE-8DEE-77F42BADD029}" srcOrd="0" destOrd="0" presId="urn:microsoft.com/office/officeart/2005/8/layout/process3"/>
    <dgm:cxn modelId="{A424C0D6-3665-4C39-830E-939B49384572}" type="presParOf" srcId="{568B3058-AD67-4897-B49E-ED8993113A37}" destId="{091E2058-02AF-4088-9B65-BEF8758FB006}" srcOrd="1" destOrd="0" presId="urn:microsoft.com/office/officeart/2005/8/layout/process3"/>
    <dgm:cxn modelId="{33987F1E-A324-40FC-8E21-AD7FB4208FDB}" type="presParOf" srcId="{568B3058-AD67-4897-B49E-ED8993113A37}" destId="{37098FC8-DA80-490C-8584-B4BA00C4298E}" srcOrd="2" destOrd="0" presId="urn:microsoft.com/office/officeart/2005/8/layout/process3"/>
    <dgm:cxn modelId="{ED1AF9EC-23D6-4F33-9B06-3F2FD1033F88}" type="presParOf" srcId="{DE089A33-C4CF-436B-868C-DBC56E81CCA4}" destId="{E52CA826-C8AC-4E80-B5CF-C380F07E4E79}" srcOrd="1" destOrd="0" presId="urn:microsoft.com/office/officeart/2005/8/layout/process3"/>
    <dgm:cxn modelId="{5DF5D42B-23A2-4B76-9E71-186C9C430613}" type="presParOf" srcId="{E52CA826-C8AC-4E80-B5CF-C380F07E4E79}" destId="{80BA55CA-056B-4BCF-B8AA-767682BBC287}" srcOrd="0" destOrd="0" presId="urn:microsoft.com/office/officeart/2005/8/layout/process3"/>
    <dgm:cxn modelId="{3FB7A149-578C-43C2-AB47-EAEFF68046C5}" type="presParOf" srcId="{DE089A33-C4CF-436B-868C-DBC56E81CCA4}" destId="{D512B6C3-675D-4355-9E47-14BDB7271FD3}" srcOrd="2" destOrd="0" presId="urn:microsoft.com/office/officeart/2005/8/layout/process3"/>
    <dgm:cxn modelId="{F3C4D418-0510-4A67-93BD-DC4DDDB4573E}" type="presParOf" srcId="{D512B6C3-675D-4355-9E47-14BDB7271FD3}" destId="{D850791D-A8B5-4B2F-836D-470865ED6C99}" srcOrd="0" destOrd="0" presId="urn:microsoft.com/office/officeart/2005/8/layout/process3"/>
    <dgm:cxn modelId="{CD1826C8-D61A-4E94-9DB1-875ED34D708B}" type="presParOf" srcId="{D512B6C3-675D-4355-9E47-14BDB7271FD3}" destId="{6453F1E3-4866-43DF-9451-C9818F57C999}" srcOrd="1" destOrd="0" presId="urn:microsoft.com/office/officeart/2005/8/layout/process3"/>
    <dgm:cxn modelId="{F0CBA925-55C6-4DD5-B18C-7C9D807A40DB}" type="presParOf" srcId="{D512B6C3-675D-4355-9E47-14BDB7271FD3}" destId="{705997ED-CA94-40FC-BD2C-4B7E4C812304}" srcOrd="2" destOrd="0" presId="urn:microsoft.com/office/officeart/2005/8/layout/process3"/>
    <dgm:cxn modelId="{18BDDCFC-BD46-482B-AE13-197769A1300C}" type="presParOf" srcId="{DE089A33-C4CF-436B-868C-DBC56E81CCA4}" destId="{780F94B2-0B9B-4587-A62A-4B214FDD42C5}" srcOrd="3" destOrd="0" presId="urn:microsoft.com/office/officeart/2005/8/layout/process3"/>
    <dgm:cxn modelId="{248F33AE-79F1-484B-8B04-F0D78B633F99}" type="presParOf" srcId="{780F94B2-0B9B-4587-A62A-4B214FDD42C5}" destId="{8B244423-6177-409E-A055-27B77BA03BA7}" srcOrd="0" destOrd="0" presId="urn:microsoft.com/office/officeart/2005/8/layout/process3"/>
    <dgm:cxn modelId="{C94C523A-4A55-4AA6-BB79-F2C199D2CF9A}" type="presParOf" srcId="{DE089A33-C4CF-436B-868C-DBC56E81CCA4}" destId="{07D123CD-5EF3-4A78-982F-27B0C38F46F9}" srcOrd="4" destOrd="0" presId="urn:microsoft.com/office/officeart/2005/8/layout/process3"/>
    <dgm:cxn modelId="{E9FB8961-EFBC-417A-8526-B8ADBE14403B}" type="presParOf" srcId="{07D123CD-5EF3-4A78-982F-27B0C38F46F9}" destId="{ED9C1277-E784-4504-A987-2EC29B2FD88B}" srcOrd="0" destOrd="0" presId="urn:microsoft.com/office/officeart/2005/8/layout/process3"/>
    <dgm:cxn modelId="{03B837E7-33E4-4F2B-8A04-8A639500155F}" type="presParOf" srcId="{07D123CD-5EF3-4A78-982F-27B0C38F46F9}" destId="{0D1195A0-6A99-4107-A8F6-D85912CC4EBC}" srcOrd="1" destOrd="0" presId="urn:microsoft.com/office/officeart/2005/8/layout/process3"/>
    <dgm:cxn modelId="{763E2873-B35F-4AF5-B9F9-F4BA6DFD7FAE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36 528,3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30 885,0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30 885,0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08208" custLinFactNeighborX="23109" custLinFactNeighborY="-2731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1931" custScaleY="100446" custLinFactNeighborX="20455" custLinFactNeighborY="1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89698" custLinFactNeighborX="7478" custLinFactNeighborY="1398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2397" custScaleY="116573" custLinFactNeighborX="8919" custLinFactNeighborY="1432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092" custScaleY="104562" custLinFactNeighborX="7655" custLinFactNeighborY="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9977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1139" custScaleY="113010" custLinFactNeighborX="-9623" custLinFactNeighborY="658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9647" custScaleY="99070" custLinFactNeighborX="-1899" custLinFactNeighborY="1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358DE-DA22-48BE-9A2D-5589AC3A5A5C}" type="presOf" srcId="{CFCE1214-F9B7-45DF-9E3A-B84C8C394C7C}" destId="{37098FC8-DA80-490C-8584-B4BA00C4298E}" srcOrd="0" destOrd="0" presId="urn:microsoft.com/office/officeart/2005/8/layout/process3"/>
    <dgm:cxn modelId="{E8893D17-E6E8-4196-A229-005D645FB38D}" type="presOf" srcId="{BC8F80B7-3392-4555-87BC-CACDA64975B9}" destId="{80BA55CA-056B-4BCF-B8AA-767682BBC28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2F37C543-BF21-4CEC-A48B-172931F454AD}" type="presOf" srcId="{ECBE8840-6FEA-4CCE-8039-A6F6322D81CE}" destId="{3239BA27-E704-43DE-8DEE-77F42BADD029}" srcOrd="0" destOrd="0" presId="urn:microsoft.com/office/officeart/2005/8/layout/process3"/>
    <dgm:cxn modelId="{9194B470-B363-4A65-B6DE-0787FC621336}" type="presOf" srcId="{FC3C25CF-C3AD-45B3-8ED6-3A8BDBC50F1D}" destId="{DE089A33-C4CF-436B-868C-DBC56E81CCA4}" srcOrd="0" destOrd="0" presId="urn:microsoft.com/office/officeart/2005/8/layout/process3"/>
    <dgm:cxn modelId="{D723E00F-AD7F-4013-B5A6-81A0DECE0FC4}" type="presOf" srcId="{ECBE8840-6FEA-4CCE-8039-A6F6322D81CE}" destId="{091E2058-02AF-4088-9B65-BEF8758FB006}" srcOrd="1" destOrd="0" presId="urn:microsoft.com/office/officeart/2005/8/layout/process3"/>
    <dgm:cxn modelId="{6FA48C53-945B-4774-951C-C2FE0D34F81C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236DCB0-5442-4345-A42A-BC0334695EBD}" type="presOf" srcId="{E84CC8A3-898B-4602-93E1-9C241AA02335}" destId="{780F94B2-0B9B-4587-A62A-4B214FDD42C5}" srcOrd="0" destOrd="0" presId="urn:microsoft.com/office/officeart/2005/8/layout/process3"/>
    <dgm:cxn modelId="{FD12C3DE-5063-4189-BBC5-14D467DBDD62}" type="presOf" srcId="{B0E9F480-AABF-4683-962F-DADD559D16B0}" destId="{292A6501-1DC9-4CC7-B5BC-B6ED0836D250}" srcOrd="0" destOrd="0" presId="urn:microsoft.com/office/officeart/2005/8/layout/process3"/>
    <dgm:cxn modelId="{50C49D2E-D4AC-484E-942C-03C0C2884D36}" type="presOf" srcId="{180DC6C2-BF81-4CD9-8301-7421D0446C26}" destId="{6453F1E3-4866-43DF-9451-C9818F57C999}" srcOrd="1" destOrd="0" presId="urn:microsoft.com/office/officeart/2005/8/layout/process3"/>
    <dgm:cxn modelId="{73AED7A4-7DB8-4D6F-B7CA-E2E07674ECD1}" type="presOf" srcId="{180DC6C2-BF81-4CD9-8301-7421D0446C26}" destId="{D850791D-A8B5-4B2F-836D-470865ED6C99}" srcOrd="0" destOrd="0" presId="urn:microsoft.com/office/officeart/2005/8/layout/process3"/>
    <dgm:cxn modelId="{511F0775-D73C-4190-B76E-DBC5B2D8AA92}" type="presOf" srcId="{F2A60169-509F-4A25-B0C7-FACBA47F3AE7}" destId="{ED9C1277-E784-4504-A987-2EC29B2FD88B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AF02BDB-9944-482E-93F1-BA888E682711}" type="presOf" srcId="{BC8F80B7-3392-4555-87BC-CACDA64975B9}" destId="{E52CA826-C8AC-4E80-B5CF-C380F07E4E79}" srcOrd="0" destOrd="0" presId="urn:microsoft.com/office/officeart/2005/8/layout/process3"/>
    <dgm:cxn modelId="{FB3F4605-74F6-4758-95ED-8D0883B8CADF}" type="presOf" srcId="{52B576D8-245D-436B-A80C-899E77B4B69E}" destId="{705997ED-CA94-40FC-BD2C-4B7E4C812304}" srcOrd="0" destOrd="0" presId="urn:microsoft.com/office/officeart/2005/8/layout/process3"/>
    <dgm:cxn modelId="{76752681-F59E-4A28-A37C-B2494769C221}" type="presOf" srcId="{E84CC8A3-898B-4602-93E1-9C241AA02335}" destId="{8B244423-6177-409E-A055-27B77BA03BA7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EDC587A5-8DE6-4983-9F04-7E026F80A5F5}" type="presParOf" srcId="{DE089A33-C4CF-436B-868C-DBC56E81CCA4}" destId="{568B3058-AD67-4897-B49E-ED8993113A37}" srcOrd="0" destOrd="0" presId="urn:microsoft.com/office/officeart/2005/8/layout/process3"/>
    <dgm:cxn modelId="{F283D4A9-A80F-4F1E-8C00-F641CE592700}" type="presParOf" srcId="{568B3058-AD67-4897-B49E-ED8993113A37}" destId="{3239BA27-E704-43DE-8DEE-77F42BADD029}" srcOrd="0" destOrd="0" presId="urn:microsoft.com/office/officeart/2005/8/layout/process3"/>
    <dgm:cxn modelId="{7798B812-489C-41A0-9889-10E4817584CC}" type="presParOf" srcId="{568B3058-AD67-4897-B49E-ED8993113A37}" destId="{091E2058-02AF-4088-9B65-BEF8758FB006}" srcOrd="1" destOrd="0" presId="urn:microsoft.com/office/officeart/2005/8/layout/process3"/>
    <dgm:cxn modelId="{CA781948-A254-4942-8BE6-854A438A3C29}" type="presParOf" srcId="{568B3058-AD67-4897-B49E-ED8993113A37}" destId="{37098FC8-DA80-490C-8584-B4BA00C4298E}" srcOrd="2" destOrd="0" presId="urn:microsoft.com/office/officeart/2005/8/layout/process3"/>
    <dgm:cxn modelId="{584806B3-EF80-436B-BB15-2AC0256801B9}" type="presParOf" srcId="{DE089A33-C4CF-436B-868C-DBC56E81CCA4}" destId="{E52CA826-C8AC-4E80-B5CF-C380F07E4E79}" srcOrd="1" destOrd="0" presId="urn:microsoft.com/office/officeart/2005/8/layout/process3"/>
    <dgm:cxn modelId="{13305C90-23FA-430E-97AD-059A4902A718}" type="presParOf" srcId="{E52CA826-C8AC-4E80-B5CF-C380F07E4E79}" destId="{80BA55CA-056B-4BCF-B8AA-767682BBC287}" srcOrd="0" destOrd="0" presId="urn:microsoft.com/office/officeart/2005/8/layout/process3"/>
    <dgm:cxn modelId="{47047F36-EF4B-4DEE-891C-C761E4BFB79E}" type="presParOf" srcId="{DE089A33-C4CF-436B-868C-DBC56E81CCA4}" destId="{D512B6C3-675D-4355-9E47-14BDB7271FD3}" srcOrd="2" destOrd="0" presId="urn:microsoft.com/office/officeart/2005/8/layout/process3"/>
    <dgm:cxn modelId="{FC61923D-D084-4456-8F23-CF2821B1F91A}" type="presParOf" srcId="{D512B6C3-675D-4355-9E47-14BDB7271FD3}" destId="{D850791D-A8B5-4B2F-836D-470865ED6C99}" srcOrd="0" destOrd="0" presId="urn:microsoft.com/office/officeart/2005/8/layout/process3"/>
    <dgm:cxn modelId="{105D3949-5131-44E9-8BF3-746E3A724988}" type="presParOf" srcId="{D512B6C3-675D-4355-9E47-14BDB7271FD3}" destId="{6453F1E3-4866-43DF-9451-C9818F57C999}" srcOrd="1" destOrd="0" presId="urn:microsoft.com/office/officeart/2005/8/layout/process3"/>
    <dgm:cxn modelId="{55BB87E4-D41C-4632-9E99-FF769E7E1DA1}" type="presParOf" srcId="{D512B6C3-675D-4355-9E47-14BDB7271FD3}" destId="{705997ED-CA94-40FC-BD2C-4B7E4C812304}" srcOrd="2" destOrd="0" presId="urn:microsoft.com/office/officeart/2005/8/layout/process3"/>
    <dgm:cxn modelId="{8B2FF0FB-428E-4A4A-B91A-78E958AD7460}" type="presParOf" srcId="{DE089A33-C4CF-436B-868C-DBC56E81CCA4}" destId="{780F94B2-0B9B-4587-A62A-4B214FDD42C5}" srcOrd="3" destOrd="0" presId="urn:microsoft.com/office/officeart/2005/8/layout/process3"/>
    <dgm:cxn modelId="{D97C4749-840F-46D5-AC85-574A0867A2B1}" type="presParOf" srcId="{780F94B2-0B9B-4587-A62A-4B214FDD42C5}" destId="{8B244423-6177-409E-A055-27B77BA03BA7}" srcOrd="0" destOrd="0" presId="urn:microsoft.com/office/officeart/2005/8/layout/process3"/>
    <dgm:cxn modelId="{22B359BA-1E34-4AF4-AC04-80FFE59A40A7}" type="presParOf" srcId="{DE089A33-C4CF-436B-868C-DBC56E81CCA4}" destId="{07D123CD-5EF3-4A78-982F-27B0C38F46F9}" srcOrd="4" destOrd="0" presId="urn:microsoft.com/office/officeart/2005/8/layout/process3"/>
    <dgm:cxn modelId="{0EA6F8F6-B8F1-4C08-A56E-28F3B14D4B80}" type="presParOf" srcId="{07D123CD-5EF3-4A78-982F-27B0C38F46F9}" destId="{ED9C1277-E784-4504-A987-2EC29B2FD88B}" srcOrd="0" destOrd="0" presId="urn:microsoft.com/office/officeart/2005/8/layout/process3"/>
    <dgm:cxn modelId="{8B223E0F-6187-4A96-A48E-2467086D994E}" type="presParOf" srcId="{07D123CD-5EF3-4A78-982F-27B0C38F46F9}" destId="{0D1195A0-6A99-4107-A8F6-D85912CC4EBC}" srcOrd="1" destOrd="0" presId="urn:microsoft.com/office/officeart/2005/8/layout/process3"/>
    <dgm:cxn modelId="{F1E08003-C931-43A3-AF58-0C28153FACB1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11 544,2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9 819,5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9 828,2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12504" custScaleY="100361" custLinFactNeighborX="10854" custLinFactNeighborY="-16712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04816" custScaleY="106490" custLinFactNeighborX="18979" custLinFactNeighborY="-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79263" custScaleY="78632" custLinFactNeighborX="605" custLinFactNeighborY="17080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5236" custScaleY="95711" custLinFactNeighborX="6892" custLinFactNeighborY="-2154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2613" custScaleY="105294" custLinFactNeighborX="7654" custLinFactNeighborY="-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Ang="11841" custScaleX="116244" custScaleY="85341" custLinFactNeighborX="7223" custLinFactNeighborY="19620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08273" custScaleY="100066" custLinFactNeighborX="-16496" custLinFactNeighborY="-19438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03027" custScaleY="105199" custLinFactNeighborX="-18755" custLinFactNeighborY="-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EB75F-0184-426A-8C82-F6EA8711068A}" type="presOf" srcId="{F2A60169-509F-4A25-B0C7-FACBA47F3AE7}" destId="{ED9C1277-E784-4504-A987-2EC29B2FD88B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63C96A18-23AA-449F-9197-380E0E665B85}" type="presOf" srcId="{CFCE1214-F9B7-45DF-9E3A-B84C8C394C7C}" destId="{37098FC8-DA80-490C-8584-B4BA00C4298E}" srcOrd="0" destOrd="0" presId="urn:microsoft.com/office/officeart/2005/8/layout/process3"/>
    <dgm:cxn modelId="{8F6F6B97-711A-461C-81EE-97FCC8B6AD8E}" type="presOf" srcId="{ECBE8840-6FEA-4CCE-8039-A6F6322D81CE}" destId="{3239BA27-E704-43DE-8DEE-77F42BADD029}" srcOrd="0" destOrd="0" presId="urn:microsoft.com/office/officeart/2005/8/layout/process3"/>
    <dgm:cxn modelId="{E4E2970F-9C96-491E-B99C-5A9A442CE055}" type="presOf" srcId="{52B576D8-245D-436B-A80C-899E77B4B69E}" destId="{705997ED-CA94-40FC-BD2C-4B7E4C81230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290CD39-20A9-4E0D-8947-4DEC88A46275}" type="presOf" srcId="{BC8F80B7-3392-4555-87BC-CACDA64975B9}" destId="{80BA55CA-056B-4BCF-B8AA-767682BBC287}" srcOrd="1" destOrd="0" presId="urn:microsoft.com/office/officeart/2005/8/layout/process3"/>
    <dgm:cxn modelId="{9A0CDFEF-EEF4-4C54-98D5-4836F8F71223}" type="presOf" srcId="{ECBE8840-6FEA-4CCE-8039-A6F6322D81CE}" destId="{091E2058-02AF-4088-9B65-BEF8758FB006}" srcOrd="1" destOrd="0" presId="urn:microsoft.com/office/officeart/2005/8/layout/process3"/>
    <dgm:cxn modelId="{473BF36F-025E-46BB-81D4-271D147588D1}" type="presOf" srcId="{B0E9F480-AABF-4683-962F-DADD559D16B0}" destId="{292A6501-1DC9-4CC7-B5BC-B6ED0836D250}" srcOrd="0" destOrd="0" presId="urn:microsoft.com/office/officeart/2005/8/layout/process3"/>
    <dgm:cxn modelId="{BB30335B-1709-47D4-B898-DF8CAA9BBCB2}" type="presOf" srcId="{FC3C25CF-C3AD-45B3-8ED6-3A8BDBC50F1D}" destId="{DE089A33-C4CF-436B-868C-DBC56E81CCA4}" srcOrd="0" destOrd="0" presId="urn:microsoft.com/office/officeart/2005/8/layout/process3"/>
    <dgm:cxn modelId="{1A63AF3C-54EC-49F5-BCF6-452E1553D48E}" type="presOf" srcId="{180DC6C2-BF81-4CD9-8301-7421D0446C26}" destId="{D850791D-A8B5-4B2F-836D-470865ED6C99}" srcOrd="0" destOrd="0" presId="urn:microsoft.com/office/officeart/2005/8/layout/process3"/>
    <dgm:cxn modelId="{D9371DF1-0947-4122-A2D2-6DEB2BB81132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31365534-6CF2-4137-A78B-C5712C972F2B}" type="presOf" srcId="{BC8F80B7-3392-4555-87BC-CACDA64975B9}" destId="{E52CA826-C8AC-4E80-B5CF-C380F07E4E79}" srcOrd="0" destOrd="0" presId="urn:microsoft.com/office/officeart/2005/8/layout/process3"/>
    <dgm:cxn modelId="{5A118BDB-4CB9-4DA1-936F-691A7DB0C119}" type="presOf" srcId="{F2A60169-509F-4A25-B0C7-FACBA47F3AE7}" destId="{0D1195A0-6A99-4107-A8F6-D85912CC4EBC}" srcOrd="1" destOrd="0" presId="urn:microsoft.com/office/officeart/2005/8/layout/process3"/>
    <dgm:cxn modelId="{F9E3A855-C553-4DF0-969A-FD98904DB2E8}" type="presOf" srcId="{180DC6C2-BF81-4CD9-8301-7421D0446C26}" destId="{6453F1E3-4866-43DF-9451-C9818F57C999}" srcOrd="1" destOrd="0" presId="urn:microsoft.com/office/officeart/2005/8/layout/process3"/>
    <dgm:cxn modelId="{9F73CA2E-C971-40A3-B642-70AB3C801ACC}" type="presOf" srcId="{E84CC8A3-898B-4602-93E1-9C241AA02335}" destId="{780F94B2-0B9B-4587-A62A-4B214FDD42C5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20CBBBF6-D91E-4FCD-B2D1-89CE65602741}" type="presParOf" srcId="{DE089A33-C4CF-436B-868C-DBC56E81CCA4}" destId="{568B3058-AD67-4897-B49E-ED8993113A37}" srcOrd="0" destOrd="0" presId="urn:microsoft.com/office/officeart/2005/8/layout/process3"/>
    <dgm:cxn modelId="{DDF9DA6D-4555-4508-8AAE-1A1B428908D6}" type="presParOf" srcId="{568B3058-AD67-4897-B49E-ED8993113A37}" destId="{3239BA27-E704-43DE-8DEE-77F42BADD029}" srcOrd="0" destOrd="0" presId="urn:microsoft.com/office/officeart/2005/8/layout/process3"/>
    <dgm:cxn modelId="{98FEA192-5953-4446-98CC-5CE69C9F86EB}" type="presParOf" srcId="{568B3058-AD67-4897-B49E-ED8993113A37}" destId="{091E2058-02AF-4088-9B65-BEF8758FB006}" srcOrd="1" destOrd="0" presId="urn:microsoft.com/office/officeart/2005/8/layout/process3"/>
    <dgm:cxn modelId="{FF6F095E-28A8-4B8D-9975-4BCB771C66BB}" type="presParOf" srcId="{568B3058-AD67-4897-B49E-ED8993113A37}" destId="{37098FC8-DA80-490C-8584-B4BA00C4298E}" srcOrd="2" destOrd="0" presId="urn:microsoft.com/office/officeart/2005/8/layout/process3"/>
    <dgm:cxn modelId="{26FD2799-361A-46BB-BA15-A47BD53008ED}" type="presParOf" srcId="{DE089A33-C4CF-436B-868C-DBC56E81CCA4}" destId="{E52CA826-C8AC-4E80-B5CF-C380F07E4E79}" srcOrd="1" destOrd="0" presId="urn:microsoft.com/office/officeart/2005/8/layout/process3"/>
    <dgm:cxn modelId="{F29920D2-3C21-4E72-8AAE-D5F278764E32}" type="presParOf" srcId="{E52CA826-C8AC-4E80-B5CF-C380F07E4E79}" destId="{80BA55CA-056B-4BCF-B8AA-767682BBC287}" srcOrd="0" destOrd="0" presId="urn:microsoft.com/office/officeart/2005/8/layout/process3"/>
    <dgm:cxn modelId="{F345506B-FAB8-4920-955A-C10A313DE5D6}" type="presParOf" srcId="{DE089A33-C4CF-436B-868C-DBC56E81CCA4}" destId="{D512B6C3-675D-4355-9E47-14BDB7271FD3}" srcOrd="2" destOrd="0" presId="urn:microsoft.com/office/officeart/2005/8/layout/process3"/>
    <dgm:cxn modelId="{1DDB3958-FFB4-4886-BC93-D80585AEFD56}" type="presParOf" srcId="{D512B6C3-675D-4355-9E47-14BDB7271FD3}" destId="{D850791D-A8B5-4B2F-836D-470865ED6C99}" srcOrd="0" destOrd="0" presId="urn:microsoft.com/office/officeart/2005/8/layout/process3"/>
    <dgm:cxn modelId="{17DEDF6B-64BF-451F-B38C-87BB16E0A72E}" type="presParOf" srcId="{D512B6C3-675D-4355-9E47-14BDB7271FD3}" destId="{6453F1E3-4866-43DF-9451-C9818F57C999}" srcOrd="1" destOrd="0" presId="urn:microsoft.com/office/officeart/2005/8/layout/process3"/>
    <dgm:cxn modelId="{7F7A60F2-E405-4EDB-A0FB-98C310E84F10}" type="presParOf" srcId="{D512B6C3-675D-4355-9E47-14BDB7271FD3}" destId="{705997ED-CA94-40FC-BD2C-4B7E4C812304}" srcOrd="2" destOrd="0" presId="urn:microsoft.com/office/officeart/2005/8/layout/process3"/>
    <dgm:cxn modelId="{79AC0980-980E-4E6B-A5B3-A54822CE1DAA}" type="presParOf" srcId="{DE089A33-C4CF-436B-868C-DBC56E81CCA4}" destId="{780F94B2-0B9B-4587-A62A-4B214FDD42C5}" srcOrd="3" destOrd="0" presId="urn:microsoft.com/office/officeart/2005/8/layout/process3"/>
    <dgm:cxn modelId="{E9D72BE9-BF4A-4F9A-9C2F-71B37AE19D1F}" type="presParOf" srcId="{780F94B2-0B9B-4587-A62A-4B214FDD42C5}" destId="{8B244423-6177-409E-A055-27B77BA03BA7}" srcOrd="0" destOrd="0" presId="urn:microsoft.com/office/officeart/2005/8/layout/process3"/>
    <dgm:cxn modelId="{C8825DEB-43B2-48EF-9AF6-56073BCF12B8}" type="presParOf" srcId="{DE089A33-C4CF-436B-868C-DBC56E81CCA4}" destId="{07D123CD-5EF3-4A78-982F-27B0C38F46F9}" srcOrd="4" destOrd="0" presId="urn:microsoft.com/office/officeart/2005/8/layout/process3"/>
    <dgm:cxn modelId="{09A6BA40-3EE9-46C7-929C-325BDF511C0B}" type="presParOf" srcId="{07D123CD-5EF3-4A78-982F-27B0C38F46F9}" destId="{ED9C1277-E784-4504-A987-2EC29B2FD88B}" srcOrd="0" destOrd="0" presId="urn:microsoft.com/office/officeart/2005/8/layout/process3"/>
    <dgm:cxn modelId="{57055904-7B4F-4D75-B5E2-9F1CE421AE4F}" type="presParOf" srcId="{07D123CD-5EF3-4A78-982F-27B0C38F46F9}" destId="{0D1195A0-6A99-4107-A8F6-D85912CC4EBC}" srcOrd="1" destOrd="0" presId="urn:microsoft.com/office/officeart/2005/8/layout/process3"/>
    <dgm:cxn modelId="{2E17A736-4F65-4174-BF11-74D20C7BAF67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2A795-7C79-464F-8FB5-9B9E08FFE8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C331C-896C-4B1C-B883-6BA31CC5ACB1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E155F-1C65-4FED-83C1-C38B4346C9C8}" type="parTrans" cxnId="{DCAA448F-75AA-474A-942C-0050ACF196B1}">
      <dgm:prSet/>
      <dgm:spPr/>
      <dgm:t>
        <a:bodyPr/>
        <a:lstStyle/>
        <a:p>
          <a:endParaRPr lang="ru-RU"/>
        </a:p>
      </dgm:t>
    </dgm:pt>
    <dgm:pt modelId="{A3EBCF39-F7BA-49AA-825C-379E689AA81F}" type="sibTrans" cxnId="{DCAA448F-75AA-474A-942C-0050ACF196B1}">
      <dgm:prSet/>
      <dgm:spPr/>
      <dgm:t>
        <a:bodyPr/>
        <a:lstStyle/>
        <a:p>
          <a:endParaRPr lang="ru-RU"/>
        </a:p>
      </dgm:t>
    </dgm:pt>
    <dgm:pt modelId="{9A4246F5-4257-4DCE-9C49-FEFB586539B9}">
      <dgm:prSet phldrT="[Текст]"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B71B2-B230-4DF6-9921-0DE845940ED8}" type="parTrans" cxnId="{0D92AC08-F504-4F83-AD10-83C61B0F0908}">
      <dgm:prSet/>
      <dgm:spPr/>
      <dgm:t>
        <a:bodyPr/>
        <a:lstStyle/>
        <a:p>
          <a:endParaRPr lang="ru-RU"/>
        </a:p>
      </dgm:t>
    </dgm:pt>
    <dgm:pt modelId="{BDC6D8F4-B8B1-453D-B127-FB291FB4962D}" type="sibTrans" cxnId="{0D92AC08-F504-4F83-AD10-83C61B0F0908}">
      <dgm:prSet/>
      <dgm:spPr/>
      <dgm:t>
        <a:bodyPr/>
        <a:lstStyle/>
        <a:p>
          <a:endParaRPr lang="ru-RU"/>
        </a:p>
      </dgm:t>
    </dgm:pt>
    <dgm:pt modelId="{29B401BD-FA37-40A5-9D1C-5B3EFCB74EEC}">
      <dgm:prSet phldrT="[Текст]"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Мероприятия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F599F-C0A5-4D68-AA8B-C59CDE7E754A}" type="parTrans" cxnId="{4F10ECD8-FE65-4B85-AB13-B15D4567789B}">
      <dgm:prSet/>
      <dgm:spPr/>
      <dgm:t>
        <a:bodyPr/>
        <a:lstStyle/>
        <a:p>
          <a:endParaRPr lang="ru-RU"/>
        </a:p>
      </dgm:t>
    </dgm:pt>
    <dgm:pt modelId="{42007127-DABA-4407-9877-72E404417E69}" type="sibTrans" cxnId="{4F10ECD8-FE65-4B85-AB13-B15D4567789B}">
      <dgm:prSet/>
      <dgm:spPr/>
      <dgm:t>
        <a:bodyPr/>
        <a:lstStyle/>
        <a:p>
          <a:endParaRPr lang="ru-RU"/>
        </a:p>
      </dgm:t>
    </dgm:pt>
    <dgm:pt modelId="{7A561F4F-1C1D-47E2-9183-FFB208D6330C}">
      <dgm:prSet custT="1"/>
      <dgm:spPr/>
      <dgm:t>
        <a:bodyPr anchor="ctr"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изыскание дополнительных резервов доходного потенциала бюджета города</a:t>
          </a:r>
        </a:p>
      </dgm:t>
    </dgm:pt>
    <dgm:pt modelId="{DEFEC865-9608-4F13-B71B-3EF5985382AE}" type="parTrans" cxnId="{01D4A2B8-09D0-4904-8D76-9CD7731759C7}">
      <dgm:prSet/>
      <dgm:spPr/>
      <dgm:t>
        <a:bodyPr/>
        <a:lstStyle/>
        <a:p>
          <a:endParaRPr lang="ru-RU"/>
        </a:p>
      </dgm:t>
    </dgm:pt>
    <dgm:pt modelId="{804B6F7C-4C5F-4770-9684-AC8032BB84BB}" type="sibTrans" cxnId="{01D4A2B8-09D0-4904-8D76-9CD7731759C7}">
      <dgm:prSet/>
      <dgm:spPr/>
      <dgm:t>
        <a:bodyPr/>
        <a:lstStyle/>
        <a:p>
          <a:endParaRPr lang="ru-RU"/>
        </a:p>
      </dgm:t>
    </dgm:pt>
    <dgm:pt modelId="{511FBFDF-3130-41DD-8A8A-D7C216948502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благоприятного инвестиционного климата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AD989-2C89-4578-8DF5-E6E51CF968F1}" type="parTrans" cxnId="{E6429069-1BC4-4172-B544-110B7103F65B}">
      <dgm:prSet/>
      <dgm:spPr/>
      <dgm:t>
        <a:bodyPr/>
        <a:lstStyle/>
        <a:p>
          <a:endParaRPr lang="ru-RU"/>
        </a:p>
      </dgm:t>
    </dgm:pt>
    <dgm:pt modelId="{EA1F93C6-576E-4AC7-8BB0-E6F8977ED013}" type="sibTrans" cxnId="{E6429069-1BC4-4172-B544-110B7103F65B}">
      <dgm:prSet/>
      <dgm:spPr/>
      <dgm:t>
        <a:bodyPr/>
        <a:lstStyle/>
        <a:p>
          <a:endParaRPr lang="ru-RU"/>
        </a:p>
      </dgm:t>
    </dgm:pt>
    <dgm:pt modelId="{F227CF73-47B1-4CEA-9ED7-4B5A9FBC4B1B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и оптимизация порядка предоставления налоговых льгот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378E5B-AB6A-41D8-9136-BADD83F3F692}" type="parTrans" cxnId="{D61CA517-550C-40DF-95CC-CC6579B2EDE9}">
      <dgm:prSet/>
      <dgm:spPr/>
      <dgm:t>
        <a:bodyPr/>
        <a:lstStyle/>
        <a:p>
          <a:endParaRPr lang="ru-RU"/>
        </a:p>
      </dgm:t>
    </dgm:pt>
    <dgm:pt modelId="{DB837247-29BB-44F2-AEED-049F95019A8B}" type="sibTrans" cxnId="{D61CA517-550C-40DF-95CC-CC6579B2EDE9}">
      <dgm:prSet/>
      <dgm:spPr/>
      <dgm:t>
        <a:bodyPr/>
        <a:lstStyle/>
        <a:p>
          <a:endParaRPr lang="ru-RU"/>
        </a:p>
      </dgm:t>
    </dgm:pt>
    <dgm:pt modelId="{8622F478-7904-4ECC-A497-241308DDDF46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уровня администрирования доходов</a:t>
          </a:r>
        </a:p>
      </dgm:t>
    </dgm:pt>
    <dgm:pt modelId="{1DB1959F-0019-4683-B7FF-358CC48E6FD2}" type="parTrans" cxnId="{5EACB1BB-3F07-4B6D-95DC-74E2885B10FD}">
      <dgm:prSet/>
      <dgm:spPr/>
      <dgm:t>
        <a:bodyPr/>
        <a:lstStyle/>
        <a:p>
          <a:endParaRPr lang="ru-RU"/>
        </a:p>
      </dgm:t>
    </dgm:pt>
    <dgm:pt modelId="{77DC2AFF-23A1-4B0A-AC0F-D53D454D9C21}" type="sibTrans" cxnId="{5EACB1BB-3F07-4B6D-95DC-74E2885B10FD}">
      <dgm:prSet/>
      <dgm:spPr/>
      <dgm:t>
        <a:bodyPr/>
        <a:lstStyle/>
        <a:p>
          <a:endParaRPr lang="ru-RU"/>
        </a:p>
      </dgm:t>
    </dgm:pt>
    <dgm:pt modelId="{0DB67489-75F4-4774-AA55-F89ED472AB80}">
      <dgm:prSet custT="1"/>
      <dgm:spPr/>
      <dgm:t>
        <a:bodyPr/>
        <a:lstStyle/>
        <a:p>
          <a:pPr algn="just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продолжение работы по вовлечению в налоговый оборот отдельных объектов недвижимости, в отношении которых налог исчисляется исходя из кадастровой стоимости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E8052-63DA-40F4-A9BF-B029D381752D}" type="parTrans" cxnId="{B2130FE2-9F8B-4D33-97A6-0C054795D6E5}">
      <dgm:prSet/>
      <dgm:spPr/>
      <dgm:t>
        <a:bodyPr/>
        <a:lstStyle/>
        <a:p>
          <a:endParaRPr lang="ru-RU"/>
        </a:p>
      </dgm:t>
    </dgm:pt>
    <dgm:pt modelId="{EE0FC55A-3001-4F2F-87BD-D52D6E272294}" type="sibTrans" cxnId="{B2130FE2-9F8B-4D33-97A6-0C054795D6E5}">
      <dgm:prSet/>
      <dgm:spPr/>
      <dgm:t>
        <a:bodyPr/>
        <a:lstStyle/>
        <a:p>
          <a:endParaRPr lang="ru-RU"/>
        </a:p>
      </dgm:t>
    </dgm:pt>
    <dgm:pt modelId="{4349106E-BBA5-4532-8CBE-ABC08282C8BA}">
      <dgm:prSet custT="1"/>
      <dgm:spPr/>
      <dgm:t>
        <a:bodyPr/>
        <a:lstStyle/>
        <a:p>
          <a:pPr algn="just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системы эффективного управления муниципальным имуществом.</a:t>
          </a:r>
        </a:p>
      </dgm:t>
    </dgm:pt>
    <dgm:pt modelId="{F22450EF-1E60-41AF-AB5D-B28E7D385AE4}" type="parTrans" cxnId="{05DF5366-D7D0-47D8-BE81-FEB489082CC7}">
      <dgm:prSet/>
      <dgm:spPr/>
      <dgm:t>
        <a:bodyPr/>
        <a:lstStyle/>
        <a:p>
          <a:endParaRPr lang="ru-RU"/>
        </a:p>
      </dgm:t>
    </dgm:pt>
    <dgm:pt modelId="{713A92EA-867B-4B5F-9179-42604E0549CA}" type="sibTrans" cxnId="{05DF5366-D7D0-47D8-BE81-FEB489082CC7}">
      <dgm:prSet/>
      <dgm:spPr/>
      <dgm:t>
        <a:bodyPr/>
        <a:lstStyle/>
        <a:p>
          <a:endParaRPr lang="ru-RU"/>
        </a:p>
      </dgm:t>
    </dgm:pt>
    <dgm:pt modelId="{FBE90938-784C-4739-B869-C5DC1A4670B3}">
      <dgm:prSet custT="1"/>
      <dgm:spPr/>
      <dgm:t>
        <a:bodyPr/>
        <a:lstStyle/>
        <a:p>
          <a:pPr algn="just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ежегодное проведение оценки эффективности налоговых льгот по местным налогам (результативность предоставления)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826A1-409B-44C7-8873-4DA68C7800CE}" type="parTrans" cxnId="{EBBB6066-8661-4B20-81C0-66613C8F6648}">
      <dgm:prSet/>
      <dgm:spPr/>
      <dgm:t>
        <a:bodyPr/>
        <a:lstStyle/>
        <a:p>
          <a:endParaRPr lang="ru-RU"/>
        </a:p>
      </dgm:t>
    </dgm:pt>
    <dgm:pt modelId="{F6A292EA-C079-43EF-945D-F2107EB85158}" type="sibTrans" cxnId="{EBBB6066-8661-4B20-81C0-66613C8F6648}">
      <dgm:prSet/>
      <dgm:spPr/>
      <dgm:t>
        <a:bodyPr/>
        <a:lstStyle/>
        <a:p>
          <a:endParaRPr lang="ru-RU"/>
        </a:p>
      </dgm:t>
    </dgm:pt>
    <dgm:pt modelId="{4AB59BEA-B393-4122-A06A-08461F199076}">
      <dgm:prSet custT="1"/>
      <dgm:spPr/>
      <dgm:t>
        <a:bodyPr/>
        <a:lstStyle/>
        <a:p>
          <a:pPr algn="just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активизация инвестиционной деятельности и сохранение инвестиционных налоговых льгот (земельный налог, льготы для СОНКО)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solidFill>
              <a:schemeClr val="tx1"/>
            </a:solidFill>
          </a:endParaRPr>
        </a:p>
      </dgm:t>
    </dgm:pt>
    <dgm:pt modelId="{50855670-0D66-436F-A9B8-35A8B9520EC9}" type="parTrans" cxnId="{2E78782C-4B6F-4047-9766-0B75BBC7B321}">
      <dgm:prSet/>
      <dgm:spPr/>
      <dgm:t>
        <a:bodyPr/>
        <a:lstStyle/>
        <a:p>
          <a:endParaRPr lang="ru-RU"/>
        </a:p>
      </dgm:t>
    </dgm:pt>
    <dgm:pt modelId="{9085AFD7-6E28-4AF8-9170-8B441E698494}" type="sibTrans" cxnId="{2E78782C-4B6F-4047-9766-0B75BBC7B321}">
      <dgm:prSet/>
      <dgm:spPr/>
      <dgm:t>
        <a:bodyPr/>
        <a:lstStyle/>
        <a:p>
          <a:endParaRPr lang="ru-RU"/>
        </a:p>
      </dgm:t>
    </dgm:pt>
    <dgm:pt modelId="{86A1EFCA-47A5-41A6-9C73-6D28E6803DCF}">
      <dgm:prSet custT="1"/>
      <dgm:spPr/>
      <dgm:t>
        <a:bodyPr/>
        <a:lstStyle/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83F88-CDDB-4E40-94A7-CB98EE43DDE8}" type="parTrans" cxnId="{4A418929-88F7-45FB-9664-6051CD580993}">
      <dgm:prSet/>
      <dgm:spPr/>
      <dgm:t>
        <a:bodyPr/>
        <a:lstStyle/>
        <a:p>
          <a:endParaRPr lang="ru-RU"/>
        </a:p>
      </dgm:t>
    </dgm:pt>
    <dgm:pt modelId="{41793194-609F-413D-99EA-49B719B047ED}" type="sibTrans" cxnId="{4A418929-88F7-45FB-9664-6051CD580993}">
      <dgm:prSet/>
      <dgm:spPr/>
      <dgm:t>
        <a:bodyPr/>
        <a:lstStyle/>
        <a:p>
          <a:endParaRPr lang="ru-RU"/>
        </a:p>
      </dgm:t>
    </dgm:pt>
    <dgm:pt modelId="{CEEC50EF-71A2-43F8-BA92-1C40FBC4AD8C}">
      <dgm:prSet custT="1"/>
      <dgm:spPr/>
      <dgm:t>
        <a:bodyPr/>
        <a:lstStyle/>
        <a:p>
          <a:pPr algn="just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оптимизация перечня налоговых расходов по местным налогам;</a:t>
          </a:r>
        </a:p>
      </dgm:t>
    </dgm:pt>
    <dgm:pt modelId="{6230B969-8F57-4ECC-8A9D-70524D39E4F2}" type="parTrans" cxnId="{7F820645-50A3-45FF-8A8A-7BCE1327A96D}">
      <dgm:prSet/>
      <dgm:spPr/>
    </dgm:pt>
    <dgm:pt modelId="{C2767A64-705C-43CC-8B2A-56F6ED019B84}" type="sibTrans" cxnId="{7F820645-50A3-45FF-8A8A-7BCE1327A96D}">
      <dgm:prSet/>
      <dgm:spPr/>
    </dgm:pt>
    <dgm:pt modelId="{D89D1926-0391-44D3-B041-8948C25AEC26}" type="pres">
      <dgm:prSet presAssocID="{A772A795-7C79-464F-8FB5-9B9E08FFE8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F5969-139E-4DD3-8931-41BCDF6F2FFA}" type="pres">
      <dgm:prSet presAssocID="{F10C331C-896C-4B1C-B883-6BA31CC5ACB1}" presName="parentLin" presStyleCnt="0"/>
      <dgm:spPr/>
    </dgm:pt>
    <dgm:pt modelId="{7C70C519-58B1-41A2-B06B-5EC2828CF06B}" type="pres">
      <dgm:prSet presAssocID="{F10C331C-896C-4B1C-B883-6BA31CC5ACB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4AA8905-6930-4616-BD78-6635ADAD17B7}" type="pres">
      <dgm:prSet presAssocID="{F10C331C-896C-4B1C-B883-6BA31CC5ACB1}" presName="parentText" presStyleLbl="node1" presStyleIdx="0" presStyleCnt="3" custScaleY="25121" custLinFactNeighborX="14754" custLinFactNeighborY="-428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AF01C-4E3A-4543-9096-CA83F039177F}" type="pres">
      <dgm:prSet presAssocID="{F10C331C-896C-4B1C-B883-6BA31CC5ACB1}" presName="negativeSpace" presStyleCnt="0"/>
      <dgm:spPr/>
    </dgm:pt>
    <dgm:pt modelId="{7E9D2A3A-E7D2-4566-84FD-C205C893448B}" type="pres">
      <dgm:prSet presAssocID="{F10C331C-896C-4B1C-B883-6BA31CC5ACB1}" presName="childText" presStyleLbl="conFgAcc1" presStyleIdx="0" presStyleCnt="3" custScaleX="98361" custScaleY="30364" custLinFactNeighborX="0" custLinFactNeighborY="5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AC615-BC8A-498A-A8DD-8D1B0A9AA91B}" type="pres">
      <dgm:prSet presAssocID="{A3EBCF39-F7BA-49AA-825C-379E689AA81F}" presName="spaceBetweenRectangles" presStyleCnt="0"/>
      <dgm:spPr/>
    </dgm:pt>
    <dgm:pt modelId="{DDCDE820-27CB-41A7-A8E6-9DE55CF48A0D}" type="pres">
      <dgm:prSet presAssocID="{9A4246F5-4257-4DCE-9C49-FEFB586539B9}" presName="parentLin" presStyleCnt="0"/>
      <dgm:spPr/>
    </dgm:pt>
    <dgm:pt modelId="{F90C12E7-FD0B-4DAB-A9D9-939763B54497}" type="pres">
      <dgm:prSet presAssocID="{9A4246F5-4257-4DCE-9C49-FEFB586539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2238CC5-AC11-4425-B1FF-09FB8913A984}" type="pres">
      <dgm:prSet presAssocID="{9A4246F5-4257-4DCE-9C49-FEFB586539B9}" presName="parentText" presStyleLbl="node1" presStyleIdx="1" presStyleCnt="3" custScaleY="28148" custLinFactNeighborX="31148" custLinFactNeighborY="-10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C7AD4-AD43-42D0-82DF-4502168B4F84}" type="pres">
      <dgm:prSet presAssocID="{9A4246F5-4257-4DCE-9C49-FEFB586539B9}" presName="negativeSpace" presStyleCnt="0"/>
      <dgm:spPr/>
    </dgm:pt>
    <dgm:pt modelId="{0147CA0D-B333-4C80-BBB8-7ED31F953525}" type="pres">
      <dgm:prSet presAssocID="{9A4246F5-4257-4DCE-9C49-FEFB586539B9}" presName="childText" presStyleLbl="conFgAcc1" presStyleIdx="1" presStyleCnt="3" custScaleY="58984" custLinFactY="6970" custLinFactNeighborX="-13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08630-B933-4673-AF5A-EC0FCE573AE8}" type="pres">
      <dgm:prSet presAssocID="{BDC6D8F4-B8B1-453D-B127-FB291FB4962D}" presName="spaceBetweenRectangles" presStyleCnt="0"/>
      <dgm:spPr/>
    </dgm:pt>
    <dgm:pt modelId="{8B77CB50-D116-4BA4-BF43-FFFC0116F66C}" type="pres">
      <dgm:prSet presAssocID="{29B401BD-FA37-40A5-9D1C-5B3EFCB74EEC}" presName="parentLin" presStyleCnt="0"/>
      <dgm:spPr/>
    </dgm:pt>
    <dgm:pt modelId="{38439E06-4621-48B0-9966-7BF379064123}" type="pres">
      <dgm:prSet presAssocID="{29B401BD-FA37-40A5-9D1C-5B3EFCB74E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3D1647C-B7F9-42CD-9EE4-95BC0D38D3C1}" type="pres">
      <dgm:prSet presAssocID="{29B401BD-FA37-40A5-9D1C-5B3EFCB74EEC}" presName="parentText" presStyleLbl="node1" presStyleIdx="2" presStyleCnt="3" custScaleY="32363" custLinFactNeighborX="14754" custLinFactNeighborY="-2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895F9-37FE-4FA2-852E-5EE2AE1FE81F}" type="pres">
      <dgm:prSet presAssocID="{29B401BD-FA37-40A5-9D1C-5B3EFCB74EEC}" presName="negativeSpace" presStyleCnt="0"/>
      <dgm:spPr/>
    </dgm:pt>
    <dgm:pt modelId="{3EDDA68D-00D2-42AE-991A-CC6C3857FAE3}" type="pres">
      <dgm:prSet presAssocID="{29B401BD-FA37-40A5-9D1C-5B3EFCB74EEC}" presName="childText" presStyleLbl="conFgAcc1" presStyleIdx="2" presStyleCnt="3" custScaleY="73765" custLinFactNeighborY="82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C1794-D17F-4EEA-ACAA-5C1C6612D1DA}" type="presOf" srcId="{9A4246F5-4257-4DCE-9C49-FEFB586539B9}" destId="{52238CC5-AC11-4425-B1FF-09FB8913A984}" srcOrd="1" destOrd="0" presId="urn:microsoft.com/office/officeart/2005/8/layout/list1"/>
    <dgm:cxn modelId="{4F10ECD8-FE65-4B85-AB13-B15D4567789B}" srcId="{A772A795-7C79-464F-8FB5-9B9E08FFE83D}" destId="{29B401BD-FA37-40A5-9D1C-5B3EFCB74EEC}" srcOrd="2" destOrd="0" parTransId="{713F599F-C0A5-4D68-AA8B-C59CDE7E754A}" sibTransId="{42007127-DABA-4407-9877-72E404417E69}"/>
    <dgm:cxn modelId="{1C23994B-B3EA-4481-8C76-1FC8051356DC}" type="presOf" srcId="{511FBFDF-3130-41DD-8A8A-D7C216948502}" destId="{0147CA0D-B333-4C80-BBB8-7ED31F953525}" srcOrd="0" destOrd="1" presId="urn:microsoft.com/office/officeart/2005/8/layout/list1"/>
    <dgm:cxn modelId="{5EACB1BB-3F07-4B6D-95DC-74E2885B10FD}" srcId="{9A4246F5-4257-4DCE-9C49-FEFB586539B9}" destId="{8622F478-7904-4ECC-A497-241308DDDF46}" srcOrd="3" destOrd="0" parTransId="{1DB1959F-0019-4683-B7FF-358CC48E6FD2}" sibTransId="{77DC2AFF-23A1-4B0A-AC0F-D53D454D9C21}"/>
    <dgm:cxn modelId="{5D554B0D-9145-478E-94C9-8BCD2A33E982}" type="presOf" srcId="{F227CF73-47B1-4CEA-9ED7-4B5A9FBC4B1B}" destId="{0147CA0D-B333-4C80-BBB8-7ED31F953525}" srcOrd="0" destOrd="2" presId="urn:microsoft.com/office/officeart/2005/8/layout/list1"/>
    <dgm:cxn modelId="{FFABED80-511E-40C6-A62C-AA01789656D0}" type="presOf" srcId="{0DB67489-75F4-4774-AA55-F89ED472AB80}" destId="{3EDDA68D-00D2-42AE-991A-CC6C3857FAE3}" srcOrd="0" destOrd="3" presId="urn:microsoft.com/office/officeart/2005/8/layout/list1"/>
    <dgm:cxn modelId="{D61CA517-550C-40DF-95CC-CC6579B2EDE9}" srcId="{9A4246F5-4257-4DCE-9C49-FEFB586539B9}" destId="{F227CF73-47B1-4CEA-9ED7-4B5A9FBC4B1B}" srcOrd="2" destOrd="0" parTransId="{F3378E5B-AB6A-41D8-9136-BADD83F3F692}" sibTransId="{DB837247-29BB-44F2-AEED-049F95019A8B}"/>
    <dgm:cxn modelId="{9E3DC8F5-AA56-43A6-B660-060A1BE4B0C4}" type="presOf" srcId="{29B401BD-FA37-40A5-9D1C-5B3EFCB74EEC}" destId="{E3D1647C-B7F9-42CD-9EE4-95BC0D38D3C1}" srcOrd="1" destOrd="0" presId="urn:microsoft.com/office/officeart/2005/8/layout/list1"/>
    <dgm:cxn modelId="{D83E18D7-44B3-40FA-82F3-3A0DE1EE0B79}" type="presOf" srcId="{4AB59BEA-B393-4122-A06A-08461F199076}" destId="{3EDDA68D-00D2-42AE-991A-CC6C3857FAE3}" srcOrd="0" destOrd="0" presId="urn:microsoft.com/office/officeart/2005/8/layout/list1"/>
    <dgm:cxn modelId="{9797FCD0-66EF-44B8-9930-91F95B0EF974}" type="presOf" srcId="{FBE90938-784C-4739-B869-C5DC1A4670B3}" destId="{3EDDA68D-00D2-42AE-991A-CC6C3857FAE3}" srcOrd="0" destOrd="1" presId="urn:microsoft.com/office/officeart/2005/8/layout/list1"/>
    <dgm:cxn modelId="{2E78782C-4B6F-4047-9766-0B75BBC7B321}" srcId="{29B401BD-FA37-40A5-9D1C-5B3EFCB74EEC}" destId="{4AB59BEA-B393-4122-A06A-08461F199076}" srcOrd="0" destOrd="0" parTransId="{50855670-0D66-436F-A9B8-35A8B9520EC9}" sibTransId="{9085AFD7-6E28-4AF8-9170-8B441E698494}"/>
    <dgm:cxn modelId="{DEF29FB3-EA9A-4FEA-BAE1-1CC0C11ABFB9}" type="presOf" srcId="{86A1EFCA-47A5-41A6-9C73-6D28E6803DCF}" destId="{0147CA0D-B333-4C80-BBB8-7ED31F953525}" srcOrd="0" destOrd="0" presId="urn:microsoft.com/office/officeart/2005/8/layout/list1"/>
    <dgm:cxn modelId="{E42CD1E7-11BA-4022-BF92-F9ABD81A08AE}" type="presOf" srcId="{4349106E-BBA5-4532-8CBE-ABC08282C8BA}" destId="{3EDDA68D-00D2-42AE-991A-CC6C3857FAE3}" srcOrd="0" destOrd="4" presId="urn:microsoft.com/office/officeart/2005/8/layout/list1"/>
    <dgm:cxn modelId="{B2130FE2-9F8B-4D33-97A6-0C054795D6E5}" srcId="{29B401BD-FA37-40A5-9D1C-5B3EFCB74EEC}" destId="{0DB67489-75F4-4774-AA55-F89ED472AB80}" srcOrd="3" destOrd="0" parTransId="{6BFE8052-63DA-40F4-A9BF-B029D381752D}" sibTransId="{EE0FC55A-3001-4F2F-87BD-D52D6E272294}"/>
    <dgm:cxn modelId="{5894CF99-051F-43E6-81B7-11FBD3D9A30E}" type="presOf" srcId="{F10C331C-896C-4B1C-B883-6BA31CC5ACB1}" destId="{7C70C519-58B1-41A2-B06B-5EC2828CF06B}" srcOrd="0" destOrd="0" presId="urn:microsoft.com/office/officeart/2005/8/layout/list1"/>
    <dgm:cxn modelId="{EBBB6066-8661-4B20-81C0-66613C8F6648}" srcId="{29B401BD-FA37-40A5-9D1C-5B3EFCB74EEC}" destId="{FBE90938-784C-4739-B869-C5DC1A4670B3}" srcOrd="1" destOrd="0" parTransId="{515826A1-409B-44C7-8873-4DA68C7800CE}" sibTransId="{F6A292EA-C079-43EF-945D-F2107EB85158}"/>
    <dgm:cxn modelId="{E6429069-1BC4-4172-B544-110B7103F65B}" srcId="{9A4246F5-4257-4DCE-9C49-FEFB586539B9}" destId="{511FBFDF-3130-41DD-8A8A-D7C216948502}" srcOrd="1" destOrd="0" parTransId="{767AD989-2C89-4578-8DF5-E6E51CF968F1}" sibTransId="{EA1F93C6-576E-4AC7-8BB0-E6F8977ED013}"/>
    <dgm:cxn modelId="{DCAA448F-75AA-474A-942C-0050ACF196B1}" srcId="{A772A795-7C79-464F-8FB5-9B9E08FFE83D}" destId="{F10C331C-896C-4B1C-B883-6BA31CC5ACB1}" srcOrd="0" destOrd="0" parTransId="{E8BE155F-1C65-4FED-83C1-C38B4346C9C8}" sibTransId="{A3EBCF39-F7BA-49AA-825C-379E689AA81F}"/>
    <dgm:cxn modelId="{7808417B-6F10-4837-B518-ACB0B375A598}" type="presOf" srcId="{29B401BD-FA37-40A5-9D1C-5B3EFCB74EEC}" destId="{38439E06-4621-48B0-9966-7BF379064123}" srcOrd="0" destOrd="0" presId="urn:microsoft.com/office/officeart/2005/8/layout/list1"/>
    <dgm:cxn modelId="{D687EF89-3A5B-44E9-8E57-1E782EB3E8AC}" type="presOf" srcId="{7A561F4F-1C1D-47E2-9183-FFB208D6330C}" destId="{7E9D2A3A-E7D2-4566-84FD-C205C893448B}" srcOrd="0" destOrd="0" presId="urn:microsoft.com/office/officeart/2005/8/layout/list1"/>
    <dgm:cxn modelId="{7FC208FF-3C83-4DDF-A9A5-AB59033073FB}" type="presOf" srcId="{9A4246F5-4257-4DCE-9C49-FEFB586539B9}" destId="{F90C12E7-FD0B-4DAB-A9D9-939763B54497}" srcOrd="0" destOrd="0" presId="urn:microsoft.com/office/officeart/2005/8/layout/list1"/>
    <dgm:cxn modelId="{3AF239BF-3A66-439E-940B-1B32B4D54150}" type="presOf" srcId="{A772A795-7C79-464F-8FB5-9B9E08FFE83D}" destId="{D89D1926-0391-44D3-B041-8948C25AEC26}" srcOrd="0" destOrd="0" presId="urn:microsoft.com/office/officeart/2005/8/layout/list1"/>
    <dgm:cxn modelId="{05DF5366-D7D0-47D8-BE81-FEB489082CC7}" srcId="{29B401BD-FA37-40A5-9D1C-5B3EFCB74EEC}" destId="{4349106E-BBA5-4532-8CBE-ABC08282C8BA}" srcOrd="4" destOrd="0" parTransId="{F22450EF-1E60-41AF-AB5D-B28E7D385AE4}" sibTransId="{713A92EA-867B-4B5F-9179-42604E0549CA}"/>
    <dgm:cxn modelId="{4A418929-88F7-45FB-9664-6051CD580993}" srcId="{9A4246F5-4257-4DCE-9C49-FEFB586539B9}" destId="{86A1EFCA-47A5-41A6-9C73-6D28E6803DCF}" srcOrd="0" destOrd="0" parTransId="{27783F88-CDDB-4E40-94A7-CB98EE43DDE8}" sibTransId="{41793194-609F-413D-99EA-49B719B047ED}"/>
    <dgm:cxn modelId="{0945EB73-EF2E-4C16-BBFE-D7370730F509}" type="presOf" srcId="{F10C331C-896C-4B1C-B883-6BA31CC5ACB1}" destId="{B4AA8905-6930-4616-BD78-6635ADAD17B7}" srcOrd="1" destOrd="0" presId="urn:microsoft.com/office/officeart/2005/8/layout/list1"/>
    <dgm:cxn modelId="{C3ABEB84-ED61-470B-9018-172D9E682CF1}" type="presOf" srcId="{CEEC50EF-71A2-43F8-BA92-1C40FBC4AD8C}" destId="{3EDDA68D-00D2-42AE-991A-CC6C3857FAE3}" srcOrd="0" destOrd="2" presId="urn:microsoft.com/office/officeart/2005/8/layout/list1"/>
    <dgm:cxn modelId="{7F820645-50A3-45FF-8A8A-7BCE1327A96D}" srcId="{29B401BD-FA37-40A5-9D1C-5B3EFCB74EEC}" destId="{CEEC50EF-71A2-43F8-BA92-1C40FBC4AD8C}" srcOrd="2" destOrd="0" parTransId="{6230B969-8F57-4ECC-8A9D-70524D39E4F2}" sibTransId="{C2767A64-705C-43CC-8B2A-56F6ED019B84}"/>
    <dgm:cxn modelId="{01D4A2B8-09D0-4904-8D76-9CD7731759C7}" srcId="{F10C331C-896C-4B1C-B883-6BA31CC5ACB1}" destId="{7A561F4F-1C1D-47E2-9183-FFB208D6330C}" srcOrd="0" destOrd="0" parTransId="{DEFEC865-9608-4F13-B71B-3EF5985382AE}" sibTransId="{804B6F7C-4C5F-4770-9684-AC8032BB84BB}"/>
    <dgm:cxn modelId="{0D92AC08-F504-4F83-AD10-83C61B0F0908}" srcId="{A772A795-7C79-464F-8FB5-9B9E08FFE83D}" destId="{9A4246F5-4257-4DCE-9C49-FEFB586539B9}" srcOrd="1" destOrd="0" parTransId="{796B71B2-B230-4DF6-9921-0DE845940ED8}" sibTransId="{BDC6D8F4-B8B1-453D-B127-FB291FB4962D}"/>
    <dgm:cxn modelId="{9954732C-BC44-499C-A961-47A1890A3AE3}" type="presOf" srcId="{8622F478-7904-4ECC-A497-241308DDDF46}" destId="{0147CA0D-B333-4C80-BBB8-7ED31F953525}" srcOrd="0" destOrd="3" presId="urn:microsoft.com/office/officeart/2005/8/layout/list1"/>
    <dgm:cxn modelId="{1DD09BA8-92F6-4790-94DA-E218355EF445}" type="presParOf" srcId="{D89D1926-0391-44D3-B041-8948C25AEC26}" destId="{FA3F5969-139E-4DD3-8931-41BCDF6F2FFA}" srcOrd="0" destOrd="0" presId="urn:microsoft.com/office/officeart/2005/8/layout/list1"/>
    <dgm:cxn modelId="{4D50C719-9653-4BA5-B66B-050FC1A97590}" type="presParOf" srcId="{FA3F5969-139E-4DD3-8931-41BCDF6F2FFA}" destId="{7C70C519-58B1-41A2-B06B-5EC2828CF06B}" srcOrd="0" destOrd="0" presId="urn:microsoft.com/office/officeart/2005/8/layout/list1"/>
    <dgm:cxn modelId="{C35F0888-70E2-4FEA-97FC-491EB3021C6D}" type="presParOf" srcId="{FA3F5969-139E-4DD3-8931-41BCDF6F2FFA}" destId="{B4AA8905-6930-4616-BD78-6635ADAD17B7}" srcOrd="1" destOrd="0" presId="urn:microsoft.com/office/officeart/2005/8/layout/list1"/>
    <dgm:cxn modelId="{B2DA3BAB-8A13-4E64-A98D-C139E67220F2}" type="presParOf" srcId="{D89D1926-0391-44D3-B041-8948C25AEC26}" destId="{F83AF01C-4E3A-4543-9096-CA83F039177F}" srcOrd="1" destOrd="0" presId="urn:microsoft.com/office/officeart/2005/8/layout/list1"/>
    <dgm:cxn modelId="{EF4D38ED-076B-40DD-8572-0BC4F50F144D}" type="presParOf" srcId="{D89D1926-0391-44D3-B041-8948C25AEC26}" destId="{7E9D2A3A-E7D2-4566-84FD-C205C893448B}" srcOrd="2" destOrd="0" presId="urn:microsoft.com/office/officeart/2005/8/layout/list1"/>
    <dgm:cxn modelId="{545D1827-F578-4E24-BFFD-F5CD703031AA}" type="presParOf" srcId="{D89D1926-0391-44D3-B041-8948C25AEC26}" destId="{736AC615-BC8A-498A-A8DD-8D1B0A9AA91B}" srcOrd="3" destOrd="0" presId="urn:microsoft.com/office/officeart/2005/8/layout/list1"/>
    <dgm:cxn modelId="{7B48AC54-78A1-4B0C-ADCB-A795571E0923}" type="presParOf" srcId="{D89D1926-0391-44D3-B041-8948C25AEC26}" destId="{DDCDE820-27CB-41A7-A8E6-9DE55CF48A0D}" srcOrd="4" destOrd="0" presId="urn:microsoft.com/office/officeart/2005/8/layout/list1"/>
    <dgm:cxn modelId="{F72E86D9-6A9C-4A69-BB20-3FD067329781}" type="presParOf" srcId="{DDCDE820-27CB-41A7-A8E6-9DE55CF48A0D}" destId="{F90C12E7-FD0B-4DAB-A9D9-939763B54497}" srcOrd="0" destOrd="0" presId="urn:microsoft.com/office/officeart/2005/8/layout/list1"/>
    <dgm:cxn modelId="{3100C8AD-461B-4206-AD44-E7B6779853AE}" type="presParOf" srcId="{DDCDE820-27CB-41A7-A8E6-9DE55CF48A0D}" destId="{52238CC5-AC11-4425-B1FF-09FB8913A984}" srcOrd="1" destOrd="0" presId="urn:microsoft.com/office/officeart/2005/8/layout/list1"/>
    <dgm:cxn modelId="{4195708F-94DF-4075-9BED-EC1ED07152B2}" type="presParOf" srcId="{D89D1926-0391-44D3-B041-8948C25AEC26}" destId="{090C7AD4-AD43-42D0-82DF-4502168B4F84}" srcOrd="5" destOrd="0" presId="urn:microsoft.com/office/officeart/2005/8/layout/list1"/>
    <dgm:cxn modelId="{444C3C14-593C-4F8E-B55B-D4CCAD83BCEE}" type="presParOf" srcId="{D89D1926-0391-44D3-B041-8948C25AEC26}" destId="{0147CA0D-B333-4C80-BBB8-7ED31F953525}" srcOrd="6" destOrd="0" presId="urn:microsoft.com/office/officeart/2005/8/layout/list1"/>
    <dgm:cxn modelId="{8266A64F-687A-48C1-88B5-3CA8A55752CD}" type="presParOf" srcId="{D89D1926-0391-44D3-B041-8948C25AEC26}" destId="{F0708630-B933-4673-AF5A-EC0FCE573AE8}" srcOrd="7" destOrd="0" presId="urn:microsoft.com/office/officeart/2005/8/layout/list1"/>
    <dgm:cxn modelId="{4F197E2E-054E-4366-8128-DAC055F5266A}" type="presParOf" srcId="{D89D1926-0391-44D3-B041-8948C25AEC26}" destId="{8B77CB50-D116-4BA4-BF43-FFFC0116F66C}" srcOrd="8" destOrd="0" presId="urn:microsoft.com/office/officeart/2005/8/layout/list1"/>
    <dgm:cxn modelId="{7E3E1735-88B9-4665-BC6B-DDCAFC755A25}" type="presParOf" srcId="{8B77CB50-D116-4BA4-BF43-FFFC0116F66C}" destId="{38439E06-4621-48B0-9966-7BF379064123}" srcOrd="0" destOrd="0" presId="urn:microsoft.com/office/officeart/2005/8/layout/list1"/>
    <dgm:cxn modelId="{3A5E55EF-0569-46AF-B52E-326F79D98131}" type="presParOf" srcId="{8B77CB50-D116-4BA4-BF43-FFFC0116F66C}" destId="{E3D1647C-B7F9-42CD-9EE4-95BC0D38D3C1}" srcOrd="1" destOrd="0" presId="urn:microsoft.com/office/officeart/2005/8/layout/list1"/>
    <dgm:cxn modelId="{6CDB51EF-FCB1-4FBE-B4DC-4D9492BE2006}" type="presParOf" srcId="{D89D1926-0391-44D3-B041-8948C25AEC26}" destId="{DCA895F9-37FE-4FA2-852E-5EE2AE1FE81F}" srcOrd="9" destOrd="0" presId="urn:microsoft.com/office/officeart/2005/8/layout/list1"/>
    <dgm:cxn modelId="{068251B1-8223-45D3-AA53-A0E86F84DCFD}" type="presParOf" srcId="{D89D1926-0391-44D3-B041-8948C25AEC26}" destId="{3EDDA68D-00D2-42AE-991A-CC6C3857FA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26 817,6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27 030,6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27 030,6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BD8E8A1A-62C2-4724-9670-86D2665B57F5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0C334A32-B19F-4B99-855A-1A71350731DE}" type="parTrans" cxnId="{99D6C0E7-D94B-464E-B316-E405A31677C4}">
      <dgm:prSet/>
      <dgm:spPr/>
    </dgm:pt>
    <dgm:pt modelId="{0DBAD45E-38B5-4281-B197-11ED54FBC76D}" type="sibTrans" cxnId="{99D6C0E7-D94B-464E-B316-E405A31677C4}">
      <dgm:prSet/>
      <dgm:spPr/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6234" custLinFactNeighborX="23109" custLinFactNeighborY="-2731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1931" custScaleY="100121" custLinFactNeighborX="20455" custLinFactNeighborY="1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14259" custLinFactNeighborX="7478" custLinFactNeighborY="1398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7516" custScaleY="160914" custLinFactNeighborX="8919" custLinFactNeighborY="1432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092" custScaleY="98943" custLinFactNeighborX="7655" custLinFactNeighborY="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9977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1139" custScaleY="15850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9647" custScaleY="99070" custLinFactNeighborX="5705" custLinFactNeighborY="25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F6B4A-A7CC-4EFF-8DCA-B7256955B460}" type="presOf" srcId="{FC3C25CF-C3AD-45B3-8ED6-3A8BDBC50F1D}" destId="{DE089A33-C4CF-436B-868C-DBC56E81CCA4}" srcOrd="0" destOrd="0" presId="urn:microsoft.com/office/officeart/2005/8/layout/process3"/>
    <dgm:cxn modelId="{99D6C0E7-D94B-464E-B316-E405A31677C4}" srcId="{F2A60169-509F-4A25-B0C7-FACBA47F3AE7}" destId="{BD8E8A1A-62C2-4724-9670-86D2665B57F5}" srcOrd="1" destOrd="0" parTransId="{0C334A32-B19F-4B99-855A-1A71350731DE}" sibTransId="{0DBAD45E-38B5-4281-B197-11ED54FBC76D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F8E0DA0-CC6D-47BD-AEF3-2F56C8A446C0}" type="presOf" srcId="{ECBE8840-6FEA-4CCE-8039-A6F6322D81CE}" destId="{3239BA27-E704-43DE-8DEE-77F42BADD029}" srcOrd="0" destOrd="0" presId="urn:microsoft.com/office/officeart/2005/8/layout/process3"/>
    <dgm:cxn modelId="{1F8BE8E6-B482-4374-AF5D-2E540D974982}" type="presOf" srcId="{ECBE8840-6FEA-4CCE-8039-A6F6322D81CE}" destId="{091E2058-02AF-4088-9B65-BEF8758FB006}" srcOrd="1" destOrd="0" presId="urn:microsoft.com/office/officeart/2005/8/layout/process3"/>
    <dgm:cxn modelId="{6F266732-8ECD-40EC-9215-B1B56704E829}" type="presOf" srcId="{B0E9F480-AABF-4683-962F-DADD559D16B0}" destId="{292A6501-1DC9-4CC7-B5BC-B6ED0836D250}" srcOrd="0" destOrd="0" presId="urn:microsoft.com/office/officeart/2005/8/layout/process3"/>
    <dgm:cxn modelId="{10D8B9AB-C8C8-4416-AC24-C2E6DF89307B}" type="presOf" srcId="{E84CC8A3-898B-4602-93E1-9C241AA02335}" destId="{780F94B2-0B9B-4587-A62A-4B214FDD42C5}" srcOrd="0" destOrd="0" presId="urn:microsoft.com/office/officeart/2005/8/layout/process3"/>
    <dgm:cxn modelId="{00D2276E-17CD-48F6-96FC-8CB982A766C5}" type="presOf" srcId="{180DC6C2-BF81-4CD9-8301-7421D0446C26}" destId="{D850791D-A8B5-4B2F-836D-470865ED6C99}" srcOrd="0" destOrd="0" presId="urn:microsoft.com/office/officeart/2005/8/layout/process3"/>
    <dgm:cxn modelId="{1871BC17-6801-49E0-8B1D-2C3E894BAFD2}" type="presOf" srcId="{F2A60169-509F-4A25-B0C7-FACBA47F3AE7}" destId="{ED9C1277-E784-4504-A987-2EC29B2FD88B}" srcOrd="0" destOrd="0" presId="urn:microsoft.com/office/officeart/2005/8/layout/process3"/>
    <dgm:cxn modelId="{8FDA650A-6FB3-41BE-82B6-40919E428EE9}" type="presOf" srcId="{CFCE1214-F9B7-45DF-9E3A-B84C8C394C7C}" destId="{37098FC8-DA80-490C-8584-B4BA00C4298E}" srcOrd="0" destOrd="0" presId="urn:microsoft.com/office/officeart/2005/8/layout/process3"/>
    <dgm:cxn modelId="{55AA3949-BCFA-44BC-AF7A-82AE60E13A7A}" type="presOf" srcId="{BC8F80B7-3392-4555-87BC-CACDA64975B9}" destId="{E52CA826-C8AC-4E80-B5CF-C380F07E4E79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AE4EA4B8-232A-47C0-BACD-FAC5D9507D14}" type="presOf" srcId="{BC8F80B7-3392-4555-87BC-CACDA64975B9}" destId="{80BA55CA-056B-4BCF-B8AA-767682BBC287}" srcOrd="1" destOrd="0" presId="urn:microsoft.com/office/officeart/2005/8/layout/process3"/>
    <dgm:cxn modelId="{5077DB21-53FB-4032-8975-1155775EB3E1}" type="presOf" srcId="{52B576D8-245D-436B-A80C-899E77B4B69E}" destId="{705997ED-CA94-40FC-BD2C-4B7E4C812304}" srcOrd="0" destOrd="0" presId="urn:microsoft.com/office/officeart/2005/8/layout/process3"/>
    <dgm:cxn modelId="{3B55D7A3-C617-44B4-A7C2-BF2800EF1FAA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05E69F6-9924-433A-AFB0-3DAA8E8247D8}" type="presOf" srcId="{180DC6C2-BF81-4CD9-8301-7421D0446C26}" destId="{6453F1E3-4866-43DF-9451-C9818F57C999}" srcOrd="1" destOrd="0" presId="urn:microsoft.com/office/officeart/2005/8/layout/process3"/>
    <dgm:cxn modelId="{9B5FFA98-1835-4202-8CE4-488B0A19F650}" type="presOf" srcId="{F2A60169-509F-4A25-B0C7-FACBA47F3AE7}" destId="{0D1195A0-6A99-4107-A8F6-D85912CC4EBC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CC054069-9B65-400C-A056-0CFC25CE0BE4}" type="presOf" srcId="{BD8E8A1A-62C2-4724-9670-86D2665B57F5}" destId="{292A6501-1DC9-4CC7-B5BC-B6ED0836D250}" srcOrd="0" destOrd="1" presId="urn:microsoft.com/office/officeart/2005/8/layout/process3"/>
    <dgm:cxn modelId="{FBFF3A52-6AA9-48D1-A70D-1076274541C6}" type="presParOf" srcId="{DE089A33-C4CF-436B-868C-DBC56E81CCA4}" destId="{568B3058-AD67-4897-B49E-ED8993113A37}" srcOrd="0" destOrd="0" presId="urn:microsoft.com/office/officeart/2005/8/layout/process3"/>
    <dgm:cxn modelId="{87E95084-18B8-4C33-A1A0-E3FEA88D6BFC}" type="presParOf" srcId="{568B3058-AD67-4897-B49E-ED8993113A37}" destId="{3239BA27-E704-43DE-8DEE-77F42BADD029}" srcOrd="0" destOrd="0" presId="urn:microsoft.com/office/officeart/2005/8/layout/process3"/>
    <dgm:cxn modelId="{B761682A-846F-4792-8780-A7A386A15BEB}" type="presParOf" srcId="{568B3058-AD67-4897-B49E-ED8993113A37}" destId="{091E2058-02AF-4088-9B65-BEF8758FB006}" srcOrd="1" destOrd="0" presId="urn:microsoft.com/office/officeart/2005/8/layout/process3"/>
    <dgm:cxn modelId="{53E03E07-12D8-412A-ADD5-10201C4D32A5}" type="presParOf" srcId="{568B3058-AD67-4897-B49E-ED8993113A37}" destId="{37098FC8-DA80-490C-8584-B4BA00C4298E}" srcOrd="2" destOrd="0" presId="urn:microsoft.com/office/officeart/2005/8/layout/process3"/>
    <dgm:cxn modelId="{AAEFE69A-BFCF-4087-BE2B-84E570F2E0D2}" type="presParOf" srcId="{DE089A33-C4CF-436B-868C-DBC56E81CCA4}" destId="{E52CA826-C8AC-4E80-B5CF-C380F07E4E79}" srcOrd="1" destOrd="0" presId="urn:microsoft.com/office/officeart/2005/8/layout/process3"/>
    <dgm:cxn modelId="{C32423D5-C1C6-4BB3-B888-AA0C9A0D1EBE}" type="presParOf" srcId="{E52CA826-C8AC-4E80-B5CF-C380F07E4E79}" destId="{80BA55CA-056B-4BCF-B8AA-767682BBC287}" srcOrd="0" destOrd="0" presId="urn:microsoft.com/office/officeart/2005/8/layout/process3"/>
    <dgm:cxn modelId="{8B0FD539-BA5E-4228-AAE7-DCB5CD53B26B}" type="presParOf" srcId="{DE089A33-C4CF-436B-868C-DBC56E81CCA4}" destId="{D512B6C3-675D-4355-9E47-14BDB7271FD3}" srcOrd="2" destOrd="0" presId="urn:microsoft.com/office/officeart/2005/8/layout/process3"/>
    <dgm:cxn modelId="{E794F23C-FAD8-4C3B-B834-DD5DDACE39C8}" type="presParOf" srcId="{D512B6C3-675D-4355-9E47-14BDB7271FD3}" destId="{D850791D-A8B5-4B2F-836D-470865ED6C99}" srcOrd="0" destOrd="0" presId="urn:microsoft.com/office/officeart/2005/8/layout/process3"/>
    <dgm:cxn modelId="{493E18C9-290E-44AD-A666-2244DC362F6E}" type="presParOf" srcId="{D512B6C3-675D-4355-9E47-14BDB7271FD3}" destId="{6453F1E3-4866-43DF-9451-C9818F57C999}" srcOrd="1" destOrd="0" presId="urn:microsoft.com/office/officeart/2005/8/layout/process3"/>
    <dgm:cxn modelId="{D3DA73D6-3D25-46CC-A7FC-F9BE5F185275}" type="presParOf" srcId="{D512B6C3-675D-4355-9E47-14BDB7271FD3}" destId="{705997ED-CA94-40FC-BD2C-4B7E4C812304}" srcOrd="2" destOrd="0" presId="urn:microsoft.com/office/officeart/2005/8/layout/process3"/>
    <dgm:cxn modelId="{DCAA1A72-61FA-4EC2-AA27-8357AE2465CB}" type="presParOf" srcId="{DE089A33-C4CF-436B-868C-DBC56E81CCA4}" destId="{780F94B2-0B9B-4587-A62A-4B214FDD42C5}" srcOrd="3" destOrd="0" presId="urn:microsoft.com/office/officeart/2005/8/layout/process3"/>
    <dgm:cxn modelId="{F49C0DF8-644A-4C10-872C-141E8D9BA53B}" type="presParOf" srcId="{780F94B2-0B9B-4587-A62A-4B214FDD42C5}" destId="{8B244423-6177-409E-A055-27B77BA03BA7}" srcOrd="0" destOrd="0" presId="urn:microsoft.com/office/officeart/2005/8/layout/process3"/>
    <dgm:cxn modelId="{345205AC-60C1-4AC7-8090-5DB2B5AEFA75}" type="presParOf" srcId="{DE089A33-C4CF-436B-868C-DBC56E81CCA4}" destId="{07D123CD-5EF3-4A78-982F-27B0C38F46F9}" srcOrd="4" destOrd="0" presId="urn:microsoft.com/office/officeart/2005/8/layout/process3"/>
    <dgm:cxn modelId="{9EB278DE-88BC-482E-AA0B-1B36DDF7D117}" type="presParOf" srcId="{07D123CD-5EF3-4A78-982F-27B0C38F46F9}" destId="{ED9C1277-E784-4504-A987-2EC29B2FD88B}" srcOrd="0" destOrd="0" presId="urn:microsoft.com/office/officeart/2005/8/layout/process3"/>
    <dgm:cxn modelId="{63E4DEE3-6AAE-474E-AAD1-A9991A095A46}" type="presParOf" srcId="{07D123CD-5EF3-4A78-982F-27B0C38F46F9}" destId="{0D1195A0-6A99-4107-A8F6-D85912CC4EBC}" srcOrd="1" destOrd="0" presId="urn:microsoft.com/office/officeart/2005/8/layout/process3"/>
    <dgm:cxn modelId="{B85AA62F-3C36-47C1-8194-2B14270C3B5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16 812,7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15 606,2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15 564,9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09765" custScaleY="175535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10918" custLinFactNeighborY="1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20762" custScaleY="107537" custLinFactNeighborX="4595" custLinFactNeighborY="1653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62366" custLinFactNeighborX="2144" custLinFactNeighborY="-108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0051" custLinFactNeighborX="-6527" custLinFactNeighborY="25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59360" custLinFactNeighborX="8694" custLinFactNeighborY="13055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15207" custScaleY="152130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02837" custLinFactNeighborX="-6475" custLinFactNeighborY="24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7C91A-86F8-41FE-860C-741DDD0A284D}" type="presOf" srcId="{FC3C25CF-C3AD-45B3-8ED6-3A8BDBC50F1D}" destId="{DE089A33-C4CF-436B-868C-DBC56E81CCA4}" srcOrd="0" destOrd="0" presId="urn:microsoft.com/office/officeart/2005/8/layout/process3"/>
    <dgm:cxn modelId="{052EAF0A-59C8-4D2A-BE0A-6AE53B2BA637}" type="presOf" srcId="{E84CC8A3-898B-4602-93E1-9C241AA02335}" destId="{8B244423-6177-409E-A055-27B77BA03BA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67DF2ECC-396B-43BE-8DB8-74F765C23829}" type="presOf" srcId="{BC8F80B7-3392-4555-87BC-CACDA64975B9}" destId="{E52CA826-C8AC-4E80-B5CF-C380F07E4E79}" srcOrd="0" destOrd="0" presId="urn:microsoft.com/office/officeart/2005/8/layout/process3"/>
    <dgm:cxn modelId="{BE56EF5B-59F4-4FCD-8FB4-ADB2C7458B41}" type="presOf" srcId="{52B576D8-245D-436B-A80C-899E77B4B69E}" destId="{705997ED-CA94-40FC-BD2C-4B7E4C812304}" srcOrd="0" destOrd="0" presId="urn:microsoft.com/office/officeart/2005/8/layout/process3"/>
    <dgm:cxn modelId="{B785E618-C33C-4520-BFF3-50D664463B25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A026964C-6068-4E6B-A202-D5A7ED35B909}" type="presOf" srcId="{180DC6C2-BF81-4CD9-8301-7421D0446C26}" destId="{D850791D-A8B5-4B2F-836D-470865ED6C99}" srcOrd="0" destOrd="0" presId="urn:microsoft.com/office/officeart/2005/8/layout/process3"/>
    <dgm:cxn modelId="{31D1D429-E727-4F31-8582-01EC56E40C2B}" type="presOf" srcId="{CFCE1214-F9B7-45DF-9E3A-B84C8C394C7C}" destId="{37098FC8-DA80-490C-8584-B4BA00C4298E}" srcOrd="0" destOrd="0" presId="urn:microsoft.com/office/officeart/2005/8/layout/process3"/>
    <dgm:cxn modelId="{0EC4C7E3-0BEC-4E01-9684-78607CDB2003}" type="presOf" srcId="{F2A60169-509F-4A25-B0C7-FACBA47F3AE7}" destId="{0D1195A0-6A99-4107-A8F6-D85912CC4EBC}" srcOrd="1" destOrd="0" presId="urn:microsoft.com/office/officeart/2005/8/layout/process3"/>
    <dgm:cxn modelId="{3D7B7417-0E1E-4E0B-B672-7F6C6295DF84}" type="presOf" srcId="{ECBE8840-6FEA-4CCE-8039-A6F6322D81CE}" destId="{3239BA27-E704-43DE-8DEE-77F42BADD029}" srcOrd="0" destOrd="0" presId="urn:microsoft.com/office/officeart/2005/8/layout/process3"/>
    <dgm:cxn modelId="{B7E290CB-DCF2-41B5-AD34-E3592C881E13}" type="presOf" srcId="{B0E9F480-AABF-4683-962F-DADD559D16B0}" destId="{292A6501-1DC9-4CC7-B5BC-B6ED0836D250}" srcOrd="0" destOrd="0" presId="urn:microsoft.com/office/officeart/2005/8/layout/process3"/>
    <dgm:cxn modelId="{26C70DB2-F626-4C74-8764-28F678F16DC7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93DC98F-9ED7-47A1-A1BB-1928A5DCC899}" type="presOf" srcId="{E84CC8A3-898B-4602-93E1-9C241AA02335}" destId="{780F94B2-0B9B-4587-A62A-4B214FDD42C5}" srcOrd="0" destOrd="0" presId="urn:microsoft.com/office/officeart/2005/8/layout/process3"/>
    <dgm:cxn modelId="{7DE60C06-8B22-4FD1-A7C4-861567FAECCC}" type="presOf" srcId="{BC8F80B7-3392-4555-87BC-CACDA64975B9}" destId="{80BA55CA-056B-4BCF-B8AA-767682BBC287}" srcOrd="1" destOrd="0" presId="urn:microsoft.com/office/officeart/2005/8/layout/process3"/>
    <dgm:cxn modelId="{E8414DF9-CEE2-4DA8-BE7E-D2AA08E39D6E}" type="presOf" srcId="{ECBE8840-6FEA-4CCE-8039-A6F6322D81CE}" destId="{091E2058-02AF-4088-9B65-BEF8758FB006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B12DB010-B51C-43C7-B7B8-4033967891DD}" type="presParOf" srcId="{DE089A33-C4CF-436B-868C-DBC56E81CCA4}" destId="{568B3058-AD67-4897-B49E-ED8993113A37}" srcOrd="0" destOrd="0" presId="urn:microsoft.com/office/officeart/2005/8/layout/process3"/>
    <dgm:cxn modelId="{AD064CD7-E679-42C0-ADFA-FFCA34E9A426}" type="presParOf" srcId="{568B3058-AD67-4897-B49E-ED8993113A37}" destId="{3239BA27-E704-43DE-8DEE-77F42BADD029}" srcOrd="0" destOrd="0" presId="urn:microsoft.com/office/officeart/2005/8/layout/process3"/>
    <dgm:cxn modelId="{22D90480-211B-4B90-8273-E8CF8C8FED81}" type="presParOf" srcId="{568B3058-AD67-4897-B49E-ED8993113A37}" destId="{091E2058-02AF-4088-9B65-BEF8758FB006}" srcOrd="1" destOrd="0" presId="urn:microsoft.com/office/officeart/2005/8/layout/process3"/>
    <dgm:cxn modelId="{3B2F35EB-3D08-4A9F-A577-D451C6531C4B}" type="presParOf" srcId="{568B3058-AD67-4897-B49E-ED8993113A37}" destId="{37098FC8-DA80-490C-8584-B4BA00C4298E}" srcOrd="2" destOrd="0" presId="urn:microsoft.com/office/officeart/2005/8/layout/process3"/>
    <dgm:cxn modelId="{1083F46A-5813-4CD1-ABCB-4ED715CC0744}" type="presParOf" srcId="{DE089A33-C4CF-436B-868C-DBC56E81CCA4}" destId="{E52CA826-C8AC-4E80-B5CF-C380F07E4E79}" srcOrd="1" destOrd="0" presId="urn:microsoft.com/office/officeart/2005/8/layout/process3"/>
    <dgm:cxn modelId="{1E517FEC-0919-4428-8BD8-E45D6D781860}" type="presParOf" srcId="{E52CA826-C8AC-4E80-B5CF-C380F07E4E79}" destId="{80BA55CA-056B-4BCF-B8AA-767682BBC287}" srcOrd="0" destOrd="0" presId="urn:microsoft.com/office/officeart/2005/8/layout/process3"/>
    <dgm:cxn modelId="{D81B7F73-CDA9-47E0-B6EF-ED8C28F9E1B2}" type="presParOf" srcId="{DE089A33-C4CF-436B-868C-DBC56E81CCA4}" destId="{D512B6C3-675D-4355-9E47-14BDB7271FD3}" srcOrd="2" destOrd="0" presId="urn:microsoft.com/office/officeart/2005/8/layout/process3"/>
    <dgm:cxn modelId="{EC496B91-D865-4826-9591-184CF5677A6D}" type="presParOf" srcId="{D512B6C3-675D-4355-9E47-14BDB7271FD3}" destId="{D850791D-A8B5-4B2F-836D-470865ED6C99}" srcOrd="0" destOrd="0" presId="urn:microsoft.com/office/officeart/2005/8/layout/process3"/>
    <dgm:cxn modelId="{A5F0AB61-BB80-4E4E-B12F-E211DD077D30}" type="presParOf" srcId="{D512B6C3-675D-4355-9E47-14BDB7271FD3}" destId="{6453F1E3-4866-43DF-9451-C9818F57C999}" srcOrd="1" destOrd="0" presId="urn:microsoft.com/office/officeart/2005/8/layout/process3"/>
    <dgm:cxn modelId="{27C4A3E4-FDD8-4AD4-8210-1C90E605BD61}" type="presParOf" srcId="{D512B6C3-675D-4355-9E47-14BDB7271FD3}" destId="{705997ED-CA94-40FC-BD2C-4B7E4C812304}" srcOrd="2" destOrd="0" presId="urn:microsoft.com/office/officeart/2005/8/layout/process3"/>
    <dgm:cxn modelId="{837E8F24-88FC-4CF3-B136-B5DBDF78F991}" type="presParOf" srcId="{DE089A33-C4CF-436B-868C-DBC56E81CCA4}" destId="{780F94B2-0B9B-4587-A62A-4B214FDD42C5}" srcOrd="3" destOrd="0" presId="urn:microsoft.com/office/officeart/2005/8/layout/process3"/>
    <dgm:cxn modelId="{58DE86E8-6E0E-42CD-9F51-C3178FD279F0}" type="presParOf" srcId="{780F94B2-0B9B-4587-A62A-4B214FDD42C5}" destId="{8B244423-6177-409E-A055-27B77BA03BA7}" srcOrd="0" destOrd="0" presId="urn:microsoft.com/office/officeart/2005/8/layout/process3"/>
    <dgm:cxn modelId="{50F2F7B1-A9FC-46EA-A72B-6EA3A91D5345}" type="presParOf" srcId="{DE089A33-C4CF-436B-868C-DBC56E81CCA4}" destId="{07D123CD-5EF3-4A78-982F-27B0C38F46F9}" srcOrd="4" destOrd="0" presId="urn:microsoft.com/office/officeart/2005/8/layout/process3"/>
    <dgm:cxn modelId="{B33FF889-BD19-4E11-8DFA-2776E89A53D0}" type="presParOf" srcId="{07D123CD-5EF3-4A78-982F-27B0C38F46F9}" destId="{ED9C1277-E784-4504-A987-2EC29B2FD88B}" srcOrd="0" destOrd="0" presId="urn:microsoft.com/office/officeart/2005/8/layout/process3"/>
    <dgm:cxn modelId="{376239AC-3B0F-49E9-9697-84CB9C9C8DBD}" type="presParOf" srcId="{07D123CD-5EF3-4A78-982F-27B0C38F46F9}" destId="{0D1195A0-6A99-4107-A8F6-D85912CC4EBC}" srcOrd="1" destOrd="0" presId="urn:microsoft.com/office/officeart/2005/8/layout/process3"/>
    <dgm:cxn modelId="{3DEB82A2-83FF-4C0C-8659-00ABA9BAEC9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20 790,0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99 704,2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16 290,6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2106" custLinFactNeighborX="34024" custLinFactNeighborY="-3885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30163" custScaleY="94832" custLinFactNeighborX="27589" custLinFactNeighborY="-14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39442" custScaleY="129240" custLinFactNeighborX="-9383" custLinFactNeighborY="2388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26095" custScaleY="158610" custLinFactNeighborX="12677" custLinFactNeighborY="-34188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4420" custLinFactNeighborX="14938" custLinFactNeighborY="-12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09989" custScaleY="128228" custLinFactNeighborX="829" custLinFactNeighborY="2607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6684" custScaleY="166686" custLinFactNeighborX="8224" custLinFactNeighborY="-29178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24799" custLinFactNeighborX="-492" custLinFactNeighborY="-1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9B7AB9-A65A-4D33-8A28-0A6A02405630}" type="presOf" srcId="{E84CC8A3-898B-4602-93E1-9C241AA02335}" destId="{780F94B2-0B9B-4587-A62A-4B214FDD42C5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1BD8069-A46D-42E6-9BE8-712C3A0940F7}" type="presOf" srcId="{E84CC8A3-898B-4602-93E1-9C241AA02335}" destId="{8B244423-6177-409E-A055-27B77BA03BA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28345E4-0A4D-4EEF-95B1-1F63D3036BD1}" type="presOf" srcId="{FC3C25CF-C3AD-45B3-8ED6-3A8BDBC50F1D}" destId="{DE089A33-C4CF-436B-868C-DBC56E81CCA4}" srcOrd="0" destOrd="0" presId="urn:microsoft.com/office/officeart/2005/8/layout/process3"/>
    <dgm:cxn modelId="{9F8510C7-9DE1-4253-8169-68E30374F058}" type="presOf" srcId="{F2A60169-509F-4A25-B0C7-FACBA47F3AE7}" destId="{ED9C1277-E784-4504-A987-2EC29B2FD88B}" srcOrd="0" destOrd="0" presId="urn:microsoft.com/office/officeart/2005/8/layout/process3"/>
    <dgm:cxn modelId="{20997C39-AB73-42D2-B48E-138539260F58}" type="presOf" srcId="{180DC6C2-BF81-4CD9-8301-7421D0446C26}" destId="{D850791D-A8B5-4B2F-836D-470865ED6C99}" srcOrd="0" destOrd="0" presId="urn:microsoft.com/office/officeart/2005/8/layout/process3"/>
    <dgm:cxn modelId="{A91B50CE-5F5D-44C7-BF59-0B391B929D4E}" type="presOf" srcId="{B0E9F480-AABF-4683-962F-DADD559D16B0}" destId="{292A6501-1DC9-4CC7-B5BC-B6ED0836D250}" srcOrd="0" destOrd="0" presId="urn:microsoft.com/office/officeart/2005/8/layout/process3"/>
    <dgm:cxn modelId="{E8F824D4-4A0E-4C68-A358-657874E8D2C9}" type="presOf" srcId="{ECBE8840-6FEA-4CCE-8039-A6F6322D81CE}" destId="{091E2058-02AF-4088-9B65-BEF8758FB006}" srcOrd="1" destOrd="0" presId="urn:microsoft.com/office/officeart/2005/8/layout/process3"/>
    <dgm:cxn modelId="{371EF7B8-70D2-40C6-BB2B-B9559A7DEA65}" type="presOf" srcId="{F2A60169-509F-4A25-B0C7-FACBA47F3AE7}" destId="{0D1195A0-6A99-4107-A8F6-D85912CC4EBC}" srcOrd="1" destOrd="0" presId="urn:microsoft.com/office/officeart/2005/8/layout/process3"/>
    <dgm:cxn modelId="{BDA1ACD0-C457-41E9-AF51-A074A0082DDE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AD35C2B-5C97-432B-9538-E70ED2BC5BF7}" type="presOf" srcId="{ECBE8840-6FEA-4CCE-8039-A6F6322D81CE}" destId="{3239BA27-E704-43DE-8DEE-77F42BADD029}" srcOrd="0" destOrd="0" presId="urn:microsoft.com/office/officeart/2005/8/layout/process3"/>
    <dgm:cxn modelId="{860A5375-A732-4F80-A30C-79B37EA0209A}" type="presOf" srcId="{52B576D8-245D-436B-A80C-899E77B4B69E}" destId="{705997ED-CA94-40FC-BD2C-4B7E4C812304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F60D4E1-5D4E-40CA-A0B0-11538B661EBA}" type="presOf" srcId="{180DC6C2-BF81-4CD9-8301-7421D0446C26}" destId="{6453F1E3-4866-43DF-9451-C9818F57C999}" srcOrd="1" destOrd="0" presId="urn:microsoft.com/office/officeart/2005/8/layout/process3"/>
    <dgm:cxn modelId="{E05E374B-ED53-4DED-BAD9-5DE0CBACB111}" type="presOf" srcId="{BC8F80B7-3392-4555-87BC-CACDA64975B9}" destId="{E52CA826-C8AC-4E80-B5CF-C380F07E4E7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6A9E0B92-4CD3-46E3-96B1-50CFEF26CC14}" type="presOf" srcId="{CFCE1214-F9B7-45DF-9E3A-B84C8C394C7C}" destId="{37098FC8-DA80-490C-8584-B4BA00C4298E}" srcOrd="0" destOrd="0" presId="urn:microsoft.com/office/officeart/2005/8/layout/process3"/>
    <dgm:cxn modelId="{F06065D5-A4C6-4640-93D9-9E6AAEC4F20E}" type="presParOf" srcId="{DE089A33-C4CF-436B-868C-DBC56E81CCA4}" destId="{568B3058-AD67-4897-B49E-ED8993113A37}" srcOrd="0" destOrd="0" presId="urn:microsoft.com/office/officeart/2005/8/layout/process3"/>
    <dgm:cxn modelId="{6993335D-9B6C-4071-B0C7-B96F324A353D}" type="presParOf" srcId="{568B3058-AD67-4897-B49E-ED8993113A37}" destId="{3239BA27-E704-43DE-8DEE-77F42BADD029}" srcOrd="0" destOrd="0" presId="urn:microsoft.com/office/officeart/2005/8/layout/process3"/>
    <dgm:cxn modelId="{CF981919-2EF5-4F86-A356-6AA884E65524}" type="presParOf" srcId="{568B3058-AD67-4897-B49E-ED8993113A37}" destId="{091E2058-02AF-4088-9B65-BEF8758FB006}" srcOrd="1" destOrd="0" presId="urn:microsoft.com/office/officeart/2005/8/layout/process3"/>
    <dgm:cxn modelId="{216639C8-635F-4BCD-BE00-3CC16423596D}" type="presParOf" srcId="{568B3058-AD67-4897-B49E-ED8993113A37}" destId="{37098FC8-DA80-490C-8584-B4BA00C4298E}" srcOrd="2" destOrd="0" presId="urn:microsoft.com/office/officeart/2005/8/layout/process3"/>
    <dgm:cxn modelId="{86E42E20-89ED-47FA-9247-8ACCE74180E1}" type="presParOf" srcId="{DE089A33-C4CF-436B-868C-DBC56E81CCA4}" destId="{E52CA826-C8AC-4E80-B5CF-C380F07E4E79}" srcOrd="1" destOrd="0" presId="urn:microsoft.com/office/officeart/2005/8/layout/process3"/>
    <dgm:cxn modelId="{11115290-3EAA-450C-B24A-A31DE5438C7C}" type="presParOf" srcId="{E52CA826-C8AC-4E80-B5CF-C380F07E4E79}" destId="{80BA55CA-056B-4BCF-B8AA-767682BBC287}" srcOrd="0" destOrd="0" presId="urn:microsoft.com/office/officeart/2005/8/layout/process3"/>
    <dgm:cxn modelId="{F3779570-C21D-4CE6-BA21-A42B1D5D8561}" type="presParOf" srcId="{DE089A33-C4CF-436B-868C-DBC56E81CCA4}" destId="{D512B6C3-675D-4355-9E47-14BDB7271FD3}" srcOrd="2" destOrd="0" presId="urn:microsoft.com/office/officeart/2005/8/layout/process3"/>
    <dgm:cxn modelId="{D8558176-7D7C-4DDC-A936-54E5B30BC872}" type="presParOf" srcId="{D512B6C3-675D-4355-9E47-14BDB7271FD3}" destId="{D850791D-A8B5-4B2F-836D-470865ED6C99}" srcOrd="0" destOrd="0" presId="urn:microsoft.com/office/officeart/2005/8/layout/process3"/>
    <dgm:cxn modelId="{BE5A206C-56C0-47B5-9200-B15EE723F50C}" type="presParOf" srcId="{D512B6C3-675D-4355-9E47-14BDB7271FD3}" destId="{6453F1E3-4866-43DF-9451-C9818F57C999}" srcOrd="1" destOrd="0" presId="urn:microsoft.com/office/officeart/2005/8/layout/process3"/>
    <dgm:cxn modelId="{C66EFFDA-D175-4D36-9277-CB3F1EA33075}" type="presParOf" srcId="{D512B6C3-675D-4355-9E47-14BDB7271FD3}" destId="{705997ED-CA94-40FC-BD2C-4B7E4C812304}" srcOrd="2" destOrd="0" presId="urn:microsoft.com/office/officeart/2005/8/layout/process3"/>
    <dgm:cxn modelId="{7C0C0EE1-8C77-4183-98DE-A8B9FB047A57}" type="presParOf" srcId="{DE089A33-C4CF-436B-868C-DBC56E81CCA4}" destId="{780F94B2-0B9B-4587-A62A-4B214FDD42C5}" srcOrd="3" destOrd="0" presId="urn:microsoft.com/office/officeart/2005/8/layout/process3"/>
    <dgm:cxn modelId="{A4BBFFA5-DE56-4124-BBA0-FC73E6459D13}" type="presParOf" srcId="{780F94B2-0B9B-4587-A62A-4B214FDD42C5}" destId="{8B244423-6177-409E-A055-27B77BA03BA7}" srcOrd="0" destOrd="0" presId="urn:microsoft.com/office/officeart/2005/8/layout/process3"/>
    <dgm:cxn modelId="{763C674B-25EE-46C4-8315-31E7C1A5ACC6}" type="presParOf" srcId="{DE089A33-C4CF-436B-868C-DBC56E81CCA4}" destId="{07D123CD-5EF3-4A78-982F-27B0C38F46F9}" srcOrd="4" destOrd="0" presId="urn:microsoft.com/office/officeart/2005/8/layout/process3"/>
    <dgm:cxn modelId="{0A46FAC4-48AC-4DB8-8B83-9BA70279A2B8}" type="presParOf" srcId="{07D123CD-5EF3-4A78-982F-27B0C38F46F9}" destId="{ED9C1277-E784-4504-A987-2EC29B2FD88B}" srcOrd="0" destOrd="0" presId="urn:microsoft.com/office/officeart/2005/8/layout/process3"/>
    <dgm:cxn modelId="{DEEF0F89-0F76-473C-ABC8-5691FB75C0F0}" type="presParOf" srcId="{07D123CD-5EF3-4A78-982F-27B0C38F46F9}" destId="{0D1195A0-6A99-4107-A8F6-D85912CC4EBC}" srcOrd="1" destOrd="0" presId="urn:microsoft.com/office/officeart/2005/8/layout/process3"/>
    <dgm:cxn modelId="{3B6F0810-E4F6-4B4F-A2B5-F242DC45438B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60 976,4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45 911,8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45 781,6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4411" custLinFactNeighborX="23502" custLinFactNeighborY="3651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15700" custLinFactNeighborX="18090" custLinFactNeighborY="27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5148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62491" custLinFactNeighborX="4064" custLinFactNeighborY="38530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184" custLinFactNeighborX="7204" custLinFactNeighborY="25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1682" custLinFactNeighborY="138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63208" custLinFactNeighborX="-7306" custLinFactNeighborY="38709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2990" custLinFactNeighborX="-8062" custLinFactNeighborY="25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6B738-6895-4A7D-B11C-72DEB356B3CE}" type="presOf" srcId="{ECBE8840-6FEA-4CCE-8039-A6F6322D81CE}" destId="{091E2058-02AF-4088-9B65-BEF8758FB006}" srcOrd="1" destOrd="0" presId="urn:microsoft.com/office/officeart/2005/8/layout/process3"/>
    <dgm:cxn modelId="{D6384E7B-D8C1-4ED8-B08B-3E5D589927C7}" type="presOf" srcId="{F2A60169-509F-4A25-B0C7-FACBA47F3AE7}" destId="{0D1195A0-6A99-4107-A8F6-D85912CC4EBC}" srcOrd="1" destOrd="0" presId="urn:microsoft.com/office/officeart/2005/8/layout/process3"/>
    <dgm:cxn modelId="{9F16D5B8-7E88-4A05-99BD-70738E4AE5A3}" type="presOf" srcId="{52B576D8-245D-436B-A80C-899E77B4B69E}" destId="{705997ED-CA94-40FC-BD2C-4B7E4C812304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3C86159D-DDF0-4236-82B8-F5AAC27F89B0}" type="presOf" srcId="{BC8F80B7-3392-4555-87BC-CACDA64975B9}" destId="{80BA55CA-056B-4BCF-B8AA-767682BBC287}" srcOrd="1" destOrd="0" presId="urn:microsoft.com/office/officeart/2005/8/layout/process3"/>
    <dgm:cxn modelId="{CABED97D-AC36-4725-9114-02976F0BC30E}" type="presOf" srcId="{FC3C25CF-C3AD-45B3-8ED6-3A8BDBC50F1D}" destId="{DE089A33-C4CF-436B-868C-DBC56E81CCA4}" srcOrd="0" destOrd="0" presId="urn:microsoft.com/office/officeart/2005/8/layout/process3"/>
    <dgm:cxn modelId="{C42867A8-50E6-439F-BA4B-9550375921C0}" type="presOf" srcId="{ECBE8840-6FEA-4CCE-8039-A6F6322D81CE}" destId="{3239BA27-E704-43DE-8DEE-77F42BADD029}" srcOrd="0" destOrd="0" presId="urn:microsoft.com/office/officeart/2005/8/layout/process3"/>
    <dgm:cxn modelId="{04668DBB-0AAA-4457-89B8-F4E60E55E182}" type="presOf" srcId="{180DC6C2-BF81-4CD9-8301-7421D0446C26}" destId="{D850791D-A8B5-4B2F-836D-470865ED6C99}" srcOrd="0" destOrd="0" presId="urn:microsoft.com/office/officeart/2005/8/layout/process3"/>
    <dgm:cxn modelId="{1BFCAD50-A92E-4BA9-9BF4-DB278D5A24D3}" type="presOf" srcId="{E84CC8A3-898B-4602-93E1-9C241AA02335}" destId="{780F94B2-0B9B-4587-A62A-4B214FDD42C5}" srcOrd="0" destOrd="0" presId="urn:microsoft.com/office/officeart/2005/8/layout/process3"/>
    <dgm:cxn modelId="{CBDE2E63-8B2C-48FA-B05D-1D45C974D3D4}" type="presOf" srcId="{BC8F80B7-3392-4555-87BC-CACDA64975B9}" destId="{E52CA826-C8AC-4E80-B5CF-C380F07E4E79}" srcOrd="0" destOrd="0" presId="urn:microsoft.com/office/officeart/2005/8/layout/process3"/>
    <dgm:cxn modelId="{285C4873-5E4C-4473-9525-BDB1B25355B3}" type="presOf" srcId="{180DC6C2-BF81-4CD9-8301-7421D0446C26}" destId="{6453F1E3-4866-43DF-9451-C9818F57C999}" srcOrd="1" destOrd="0" presId="urn:microsoft.com/office/officeart/2005/8/layout/process3"/>
    <dgm:cxn modelId="{E4E0EEA4-F1A7-4BBE-8516-25A674B505BE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34187812-F713-44E6-873A-91D6CE7EFAA8}" type="presOf" srcId="{E84CC8A3-898B-4602-93E1-9C241AA02335}" destId="{8B244423-6177-409E-A055-27B77BA03BA7}" srcOrd="1" destOrd="0" presId="urn:microsoft.com/office/officeart/2005/8/layout/process3"/>
    <dgm:cxn modelId="{65B85693-7638-4F71-B23E-48C660E01108}" type="presOf" srcId="{CFCE1214-F9B7-45DF-9E3A-B84C8C394C7C}" destId="{37098FC8-DA80-490C-8584-B4BA00C4298E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3CEA30F9-E4C3-40BB-AB11-5FA93F7038F8}" type="presOf" srcId="{B0E9F480-AABF-4683-962F-DADD559D16B0}" destId="{292A6501-1DC9-4CC7-B5BC-B6ED0836D250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8B55FC1E-E15B-4B9D-8BF7-D2B86FDF5124}" type="presParOf" srcId="{DE089A33-C4CF-436B-868C-DBC56E81CCA4}" destId="{568B3058-AD67-4897-B49E-ED8993113A37}" srcOrd="0" destOrd="0" presId="urn:microsoft.com/office/officeart/2005/8/layout/process3"/>
    <dgm:cxn modelId="{2954F9CF-B120-41AA-A39C-7F5D78C9AC86}" type="presParOf" srcId="{568B3058-AD67-4897-B49E-ED8993113A37}" destId="{3239BA27-E704-43DE-8DEE-77F42BADD029}" srcOrd="0" destOrd="0" presId="urn:microsoft.com/office/officeart/2005/8/layout/process3"/>
    <dgm:cxn modelId="{01143492-E930-40DA-BCDA-B6110CCADE63}" type="presParOf" srcId="{568B3058-AD67-4897-B49E-ED8993113A37}" destId="{091E2058-02AF-4088-9B65-BEF8758FB006}" srcOrd="1" destOrd="0" presId="urn:microsoft.com/office/officeart/2005/8/layout/process3"/>
    <dgm:cxn modelId="{CBEF0920-1B2F-401E-BF6A-E0C9579E18FB}" type="presParOf" srcId="{568B3058-AD67-4897-B49E-ED8993113A37}" destId="{37098FC8-DA80-490C-8584-B4BA00C4298E}" srcOrd="2" destOrd="0" presId="urn:microsoft.com/office/officeart/2005/8/layout/process3"/>
    <dgm:cxn modelId="{8C889203-748F-4B74-97ED-AF53DE6352FC}" type="presParOf" srcId="{DE089A33-C4CF-436B-868C-DBC56E81CCA4}" destId="{E52CA826-C8AC-4E80-B5CF-C380F07E4E79}" srcOrd="1" destOrd="0" presId="urn:microsoft.com/office/officeart/2005/8/layout/process3"/>
    <dgm:cxn modelId="{EACAB20F-178C-41DE-B627-A9A477FCBF92}" type="presParOf" srcId="{E52CA826-C8AC-4E80-B5CF-C380F07E4E79}" destId="{80BA55CA-056B-4BCF-B8AA-767682BBC287}" srcOrd="0" destOrd="0" presId="urn:microsoft.com/office/officeart/2005/8/layout/process3"/>
    <dgm:cxn modelId="{BD80A4B5-ABB4-4B8D-84D3-1AAEE0B459B2}" type="presParOf" srcId="{DE089A33-C4CF-436B-868C-DBC56E81CCA4}" destId="{D512B6C3-675D-4355-9E47-14BDB7271FD3}" srcOrd="2" destOrd="0" presId="urn:microsoft.com/office/officeart/2005/8/layout/process3"/>
    <dgm:cxn modelId="{A7E34639-0933-4FB9-ABA6-3F9F57626FCF}" type="presParOf" srcId="{D512B6C3-675D-4355-9E47-14BDB7271FD3}" destId="{D850791D-A8B5-4B2F-836D-470865ED6C99}" srcOrd="0" destOrd="0" presId="urn:microsoft.com/office/officeart/2005/8/layout/process3"/>
    <dgm:cxn modelId="{723C80C2-A688-4C9A-8401-AB8515DCAB66}" type="presParOf" srcId="{D512B6C3-675D-4355-9E47-14BDB7271FD3}" destId="{6453F1E3-4866-43DF-9451-C9818F57C999}" srcOrd="1" destOrd="0" presId="urn:microsoft.com/office/officeart/2005/8/layout/process3"/>
    <dgm:cxn modelId="{6810EC93-9431-4A8C-928B-13137B4FA409}" type="presParOf" srcId="{D512B6C3-675D-4355-9E47-14BDB7271FD3}" destId="{705997ED-CA94-40FC-BD2C-4B7E4C812304}" srcOrd="2" destOrd="0" presId="urn:microsoft.com/office/officeart/2005/8/layout/process3"/>
    <dgm:cxn modelId="{D9F1450B-A33A-4607-ADFE-4CB4FBEBE5CA}" type="presParOf" srcId="{DE089A33-C4CF-436B-868C-DBC56E81CCA4}" destId="{780F94B2-0B9B-4587-A62A-4B214FDD42C5}" srcOrd="3" destOrd="0" presId="urn:microsoft.com/office/officeart/2005/8/layout/process3"/>
    <dgm:cxn modelId="{28D9F686-82D4-403C-97D1-552CDD860581}" type="presParOf" srcId="{780F94B2-0B9B-4587-A62A-4B214FDD42C5}" destId="{8B244423-6177-409E-A055-27B77BA03BA7}" srcOrd="0" destOrd="0" presId="urn:microsoft.com/office/officeart/2005/8/layout/process3"/>
    <dgm:cxn modelId="{41CB10F1-8729-4189-9282-6432A15A1F52}" type="presParOf" srcId="{DE089A33-C4CF-436B-868C-DBC56E81CCA4}" destId="{07D123CD-5EF3-4A78-982F-27B0C38F46F9}" srcOrd="4" destOrd="0" presId="urn:microsoft.com/office/officeart/2005/8/layout/process3"/>
    <dgm:cxn modelId="{6AE45234-9128-474A-AA37-3E785454FA3D}" type="presParOf" srcId="{07D123CD-5EF3-4A78-982F-27B0C38F46F9}" destId="{ED9C1277-E784-4504-A987-2EC29B2FD88B}" srcOrd="0" destOrd="0" presId="urn:microsoft.com/office/officeart/2005/8/layout/process3"/>
    <dgm:cxn modelId="{26C445A8-1204-4A65-B43A-A1D832CD5DEB}" type="presParOf" srcId="{07D123CD-5EF3-4A78-982F-27B0C38F46F9}" destId="{0D1195A0-6A99-4107-A8F6-D85912CC4EBC}" srcOrd="1" destOrd="0" presId="urn:microsoft.com/office/officeart/2005/8/layout/process3"/>
    <dgm:cxn modelId="{9F1848AA-58DC-4B87-9CD8-D744B174A2D9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10167-D1CE-483F-A344-E071C2DC11BA}" type="presOf" srcId="{FC3C25CF-C3AD-45B3-8ED6-3A8BDBC50F1D}" destId="{DE089A33-C4CF-436B-868C-DBC56E81CCA4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43 518,7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36 354,1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73 095,9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6856" custLinFactNeighborX="22228" custLinFactNeighborY="-886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15700" custLinFactNeighborX="18090" custLinFactNeighborY="-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5148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62002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184" custLinFactNeighborX="-228" custLinFactNeighborY="-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1682" custLinFactNeighborY="138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63208" custLinFactNeighborX="-13215" custLinFactNeighborY="-10760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2990" custLinFactNeighborX="-8847" custLinFactNeighborY="-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3AE6C-C132-4486-91DC-6E1369EE654C}" type="presOf" srcId="{BC8F80B7-3392-4555-87BC-CACDA64975B9}" destId="{E52CA826-C8AC-4E80-B5CF-C380F07E4E79}" srcOrd="0" destOrd="0" presId="urn:microsoft.com/office/officeart/2005/8/layout/process3"/>
    <dgm:cxn modelId="{866CFC4F-FB34-4075-8E3C-55BC0D5AF1A3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EFB7F05B-672A-4056-98F4-198BB7F9FFB1}" type="presOf" srcId="{B0E9F480-AABF-4683-962F-DADD559D16B0}" destId="{292A6501-1DC9-4CC7-B5BC-B6ED0836D250}" srcOrd="0" destOrd="0" presId="urn:microsoft.com/office/officeart/2005/8/layout/process3"/>
    <dgm:cxn modelId="{C859BC3C-C2DD-4265-9327-7EF98E9D32FD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04022392-8BA4-424C-9BA2-7D1B486B6FCD}" type="presOf" srcId="{E84CC8A3-898B-4602-93E1-9C241AA02335}" destId="{8B244423-6177-409E-A055-27B77BA03BA7}" srcOrd="1" destOrd="0" presId="urn:microsoft.com/office/officeart/2005/8/layout/process3"/>
    <dgm:cxn modelId="{3E4B778C-573A-4155-8945-4D8BA0F27D7D}" type="presOf" srcId="{180DC6C2-BF81-4CD9-8301-7421D0446C26}" destId="{D850791D-A8B5-4B2F-836D-470865ED6C99}" srcOrd="0" destOrd="0" presId="urn:microsoft.com/office/officeart/2005/8/layout/process3"/>
    <dgm:cxn modelId="{19D02820-2841-4910-9225-4A0F35F3E22C}" type="presOf" srcId="{E84CC8A3-898B-4602-93E1-9C241AA02335}" destId="{780F94B2-0B9B-4587-A62A-4B214FDD42C5}" srcOrd="0" destOrd="0" presId="urn:microsoft.com/office/officeart/2005/8/layout/process3"/>
    <dgm:cxn modelId="{459B96A6-EC30-4F94-9FA9-0B320D47B11A}" type="presOf" srcId="{FC3C25CF-C3AD-45B3-8ED6-3A8BDBC50F1D}" destId="{DE089A33-C4CF-436B-868C-DBC56E81CCA4}" srcOrd="0" destOrd="0" presId="urn:microsoft.com/office/officeart/2005/8/layout/process3"/>
    <dgm:cxn modelId="{E11934AD-DC8B-43B3-8D58-123CE73A01DD}" type="presOf" srcId="{CFCE1214-F9B7-45DF-9E3A-B84C8C394C7C}" destId="{37098FC8-DA80-490C-8584-B4BA00C4298E}" srcOrd="0" destOrd="0" presId="urn:microsoft.com/office/officeart/2005/8/layout/process3"/>
    <dgm:cxn modelId="{DC54515D-D3F3-4A1D-AFD7-5194D8DEA597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5463502D-86FD-4CE2-B510-1C79BB4EB162}" type="presOf" srcId="{F2A60169-509F-4A25-B0C7-FACBA47F3AE7}" destId="{0D1195A0-6A99-4107-A8F6-D85912CC4EBC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4E28A70A-A978-4FAE-93BE-E539A872D268}" type="presOf" srcId="{F2A60169-509F-4A25-B0C7-FACBA47F3AE7}" destId="{ED9C1277-E784-4504-A987-2EC29B2FD88B}" srcOrd="0" destOrd="0" presId="urn:microsoft.com/office/officeart/2005/8/layout/process3"/>
    <dgm:cxn modelId="{AE40A3D6-EA13-43A8-BD58-9117D68171BA}" type="presOf" srcId="{ECBE8840-6FEA-4CCE-8039-A6F6322D81CE}" destId="{091E2058-02AF-4088-9B65-BEF8758FB006}" srcOrd="1" destOrd="0" presId="urn:microsoft.com/office/officeart/2005/8/layout/process3"/>
    <dgm:cxn modelId="{2B5A2D1D-A81B-4D0F-8B88-3724100EBD20}" type="presOf" srcId="{52B576D8-245D-436B-A80C-899E77B4B69E}" destId="{705997ED-CA94-40FC-BD2C-4B7E4C812304}" srcOrd="0" destOrd="0" presId="urn:microsoft.com/office/officeart/2005/8/layout/process3"/>
    <dgm:cxn modelId="{EBA3E970-5AFC-47AD-ADEB-6BBDA8805497}" type="presParOf" srcId="{DE089A33-C4CF-436B-868C-DBC56E81CCA4}" destId="{568B3058-AD67-4897-B49E-ED8993113A37}" srcOrd="0" destOrd="0" presId="urn:microsoft.com/office/officeart/2005/8/layout/process3"/>
    <dgm:cxn modelId="{780C9F8F-2E25-4C45-9603-3EE910AB1688}" type="presParOf" srcId="{568B3058-AD67-4897-B49E-ED8993113A37}" destId="{3239BA27-E704-43DE-8DEE-77F42BADD029}" srcOrd="0" destOrd="0" presId="urn:microsoft.com/office/officeart/2005/8/layout/process3"/>
    <dgm:cxn modelId="{731D6C13-EAC3-4B86-8928-A6262754AC84}" type="presParOf" srcId="{568B3058-AD67-4897-B49E-ED8993113A37}" destId="{091E2058-02AF-4088-9B65-BEF8758FB006}" srcOrd="1" destOrd="0" presId="urn:microsoft.com/office/officeart/2005/8/layout/process3"/>
    <dgm:cxn modelId="{58133F50-9BE9-4AF3-AF41-062B95A7CBDF}" type="presParOf" srcId="{568B3058-AD67-4897-B49E-ED8993113A37}" destId="{37098FC8-DA80-490C-8584-B4BA00C4298E}" srcOrd="2" destOrd="0" presId="urn:microsoft.com/office/officeart/2005/8/layout/process3"/>
    <dgm:cxn modelId="{D2C12F18-E382-46FE-91C0-63A868CC2EF6}" type="presParOf" srcId="{DE089A33-C4CF-436B-868C-DBC56E81CCA4}" destId="{E52CA826-C8AC-4E80-B5CF-C380F07E4E79}" srcOrd="1" destOrd="0" presId="urn:microsoft.com/office/officeart/2005/8/layout/process3"/>
    <dgm:cxn modelId="{47645AD4-2641-44A3-A4D3-1A6EAAB4BB7C}" type="presParOf" srcId="{E52CA826-C8AC-4E80-B5CF-C380F07E4E79}" destId="{80BA55CA-056B-4BCF-B8AA-767682BBC287}" srcOrd="0" destOrd="0" presId="urn:microsoft.com/office/officeart/2005/8/layout/process3"/>
    <dgm:cxn modelId="{6F509363-3D92-495E-A1FD-36DD9D038DF8}" type="presParOf" srcId="{DE089A33-C4CF-436B-868C-DBC56E81CCA4}" destId="{D512B6C3-675D-4355-9E47-14BDB7271FD3}" srcOrd="2" destOrd="0" presId="urn:microsoft.com/office/officeart/2005/8/layout/process3"/>
    <dgm:cxn modelId="{BE99FD49-E234-40B9-9803-F942515175AD}" type="presParOf" srcId="{D512B6C3-675D-4355-9E47-14BDB7271FD3}" destId="{D850791D-A8B5-4B2F-836D-470865ED6C99}" srcOrd="0" destOrd="0" presId="urn:microsoft.com/office/officeart/2005/8/layout/process3"/>
    <dgm:cxn modelId="{3E2F5BC9-B97F-476E-A9C3-7B49C14E1F34}" type="presParOf" srcId="{D512B6C3-675D-4355-9E47-14BDB7271FD3}" destId="{6453F1E3-4866-43DF-9451-C9818F57C999}" srcOrd="1" destOrd="0" presId="urn:microsoft.com/office/officeart/2005/8/layout/process3"/>
    <dgm:cxn modelId="{5BC8DAA9-954C-442E-A5FE-40F2C77D5E43}" type="presParOf" srcId="{D512B6C3-675D-4355-9E47-14BDB7271FD3}" destId="{705997ED-CA94-40FC-BD2C-4B7E4C812304}" srcOrd="2" destOrd="0" presId="urn:microsoft.com/office/officeart/2005/8/layout/process3"/>
    <dgm:cxn modelId="{C9E3C211-CC17-4288-A8CA-62F3DDC86950}" type="presParOf" srcId="{DE089A33-C4CF-436B-868C-DBC56E81CCA4}" destId="{780F94B2-0B9B-4587-A62A-4B214FDD42C5}" srcOrd="3" destOrd="0" presId="urn:microsoft.com/office/officeart/2005/8/layout/process3"/>
    <dgm:cxn modelId="{D01371D1-5AFA-4FF9-A72E-82EB34B10278}" type="presParOf" srcId="{780F94B2-0B9B-4587-A62A-4B214FDD42C5}" destId="{8B244423-6177-409E-A055-27B77BA03BA7}" srcOrd="0" destOrd="0" presId="urn:microsoft.com/office/officeart/2005/8/layout/process3"/>
    <dgm:cxn modelId="{49D85845-CC12-4ADC-BEB0-F6A1B0D77301}" type="presParOf" srcId="{DE089A33-C4CF-436B-868C-DBC56E81CCA4}" destId="{07D123CD-5EF3-4A78-982F-27B0C38F46F9}" srcOrd="4" destOrd="0" presId="urn:microsoft.com/office/officeart/2005/8/layout/process3"/>
    <dgm:cxn modelId="{7E2FCA2D-B97D-45FA-B07E-4CC2BB2DC84D}" type="presParOf" srcId="{07D123CD-5EF3-4A78-982F-27B0C38F46F9}" destId="{ED9C1277-E784-4504-A987-2EC29B2FD88B}" srcOrd="0" destOrd="0" presId="urn:microsoft.com/office/officeart/2005/8/layout/process3"/>
    <dgm:cxn modelId="{B7BDCEF8-0A43-4A2B-90E5-8C92564C7DAB}" type="presParOf" srcId="{07D123CD-5EF3-4A78-982F-27B0C38F46F9}" destId="{0D1195A0-6A99-4107-A8F6-D85912CC4EBC}" srcOrd="1" destOrd="0" presId="urn:microsoft.com/office/officeart/2005/8/layout/process3"/>
    <dgm:cxn modelId="{D10E55EC-6DA5-4DB2-9A47-D394C5FF3876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446 811,7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454 476,2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437 447,0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6856" custLinFactNeighborX="22228" custLinFactNeighborY="-886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15700" custLinFactNeighborX="18090" custLinFactNeighborY="-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5148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62002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184" custLinFactNeighborX="-228" custLinFactNeighborY="-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1682" custLinFactNeighborY="138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63208" custLinFactNeighborX="-13215" custLinFactNeighborY="-6571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2990" custLinFactNeighborX="-8847" custLinFactNeighborY="-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F2BD3-7964-486A-91DC-211671551DB6}" type="presOf" srcId="{52B576D8-245D-436B-A80C-899E77B4B69E}" destId="{705997ED-CA94-40FC-BD2C-4B7E4C81230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351716E-C328-45A7-8FF2-6EFC9325D53B}" type="presOf" srcId="{E84CC8A3-898B-4602-93E1-9C241AA02335}" destId="{8B244423-6177-409E-A055-27B77BA03BA7}" srcOrd="1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9DBDF71C-645D-4D9B-B4E8-BA33B25CDAB9}" type="presOf" srcId="{FC3C25CF-C3AD-45B3-8ED6-3A8BDBC50F1D}" destId="{DE089A33-C4CF-436B-868C-DBC56E81CCA4}" srcOrd="0" destOrd="0" presId="urn:microsoft.com/office/officeart/2005/8/layout/process3"/>
    <dgm:cxn modelId="{7A22E084-BA34-4019-A5EF-BC19660C0BBE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E1C9C356-42AC-448D-8DDC-8E76C3F72F09}" type="presOf" srcId="{ECBE8840-6FEA-4CCE-8039-A6F6322D81CE}" destId="{3239BA27-E704-43DE-8DEE-77F42BADD029}" srcOrd="0" destOrd="0" presId="urn:microsoft.com/office/officeart/2005/8/layout/process3"/>
    <dgm:cxn modelId="{04ED0080-0F99-403C-BE38-62CC5AA9F32F}" type="presOf" srcId="{ECBE8840-6FEA-4CCE-8039-A6F6322D81CE}" destId="{091E2058-02AF-4088-9B65-BEF8758FB006}" srcOrd="1" destOrd="0" presId="urn:microsoft.com/office/officeart/2005/8/layout/process3"/>
    <dgm:cxn modelId="{23C07467-5B40-4F9E-AFE0-FD60F05956E2}" type="presOf" srcId="{180DC6C2-BF81-4CD9-8301-7421D0446C26}" destId="{6453F1E3-4866-43DF-9451-C9818F57C999}" srcOrd="1" destOrd="0" presId="urn:microsoft.com/office/officeart/2005/8/layout/process3"/>
    <dgm:cxn modelId="{673987E6-5E18-4445-83C2-BA78D4318500}" type="presOf" srcId="{B0E9F480-AABF-4683-962F-DADD559D16B0}" destId="{292A6501-1DC9-4CC7-B5BC-B6ED0836D250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E0AB4209-51BC-488E-9F34-BD5E2CECCE57}" type="presOf" srcId="{180DC6C2-BF81-4CD9-8301-7421D0446C26}" destId="{D850791D-A8B5-4B2F-836D-470865ED6C99}" srcOrd="0" destOrd="0" presId="urn:microsoft.com/office/officeart/2005/8/layout/process3"/>
    <dgm:cxn modelId="{A5EC4715-CC40-4E52-93F3-C3D4700DA7A8}" type="presOf" srcId="{F2A60169-509F-4A25-B0C7-FACBA47F3AE7}" destId="{0D1195A0-6A99-4107-A8F6-D85912CC4EBC}" srcOrd="1" destOrd="0" presId="urn:microsoft.com/office/officeart/2005/8/layout/process3"/>
    <dgm:cxn modelId="{67A3951E-8D37-49E6-A3E1-D31B597E80BD}" type="presOf" srcId="{CFCE1214-F9B7-45DF-9E3A-B84C8C394C7C}" destId="{37098FC8-DA80-490C-8584-B4BA00C4298E}" srcOrd="0" destOrd="0" presId="urn:microsoft.com/office/officeart/2005/8/layout/process3"/>
    <dgm:cxn modelId="{A348B820-C70C-4ECE-BE63-67942936D84D}" type="presOf" srcId="{BC8F80B7-3392-4555-87BC-CACDA64975B9}" destId="{80BA55CA-056B-4BCF-B8AA-767682BBC287}" srcOrd="1" destOrd="0" presId="urn:microsoft.com/office/officeart/2005/8/layout/process3"/>
    <dgm:cxn modelId="{8CCF2BF3-42EE-4996-B7C3-6DAB7C95BDB0}" type="presOf" srcId="{E84CC8A3-898B-4602-93E1-9C241AA02335}" destId="{780F94B2-0B9B-4587-A62A-4B214FDD42C5}" srcOrd="0" destOrd="0" presId="urn:microsoft.com/office/officeart/2005/8/layout/process3"/>
    <dgm:cxn modelId="{F3883847-093B-42D4-B317-54BD586DBCBF}" type="presOf" srcId="{BC8F80B7-3392-4555-87BC-CACDA64975B9}" destId="{E52CA826-C8AC-4E80-B5CF-C380F07E4E7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6FB9A421-E3F2-4E7A-B683-52B12EFE8E77}" type="presParOf" srcId="{DE089A33-C4CF-436B-868C-DBC56E81CCA4}" destId="{568B3058-AD67-4897-B49E-ED8993113A37}" srcOrd="0" destOrd="0" presId="urn:microsoft.com/office/officeart/2005/8/layout/process3"/>
    <dgm:cxn modelId="{4B780498-2D29-46AF-8563-586307FA7039}" type="presParOf" srcId="{568B3058-AD67-4897-B49E-ED8993113A37}" destId="{3239BA27-E704-43DE-8DEE-77F42BADD029}" srcOrd="0" destOrd="0" presId="urn:microsoft.com/office/officeart/2005/8/layout/process3"/>
    <dgm:cxn modelId="{FDAB7C23-347E-46C1-BCE3-507A55F1037C}" type="presParOf" srcId="{568B3058-AD67-4897-B49E-ED8993113A37}" destId="{091E2058-02AF-4088-9B65-BEF8758FB006}" srcOrd="1" destOrd="0" presId="urn:microsoft.com/office/officeart/2005/8/layout/process3"/>
    <dgm:cxn modelId="{13935843-DD66-4D9C-B323-45EFDA4F7C73}" type="presParOf" srcId="{568B3058-AD67-4897-B49E-ED8993113A37}" destId="{37098FC8-DA80-490C-8584-B4BA00C4298E}" srcOrd="2" destOrd="0" presId="urn:microsoft.com/office/officeart/2005/8/layout/process3"/>
    <dgm:cxn modelId="{694D4BA1-ABD9-48AA-B72E-51CD26902775}" type="presParOf" srcId="{DE089A33-C4CF-436B-868C-DBC56E81CCA4}" destId="{E52CA826-C8AC-4E80-B5CF-C380F07E4E79}" srcOrd="1" destOrd="0" presId="urn:microsoft.com/office/officeart/2005/8/layout/process3"/>
    <dgm:cxn modelId="{00A8AB19-A574-4DBE-B20A-578DE131465B}" type="presParOf" srcId="{E52CA826-C8AC-4E80-B5CF-C380F07E4E79}" destId="{80BA55CA-056B-4BCF-B8AA-767682BBC287}" srcOrd="0" destOrd="0" presId="urn:microsoft.com/office/officeart/2005/8/layout/process3"/>
    <dgm:cxn modelId="{5ADFFE4C-4071-4F46-86E6-983782596219}" type="presParOf" srcId="{DE089A33-C4CF-436B-868C-DBC56E81CCA4}" destId="{D512B6C3-675D-4355-9E47-14BDB7271FD3}" srcOrd="2" destOrd="0" presId="urn:microsoft.com/office/officeart/2005/8/layout/process3"/>
    <dgm:cxn modelId="{49FAC696-8B67-4BC4-B6EE-5105757E2F2B}" type="presParOf" srcId="{D512B6C3-675D-4355-9E47-14BDB7271FD3}" destId="{D850791D-A8B5-4B2F-836D-470865ED6C99}" srcOrd="0" destOrd="0" presId="urn:microsoft.com/office/officeart/2005/8/layout/process3"/>
    <dgm:cxn modelId="{98EFE778-4645-4D51-9B8C-22A77410235E}" type="presParOf" srcId="{D512B6C3-675D-4355-9E47-14BDB7271FD3}" destId="{6453F1E3-4866-43DF-9451-C9818F57C999}" srcOrd="1" destOrd="0" presId="urn:microsoft.com/office/officeart/2005/8/layout/process3"/>
    <dgm:cxn modelId="{44232156-028A-4A0F-B628-D9B631672C89}" type="presParOf" srcId="{D512B6C3-675D-4355-9E47-14BDB7271FD3}" destId="{705997ED-CA94-40FC-BD2C-4B7E4C812304}" srcOrd="2" destOrd="0" presId="urn:microsoft.com/office/officeart/2005/8/layout/process3"/>
    <dgm:cxn modelId="{7BBF2111-4927-428A-A287-7D0E7E1AA45F}" type="presParOf" srcId="{DE089A33-C4CF-436B-868C-DBC56E81CCA4}" destId="{780F94B2-0B9B-4587-A62A-4B214FDD42C5}" srcOrd="3" destOrd="0" presId="urn:microsoft.com/office/officeart/2005/8/layout/process3"/>
    <dgm:cxn modelId="{DBFFF311-11F3-4595-8B3C-BB46E805AC9C}" type="presParOf" srcId="{780F94B2-0B9B-4587-A62A-4B214FDD42C5}" destId="{8B244423-6177-409E-A055-27B77BA03BA7}" srcOrd="0" destOrd="0" presId="urn:microsoft.com/office/officeart/2005/8/layout/process3"/>
    <dgm:cxn modelId="{6424EDE7-FF52-43DE-A818-3E3708AF9A56}" type="presParOf" srcId="{DE089A33-C4CF-436B-868C-DBC56E81CCA4}" destId="{07D123CD-5EF3-4A78-982F-27B0C38F46F9}" srcOrd="4" destOrd="0" presId="urn:microsoft.com/office/officeart/2005/8/layout/process3"/>
    <dgm:cxn modelId="{2E3AE137-7A35-46FE-B850-B007488A7242}" type="presParOf" srcId="{07D123CD-5EF3-4A78-982F-27B0C38F46F9}" destId="{ED9C1277-E784-4504-A987-2EC29B2FD88B}" srcOrd="0" destOrd="0" presId="urn:microsoft.com/office/officeart/2005/8/layout/process3"/>
    <dgm:cxn modelId="{26A37B77-94C3-4819-9C9C-13B17ECBA4BD}" type="presParOf" srcId="{07D123CD-5EF3-4A78-982F-27B0C38F46F9}" destId="{0D1195A0-6A99-4107-A8F6-D85912CC4EBC}" srcOrd="1" destOrd="0" presId="urn:microsoft.com/office/officeart/2005/8/layout/process3"/>
    <dgm:cxn modelId="{1707651A-8A5B-4756-8A9B-19C3077B0154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223 784,9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261 364,2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239 892,5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6856" custLinFactNeighborX="22228" custLinFactNeighborY="-886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4410" custLinFactNeighborX="18090" custLinFactNeighborY="-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5148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62002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3540" custLinFactNeighborX="-228" custLinFactNeighborY="-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1682" custLinFactNeighborY="138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63208" custLinFactNeighborX="-13215" custLinFactNeighborY="-6571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27231" custLinFactNeighborX="-8847" custLinFactNeighborY="-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510AE0-D9BC-4F9D-830E-1124BE772E66}" type="presOf" srcId="{F2A60169-509F-4A25-B0C7-FACBA47F3AE7}" destId="{ED9C1277-E784-4504-A987-2EC29B2FD88B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A08B4BE8-2B86-4464-BF03-3468E751E821}" type="presOf" srcId="{BC8F80B7-3392-4555-87BC-CACDA64975B9}" destId="{E52CA826-C8AC-4E80-B5CF-C380F07E4E79}" srcOrd="0" destOrd="0" presId="urn:microsoft.com/office/officeart/2005/8/layout/process3"/>
    <dgm:cxn modelId="{44EF46F2-DC5A-4A26-A5AF-BF052C19838C}" type="presOf" srcId="{F2A60169-509F-4A25-B0C7-FACBA47F3AE7}" destId="{0D1195A0-6A99-4107-A8F6-D85912CC4EBC}" srcOrd="1" destOrd="0" presId="urn:microsoft.com/office/officeart/2005/8/layout/process3"/>
    <dgm:cxn modelId="{74274653-9D7C-47B3-A302-02EC94565B70}" type="presOf" srcId="{52B576D8-245D-436B-A80C-899E77B4B69E}" destId="{705997ED-CA94-40FC-BD2C-4B7E4C812304}" srcOrd="0" destOrd="0" presId="urn:microsoft.com/office/officeart/2005/8/layout/process3"/>
    <dgm:cxn modelId="{E71254CC-363C-4631-88B2-3E435B830A59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95BF8A4E-D330-4172-A921-DC90AE4BCDB9}" type="presOf" srcId="{ECBE8840-6FEA-4CCE-8039-A6F6322D81CE}" destId="{091E2058-02AF-4088-9B65-BEF8758FB006}" srcOrd="1" destOrd="0" presId="urn:microsoft.com/office/officeart/2005/8/layout/process3"/>
    <dgm:cxn modelId="{300EE738-ACD4-4459-AC18-12EEED4C52FA}" type="presOf" srcId="{FC3C25CF-C3AD-45B3-8ED6-3A8BDBC50F1D}" destId="{DE089A33-C4CF-436B-868C-DBC56E81CCA4}" srcOrd="0" destOrd="0" presId="urn:microsoft.com/office/officeart/2005/8/layout/process3"/>
    <dgm:cxn modelId="{CEFEE122-5CA3-4EB7-94FE-C459318F850F}" type="presOf" srcId="{180DC6C2-BF81-4CD9-8301-7421D0446C26}" destId="{D850791D-A8B5-4B2F-836D-470865ED6C99}" srcOrd="0" destOrd="0" presId="urn:microsoft.com/office/officeart/2005/8/layout/process3"/>
    <dgm:cxn modelId="{0BFE9C73-408D-4BB4-949A-3B29E33FBFCC}" type="presOf" srcId="{180DC6C2-BF81-4CD9-8301-7421D0446C26}" destId="{6453F1E3-4866-43DF-9451-C9818F57C999}" srcOrd="1" destOrd="0" presId="urn:microsoft.com/office/officeart/2005/8/layout/process3"/>
    <dgm:cxn modelId="{65AD298A-BB34-41BE-A709-973746C91E2D}" type="presOf" srcId="{B0E9F480-AABF-4683-962F-DADD559D16B0}" destId="{292A6501-1DC9-4CC7-B5BC-B6ED0836D250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CA8CB779-BEF0-450E-A828-9900937866E5}" type="presOf" srcId="{E84CC8A3-898B-4602-93E1-9C241AA02335}" destId="{8B244423-6177-409E-A055-27B77BA03BA7}" srcOrd="1" destOrd="0" presId="urn:microsoft.com/office/officeart/2005/8/layout/process3"/>
    <dgm:cxn modelId="{A35A8492-97E4-40DB-8E7E-4382505B4A98}" type="presOf" srcId="{CFCE1214-F9B7-45DF-9E3A-B84C8C394C7C}" destId="{37098FC8-DA80-490C-8584-B4BA00C4298E}" srcOrd="0" destOrd="0" presId="urn:microsoft.com/office/officeart/2005/8/layout/process3"/>
    <dgm:cxn modelId="{89F9613D-1433-412A-9C2C-21279B898E7C}" type="presOf" srcId="{E84CC8A3-898B-4602-93E1-9C241AA02335}" destId="{780F94B2-0B9B-4587-A62A-4B214FDD42C5}" srcOrd="0" destOrd="0" presId="urn:microsoft.com/office/officeart/2005/8/layout/process3"/>
    <dgm:cxn modelId="{C5EB00A0-40C4-459A-BA9D-919CDA25A4E3}" type="presOf" srcId="{ECBE8840-6FEA-4CCE-8039-A6F6322D81CE}" destId="{3239BA27-E704-43DE-8DEE-77F42BADD02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511C603D-C778-4BC1-B3F9-4751BD73327E}" type="presParOf" srcId="{DE089A33-C4CF-436B-868C-DBC56E81CCA4}" destId="{568B3058-AD67-4897-B49E-ED8993113A37}" srcOrd="0" destOrd="0" presId="urn:microsoft.com/office/officeart/2005/8/layout/process3"/>
    <dgm:cxn modelId="{553B0A26-0AAD-48CC-B8BC-8C9D826E2369}" type="presParOf" srcId="{568B3058-AD67-4897-B49E-ED8993113A37}" destId="{3239BA27-E704-43DE-8DEE-77F42BADD029}" srcOrd="0" destOrd="0" presId="urn:microsoft.com/office/officeart/2005/8/layout/process3"/>
    <dgm:cxn modelId="{933357FF-4DFA-46E7-B1D5-2608358485FC}" type="presParOf" srcId="{568B3058-AD67-4897-B49E-ED8993113A37}" destId="{091E2058-02AF-4088-9B65-BEF8758FB006}" srcOrd="1" destOrd="0" presId="urn:microsoft.com/office/officeart/2005/8/layout/process3"/>
    <dgm:cxn modelId="{5CC40857-2872-4B64-A21F-FC74BD7E6FA0}" type="presParOf" srcId="{568B3058-AD67-4897-B49E-ED8993113A37}" destId="{37098FC8-DA80-490C-8584-B4BA00C4298E}" srcOrd="2" destOrd="0" presId="urn:microsoft.com/office/officeart/2005/8/layout/process3"/>
    <dgm:cxn modelId="{66D4C0A4-312D-4860-BF24-FFF5C66C95DB}" type="presParOf" srcId="{DE089A33-C4CF-436B-868C-DBC56E81CCA4}" destId="{E52CA826-C8AC-4E80-B5CF-C380F07E4E79}" srcOrd="1" destOrd="0" presId="urn:microsoft.com/office/officeart/2005/8/layout/process3"/>
    <dgm:cxn modelId="{ECD1B3AF-32EB-4172-A8D9-9E102E1F1750}" type="presParOf" srcId="{E52CA826-C8AC-4E80-B5CF-C380F07E4E79}" destId="{80BA55CA-056B-4BCF-B8AA-767682BBC287}" srcOrd="0" destOrd="0" presId="urn:microsoft.com/office/officeart/2005/8/layout/process3"/>
    <dgm:cxn modelId="{C27A286A-EBA1-4884-9EB2-3B51EB30218A}" type="presParOf" srcId="{DE089A33-C4CF-436B-868C-DBC56E81CCA4}" destId="{D512B6C3-675D-4355-9E47-14BDB7271FD3}" srcOrd="2" destOrd="0" presId="urn:microsoft.com/office/officeart/2005/8/layout/process3"/>
    <dgm:cxn modelId="{5957CAB5-E56F-4BC7-8E29-78A81A70687A}" type="presParOf" srcId="{D512B6C3-675D-4355-9E47-14BDB7271FD3}" destId="{D850791D-A8B5-4B2F-836D-470865ED6C99}" srcOrd="0" destOrd="0" presId="urn:microsoft.com/office/officeart/2005/8/layout/process3"/>
    <dgm:cxn modelId="{2A4FCC49-B3DA-4179-B540-F6C8D8DA1D32}" type="presParOf" srcId="{D512B6C3-675D-4355-9E47-14BDB7271FD3}" destId="{6453F1E3-4866-43DF-9451-C9818F57C999}" srcOrd="1" destOrd="0" presId="urn:microsoft.com/office/officeart/2005/8/layout/process3"/>
    <dgm:cxn modelId="{D95A7FF5-2B17-44C6-8B7D-8345D0A0D3FF}" type="presParOf" srcId="{D512B6C3-675D-4355-9E47-14BDB7271FD3}" destId="{705997ED-CA94-40FC-BD2C-4B7E4C812304}" srcOrd="2" destOrd="0" presId="urn:microsoft.com/office/officeart/2005/8/layout/process3"/>
    <dgm:cxn modelId="{DD39F642-9F62-40D9-9D20-23E17E9BCA1C}" type="presParOf" srcId="{DE089A33-C4CF-436B-868C-DBC56E81CCA4}" destId="{780F94B2-0B9B-4587-A62A-4B214FDD42C5}" srcOrd="3" destOrd="0" presId="urn:microsoft.com/office/officeart/2005/8/layout/process3"/>
    <dgm:cxn modelId="{D3CA27AF-348B-401C-96A0-1E4C64A63886}" type="presParOf" srcId="{780F94B2-0B9B-4587-A62A-4B214FDD42C5}" destId="{8B244423-6177-409E-A055-27B77BA03BA7}" srcOrd="0" destOrd="0" presId="urn:microsoft.com/office/officeart/2005/8/layout/process3"/>
    <dgm:cxn modelId="{D596E871-F0B5-4652-A73E-6634E4BD99A6}" type="presParOf" srcId="{DE089A33-C4CF-436B-868C-DBC56E81CCA4}" destId="{07D123CD-5EF3-4A78-982F-27B0C38F46F9}" srcOrd="4" destOrd="0" presId="urn:microsoft.com/office/officeart/2005/8/layout/process3"/>
    <dgm:cxn modelId="{D8F3E57C-9166-491D-8763-E698B5611BB7}" type="presParOf" srcId="{07D123CD-5EF3-4A78-982F-27B0C38F46F9}" destId="{ED9C1277-E784-4504-A987-2EC29B2FD88B}" srcOrd="0" destOrd="0" presId="urn:microsoft.com/office/officeart/2005/8/layout/process3"/>
    <dgm:cxn modelId="{046BA15E-D9AF-4EE0-B4FA-5899B49E4DFB}" type="presParOf" srcId="{07D123CD-5EF3-4A78-982F-27B0C38F46F9}" destId="{0D1195A0-6A99-4107-A8F6-D85912CC4EBC}" srcOrd="1" destOrd="0" presId="urn:microsoft.com/office/officeart/2005/8/layout/process3"/>
    <dgm:cxn modelId="{45ECC914-BA97-4C67-91BD-65B9144A9199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ACF4AB9-DCA6-4C22-8238-785023DCAB8E}" type="doc">
      <dgm:prSet loTypeId="urn:microsoft.com/office/officeart/2005/8/layout/vProcess5" loCatId="process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DAFA87-E247-4D91-B88D-0EC900EEC543}">
      <dgm:prSet phldrT="[Текст]" custT="1"/>
      <dgm:spPr/>
      <dgm:t>
        <a:bodyPr lIns="180000" rIns="180000"/>
        <a:lstStyle/>
        <a:p>
          <a:pPr algn="ctr"/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</a:p>
      </dgm:t>
    </dgm:pt>
    <dgm:pt modelId="{1C80B722-13E1-46C7-B60C-D655171F3EFB}" type="parTrans" cxnId="{B437DC0A-4CC1-4191-95E8-B974E289DAED}">
      <dgm:prSet/>
      <dgm:spPr/>
      <dgm:t>
        <a:bodyPr/>
        <a:lstStyle/>
        <a:p>
          <a:endParaRPr lang="ru-RU"/>
        </a:p>
      </dgm:t>
    </dgm:pt>
    <dgm:pt modelId="{CD510122-9DEB-4421-993B-C1E264B4A565}" type="sibTrans" cxnId="{B437DC0A-4CC1-4191-95E8-B974E289DAED}">
      <dgm:prSet/>
      <dgm:spPr/>
      <dgm:t>
        <a:bodyPr/>
        <a:lstStyle/>
        <a:p>
          <a:endParaRPr lang="ru-RU"/>
        </a:p>
      </dgm:t>
    </dgm:pt>
    <dgm:pt modelId="{5C56074C-A65A-4CF2-B2CE-F7EBE6062E49}">
      <dgm:prSet phldrT="[Текст]" custT="1"/>
      <dgm:spPr>
        <a:solidFill>
          <a:srgbClr val="FF860D"/>
        </a:solidFill>
      </dgm:spPr>
      <dgm:t>
        <a:bodyPr lIns="180000" rIns="180000"/>
        <a:lstStyle/>
        <a:p>
          <a:pPr algn="ctr"/>
          <a:r>
            <a: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Муниципальный дорожный фонд города Урай создан в соответствии с решением Думы города Урай от 27.09.2012 № 80</a:t>
          </a:r>
        </a:p>
      </dgm:t>
    </dgm:pt>
    <dgm:pt modelId="{89DE1EEA-3415-40F5-9AA8-4BFBAB558166}" type="parTrans" cxnId="{3A8284A1-4C48-4E1D-B621-1618CC191516}">
      <dgm:prSet/>
      <dgm:spPr/>
      <dgm:t>
        <a:bodyPr/>
        <a:lstStyle/>
        <a:p>
          <a:endParaRPr lang="ru-RU"/>
        </a:p>
      </dgm:t>
    </dgm:pt>
    <dgm:pt modelId="{038FFFE1-B130-4EA4-88D2-8D769591A875}" type="sibTrans" cxnId="{3A8284A1-4C48-4E1D-B621-1618CC191516}">
      <dgm:prSet/>
      <dgm:spPr/>
      <dgm:t>
        <a:bodyPr/>
        <a:lstStyle/>
        <a:p>
          <a:endParaRPr lang="ru-RU"/>
        </a:p>
      </dgm:t>
    </dgm:pt>
    <dgm:pt modelId="{6B3B1FFC-4CB3-4CA8-8AF7-EB8DA81DF7BA}" type="pres">
      <dgm:prSet presAssocID="{5ACF4AB9-DCA6-4C22-8238-785023DCAB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04F2A-8767-4AB9-A236-742801D12F3F}" type="pres">
      <dgm:prSet presAssocID="{5ACF4AB9-DCA6-4C22-8238-785023DCAB8E}" presName="dummyMaxCanvas" presStyleCnt="0">
        <dgm:presLayoutVars/>
      </dgm:prSet>
      <dgm:spPr/>
    </dgm:pt>
    <dgm:pt modelId="{26F8EAD8-784E-4CBC-930E-754056E672BA}" type="pres">
      <dgm:prSet presAssocID="{5ACF4AB9-DCA6-4C22-8238-785023DCAB8E}" presName="TwoNodes_1" presStyleLbl="node1" presStyleIdx="0" presStyleCnt="2" custScaleX="83238" custScaleY="9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2BB4-20F6-4903-B04F-13B7A004B5F0}" type="pres">
      <dgm:prSet presAssocID="{5ACF4AB9-DCA6-4C22-8238-785023DCAB8E}" presName="TwoNodes_2" presStyleLbl="node1" presStyleIdx="1" presStyleCnt="2" custScaleX="89589" custScaleY="103680" custLinFactNeighborX="-5153" custLinFactNeighborY="-8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2E059-3261-4907-A4E3-4F74B9EED3BE}" type="pres">
      <dgm:prSet presAssocID="{5ACF4AB9-DCA6-4C22-8238-785023DCAB8E}" presName="TwoConn_1-2" presStyleLbl="fgAccFollowNode1" presStyleIdx="0" presStyleCnt="1" custAng="5400000" custScaleX="154780" custScaleY="97049" custLinFactNeighborX="-16005" custLinFactNeighborY="-36570">
        <dgm:presLayoutVars>
          <dgm:bulletEnabled val="1"/>
        </dgm:presLayoutVars>
      </dgm:prSet>
      <dgm:spPr>
        <a:prstGeom prst="bentArrow">
          <a:avLst/>
        </a:prstGeom>
      </dgm:spPr>
      <dgm:t>
        <a:bodyPr/>
        <a:lstStyle/>
        <a:p>
          <a:endParaRPr lang="ru-RU"/>
        </a:p>
      </dgm:t>
    </dgm:pt>
    <dgm:pt modelId="{A6DE7991-A19E-4108-B350-966DE3EABFF9}" type="pres">
      <dgm:prSet presAssocID="{5ACF4AB9-DCA6-4C22-8238-785023DCAB8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5A928-852E-4DD1-A56D-9BAFABC72640}" type="pres">
      <dgm:prSet presAssocID="{5ACF4AB9-DCA6-4C22-8238-785023DCAB8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D52D9-D041-4768-97C4-E418AFCB0C6C}" type="presOf" srcId="{5ACF4AB9-DCA6-4C22-8238-785023DCAB8E}" destId="{6B3B1FFC-4CB3-4CA8-8AF7-EB8DA81DF7BA}" srcOrd="0" destOrd="0" presId="urn:microsoft.com/office/officeart/2005/8/layout/vProcess5"/>
    <dgm:cxn modelId="{3A8284A1-4C48-4E1D-B621-1618CC191516}" srcId="{5ACF4AB9-DCA6-4C22-8238-785023DCAB8E}" destId="{5C56074C-A65A-4CF2-B2CE-F7EBE6062E49}" srcOrd="1" destOrd="0" parTransId="{89DE1EEA-3415-40F5-9AA8-4BFBAB558166}" sibTransId="{038FFFE1-B130-4EA4-88D2-8D769591A875}"/>
    <dgm:cxn modelId="{259120B6-BAB4-42F8-A4A2-E76A07FB48DF}" type="presOf" srcId="{CD510122-9DEB-4421-993B-C1E264B4A565}" destId="{EE12E059-3261-4907-A4E3-4F74B9EED3BE}" srcOrd="0" destOrd="0" presId="urn:microsoft.com/office/officeart/2005/8/layout/vProcess5"/>
    <dgm:cxn modelId="{DB91F77B-2612-445C-89A1-E332992A2F27}" type="presOf" srcId="{58DAFA87-E247-4D91-B88D-0EC900EEC543}" destId="{26F8EAD8-784E-4CBC-930E-754056E672BA}" srcOrd="0" destOrd="0" presId="urn:microsoft.com/office/officeart/2005/8/layout/vProcess5"/>
    <dgm:cxn modelId="{384751C4-7982-45DC-AAF6-CDDBC6C1C579}" type="presOf" srcId="{5C56074C-A65A-4CF2-B2CE-F7EBE6062E49}" destId="{CC65A928-852E-4DD1-A56D-9BAFABC72640}" srcOrd="1" destOrd="0" presId="urn:microsoft.com/office/officeart/2005/8/layout/vProcess5"/>
    <dgm:cxn modelId="{2AA07ED6-0C99-4801-AEBA-DAF81C69FC67}" type="presOf" srcId="{5C56074C-A65A-4CF2-B2CE-F7EBE6062E49}" destId="{C0C62BB4-20F6-4903-B04F-13B7A004B5F0}" srcOrd="0" destOrd="0" presId="urn:microsoft.com/office/officeart/2005/8/layout/vProcess5"/>
    <dgm:cxn modelId="{E4D75F6B-F815-4850-8DB5-055682440187}" type="presOf" srcId="{58DAFA87-E247-4D91-B88D-0EC900EEC543}" destId="{A6DE7991-A19E-4108-B350-966DE3EABFF9}" srcOrd="1" destOrd="0" presId="urn:microsoft.com/office/officeart/2005/8/layout/vProcess5"/>
    <dgm:cxn modelId="{B437DC0A-4CC1-4191-95E8-B974E289DAED}" srcId="{5ACF4AB9-DCA6-4C22-8238-785023DCAB8E}" destId="{58DAFA87-E247-4D91-B88D-0EC900EEC543}" srcOrd="0" destOrd="0" parTransId="{1C80B722-13E1-46C7-B60C-D655171F3EFB}" sibTransId="{CD510122-9DEB-4421-993B-C1E264B4A565}"/>
    <dgm:cxn modelId="{52C3235D-F2D9-4994-98F3-89417EFAC586}" type="presParOf" srcId="{6B3B1FFC-4CB3-4CA8-8AF7-EB8DA81DF7BA}" destId="{79404F2A-8767-4AB9-A236-742801D12F3F}" srcOrd="0" destOrd="0" presId="urn:microsoft.com/office/officeart/2005/8/layout/vProcess5"/>
    <dgm:cxn modelId="{EA101D3C-E796-4E3C-9ACB-D09BCE372062}" type="presParOf" srcId="{6B3B1FFC-4CB3-4CA8-8AF7-EB8DA81DF7BA}" destId="{26F8EAD8-784E-4CBC-930E-754056E672BA}" srcOrd="1" destOrd="0" presId="urn:microsoft.com/office/officeart/2005/8/layout/vProcess5"/>
    <dgm:cxn modelId="{130B28CC-C5BF-4556-B644-E2BCC981F9C0}" type="presParOf" srcId="{6B3B1FFC-4CB3-4CA8-8AF7-EB8DA81DF7BA}" destId="{C0C62BB4-20F6-4903-B04F-13B7A004B5F0}" srcOrd="2" destOrd="0" presId="urn:microsoft.com/office/officeart/2005/8/layout/vProcess5"/>
    <dgm:cxn modelId="{CDDA37EB-E6D7-4BB7-9D16-86DFED7FEF63}" type="presParOf" srcId="{6B3B1FFC-4CB3-4CA8-8AF7-EB8DA81DF7BA}" destId="{EE12E059-3261-4907-A4E3-4F74B9EED3BE}" srcOrd="3" destOrd="0" presId="urn:microsoft.com/office/officeart/2005/8/layout/vProcess5"/>
    <dgm:cxn modelId="{6D508477-21EF-4418-9826-C34B50201F4D}" type="presParOf" srcId="{6B3B1FFC-4CB3-4CA8-8AF7-EB8DA81DF7BA}" destId="{A6DE7991-A19E-4108-B350-966DE3EABFF9}" srcOrd="4" destOrd="0" presId="urn:microsoft.com/office/officeart/2005/8/layout/vProcess5"/>
    <dgm:cxn modelId="{FE4F8A3A-4F7C-4E0E-91A7-23D3CF6F3697}" type="presParOf" srcId="{6B3B1FFC-4CB3-4CA8-8AF7-EB8DA81DF7BA}" destId="{CC65A928-852E-4DD1-A56D-9BAFABC7264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19E4F-EC0B-4FF9-974F-CC116257A244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F8B92-45C9-4390-A5F0-25F88C247DE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Реализация портфелей проектов через систему МП и расширение практики осуществления бюджетных расходов на принципах проектного управления деятельностью</a:t>
          </a:r>
        </a:p>
      </dgm:t>
    </dgm:pt>
    <dgm:pt modelId="{C7B1964E-66EE-42D7-8436-C4DB80B7B970}" type="parTrans" cxnId="{8AE8CACC-71D5-4869-AE4F-D299DFA92D5A}">
      <dgm:prSet/>
      <dgm:spPr/>
      <dgm:t>
        <a:bodyPr/>
        <a:lstStyle/>
        <a:p>
          <a:endParaRPr lang="ru-RU"/>
        </a:p>
      </dgm:t>
    </dgm:pt>
    <dgm:pt modelId="{0EC9504B-A5F7-400A-B843-7F12BB53DDED}" type="sibTrans" cxnId="{8AE8CACC-71D5-4869-AE4F-D299DFA92D5A}">
      <dgm:prSet/>
      <dgm:spPr>
        <a:solidFill>
          <a:srgbClr val="0066FF"/>
        </a:solidFill>
      </dgm:spPr>
      <dgm:t>
        <a:bodyPr/>
        <a:lstStyle/>
        <a:p>
          <a:endParaRPr lang="ru-RU"/>
        </a:p>
      </dgm:t>
    </dgm:pt>
    <dgm:pt modelId="{5D74912C-0C61-4275-B24F-5995C8477C1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Продолжение работы по инвентаризации и пересмотру действующих расходных обязательств в целях сокращения расходных обязательств, не связанных с решением вопросов, отнесенных  к полномочиям местного самоуправления</a:t>
          </a:r>
        </a:p>
      </dgm:t>
    </dgm:pt>
    <dgm:pt modelId="{31F7E9AD-159C-40A0-AD7D-99FA59FACA2F}" type="parTrans" cxnId="{9D29649C-E8AE-496E-B750-CB6548F4F570}">
      <dgm:prSet/>
      <dgm:spPr/>
      <dgm:t>
        <a:bodyPr/>
        <a:lstStyle/>
        <a:p>
          <a:endParaRPr lang="ru-RU"/>
        </a:p>
      </dgm:t>
    </dgm:pt>
    <dgm:pt modelId="{9D82DA77-433B-4F9E-8C1F-44BC6DF7DBD0}" type="sibTrans" cxnId="{9D29649C-E8AE-496E-B750-CB6548F4F570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9EC1A932-456A-41C1-B4C3-009C2F27FED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</a:t>
          </a:r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</a:r>
        </a:p>
      </dgm:t>
    </dgm:pt>
    <dgm:pt modelId="{E8A9536F-A97D-42C2-8748-3401256C34C9}" type="parTrans" cxnId="{F5DD4821-5D20-4D1B-985B-B063FBC3FD7E}">
      <dgm:prSet/>
      <dgm:spPr/>
      <dgm:t>
        <a:bodyPr/>
        <a:lstStyle/>
        <a:p>
          <a:endParaRPr lang="ru-RU"/>
        </a:p>
      </dgm:t>
    </dgm:pt>
    <dgm:pt modelId="{92609CE2-AFDF-4BD5-9747-541384CDD5CD}" type="sibTrans" cxnId="{F5DD4821-5D20-4D1B-985B-B063FBC3FD7E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28553161-7ABF-41D5-B662-C70A668C4DE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Совершенствование технологий и процедур планирования, исполнения расходов бюджета городского округа</a:t>
          </a:r>
        </a:p>
      </dgm:t>
    </dgm:pt>
    <dgm:pt modelId="{12197C10-A98E-4FAB-86CE-B15F85F115AF}" type="parTrans" cxnId="{E9B46D9F-0E6B-46C8-AAF9-DC56EDF5C0C6}">
      <dgm:prSet/>
      <dgm:spPr/>
      <dgm:t>
        <a:bodyPr/>
        <a:lstStyle/>
        <a:p>
          <a:endParaRPr lang="ru-RU"/>
        </a:p>
      </dgm:t>
    </dgm:pt>
    <dgm:pt modelId="{2F1A66F9-AE78-41D6-AA87-DF1CF28D6B12}" type="sibTrans" cxnId="{E9B46D9F-0E6B-46C8-AAF9-DC56EDF5C0C6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F7677E06-1D99-44AD-A8C0-6FA825837E3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Обеспечение открытости бюджетного процесса и вовлечение в него  граждан</a:t>
          </a:r>
        </a:p>
      </dgm:t>
    </dgm:pt>
    <dgm:pt modelId="{8006C553-DB9F-4EDD-9D5C-348B369AA2FA}" type="parTrans" cxnId="{694ADCF5-77A5-49CD-BD8C-53D8EB9C0657}">
      <dgm:prSet/>
      <dgm:spPr/>
      <dgm:t>
        <a:bodyPr/>
        <a:lstStyle/>
        <a:p>
          <a:endParaRPr lang="ru-RU"/>
        </a:p>
      </dgm:t>
    </dgm:pt>
    <dgm:pt modelId="{B1B71B4F-9011-4F29-BF9D-4CE3FEB37333}" type="sibTrans" cxnId="{694ADCF5-77A5-49CD-BD8C-53D8EB9C0657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693BA52B-BAB4-4123-A373-08D356C5C36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Реализация инициативных проектов</a:t>
          </a:r>
        </a:p>
      </dgm:t>
    </dgm:pt>
    <dgm:pt modelId="{0E966F74-6DE3-47A5-AD4D-81A6705460D5}" type="parTrans" cxnId="{FD8A91A9-FD5D-4F81-B1A8-0755EDEFA756}">
      <dgm:prSet/>
      <dgm:spPr/>
      <dgm:t>
        <a:bodyPr/>
        <a:lstStyle/>
        <a:p>
          <a:endParaRPr lang="ru-RU"/>
        </a:p>
      </dgm:t>
    </dgm:pt>
    <dgm:pt modelId="{95DBC72C-57D4-40B5-999E-30B94FF8511E}" type="sibTrans" cxnId="{FD8A91A9-FD5D-4F81-B1A8-0755EDEFA756}">
      <dgm:prSet/>
      <dgm:spPr/>
      <dgm:t>
        <a:bodyPr/>
        <a:lstStyle/>
        <a:p>
          <a:endParaRPr lang="ru-RU"/>
        </a:p>
      </dgm:t>
    </dgm:pt>
    <dgm:pt modelId="{855ED38A-FB68-4B7A-9897-8039F7483F7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Развитие конкурентной модели оказания муниципальных услуг, обеспечивающих повышение качества их предоставления</a:t>
          </a:r>
        </a:p>
      </dgm:t>
    </dgm:pt>
    <dgm:pt modelId="{057B6696-F764-4A02-804B-D7FF539DE7C4}" type="sibTrans" cxnId="{C85C750D-D817-47F6-B339-A853A85A213E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42D4175D-53B6-4434-8148-2A0FE4FC12F1}" type="parTrans" cxnId="{C85C750D-D817-47F6-B339-A853A85A213E}">
      <dgm:prSet/>
      <dgm:spPr/>
      <dgm:t>
        <a:bodyPr/>
        <a:lstStyle/>
        <a:p>
          <a:endParaRPr lang="ru-RU"/>
        </a:p>
      </dgm:t>
    </dgm:pt>
    <dgm:pt modelId="{D7E2B8F8-F32F-43A6-9D17-1DB999ABC00F}" type="pres">
      <dgm:prSet presAssocID="{CB519E4F-EC0B-4FF9-974F-CC116257A24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3E68DA-D5E1-4591-A0EF-DC1C4418DDF2}" type="pres">
      <dgm:prSet presAssocID="{CE6F8B92-45C9-4390-A5F0-25F88C247DE4}" presName="firstNode" presStyleLbl="node1" presStyleIdx="0" presStyleCnt="7" custScaleX="302806" custScaleY="189002" custLinFactNeighborX="15905" custLinFactNeighborY="-25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6A457-DE8B-47AE-A4BD-617C8CF3F6FF}" type="pres">
      <dgm:prSet presAssocID="{0EC9504B-A5F7-400A-B843-7F12BB53DDED}" presName="sibTrans" presStyleLbl="sibTrans2D1" presStyleIdx="0" presStyleCnt="6" custScaleX="148010" custLinFactNeighborX="2055" custLinFactNeighborY="-6057"/>
      <dgm:spPr/>
      <dgm:t>
        <a:bodyPr/>
        <a:lstStyle/>
        <a:p>
          <a:endParaRPr lang="ru-RU"/>
        </a:p>
      </dgm:t>
    </dgm:pt>
    <dgm:pt modelId="{FE6A8D56-D0BC-4F8C-8917-F0EFA046D9B6}" type="pres">
      <dgm:prSet presAssocID="{5D74912C-0C61-4275-B24F-5995C8477C10}" presName="middleNode" presStyleCnt="0"/>
      <dgm:spPr/>
    </dgm:pt>
    <dgm:pt modelId="{3479CD3E-F0C3-407C-BFD1-91BE4D411614}" type="pres">
      <dgm:prSet presAssocID="{5D74912C-0C61-4275-B24F-5995C8477C10}" presName="padding" presStyleLbl="node1" presStyleIdx="0" presStyleCnt="7"/>
      <dgm:spPr/>
    </dgm:pt>
    <dgm:pt modelId="{40D9D890-6572-4035-9438-14AF9D08A194}" type="pres">
      <dgm:prSet presAssocID="{5D74912C-0C61-4275-B24F-5995C8477C10}" presName="shape" presStyleLbl="node1" presStyleIdx="1" presStyleCnt="7" custScaleX="490761" custScaleY="361051" custLinFactNeighborX="11089" custLinFactNeighborY="-7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62474-D6FE-45AB-ABFA-952E59E5F955}" type="pres">
      <dgm:prSet presAssocID="{9D82DA77-433B-4F9E-8C1F-44BC6DF7DBD0}" presName="sibTrans" presStyleLbl="sibTrans2D1" presStyleIdx="1" presStyleCnt="6" custScaleX="187485" custLinFactNeighborX="-8707" custLinFactNeighborY="5754"/>
      <dgm:spPr/>
      <dgm:t>
        <a:bodyPr/>
        <a:lstStyle/>
        <a:p>
          <a:endParaRPr lang="ru-RU"/>
        </a:p>
      </dgm:t>
    </dgm:pt>
    <dgm:pt modelId="{EBAF3507-956A-4308-9BC3-9A74D1A76726}" type="pres">
      <dgm:prSet presAssocID="{9EC1A932-456A-41C1-B4C3-009C2F27FED3}" presName="middleNode" presStyleCnt="0"/>
      <dgm:spPr/>
    </dgm:pt>
    <dgm:pt modelId="{7393076C-5C70-474B-AC51-8D95FE61FCFF}" type="pres">
      <dgm:prSet presAssocID="{9EC1A932-456A-41C1-B4C3-009C2F27FED3}" presName="padding" presStyleLbl="node1" presStyleIdx="1" presStyleCnt="7"/>
      <dgm:spPr/>
    </dgm:pt>
    <dgm:pt modelId="{0B285290-9B68-42CA-BA18-1118A32DA9EF}" type="pres">
      <dgm:prSet presAssocID="{9EC1A932-456A-41C1-B4C3-009C2F27FED3}" presName="shape" presStyleLbl="node1" presStyleIdx="2" presStyleCnt="7" custScaleX="449178" custScaleY="358044" custLinFactNeighborX="7010" custLinFactNeighborY="1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C0E50-5F4C-4580-B40F-2D17203CD0E8}" type="pres">
      <dgm:prSet presAssocID="{92609CE2-AFDF-4BD5-9747-541384CDD5CD}" presName="sibTrans" presStyleLbl="sibTrans2D1" presStyleIdx="2" presStyleCnt="6" custScaleX="125624"/>
      <dgm:spPr/>
      <dgm:t>
        <a:bodyPr/>
        <a:lstStyle/>
        <a:p>
          <a:endParaRPr lang="ru-RU"/>
        </a:p>
      </dgm:t>
    </dgm:pt>
    <dgm:pt modelId="{737CB981-50AC-4F99-81C6-E0AAACF4AD6A}" type="pres">
      <dgm:prSet presAssocID="{855ED38A-FB68-4B7A-9897-8039F7483F78}" presName="middleNode" presStyleCnt="0"/>
      <dgm:spPr/>
    </dgm:pt>
    <dgm:pt modelId="{6D56471A-E788-4581-A5D2-95B53C8F5082}" type="pres">
      <dgm:prSet presAssocID="{855ED38A-FB68-4B7A-9897-8039F7483F78}" presName="padding" presStyleLbl="node1" presStyleIdx="2" presStyleCnt="7"/>
      <dgm:spPr/>
    </dgm:pt>
    <dgm:pt modelId="{0CE30C9A-E8D4-45B0-BB50-7A0DDED23CA6}" type="pres">
      <dgm:prSet presAssocID="{855ED38A-FB68-4B7A-9897-8039F7483F78}" presName="shape" presStyleLbl="node1" presStyleIdx="3" presStyleCnt="7" custScaleX="424284" custScaleY="309293" custLinFactNeighborX="-14337" custLinFactNeighborY="-37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102C3-548C-4B39-BFF7-B8116F08A5A1}" type="pres">
      <dgm:prSet presAssocID="{057B6696-F764-4A02-804B-D7FF539DE7C4}" presName="sibTrans" presStyleLbl="sibTrans2D1" presStyleIdx="3" presStyleCnt="6" custScaleX="156074" custLinFactNeighborX="24780" custLinFactNeighborY="-4019"/>
      <dgm:spPr/>
      <dgm:t>
        <a:bodyPr/>
        <a:lstStyle/>
        <a:p>
          <a:endParaRPr lang="ru-RU"/>
        </a:p>
      </dgm:t>
    </dgm:pt>
    <dgm:pt modelId="{D8636C4B-7F5D-47A2-9F46-7356A6CBE566}" type="pres">
      <dgm:prSet presAssocID="{28553161-7ABF-41D5-B662-C70A668C4DE8}" presName="middleNode" presStyleCnt="0"/>
      <dgm:spPr/>
    </dgm:pt>
    <dgm:pt modelId="{DDA1EED4-0BC7-4C9A-AF37-4B452C1C5A84}" type="pres">
      <dgm:prSet presAssocID="{28553161-7ABF-41D5-B662-C70A668C4DE8}" presName="padding" presStyleLbl="node1" presStyleIdx="3" presStyleCnt="7"/>
      <dgm:spPr/>
    </dgm:pt>
    <dgm:pt modelId="{C55B1114-E8C3-461A-9AA0-CF8BDB04A428}" type="pres">
      <dgm:prSet presAssocID="{28553161-7ABF-41D5-B662-C70A668C4DE8}" presName="shape" presStyleLbl="node1" presStyleIdx="4" presStyleCnt="7" custScaleX="378641" custScaleY="283391" custLinFactNeighborX="-9598" custLinFactNeighborY="-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A9C13-18B9-4D07-9385-725E3F4B245E}" type="pres">
      <dgm:prSet presAssocID="{2F1A66F9-AE78-41D6-AA87-DF1CF28D6B12}" presName="sibTrans" presStyleLbl="sibTrans2D1" presStyleIdx="4" presStyleCnt="6" custScaleX="155611"/>
      <dgm:spPr/>
      <dgm:t>
        <a:bodyPr/>
        <a:lstStyle/>
        <a:p>
          <a:endParaRPr lang="ru-RU"/>
        </a:p>
      </dgm:t>
    </dgm:pt>
    <dgm:pt modelId="{7D13BE12-2968-4F7E-9498-82F9F89B0038}" type="pres">
      <dgm:prSet presAssocID="{F7677E06-1D99-44AD-A8C0-6FA825837E3B}" presName="middleNode" presStyleCnt="0"/>
      <dgm:spPr/>
    </dgm:pt>
    <dgm:pt modelId="{D67FBE57-134B-4BEB-AED9-2BFA95DB2C9C}" type="pres">
      <dgm:prSet presAssocID="{F7677E06-1D99-44AD-A8C0-6FA825837E3B}" presName="padding" presStyleLbl="node1" presStyleIdx="4" presStyleCnt="7"/>
      <dgm:spPr/>
    </dgm:pt>
    <dgm:pt modelId="{83635DA9-84AD-4A00-BE85-C83F0B8EB903}" type="pres">
      <dgm:prSet presAssocID="{F7677E06-1D99-44AD-A8C0-6FA825837E3B}" presName="shape" presStyleLbl="node1" presStyleIdx="5" presStyleCnt="7" custScaleX="379617" custScaleY="210821" custLinFactNeighborX="-14878" custLinFactNeighborY="1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D169-73E1-4777-A7DB-D223EF533F97}" type="pres">
      <dgm:prSet presAssocID="{B1B71B4F-9011-4F29-BF9D-4CE3FEB37333}" presName="sibTrans" presStyleLbl="sibTrans2D1" presStyleIdx="5" presStyleCnt="6" custAng="144793" custScaleX="158976" custScaleY="158424" custLinFactY="100000" custLinFactNeighborX="18359" custLinFactNeighborY="109753"/>
      <dgm:spPr/>
      <dgm:t>
        <a:bodyPr/>
        <a:lstStyle/>
        <a:p>
          <a:endParaRPr lang="ru-RU"/>
        </a:p>
      </dgm:t>
    </dgm:pt>
    <dgm:pt modelId="{FF3438E8-7B2E-4EAF-AA68-4AAD8C88E9CE}" type="pres">
      <dgm:prSet presAssocID="{693BA52B-BAB4-4123-A373-08D356C5C363}" presName="lastNode" presStyleLbl="node1" presStyleIdx="6" presStyleCnt="7" custScaleX="263807" custScaleY="125703" custLinFactNeighborX="-12326" custLinFactNeighborY="-4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D4821-5D20-4D1B-985B-B063FBC3FD7E}" srcId="{CB519E4F-EC0B-4FF9-974F-CC116257A244}" destId="{9EC1A932-456A-41C1-B4C3-009C2F27FED3}" srcOrd="2" destOrd="0" parTransId="{E8A9536F-A97D-42C2-8748-3401256C34C9}" sibTransId="{92609CE2-AFDF-4BD5-9747-541384CDD5CD}"/>
    <dgm:cxn modelId="{694ADCF5-77A5-49CD-BD8C-53D8EB9C0657}" srcId="{CB519E4F-EC0B-4FF9-974F-CC116257A244}" destId="{F7677E06-1D99-44AD-A8C0-6FA825837E3B}" srcOrd="5" destOrd="0" parTransId="{8006C553-DB9F-4EDD-9D5C-348B369AA2FA}" sibTransId="{B1B71B4F-9011-4F29-BF9D-4CE3FEB37333}"/>
    <dgm:cxn modelId="{C85C750D-D817-47F6-B339-A853A85A213E}" srcId="{CB519E4F-EC0B-4FF9-974F-CC116257A244}" destId="{855ED38A-FB68-4B7A-9897-8039F7483F78}" srcOrd="3" destOrd="0" parTransId="{42D4175D-53B6-4434-8148-2A0FE4FC12F1}" sibTransId="{057B6696-F764-4A02-804B-D7FF539DE7C4}"/>
    <dgm:cxn modelId="{AF409EB5-BE12-4348-8F1B-05AB8F6B5435}" type="presOf" srcId="{2F1A66F9-AE78-41D6-AA87-DF1CF28D6B12}" destId="{1ABA9C13-18B9-4D07-9385-725E3F4B245E}" srcOrd="0" destOrd="0" presId="urn:microsoft.com/office/officeart/2005/8/layout/bProcess2"/>
    <dgm:cxn modelId="{0BBD0361-BF33-4D75-902B-CBB3F549C324}" type="presOf" srcId="{CB519E4F-EC0B-4FF9-974F-CC116257A244}" destId="{D7E2B8F8-F32F-43A6-9D17-1DB999ABC00F}" srcOrd="0" destOrd="0" presId="urn:microsoft.com/office/officeart/2005/8/layout/bProcess2"/>
    <dgm:cxn modelId="{224A2BA9-E120-41CA-9FE5-2772D5250C7A}" type="presOf" srcId="{9EC1A932-456A-41C1-B4C3-009C2F27FED3}" destId="{0B285290-9B68-42CA-BA18-1118A32DA9EF}" srcOrd="0" destOrd="0" presId="urn:microsoft.com/office/officeart/2005/8/layout/bProcess2"/>
    <dgm:cxn modelId="{07946220-E994-4654-A967-3BB77533A076}" type="presOf" srcId="{B1B71B4F-9011-4F29-BF9D-4CE3FEB37333}" destId="{675ED169-73E1-4777-A7DB-D223EF533F97}" srcOrd="0" destOrd="0" presId="urn:microsoft.com/office/officeart/2005/8/layout/bProcess2"/>
    <dgm:cxn modelId="{E9B46D9F-0E6B-46C8-AAF9-DC56EDF5C0C6}" srcId="{CB519E4F-EC0B-4FF9-974F-CC116257A244}" destId="{28553161-7ABF-41D5-B662-C70A668C4DE8}" srcOrd="4" destOrd="0" parTransId="{12197C10-A98E-4FAB-86CE-B15F85F115AF}" sibTransId="{2F1A66F9-AE78-41D6-AA87-DF1CF28D6B12}"/>
    <dgm:cxn modelId="{9D29649C-E8AE-496E-B750-CB6548F4F570}" srcId="{CB519E4F-EC0B-4FF9-974F-CC116257A244}" destId="{5D74912C-0C61-4275-B24F-5995C8477C10}" srcOrd="1" destOrd="0" parTransId="{31F7E9AD-159C-40A0-AD7D-99FA59FACA2F}" sibTransId="{9D82DA77-433B-4F9E-8C1F-44BC6DF7DBD0}"/>
    <dgm:cxn modelId="{91F1E866-F84A-43BD-94DD-A93B34FEE914}" type="presOf" srcId="{5D74912C-0C61-4275-B24F-5995C8477C10}" destId="{40D9D890-6572-4035-9438-14AF9D08A194}" srcOrd="0" destOrd="0" presId="urn:microsoft.com/office/officeart/2005/8/layout/bProcess2"/>
    <dgm:cxn modelId="{21B07BB3-A83A-47F1-8EF4-EB1B7239EA94}" type="presOf" srcId="{057B6696-F764-4A02-804B-D7FF539DE7C4}" destId="{BB4102C3-548C-4B39-BFF7-B8116F08A5A1}" srcOrd="0" destOrd="0" presId="urn:microsoft.com/office/officeart/2005/8/layout/bProcess2"/>
    <dgm:cxn modelId="{304C738B-5527-4D25-8E67-3DB144979C86}" type="presOf" srcId="{28553161-7ABF-41D5-B662-C70A668C4DE8}" destId="{C55B1114-E8C3-461A-9AA0-CF8BDB04A428}" srcOrd="0" destOrd="0" presId="urn:microsoft.com/office/officeart/2005/8/layout/bProcess2"/>
    <dgm:cxn modelId="{AD3938B3-3B7E-4C65-8F19-01C80699D159}" type="presOf" srcId="{F7677E06-1D99-44AD-A8C0-6FA825837E3B}" destId="{83635DA9-84AD-4A00-BE85-C83F0B8EB903}" srcOrd="0" destOrd="0" presId="urn:microsoft.com/office/officeart/2005/8/layout/bProcess2"/>
    <dgm:cxn modelId="{D38EC270-38BF-4DE0-BE41-48AF78388C27}" type="presOf" srcId="{0EC9504B-A5F7-400A-B843-7F12BB53DDED}" destId="{8E16A457-DE8B-47AE-A4BD-617C8CF3F6FF}" srcOrd="0" destOrd="0" presId="urn:microsoft.com/office/officeart/2005/8/layout/bProcess2"/>
    <dgm:cxn modelId="{4D049CF3-207B-44D2-A30E-649C920648F0}" type="presOf" srcId="{9D82DA77-433B-4F9E-8C1F-44BC6DF7DBD0}" destId="{78862474-D6FE-45AB-ABFA-952E59E5F955}" srcOrd="0" destOrd="0" presId="urn:microsoft.com/office/officeart/2005/8/layout/bProcess2"/>
    <dgm:cxn modelId="{FD8A91A9-FD5D-4F81-B1A8-0755EDEFA756}" srcId="{CB519E4F-EC0B-4FF9-974F-CC116257A244}" destId="{693BA52B-BAB4-4123-A373-08D356C5C363}" srcOrd="6" destOrd="0" parTransId="{0E966F74-6DE3-47A5-AD4D-81A6705460D5}" sibTransId="{95DBC72C-57D4-40B5-999E-30B94FF8511E}"/>
    <dgm:cxn modelId="{3EB34227-0C74-44DA-9E3E-5350041B9614}" type="presOf" srcId="{92609CE2-AFDF-4BD5-9747-541384CDD5CD}" destId="{B7EC0E50-5F4C-4580-B40F-2D17203CD0E8}" srcOrd="0" destOrd="0" presId="urn:microsoft.com/office/officeart/2005/8/layout/bProcess2"/>
    <dgm:cxn modelId="{F8CC8488-85AE-44FD-A8B9-AB548DF0C755}" type="presOf" srcId="{855ED38A-FB68-4B7A-9897-8039F7483F78}" destId="{0CE30C9A-E8D4-45B0-BB50-7A0DDED23CA6}" srcOrd="0" destOrd="0" presId="urn:microsoft.com/office/officeart/2005/8/layout/bProcess2"/>
    <dgm:cxn modelId="{237889D3-5D01-4D38-B71F-530D562DD0D1}" type="presOf" srcId="{693BA52B-BAB4-4123-A373-08D356C5C363}" destId="{FF3438E8-7B2E-4EAF-AA68-4AAD8C88E9CE}" srcOrd="0" destOrd="0" presId="urn:microsoft.com/office/officeart/2005/8/layout/bProcess2"/>
    <dgm:cxn modelId="{8AE8CACC-71D5-4869-AE4F-D299DFA92D5A}" srcId="{CB519E4F-EC0B-4FF9-974F-CC116257A244}" destId="{CE6F8B92-45C9-4390-A5F0-25F88C247DE4}" srcOrd="0" destOrd="0" parTransId="{C7B1964E-66EE-42D7-8436-C4DB80B7B970}" sibTransId="{0EC9504B-A5F7-400A-B843-7F12BB53DDED}"/>
    <dgm:cxn modelId="{154BFB6B-1329-4A74-AFF9-D034081C853D}" type="presOf" srcId="{CE6F8B92-45C9-4390-A5F0-25F88C247DE4}" destId="{163E68DA-D5E1-4591-A0EF-DC1C4418DDF2}" srcOrd="0" destOrd="0" presId="urn:microsoft.com/office/officeart/2005/8/layout/bProcess2"/>
    <dgm:cxn modelId="{D74443D1-798E-4CB3-BECC-9D9B48DD44C1}" type="presParOf" srcId="{D7E2B8F8-F32F-43A6-9D17-1DB999ABC00F}" destId="{163E68DA-D5E1-4591-A0EF-DC1C4418DDF2}" srcOrd="0" destOrd="0" presId="urn:microsoft.com/office/officeart/2005/8/layout/bProcess2"/>
    <dgm:cxn modelId="{63F2D952-0A10-4172-A798-B919B2E4D8B3}" type="presParOf" srcId="{D7E2B8F8-F32F-43A6-9D17-1DB999ABC00F}" destId="{8E16A457-DE8B-47AE-A4BD-617C8CF3F6FF}" srcOrd="1" destOrd="0" presId="urn:microsoft.com/office/officeart/2005/8/layout/bProcess2"/>
    <dgm:cxn modelId="{05B4A5C6-C479-4D6A-8844-9B22E8EB39D3}" type="presParOf" srcId="{D7E2B8F8-F32F-43A6-9D17-1DB999ABC00F}" destId="{FE6A8D56-D0BC-4F8C-8917-F0EFA046D9B6}" srcOrd="2" destOrd="0" presId="urn:microsoft.com/office/officeart/2005/8/layout/bProcess2"/>
    <dgm:cxn modelId="{CCB50844-7CE5-4B4C-9B93-C77DBBFDDB06}" type="presParOf" srcId="{FE6A8D56-D0BC-4F8C-8917-F0EFA046D9B6}" destId="{3479CD3E-F0C3-407C-BFD1-91BE4D411614}" srcOrd="0" destOrd="0" presId="urn:microsoft.com/office/officeart/2005/8/layout/bProcess2"/>
    <dgm:cxn modelId="{F33B5727-218F-410E-B1DF-C2191DAE289F}" type="presParOf" srcId="{FE6A8D56-D0BC-4F8C-8917-F0EFA046D9B6}" destId="{40D9D890-6572-4035-9438-14AF9D08A194}" srcOrd="1" destOrd="0" presId="urn:microsoft.com/office/officeart/2005/8/layout/bProcess2"/>
    <dgm:cxn modelId="{EE110D83-2ACD-4C78-B366-D17E64FA21D3}" type="presParOf" srcId="{D7E2B8F8-F32F-43A6-9D17-1DB999ABC00F}" destId="{78862474-D6FE-45AB-ABFA-952E59E5F955}" srcOrd="3" destOrd="0" presId="urn:microsoft.com/office/officeart/2005/8/layout/bProcess2"/>
    <dgm:cxn modelId="{840DA2D6-2F38-4974-8ED3-719A1AE782B6}" type="presParOf" srcId="{D7E2B8F8-F32F-43A6-9D17-1DB999ABC00F}" destId="{EBAF3507-956A-4308-9BC3-9A74D1A76726}" srcOrd="4" destOrd="0" presId="urn:microsoft.com/office/officeart/2005/8/layout/bProcess2"/>
    <dgm:cxn modelId="{1433EF35-367C-4053-BCCF-D134280E156B}" type="presParOf" srcId="{EBAF3507-956A-4308-9BC3-9A74D1A76726}" destId="{7393076C-5C70-474B-AC51-8D95FE61FCFF}" srcOrd="0" destOrd="0" presId="urn:microsoft.com/office/officeart/2005/8/layout/bProcess2"/>
    <dgm:cxn modelId="{F84E0CEB-ECF5-40B9-8221-C59887853AAB}" type="presParOf" srcId="{EBAF3507-956A-4308-9BC3-9A74D1A76726}" destId="{0B285290-9B68-42CA-BA18-1118A32DA9EF}" srcOrd="1" destOrd="0" presId="urn:microsoft.com/office/officeart/2005/8/layout/bProcess2"/>
    <dgm:cxn modelId="{BA77AFAD-D5C1-44E4-9241-4E78AB8E4FF1}" type="presParOf" srcId="{D7E2B8F8-F32F-43A6-9D17-1DB999ABC00F}" destId="{B7EC0E50-5F4C-4580-B40F-2D17203CD0E8}" srcOrd="5" destOrd="0" presId="urn:microsoft.com/office/officeart/2005/8/layout/bProcess2"/>
    <dgm:cxn modelId="{B7CA3DE4-E43B-49C7-8C8D-10B15BE854C0}" type="presParOf" srcId="{D7E2B8F8-F32F-43A6-9D17-1DB999ABC00F}" destId="{737CB981-50AC-4F99-81C6-E0AAACF4AD6A}" srcOrd="6" destOrd="0" presId="urn:microsoft.com/office/officeart/2005/8/layout/bProcess2"/>
    <dgm:cxn modelId="{F7BBA956-C4AF-4CC7-9653-076A4DC901A8}" type="presParOf" srcId="{737CB981-50AC-4F99-81C6-E0AAACF4AD6A}" destId="{6D56471A-E788-4581-A5D2-95B53C8F5082}" srcOrd="0" destOrd="0" presId="urn:microsoft.com/office/officeart/2005/8/layout/bProcess2"/>
    <dgm:cxn modelId="{31B8696E-4399-44D9-94D4-C0BBE6711F21}" type="presParOf" srcId="{737CB981-50AC-4F99-81C6-E0AAACF4AD6A}" destId="{0CE30C9A-E8D4-45B0-BB50-7A0DDED23CA6}" srcOrd="1" destOrd="0" presId="urn:microsoft.com/office/officeart/2005/8/layout/bProcess2"/>
    <dgm:cxn modelId="{6183F40F-1737-4A20-907D-8931680E28C5}" type="presParOf" srcId="{D7E2B8F8-F32F-43A6-9D17-1DB999ABC00F}" destId="{BB4102C3-548C-4B39-BFF7-B8116F08A5A1}" srcOrd="7" destOrd="0" presId="urn:microsoft.com/office/officeart/2005/8/layout/bProcess2"/>
    <dgm:cxn modelId="{8EEC641C-C693-438F-8405-EA87DD527518}" type="presParOf" srcId="{D7E2B8F8-F32F-43A6-9D17-1DB999ABC00F}" destId="{D8636C4B-7F5D-47A2-9F46-7356A6CBE566}" srcOrd="8" destOrd="0" presId="urn:microsoft.com/office/officeart/2005/8/layout/bProcess2"/>
    <dgm:cxn modelId="{0D0BDF87-15A5-4DEC-808B-4C203AA84F6A}" type="presParOf" srcId="{D8636C4B-7F5D-47A2-9F46-7356A6CBE566}" destId="{DDA1EED4-0BC7-4C9A-AF37-4B452C1C5A84}" srcOrd="0" destOrd="0" presId="urn:microsoft.com/office/officeart/2005/8/layout/bProcess2"/>
    <dgm:cxn modelId="{716DDFF5-A809-4A51-AAFC-3E4766C79128}" type="presParOf" srcId="{D8636C4B-7F5D-47A2-9F46-7356A6CBE566}" destId="{C55B1114-E8C3-461A-9AA0-CF8BDB04A428}" srcOrd="1" destOrd="0" presId="urn:microsoft.com/office/officeart/2005/8/layout/bProcess2"/>
    <dgm:cxn modelId="{5883A111-FE61-4D35-B47E-3A18ED0BC32A}" type="presParOf" srcId="{D7E2B8F8-F32F-43A6-9D17-1DB999ABC00F}" destId="{1ABA9C13-18B9-4D07-9385-725E3F4B245E}" srcOrd="9" destOrd="0" presId="urn:microsoft.com/office/officeart/2005/8/layout/bProcess2"/>
    <dgm:cxn modelId="{CCA8C07A-1B21-4DE7-9255-60F4A0E76BAD}" type="presParOf" srcId="{D7E2B8F8-F32F-43A6-9D17-1DB999ABC00F}" destId="{7D13BE12-2968-4F7E-9498-82F9F89B0038}" srcOrd="10" destOrd="0" presId="urn:microsoft.com/office/officeart/2005/8/layout/bProcess2"/>
    <dgm:cxn modelId="{3EF565AD-09C0-458E-ACD8-D7580804B095}" type="presParOf" srcId="{7D13BE12-2968-4F7E-9498-82F9F89B0038}" destId="{D67FBE57-134B-4BEB-AED9-2BFA95DB2C9C}" srcOrd="0" destOrd="0" presId="urn:microsoft.com/office/officeart/2005/8/layout/bProcess2"/>
    <dgm:cxn modelId="{2C3359DB-7804-4282-AC00-A69B13548A2D}" type="presParOf" srcId="{7D13BE12-2968-4F7E-9498-82F9F89B0038}" destId="{83635DA9-84AD-4A00-BE85-C83F0B8EB903}" srcOrd="1" destOrd="0" presId="urn:microsoft.com/office/officeart/2005/8/layout/bProcess2"/>
    <dgm:cxn modelId="{C20A811A-F941-44DB-B86A-14E51205D5B7}" type="presParOf" srcId="{D7E2B8F8-F32F-43A6-9D17-1DB999ABC00F}" destId="{675ED169-73E1-4777-A7DB-D223EF533F97}" srcOrd="11" destOrd="0" presId="urn:microsoft.com/office/officeart/2005/8/layout/bProcess2"/>
    <dgm:cxn modelId="{38EC16C9-5392-4890-B663-749679DDF570}" type="presParOf" srcId="{D7E2B8F8-F32F-43A6-9D17-1DB999ABC00F}" destId="{FF3438E8-7B2E-4EAF-AA68-4AAD8C88E9CE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91C310-D92E-4D4B-B2D6-D4EF22AE79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3E558-BFD1-4CD0-83C8-F13F4C5D27C0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36888-47E1-4AF9-8D0E-134237546560}" type="parTrans" cxnId="{6C68D936-3FF7-4A4D-9F54-EF867CB74F6B}">
      <dgm:prSet/>
      <dgm:spPr/>
      <dgm:t>
        <a:bodyPr/>
        <a:lstStyle/>
        <a:p>
          <a:endParaRPr lang="ru-RU"/>
        </a:p>
      </dgm:t>
    </dgm:pt>
    <dgm:pt modelId="{5E0E12E5-6E6F-4BE4-B445-1BB6B8418F41}" type="sibTrans" cxnId="{6C68D936-3FF7-4A4D-9F54-EF867CB74F6B}">
      <dgm:prSet/>
      <dgm:spPr/>
      <dgm:t>
        <a:bodyPr/>
        <a:lstStyle/>
        <a:p>
          <a:endParaRPr lang="ru-RU"/>
        </a:p>
      </dgm:t>
    </dgm:pt>
    <dgm:pt modelId="{E60B8DD4-F1B3-41BD-BB6D-F5548BBA044A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Эффективность осуществления муниципальных заимствований</a:t>
          </a:r>
        </a:p>
        <a:p>
          <a:endParaRPr lang="ru-RU" sz="1400" dirty="0"/>
        </a:p>
      </dgm:t>
    </dgm:pt>
    <dgm:pt modelId="{FC3FE90D-C8C0-41D8-A5FA-816B59ECEEF2}" type="parTrans" cxnId="{7FB41652-50E0-45E6-B05C-51DDAE296BF3}">
      <dgm:prSet/>
      <dgm:spPr/>
      <dgm:t>
        <a:bodyPr/>
        <a:lstStyle/>
        <a:p>
          <a:endParaRPr lang="ru-RU"/>
        </a:p>
      </dgm:t>
    </dgm:pt>
    <dgm:pt modelId="{69AD559F-4564-4D75-BD81-60FE643105C7}" type="sibTrans" cxnId="{7FB41652-50E0-45E6-B05C-51DDAE296BF3}">
      <dgm:prSet/>
      <dgm:spPr/>
      <dgm:t>
        <a:bodyPr/>
        <a:lstStyle/>
        <a:p>
          <a:endParaRPr lang="ru-RU"/>
        </a:p>
      </dgm:t>
    </dgm:pt>
    <dgm:pt modelId="{FA7212D8-9FC6-4401-ABE8-2F486527DE80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Привлечение необходимого объема муниципальных заимствований, способных обеспечить решение социально-значимых задач развития города, не допустив при этом необоснованного роста муниципального долга и повышения рисков неисполнения долговых обязательств</a:t>
          </a:r>
        </a:p>
      </dgm:t>
    </dgm:pt>
    <dgm:pt modelId="{C585C3AA-A1D8-4097-BD65-770457E334F6}" type="parTrans" cxnId="{1F3D63EF-07AE-45BC-A6FB-8F4F8B53CDFE}">
      <dgm:prSet/>
      <dgm:spPr/>
      <dgm:t>
        <a:bodyPr/>
        <a:lstStyle/>
        <a:p>
          <a:endParaRPr lang="ru-RU"/>
        </a:p>
      </dgm:t>
    </dgm:pt>
    <dgm:pt modelId="{BA4425DC-A3B6-4D13-A51E-06F1DA627913}" type="sibTrans" cxnId="{1F3D63EF-07AE-45BC-A6FB-8F4F8B53CDFE}">
      <dgm:prSet/>
      <dgm:spPr/>
      <dgm:t>
        <a:bodyPr/>
        <a:lstStyle/>
        <a:p>
          <a:endParaRPr lang="ru-RU"/>
        </a:p>
      </dgm:t>
    </dgm:pt>
    <dgm:pt modelId="{A79F9A75-CF29-4422-BF58-4524FA09698D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Взаимосвязь принятых решений о заимствованиях с реальными потребностями бюджета города в заемных средствах</a:t>
          </a:r>
        </a:p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Раскрытие информации о долговых обязательствах и проводимой заемной политике как элемент формирования благоприятной кредитной истории городского округа город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Урай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8997B-A3CD-45B0-A43F-BD26472AA916}" type="parTrans" cxnId="{A266CAA9-C285-40B0-B2B1-4B3092ED08ED}">
      <dgm:prSet/>
      <dgm:spPr/>
      <dgm:t>
        <a:bodyPr/>
        <a:lstStyle/>
        <a:p>
          <a:endParaRPr lang="ru-RU"/>
        </a:p>
      </dgm:t>
    </dgm:pt>
    <dgm:pt modelId="{B2A616A5-5C6D-46E9-A5F8-D1F74F831E02}" type="sibTrans" cxnId="{A266CAA9-C285-40B0-B2B1-4B3092ED08ED}">
      <dgm:prSet/>
      <dgm:spPr/>
      <dgm:t>
        <a:bodyPr/>
        <a:lstStyle/>
        <a:p>
          <a:endParaRPr lang="ru-RU"/>
        </a:p>
      </dgm:t>
    </dgm:pt>
    <dgm:pt modelId="{406D3531-7E94-4376-BFCF-46D0339FA53B}" type="pres">
      <dgm:prSet presAssocID="{9691C310-D92E-4D4B-B2D6-D4EF22AE79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F555D4-0FC9-4D3A-AF3F-1D80400A6AA1}" type="pres">
      <dgm:prSet presAssocID="{B9F3E558-BFD1-4CD0-83C8-F13F4C5D27C0}" presName="thickLine" presStyleLbl="alignNode1" presStyleIdx="0" presStyleCnt="1"/>
      <dgm:spPr/>
    </dgm:pt>
    <dgm:pt modelId="{30B83E16-5B2B-4C4E-8431-99FCD1A4E6AF}" type="pres">
      <dgm:prSet presAssocID="{B9F3E558-BFD1-4CD0-83C8-F13F4C5D27C0}" presName="horz1" presStyleCnt="0"/>
      <dgm:spPr/>
    </dgm:pt>
    <dgm:pt modelId="{735BCE2C-F88C-446E-BB3E-2612AF5209B0}" type="pres">
      <dgm:prSet presAssocID="{B9F3E558-BFD1-4CD0-83C8-F13F4C5D27C0}" presName="tx1" presStyleLbl="revTx" presStyleIdx="0" presStyleCnt="4" custScaleX="194643"/>
      <dgm:spPr/>
      <dgm:t>
        <a:bodyPr/>
        <a:lstStyle/>
        <a:p>
          <a:endParaRPr lang="ru-RU"/>
        </a:p>
      </dgm:t>
    </dgm:pt>
    <dgm:pt modelId="{3DA55683-D13E-4E8F-944F-B8AFED24162D}" type="pres">
      <dgm:prSet presAssocID="{B9F3E558-BFD1-4CD0-83C8-F13F4C5D27C0}" presName="vert1" presStyleCnt="0"/>
      <dgm:spPr/>
    </dgm:pt>
    <dgm:pt modelId="{8FA126E9-F609-49AC-848D-C5227C90BDC4}" type="pres">
      <dgm:prSet presAssocID="{E60B8DD4-F1B3-41BD-BB6D-F5548BBA044A}" presName="vertSpace2a" presStyleCnt="0"/>
      <dgm:spPr/>
    </dgm:pt>
    <dgm:pt modelId="{1B106AF3-4B38-4EEC-AD36-8B623AA2062B}" type="pres">
      <dgm:prSet presAssocID="{E60B8DD4-F1B3-41BD-BB6D-F5548BBA044A}" presName="horz2" presStyleCnt="0"/>
      <dgm:spPr/>
    </dgm:pt>
    <dgm:pt modelId="{2F947477-F0FD-48C7-95DE-40B424008123}" type="pres">
      <dgm:prSet presAssocID="{E60B8DD4-F1B3-41BD-BB6D-F5548BBA044A}" presName="horzSpace2" presStyleCnt="0"/>
      <dgm:spPr/>
    </dgm:pt>
    <dgm:pt modelId="{817EF5D7-66D2-4D63-A681-838E988E626F}" type="pres">
      <dgm:prSet presAssocID="{E60B8DD4-F1B3-41BD-BB6D-F5548BBA044A}" presName="tx2" presStyleLbl="revTx" presStyleIdx="1" presStyleCnt="4" custScaleY="50697"/>
      <dgm:spPr/>
      <dgm:t>
        <a:bodyPr/>
        <a:lstStyle/>
        <a:p>
          <a:endParaRPr lang="ru-RU"/>
        </a:p>
      </dgm:t>
    </dgm:pt>
    <dgm:pt modelId="{BFCF6E7E-8C48-46EC-BC87-5EFF6ABC118E}" type="pres">
      <dgm:prSet presAssocID="{E60B8DD4-F1B3-41BD-BB6D-F5548BBA044A}" presName="vert2" presStyleCnt="0"/>
      <dgm:spPr/>
    </dgm:pt>
    <dgm:pt modelId="{0E609039-7591-45B6-9FE8-0BEF28ACCF56}" type="pres">
      <dgm:prSet presAssocID="{E60B8DD4-F1B3-41BD-BB6D-F5548BBA044A}" presName="thinLine2b" presStyleLbl="callout" presStyleIdx="0" presStyleCnt="3" custLinFactY="-100000" custLinFactNeighborX="452" custLinFactNeighborY="-124173"/>
      <dgm:spPr/>
    </dgm:pt>
    <dgm:pt modelId="{C1709876-DA69-4CEF-82A5-22A21451D193}" type="pres">
      <dgm:prSet presAssocID="{E60B8DD4-F1B3-41BD-BB6D-F5548BBA044A}" presName="vertSpace2b" presStyleCnt="0"/>
      <dgm:spPr/>
    </dgm:pt>
    <dgm:pt modelId="{5E9E8800-CFAC-4928-BCF6-924F615F808F}" type="pres">
      <dgm:prSet presAssocID="{FA7212D8-9FC6-4401-ABE8-2F486527DE80}" presName="horz2" presStyleCnt="0"/>
      <dgm:spPr/>
    </dgm:pt>
    <dgm:pt modelId="{8207E588-07E3-4ACA-B62E-1A8FA99A9560}" type="pres">
      <dgm:prSet presAssocID="{FA7212D8-9FC6-4401-ABE8-2F486527DE80}" presName="horzSpace2" presStyleCnt="0"/>
      <dgm:spPr/>
    </dgm:pt>
    <dgm:pt modelId="{07FE0387-A252-43E1-9A91-6F37584AB079}" type="pres">
      <dgm:prSet presAssocID="{FA7212D8-9FC6-4401-ABE8-2F486527DE80}" presName="tx2" presStyleLbl="revTx" presStyleIdx="2" presStyleCnt="4" custScaleY="54654" custLinFactNeighborX="-98" custLinFactNeighborY="-27201"/>
      <dgm:spPr/>
      <dgm:t>
        <a:bodyPr/>
        <a:lstStyle/>
        <a:p>
          <a:endParaRPr lang="ru-RU"/>
        </a:p>
      </dgm:t>
    </dgm:pt>
    <dgm:pt modelId="{45D074BB-EC94-46DE-8E9F-F2D3C5A252F8}" type="pres">
      <dgm:prSet presAssocID="{FA7212D8-9FC6-4401-ABE8-2F486527DE80}" presName="vert2" presStyleCnt="0"/>
      <dgm:spPr/>
    </dgm:pt>
    <dgm:pt modelId="{05B32665-3197-4710-AF2E-C35C062EB3C5}" type="pres">
      <dgm:prSet presAssocID="{FA7212D8-9FC6-4401-ABE8-2F486527DE80}" presName="thinLine2b" presStyleLbl="callout" presStyleIdx="1" presStyleCnt="3"/>
      <dgm:spPr/>
    </dgm:pt>
    <dgm:pt modelId="{4D6BB6EA-5ADD-47CF-B0AC-DC0C34F68EBF}" type="pres">
      <dgm:prSet presAssocID="{FA7212D8-9FC6-4401-ABE8-2F486527DE80}" presName="vertSpace2b" presStyleCnt="0"/>
      <dgm:spPr/>
    </dgm:pt>
    <dgm:pt modelId="{91B20859-3AE0-4A3E-B2C3-198286E3AEFE}" type="pres">
      <dgm:prSet presAssocID="{A79F9A75-CF29-4422-BF58-4524FA09698D}" presName="horz2" presStyleCnt="0"/>
      <dgm:spPr/>
    </dgm:pt>
    <dgm:pt modelId="{3CFFBA64-2ACE-41B2-B37F-C74D93838F59}" type="pres">
      <dgm:prSet presAssocID="{A79F9A75-CF29-4422-BF58-4524FA09698D}" presName="horzSpace2" presStyleCnt="0"/>
      <dgm:spPr/>
    </dgm:pt>
    <dgm:pt modelId="{123891E4-AA8A-469E-B0B5-8D5EFBA4F6D9}" type="pres">
      <dgm:prSet presAssocID="{A79F9A75-CF29-4422-BF58-4524FA09698D}" presName="tx2" presStyleLbl="revTx" presStyleIdx="3" presStyleCnt="4" custScaleY="49287" custLinFactNeighborX="-98" custLinFactNeighborY="-36849"/>
      <dgm:spPr/>
      <dgm:t>
        <a:bodyPr/>
        <a:lstStyle/>
        <a:p>
          <a:endParaRPr lang="ru-RU"/>
        </a:p>
      </dgm:t>
    </dgm:pt>
    <dgm:pt modelId="{7E392942-C8F3-447E-A0EA-D42C23108F3D}" type="pres">
      <dgm:prSet presAssocID="{A79F9A75-CF29-4422-BF58-4524FA09698D}" presName="vert2" presStyleCnt="0"/>
      <dgm:spPr/>
    </dgm:pt>
    <dgm:pt modelId="{6362A048-FE60-4D5A-A8B5-DF70F7B929AF}" type="pres">
      <dgm:prSet presAssocID="{A79F9A75-CF29-4422-BF58-4524FA09698D}" presName="thinLine2b" presStyleLbl="callout" presStyleIdx="2" presStyleCnt="3"/>
      <dgm:spPr/>
    </dgm:pt>
    <dgm:pt modelId="{30675FEF-C8AA-406B-AA3F-6603026CCE58}" type="pres">
      <dgm:prSet presAssocID="{A79F9A75-CF29-4422-BF58-4524FA09698D}" presName="vertSpace2b" presStyleCnt="0"/>
      <dgm:spPr/>
    </dgm:pt>
  </dgm:ptLst>
  <dgm:cxnLst>
    <dgm:cxn modelId="{60A4D32D-8B53-472B-841F-5990235C59DC}" type="presOf" srcId="{9691C310-D92E-4D4B-B2D6-D4EF22AE79F1}" destId="{406D3531-7E94-4376-BFCF-46D0339FA53B}" srcOrd="0" destOrd="0" presId="urn:microsoft.com/office/officeart/2008/layout/LinedList"/>
    <dgm:cxn modelId="{6C68D936-3FF7-4A4D-9F54-EF867CB74F6B}" srcId="{9691C310-D92E-4D4B-B2D6-D4EF22AE79F1}" destId="{B9F3E558-BFD1-4CD0-83C8-F13F4C5D27C0}" srcOrd="0" destOrd="0" parTransId="{5C736888-47E1-4AF9-8D0E-134237546560}" sibTransId="{5E0E12E5-6E6F-4BE4-B445-1BB6B8418F41}"/>
    <dgm:cxn modelId="{A266CAA9-C285-40B0-B2B1-4B3092ED08ED}" srcId="{B9F3E558-BFD1-4CD0-83C8-F13F4C5D27C0}" destId="{A79F9A75-CF29-4422-BF58-4524FA09698D}" srcOrd="2" destOrd="0" parTransId="{A738997B-A3CD-45B0-A43F-BD26472AA916}" sibTransId="{B2A616A5-5C6D-46E9-A5F8-D1F74F831E02}"/>
    <dgm:cxn modelId="{33AED323-7EF6-4B96-8663-9A189770E8BB}" type="presOf" srcId="{E60B8DD4-F1B3-41BD-BB6D-F5548BBA044A}" destId="{817EF5D7-66D2-4D63-A681-838E988E626F}" srcOrd="0" destOrd="0" presId="urn:microsoft.com/office/officeart/2008/layout/LinedList"/>
    <dgm:cxn modelId="{1F3D63EF-07AE-45BC-A6FB-8F4F8B53CDFE}" srcId="{B9F3E558-BFD1-4CD0-83C8-F13F4C5D27C0}" destId="{FA7212D8-9FC6-4401-ABE8-2F486527DE80}" srcOrd="1" destOrd="0" parTransId="{C585C3AA-A1D8-4097-BD65-770457E334F6}" sibTransId="{BA4425DC-A3B6-4D13-A51E-06F1DA627913}"/>
    <dgm:cxn modelId="{82206328-783B-4A97-B62B-6DF05972972C}" type="presOf" srcId="{B9F3E558-BFD1-4CD0-83C8-F13F4C5D27C0}" destId="{735BCE2C-F88C-446E-BB3E-2612AF5209B0}" srcOrd="0" destOrd="0" presId="urn:microsoft.com/office/officeart/2008/layout/LinedList"/>
    <dgm:cxn modelId="{25E24608-05CE-42F0-9745-975367EC21B5}" type="presOf" srcId="{FA7212D8-9FC6-4401-ABE8-2F486527DE80}" destId="{07FE0387-A252-43E1-9A91-6F37584AB079}" srcOrd="0" destOrd="0" presId="urn:microsoft.com/office/officeart/2008/layout/LinedList"/>
    <dgm:cxn modelId="{7FB41652-50E0-45E6-B05C-51DDAE296BF3}" srcId="{B9F3E558-BFD1-4CD0-83C8-F13F4C5D27C0}" destId="{E60B8DD4-F1B3-41BD-BB6D-F5548BBA044A}" srcOrd="0" destOrd="0" parTransId="{FC3FE90D-C8C0-41D8-A5FA-816B59ECEEF2}" sibTransId="{69AD559F-4564-4D75-BD81-60FE643105C7}"/>
    <dgm:cxn modelId="{94C575D5-B74D-4D4A-8D98-289F514B3759}" type="presOf" srcId="{A79F9A75-CF29-4422-BF58-4524FA09698D}" destId="{123891E4-AA8A-469E-B0B5-8D5EFBA4F6D9}" srcOrd="0" destOrd="0" presId="urn:microsoft.com/office/officeart/2008/layout/LinedList"/>
    <dgm:cxn modelId="{C814AADB-6BFF-4C92-A4B4-787AA3722BCA}" type="presParOf" srcId="{406D3531-7E94-4376-BFCF-46D0339FA53B}" destId="{01F555D4-0FC9-4D3A-AF3F-1D80400A6AA1}" srcOrd="0" destOrd="0" presId="urn:microsoft.com/office/officeart/2008/layout/LinedList"/>
    <dgm:cxn modelId="{D0462E67-14DC-4101-A2F6-E3B6B0FAA76D}" type="presParOf" srcId="{406D3531-7E94-4376-BFCF-46D0339FA53B}" destId="{30B83E16-5B2B-4C4E-8431-99FCD1A4E6AF}" srcOrd="1" destOrd="0" presId="urn:microsoft.com/office/officeart/2008/layout/LinedList"/>
    <dgm:cxn modelId="{6F936D49-5382-4EF4-975D-4CFA4E1C0445}" type="presParOf" srcId="{30B83E16-5B2B-4C4E-8431-99FCD1A4E6AF}" destId="{735BCE2C-F88C-446E-BB3E-2612AF5209B0}" srcOrd="0" destOrd="0" presId="urn:microsoft.com/office/officeart/2008/layout/LinedList"/>
    <dgm:cxn modelId="{B9DD793A-1A19-496B-9AC1-621CCCAA38A4}" type="presParOf" srcId="{30B83E16-5B2B-4C4E-8431-99FCD1A4E6AF}" destId="{3DA55683-D13E-4E8F-944F-B8AFED24162D}" srcOrd="1" destOrd="0" presId="urn:microsoft.com/office/officeart/2008/layout/LinedList"/>
    <dgm:cxn modelId="{9367D61C-6ADA-45E6-B0E1-9F2F7A66EC7F}" type="presParOf" srcId="{3DA55683-D13E-4E8F-944F-B8AFED24162D}" destId="{8FA126E9-F609-49AC-848D-C5227C90BDC4}" srcOrd="0" destOrd="0" presId="urn:microsoft.com/office/officeart/2008/layout/LinedList"/>
    <dgm:cxn modelId="{1A758B61-C33B-4698-BB10-CFD15D5DF9A3}" type="presParOf" srcId="{3DA55683-D13E-4E8F-944F-B8AFED24162D}" destId="{1B106AF3-4B38-4EEC-AD36-8B623AA2062B}" srcOrd="1" destOrd="0" presId="urn:microsoft.com/office/officeart/2008/layout/LinedList"/>
    <dgm:cxn modelId="{14C88671-7CC3-4714-9116-682507CB2885}" type="presParOf" srcId="{1B106AF3-4B38-4EEC-AD36-8B623AA2062B}" destId="{2F947477-F0FD-48C7-95DE-40B424008123}" srcOrd="0" destOrd="0" presId="urn:microsoft.com/office/officeart/2008/layout/LinedList"/>
    <dgm:cxn modelId="{35BEBE92-061B-4C72-B8B1-DC3AE7F6B3DA}" type="presParOf" srcId="{1B106AF3-4B38-4EEC-AD36-8B623AA2062B}" destId="{817EF5D7-66D2-4D63-A681-838E988E626F}" srcOrd="1" destOrd="0" presId="urn:microsoft.com/office/officeart/2008/layout/LinedList"/>
    <dgm:cxn modelId="{96ADBADD-7FA4-44E7-A939-047E985FB9C5}" type="presParOf" srcId="{1B106AF3-4B38-4EEC-AD36-8B623AA2062B}" destId="{BFCF6E7E-8C48-46EC-BC87-5EFF6ABC118E}" srcOrd="2" destOrd="0" presId="urn:microsoft.com/office/officeart/2008/layout/LinedList"/>
    <dgm:cxn modelId="{510FB766-63E0-4E44-BC85-8099340D1631}" type="presParOf" srcId="{3DA55683-D13E-4E8F-944F-B8AFED24162D}" destId="{0E609039-7591-45B6-9FE8-0BEF28ACCF56}" srcOrd="2" destOrd="0" presId="urn:microsoft.com/office/officeart/2008/layout/LinedList"/>
    <dgm:cxn modelId="{7B97F7CC-E608-4794-9415-5A0A6B65C4C7}" type="presParOf" srcId="{3DA55683-D13E-4E8F-944F-B8AFED24162D}" destId="{C1709876-DA69-4CEF-82A5-22A21451D193}" srcOrd="3" destOrd="0" presId="urn:microsoft.com/office/officeart/2008/layout/LinedList"/>
    <dgm:cxn modelId="{D164BC85-757A-4581-B4FF-05B98AA69654}" type="presParOf" srcId="{3DA55683-D13E-4E8F-944F-B8AFED24162D}" destId="{5E9E8800-CFAC-4928-BCF6-924F615F808F}" srcOrd="4" destOrd="0" presId="urn:microsoft.com/office/officeart/2008/layout/LinedList"/>
    <dgm:cxn modelId="{E5BF2042-221D-4C52-B055-BFB3CB90F7FB}" type="presParOf" srcId="{5E9E8800-CFAC-4928-BCF6-924F615F808F}" destId="{8207E588-07E3-4ACA-B62E-1A8FA99A9560}" srcOrd="0" destOrd="0" presId="urn:microsoft.com/office/officeart/2008/layout/LinedList"/>
    <dgm:cxn modelId="{2BDC2F72-6A17-45C0-8E7D-815EC6DD206C}" type="presParOf" srcId="{5E9E8800-CFAC-4928-BCF6-924F615F808F}" destId="{07FE0387-A252-43E1-9A91-6F37584AB079}" srcOrd="1" destOrd="0" presId="urn:microsoft.com/office/officeart/2008/layout/LinedList"/>
    <dgm:cxn modelId="{91DA3C43-37EA-48DF-B8DE-37993804FB9B}" type="presParOf" srcId="{5E9E8800-CFAC-4928-BCF6-924F615F808F}" destId="{45D074BB-EC94-46DE-8E9F-F2D3C5A252F8}" srcOrd="2" destOrd="0" presId="urn:microsoft.com/office/officeart/2008/layout/LinedList"/>
    <dgm:cxn modelId="{8AEA7320-96DE-488E-92EF-19C6765AECB4}" type="presParOf" srcId="{3DA55683-D13E-4E8F-944F-B8AFED24162D}" destId="{05B32665-3197-4710-AF2E-C35C062EB3C5}" srcOrd="5" destOrd="0" presId="urn:microsoft.com/office/officeart/2008/layout/LinedList"/>
    <dgm:cxn modelId="{3FBC6074-01CC-4E31-BF5C-C5744E3743B5}" type="presParOf" srcId="{3DA55683-D13E-4E8F-944F-B8AFED24162D}" destId="{4D6BB6EA-5ADD-47CF-B0AC-DC0C34F68EBF}" srcOrd="6" destOrd="0" presId="urn:microsoft.com/office/officeart/2008/layout/LinedList"/>
    <dgm:cxn modelId="{FB1F636A-E334-4DAA-842A-90435078AA7C}" type="presParOf" srcId="{3DA55683-D13E-4E8F-944F-B8AFED24162D}" destId="{91B20859-3AE0-4A3E-B2C3-198286E3AEFE}" srcOrd="7" destOrd="0" presId="urn:microsoft.com/office/officeart/2008/layout/LinedList"/>
    <dgm:cxn modelId="{AE7C7A8B-1143-4A30-B244-E09C59F27BBB}" type="presParOf" srcId="{91B20859-3AE0-4A3E-B2C3-198286E3AEFE}" destId="{3CFFBA64-2ACE-41B2-B37F-C74D93838F59}" srcOrd="0" destOrd="0" presId="urn:microsoft.com/office/officeart/2008/layout/LinedList"/>
    <dgm:cxn modelId="{A4AE3D62-2C0F-4787-9C65-1257B4902372}" type="presParOf" srcId="{91B20859-3AE0-4A3E-B2C3-198286E3AEFE}" destId="{123891E4-AA8A-469E-B0B5-8D5EFBA4F6D9}" srcOrd="1" destOrd="0" presId="urn:microsoft.com/office/officeart/2008/layout/LinedList"/>
    <dgm:cxn modelId="{839A3139-BDCD-43F7-8886-99B8DE678E39}" type="presParOf" srcId="{91B20859-3AE0-4A3E-B2C3-198286E3AEFE}" destId="{7E392942-C8F3-447E-A0EA-D42C23108F3D}" srcOrd="2" destOrd="0" presId="urn:microsoft.com/office/officeart/2008/layout/LinedList"/>
    <dgm:cxn modelId="{26430917-FC08-4989-9334-B11FDF28DFBD}" type="presParOf" srcId="{3DA55683-D13E-4E8F-944F-B8AFED24162D}" destId="{6362A048-FE60-4D5A-A8B5-DF70F7B929AF}" srcOrd="8" destOrd="0" presId="urn:microsoft.com/office/officeart/2008/layout/LinedList"/>
    <dgm:cxn modelId="{18179DA1-B3F5-4AEC-8861-35E3F63A1F79}" type="presParOf" srcId="{3DA55683-D13E-4E8F-944F-B8AFED24162D}" destId="{30675FEF-C8AA-406B-AA3F-6603026CCE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DFC5E-39B0-4EF7-A80D-630F2427C0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69162F-A5CF-4527-A8CB-1CA015462F58}">
      <dgm:prSet custT="1"/>
      <dgm:spPr>
        <a:solidFill>
          <a:srgbClr val="92D05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</a:p>
      </dgm:t>
    </dgm:pt>
    <dgm:pt modelId="{C6798A66-0162-4366-B89E-1E870938209D}" type="sib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378F4F-1725-4263-9BE5-405B98DFE5C4}" type="par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DCF940F-0300-43C5-9182-AE2CEB8983D5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</a:p>
      </dgm:t>
    </dgm:pt>
    <dgm:pt modelId="{637C4CC3-A54D-4E0F-9F02-A22304AB342E}" type="sib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4742440-97FC-4600-B425-3B4AB0588255}" type="par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CC75DA-9062-4CF1-B3F4-581545C42F78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</a:p>
      </dgm:t>
    </dgm:pt>
    <dgm:pt modelId="{4E8B79B0-D698-4BEA-8E03-32EB88C2A74F}" type="par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D1CFC06-3811-4A0C-BB80-B59620220D10}" type="sib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317FCB-BFB7-467B-AFAC-52694A97E473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</a:p>
      </dgm:t>
    </dgm:pt>
    <dgm:pt modelId="{5A72C3B4-4FCB-4867-B8FF-890BA3D9BA55}" type="par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7D7516-F69E-4BE7-98D7-25456F6F02FB}" type="sib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B516A93-689E-451E-8EB3-FE74C4686F00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</a:p>
      </dgm:t>
    </dgm:pt>
    <dgm:pt modelId="{47587D35-11BE-48BE-8BA7-EF7DFEC2A071}" type="par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E5E290B-304A-4B25-B8F2-BE6E21CA4796}" type="sib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24B053-1A09-47CA-B199-A9C51B649C7F}" type="pres">
      <dgm:prSet presAssocID="{E54DFC5E-39B0-4EF7-A80D-630F2427C0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3E900A-112D-499B-8ABD-103DAC9D0D16}" type="pres">
      <dgm:prSet presAssocID="{E54DFC5E-39B0-4EF7-A80D-630F2427C018}" presName="Name1" presStyleCnt="0"/>
      <dgm:spPr/>
    </dgm:pt>
    <dgm:pt modelId="{F676ED3B-D912-4596-B8F4-964A9722DCDC}" type="pres">
      <dgm:prSet presAssocID="{E54DFC5E-39B0-4EF7-A80D-630F2427C018}" presName="cycle" presStyleCnt="0"/>
      <dgm:spPr/>
    </dgm:pt>
    <dgm:pt modelId="{D30B5D7C-A0F1-4962-85E3-3E178C4A79D8}" type="pres">
      <dgm:prSet presAssocID="{E54DFC5E-39B0-4EF7-A80D-630F2427C018}" presName="srcNode" presStyleLbl="node1" presStyleIdx="0" presStyleCnt="5"/>
      <dgm:spPr/>
    </dgm:pt>
    <dgm:pt modelId="{A56EA201-91BC-4616-B12C-2E6D8190CA7D}" type="pres">
      <dgm:prSet presAssocID="{E54DFC5E-39B0-4EF7-A80D-630F2427C018}" presName="conn" presStyleLbl="parChTrans1D2" presStyleIdx="0" presStyleCnt="1"/>
      <dgm:spPr/>
      <dgm:t>
        <a:bodyPr/>
        <a:lstStyle/>
        <a:p>
          <a:endParaRPr lang="ru-RU"/>
        </a:p>
      </dgm:t>
    </dgm:pt>
    <dgm:pt modelId="{10B2AD2B-E6AE-47B7-BE2A-88C2BD434145}" type="pres">
      <dgm:prSet presAssocID="{E54DFC5E-39B0-4EF7-A80D-630F2427C018}" presName="extraNode" presStyleLbl="node1" presStyleIdx="0" presStyleCnt="5"/>
      <dgm:spPr/>
    </dgm:pt>
    <dgm:pt modelId="{7B03A767-1B6B-4A01-8898-84C5EFC88324}" type="pres">
      <dgm:prSet presAssocID="{E54DFC5E-39B0-4EF7-A80D-630F2427C018}" presName="dstNode" presStyleLbl="node1" presStyleIdx="0" presStyleCnt="5"/>
      <dgm:spPr/>
    </dgm:pt>
    <dgm:pt modelId="{F8EE6339-9EBC-4C09-9E08-1F4A253C020D}" type="pres">
      <dgm:prSet presAssocID="{3D69162F-A5CF-4527-A8CB-1CA015462F58}" presName="text_1" presStyleLbl="node1" presStyleIdx="0" presStyleCnt="5" custScaleY="107979" custLinFactNeighborX="202" custLinFactNeighborY="-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94F2-7401-410F-95D8-828F966CE72E}" type="pres">
      <dgm:prSet presAssocID="{3D69162F-A5CF-4527-A8CB-1CA015462F58}" presName="accent_1" presStyleCnt="0"/>
      <dgm:spPr/>
    </dgm:pt>
    <dgm:pt modelId="{32BC95AD-130D-4F42-992A-90577A2B854D}" type="pres">
      <dgm:prSet presAssocID="{3D69162F-A5CF-4527-A8CB-1CA015462F58}" presName="accentRepeatNode" presStyleLbl="solidFgAcc1" presStyleIdx="0" presStyleCnt="5" custLinFactNeighborX="8567" custLinFactNeighborY="-4908"/>
      <dgm:spPr>
        <a:solidFill>
          <a:srgbClr val="FFFF00"/>
        </a:solidFill>
      </dgm:spPr>
    </dgm:pt>
    <dgm:pt modelId="{495A9118-71ED-464E-975C-6116ADC95DB4}" type="pres">
      <dgm:prSet presAssocID="{C9CC75DA-9062-4CF1-B3F4-581545C42F78}" presName="text_2" presStyleLbl="node1" presStyleIdx="1" presStyleCnt="5" custScaleY="106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1DA81-D979-4FA1-95FD-9B490AFC5F00}" type="pres">
      <dgm:prSet presAssocID="{C9CC75DA-9062-4CF1-B3F4-581545C42F78}" presName="accent_2" presStyleCnt="0"/>
      <dgm:spPr/>
    </dgm:pt>
    <dgm:pt modelId="{AA0A30C3-70AB-4663-B8D4-0B48B5ACEF5B}" type="pres">
      <dgm:prSet presAssocID="{C9CC75DA-9062-4CF1-B3F4-581545C42F78}" presName="accentRepeatNode" presStyleLbl="solidFgAcc1" presStyleIdx="1" presStyleCnt="5" custLinFactNeighborX="749" custLinFactNeighborY="-1164"/>
      <dgm:spPr>
        <a:solidFill>
          <a:srgbClr val="FFFF00"/>
        </a:solidFill>
      </dgm:spPr>
    </dgm:pt>
    <dgm:pt modelId="{7C64D44F-57F9-4E78-8C7F-6599E0A8787E}" type="pres">
      <dgm:prSet presAssocID="{73317FCB-BFB7-467B-AFAC-52694A97E47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32C5E-60A7-42B5-954D-243E2EB0E4AD}" type="pres">
      <dgm:prSet presAssocID="{73317FCB-BFB7-467B-AFAC-52694A97E473}" presName="accent_3" presStyleCnt="0"/>
      <dgm:spPr/>
    </dgm:pt>
    <dgm:pt modelId="{B42D2D37-E89C-42D0-9B1C-61CEBBEC4D47}" type="pres">
      <dgm:prSet presAssocID="{73317FCB-BFB7-467B-AFAC-52694A97E473}" presName="accentRepeatNode" presStyleLbl="solidFgAcc1" presStyleIdx="2" presStyleCnt="5"/>
      <dgm:spPr>
        <a:solidFill>
          <a:srgbClr val="FFFF00"/>
        </a:solidFill>
      </dgm:spPr>
    </dgm:pt>
    <dgm:pt modelId="{7C39261E-FD37-464C-AE09-517E31A398CF}" type="pres">
      <dgm:prSet presAssocID="{0DCF940F-0300-43C5-9182-AE2CEB8983D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66D48-85AA-4184-A321-FEDA51F75DAE}" type="pres">
      <dgm:prSet presAssocID="{0DCF940F-0300-43C5-9182-AE2CEB8983D5}" presName="accent_4" presStyleCnt="0"/>
      <dgm:spPr/>
    </dgm:pt>
    <dgm:pt modelId="{12DCE72B-21C9-4FA7-BBE4-598F7F7A1E0B}" type="pres">
      <dgm:prSet presAssocID="{0DCF940F-0300-43C5-9182-AE2CEB8983D5}" presName="accentRepeatNode" presStyleLbl="solidFgAcc1" presStyleIdx="3" presStyleCnt="5"/>
      <dgm:spPr>
        <a:solidFill>
          <a:srgbClr val="FFFF00"/>
        </a:solidFill>
      </dgm:spPr>
    </dgm:pt>
    <dgm:pt modelId="{13B3CB56-2E56-4E1E-9E52-72FEA77CAC7C}" type="pres">
      <dgm:prSet presAssocID="{3B516A93-689E-451E-8EB3-FE74C4686F00}" presName="text_5" presStyleLbl="node1" presStyleIdx="4" presStyleCnt="5" custScaleY="11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125C3-11D0-4ED4-94BD-15C2A5FB1D3C}" type="pres">
      <dgm:prSet presAssocID="{3B516A93-689E-451E-8EB3-FE74C4686F00}" presName="accent_5" presStyleCnt="0"/>
      <dgm:spPr/>
    </dgm:pt>
    <dgm:pt modelId="{DB5C4923-41F5-4BC1-93F4-63D96570576F}" type="pres">
      <dgm:prSet presAssocID="{3B516A93-689E-451E-8EB3-FE74C4686F00}" presName="accentRepeatNode" presStyleLbl="solidFgAcc1" presStyleIdx="4" presStyleCnt="5"/>
      <dgm:spPr>
        <a:solidFill>
          <a:srgbClr val="FFFF00"/>
        </a:solidFill>
      </dgm:spPr>
    </dgm:pt>
  </dgm:ptLst>
  <dgm:cxnLst>
    <dgm:cxn modelId="{FC266D3C-D271-43E7-99E0-888E26482BF1}" srcId="{E54DFC5E-39B0-4EF7-A80D-630F2427C018}" destId="{0DCF940F-0300-43C5-9182-AE2CEB8983D5}" srcOrd="3" destOrd="0" parTransId="{84742440-97FC-4600-B425-3B4AB0588255}" sibTransId="{637C4CC3-A54D-4E0F-9F02-A22304AB342E}"/>
    <dgm:cxn modelId="{AD55EC4B-0017-4B37-BF61-1C2F53F8A6F5}" type="presOf" srcId="{C6798A66-0162-4366-B89E-1E870938209D}" destId="{A56EA201-91BC-4616-B12C-2E6D8190CA7D}" srcOrd="0" destOrd="0" presId="urn:microsoft.com/office/officeart/2008/layout/VerticalCurvedList"/>
    <dgm:cxn modelId="{DD500265-1AA4-45F9-90C6-C0E5EA6196E0}" type="presOf" srcId="{E54DFC5E-39B0-4EF7-A80D-630F2427C018}" destId="{2624B053-1A09-47CA-B199-A9C51B649C7F}" srcOrd="0" destOrd="0" presId="urn:microsoft.com/office/officeart/2008/layout/VerticalCurvedList"/>
    <dgm:cxn modelId="{DED85C3C-A11D-4F5D-869A-18FD8A28370A}" type="presOf" srcId="{3D69162F-A5CF-4527-A8CB-1CA015462F58}" destId="{F8EE6339-9EBC-4C09-9E08-1F4A253C020D}" srcOrd="0" destOrd="0" presId="urn:microsoft.com/office/officeart/2008/layout/VerticalCurvedList"/>
    <dgm:cxn modelId="{21EB3E09-A041-45CD-A9D3-AB83006EC4EF}" type="presOf" srcId="{73317FCB-BFB7-467B-AFAC-52694A97E473}" destId="{7C64D44F-57F9-4E78-8C7F-6599E0A8787E}" srcOrd="0" destOrd="0" presId="urn:microsoft.com/office/officeart/2008/layout/VerticalCurvedList"/>
    <dgm:cxn modelId="{46CD9B38-5BA5-4D41-9CE5-2EE2F8D249A1}" type="presOf" srcId="{3B516A93-689E-451E-8EB3-FE74C4686F00}" destId="{13B3CB56-2E56-4E1E-9E52-72FEA77CAC7C}" srcOrd="0" destOrd="0" presId="urn:microsoft.com/office/officeart/2008/layout/VerticalCurvedList"/>
    <dgm:cxn modelId="{772A111A-9081-4FA3-A003-16ADC4501BBC}" srcId="{E54DFC5E-39B0-4EF7-A80D-630F2427C018}" destId="{3D69162F-A5CF-4527-A8CB-1CA015462F58}" srcOrd="0" destOrd="0" parTransId="{8C378F4F-1725-4263-9BE5-405B98DFE5C4}" sibTransId="{C6798A66-0162-4366-B89E-1E870938209D}"/>
    <dgm:cxn modelId="{31587C70-B61E-4D37-88FE-F4A76897900E}" srcId="{E54DFC5E-39B0-4EF7-A80D-630F2427C018}" destId="{C9CC75DA-9062-4CF1-B3F4-581545C42F78}" srcOrd="1" destOrd="0" parTransId="{4E8B79B0-D698-4BEA-8E03-32EB88C2A74F}" sibTransId="{CD1CFC06-3811-4A0C-BB80-B59620220D10}"/>
    <dgm:cxn modelId="{34567413-8D25-4FC4-A8B8-8581B27DB40C}" type="presOf" srcId="{0DCF940F-0300-43C5-9182-AE2CEB8983D5}" destId="{7C39261E-FD37-464C-AE09-517E31A398CF}" srcOrd="0" destOrd="0" presId="urn:microsoft.com/office/officeart/2008/layout/VerticalCurvedList"/>
    <dgm:cxn modelId="{95915349-9F94-42CE-A170-255B934753CC}" type="presOf" srcId="{C9CC75DA-9062-4CF1-B3F4-581545C42F78}" destId="{495A9118-71ED-464E-975C-6116ADC95DB4}" srcOrd="0" destOrd="0" presId="urn:microsoft.com/office/officeart/2008/layout/VerticalCurvedList"/>
    <dgm:cxn modelId="{FF591624-6BA0-49BA-A31F-31AA0A151936}" srcId="{E54DFC5E-39B0-4EF7-A80D-630F2427C018}" destId="{73317FCB-BFB7-467B-AFAC-52694A97E473}" srcOrd="2" destOrd="0" parTransId="{5A72C3B4-4FCB-4867-B8FF-890BA3D9BA55}" sibTransId="{907D7516-F69E-4BE7-98D7-25456F6F02FB}"/>
    <dgm:cxn modelId="{D05C420A-3296-4798-8AC6-C9BF544B8741}" srcId="{E54DFC5E-39B0-4EF7-A80D-630F2427C018}" destId="{3B516A93-689E-451E-8EB3-FE74C4686F00}" srcOrd="4" destOrd="0" parTransId="{47587D35-11BE-48BE-8BA7-EF7DFEC2A071}" sibTransId="{0E5E290B-304A-4B25-B8F2-BE6E21CA4796}"/>
    <dgm:cxn modelId="{309E1842-AE69-46FE-A0EE-FA39A1B814F9}" type="presParOf" srcId="{2624B053-1A09-47CA-B199-A9C51B649C7F}" destId="{9B3E900A-112D-499B-8ABD-103DAC9D0D16}" srcOrd="0" destOrd="0" presId="urn:microsoft.com/office/officeart/2008/layout/VerticalCurvedList"/>
    <dgm:cxn modelId="{11EC7CEC-2335-4933-8029-960F38628F00}" type="presParOf" srcId="{9B3E900A-112D-499B-8ABD-103DAC9D0D16}" destId="{F676ED3B-D912-4596-B8F4-964A9722DCDC}" srcOrd="0" destOrd="0" presId="urn:microsoft.com/office/officeart/2008/layout/VerticalCurvedList"/>
    <dgm:cxn modelId="{64CE7570-8229-4430-B96D-34A839F60BA9}" type="presParOf" srcId="{F676ED3B-D912-4596-B8F4-964A9722DCDC}" destId="{D30B5D7C-A0F1-4962-85E3-3E178C4A79D8}" srcOrd="0" destOrd="0" presId="urn:microsoft.com/office/officeart/2008/layout/VerticalCurvedList"/>
    <dgm:cxn modelId="{C952FD45-B511-4160-B7D3-B1C1E1825200}" type="presParOf" srcId="{F676ED3B-D912-4596-B8F4-964A9722DCDC}" destId="{A56EA201-91BC-4616-B12C-2E6D8190CA7D}" srcOrd="1" destOrd="0" presId="urn:microsoft.com/office/officeart/2008/layout/VerticalCurvedList"/>
    <dgm:cxn modelId="{80661BA2-C9B9-4359-9191-4D7642DC9C87}" type="presParOf" srcId="{F676ED3B-D912-4596-B8F4-964A9722DCDC}" destId="{10B2AD2B-E6AE-47B7-BE2A-88C2BD434145}" srcOrd="2" destOrd="0" presId="urn:microsoft.com/office/officeart/2008/layout/VerticalCurvedList"/>
    <dgm:cxn modelId="{AB256568-13D0-4DA2-A93B-944A0E328806}" type="presParOf" srcId="{F676ED3B-D912-4596-B8F4-964A9722DCDC}" destId="{7B03A767-1B6B-4A01-8898-84C5EFC88324}" srcOrd="3" destOrd="0" presId="urn:microsoft.com/office/officeart/2008/layout/VerticalCurvedList"/>
    <dgm:cxn modelId="{12F6C221-6338-49D4-8C7A-480C4A6AFBE1}" type="presParOf" srcId="{9B3E900A-112D-499B-8ABD-103DAC9D0D16}" destId="{F8EE6339-9EBC-4C09-9E08-1F4A253C020D}" srcOrd="1" destOrd="0" presId="urn:microsoft.com/office/officeart/2008/layout/VerticalCurvedList"/>
    <dgm:cxn modelId="{A065A846-4A81-4B91-8BD7-1EB226BBAE5A}" type="presParOf" srcId="{9B3E900A-112D-499B-8ABD-103DAC9D0D16}" destId="{735294F2-7401-410F-95D8-828F966CE72E}" srcOrd="2" destOrd="0" presId="urn:microsoft.com/office/officeart/2008/layout/VerticalCurvedList"/>
    <dgm:cxn modelId="{7C8ADB60-7752-4F47-9F0F-64A1B2CD095C}" type="presParOf" srcId="{735294F2-7401-410F-95D8-828F966CE72E}" destId="{32BC95AD-130D-4F42-992A-90577A2B854D}" srcOrd="0" destOrd="0" presId="urn:microsoft.com/office/officeart/2008/layout/VerticalCurvedList"/>
    <dgm:cxn modelId="{452B79E4-F362-4A78-AA2F-6D66A7540173}" type="presParOf" srcId="{9B3E900A-112D-499B-8ABD-103DAC9D0D16}" destId="{495A9118-71ED-464E-975C-6116ADC95DB4}" srcOrd="3" destOrd="0" presId="urn:microsoft.com/office/officeart/2008/layout/VerticalCurvedList"/>
    <dgm:cxn modelId="{0BD1C276-7386-40CA-9590-CFC045562B39}" type="presParOf" srcId="{9B3E900A-112D-499B-8ABD-103DAC9D0D16}" destId="{EE31DA81-D979-4FA1-95FD-9B490AFC5F00}" srcOrd="4" destOrd="0" presId="urn:microsoft.com/office/officeart/2008/layout/VerticalCurvedList"/>
    <dgm:cxn modelId="{08D46C97-DE6F-46F4-AECD-CAEAB0E76BE5}" type="presParOf" srcId="{EE31DA81-D979-4FA1-95FD-9B490AFC5F00}" destId="{AA0A30C3-70AB-4663-B8D4-0B48B5ACEF5B}" srcOrd="0" destOrd="0" presId="urn:microsoft.com/office/officeart/2008/layout/VerticalCurvedList"/>
    <dgm:cxn modelId="{F2906156-1340-4379-A84F-1DFFAADAD3F1}" type="presParOf" srcId="{9B3E900A-112D-499B-8ABD-103DAC9D0D16}" destId="{7C64D44F-57F9-4E78-8C7F-6599E0A8787E}" srcOrd="5" destOrd="0" presId="urn:microsoft.com/office/officeart/2008/layout/VerticalCurvedList"/>
    <dgm:cxn modelId="{FEF56FAE-11E4-4BAA-BF8B-6E8A318FBBA3}" type="presParOf" srcId="{9B3E900A-112D-499B-8ABD-103DAC9D0D16}" destId="{AF732C5E-60A7-42B5-954D-243E2EB0E4AD}" srcOrd="6" destOrd="0" presId="urn:microsoft.com/office/officeart/2008/layout/VerticalCurvedList"/>
    <dgm:cxn modelId="{E1808DED-C996-4DFA-B4D6-98B9C722AD0A}" type="presParOf" srcId="{AF732C5E-60A7-42B5-954D-243E2EB0E4AD}" destId="{B42D2D37-E89C-42D0-9B1C-61CEBBEC4D47}" srcOrd="0" destOrd="0" presId="urn:microsoft.com/office/officeart/2008/layout/VerticalCurvedList"/>
    <dgm:cxn modelId="{A884166D-D67C-4C1C-977C-9774BC635535}" type="presParOf" srcId="{9B3E900A-112D-499B-8ABD-103DAC9D0D16}" destId="{7C39261E-FD37-464C-AE09-517E31A398CF}" srcOrd="7" destOrd="0" presId="urn:microsoft.com/office/officeart/2008/layout/VerticalCurvedList"/>
    <dgm:cxn modelId="{CC749A5A-BBCE-49A8-9CA0-B37EC666291F}" type="presParOf" srcId="{9B3E900A-112D-499B-8ABD-103DAC9D0D16}" destId="{40966D48-85AA-4184-A321-FEDA51F75DAE}" srcOrd="8" destOrd="0" presId="urn:microsoft.com/office/officeart/2008/layout/VerticalCurvedList"/>
    <dgm:cxn modelId="{0D0C4144-37A9-48C6-AF8E-02A218A8B5AA}" type="presParOf" srcId="{40966D48-85AA-4184-A321-FEDA51F75DAE}" destId="{12DCE72B-21C9-4FA7-BBE4-598F7F7A1E0B}" srcOrd="0" destOrd="0" presId="urn:microsoft.com/office/officeart/2008/layout/VerticalCurvedList"/>
    <dgm:cxn modelId="{8953F647-36B8-4A91-A66E-D0EAC776875B}" type="presParOf" srcId="{9B3E900A-112D-499B-8ABD-103DAC9D0D16}" destId="{13B3CB56-2E56-4E1E-9E52-72FEA77CAC7C}" srcOrd="9" destOrd="0" presId="urn:microsoft.com/office/officeart/2008/layout/VerticalCurvedList"/>
    <dgm:cxn modelId="{921B5B8D-FEB9-4D1D-A4E2-CFF023BA5616}" type="presParOf" srcId="{9B3E900A-112D-499B-8ABD-103DAC9D0D16}" destId="{FF6125C3-11D0-4ED4-94BD-15C2A5FB1D3C}" srcOrd="10" destOrd="0" presId="urn:microsoft.com/office/officeart/2008/layout/VerticalCurvedList"/>
    <dgm:cxn modelId="{320C0D09-BEC6-4B62-A5D5-F37DC0CF68C9}" type="presParOf" srcId="{FF6125C3-11D0-4ED4-94BD-15C2A5FB1D3C}" destId="{DB5C4923-41F5-4BC1-93F4-63D9657057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653AB3-D37F-46AB-BB63-C7048770BB8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DBFCD-42B5-4972-A28F-FCD1FDDAC51C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0A4C38F-F037-4C6D-B1F8-11055F22D0D3}" type="parTrans" cxnId="{C193D7BA-7A73-4977-8237-EFAFF730B345}">
      <dgm:prSet/>
      <dgm:spPr/>
      <dgm:t>
        <a:bodyPr/>
        <a:lstStyle/>
        <a:p>
          <a:endParaRPr lang="ru-RU"/>
        </a:p>
      </dgm:t>
    </dgm:pt>
    <dgm:pt modelId="{A2FC4966-0581-41D5-9C73-0A592F4C7BBD}" type="sibTrans" cxnId="{C193D7BA-7A73-4977-8237-EFAFF730B345}">
      <dgm:prSet/>
      <dgm:spPr/>
      <dgm:t>
        <a:bodyPr/>
        <a:lstStyle/>
        <a:p>
          <a:endParaRPr lang="ru-RU"/>
        </a:p>
      </dgm:t>
    </dgm:pt>
    <dgm:pt modelId="{13C0B604-12B1-496C-998A-8E85013045DB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3 143 629,8</a:t>
          </a:r>
        </a:p>
      </dgm:t>
    </dgm:pt>
    <dgm:pt modelId="{A401043D-F530-4696-AE23-17C169F5572C}" type="parTrans" cxnId="{9EB38FC1-6492-491B-81BD-4535F8A683FE}">
      <dgm:prSet/>
      <dgm:spPr/>
      <dgm:t>
        <a:bodyPr/>
        <a:lstStyle/>
        <a:p>
          <a:endParaRPr lang="ru-RU"/>
        </a:p>
      </dgm:t>
    </dgm:pt>
    <dgm:pt modelId="{A75EFB40-74EC-4F29-8FA3-DEEA70673D2F}" type="sibTrans" cxnId="{9EB38FC1-6492-491B-81BD-4535F8A683FE}">
      <dgm:prSet/>
      <dgm:spPr/>
      <dgm:t>
        <a:bodyPr/>
        <a:lstStyle/>
        <a:p>
          <a:endParaRPr lang="ru-RU"/>
        </a:p>
      </dgm:t>
    </dgm:pt>
    <dgm:pt modelId="{C5467829-8783-4CF1-B52D-201A70EBBE65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gm:t>
    </dgm:pt>
    <dgm:pt modelId="{4E89D7CE-EBA5-4FA4-82CD-E5BA18BAA425}" type="parTrans" cxnId="{8FD7AD9C-B663-4F15-984C-B87E56FCD66D}">
      <dgm:prSet/>
      <dgm:spPr/>
      <dgm:t>
        <a:bodyPr/>
        <a:lstStyle/>
        <a:p>
          <a:endParaRPr lang="ru-RU"/>
        </a:p>
      </dgm:t>
    </dgm:pt>
    <dgm:pt modelId="{8FBB631E-6CB8-4974-BA60-9A75075A3E75}" type="sibTrans" cxnId="{8FD7AD9C-B663-4F15-984C-B87E56FCD66D}">
      <dgm:prSet/>
      <dgm:spPr/>
      <dgm:t>
        <a:bodyPr/>
        <a:lstStyle/>
        <a:p>
          <a:endParaRPr lang="ru-RU"/>
        </a:p>
      </dgm:t>
    </dgm:pt>
    <dgm:pt modelId="{9404B56C-492D-4A36-989A-89B635263FB5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3 205 364,5</a:t>
          </a:r>
        </a:p>
      </dgm:t>
    </dgm:pt>
    <dgm:pt modelId="{A31D4A49-2622-4B2F-9168-C4F4E6AF8744}" type="parTrans" cxnId="{FA059FD5-134A-4FE3-AB9C-CB9F2077185E}">
      <dgm:prSet/>
      <dgm:spPr/>
      <dgm:t>
        <a:bodyPr/>
        <a:lstStyle/>
        <a:p>
          <a:endParaRPr lang="ru-RU"/>
        </a:p>
      </dgm:t>
    </dgm:pt>
    <dgm:pt modelId="{13B30370-6603-4FB5-9FCA-3E078C467118}" type="sibTrans" cxnId="{FA059FD5-134A-4FE3-AB9C-CB9F2077185E}">
      <dgm:prSet/>
      <dgm:spPr/>
      <dgm:t>
        <a:bodyPr/>
        <a:lstStyle/>
        <a:p>
          <a:endParaRPr lang="ru-RU"/>
        </a:p>
      </dgm:t>
    </dgm:pt>
    <dgm:pt modelId="{1FE6BF0A-9E64-4CD7-A73F-F675D87D99F1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gm:t>
    </dgm:pt>
    <dgm:pt modelId="{25787B5B-E7B1-48C8-BA5B-804B442EC96E}" type="parTrans" cxnId="{6F05146F-B147-46AD-8E08-9EE75E62E43C}">
      <dgm:prSet/>
      <dgm:spPr/>
      <dgm:t>
        <a:bodyPr/>
        <a:lstStyle/>
        <a:p>
          <a:endParaRPr lang="ru-RU"/>
        </a:p>
      </dgm:t>
    </dgm:pt>
    <dgm:pt modelId="{7F63DB44-658C-4F19-AB77-3D936A35E42E}" type="sibTrans" cxnId="{6F05146F-B147-46AD-8E08-9EE75E62E43C}">
      <dgm:prSet/>
      <dgm:spPr/>
      <dgm:t>
        <a:bodyPr/>
        <a:lstStyle/>
        <a:p>
          <a:endParaRPr lang="ru-RU"/>
        </a:p>
      </dgm:t>
    </dgm:pt>
    <dgm:pt modelId="{3CB9EA99-9AF4-4D93-83D4-14C2633DE997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2 975 896,3</a:t>
          </a:r>
        </a:p>
      </dgm:t>
    </dgm:pt>
    <dgm:pt modelId="{CDC38691-A770-4FF2-866A-D9A51308BF18}" type="parTrans" cxnId="{F1FD3F6C-99BF-4C2C-BEAF-CE2A8A9CFB7D}">
      <dgm:prSet/>
      <dgm:spPr/>
      <dgm:t>
        <a:bodyPr/>
        <a:lstStyle/>
        <a:p>
          <a:endParaRPr lang="ru-RU"/>
        </a:p>
      </dgm:t>
    </dgm:pt>
    <dgm:pt modelId="{3C2D7799-BA3C-431B-98EC-F7776E046905}" type="sibTrans" cxnId="{F1FD3F6C-99BF-4C2C-BEAF-CE2A8A9CFB7D}">
      <dgm:prSet/>
      <dgm:spPr/>
      <dgm:t>
        <a:bodyPr/>
        <a:lstStyle/>
        <a:p>
          <a:endParaRPr lang="ru-RU"/>
        </a:p>
      </dgm:t>
    </dgm:pt>
    <dgm:pt modelId="{6A1FBE79-DF54-4E5E-B44F-DCA67FFB8F87}" type="pres">
      <dgm:prSet presAssocID="{72653AB3-D37F-46AB-BB63-C7048770BB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7E4D1-8C12-47B4-9257-351E1CA48EB5}" type="pres">
      <dgm:prSet presAssocID="{50BDBFCD-42B5-4972-A28F-FCD1FDDAC51C}" presName="composite" presStyleCnt="0"/>
      <dgm:spPr/>
    </dgm:pt>
    <dgm:pt modelId="{FF564BD2-0DF4-4015-8A67-D9434332113C}" type="pres">
      <dgm:prSet presAssocID="{50BDBFCD-42B5-4972-A28F-FCD1FDDAC51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158BC-503C-4BBD-8B18-088488815A08}" type="pres">
      <dgm:prSet presAssocID="{50BDBFCD-42B5-4972-A28F-FCD1FDDAC51C}" presName="parSh" presStyleLbl="node1" presStyleIdx="0" presStyleCnt="3" custScaleX="121066" custLinFactNeighborX="53843" custLinFactNeighborY="-1854"/>
      <dgm:spPr/>
      <dgm:t>
        <a:bodyPr/>
        <a:lstStyle/>
        <a:p>
          <a:endParaRPr lang="ru-RU"/>
        </a:p>
      </dgm:t>
    </dgm:pt>
    <dgm:pt modelId="{75204CB1-FE4F-4C2A-8333-22C7D5CB32B3}" type="pres">
      <dgm:prSet presAssocID="{50BDBFCD-42B5-4972-A28F-FCD1FDDAC51C}" presName="desTx" presStyleLbl="fgAcc1" presStyleIdx="0" presStyleCnt="3" custScaleY="61417" custLinFactNeighborX="54773" custLinFactNeighborY="-6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313B7-49C0-4949-93E3-24D0E9E63A80}" type="pres">
      <dgm:prSet presAssocID="{A2FC4966-0581-41D5-9C73-0A592F4C7BBD}" presName="sibTrans" presStyleLbl="sibTrans2D1" presStyleIdx="0" presStyleCnt="2" custScaleX="189467" custScaleY="122330" custLinFactNeighborX="-23995" custLinFactNeighborY="26470"/>
      <dgm:spPr/>
      <dgm:t>
        <a:bodyPr/>
        <a:lstStyle/>
        <a:p>
          <a:endParaRPr lang="ru-RU"/>
        </a:p>
      </dgm:t>
    </dgm:pt>
    <dgm:pt modelId="{5157E034-8643-40AB-B62C-99F7348B90EE}" type="pres">
      <dgm:prSet presAssocID="{A2FC4966-0581-41D5-9C73-0A592F4C7BBD}" presName="connTx" presStyleLbl="sibTrans2D1" presStyleIdx="0" presStyleCnt="2"/>
      <dgm:spPr/>
      <dgm:t>
        <a:bodyPr/>
        <a:lstStyle/>
        <a:p>
          <a:endParaRPr lang="ru-RU"/>
        </a:p>
      </dgm:t>
    </dgm:pt>
    <dgm:pt modelId="{D0940D63-526C-4AD6-B0C0-00F780E09414}" type="pres">
      <dgm:prSet presAssocID="{C5467829-8783-4CF1-B52D-201A70EBBE65}" presName="composite" presStyleCnt="0"/>
      <dgm:spPr/>
    </dgm:pt>
    <dgm:pt modelId="{8ECDBBFB-8632-4D44-9780-7E4E53EBA5E2}" type="pres">
      <dgm:prSet presAssocID="{C5467829-8783-4CF1-B52D-201A70EBBE6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2C503-0F48-4DDD-9C6A-5380FCB383AE}" type="pres">
      <dgm:prSet presAssocID="{C5467829-8783-4CF1-B52D-201A70EBBE65}" presName="parSh" presStyleLbl="node1" presStyleIdx="1" presStyleCnt="3" custScaleX="115028" custScaleY="95809" custLinFactNeighborX="34226" custLinFactNeighborY="-3759"/>
      <dgm:spPr/>
      <dgm:t>
        <a:bodyPr/>
        <a:lstStyle/>
        <a:p>
          <a:endParaRPr lang="ru-RU"/>
        </a:p>
      </dgm:t>
    </dgm:pt>
    <dgm:pt modelId="{0315C781-3235-4022-B129-542ECE2FC49E}" type="pres">
      <dgm:prSet presAssocID="{C5467829-8783-4CF1-B52D-201A70EBBE65}" presName="desTx" presStyleLbl="fgAcc1" presStyleIdx="1" presStyleCnt="3" custScaleY="61626" custLinFactNeighborX="38740" custLinFactNeighborY="-5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57B46-7E43-47BE-8B04-A0501B50C572}" type="pres">
      <dgm:prSet presAssocID="{8FBB631E-6CB8-4974-BA60-9A75075A3E75}" presName="sibTrans" presStyleLbl="sibTrans2D1" presStyleIdx="1" presStyleCnt="2" custScaleX="219211" custScaleY="118895" custLinFactNeighborX="-2965" custLinFactNeighborY="35089"/>
      <dgm:spPr/>
      <dgm:t>
        <a:bodyPr/>
        <a:lstStyle/>
        <a:p>
          <a:endParaRPr lang="ru-RU"/>
        </a:p>
      </dgm:t>
    </dgm:pt>
    <dgm:pt modelId="{8426BBB9-BC70-4205-A553-16D6B919CBD8}" type="pres">
      <dgm:prSet presAssocID="{8FBB631E-6CB8-4974-BA60-9A75075A3E75}" presName="connTx" presStyleLbl="sibTrans2D1" presStyleIdx="1" presStyleCnt="2"/>
      <dgm:spPr/>
      <dgm:t>
        <a:bodyPr/>
        <a:lstStyle/>
        <a:p>
          <a:endParaRPr lang="ru-RU"/>
        </a:p>
      </dgm:t>
    </dgm:pt>
    <dgm:pt modelId="{4FADE8CC-2725-4B0F-AB07-35CA2A93D714}" type="pres">
      <dgm:prSet presAssocID="{1FE6BF0A-9E64-4CD7-A73F-F675D87D99F1}" presName="composite" presStyleCnt="0"/>
      <dgm:spPr/>
    </dgm:pt>
    <dgm:pt modelId="{FB0BCF6C-B9BD-416A-9791-AAF765CA887D}" type="pres">
      <dgm:prSet presAssocID="{1FE6BF0A-9E64-4CD7-A73F-F675D87D99F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2AEEA-4857-43BC-903C-1B7B3A2B2A14}" type="pres">
      <dgm:prSet presAssocID="{1FE6BF0A-9E64-4CD7-A73F-F675D87D99F1}" presName="parSh" presStyleLbl="node1" presStyleIdx="2" presStyleCnt="3" custScaleX="116975" custLinFactNeighborX="20449" custLinFactNeighborY="-5298"/>
      <dgm:spPr/>
      <dgm:t>
        <a:bodyPr/>
        <a:lstStyle/>
        <a:p>
          <a:endParaRPr lang="ru-RU"/>
        </a:p>
      </dgm:t>
    </dgm:pt>
    <dgm:pt modelId="{AD616675-B367-46C7-867A-6744A14C09E4}" type="pres">
      <dgm:prSet presAssocID="{1FE6BF0A-9E64-4CD7-A73F-F675D87D99F1}" presName="desTx" presStyleLbl="fgAcc1" presStyleIdx="2" presStyleCnt="3" custScaleY="57155" custLinFactNeighborX="1806" custLinFactNeighborY="-7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5146F-B147-46AD-8E08-9EE75E62E43C}" srcId="{72653AB3-D37F-46AB-BB63-C7048770BB80}" destId="{1FE6BF0A-9E64-4CD7-A73F-F675D87D99F1}" srcOrd="2" destOrd="0" parTransId="{25787B5B-E7B1-48C8-BA5B-804B442EC96E}" sibTransId="{7F63DB44-658C-4F19-AB77-3D936A35E42E}"/>
    <dgm:cxn modelId="{F1FD3F6C-99BF-4C2C-BEAF-CE2A8A9CFB7D}" srcId="{1FE6BF0A-9E64-4CD7-A73F-F675D87D99F1}" destId="{3CB9EA99-9AF4-4D93-83D4-14C2633DE997}" srcOrd="0" destOrd="0" parTransId="{CDC38691-A770-4FF2-866A-D9A51308BF18}" sibTransId="{3C2D7799-BA3C-431B-98EC-F7776E046905}"/>
    <dgm:cxn modelId="{D66DD14B-ED61-41B5-B894-8787FCA0E78B}" type="presOf" srcId="{C5467829-8783-4CF1-B52D-201A70EBBE65}" destId="{8ECDBBFB-8632-4D44-9780-7E4E53EBA5E2}" srcOrd="0" destOrd="0" presId="urn:microsoft.com/office/officeart/2005/8/layout/process3"/>
    <dgm:cxn modelId="{FEC98323-77E5-4D4F-A779-FB9CB671A35C}" type="presOf" srcId="{1FE6BF0A-9E64-4CD7-A73F-F675D87D99F1}" destId="{FB0BCF6C-B9BD-416A-9791-AAF765CA887D}" srcOrd="0" destOrd="0" presId="urn:microsoft.com/office/officeart/2005/8/layout/process3"/>
    <dgm:cxn modelId="{8FD7AD9C-B663-4F15-984C-B87E56FCD66D}" srcId="{72653AB3-D37F-46AB-BB63-C7048770BB80}" destId="{C5467829-8783-4CF1-B52D-201A70EBBE65}" srcOrd="1" destOrd="0" parTransId="{4E89D7CE-EBA5-4FA4-82CD-E5BA18BAA425}" sibTransId="{8FBB631E-6CB8-4974-BA60-9A75075A3E75}"/>
    <dgm:cxn modelId="{880BA0DA-4694-43FD-9012-DB22AC8C22E9}" type="presOf" srcId="{A2FC4966-0581-41D5-9C73-0A592F4C7BBD}" destId="{314313B7-49C0-4949-93E3-24D0E9E63A80}" srcOrd="0" destOrd="0" presId="urn:microsoft.com/office/officeart/2005/8/layout/process3"/>
    <dgm:cxn modelId="{F5824973-D054-46D5-98B0-47BB4218A268}" type="presOf" srcId="{C5467829-8783-4CF1-B52D-201A70EBBE65}" destId="{8CB2C503-0F48-4DDD-9C6A-5380FCB383AE}" srcOrd="1" destOrd="0" presId="urn:microsoft.com/office/officeart/2005/8/layout/process3"/>
    <dgm:cxn modelId="{EBD4D357-49A4-42A7-91DD-519969F4CDA1}" type="presOf" srcId="{72653AB3-D37F-46AB-BB63-C7048770BB80}" destId="{6A1FBE79-DF54-4E5E-B44F-DCA67FFB8F87}" srcOrd="0" destOrd="0" presId="urn:microsoft.com/office/officeart/2005/8/layout/process3"/>
    <dgm:cxn modelId="{3084C7FC-4A06-4630-A203-25B1C4218CD5}" type="presOf" srcId="{50BDBFCD-42B5-4972-A28F-FCD1FDDAC51C}" destId="{FF564BD2-0DF4-4015-8A67-D9434332113C}" srcOrd="0" destOrd="0" presId="urn:microsoft.com/office/officeart/2005/8/layout/process3"/>
    <dgm:cxn modelId="{ACDC5031-2539-406A-90C9-9635F85DB05B}" type="presOf" srcId="{13C0B604-12B1-496C-998A-8E85013045DB}" destId="{75204CB1-FE4F-4C2A-8333-22C7D5CB32B3}" srcOrd="0" destOrd="0" presId="urn:microsoft.com/office/officeart/2005/8/layout/process3"/>
    <dgm:cxn modelId="{CCF735BA-7770-4207-BA86-FB3FC5F4DDC5}" type="presOf" srcId="{8FBB631E-6CB8-4974-BA60-9A75075A3E75}" destId="{8426BBB9-BC70-4205-A553-16D6B919CBD8}" srcOrd="1" destOrd="0" presId="urn:microsoft.com/office/officeart/2005/8/layout/process3"/>
    <dgm:cxn modelId="{0C9E4B59-B56F-446D-A8F9-BA337B5297DC}" type="presOf" srcId="{1FE6BF0A-9E64-4CD7-A73F-F675D87D99F1}" destId="{CC92AEEA-4857-43BC-903C-1B7B3A2B2A14}" srcOrd="1" destOrd="0" presId="urn:microsoft.com/office/officeart/2005/8/layout/process3"/>
    <dgm:cxn modelId="{AC3A41FE-F732-4395-B28E-125E2D863A28}" type="presOf" srcId="{9404B56C-492D-4A36-989A-89B635263FB5}" destId="{0315C781-3235-4022-B129-542ECE2FC49E}" srcOrd="0" destOrd="0" presId="urn:microsoft.com/office/officeart/2005/8/layout/process3"/>
    <dgm:cxn modelId="{FA059FD5-134A-4FE3-AB9C-CB9F2077185E}" srcId="{C5467829-8783-4CF1-B52D-201A70EBBE65}" destId="{9404B56C-492D-4A36-989A-89B635263FB5}" srcOrd="0" destOrd="0" parTransId="{A31D4A49-2622-4B2F-9168-C4F4E6AF8744}" sibTransId="{13B30370-6603-4FB5-9FCA-3E078C467118}"/>
    <dgm:cxn modelId="{0D824D9F-EEA4-4C66-9DBA-5E1EB28CF5AA}" type="presOf" srcId="{A2FC4966-0581-41D5-9C73-0A592F4C7BBD}" destId="{5157E034-8643-40AB-B62C-99F7348B90EE}" srcOrd="1" destOrd="0" presId="urn:microsoft.com/office/officeart/2005/8/layout/process3"/>
    <dgm:cxn modelId="{8D216F5B-DC00-4DDB-825C-7D56097C357F}" type="presOf" srcId="{50BDBFCD-42B5-4972-A28F-FCD1FDDAC51C}" destId="{C65158BC-503C-4BBD-8B18-088488815A08}" srcOrd="1" destOrd="0" presId="urn:microsoft.com/office/officeart/2005/8/layout/process3"/>
    <dgm:cxn modelId="{C193D7BA-7A73-4977-8237-EFAFF730B345}" srcId="{72653AB3-D37F-46AB-BB63-C7048770BB80}" destId="{50BDBFCD-42B5-4972-A28F-FCD1FDDAC51C}" srcOrd="0" destOrd="0" parTransId="{D0A4C38F-F037-4C6D-B1F8-11055F22D0D3}" sibTransId="{A2FC4966-0581-41D5-9C73-0A592F4C7BBD}"/>
    <dgm:cxn modelId="{9EB38FC1-6492-491B-81BD-4535F8A683FE}" srcId="{50BDBFCD-42B5-4972-A28F-FCD1FDDAC51C}" destId="{13C0B604-12B1-496C-998A-8E85013045DB}" srcOrd="0" destOrd="0" parTransId="{A401043D-F530-4696-AE23-17C169F5572C}" sibTransId="{A75EFB40-74EC-4F29-8FA3-DEEA70673D2F}"/>
    <dgm:cxn modelId="{FB319BE5-9E30-4B80-B07B-A666621A49D5}" type="presOf" srcId="{3CB9EA99-9AF4-4D93-83D4-14C2633DE997}" destId="{AD616675-B367-46C7-867A-6744A14C09E4}" srcOrd="0" destOrd="0" presId="urn:microsoft.com/office/officeart/2005/8/layout/process3"/>
    <dgm:cxn modelId="{94A9779F-DFAD-4668-B3F7-DD10D5388E38}" type="presOf" srcId="{8FBB631E-6CB8-4974-BA60-9A75075A3E75}" destId="{23E57B46-7E43-47BE-8B04-A0501B50C572}" srcOrd="0" destOrd="0" presId="urn:microsoft.com/office/officeart/2005/8/layout/process3"/>
    <dgm:cxn modelId="{8C9CE06F-0CFA-412A-B18F-2CEF81F8ABD8}" type="presParOf" srcId="{6A1FBE79-DF54-4E5E-B44F-DCA67FFB8F87}" destId="{5F57E4D1-8C12-47B4-9257-351E1CA48EB5}" srcOrd="0" destOrd="0" presId="urn:microsoft.com/office/officeart/2005/8/layout/process3"/>
    <dgm:cxn modelId="{84574E4A-3DCF-43EF-8908-83E685C78960}" type="presParOf" srcId="{5F57E4D1-8C12-47B4-9257-351E1CA48EB5}" destId="{FF564BD2-0DF4-4015-8A67-D9434332113C}" srcOrd="0" destOrd="0" presId="urn:microsoft.com/office/officeart/2005/8/layout/process3"/>
    <dgm:cxn modelId="{447541D1-BCB9-4E1E-B3A4-285107C27CA7}" type="presParOf" srcId="{5F57E4D1-8C12-47B4-9257-351E1CA48EB5}" destId="{C65158BC-503C-4BBD-8B18-088488815A08}" srcOrd="1" destOrd="0" presId="urn:microsoft.com/office/officeart/2005/8/layout/process3"/>
    <dgm:cxn modelId="{01F9B55E-007E-472C-9013-916664692B72}" type="presParOf" srcId="{5F57E4D1-8C12-47B4-9257-351E1CA48EB5}" destId="{75204CB1-FE4F-4C2A-8333-22C7D5CB32B3}" srcOrd="2" destOrd="0" presId="urn:microsoft.com/office/officeart/2005/8/layout/process3"/>
    <dgm:cxn modelId="{520FEE31-BACD-4DB5-A49B-1CB9A3E6F2DD}" type="presParOf" srcId="{6A1FBE79-DF54-4E5E-B44F-DCA67FFB8F87}" destId="{314313B7-49C0-4949-93E3-24D0E9E63A80}" srcOrd="1" destOrd="0" presId="urn:microsoft.com/office/officeart/2005/8/layout/process3"/>
    <dgm:cxn modelId="{EBBD1C5B-58D2-4677-94CF-42A38998D034}" type="presParOf" srcId="{314313B7-49C0-4949-93E3-24D0E9E63A80}" destId="{5157E034-8643-40AB-B62C-99F7348B90EE}" srcOrd="0" destOrd="0" presId="urn:microsoft.com/office/officeart/2005/8/layout/process3"/>
    <dgm:cxn modelId="{F61F34BB-BC93-4231-8A69-4B11D0823DFC}" type="presParOf" srcId="{6A1FBE79-DF54-4E5E-B44F-DCA67FFB8F87}" destId="{D0940D63-526C-4AD6-B0C0-00F780E09414}" srcOrd="2" destOrd="0" presId="urn:microsoft.com/office/officeart/2005/8/layout/process3"/>
    <dgm:cxn modelId="{B2707B52-DCD7-4A69-B56E-D209FD39741E}" type="presParOf" srcId="{D0940D63-526C-4AD6-B0C0-00F780E09414}" destId="{8ECDBBFB-8632-4D44-9780-7E4E53EBA5E2}" srcOrd="0" destOrd="0" presId="urn:microsoft.com/office/officeart/2005/8/layout/process3"/>
    <dgm:cxn modelId="{211C427D-077C-402A-811B-10CEF03C94C4}" type="presParOf" srcId="{D0940D63-526C-4AD6-B0C0-00F780E09414}" destId="{8CB2C503-0F48-4DDD-9C6A-5380FCB383AE}" srcOrd="1" destOrd="0" presId="urn:microsoft.com/office/officeart/2005/8/layout/process3"/>
    <dgm:cxn modelId="{AF733E58-63CE-4F6F-90C7-2C1739797F28}" type="presParOf" srcId="{D0940D63-526C-4AD6-B0C0-00F780E09414}" destId="{0315C781-3235-4022-B129-542ECE2FC49E}" srcOrd="2" destOrd="0" presId="urn:microsoft.com/office/officeart/2005/8/layout/process3"/>
    <dgm:cxn modelId="{171D7595-E160-49F7-BE2E-C4B0EB4CCBF6}" type="presParOf" srcId="{6A1FBE79-DF54-4E5E-B44F-DCA67FFB8F87}" destId="{23E57B46-7E43-47BE-8B04-A0501B50C572}" srcOrd="3" destOrd="0" presId="urn:microsoft.com/office/officeart/2005/8/layout/process3"/>
    <dgm:cxn modelId="{E3AB8A41-D0D5-4918-A8E7-B10FAEEC3589}" type="presParOf" srcId="{23E57B46-7E43-47BE-8B04-A0501B50C572}" destId="{8426BBB9-BC70-4205-A553-16D6B919CBD8}" srcOrd="0" destOrd="0" presId="urn:microsoft.com/office/officeart/2005/8/layout/process3"/>
    <dgm:cxn modelId="{1CD4B2B1-002A-481B-BC87-36CB70C571D5}" type="presParOf" srcId="{6A1FBE79-DF54-4E5E-B44F-DCA67FFB8F87}" destId="{4FADE8CC-2725-4B0F-AB07-35CA2A93D714}" srcOrd="4" destOrd="0" presId="urn:microsoft.com/office/officeart/2005/8/layout/process3"/>
    <dgm:cxn modelId="{E83C944E-6F0D-4FAA-B0B8-B3FE8C575942}" type="presParOf" srcId="{4FADE8CC-2725-4B0F-AB07-35CA2A93D714}" destId="{FB0BCF6C-B9BD-416A-9791-AAF765CA887D}" srcOrd="0" destOrd="0" presId="urn:microsoft.com/office/officeart/2005/8/layout/process3"/>
    <dgm:cxn modelId="{B5FDD2B7-4596-4FEA-8C7E-B49A8FE9E195}" type="presParOf" srcId="{4FADE8CC-2725-4B0F-AB07-35CA2A93D714}" destId="{CC92AEEA-4857-43BC-903C-1B7B3A2B2A14}" srcOrd="1" destOrd="0" presId="urn:microsoft.com/office/officeart/2005/8/layout/process3"/>
    <dgm:cxn modelId="{5A552274-6BF7-4A27-8BE1-92D28F8AB1F7}" type="presParOf" srcId="{4FADE8CC-2725-4B0F-AB07-35CA2A93D714}" destId="{AD616675-B367-46C7-867A-6744A14C09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6FC5C4-46D2-4387-BDEB-700919A270A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DF5CE-F876-435B-B7B9-0D6EFA67394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доходы физических лиц, 78,9%</a:t>
          </a:r>
        </a:p>
      </dgm:t>
    </dgm:pt>
    <dgm:pt modelId="{FCFCDC41-EEE1-4FAA-9F39-BFE26F9629DA}" type="parTrans" cxnId="{37CB2591-4BB0-49CA-9996-D2D0D7EF3A83}">
      <dgm:prSet/>
      <dgm:spPr/>
      <dgm:t>
        <a:bodyPr/>
        <a:lstStyle/>
        <a:p>
          <a:endParaRPr lang="ru-RU" sz="1600" b="1"/>
        </a:p>
      </dgm:t>
    </dgm:pt>
    <dgm:pt modelId="{4BD3F248-9630-48BE-B4F7-63FF63220F90}" type="sibTrans" cxnId="{37CB2591-4BB0-49CA-9996-D2D0D7EF3A83}">
      <dgm:prSet/>
      <dgm:spPr/>
      <dgm:t>
        <a:bodyPr/>
        <a:lstStyle/>
        <a:p>
          <a:endParaRPr lang="ru-RU" sz="1600" b="1"/>
        </a:p>
      </dgm:t>
    </dgm:pt>
    <dgm:pt modelId="{A0B29F74-9F13-49AF-BC75-6511A4C4966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совокупный доход, 13,3%</a:t>
          </a:r>
        </a:p>
      </dgm:t>
    </dgm:pt>
    <dgm:pt modelId="{44F8F097-B917-49CD-A236-B2A57EFC4B30}" type="parTrans" cxnId="{41E02281-5D23-4065-80F6-6214189154E6}">
      <dgm:prSet/>
      <dgm:spPr/>
      <dgm:t>
        <a:bodyPr/>
        <a:lstStyle/>
        <a:p>
          <a:endParaRPr lang="ru-RU" sz="1600" b="1"/>
        </a:p>
      </dgm:t>
    </dgm:pt>
    <dgm:pt modelId="{FE22FE17-27A6-49B0-9690-DB64B91FB8C6}" type="sibTrans" cxnId="{41E02281-5D23-4065-80F6-6214189154E6}">
      <dgm:prSet/>
      <dgm:spPr/>
      <dgm:t>
        <a:bodyPr/>
        <a:lstStyle/>
        <a:p>
          <a:endParaRPr lang="ru-RU" sz="1600" b="1"/>
        </a:p>
      </dgm:t>
    </dgm:pt>
    <dgm:pt modelId="{E91A5B1A-2FB0-400F-9F6B-3052E78C0C8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Имущественные налоги, 5,5%</a:t>
          </a:r>
        </a:p>
      </dgm:t>
    </dgm:pt>
    <dgm:pt modelId="{C53D9AEC-3A8C-4607-88B8-D38ED3E53D1B}" type="parTrans" cxnId="{9B4AC5CC-EB3B-45F4-A35C-A738A1860655}">
      <dgm:prSet/>
      <dgm:spPr/>
      <dgm:t>
        <a:bodyPr/>
        <a:lstStyle/>
        <a:p>
          <a:endParaRPr lang="ru-RU" sz="1600" b="1"/>
        </a:p>
      </dgm:t>
    </dgm:pt>
    <dgm:pt modelId="{291FB56D-1C59-4009-9812-32F891DA7646}" type="sibTrans" cxnId="{9B4AC5CC-EB3B-45F4-A35C-A738A1860655}">
      <dgm:prSet/>
      <dgm:spPr/>
      <dgm:t>
        <a:bodyPr/>
        <a:lstStyle/>
        <a:p>
          <a:endParaRPr lang="ru-RU" sz="1600" b="1"/>
        </a:p>
      </dgm:t>
    </dgm:pt>
    <dgm:pt modelId="{7A02CBB4-E245-4C06-AE0F-FC3E8CA0BA40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Акцизы по подакцизным товарам, 1,6%</a:t>
          </a:r>
        </a:p>
      </dgm:t>
    </dgm:pt>
    <dgm:pt modelId="{5CCF32D0-7D71-4173-B464-E6617C24EAC8}" type="parTrans" cxnId="{6C2D3011-C59C-4592-B804-81E97965982A}">
      <dgm:prSet/>
      <dgm:spPr/>
      <dgm:t>
        <a:bodyPr/>
        <a:lstStyle/>
        <a:p>
          <a:endParaRPr lang="ru-RU" sz="1600" b="1"/>
        </a:p>
      </dgm:t>
    </dgm:pt>
    <dgm:pt modelId="{69547AD1-DEBC-4D27-B0D8-BCBF22101FC3}" type="sibTrans" cxnId="{6C2D3011-C59C-4592-B804-81E97965982A}">
      <dgm:prSet/>
      <dgm:spPr/>
      <dgm:t>
        <a:bodyPr/>
        <a:lstStyle/>
        <a:p>
          <a:endParaRPr lang="ru-RU" sz="1600" b="1"/>
        </a:p>
      </dgm:t>
    </dgm:pt>
    <dgm:pt modelId="{A49B6A9E-C7DD-4562-B344-3AEC9445084F}">
      <dgm:prSet custT="1"/>
      <dgm:spPr>
        <a:solidFill>
          <a:srgbClr val="FFFF00"/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пошлина, 0,7%</a:t>
          </a:r>
        </a:p>
      </dgm:t>
    </dgm:pt>
    <dgm:pt modelId="{88E22F26-629D-4AE7-9654-904D487EC898}" type="parTrans" cxnId="{AFF3BECC-AECD-432D-B541-5C3D6F7DB729}">
      <dgm:prSet/>
      <dgm:spPr/>
      <dgm:t>
        <a:bodyPr/>
        <a:lstStyle/>
        <a:p>
          <a:endParaRPr lang="ru-RU" sz="1600" b="1"/>
        </a:p>
      </dgm:t>
    </dgm:pt>
    <dgm:pt modelId="{3D14A6FF-E19A-40DF-8442-F2642FDAAFF8}" type="sibTrans" cxnId="{AFF3BECC-AECD-432D-B541-5C3D6F7DB729}">
      <dgm:prSet/>
      <dgm:spPr/>
      <dgm:t>
        <a:bodyPr/>
        <a:lstStyle/>
        <a:p>
          <a:endParaRPr lang="ru-RU" sz="1600" b="1"/>
        </a:p>
      </dgm:t>
    </dgm:pt>
    <dgm:pt modelId="{80A0E5DC-285A-4A4E-AA75-116D10634A27}" type="pres">
      <dgm:prSet presAssocID="{B96FC5C4-46D2-4387-BDEB-700919A270A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D44F5-42E7-464B-AE24-5367DDC9D29F}" type="pres">
      <dgm:prSet presAssocID="{B96FC5C4-46D2-4387-BDEB-700919A270A3}" presName="comp1" presStyleCnt="0"/>
      <dgm:spPr/>
    </dgm:pt>
    <dgm:pt modelId="{256B6C68-AE3A-4C20-BB12-73CCB8195BEE}" type="pres">
      <dgm:prSet presAssocID="{B96FC5C4-46D2-4387-BDEB-700919A270A3}" presName="circle1" presStyleLbl="node1" presStyleIdx="0" presStyleCnt="5" custScaleX="94424" custScaleY="100000" custLinFactNeighborX="-1384" custLinFactNeighborY="1672"/>
      <dgm:spPr/>
      <dgm:t>
        <a:bodyPr/>
        <a:lstStyle/>
        <a:p>
          <a:endParaRPr lang="ru-RU"/>
        </a:p>
      </dgm:t>
    </dgm:pt>
    <dgm:pt modelId="{E075983D-80F4-4424-A189-801BF5AC4065}" type="pres">
      <dgm:prSet presAssocID="{B96FC5C4-46D2-4387-BDEB-700919A270A3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08099-A9D7-4040-A25E-E5AC6DC6CF7F}" type="pres">
      <dgm:prSet presAssocID="{B96FC5C4-46D2-4387-BDEB-700919A270A3}" presName="comp2" presStyleCnt="0"/>
      <dgm:spPr/>
    </dgm:pt>
    <dgm:pt modelId="{BE40398E-A414-4670-B637-6E62AD8B409F}" type="pres">
      <dgm:prSet presAssocID="{B96FC5C4-46D2-4387-BDEB-700919A270A3}" presName="circle2" presStyleLbl="node1" presStyleIdx="1" presStyleCnt="5" custScaleX="98670" custScaleY="93462" custLinFactNeighborX="328" custLinFactNeighborY="9250"/>
      <dgm:spPr/>
      <dgm:t>
        <a:bodyPr/>
        <a:lstStyle/>
        <a:p>
          <a:endParaRPr lang="ru-RU"/>
        </a:p>
      </dgm:t>
    </dgm:pt>
    <dgm:pt modelId="{FE857ECC-4045-413D-8871-942B35DEB1B0}" type="pres">
      <dgm:prSet presAssocID="{B96FC5C4-46D2-4387-BDEB-700919A270A3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C28EB-941A-4641-8802-DF0733F52CD1}" type="pres">
      <dgm:prSet presAssocID="{B96FC5C4-46D2-4387-BDEB-700919A270A3}" presName="comp3" presStyleCnt="0"/>
      <dgm:spPr/>
    </dgm:pt>
    <dgm:pt modelId="{94606ECE-1E5B-4DD8-A2A9-EA4E2B14A996}" type="pres">
      <dgm:prSet presAssocID="{B96FC5C4-46D2-4387-BDEB-700919A270A3}" presName="circle3" presStyleLbl="node1" presStyleIdx="2" presStyleCnt="5" custScaleX="93506" custScaleY="83295" custLinFactNeighborX="-3015" custLinFactNeighborY="14263"/>
      <dgm:spPr/>
      <dgm:t>
        <a:bodyPr/>
        <a:lstStyle/>
        <a:p>
          <a:endParaRPr lang="ru-RU"/>
        </a:p>
      </dgm:t>
    </dgm:pt>
    <dgm:pt modelId="{2C1F94F0-8A92-4D3E-BC5B-6E57CFD3D85A}" type="pres">
      <dgm:prSet presAssocID="{B96FC5C4-46D2-4387-BDEB-700919A270A3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ABCAF-F489-408B-B6EB-B92CD3748756}" type="pres">
      <dgm:prSet presAssocID="{B96FC5C4-46D2-4387-BDEB-700919A270A3}" presName="comp4" presStyleCnt="0"/>
      <dgm:spPr/>
    </dgm:pt>
    <dgm:pt modelId="{CE6EE2E2-2320-4655-A877-3D5F180D822C}" type="pres">
      <dgm:prSet presAssocID="{B96FC5C4-46D2-4387-BDEB-700919A270A3}" presName="circle4" presStyleLbl="node1" presStyleIdx="3" presStyleCnt="5" custScaleX="113062" custScaleY="73293" custLinFactNeighborX="-945" custLinFactNeighborY="12266"/>
      <dgm:spPr/>
      <dgm:t>
        <a:bodyPr/>
        <a:lstStyle/>
        <a:p>
          <a:endParaRPr lang="ru-RU"/>
        </a:p>
      </dgm:t>
    </dgm:pt>
    <dgm:pt modelId="{C44D4E8A-DC70-495C-971E-DE6FB7CF94E5}" type="pres">
      <dgm:prSet presAssocID="{B96FC5C4-46D2-4387-BDEB-700919A270A3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310FC-BD79-4C39-A22A-B84F98295F60}" type="pres">
      <dgm:prSet presAssocID="{B96FC5C4-46D2-4387-BDEB-700919A270A3}" presName="comp5" presStyleCnt="0"/>
      <dgm:spPr/>
    </dgm:pt>
    <dgm:pt modelId="{495B4669-2862-439E-8B41-083342C78466}" type="pres">
      <dgm:prSet presAssocID="{B96FC5C4-46D2-4387-BDEB-700919A270A3}" presName="circle5" presStyleLbl="node1" presStyleIdx="4" presStyleCnt="5" custScaleX="83031" custScaleY="59276" custLinFactNeighborX="-124" custLinFactNeighborY="22820"/>
      <dgm:spPr/>
      <dgm:t>
        <a:bodyPr/>
        <a:lstStyle/>
        <a:p>
          <a:endParaRPr lang="ru-RU"/>
        </a:p>
      </dgm:t>
    </dgm:pt>
    <dgm:pt modelId="{F6544EBC-1DE8-489C-BB76-95FFDBDA3F33}" type="pres">
      <dgm:prSet presAssocID="{B96FC5C4-46D2-4387-BDEB-700919A270A3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AC5CC-EB3B-45F4-A35C-A738A1860655}" srcId="{B96FC5C4-46D2-4387-BDEB-700919A270A3}" destId="{E91A5B1A-2FB0-400F-9F6B-3052E78C0C83}" srcOrd="2" destOrd="0" parTransId="{C53D9AEC-3A8C-4607-88B8-D38ED3E53D1B}" sibTransId="{291FB56D-1C59-4009-9812-32F891DA7646}"/>
    <dgm:cxn modelId="{FB3E6D0A-0E95-4AEE-B8C9-BF0E6B3C44AE}" type="presOf" srcId="{304DF5CE-F876-435B-B7B9-0D6EFA67394B}" destId="{256B6C68-AE3A-4C20-BB12-73CCB8195BEE}" srcOrd="0" destOrd="0" presId="urn:microsoft.com/office/officeart/2005/8/layout/venn2"/>
    <dgm:cxn modelId="{6C2D3011-C59C-4592-B804-81E97965982A}" srcId="{B96FC5C4-46D2-4387-BDEB-700919A270A3}" destId="{7A02CBB4-E245-4C06-AE0F-FC3E8CA0BA40}" srcOrd="3" destOrd="0" parTransId="{5CCF32D0-7D71-4173-B464-E6617C24EAC8}" sibTransId="{69547AD1-DEBC-4D27-B0D8-BCBF22101FC3}"/>
    <dgm:cxn modelId="{41E02281-5D23-4065-80F6-6214189154E6}" srcId="{B96FC5C4-46D2-4387-BDEB-700919A270A3}" destId="{A0B29F74-9F13-49AF-BC75-6511A4C4966D}" srcOrd="1" destOrd="0" parTransId="{44F8F097-B917-49CD-A236-B2A57EFC4B30}" sibTransId="{FE22FE17-27A6-49B0-9690-DB64B91FB8C6}"/>
    <dgm:cxn modelId="{37CB2591-4BB0-49CA-9996-D2D0D7EF3A83}" srcId="{B96FC5C4-46D2-4387-BDEB-700919A270A3}" destId="{304DF5CE-F876-435B-B7B9-0D6EFA67394B}" srcOrd="0" destOrd="0" parTransId="{FCFCDC41-EEE1-4FAA-9F39-BFE26F9629DA}" sibTransId="{4BD3F248-9630-48BE-B4F7-63FF63220F90}"/>
    <dgm:cxn modelId="{032243C3-8EAC-47F7-9CFC-C66694C8BFD6}" type="presOf" srcId="{A0B29F74-9F13-49AF-BC75-6511A4C4966D}" destId="{BE40398E-A414-4670-B637-6E62AD8B409F}" srcOrd="0" destOrd="0" presId="urn:microsoft.com/office/officeart/2005/8/layout/venn2"/>
    <dgm:cxn modelId="{AFF3BECC-AECD-432D-B541-5C3D6F7DB729}" srcId="{B96FC5C4-46D2-4387-BDEB-700919A270A3}" destId="{A49B6A9E-C7DD-4562-B344-3AEC9445084F}" srcOrd="4" destOrd="0" parTransId="{88E22F26-629D-4AE7-9654-904D487EC898}" sibTransId="{3D14A6FF-E19A-40DF-8442-F2642FDAAFF8}"/>
    <dgm:cxn modelId="{4CDE9F63-D197-46CB-8667-96732BD796A2}" type="presOf" srcId="{A49B6A9E-C7DD-4562-B344-3AEC9445084F}" destId="{F6544EBC-1DE8-489C-BB76-95FFDBDA3F33}" srcOrd="1" destOrd="0" presId="urn:microsoft.com/office/officeart/2005/8/layout/venn2"/>
    <dgm:cxn modelId="{8A2C807D-0E9D-4613-A0F2-A6DD1F241BF1}" type="presOf" srcId="{7A02CBB4-E245-4C06-AE0F-FC3E8CA0BA40}" destId="{C44D4E8A-DC70-495C-971E-DE6FB7CF94E5}" srcOrd="1" destOrd="0" presId="urn:microsoft.com/office/officeart/2005/8/layout/venn2"/>
    <dgm:cxn modelId="{DEEFC6E9-A3EB-4223-BCF4-DED4DCC39F18}" type="presOf" srcId="{7A02CBB4-E245-4C06-AE0F-FC3E8CA0BA40}" destId="{CE6EE2E2-2320-4655-A877-3D5F180D822C}" srcOrd="0" destOrd="0" presId="urn:microsoft.com/office/officeart/2005/8/layout/venn2"/>
    <dgm:cxn modelId="{3AA695E9-7BBC-40A0-A0DA-F67921857A21}" type="presOf" srcId="{B96FC5C4-46D2-4387-BDEB-700919A270A3}" destId="{80A0E5DC-285A-4A4E-AA75-116D10634A27}" srcOrd="0" destOrd="0" presId="urn:microsoft.com/office/officeart/2005/8/layout/venn2"/>
    <dgm:cxn modelId="{4ABB0C96-4D36-4032-8976-BDE37956B8FF}" type="presOf" srcId="{E91A5B1A-2FB0-400F-9F6B-3052E78C0C83}" destId="{2C1F94F0-8A92-4D3E-BC5B-6E57CFD3D85A}" srcOrd="1" destOrd="0" presId="urn:microsoft.com/office/officeart/2005/8/layout/venn2"/>
    <dgm:cxn modelId="{7983DC09-DA60-41EB-9557-772F4676A676}" type="presOf" srcId="{A49B6A9E-C7DD-4562-B344-3AEC9445084F}" destId="{495B4669-2862-439E-8B41-083342C78466}" srcOrd="0" destOrd="0" presId="urn:microsoft.com/office/officeart/2005/8/layout/venn2"/>
    <dgm:cxn modelId="{CD120E5E-F1CD-48D5-8172-4007A4C2D2C5}" type="presOf" srcId="{A0B29F74-9F13-49AF-BC75-6511A4C4966D}" destId="{FE857ECC-4045-413D-8871-942B35DEB1B0}" srcOrd="1" destOrd="0" presId="urn:microsoft.com/office/officeart/2005/8/layout/venn2"/>
    <dgm:cxn modelId="{C7B27F01-2A23-4B87-8C15-06827F53DAB4}" type="presOf" srcId="{304DF5CE-F876-435B-B7B9-0D6EFA67394B}" destId="{E075983D-80F4-4424-A189-801BF5AC4065}" srcOrd="1" destOrd="0" presId="urn:microsoft.com/office/officeart/2005/8/layout/venn2"/>
    <dgm:cxn modelId="{4C84A7E1-01C9-48D7-B2D1-D8AC63831F63}" type="presOf" srcId="{E91A5B1A-2FB0-400F-9F6B-3052E78C0C83}" destId="{94606ECE-1E5B-4DD8-A2A9-EA4E2B14A996}" srcOrd="0" destOrd="0" presId="urn:microsoft.com/office/officeart/2005/8/layout/venn2"/>
    <dgm:cxn modelId="{7E55FA18-EBBD-4743-94C5-B42BDCCEE636}" type="presParOf" srcId="{80A0E5DC-285A-4A4E-AA75-116D10634A27}" destId="{C8AD44F5-42E7-464B-AE24-5367DDC9D29F}" srcOrd="0" destOrd="0" presId="urn:microsoft.com/office/officeart/2005/8/layout/venn2"/>
    <dgm:cxn modelId="{00F6B813-B450-4CE2-8ACC-DF7D2C8C918A}" type="presParOf" srcId="{C8AD44F5-42E7-464B-AE24-5367DDC9D29F}" destId="{256B6C68-AE3A-4C20-BB12-73CCB8195BEE}" srcOrd="0" destOrd="0" presId="urn:microsoft.com/office/officeart/2005/8/layout/venn2"/>
    <dgm:cxn modelId="{5DA4FD82-1392-4AB1-BD2F-5E4C047281CC}" type="presParOf" srcId="{C8AD44F5-42E7-464B-AE24-5367DDC9D29F}" destId="{E075983D-80F4-4424-A189-801BF5AC4065}" srcOrd="1" destOrd="0" presId="urn:microsoft.com/office/officeart/2005/8/layout/venn2"/>
    <dgm:cxn modelId="{7506E0A1-3553-4B39-B27F-B6571BC25CD2}" type="presParOf" srcId="{80A0E5DC-285A-4A4E-AA75-116D10634A27}" destId="{E8308099-A9D7-4040-A25E-E5AC6DC6CF7F}" srcOrd="1" destOrd="0" presId="urn:microsoft.com/office/officeart/2005/8/layout/venn2"/>
    <dgm:cxn modelId="{4AB6EB05-63AD-44AD-8824-C5094C2166C1}" type="presParOf" srcId="{E8308099-A9D7-4040-A25E-E5AC6DC6CF7F}" destId="{BE40398E-A414-4670-B637-6E62AD8B409F}" srcOrd="0" destOrd="0" presId="urn:microsoft.com/office/officeart/2005/8/layout/venn2"/>
    <dgm:cxn modelId="{8ACB283B-1F81-4C58-9C29-148494128C89}" type="presParOf" srcId="{E8308099-A9D7-4040-A25E-E5AC6DC6CF7F}" destId="{FE857ECC-4045-413D-8871-942B35DEB1B0}" srcOrd="1" destOrd="0" presId="urn:microsoft.com/office/officeart/2005/8/layout/venn2"/>
    <dgm:cxn modelId="{2C7FC474-23B3-4023-93B9-46CF0CF3CC6A}" type="presParOf" srcId="{80A0E5DC-285A-4A4E-AA75-116D10634A27}" destId="{A47C28EB-941A-4641-8802-DF0733F52CD1}" srcOrd="2" destOrd="0" presId="urn:microsoft.com/office/officeart/2005/8/layout/venn2"/>
    <dgm:cxn modelId="{2EC18D4B-7677-4DF3-9121-C623409B8A22}" type="presParOf" srcId="{A47C28EB-941A-4641-8802-DF0733F52CD1}" destId="{94606ECE-1E5B-4DD8-A2A9-EA4E2B14A996}" srcOrd="0" destOrd="0" presId="urn:microsoft.com/office/officeart/2005/8/layout/venn2"/>
    <dgm:cxn modelId="{461D88DA-9956-44D9-B2EC-4EAD010547E2}" type="presParOf" srcId="{A47C28EB-941A-4641-8802-DF0733F52CD1}" destId="{2C1F94F0-8A92-4D3E-BC5B-6E57CFD3D85A}" srcOrd="1" destOrd="0" presId="urn:microsoft.com/office/officeart/2005/8/layout/venn2"/>
    <dgm:cxn modelId="{2888DEDE-006B-4BEC-892F-C65BE2D5D015}" type="presParOf" srcId="{80A0E5DC-285A-4A4E-AA75-116D10634A27}" destId="{B4AABCAF-F489-408B-B6EB-B92CD3748756}" srcOrd="3" destOrd="0" presId="urn:microsoft.com/office/officeart/2005/8/layout/venn2"/>
    <dgm:cxn modelId="{BD6338CA-9514-42E5-996F-75817F3E0DCF}" type="presParOf" srcId="{B4AABCAF-F489-408B-B6EB-B92CD3748756}" destId="{CE6EE2E2-2320-4655-A877-3D5F180D822C}" srcOrd="0" destOrd="0" presId="urn:microsoft.com/office/officeart/2005/8/layout/venn2"/>
    <dgm:cxn modelId="{BE1A3AAE-FCEC-408C-B9FA-8D3DF4C35E43}" type="presParOf" srcId="{B4AABCAF-F489-408B-B6EB-B92CD3748756}" destId="{C44D4E8A-DC70-495C-971E-DE6FB7CF94E5}" srcOrd="1" destOrd="0" presId="urn:microsoft.com/office/officeart/2005/8/layout/venn2"/>
    <dgm:cxn modelId="{961CD285-7E02-4F9A-879C-C1637A2B8EBC}" type="presParOf" srcId="{80A0E5DC-285A-4A4E-AA75-116D10634A27}" destId="{B65310FC-BD79-4C39-A22A-B84F98295F60}" srcOrd="4" destOrd="0" presId="urn:microsoft.com/office/officeart/2005/8/layout/venn2"/>
    <dgm:cxn modelId="{C919090D-B680-43D1-8F86-50201F52AABC}" type="presParOf" srcId="{B65310FC-BD79-4C39-A22A-B84F98295F60}" destId="{495B4669-2862-439E-8B41-083342C78466}" srcOrd="0" destOrd="0" presId="urn:microsoft.com/office/officeart/2005/8/layout/venn2"/>
    <dgm:cxn modelId="{F3DE5B44-A8D9-485E-86E5-BAB46FD83A1D}" type="presParOf" srcId="{B65310FC-BD79-4C39-A22A-B84F98295F60}" destId="{F6544EBC-1DE8-489C-BB76-95FFDBDA3F3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D2A68E-1F2A-40A8-8667-83160EF8202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9FA91-3D0E-415A-BE2A-09BD9F78703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Упрощенная система налогообложения  94,8%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5BF2F-FB79-4DD0-8A15-32AA53B47DB4}" type="parTrans" cxnId="{F6CE5739-B425-4CE8-80FE-8C73251D0C27}">
      <dgm:prSet/>
      <dgm:spPr/>
      <dgm:t>
        <a:bodyPr/>
        <a:lstStyle/>
        <a:p>
          <a:endParaRPr lang="ru-RU"/>
        </a:p>
      </dgm:t>
    </dgm:pt>
    <dgm:pt modelId="{321C1F70-4B02-422E-BF44-FEBEA0C221E1}" type="sibTrans" cxnId="{F6CE5739-B425-4CE8-80FE-8C73251D0C27}">
      <dgm:prSet/>
      <dgm:spPr/>
      <dgm:t>
        <a:bodyPr/>
        <a:lstStyle/>
        <a:p>
          <a:endParaRPr lang="ru-RU"/>
        </a:p>
      </dgm:t>
    </dgm:pt>
    <dgm:pt modelId="{CFC8F6B3-09D1-4A24-9F1B-8D2AD7EA895A}">
      <dgm:prSet custT="1"/>
      <dgm:spPr>
        <a:solidFill>
          <a:srgbClr val="FFC000"/>
        </a:solidFill>
      </dgm:spPr>
      <dgm:t>
        <a:bodyPr/>
        <a:lstStyle/>
        <a:p>
          <a:endParaRPr lang="ru-RU" sz="900" b="1" i="0" u="none" strike="noStrike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900" b="1" i="0" u="none" strike="noStrike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Патентная система налогообложения 5,2%</a:t>
          </a:r>
        </a:p>
      </dgm:t>
    </dgm:pt>
    <dgm:pt modelId="{3C8D0A12-10B0-49D3-B52F-FBF45959BA93}" type="parTrans" cxnId="{B3D3EF96-FE6D-453A-934F-1A7DDDA3BBB9}">
      <dgm:prSet/>
      <dgm:spPr/>
      <dgm:t>
        <a:bodyPr/>
        <a:lstStyle/>
        <a:p>
          <a:endParaRPr lang="ru-RU"/>
        </a:p>
      </dgm:t>
    </dgm:pt>
    <dgm:pt modelId="{15AD3434-876D-4DF8-85B1-3D30B5C31588}" type="sibTrans" cxnId="{B3D3EF96-FE6D-453A-934F-1A7DDDA3BBB9}">
      <dgm:prSet/>
      <dgm:spPr/>
      <dgm:t>
        <a:bodyPr/>
        <a:lstStyle/>
        <a:p>
          <a:endParaRPr lang="ru-RU"/>
        </a:p>
      </dgm:t>
    </dgm:pt>
    <dgm:pt modelId="{7DF4239B-9EC8-4A9A-B10A-78ADB627AE56}" type="pres">
      <dgm:prSet presAssocID="{3BD2A68E-1F2A-40A8-8667-83160EF8202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93C92-4411-4E66-828A-A13152170F26}" type="pres">
      <dgm:prSet presAssocID="{3BD2A68E-1F2A-40A8-8667-83160EF8202A}" presName="comp1" presStyleCnt="0"/>
      <dgm:spPr/>
    </dgm:pt>
    <dgm:pt modelId="{E22083D6-88D4-45D6-B981-E734635C0FD3}" type="pres">
      <dgm:prSet presAssocID="{3BD2A68E-1F2A-40A8-8667-83160EF8202A}" presName="circle1" presStyleLbl="node1" presStyleIdx="0" presStyleCnt="2" custScaleX="85384" custScaleY="75758" custLinFactNeighborX="1783" custLinFactNeighborY="18182"/>
      <dgm:spPr/>
      <dgm:t>
        <a:bodyPr/>
        <a:lstStyle/>
        <a:p>
          <a:endParaRPr lang="ru-RU"/>
        </a:p>
      </dgm:t>
    </dgm:pt>
    <dgm:pt modelId="{9612626C-563A-4382-AC3E-413DB7BD7A07}" type="pres">
      <dgm:prSet presAssocID="{3BD2A68E-1F2A-40A8-8667-83160EF8202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B6A04-91FA-4BC5-BA9F-515378CF30AC}" type="pres">
      <dgm:prSet presAssocID="{3BD2A68E-1F2A-40A8-8667-83160EF8202A}" presName="comp2" presStyleCnt="0"/>
      <dgm:spPr/>
    </dgm:pt>
    <dgm:pt modelId="{191FBA37-43FD-469D-9FBF-D35118F2C608}" type="pres">
      <dgm:prSet presAssocID="{3BD2A68E-1F2A-40A8-8667-83160EF8202A}" presName="circle2" presStyleLbl="node1" presStyleIdx="1" presStyleCnt="2" custScaleX="64865" custScaleY="42007" custLinFactNeighborX="2608" custLinFactNeighborY="25488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7BFE0D7B-3DFC-4FAE-A06C-919D58B1FFDC}" type="pres">
      <dgm:prSet presAssocID="{3BD2A68E-1F2A-40A8-8667-83160EF8202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BE6A0-54CA-4CBB-A34A-BC0A1E48C66E}" type="presOf" srcId="{A189FA91-3D0E-415A-BE2A-09BD9F787035}" destId="{9612626C-563A-4382-AC3E-413DB7BD7A07}" srcOrd="1" destOrd="0" presId="urn:microsoft.com/office/officeart/2005/8/layout/venn2"/>
    <dgm:cxn modelId="{F6CE5739-B425-4CE8-80FE-8C73251D0C27}" srcId="{3BD2A68E-1F2A-40A8-8667-83160EF8202A}" destId="{A189FA91-3D0E-415A-BE2A-09BD9F787035}" srcOrd="0" destOrd="0" parTransId="{6635BF2F-FB79-4DD0-8A15-32AA53B47DB4}" sibTransId="{321C1F70-4B02-422E-BF44-FEBEA0C221E1}"/>
    <dgm:cxn modelId="{B3D3EF96-FE6D-453A-934F-1A7DDDA3BBB9}" srcId="{3BD2A68E-1F2A-40A8-8667-83160EF8202A}" destId="{CFC8F6B3-09D1-4A24-9F1B-8D2AD7EA895A}" srcOrd="1" destOrd="0" parTransId="{3C8D0A12-10B0-49D3-B52F-FBF45959BA93}" sibTransId="{15AD3434-876D-4DF8-85B1-3D30B5C31588}"/>
    <dgm:cxn modelId="{77FAC716-2D9A-47EA-BE49-CCF1C35F61AA}" type="presOf" srcId="{CFC8F6B3-09D1-4A24-9F1B-8D2AD7EA895A}" destId="{191FBA37-43FD-469D-9FBF-D35118F2C608}" srcOrd="0" destOrd="0" presId="urn:microsoft.com/office/officeart/2005/8/layout/venn2"/>
    <dgm:cxn modelId="{D150A609-0409-4A30-AE4F-0E5516EC1BCE}" type="presOf" srcId="{3BD2A68E-1F2A-40A8-8667-83160EF8202A}" destId="{7DF4239B-9EC8-4A9A-B10A-78ADB627AE56}" srcOrd="0" destOrd="0" presId="urn:microsoft.com/office/officeart/2005/8/layout/venn2"/>
    <dgm:cxn modelId="{8F3545A4-3DCA-40B8-8C77-46D9A42C4378}" type="presOf" srcId="{A189FA91-3D0E-415A-BE2A-09BD9F787035}" destId="{E22083D6-88D4-45D6-B981-E734635C0FD3}" srcOrd="0" destOrd="0" presId="urn:microsoft.com/office/officeart/2005/8/layout/venn2"/>
    <dgm:cxn modelId="{F7335F54-DC13-4A5D-B5B2-CAB1B6E72BF6}" type="presOf" srcId="{CFC8F6B3-09D1-4A24-9F1B-8D2AD7EA895A}" destId="{7BFE0D7B-3DFC-4FAE-A06C-919D58B1FFDC}" srcOrd="1" destOrd="0" presId="urn:microsoft.com/office/officeart/2005/8/layout/venn2"/>
    <dgm:cxn modelId="{5EC465CA-C711-4035-B853-1800A193B535}" type="presParOf" srcId="{7DF4239B-9EC8-4A9A-B10A-78ADB627AE56}" destId="{A8093C92-4411-4E66-828A-A13152170F26}" srcOrd="0" destOrd="0" presId="urn:microsoft.com/office/officeart/2005/8/layout/venn2"/>
    <dgm:cxn modelId="{E9EE6C09-3DB4-49FD-BD79-BC6156CFF0CF}" type="presParOf" srcId="{A8093C92-4411-4E66-828A-A13152170F26}" destId="{E22083D6-88D4-45D6-B981-E734635C0FD3}" srcOrd="0" destOrd="0" presId="urn:microsoft.com/office/officeart/2005/8/layout/venn2"/>
    <dgm:cxn modelId="{60D47389-6A93-457E-9AC7-37332C58161E}" type="presParOf" srcId="{A8093C92-4411-4E66-828A-A13152170F26}" destId="{9612626C-563A-4382-AC3E-413DB7BD7A07}" srcOrd="1" destOrd="0" presId="urn:microsoft.com/office/officeart/2005/8/layout/venn2"/>
    <dgm:cxn modelId="{DC505191-0977-4896-AA08-F24BD90CC8E6}" type="presParOf" srcId="{7DF4239B-9EC8-4A9A-B10A-78ADB627AE56}" destId="{29CB6A04-91FA-4BC5-BA9F-515378CF30AC}" srcOrd="1" destOrd="0" presId="urn:microsoft.com/office/officeart/2005/8/layout/venn2"/>
    <dgm:cxn modelId="{202836A2-3900-47A5-80D9-0DB80203137D}" type="presParOf" srcId="{29CB6A04-91FA-4BC5-BA9F-515378CF30AC}" destId="{191FBA37-43FD-469D-9FBF-D35118F2C608}" srcOrd="0" destOrd="0" presId="urn:microsoft.com/office/officeart/2005/8/layout/venn2"/>
    <dgm:cxn modelId="{72A5DFE2-E213-450B-B7E4-EB06408F45DA}" type="presParOf" srcId="{29CB6A04-91FA-4BC5-BA9F-515378CF30AC}" destId="{7BFE0D7B-3DFC-4FAE-A06C-919D58B1FFD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D5EF61-4575-4C7F-AC4B-ABD91F67D09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10DF8-E247-4054-B354-61D8625594C5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 от продажи и использования имущества, находящегося в муниципальной собственности, 95,8%</a:t>
          </a:r>
        </a:p>
      </dgm:t>
    </dgm:pt>
    <dgm:pt modelId="{94DD06B8-9B3B-4EB5-A726-395178111278}" type="parTrans" cxnId="{1B68FCC9-869E-419B-93B2-27552C2D744D}">
      <dgm:prSet/>
      <dgm:spPr/>
      <dgm:t>
        <a:bodyPr/>
        <a:lstStyle/>
        <a:p>
          <a:endParaRPr lang="ru-RU" b="1"/>
        </a:p>
      </dgm:t>
    </dgm:pt>
    <dgm:pt modelId="{15DC35FB-A085-4D47-B644-8459A194D8C0}" type="sibTrans" cxnId="{1B68FCC9-869E-419B-93B2-27552C2D744D}">
      <dgm:prSet/>
      <dgm:spPr/>
      <dgm:t>
        <a:bodyPr/>
        <a:lstStyle/>
        <a:p>
          <a:endParaRPr lang="ru-RU" b="1"/>
        </a:p>
      </dgm:t>
    </dgm:pt>
    <dgm:pt modelId="{8A184942-4AAF-4E6F-8D76-698200F49E6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налоговые доходы, 4,2%</a:t>
          </a:r>
        </a:p>
      </dgm:t>
    </dgm:pt>
    <dgm:pt modelId="{52FA3B26-0A6B-4D33-9BFD-99000EC64E10}" type="sibTrans" cxnId="{83976697-44F5-4EA9-9DF1-7312C97EBCAE}">
      <dgm:prSet/>
      <dgm:spPr/>
      <dgm:t>
        <a:bodyPr/>
        <a:lstStyle/>
        <a:p>
          <a:endParaRPr lang="ru-RU" b="1"/>
        </a:p>
      </dgm:t>
    </dgm:pt>
    <dgm:pt modelId="{4950EB5B-9F6B-4332-AF9D-FE692BF5BB84}" type="parTrans" cxnId="{83976697-44F5-4EA9-9DF1-7312C97EBCAE}">
      <dgm:prSet/>
      <dgm:spPr/>
      <dgm:t>
        <a:bodyPr/>
        <a:lstStyle/>
        <a:p>
          <a:endParaRPr lang="ru-RU" b="1"/>
        </a:p>
      </dgm:t>
    </dgm:pt>
    <dgm:pt modelId="{F0501980-8FA8-4DA6-9CBD-55740DF23C45}" type="pres">
      <dgm:prSet presAssocID="{25D5EF61-4575-4C7F-AC4B-ABD91F67D09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9D91D-3E14-4101-AA91-DBB6890D44F6}" type="pres">
      <dgm:prSet presAssocID="{25D5EF61-4575-4C7F-AC4B-ABD91F67D099}" presName="comp1" presStyleCnt="0"/>
      <dgm:spPr/>
    </dgm:pt>
    <dgm:pt modelId="{EF6AA3BE-EA8F-4D28-A918-55FAF4D2CDA8}" type="pres">
      <dgm:prSet presAssocID="{25D5EF61-4575-4C7F-AC4B-ABD91F67D099}" presName="circle1" presStyleLbl="node1" presStyleIdx="0" presStyleCnt="2" custScaleX="108412" custLinFactNeighborX="791"/>
      <dgm:spPr/>
      <dgm:t>
        <a:bodyPr/>
        <a:lstStyle/>
        <a:p>
          <a:endParaRPr lang="ru-RU"/>
        </a:p>
      </dgm:t>
    </dgm:pt>
    <dgm:pt modelId="{1777CA40-AF77-4F36-9DAE-2E95AC5CAAB2}" type="pres">
      <dgm:prSet presAssocID="{25D5EF61-4575-4C7F-AC4B-ABD91F67D099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BFEDB-E650-4C44-A9C4-9E1D1931ADA7}" type="pres">
      <dgm:prSet presAssocID="{25D5EF61-4575-4C7F-AC4B-ABD91F67D099}" presName="comp2" presStyleCnt="0"/>
      <dgm:spPr/>
    </dgm:pt>
    <dgm:pt modelId="{FA04F2D9-51A1-4DA9-BEED-A5C391E0EE03}" type="pres">
      <dgm:prSet presAssocID="{25D5EF61-4575-4C7F-AC4B-ABD91F67D099}" presName="circle2" presStyleLbl="node1" presStyleIdx="1" presStyleCnt="2" custScaleY="47012" custLinFactNeighborX="1888" custLinFactNeighborY="22331"/>
      <dgm:spPr/>
      <dgm:t>
        <a:bodyPr/>
        <a:lstStyle/>
        <a:p>
          <a:endParaRPr lang="ru-RU"/>
        </a:p>
      </dgm:t>
    </dgm:pt>
    <dgm:pt modelId="{3818BDB4-96F7-42D0-9717-2C58FD78F10E}" type="pres">
      <dgm:prSet presAssocID="{25D5EF61-4575-4C7F-AC4B-ABD91F67D099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68FCC9-869E-419B-93B2-27552C2D744D}" srcId="{25D5EF61-4575-4C7F-AC4B-ABD91F67D099}" destId="{91610DF8-E247-4054-B354-61D8625594C5}" srcOrd="0" destOrd="0" parTransId="{94DD06B8-9B3B-4EB5-A726-395178111278}" sibTransId="{15DC35FB-A085-4D47-B644-8459A194D8C0}"/>
    <dgm:cxn modelId="{B1DDA495-257C-4CC5-9572-E9F748C63B19}" type="presOf" srcId="{8A184942-4AAF-4E6F-8D76-698200F49E69}" destId="{3818BDB4-96F7-42D0-9717-2C58FD78F10E}" srcOrd="1" destOrd="0" presId="urn:microsoft.com/office/officeart/2005/8/layout/venn2"/>
    <dgm:cxn modelId="{6B175556-DF5E-488D-915B-B3151AEE7F58}" type="presOf" srcId="{8A184942-4AAF-4E6F-8D76-698200F49E69}" destId="{FA04F2D9-51A1-4DA9-BEED-A5C391E0EE03}" srcOrd="0" destOrd="0" presId="urn:microsoft.com/office/officeart/2005/8/layout/venn2"/>
    <dgm:cxn modelId="{AE0EF994-71AE-49ED-A314-6443196112C0}" type="presOf" srcId="{25D5EF61-4575-4C7F-AC4B-ABD91F67D099}" destId="{F0501980-8FA8-4DA6-9CBD-55740DF23C45}" srcOrd="0" destOrd="0" presId="urn:microsoft.com/office/officeart/2005/8/layout/venn2"/>
    <dgm:cxn modelId="{109231C0-FEE6-42EE-BCD2-082B03B24592}" type="presOf" srcId="{91610DF8-E247-4054-B354-61D8625594C5}" destId="{1777CA40-AF77-4F36-9DAE-2E95AC5CAAB2}" srcOrd="1" destOrd="0" presId="urn:microsoft.com/office/officeart/2005/8/layout/venn2"/>
    <dgm:cxn modelId="{83976697-44F5-4EA9-9DF1-7312C97EBCAE}" srcId="{25D5EF61-4575-4C7F-AC4B-ABD91F67D099}" destId="{8A184942-4AAF-4E6F-8D76-698200F49E69}" srcOrd="1" destOrd="0" parTransId="{4950EB5B-9F6B-4332-AF9D-FE692BF5BB84}" sibTransId="{52FA3B26-0A6B-4D33-9BFD-99000EC64E10}"/>
    <dgm:cxn modelId="{ADB02D46-4BF4-4A75-9593-FF905ACDAACB}" type="presOf" srcId="{91610DF8-E247-4054-B354-61D8625594C5}" destId="{EF6AA3BE-EA8F-4D28-A918-55FAF4D2CDA8}" srcOrd="0" destOrd="0" presId="urn:microsoft.com/office/officeart/2005/8/layout/venn2"/>
    <dgm:cxn modelId="{938A404C-0AA4-4832-8FF7-3FE8F1B2B7DC}" type="presParOf" srcId="{F0501980-8FA8-4DA6-9CBD-55740DF23C45}" destId="{F289D91D-3E14-4101-AA91-DBB6890D44F6}" srcOrd="0" destOrd="0" presId="urn:microsoft.com/office/officeart/2005/8/layout/venn2"/>
    <dgm:cxn modelId="{6978096C-B0FC-452A-B5EA-E4C4339D60E8}" type="presParOf" srcId="{F289D91D-3E14-4101-AA91-DBB6890D44F6}" destId="{EF6AA3BE-EA8F-4D28-A918-55FAF4D2CDA8}" srcOrd="0" destOrd="0" presId="urn:microsoft.com/office/officeart/2005/8/layout/venn2"/>
    <dgm:cxn modelId="{D691D5AA-DDB6-49B1-81F6-F402A1C23C8D}" type="presParOf" srcId="{F289D91D-3E14-4101-AA91-DBB6890D44F6}" destId="{1777CA40-AF77-4F36-9DAE-2E95AC5CAAB2}" srcOrd="1" destOrd="0" presId="urn:microsoft.com/office/officeart/2005/8/layout/venn2"/>
    <dgm:cxn modelId="{45E92163-61F7-49DD-A511-94A432749929}" type="presParOf" srcId="{F0501980-8FA8-4DA6-9CBD-55740DF23C45}" destId="{8EFBFEDB-E650-4C44-A9C4-9E1D1931ADA7}" srcOrd="1" destOrd="0" presId="urn:microsoft.com/office/officeart/2005/8/layout/venn2"/>
    <dgm:cxn modelId="{198A7CFE-42A8-4920-9620-B2307600479F}" type="presParOf" srcId="{8EFBFEDB-E650-4C44-A9C4-9E1D1931ADA7}" destId="{FA04F2D9-51A1-4DA9-BEED-A5C391E0EE03}" srcOrd="0" destOrd="0" presId="urn:microsoft.com/office/officeart/2005/8/layout/venn2"/>
    <dgm:cxn modelId="{8EF54686-0090-45E7-8C0E-12998749EF44}" type="presParOf" srcId="{8EFBFEDB-E650-4C44-A9C4-9E1D1931ADA7}" destId="{3818BDB4-96F7-42D0-9717-2C58FD78F10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3AD46F-DA00-41B3-83E6-2C9F5D1C2CA9}">
      <dsp:nvSpPr>
        <dsp:cNvPr id="0" name=""/>
        <dsp:cNvSpPr/>
      </dsp:nvSpPr>
      <dsp:spPr>
        <a:xfrm>
          <a:off x="0" y="0"/>
          <a:ext cx="6317597" cy="80195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 Российской Федерации  </a:t>
          </a:r>
        </a:p>
      </dsp:txBody>
      <dsp:txXfrm>
        <a:off x="0" y="0"/>
        <a:ext cx="5233786" cy="801950"/>
      </dsp:txXfrm>
    </dsp:sp>
    <dsp:sp modelId="{E53385BA-8FBB-4482-9D52-10AF9487BBC8}">
      <dsp:nvSpPr>
        <dsp:cNvPr id="0" name=""/>
        <dsp:cNvSpPr/>
      </dsp:nvSpPr>
      <dsp:spPr>
        <a:xfrm>
          <a:off x="396536" y="936105"/>
          <a:ext cx="6043959" cy="77364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Реализация национальных целей развития на период до 2030 года, определенных Указом Президента № 474 от 21.07.2020</a:t>
          </a:r>
        </a:p>
      </dsp:txBody>
      <dsp:txXfrm>
        <a:off x="396536" y="936105"/>
        <a:ext cx="5000129" cy="773642"/>
      </dsp:txXfrm>
    </dsp:sp>
    <dsp:sp modelId="{0BF89F16-76A3-48DB-AC43-A95ED4DA82DE}">
      <dsp:nvSpPr>
        <dsp:cNvPr id="0" name=""/>
        <dsp:cNvSpPr/>
      </dsp:nvSpPr>
      <dsp:spPr>
        <a:xfrm>
          <a:off x="2594201" y="3024331"/>
          <a:ext cx="6334785" cy="75108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</a:p>
      </dsp:txBody>
      <dsp:txXfrm>
        <a:off x="2594201" y="3024331"/>
        <a:ext cx="5240728" cy="751089"/>
      </dsp:txXfrm>
    </dsp:sp>
    <dsp:sp modelId="{6AA0D634-ED4F-48A1-B853-9953D40101FE}">
      <dsp:nvSpPr>
        <dsp:cNvPr id="0" name=""/>
        <dsp:cNvSpPr/>
      </dsp:nvSpPr>
      <dsp:spPr>
        <a:xfrm>
          <a:off x="1260666" y="1944212"/>
          <a:ext cx="6687421" cy="94346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Урай ХМАО-Югры на 2021 год и на плановый период 2022 и 2023 годов</a:t>
          </a:r>
        </a:p>
      </dsp:txBody>
      <dsp:txXfrm>
        <a:off x="1260666" y="1944212"/>
        <a:ext cx="5532461" cy="943468"/>
      </dsp:txXfrm>
    </dsp:sp>
    <dsp:sp modelId="{47140657-2F9B-437A-ABF4-31B1D7AD8216}">
      <dsp:nvSpPr>
        <dsp:cNvPr id="0" name=""/>
        <dsp:cNvSpPr/>
      </dsp:nvSpPr>
      <dsp:spPr>
        <a:xfrm>
          <a:off x="3169258" y="4032449"/>
          <a:ext cx="5759733" cy="73227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500" b="1" kern="1200" baseline="0" dirty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образования город Урай на 2021 год и плановый период 2022 и 2023 годов</a:t>
          </a:r>
          <a:endParaRPr lang="ru-RU" sz="1500" b="1" kern="1200" baseline="0" dirty="0">
            <a:latin typeface="Arial" pitchFamily="34" charset="0"/>
            <a:cs typeface="Arial" pitchFamily="34" charset="0"/>
          </a:endParaRPr>
        </a:p>
      </dsp:txBody>
      <dsp:txXfrm>
        <a:off x="3169258" y="4032449"/>
        <a:ext cx="4764991" cy="732279"/>
      </dsp:txXfrm>
    </dsp:sp>
    <dsp:sp modelId="{2DA4E4D5-A05D-4D49-A818-8E4F19E5536B}">
      <dsp:nvSpPr>
        <dsp:cNvPr id="0" name=""/>
        <dsp:cNvSpPr/>
      </dsp:nvSpPr>
      <dsp:spPr>
        <a:xfrm>
          <a:off x="5365103" y="576064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itchFamily="34" charset="0"/>
            <a:cs typeface="Arial" pitchFamily="34" charset="0"/>
          </a:endParaRPr>
        </a:p>
      </dsp:txBody>
      <dsp:txXfrm>
        <a:off x="5365103" y="576064"/>
        <a:ext cx="673994" cy="673994"/>
      </dsp:txXfrm>
    </dsp:sp>
    <dsp:sp modelId="{112613DF-D1D4-4284-8940-2B4429AA711E}">
      <dsp:nvSpPr>
        <dsp:cNvPr id="0" name=""/>
        <dsp:cNvSpPr/>
      </dsp:nvSpPr>
      <dsp:spPr>
        <a:xfrm>
          <a:off x="5653136" y="1440157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653136" y="1440157"/>
        <a:ext cx="673994" cy="673994"/>
      </dsp:txXfrm>
    </dsp:sp>
    <dsp:sp modelId="{52EC73E1-080C-4A13-BA36-3A186DF22057}">
      <dsp:nvSpPr>
        <dsp:cNvPr id="0" name=""/>
        <dsp:cNvSpPr/>
      </dsp:nvSpPr>
      <dsp:spPr>
        <a:xfrm>
          <a:off x="6661245" y="2520278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itchFamily="34" charset="0"/>
            <a:cs typeface="Arial" pitchFamily="34" charset="0"/>
          </a:endParaRPr>
        </a:p>
      </dsp:txBody>
      <dsp:txXfrm>
        <a:off x="6661245" y="2520278"/>
        <a:ext cx="673994" cy="673994"/>
      </dsp:txXfrm>
    </dsp:sp>
    <dsp:sp modelId="{E8078585-04B4-4687-B84E-63C21E766430}">
      <dsp:nvSpPr>
        <dsp:cNvPr id="0" name=""/>
        <dsp:cNvSpPr/>
      </dsp:nvSpPr>
      <dsp:spPr>
        <a:xfrm>
          <a:off x="7525342" y="3528393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itchFamily="34" charset="0"/>
            <a:cs typeface="Arial" pitchFamily="34" charset="0"/>
          </a:endParaRPr>
        </a:p>
      </dsp:txBody>
      <dsp:txXfrm>
        <a:off x="7525342" y="3528393"/>
        <a:ext cx="673994" cy="67399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684077"/>
          <a:ext cx="1678757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0" y="684077"/>
        <a:ext cx="1678757" cy="521702"/>
      </dsp:txXfrm>
    </dsp:sp>
    <dsp:sp modelId="{37098FC8-DA80-490C-8584-B4BA00C4298E}">
      <dsp:nvSpPr>
        <dsp:cNvPr id="0" name=""/>
        <dsp:cNvSpPr/>
      </dsp:nvSpPr>
      <dsp:spPr>
        <a:xfrm>
          <a:off x="430648" y="1212111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1 689 931,3 тыс.рублей</a:t>
          </a:r>
        </a:p>
      </dsp:txBody>
      <dsp:txXfrm>
        <a:off x="430648" y="1212111"/>
        <a:ext cx="1387207" cy="806400"/>
      </dsp:txXfrm>
    </dsp:sp>
    <dsp:sp modelId="{E52CA826-C8AC-4E80-B5CF-C380F07E4E79}">
      <dsp:nvSpPr>
        <dsp:cNvPr id="0" name=""/>
        <dsp:cNvSpPr/>
      </dsp:nvSpPr>
      <dsp:spPr>
        <a:xfrm rot="9294">
          <a:off x="1852795" y="775480"/>
          <a:ext cx="368963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9294">
        <a:off x="1852795" y="775480"/>
        <a:ext cx="368963" cy="345374"/>
      </dsp:txXfrm>
    </dsp:sp>
    <dsp:sp modelId="{6453F1E3-4866-43DF-9451-C9818F57C999}">
      <dsp:nvSpPr>
        <dsp:cNvPr id="0" name=""/>
        <dsp:cNvSpPr/>
      </dsp:nvSpPr>
      <dsp:spPr>
        <a:xfrm>
          <a:off x="2374911" y="690408"/>
          <a:ext cx="1612171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2374911" y="690408"/>
        <a:ext cx="1612171" cy="521702"/>
      </dsp:txXfrm>
    </dsp:sp>
    <dsp:sp modelId="{705997ED-CA94-40FC-BD2C-4B7E4C812304}">
      <dsp:nvSpPr>
        <dsp:cNvPr id="0" name=""/>
        <dsp:cNvSpPr/>
      </dsp:nvSpPr>
      <dsp:spPr>
        <a:xfrm>
          <a:off x="2771520" y="1212111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1 613 931,1 тыс.рублей</a:t>
          </a:r>
        </a:p>
      </dsp:txBody>
      <dsp:txXfrm>
        <a:off x="2771520" y="1212111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778572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778572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690408"/>
          <a:ext cx="1675954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sp:txBody>
      <dsp:txXfrm>
        <a:off x="4715784" y="690408"/>
        <a:ext cx="1675954" cy="521702"/>
      </dsp:txXfrm>
    </dsp:sp>
    <dsp:sp modelId="{292A6501-1DC9-4CC7-B5BC-B6ED0836D250}">
      <dsp:nvSpPr>
        <dsp:cNvPr id="0" name=""/>
        <dsp:cNvSpPr/>
      </dsp:nvSpPr>
      <dsp:spPr>
        <a:xfrm>
          <a:off x="5144284" y="1212111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1 639 835,3 тыс.рублей</a:t>
          </a:r>
        </a:p>
      </dsp:txBody>
      <dsp:txXfrm>
        <a:off x="5144284" y="1212111"/>
        <a:ext cx="1387207" cy="806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72007" y="360040"/>
          <a:ext cx="1678757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72007" y="360040"/>
        <a:ext cx="1678757" cy="521702"/>
      </dsp:txXfrm>
    </dsp:sp>
    <dsp:sp modelId="{37098FC8-DA80-490C-8584-B4BA00C4298E}">
      <dsp:nvSpPr>
        <dsp:cNvPr id="0" name=""/>
        <dsp:cNvSpPr/>
      </dsp:nvSpPr>
      <dsp:spPr>
        <a:xfrm>
          <a:off x="430648" y="924078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152 914,9 тыс.рублей</a:t>
          </a:r>
        </a:p>
      </dsp:txBody>
      <dsp:txXfrm>
        <a:off x="430648" y="924078"/>
        <a:ext cx="1387207" cy="806400"/>
      </dsp:txXfrm>
    </dsp:sp>
    <dsp:sp modelId="{E52CA826-C8AC-4E80-B5CF-C380F07E4E79}">
      <dsp:nvSpPr>
        <dsp:cNvPr id="0" name=""/>
        <dsp:cNvSpPr/>
      </dsp:nvSpPr>
      <dsp:spPr>
        <a:xfrm rot="64119">
          <a:off x="1906772" y="469857"/>
          <a:ext cx="330855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4119">
        <a:off x="1906772" y="469857"/>
        <a:ext cx="330855" cy="345374"/>
      </dsp:txXfrm>
    </dsp:sp>
    <dsp:sp modelId="{6453F1E3-4866-43DF-9451-C9818F57C999}">
      <dsp:nvSpPr>
        <dsp:cNvPr id="0" name=""/>
        <dsp:cNvSpPr/>
      </dsp:nvSpPr>
      <dsp:spPr>
        <a:xfrm>
          <a:off x="2374911" y="402376"/>
          <a:ext cx="1612171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2374911" y="402376"/>
        <a:ext cx="1612171" cy="521702"/>
      </dsp:txXfrm>
    </dsp:sp>
    <dsp:sp modelId="{705997ED-CA94-40FC-BD2C-4B7E4C812304}">
      <dsp:nvSpPr>
        <dsp:cNvPr id="0" name=""/>
        <dsp:cNvSpPr/>
      </dsp:nvSpPr>
      <dsp:spPr>
        <a:xfrm>
          <a:off x="2771520" y="924078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149 916,8 тыс.рублей</a:t>
          </a:r>
        </a:p>
      </dsp:txBody>
      <dsp:txXfrm>
        <a:off x="2771520" y="924078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490540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490540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402376"/>
          <a:ext cx="1675954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sp:txBody>
      <dsp:txXfrm>
        <a:off x="4715784" y="402376"/>
        <a:ext cx="1675954" cy="521702"/>
      </dsp:txXfrm>
    </dsp:sp>
    <dsp:sp modelId="{292A6501-1DC9-4CC7-B5BC-B6ED0836D250}">
      <dsp:nvSpPr>
        <dsp:cNvPr id="0" name=""/>
        <dsp:cNvSpPr/>
      </dsp:nvSpPr>
      <dsp:spPr>
        <a:xfrm>
          <a:off x="5144284" y="924078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150 341,5 тыс.рублей</a:t>
          </a:r>
        </a:p>
      </dsp:txBody>
      <dsp:txXfrm>
        <a:off x="5144284" y="924078"/>
        <a:ext cx="1387207" cy="8064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16028" y="216027"/>
          <a:ext cx="1673157" cy="734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16028" y="216027"/>
        <a:ext cx="1673157" cy="489600"/>
      </dsp:txXfrm>
    </dsp:sp>
    <dsp:sp modelId="{37098FC8-DA80-490C-8584-B4BA00C4298E}">
      <dsp:nvSpPr>
        <dsp:cNvPr id="0" name=""/>
        <dsp:cNvSpPr/>
      </dsp:nvSpPr>
      <dsp:spPr>
        <a:xfrm>
          <a:off x="936106" y="648069"/>
          <a:ext cx="1522115" cy="758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latin typeface="Arial" panose="020B0604020202020204" pitchFamily="34" charset="0"/>
              <a:cs typeface="Arial" panose="020B0604020202020204" pitchFamily="34" charset="0"/>
            </a:rPr>
            <a:t>256 258,8 </a:t>
          </a:r>
          <a:r>
            <a:rPr lang="ru-RU" sz="1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6106" y="648069"/>
        <a:ext cx="1522115" cy="758723"/>
      </dsp:txXfrm>
    </dsp:sp>
    <dsp:sp modelId="{E52CA826-C8AC-4E80-B5CF-C380F07E4E79}">
      <dsp:nvSpPr>
        <dsp:cNvPr id="0" name=""/>
        <dsp:cNvSpPr/>
      </dsp:nvSpPr>
      <dsp:spPr>
        <a:xfrm rot="21599993">
          <a:off x="2059060" y="299714"/>
          <a:ext cx="401065" cy="369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599993">
        <a:off x="2059060" y="299714"/>
        <a:ext cx="401065" cy="369678"/>
      </dsp:txXfrm>
    </dsp:sp>
    <dsp:sp modelId="{6453F1E3-4866-43DF-9451-C9818F57C999}">
      <dsp:nvSpPr>
        <dsp:cNvPr id="0" name=""/>
        <dsp:cNvSpPr/>
      </dsp:nvSpPr>
      <dsp:spPr>
        <a:xfrm>
          <a:off x="2592288" y="216022"/>
          <a:ext cx="1630449" cy="734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2592288" y="216022"/>
        <a:ext cx="1630449" cy="489600"/>
      </dsp:txXfrm>
    </dsp:sp>
    <dsp:sp modelId="{705997ED-CA94-40FC-BD2C-4B7E4C812304}">
      <dsp:nvSpPr>
        <dsp:cNvPr id="0" name=""/>
        <dsp:cNvSpPr/>
      </dsp:nvSpPr>
      <dsp:spPr>
        <a:xfrm>
          <a:off x="3096347" y="648072"/>
          <a:ext cx="1555233" cy="779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latin typeface="Arial" panose="020B0604020202020204" pitchFamily="34" charset="0"/>
              <a:cs typeface="Arial" panose="020B0604020202020204" pitchFamily="34" charset="0"/>
            </a:rPr>
            <a:t>254 918,7 тыс.рублей</a:t>
          </a:r>
        </a:p>
      </dsp:txBody>
      <dsp:txXfrm>
        <a:off x="3096347" y="648072"/>
        <a:ext cx="1555233" cy="77992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265721"/>
          <a:ext cx="1678757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0" y="265721"/>
        <a:ext cx="1678757" cy="521702"/>
      </dsp:txXfrm>
    </dsp:sp>
    <dsp:sp modelId="{37098FC8-DA80-490C-8584-B4BA00C4298E}">
      <dsp:nvSpPr>
        <dsp:cNvPr id="0" name=""/>
        <dsp:cNvSpPr/>
      </dsp:nvSpPr>
      <dsp:spPr>
        <a:xfrm>
          <a:off x="576069" y="823366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12 768,7 тыс.рублей</a:t>
          </a:r>
        </a:p>
      </dsp:txBody>
      <dsp:txXfrm>
        <a:off x="576069" y="823366"/>
        <a:ext cx="1387207" cy="806400"/>
      </dsp:txXfrm>
    </dsp:sp>
    <dsp:sp modelId="{E52CA826-C8AC-4E80-B5CF-C380F07E4E79}">
      <dsp:nvSpPr>
        <dsp:cNvPr id="0" name=""/>
        <dsp:cNvSpPr/>
      </dsp:nvSpPr>
      <dsp:spPr>
        <a:xfrm rot="9294">
          <a:off x="1800216" y="357124"/>
          <a:ext cx="47412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9294">
        <a:off x="1800216" y="357124"/>
        <a:ext cx="474121" cy="345374"/>
      </dsp:txXfrm>
    </dsp:sp>
    <dsp:sp modelId="{6453F1E3-4866-43DF-9451-C9818F57C999}">
      <dsp:nvSpPr>
        <dsp:cNvPr id="0" name=""/>
        <dsp:cNvSpPr/>
      </dsp:nvSpPr>
      <dsp:spPr>
        <a:xfrm>
          <a:off x="2374911" y="272052"/>
          <a:ext cx="1612171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2374911" y="272052"/>
        <a:ext cx="1612171" cy="521702"/>
      </dsp:txXfrm>
    </dsp:sp>
    <dsp:sp modelId="{705997ED-CA94-40FC-BD2C-4B7E4C812304}">
      <dsp:nvSpPr>
        <dsp:cNvPr id="0" name=""/>
        <dsp:cNvSpPr/>
      </dsp:nvSpPr>
      <dsp:spPr>
        <a:xfrm>
          <a:off x="2771520" y="79375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10 966,7 тыс.рублей</a:t>
          </a:r>
        </a:p>
      </dsp:txBody>
      <dsp:txXfrm>
        <a:off x="2771520" y="793755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04457" y="360216"/>
          <a:ext cx="51581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04457" y="360216"/>
        <a:ext cx="515812" cy="345374"/>
      </dsp:txXfrm>
    </dsp:sp>
    <dsp:sp modelId="{0D1195A0-6A99-4107-A8F6-D85912CC4EBC}">
      <dsp:nvSpPr>
        <dsp:cNvPr id="0" name=""/>
        <dsp:cNvSpPr/>
      </dsp:nvSpPr>
      <dsp:spPr>
        <a:xfrm>
          <a:off x="4715784" y="272052"/>
          <a:ext cx="1675954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sp:txBody>
      <dsp:txXfrm>
        <a:off x="4715784" y="272052"/>
        <a:ext cx="1675954" cy="521702"/>
      </dsp:txXfrm>
    </dsp:sp>
    <dsp:sp modelId="{292A6501-1DC9-4CC7-B5BC-B6ED0836D250}">
      <dsp:nvSpPr>
        <dsp:cNvPr id="0" name=""/>
        <dsp:cNvSpPr/>
      </dsp:nvSpPr>
      <dsp:spPr>
        <a:xfrm>
          <a:off x="5144284" y="79375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10 966,7 тыс.рублей</a:t>
          </a:r>
        </a:p>
      </dsp:txBody>
      <dsp:txXfrm>
        <a:off x="5144284" y="793755"/>
        <a:ext cx="1387207" cy="8064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72009" y="216026"/>
          <a:ext cx="1597427" cy="7834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72009" y="216026"/>
        <a:ext cx="1597427" cy="522300"/>
      </dsp:txXfrm>
    </dsp:sp>
    <dsp:sp modelId="{37098FC8-DA80-490C-8584-B4BA00C4298E}">
      <dsp:nvSpPr>
        <dsp:cNvPr id="0" name=""/>
        <dsp:cNvSpPr/>
      </dsp:nvSpPr>
      <dsp:spPr>
        <a:xfrm>
          <a:off x="374935" y="640356"/>
          <a:ext cx="139211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128 107,1 тыс.рублей</a:t>
          </a:r>
        </a:p>
      </dsp:txBody>
      <dsp:txXfrm>
        <a:off x="374935" y="640356"/>
        <a:ext cx="1392113" cy="691200"/>
      </dsp:txXfrm>
    </dsp:sp>
    <dsp:sp modelId="{E52CA826-C8AC-4E80-B5CF-C380F07E4E79}">
      <dsp:nvSpPr>
        <dsp:cNvPr id="0" name=""/>
        <dsp:cNvSpPr/>
      </dsp:nvSpPr>
      <dsp:spPr>
        <a:xfrm>
          <a:off x="1778058" y="358813"/>
          <a:ext cx="486942" cy="328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778058" y="358813"/>
        <a:ext cx="486942" cy="328642"/>
      </dsp:txXfrm>
    </dsp:sp>
    <dsp:sp modelId="{6453F1E3-4866-43DF-9451-C9818F57C999}">
      <dsp:nvSpPr>
        <dsp:cNvPr id="0" name=""/>
        <dsp:cNvSpPr/>
      </dsp:nvSpPr>
      <dsp:spPr>
        <a:xfrm>
          <a:off x="2304259" y="216026"/>
          <a:ext cx="1534067" cy="7834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2304259" y="216026"/>
        <a:ext cx="1534067" cy="522300"/>
      </dsp:txXfrm>
    </dsp:sp>
    <dsp:sp modelId="{705997ED-CA94-40FC-BD2C-4B7E4C812304}">
      <dsp:nvSpPr>
        <dsp:cNvPr id="0" name=""/>
        <dsp:cNvSpPr/>
      </dsp:nvSpPr>
      <dsp:spPr>
        <a:xfrm>
          <a:off x="2629836" y="640356"/>
          <a:ext cx="140935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97 197,8 тыс.рублей</a:t>
          </a:r>
        </a:p>
      </dsp:txBody>
      <dsp:txXfrm>
        <a:off x="2629836" y="640356"/>
        <a:ext cx="1409353" cy="691200"/>
      </dsp:txXfrm>
    </dsp:sp>
    <dsp:sp modelId="{780F94B2-0B9B-4587-A62A-4B214FDD42C5}">
      <dsp:nvSpPr>
        <dsp:cNvPr id="0" name=""/>
        <dsp:cNvSpPr/>
      </dsp:nvSpPr>
      <dsp:spPr>
        <a:xfrm>
          <a:off x="3936528" y="312855"/>
          <a:ext cx="374377" cy="328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936528" y="312855"/>
        <a:ext cx="374377" cy="328642"/>
      </dsp:txXfrm>
    </dsp:sp>
    <dsp:sp modelId="{0D1195A0-6A99-4107-A8F6-D85912CC4EBC}">
      <dsp:nvSpPr>
        <dsp:cNvPr id="0" name=""/>
        <dsp:cNvSpPr/>
      </dsp:nvSpPr>
      <dsp:spPr>
        <a:xfrm>
          <a:off x="4392483" y="216026"/>
          <a:ext cx="1594760" cy="7834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sp:txBody>
      <dsp:txXfrm>
        <a:off x="4392483" y="216026"/>
        <a:ext cx="1594760" cy="522300"/>
      </dsp:txXfrm>
    </dsp:sp>
    <dsp:sp modelId="{292A6501-1DC9-4CC7-B5BC-B6ED0836D250}">
      <dsp:nvSpPr>
        <dsp:cNvPr id="0" name=""/>
        <dsp:cNvSpPr/>
      </dsp:nvSpPr>
      <dsp:spPr>
        <a:xfrm>
          <a:off x="4824532" y="648070"/>
          <a:ext cx="139557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77 480,7 тыс.рублей</a:t>
          </a:r>
        </a:p>
      </dsp:txBody>
      <dsp:txXfrm>
        <a:off x="4824532" y="648070"/>
        <a:ext cx="1395572" cy="6912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135369" y="0"/>
          <a:ext cx="1627187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135369" y="0"/>
        <a:ext cx="1627187" cy="374400"/>
      </dsp:txXfrm>
    </dsp:sp>
    <dsp:sp modelId="{37098FC8-DA80-490C-8584-B4BA00C4298E}">
      <dsp:nvSpPr>
        <dsp:cNvPr id="0" name=""/>
        <dsp:cNvSpPr/>
      </dsp:nvSpPr>
      <dsp:spPr>
        <a:xfrm>
          <a:off x="495407" y="432051"/>
          <a:ext cx="1464733" cy="633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26 030,0 тыс.рублей</a:t>
          </a:r>
        </a:p>
      </dsp:txBody>
      <dsp:txXfrm>
        <a:off x="495407" y="432051"/>
        <a:ext cx="1464733" cy="633709"/>
      </dsp:txXfrm>
    </dsp:sp>
    <dsp:sp modelId="{E52CA826-C8AC-4E80-B5CF-C380F07E4E79}">
      <dsp:nvSpPr>
        <dsp:cNvPr id="0" name=""/>
        <dsp:cNvSpPr/>
      </dsp:nvSpPr>
      <dsp:spPr>
        <a:xfrm rot="63489">
          <a:off x="1863734" y="26320"/>
          <a:ext cx="494065" cy="364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3489">
        <a:off x="1863734" y="26320"/>
        <a:ext cx="494065" cy="364676"/>
      </dsp:txXfrm>
    </dsp:sp>
    <dsp:sp modelId="{6453F1E3-4866-43DF-9451-C9818F57C999}">
      <dsp:nvSpPr>
        <dsp:cNvPr id="0" name=""/>
        <dsp:cNvSpPr/>
      </dsp:nvSpPr>
      <dsp:spPr>
        <a:xfrm>
          <a:off x="2438693" y="43236"/>
          <a:ext cx="1702269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2438693" y="43236"/>
        <a:ext cx="1702269" cy="374400"/>
      </dsp:txXfrm>
    </dsp:sp>
    <dsp:sp modelId="{705997ED-CA94-40FC-BD2C-4B7E4C812304}">
      <dsp:nvSpPr>
        <dsp:cNvPr id="0" name=""/>
        <dsp:cNvSpPr/>
      </dsp:nvSpPr>
      <dsp:spPr>
        <a:xfrm>
          <a:off x="2871674" y="432051"/>
          <a:ext cx="1464733" cy="633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27 235,9 тыс.рублей</a:t>
          </a:r>
        </a:p>
      </dsp:txBody>
      <dsp:txXfrm>
        <a:off x="2871674" y="432051"/>
        <a:ext cx="1464733" cy="633709"/>
      </dsp:txXfrm>
    </dsp:sp>
    <dsp:sp modelId="{780F94B2-0B9B-4587-A62A-4B214FDD42C5}">
      <dsp:nvSpPr>
        <dsp:cNvPr id="0" name=""/>
        <dsp:cNvSpPr/>
      </dsp:nvSpPr>
      <dsp:spPr>
        <a:xfrm>
          <a:off x="4333318" y="48098"/>
          <a:ext cx="407795" cy="364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333318" y="48098"/>
        <a:ext cx="407795" cy="364676"/>
      </dsp:txXfrm>
    </dsp:sp>
    <dsp:sp modelId="{0D1195A0-6A99-4107-A8F6-D85912CC4EBC}">
      <dsp:nvSpPr>
        <dsp:cNvPr id="0" name=""/>
        <dsp:cNvSpPr/>
      </dsp:nvSpPr>
      <dsp:spPr>
        <a:xfrm>
          <a:off x="4910387" y="43236"/>
          <a:ext cx="1769617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4910387" y="43236"/>
        <a:ext cx="1769617" cy="374400"/>
      </dsp:txXfrm>
    </dsp:sp>
    <dsp:sp modelId="{292A6501-1DC9-4CC7-B5BC-B6ED0836D250}">
      <dsp:nvSpPr>
        <dsp:cNvPr id="0" name=""/>
        <dsp:cNvSpPr/>
      </dsp:nvSpPr>
      <dsp:spPr>
        <a:xfrm>
          <a:off x="5367375" y="432051"/>
          <a:ext cx="1464733" cy="633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26 656,3 тыс.рублей</a:t>
          </a:r>
        </a:p>
      </dsp:txBody>
      <dsp:txXfrm>
        <a:off x="5367375" y="432051"/>
        <a:ext cx="1464733" cy="63370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58058" y="164649"/>
          <a:ext cx="1331124" cy="7449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58058" y="164649"/>
        <a:ext cx="1331124" cy="496634"/>
      </dsp:txXfrm>
    </dsp:sp>
    <dsp:sp modelId="{37098FC8-DA80-490C-8584-B4BA00C4298E}">
      <dsp:nvSpPr>
        <dsp:cNvPr id="0" name=""/>
        <dsp:cNvSpPr/>
      </dsp:nvSpPr>
      <dsp:spPr>
        <a:xfrm>
          <a:off x="256774" y="740712"/>
          <a:ext cx="1341178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750,0 тыс.рублей</a:t>
          </a:r>
        </a:p>
      </dsp:txBody>
      <dsp:txXfrm>
        <a:off x="256774" y="740712"/>
        <a:ext cx="1341178" cy="691200"/>
      </dsp:txXfrm>
    </dsp:sp>
    <dsp:sp modelId="{E52CA826-C8AC-4E80-B5CF-C380F07E4E79}">
      <dsp:nvSpPr>
        <dsp:cNvPr id="0" name=""/>
        <dsp:cNvSpPr/>
      </dsp:nvSpPr>
      <dsp:spPr>
        <a:xfrm rot="34246">
          <a:off x="1555134" y="324122"/>
          <a:ext cx="350870" cy="27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34246">
        <a:off x="1555134" y="324122"/>
        <a:ext cx="350870" cy="273855"/>
      </dsp:txXfrm>
    </dsp:sp>
    <dsp:sp modelId="{6453F1E3-4866-43DF-9451-C9818F57C999}">
      <dsp:nvSpPr>
        <dsp:cNvPr id="0" name=""/>
        <dsp:cNvSpPr/>
      </dsp:nvSpPr>
      <dsp:spPr>
        <a:xfrm>
          <a:off x="2004698" y="172849"/>
          <a:ext cx="1278327" cy="77773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2004698" y="172849"/>
        <a:ext cx="1278327" cy="518493"/>
      </dsp:txXfrm>
    </dsp:sp>
    <dsp:sp modelId="{705997ED-CA94-40FC-BD2C-4B7E4C812304}">
      <dsp:nvSpPr>
        <dsp:cNvPr id="0" name=""/>
        <dsp:cNvSpPr/>
      </dsp:nvSpPr>
      <dsp:spPr>
        <a:xfrm>
          <a:off x="2164289" y="756084"/>
          <a:ext cx="1368874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100,0 тыс.рублей</a:t>
          </a:r>
        </a:p>
      </dsp:txBody>
      <dsp:txXfrm>
        <a:off x="2164289" y="756084"/>
        <a:ext cx="1368874" cy="691200"/>
      </dsp:txXfrm>
    </dsp:sp>
    <dsp:sp modelId="{780F94B2-0B9B-4587-A62A-4B214FDD42C5}">
      <dsp:nvSpPr>
        <dsp:cNvPr id="0" name=""/>
        <dsp:cNvSpPr/>
      </dsp:nvSpPr>
      <dsp:spPr>
        <a:xfrm rot="21570245">
          <a:off x="3471926" y="286616"/>
          <a:ext cx="319930" cy="27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70245">
        <a:off x="3471926" y="286616"/>
        <a:ext cx="319930" cy="273855"/>
      </dsp:txXfrm>
    </dsp:sp>
    <dsp:sp modelId="{0D1195A0-6A99-4107-A8F6-D85912CC4EBC}">
      <dsp:nvSpPr>
        <dsp:cNvPr id="0" name=""/>
        <dsp:cNvSpPr/>
      </dsp:nvSpPr>
      <dsp:spPr>
        <a:xfrm>
          <a:off x="3960434" y="155702"/>
          <a:ext cx="1328902" cy="77773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sp:txBody>
      <dsp:txXfrm>
        <a:off x="3960434" y="155702"/>
        <a:ext cx="1328902" cy="518493"/>
      </dsp:txXfrm>
    </dsp:sp>
    <dsp:sp modelId="{292A6501-1DC9-4CC7-B5BC-B6ED0836D250}">
      <dsp:nvSpPr>
        <dsp:cNvPr id="0" name=""/>
        <dsp:cNvSpPr/>
      </dsp:nvSpPr>
      <dsp:spPr>
        <a:xfrm>
          <a:off x="4189652" y="780399"/>
          <a:ext cx="1316055" cy="680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100,0 тыс.рублей</a:t>
          </a:r>
        </a:p>
      </dsp:txBody>
      <dsp:txXfrm>
        <a:off x="4189652" y="780399"/>
        <a:ext cx="1316055" cy="68049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88031" y="356134"/>
          <a:ext cx="1504933" cy="56095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288031" y="356134"/>
        <a:ext cx="1504933" cy="373966"/>
      </dsp:txXfrm>
    </dsp:sp>
    <dsp:sp modelId="{37098FC8-DA80-490C-8584-B4BA00C4298E}">
      <dsp:nvSpPr>
        <dsp:cNvPr id="0" name=""/>
        <dsp:cNvSpPr/>
      </dsp:nvSpPr>
      <dsp:spPr>
        <a:xfrm>
          <a:off x="504051" y="854954"/>
          <a:ext cx="1516299" cy="69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36 528,3 тыс.рублей</a:t>
          </a:r>
        </a:p>
      </dsp:txBody>
      <dsp:txXfrm>
        <a:off x="504051" y="854954"/>
        <a:ext cx="1516299" cy="694282"/>
      </dsp:txXfrm>
    </dsp:sp>
    <dsp:sp modelId="{E52CA826-C8AC-4E80-B5CF-C380F07E4E79}">
      <dsp:nvSpPr>
        <dsp:cNvPr id="0" name=""/>
        <dsp:cNvSpPr/>
      </dsp:nvSpPr>
      <dsp:spPr>
        <a:xfrm rot="30551">
          <a:off x="1977829" y="440964"/>
          <a:ext cx="277313" cy="309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30551">
        <a:off x="1977829" y="440964"/>
        <a:ext cx="277313" cy="309613"/>
      </dsp:txXfrm>
    </dsp:sp>
    <dsp:sp modelId="{6453F1E3-4866-43DF-9451-C9818F57C999}">
      <dsp:nvSpPr>
        <dsp:cNvPr id="0" name=""/>
        <dsp:cNvSpPr/>
      </dsp:nvSpPr>
      <dsp:spPr>
        <a:xfrm>
          <a:off x="2376269" y="359761"/>
          <a:ext cx="1397737" cy="60431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2376269" y="359761"/>
        <a:ext cx="1397737" cy="402876"/>
      </dsp:txXfrm>
    </dsp:sp>
    <dsp:sp modelId="{705997ED-CA94-40FC-BD2C-4B7E4C812304}">
      <dsp:nvSpPr>
        <dsp:cNvPr id="0" name=""/>
        <dsp:cNvSpPr/>
      </dsp:nvSpPr>
      <dsp:spPr>
        <a:xfrm>
          <a:off x="2592283" y="858095"/>
          <a:ext cx="1443687" cy="722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30 885,0 тыс.рублей</a:t>
          </a:r>
        </a:p>
      </dsp:txBody>
      <dsp:txXfrm>
        <a:off x="2592283" y="858095"/>
        <a:ext cx="1443687" cy="722732"/>
      </dsp:txXfrm>
    </dsp:sp>
    <dsp:sp modelId="{780F94B2-0B9B-4587-A62A-4B214FDD42C5}">
      <dsp:nvSpPr>
        <dsp:cNvPr id="0" name=""/>
        <dsp:cNvSpPr/>
      </dsp:nvSpPr>
      <dsp:spPr>
        <a:xfrm rot="6775">
          <a:off x="3910949" y="408324"/>
          <a:ext cx="288986" cy="309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775">
        <a:off x="3910949" y="408324"/>
        <a:ext cx="288986" cy="309613"/>
      </dsp:txXfrm>
    </dsp:sp>
    <dsp:sp modelId="{0D1195A0-6A99-4107-A8F6-D85912CC4EBC}">
      <dsp:nvSpPr>
        <dsp:cNvPr id="0" name=""/>
        <dsp:cNvSpPr/>
      </dsp:nvSpPr>
      <dsp:spPr>
        <a:xfrm>
          <a:off x="4320483" y="369857"/>
          <a:ext cx="1506450" cy="58584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sp:txBody>
      <dsp:txXfrm>
        <a:off x="4320483" y="369857"/>
        <a:ext cx="1506450" cy="390562"/>
      </dsp:txXfrm>
    </dsp:sp>
    <dsp:sp modelId="{292A6501-1DC9-4CC7-B5BC-B6ED0836D250}">
      <dsp:nvSpPr>
        <dsp:cNvPr id="0" name=""/>
        <dsp:cNvSpPr/>
      </dsp:nvSpPr>
      <dsp:spPr>
        <a:xfrm>
          <a:off x="4680521" y="870785"/>
          <a:ext cx="1487896" cy="684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30 885,0 тыс.рублей</a:t>
          </a:r>
        </a:p>
      </dsp:txBody>
      <dsp:txXfrm>
        <a:off x="4680521" y="870785"/>
        <a:ext cx="1487896" cy="68477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144699" y="0"/>
          <a:ext cx="1461679" cy="74708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144699" y="0"/>
        <a:ext cx="1461679" cy="498056"/>
      </dsp:txXfrm>
    </dsp:sp>
    <dsp:sp modelId="{37098FC8-DA80-490C-8584-B4BA00C4298E}">
      <dsp:nvSpPr>
        <dsp:cNvPr id="0" name=""/>
        <dsp:cNvSpPr/>
      </dsp:nvSpPr>
      <dsp:spPr>
        <a:xfrm>
          <a:off x="566310" y="562600"/>
          <a:ext cx="1361794" cy="736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11 544,2 тыс.рублей</a:t>
          </a:r>
        </a:p>
      </dsp:txBody>
      <dsp:txXfrm>
        <a:off x="566310" y="562600"/>
        <a:ext cx="1361794" cy="736058"/>
      </dsp:txXfrm>
    </dsp:sp>
    <dsp:sp modelId="{E52CA826-C8AC-4E80-B5CF-C380F07E4E79}">
      <dsp:nvSpPr>
        <dsp:cNvPr id="0" name=""/>
        <dsp:cNvSpPr/>
      </dsp:nvSpPr>
      <dsp:spPr>
        <a:xfrm rot="21581686">
          <a:off x="1817901" y="171325"/>
          <a:ext cx="288362" cy="25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81686">
        <a:off x="1817901" y="171325"/>
        <a:ext cx="288362" cy="254350"/>
      </dsp:txXfrm>
    </dsp:sp>
    <dsp:sp modelId="{6453F1E3-4866-43DF-9451-C9818F57C999}">
      <dsp:nvSpPr>
        <dsp:cNvPr id="0" name=""/>
        <dsp:cNvSpPr/>
      </dsp:nvSpPr>
      <dsp:spPr>
        <a:xfrm>
          <a:off x="2292792" y="0"/>
          <a:ext cx="1497173" cy="71247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2292792" y="0"/>
        <a:ext cx="1497173" cy="474980"/>
      </dsp:txXfrm>
    </dsp:sp>
    <dsp:sp modelId="{705997ED-CA94-40FC-BD2C-4B7E4C812304}">
      <dsp:nvSpPr>
        <dsp:cNvPr id="0" name=""/>
        <dsp:cNvSpPr/>
      </dsp:nvSpPr>
      <dsp:spPr>
        <a:xfrm>
          <a:off x="2650798" y="574767"/>
          <a:ext cx="1333172" cy="727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9 819,5 тыс.рублей</a:t>
          </a:r>
        </a:p>
      </dsp:txBody>
      <dsp:txXfrm>
        <a:off x="2650798" y="574767"/>
        <a:ext cx="1333172" cy="727792"/>
      </dsp:txXfrm>
    </dsp:sp>
    <dsp:sp modelId="{780F94B2-0B9B-4587-A62A-4B214FDD42C5}">
      <dsp:nvSpPr>
        <dsp:cNvPr id="0" name=""/>
        <dsp:cNvSpPr/>
      </dsp:nvSpPr>
      <dsp:spPr>
        <a:xfrm rot="31879">
          <a:off x="3888540" y="168499"/>
          <a:ext cx="247653" cy="276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31879">
        <a:off x="3888540" y="168499"/>
        <a:ext cx="247653" cy="276051"/>
      </dsp:txXfrm>
    </dsp:sp>
    <dsp:sp modelId="{0D1195A0-6A99-4107-A8F6-D85912CC4EBC}">
      <dsp:nvSpPr>
        <dsp:cNvPr id="0" name=""/>
        <dsp:cNvSpPr/>
      </dsp:nvSpPr>
      <dsp:spPr>
        <a:xfrm>
          <a:off x="4191933" y="0"/>
          <a:ext cx="1406708" cy="74488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sp:txBody>
      <dsp:txXfrm>
        <a:off x="4191933" y="0"/>
        <a:ext cx="1406708" cy="496592"/>
      </dsp:txXfrm>
    </dsp:sp>
    <dsp:sp modelId="{292A6501-1DC9-4CC7-B5BC-B6ED0836D250}">
      <dsp:nvSpPr>
        <dsp:cNvPr id="0" name=""/>
        <dsp:cNvSpPr/>
      </dsp:nvSpPr>
      <dsp:spPr>
        <a:xfrm>
          <a:off x="4462768" y="544621"/>
          <a:ext cx="1338551" cy="727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9 828,2 тыс.рублей</a:t>
          </a:r>
        </a:p>
      </dsp:txBody>
      <dsp:txXfrm>
        <a:off x="4462768" y="544621"/>
        <a:ext cx="1338551" cy="7271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D2A3A-E7D2-4566-84FD-C205C893448B}">
      <dsp:nvSpPr>
        <dsp:cNvPr id="0" name=""/>
        <dsp:cNvSpPr/>
      </dsp:nvSpPr>
      <dsp:spPr>
        <a:xfrm>
          <a:off x="0" y="938450"/>
          <a:ext cx="8640990" cy="505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изыскание дополнительных резервов доходного потенциала бюджета города</a:t>
          </a:r>
        </a:p>
      </dsp:txBody>
      <dsp:txXfrm>
        <a:off x="0" y="938450"/>
        <a:ext cx="8640990" cy="505014"/>
      </dsp:txXfrm>
    </dsp:sp>
    <dsp:sp modelId="{B4AA8905-6930-4616-BD78-6635ADAD17B7}">
      <dsp:nvSpPr>
        <dsp:cNvPr id="0" name=""/>
        <dsp:cNvSpPr/>
      </dsp:nvSpPr>
      <dsp:spPr>
        <a:xfrm>
          <a:off x="504055" y="421551"/>
          <a:ext cx="6149483" cy="474606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5" y="421551"/>
        <a:ext cx="6149483" cy="474606"/>
      </dsp:txXfrm>
    </dsp:sp>
    <dsp:sp modelId="{0147CA0D-B333-4C80-BBB8-7ED31F953525}">
      <dsp:nvSpPr>
        <dsp:cNvPr id="0" name=""/>
        <dsp:cNvSpPr/>
      </dsp:nvSpPr>
      <dsp:spPr>
        <a:xfrm>
          <a:off x="0" y="1702125"/>
          <a:ext cx="8784976" cy="13377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благоприятного инвестиционного климата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и оптимизация порядка предоставления налоговых льгот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уровня администрирования доходов</a:t>
          </a:r>
        </a:p>
      </dsp:txBody>
      <dsp:txXfrm>
        <a:off x="0" y="1702125"/>
        <a:ext cx="8784976" cy="1337757"/>
      </dsp:txXfrm>
    </dsp:sp>
    <dsp:sp modelId="{52238CC5-AC11-4425-B1FF-09FB8913A984}">
      <dsp:nvSpPr>
        <dsp:cNvPr id="0" name=""/>
        <dsp:cNvSpPr/>
      </dsp:nvSpPr>
      <dsp:spPr>
        <a:xfrm>
          <a:off x="576066" y="1414768"/>
          <a:ext cx="6149483" cy="53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066" y="1414768"/>
        <a:ext cx="6149483" cy="531794"/>
      </dsp:txXfrm>
    </dsp:sp>
    <dsp:sp modelId="{3EDDA68D-00D2-42AE-991A-CC6C3857FAE3}">
      <dsp:nvSpPr>
        <dsp:cNvPr id="0" name=""/>
        <dsp:cNvSpPr/>
      </dsp:nvSpPr>
      <dsp:spPr>
        <a:xfrm>
          <a:off x="0" y="3309268"/>
          <a:ext cx="8784976" cy="2379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активизация инвестиционной деятельности и сохранение инвестиционных налоговых льгот (земельный налог, льготы для СОНКО)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ежегодное проведение оценки эффективности налоговых льгот по местным налогам (результативность предоставления)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оптимизация перечня налоговых расходов по местным налогам;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продолжение работы по вовлечению в налоговый оборот отдельных объектов недвижимости, в отношении которых налог исчисляется исходя из кадастровой стоимости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системы эффективного управления муниципальным имуществом.</a:t>
          </a:r>
        </a:p>
      </dsp:txBody>
      <dsp:txXfrm>
        <a:off x="0" y="3309268"/>
        <a:ext cx="8784976" cy="2379363"/>
      </dsp:txXfrm>
    </dsp:sp>
    <dsp:sp modelId="{E3D1647C-B7F9-42CD-9EE4-95BC0D38D3C1}">
      <dsp:nvSpPr>
        <dsp:cNvPr id="0" name=""/>
        <dsp:cNvSpPr/>
      </dsp:nvSpPr>
      <dsp:spPr>
        <a:xfrm>
          <a:off x="504055" y="2838387"/>
          <a:ext cx="6149483" cy="611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Мероприятия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5" y="2838387"/>
        <a:ext cx="6149483" cy="61142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9024" y="129191"/>
          <a:ext cx="1443696" cy="83264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279024" y="129191"/>
        <a:ext cx="1443696" cy="555095"/>
      </dsp:txXfrm>
    </dsp:sp>
    <dsp:sp modelId="{37098FC8-DA80-490C-8584-B4BA00C4298E}">
      <dsp:nvSpPr>
        <dsp:cNvPr id="0" name=""/>
        <dsp:cNvSpPr/>
      </dsp:nvSpPr>
      <dsp:spPr>
        <a:xfrm>
          <a:off x="486254" y="654324"/>
          <a:ext cx="1454600" cy="775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26 817,6 тыс.рублей</a:t>
          </a:r>
        </a:p>
      </dsp:txBody>
      <dsp:txXfrm>
        <a:off x="486254" y="654324"/>
        <a:ext cx="1454600" cy="775874"/>
      </dsp:txXfrm>
    </dsp:sp>
    <dsp:sp modelId="{E52CA826-C8AC-4E80-B5CF-C380F07E4E79}">
      <dsp:nvSpPr>
        <dsp:cNvPr id="0" name=""/>
        <dsp:cNvSpPr/>
      </dsp:nvSpPr>
      <dsp:spPr>
        <a:xfrm rot="64923">
          <a:off x="1863621" y="318843"/>
          <a:ext cx="338920" cy="297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64923">
        <a:off x="1863621" y="318843"/>
        <a:ext cx="338920" cy="297015"/>
      </dsp:txXfrm>
    </dsp:sp>
    <dsp:sp modelId="{6453F1E3-4866-43DF-9451-C9818F57C999}">
      <dsp:nvSpPr>
        <dsp:cNvPr id="0" name=""/>
        <dsp:cNvSpPr/>
      </dsp:nvSpPr>
      <dsp:spPr>
        <a:xfrm>
          <a:off x="2282290" y="149757"/>
          <a:ext cx="1401930" cy="88327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2282290" y="149757"/>
        <a:ext cx="1401930" cy="588849"/>
      </dsp:txXfrm>
    </dsp:sp>
    <dsp:sp modelId="{705997ED-CA94-40FC-BD2C-4B7E4C812304}">
      <dsp:nvSpPr>
        <dsp:cNvPr id="0" name=""/>
        <dsp:cNvSpPr/>
      </dsp:nvSpPr>
      <dsp:spPr>
        <a:xfrm>
          <a:off x="2520049" y="682435"/>
          <a:ext cx="1384942" cy="757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27 030,6 тыс.рублей</a:t>
          </a:r>
        </a:p>
      </dsp:txBody>
      <dsp:txXfrm>
        <a:off x="2520049" y="682435"/>
        <a:ext cx="1384942" cy="757724"/>
      </dsp:txXfrm>
    </dsp:sp>
    <dsp:sp modelId="{780F94B2-0B9B-4587-A62A-4B214FDD42C5}">
      <dsp:nvSpPr>
        <dsp:cNvPr id="0" name=""/>
        <dsp:cNvSpPr/>
      </dsp:nvSpPr>
      <dsp:spPr>
        <a:xfrm rot="21578287">
          <a:off x="3836704" y="289267"/>
          <a:ext cx="321794" cy="297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21578287">
        <a:off x="3836704" y="289267"/>
        <a:ext cx="321794" cy="297015"/>
      </dsp:txXfrm>
    </dsp:sp>
    <dsp:sp modelId="{0D1195A0-6A99-4107-A8F6-D85912CC4EBC}">
      <dsp:nvSpPr>
        <dsp:cNvPr id="0" name=""/>
        <dsp:cNvSpPr/>
      </dsp:nvSpPr>
      <dsp:spPr>
        <a:xfrm>
          <a:off x="4292726" y="145671"/>
          <a:ext cx="1445152" cy="85702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(проект)</a:t>
          </a:r>
        </a:p>
      </dsp:txBody>
      <dsp:txXfrm>
        <a:off x="4292726" y="145671"/>
        <a:ext cx="1445152" cy="571350"/>
      </dsp:txXfrm>
    </dsp:sp>
    <dsp:sp modelId="{292A6501-1DC9-4CC7-B5BC-B6ED0836D250}">
      <dsp:nvSpPr>
        <dsp:cNvPr id="0" name=""/>
        <dsp:cNvSpPr/>
      </dsp:nvSpPr>
      <dsp:spPr>
        <a:xfrm>
          <a:off x="4549311" y="680489"/>
          <a:ext cx="1427352" cy="75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27 030,6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sp:txBody>
      <dsp:txXfrm>
        <a:off x="4549311" y="680489"/>
        <a:ext cx="1427352" cy="75967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88904" y="160917"/>
          <a:ext cx="1515200" cy="58858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88904" y="160917"/>
        <a:ext cx="1515200" cy="392391"/>
      </dsp:txXfrm>
    </dsp:sp>
    <dsp:sp modelId="{37098FC8-DA80-490C-8584-B4BA00C4298E}">
      <dsp:nvSpPr>
        <dsp:cNvPr id="0" name=""/>
        <dsp:cNvSpPr/>
      </dsp:nvSpPr>
      <dsp:spPr>
        <a:xfrm>
          <a:off x="504060" y="504273"/>
          <a:ext cx="1380403" cy="6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16 812,7 тыс.рублей</a:t>
          </a:r>
        </a:p>
      </dsp:txBody>
      <dsp:txXfrm>
        <a:off x="504060" y="504273"/>
        <a:ext cx="1380403" cy="612000"/>
      </dsp:txXfrm>
    </dsp:sp>
    <dsp:sp modelId="{E52CA826-C8AC-4E80-B5CF-C380F07E4E79}">
      <dsp:nvSpPr>
        <dsp:cNvPr id="0" name=""/>
        <dsp:cNvSpPr/>
      </dsp:nvSpPr>
      <dsp:spPr>
        <a:xfrm rot="21551902">
          <a:off x="1916732" y="214844"/>
          <a:ext cx="328734" cy="36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21551902">
        <a:off x="1916732" y="214844"/>
        <a:ext cx="328734" cy="369583"/>
      </dsp:txXfrm>
    </dsp:sp>
    <dsp:sp modelId="{6453F1E3-4866-43DF-9451-C9818F57C999}">
      <dsp:nvSpPr>
        <dsp:cNvPr id="0" name=""/>
        <dsp:cNvSpPr/>
      </dsp:nvSpPr>
      <dsp:spPr>
        <a:xfrm>
          <a:off x="2317671" y="160241"/>
          <a:ext cx="1604264" cy="50358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2317671" y="160241"/>
        <a:ext cx="1604264" cy="335724"/>
      </dsp:txXfrm>
    </dsp:sp>
    <dsp:sp modelId="{705997ED-CA94-40FC-BD2C-4B7E4C812304}">
      <dsp:nvSpPr>
        <dsp:cNvPr id="0" name=""/>
        <dsp:cNvSpPr/>
      </dsp:nvSpPr>
      <dsp:spPr>
        <a:xfrm>
          <a:off x="2592287" y="576197"/>
          <a:ext cx="1381107" cy="6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15 606,2 тыс.рублей</a:t>
          </a:r>
        </a:p>
      </dsp:txBody>
      <dsp:txXfrm>
        <a:off x="2592287" y="576197"/>
        <a:ext cx="1381107" cy="612000"/>
      </dsp:txXfrm>
    </dsp:sp>
    <dsp:sp modelId="{780F94B2-0B9B-4587-A62A-4B214FDD42C5}">
      <dsp:nvSpPr>
        <dsp:cNvPr id="0" name=""/>
        <dsp:cNvSpPr/>
      </dsp:nvSpPr>
      <dsp:spPr>
        <a:xfrm rot="21566801">
          <a:off x="3986224" y="191079"/>
          <a:ext cx="391347" cy="343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21566801">
        <a:off x="3986224" y="191079"/>
        <a:ext cx="391347" cy="343680"/>
      </dsp:txXfrm>
    </dsp:sp>
    <dsp:sp modelId="{0D1195A0-6A99-4107-A8F6-D85912CC4EBC}">
      <dsp:nvSpPr>
        <dsp:cNvPr id="0" name=""/>
        <dsp:cNvSpPr/>
      </dsp:nvSpPr>
      <dsp:spPr>
        <a:xfrm>
          <a:off x="4385261" y="160838"/>
          <a:ext cx="1590322" cy="67255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4385261" y="160838"/>
        <a:ext cx="1590322" cy="294728"/>
      </dsp:txXfrm>
    </dsp:sp>
    <dsp:sp modelId="{292A6501-1DC9-4CC7-B5BC-B6ED0836D250}">
      <dsp:nvSpPr>
        <dsp:cNvPr id="0" name=""/>
        <dsp:cNvSpPr/>
      </dsp:nvSpPr>
      <dsp:spPr>
        <a:xfrm>
          <a:off x="4896548" y="576207"/>
          <a:ext cx="1419566" cy="6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15 564,9 тыс.рублей</a:t>
          </a:r>
        </a:p>
      </dsp:txBody>
      <dsp:txXfrm>
        <a:off x="4896548" y="576207"/>
        <a:ext cx="1419566" cy="61200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387715" y="0"/>
          <a:ext cx="1378466" cy="78851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387715" y="0"/>
        <a:ext cx="1378466" cy="525678"/>
      </dsp:txXfrm>
    </dsp:sp>
    <dsp:sp modelId="{37098FC8-DA80-490C-8584-B4BA00C4298E}">
      <dsp:nvSpPr>
        <dsp:cNvPr id="0" name=""/>
        <dsp:cNvSpPr/>
      </dsp:nvSpPr>
      <dsp:spPr>
        <a:xfrm>
          <a:off x="495630" y="576067"/>
          <a:ext cx="1482645" cy="65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20 790,0 тыс.рублей</a:t>
          </a:r>
        </a:p>
      </dsp:txBody>
      <dsp:txXfrm>
        <a:off x="495630" y="576067"/>
        <a:ext cx="1482645" cy="655478"/>
      </dsp:txXfrm>
    </dsp:sp>
    <dsp:sp modelId="{E52CA826-C8AC-4E80-B5CF-C380F07E4E79}">
      <dsp:nvSpPr>
        <dsp:cNvPr id="0" name=""/>
        <dsp:cNvSpPr/>
      </dsp:nvSpPr>
      <dsp:spPr>
        <a:xfrm rot="20260">
          <a:off x="1814018" y="152903"/>
          <a:ext cx="369266" cy="366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0260">
        <a:off x="1814018" y="152903"/>
        <a:ext cx="369266" cy="366518"/>
      </dsp:txXfrm>
    </dsp:sp>
    <dsp:sp modelId="{6453F1E3-4866-43DF-9451-C9818F57C999}">
      <dsp:nvSpPr>
        <dsp:cNvPr id="0" name=""/>
        <dsp:cNvSpPr/>
      </dsp:nvSpPr>
      <dsp:spPr>
        <a:xfrm>
          <a:off x="2265829" y="0"/>
          <a:ext cx="1436307" cy="82223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2265829" y="0"/>
        <a:ext cx="1436307" cy="548156"/>
      </dsp:txXfrm>
    </dsp:sp>
    <dsp:sp modelId="{705997ED-CA94-40FC-BD2C-4B7E4C812304}">
      <dsp:nvSpPr>
        <dsp:cNvPr id="0" name=""/>
        <dsp:cNvSpPr/>
      </dsp:nvSpPr>
      <dsp:spPr>
        <a:xfrm>
          <a:off x="2534426" y="576063"/>
          <a:ext cx="1417228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99 704,2 тыс.рублей</a:t>
          </a:r>
        </a:p>
      </dsp:txBody>
      <dsp:txXfrm>
        <a:off x="2534426" y="576063"/>
        <a:ext cx="1417228" cy="691200"/>
      </dsp:txXfrm>
    </dsp:sp>
    <dsp:sp modelId="{780F94B2-0B9B-4587-A62A-4B214FDD42C5}">
      <dsp:nvSpPr>
        <dsp:cNvPr id="0" name=""/>
        <dsp:cNvSpPr/>
      </dsp:nvSpPr>
      <dsp:spPr>
        <a:xfrm rot="23175">
          <a:off x="3845827" y="173223"/>
          <a:ext cx="367525" cy="363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3175">
        <a:off x="3845827" y="173223"/>
        <a:ext cx="367525" cy="363648"/>
      </dsp:txXfrm>
    </dsp:sp>
    <dsp:sp modelId="{0D1195A0-6A99-4107-A8F6-D85912CC4EBC}">
      <dsp:nvSpPr>
        <dsp:cNvPr id="0" name=""/>
        <dsp:cNvSpPr/>
      </dsp:nvSpPr>
      <dsp:spPr>
        <a:xfrm>
          <a:off x="4332589" y="0"/>
          <a:ext cx="1443017" cy="8641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4332589" y="0"/>
        <a:ext cx="1443017" cy="576066"/>
      </dsp:txXfrm>
    </dsp:sp>
    <dsp:sp modelId="{292A6501-1DC9-4CC7-B5BC-B6ED0836D250}">
      <dsp:nvSpPr>
        <dsp:cNvPr id="0" name=""/>
        <dsp:cNvSpPr/>
      </dsp:nvSpPr>
      <dsp:spPr>
        <a:xfrm>
          <a:off x="4477346" y="576065"/>
          <a:ext cx="1421545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16 290,6 тыс.рублей</a:t>
          </a:r>
        </a:p>
      </dsp:txBody>
      <dsp:txXfrm>
        <a:off x="4477346" y="576065"/>
        <a:ext cx="1421545" cy="69120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88035" y="536455"/>
          <a:ext cx="1474580" cy="80046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88035" y="536455"/>
        <a:ext cx="1474580" cy="533644"/>
      </dsp:txXfrm>
    </dsp:sp>
    <dsp:sp modelId="{37098FC8-DA80-490C-8584-B4BA00C4298E}">
      <dsp:nvSpPr>
        <dsp:cNvPr id="0" name=""/>
        <dsp:cNvSpPr/>
      </dsp:nvSpPr>
      <dsp:spPr>
        <a:xfrm>
          <a:off x="504054" y="1022794"/>
          <a:ext cx="140979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60 976,4 тыс.рублей</a:t>
          </a:r>
        </a:p>
      </dsp:txBody>
      <dsp:txXfrm>
        <a:off x="504054" y="1022794"/>
        <a:ext cx="1409793" cy="691200"/>
      </dsp:txXfrm>
    </dsp:sp>
    <dsp:sp modelId="{E52CA826-C8AC-4E80-B5CF-C380F07E4E79}">
      <dsp:nvSpPr>
        <dsp:cNvPr id="0" name=""/>
        <dsp:cNvSpPr/>
      </dsp:nvSpPr>
      <dsp:spPr>
        <a:xfrm rot="25065">
          <a:off x="1821471" y="693097"/>
          <a:ext cx="361289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5065">
        <a:off x="1821471" y="693097"/>
        <a:ext cx="361289" cy="303368"/>
      </dsp:txXfrm>
    </dsp:sp>
    <dsp:sp modelId="{6453F1E3-4866-43DF-9451-C9818F57C999}">
      <dsp:nvSpPr>
        <dsp:cNvPr id="0" name=""/>
        <dsp:cNvSpPr/>
      </dsp:nvSpPr>
      <dsp:spPr>
        <a:xfrm>
          <a:off x="2232247" y="536455"/>
          <a:ext cx="1416092" cy="8423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2232247" y="536455"/>
        <a:ext cx="1416092" cy="561568"/>
      </dsp:txXfrm>
    </dsp:sp>
    <dsp:sp modelId="{705997ED-CA94-40FC-BD2C-4B7E4C812304}">
      <dsp:nvSpPr>
        <dsp:cNvPr id="0" name=""/>
        <dsp:cNvSpPr/>
      </dsp:nvSpPr>
      <dsp:spPr>
        <a:xfrm>
          <a:off x="2520278" y="1023693"/>
          <a:ext cx="1415690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45 911,8 тыс.рублей</a:t>
          </a:r>
        </a:p>
      </dsp:txBody>
      <dsp:txXfrm>
        <a:off x="2520278" y="1023693"/>
        <a:ext cx="1415690" cy="691200"/>
      </dsp:txXfrm>
    </dsp:sp>
    <dsp:sp modelId="{780F94B2-0B9B-4587-A62A-4B214FDD42C5}">
      <dsp:nvSpPr>
        <dsp:cNvPr id="0" name=""/>
        <dsp:cNvSpPr/>
      </dsp:nvSpPr>
      <dsp:spPr>
        <a:xfrm rot="2081">
          <a:off x="3774482" y="708163"/>
          <a:ext cx="376550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081">
        <a:off x="3774482" y="708163"/>
        <a:ext cx="376550" cy="303368"/>
      </dsp:txXfrm>
    </dsp:sp>
    <dsp:sp modelId="{0D1195A0-6A99-4107-A8F6-D85912CC4EBC}">
      <dsp:nvSpPr>
        <dsp:cNvPr id="0" name=""/>
        <dsp:cNvSpPr/>
      </dsp:nvSpPr>
      <dsp:spPr>
        <a:xfrm>
          <a:off x="4248471" y="536453"/>
          <a:ext cx="1472119" cy="84607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4248471" y="536453"/>
        <a:ext cx="1472119" cy="564046"/>
      </dsp:txXfrm>
    </dsp:sp>
    <dsp:sp modelId="{292A6501-1DC9-4CC7-B5BC-B6ED0836D250}">
      <dsp:nvSpPr>
        <dsp:cNvPr id="0" name=""/>
        <dsp:cNvSpPr/>
      </dsp:nvSpPr>
      <dsp:spPr>
        <a:xfrm>
          <a:off x="4536503" y="1023772"/>
          <a:ext cx="137677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45 781,6 тыс.рублей</a:t>
          </a:r>
        </a:p>
      </dsp:txBody>
      <dsp:txXfrm>
        <a:off x="4536503" y="1023772"/>
        <a:ext cx="1376772" cy="69120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2511" y="118068"/>
          <a:ext cx="1474580" cy="8131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72511" y="118068"/>
        <a:ext cx="1474580" cy="542094"/>
      </dsp:txXfrm>
    </dsp:sp>
    <dsp:sp modelId="{37098FC8-DA80-490C-8584-B4BA00C4298E}">
      <dsp:nvSpPr>
        <dsp:cNvPr id="0" name=""/>
        <dsp:cNvSpPr/>
      </dsp:nvSpPr>
      <dsp:spPr>
        <a:xfrm>
          <a:off x="504054" y="643214"/>
          <a:ext cx="140979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43 518,7 тыс.рублей</a:t>
          </a:r>
        </a:p>
      </dsp:txBody>
      <dsp:txXfrm>
        <a:off x="504054" y="643214"/>
        <a:ext cx="1409793" cy="691200"/>
      </dsp:txXfrm>
    </dsp:sp>
    <dsp:sp modelId="{E52CA826-C8AC-4E80-B5CF-C380F07E4E79}">
      <dsp:nvSpPr>
        <dsp:cNvPr id="0" name=""/>
        <dsp:cNvSpPr/>
      </dsp:nvSpPr>
      <dsp:spPr>
        <a:xfrm rot="19956">
          <a:off x="1800175" y="277343"/>
          <a:ext cx="325843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956">
        <a:off x="1800175" y="277343"/>
        <a:ext cx="325843" cy="303368"/>
      </dsp:txXfrm>
    </dsp:sp>
    <dsp:sp modelId="{6453F1E3-4866-43DF-9451-C9818F57C999}">
      <dsp:nvSpPr>
        <dsp:cNvPr id="0" name=""/>
        <dsp:cNvSpPr/>
      </dsp:nvSpPr>
      <dsp:spPr>
        <a:xfrm>
          <a:off x="2170652" y="120025"/>
          <a:ext cx="1416092" cy="83981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2170652" y="120025"/>
        <a:ext cx="1416092" cy="559878"/>
      </dsp:txXfrm>
    </dsp:sp>
    <dsp:sp modelId="{705997ED-CA94-40FC-BD2C-4B7E4C812304}">
      <dsp:nvSpPr>
        <dsp:cNvPr id="0" name=""/>
        <dsp:cNvSpPr/>
      </dsp:nvSpPr>
      <dsp:spPr>
        <a:xfrm>
          <a:off x="2429720" y="654515"/>
          <a:ext cx="1415690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36 354,1 тыс.рублей</a:t>
          </a:r>
        </a:p>
      </dsp:txBody>
      <dsp:txXfrm>
        <a:off x="2429720" y="654515"/>
        <a:ext cx="1415690" cy="691200"/>
      </dsp:txXfrm>
    </dsp:sp>
    <dsp:sp modelId="{780F94B2-0B9B-4587-A62A-4B214FDD42C5}">
      <dsp:nvSpPr>
        <dsp:cNvPr id="0" name=""/>
        <dsp:cNvSpPr/>
      </dsp:nvSpPr>
      <dsp:spPr>
        <a:xfrm rot="21569652">
          <a:off x="3710693" y="281341"/>
          <a:ext cx="370035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69652">
        <a:off x="3710693" y="281341"/>
        <a:ext cx="370035" cy="303368"/>
      </dsp:txXfrm>
    </dsp:sp>
    <dsp:sp modelId="{0D1195A0-6A99-4107-A8F6-D85912CC4EBC}">
      <dsp:nvSpPr>
        <dsp:cNvPr id="0" name=""/>
        <dsp:cNvSpPr/>
      </dsp:nvSpPr>
      <dsp:spPr>
        <a:xfrm>
          <a:off x="4176470" y="99987"/>
          <a:ext cx="1472119" cy="84607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4176470" y="99987"/>
        <a:ext cx="1472119" cy="564046"/>
      </dsp:txXfrm>
    </dsp:sp>
    <dsp:sp modelId="{292A6501-1DC9-4CC7-B5BC-B6ED0836D250}">
      <dsp:nvSpPr>
        <dsp:cNvPr id="0" name=""/>
        <dsp:cNvSpPr/>
      </dsp:nvSpPr>
      <dsp:spPr>
        <a:xfrm>
          <a:off x="4526938" y="661531"/>
          <a:ext cx="137677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73 095,9 тыс.рублей</a:t>
          </a:r>
        </a:p>
      </dsp:txBody>
      <dsp:txXfrm>
        <a:off x="4526938" y="661531"/>
        <a:ext cx="1376772" cy="69120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2511" y="356404"/>
          <a:ext cx="1474580" cy="8131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72511" y="356404"/>
        <a:ext cx="1474580" cy="542094"/>
      </dsp:txXfrm>
    </dsp:sp>
    <dsp:sp modelId="{37098FC8-DA80-490C-8584-B4BA00C4298E}">
      <dsp:nvSpPr>
        <dsp:cNvPr id="0" name=""/>
        <dsp:cNvSpPr/>
      </dsp:nvSpPr>
      <dsp:spPr>
        <a:xfrm>
          <a:off x="504054" y="881550"/>
          <a:ext cx="140979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446 811,7 тыс.рублей</a:t>
          </a:r>
        </a:p>
      </dsp:txBody>
      <dsp:txXfrm>
        <a:off x="504054" y="881550"/>
        <a:ext cx="1409793" cy="691200"/>
      </dsp:txXfrm>
    </dsp:sp>
    <dsp:sp modelId="{E52CA826-C8AC-4E80-B5CF-C380F07E4E79}">
      <dsp:nvSpPr>
        <dsp:cNvPr id="0" name=""/>
        <dsp:cNvSpPr/>
      </dsp:nvSpPr>
      <dsp:spPr>
        <a:xfrm rot="19956">
          <a:off x="1800175" y="515679"/>
          <a:ext cx="325843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956">
        <a:off x="1800175" y="515679"/>
        <a:ext cx="325843" cy="303368"/>
      </dsp:txXfrm>
    </dsp:sp>
    <dsp:sp modelId="{6453F1E3-4866-43DF-9451-C9818F57C999}">
      <dsp:nvSpPr>
        <dsp:cNvPr id="0" name=""/>
        <dsp:cNvSpPr/>
      </dsp:nvSpPr>
      <dsp:spPr>
        <a:xfrm>
          <a:off x="2170652" y="358361"/>
          <a:ext cx="1416092" cy="83981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2170652" y="358361"/>
        <a:ext cx="1416092" cy="559878"/>
      </dsp:txXfrm>
    </dsp:sp>
    <dsp:sp modelId="{705997ED-CA94-40FC-BD2C-4B7E4C812304}">
      <dsp:nvSpPr>
        <dsp:cNvPr id="0" name=""/>
        <dsp:cNvSpPr/>
      </dsp:nvSpPr>
      <dsp:spPr>
        <a:xfrm>
          <a:off x="2429720" y="892851"/>
          <a:ext cx="1415690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454 476,2 тыс.рублей</a:t>
          </a:r>
        </a:p>
      </dsp:txBody>
      <dsp:txXfrm>
        <a:off x="2429720" y="892851"/>
        <a:ext cx="1415690" cy="691200"/>
      </dsp:txXfrm>
    </dsp:sp>
    <dsp:sp modelId="{780F94B2-0B9B-4587-A62A-4B214FDD42C5}">
      <dsp:nvSpPr>
        <dsp:cNvPr id="0" name=""/>
        <dsp:cNvSpPr/>
      </dsp:nvSpPr>
      <dsp:spPr>
        <a:xfrm rot="6357">
          <a:off x="3710700" y="530480"/>
          <a:ext cx="370021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357">
        <a:off x="3710700" y="530480"/>
        <a:ext cx="370021" cy="303368"/>
      </dsp:txXfrm>
    </dsp:sp>
    <dsp:sp modelId="{0D1195A0-6A99-4107-A8F6-D85912CC4EBC}">
      <dsp:nvSpPr>
        <dsp:cNvPr id="0" name=""/>
        <dsp:cNvSpPr/>
      </dsp:nvSpPr>
      <dsp:spPr>
        <a:xfrm>
          <a:off x="4176470" y="360038"/>
          <a:ext cx="1472119" cy="84607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4176470" y="360038"/>
        <a:ext cx="1472119" cy="564046"/>
      </dsp:txXfrm>
    </dsp:sp>
    <dsp:sp modelId="{292A6501-1DC9-4CC7-B5BC-B6ED0836D250}">
      <dsp:nvSpPr>
        <dsp:cNvPr id="0" name=""/>
        <dsp:cNvSpPr/>
      </dsp:nvSpPr>
      <dsp:spPr>
        <a:xfrm>
          <a:off x="4526938" y="899867"/>
          <a:ext cx="137677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437 447,0 тыс.рублей</a:t>
          </a:r>
        </a:p>
      </dsp:txBody>
      <dsp:txXfrm>
        <a:off x="4526938" y="899867"/>
        <a:ext cx="1376772" cy="69120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53853" y="356404"/>
          <a:ext cx="1370272" cy="8131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53853" y="356404"/>
        <a:ext cx="1370272" cy="542094"/>
      </dsp:txXfrm>
    </dsp:sp>
    <dsp:sp modelId="{37098FC8-DA80-490C-8584-B4BA00C4298E}">
      <dsp:nvSpPr>
        <dsp:cNvPr id="0" name=""/>
        <dsp:cNvSpPr/>
      </dsp:nvSpPr>
      <dsp:spPr>
        <a:xfrm>
          <a:off x="419705" y="881550"/>
          <a:ext cx="1408691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223 784,9 тыс.рублей</a:t>
          </a:r>
        </a:p>
      </dsp:txBody>
      <dsp:txXfrm>
        <a:off x="419705" y="881550"/>
        <a:ext cx="1408691" cy="691200"/>
      </dsp:txXfrm>
    </dsp:sp>
    <dsp:sp modelId="{E52CA826-C8AC-4E80-B5CF-C380F07E4E79}">
      <dsp:nvSpPr>
        <dsp:cNvPr id="0" name=""/>
        <dsp:cNvSpPr/>
      </dsp:nvSpPr>
      <dsp:spPr>
        <a:xfrm rot="20883">
          <a:off x="1679634" y="523979"/>
          <a:ext cx="340730" cy="281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0883">
        <a:off x="1679634" y="523979"/>
        <a:ext cx="340730" cy="281909"/>
      </dsp:txXfrm>
    </dsp:sp>
    <dsp:sp modelId="{6453F1E3-4866-43DF-9451-C9818F57C999}">
      <dsp:nvSpPr>
        <dsp:cNvPr id="0" name=""/>
        <dsp:cNvSpPr/>
      </dsp:nvSpPr>
      <dsp:spPr>
        <a:xfrm>
          <a:off x="2067036" y="358361"/>
          <a:ext cx="1315922" cy="83981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2067036" y="358361"/>
        <a:ext cx="1315922" cy="559878"/>
      </dsp:txXfrm>
    </dsp:sp>
    <dsp:sp modelId="{705997ED-CA94-40FC-BD2C-4B7E4C812304}">
      <dsp:nvSpPr>
        <dsp:cNvPr id="0" name=""/>
        <dsp:cNvSpPr/>
      </dsp:nvSpPr>
      <dsp:spPr>
        <a:xfrm>
          <a:off x="2266133" y="892851"/>
          <a:ext cx="1398840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261 364,2 тыс.рублей</a:t>
          </a:r>
        </a:p>
      </dsp:txBody>
      <dsp:txXfrm>
        <a:off x="2266133" y="892851"/>
        <a:ext cx="1398840" cy="691200"/>
      </dsp:txXfrm>
    </dsp:sp>
    <dsp:sp modelId="{780F94B2-0B9B-4587-A62A-4B214FDD42C5}">
      <dsp:nvSpPr>
        <dsp:cNvPr id="0" name=""/>
        <dsp:cNvSpPr/>
      </dsp:nvSpPr>
      <dsp:spPr>
        <a:xfrm rot="6694">
          <a:off x="3506899" y="538240"/>
          <a:ext cx="369977" cy="281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694">
        <a:off x="3506899" y="538240"/>
        <a:ext cx="369977" cy="281909"/>
      </dsp:txXfrm>
    </dsp:sp>
    <dsp:sp modelId="{0D1195A0-6A99-4107-A8F6-D85912CC4EBC}">
      <dsp:nvSpPr>
        <dsp:cNvPr id="0" name=""/>
        <dsp:cNvSpPr/>
      </dsp:nvSpPr>
      <dsp:spPr>
        <a:xfrm>
          <a:off x="3972614" y="360038"/>
          <a:ext cx="1367985" cy="84607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3972614" y="360038"/>
        <a:ext cx="1367985" cy="564046"/>
      </dsp:txXfrm>
    </dsp:sp>
    <dsp:sp modelId="{292A6501-1DC9-4CC7-B5BC-B6ED0836D250}">
      <dsp:nvSpPr>
        <dsp:cNvPr id="0" name=""/>
        <dsp:cNvSpPr/>
      </dsp:nvSpPr>
      <dsp:spPr>
        <a:xfrm>
          <a:off x="4217665" y="899867"/>
          <a:ext cx="144063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239 892,5 тыс.рублей</a:t>
          </a:r>
        </a:p>
      </dsp:txBody>
      <dsp:txXfrm>
        <a:off x="4217665" y="899867"/>
        <a:ext cx="1440633" cy="69120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8EAD8-784E-4CBC-930E-754056E672BA}">
      <dsp:nvSpPr>
        <dsp:cNvPr id="0" name=""/>
        <dsp:cNvSpPr/>
      </dsp:nvSpPr>
      <dsp:spPr>
        <a:xfrm>
          <a:off x="579660" y="32470"/>
          <a:ext cx="5757046" cy="1080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</a:p>
      </dsp:txBody>
      <dsp:txXfrm>
        <a:off x="579660" y="32470"/>
        <a:ext cx="4810325" cy="1080124"/>
      </dsp:txXfrm>
    </dsp:sp>
    <dsp:sp modelId="{C0C62BB4-20F6-4903-B04F-13B7A004B5F0}">
      <dsp:nvSpPr>
        <dsp:cNvPr id="0" name=""/>
        <dsp:cNvSpPr/>
      </dsp:nvSpPr>
      <dsp:spPr>
        <a:xfrm>
          <a:off x="1224166" y="1300088"/>
          <a:ext cx="6196305" cy="1209457"/>
        </a:xfrm>
        <a:prstGeom prst="roundRect">
          <a:avLst>
            <a:gd name="adj" fmla="val 10000"/>
          </a:avLst>
        </a:prstGeom>
        <a:solidFill>
          <a:srgbClr val="FF86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Муниципальный дорожный фонд города Урай создан в соответствии с решением Думы города Урай от 27.09.2012 № 80</a:t>
          </a:r>
        </a:p>
      </dsp:txBody>
      <dsp:txXfrm>
        <a:off x="1224166" y="1300088"/>
        <a:ext cx="4423536" cy="1209457"/>
      </dsp:txXfrm>
    </dsp:sp>
    <dsp:sp modelId="{EE12E059-3261-4907-A4E3-4F74B9EED3BE}">
      <dsp:nvSpPr>
        <dsp:cNvPr id="0" name=""/>
        <dsp:cNvSpPr/>
      </dsp:nvSpPr>
      <dsp:spPr>
        <a:xfrm rot="5400000">
          <a:off x="5829084" y="640187"/>
          <a:ext cx="1173610" cy="735868"/>
        </a:xfrm>
        <a:prstGeom prst="bentArrow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5829084" y="640187"/>
        <a:ext cx="1173610" cy="7358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E68DA-D5E1-4591-A0EF-DC1C4418DDF2}">
      <dsp:nvSpPr>
        <dsp:cNvPr id="0" name=""/>
        <dsp:cNvSpPr/>
      </dsp:nvSpPr>
      <dsp:spPr>
        <a:xfrm>
          <a:off x="256177" y="165634"/>
          <a:ext cx="2704615" cy="1688136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Реализация портфелей проектов через систему МП и расширение практики осуществления бюджетных расходов на принципах проектного управления деятельностью</a:t>
          </a:r>
        </a:p>
      </dsp:txBody>
      <dsp:txXfrm>
        <a:off x="256177" y="165634"/>
        <a:ext cx="2704615" cy="1688136"/>
      </dsp:txXfrm>
    </dsp:sp>
    <dsp:sp modelId="{8E16A457-DE8B-47AE-A4BD-617C8CF3F6FF}">
      <dsp:nvSpPr>
        <dsp:cNvPr id="0" name=""/>
        <dsp:cNvSpPr/>
      </dsp:nvSpPr>
      <dsp:spPr>
        <a:xfrm rot="10907966">
          <a:off x="1419950" y="2007239"/>
          <a:ext cx="312614" cy="160953"/>
        </a:xfrm>
        <a:prstGeom prst="triangle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9D890-6572-4035-9438-14AF9D08A194}">
      <dsp:nvSpPr>
        <dsp:cNvPr id="0" name=""/>
        <dsp:cNvSpPr/>
      </dsp:nvSpPr>
      <dsp:spPr>
        <a:xfrm>
          <a:off x="70623" y="2353255"/>
          <a:ext cx="2923727" cy="215097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Продолжение работы по инвентаризации и пересмотру действующих расходных обязательств в целях сокращения расходных обязательств, не связанных с решением вопросов, отнесенных  к полномочиям местного самоуправления</a:t>
          </a:r>
        </a:p>
      </dsp:txBody>
      <dsp:txXfrm>
        <a:off x="70623" y="2353255"/>
        <a:ext cx="2923727" cy="2150975"/>
      </dsp:txXfrm>
    </dsp:sp>
    <dsp:sp modelId="{78862474-D6FE-45AB-ABFA-952E59E5F955}">
      <dsp:nvSpPr>
        <dsp:cNvPr id="0" name=""/>
        <dsp:cNvSpPr/>
      </dsp:nvSpPr>
      <dsp:spPr>
        <a:xfrm rot="5465095">
          <a:off x="3042745" y="3376530"/>
          <a:ext cx="312614" cy="203880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85290-9B68-42CA-BA18-1118A32DA9EF}">
      <dsp:nvSpPr>
        <dsp:cNvPr id="0" name=""/>
        <dsp:cNvSpPr/>
      </dsp:nvSpPr>
      <dsp:spPr>
        <a:xfrm>
          <a:off x="3416643" y="2423232"/>
          <a:ext cx="2675995" cy="213306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</a:t>
          </a: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</a:r>
        </a:p>
      </dsp:txBody>
      <dsp:txXfrm>
        <a:off x="3416643" y="2423232"/>
        <a:ext cx="2675995" cy="2133061"/>
      </dsp:txXfrm>
    </dsp:sp>
    <dsp:sp modelId="{B7EC0E50-5F4C-4580-B40F-2D17203CD0E8}">
      <dsp:nvSpPr>
        <dsp:cNvPr id="0" name=""/>
        <dsp:cNvSpPr/>
      </dsp:nvSpPr>
      <dsp:spPr>
        <a:xfrm rot="21427540">
          <a:off x="4530951" y="2079427"/>
          <a:ext cx="312614" cy="136609"/>
        </a:xfrm>
        <a:prstGeom prst="triangle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30C9A-E8D4-45B0-BB50-7A0DDED23CA6}">
      <dsp:nvSpPr>
        <dsp:cNvPr id="0" name=""/>
        <dsp:cNvSpPr/>
      </dsp:nvSpPr>
      <dsp:spPr>
        <a:xfrm>
          <a:off x="3363621" y="35517"/>
          <a:ext cx="2527688" cy="184262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Развитие конкурентной модели оказания муниципальных услуг, обеспечивающих повышение качества их предоставления</a:t>
          </a:r>
        </a:p>
      </dsp:txBody>
      <dsp:txXfrm>
        <a:off x="3363621" y="35517"/>
        <a:ext cx="2527688" cy="1842625"/>
      </dsp:txXfrm>
    </dsp:sp>
    <dsp:sp modelId="{BB4102C3-548C-4B39-BFF7-B8116F08A5A1}">
      <dsp:nvSpPr>
        <dsp:cNvPr id="0" name=""/>
        <dsp:cNvSpPr/>
      </dsp:nvSpPr>
      <dsp:spPr>
        <a:xfrm rot="5551566">
          <a:off x="6064464" y="928508"/>
          <a:ext cx="312614" cy="169722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B1114-E8C3-461A-9AA0-CF8BDB04A428}">
      <dsp:nvSpPr>
        <dsp:cNvPr id="0" name=""/>
        <dsp:cNvSpPr/>
      </dsp:nvSpPr>
      <dsp:spPr>
        <a:xfrm>
          <a:off x="6490545" y="244627"/>
          <a:ext cx="2255768" cy="168831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Совершенствование технологий и процедур планирования, исполнения расходов бюджета городского округа</a:t>
          </a:r>
        </a:p>
      </dsp:txBody>
      <dsp:txXfrm>
        <a:off x="6490545" y="244627"/>
        <a:ext cx="2255768" cy="1688312"/>
      </dsp:txXfrm>
    </dsp:sp>
    <dsp:sp modelId="{1ABA9C13-18B9-4D07-9385-725E3F4B245E}">
      <dsp:nvSpPr>
        <dsp:cNvPr id="0" name=""/>
        <dsp:cNvSpPr/>
      </dsp:nvSpPr>
      <dsp:spPr>
        <a:xfrm rot="10857947">
          <a:off x="7444520" y="2048301"/>
          <a:ext cx="312614" cy="169219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35DA9-84AD-4A00-BE85-C83F0B8EB903}">
      <dsp:nvSpPr>
        <dsp:cNvPr id="0" name=""/>
        <dsp:cNvSpPr/>
      </dsp:nvSpPr>
      <dsp:spPr>
        <a:xfrm>
          <a:off x="6456182" y="2326767"/>
          <a:ext cx="2261583" cy="125597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Обеспечение открытости бюджетного процесса и вовлечение в него  граждан</a:t>
          </a:r>
        </a:p>
      </dsp:txBody>
      <dsp:txXfrm>
        <a:off x="6456182" y="2326767"/>
        <a:ext cx="2261583" cy="1255974"/>
      </dsp:txXfrm>
    </dsp:sp>
    <dsp:sp modelId="{675ED169-73E1-4777-A7DB-D223EF533F97}">
      <dsp:nvSpPr>
        <dsp:cNvPr id="0" name=""/>
        <dsp:cNvSpPr/>
      </dsp:nvSpPr>
      <dsp:spPr>
        <a:xfrm rot="10997687">
          <a:off x="7348021" y="4257653"/>
          <a:ext cx="495256" cy="172878"/>
        </a:xfrm>
        <a:prstGeom prst="triangle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438E8-7B2E-4EAF-AA68-4AAD8C88E9CE}">
      <dsp:nvSpPr>
        <dsp:cNvPr id="0" name=""/>
        <dsp:cNvSpPr/>
      </dsp:nvSpPr>
      <dsp:spPr>
        <a:xfrm>
          <a:off x="6387374" y="3787859"/>
          <a:ext cx="2356282" cy="112275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Реализация инициативных проектов</a:t>
          </a:r>
        </a:p>
      </dsp:txBody>
      <dsp:txXfrm>
        <a:off x="6387374" y="3787859"/>
        <a:ext cx="2356282" cy="11227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F555D4-0FC9-4D3A-AF3F-1D80400A6AA1}">
      <dsp:nvSpPr>
        <dsp:cNvPr id="0" name=""/>
        <dsp:cNvSpPr/>
      </dsp:nvSpPr>
      <dsp:spPr>
        <a:xfrm>
          <a:off x="0" y="1933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BCE2C-F88C-446E-BB3E-2612AF5209B0}">
      <dsp:nvSpPr>
        <dsp:cNvPr id="0" name=""/>
        <dsp:cNvSpPr/>
      </dsp:nvSpPr>
      <dsp:spPr>
        <a:xfrm>
          <a:off x="0" y="1933"/>
          <a:ext cx="2734076" cy="3956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33"/>
        <a:ext cx="2734076" cy="3956572"/>
      </dsp:txXfrm>
    </dsp:sp>
    <dsp:sp modelId="{817EF5D7-66D2-4D63-A681-838E988E626F}">
      <dsp:nvSpPr>
        <dsp:cNvPr id="0" name=""/>
        <dsp:cNvSpPr/>
      </dsp:nvSpPr>
      <dsp:spPr>
        <a:xfrm>
          <a:off x="2839426" y="115144"/>
          <a:ext cx="5513299" cy="11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Эффективность осуществления муниципальных заимствований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839426" y="115144"/>
        <a:ext cx="5513299" cy="1147886"/>
      </dsp:txXfrm>
    </dsp:sp>
    <dsp:sp modelId="{0E609039-7591-45B6-9FE8-0BEF28ACCF56}">
      <dsp:nvSpPr>
        <dsp:cNvPr id="0" name=""/>
        <dsp:cNvSpPr/>
      </dsp:nvSpPr>
      <dsp:spPr>
        <a:xfrm>
          <a:off x="2734278" y="1086454"/>
          <a:ext cx="5618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E0387-A252-43E1-9A91-6F37584AB079}">
      <dsp:nvSpPr>
        <dsp:cNvPr id="0" name=""/>
        <dsp:cNvSpPr/>
      </dsp:nvSpPr>
      <dsp:spPr>
        <a:xfrm>
          <a:off x="2834023" y="760353"/>
          <a:ext cx="5513299" cy="123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Привлечение необходимого объема муниципальных заимствований, способных обеспечить решение социально-значимых задач развития города, не допустив при этом необоснованного роста муниципального долга и повышения рисков неисполнения долговых обязательств</a:t>
          </a:r>
        </a:p>
      </dsp:txBody>
      <dsp:txXfrm>
        <a:off x="2834023" y="760353"/>
        <a:ext cx="5513299" cy="1237481"/>
      </dsp:txXfrm>
    </dsp:sp>
    <dsp:sp modelId="{05B32665-3197-4710-AF2E-C35C062EB3C5}">
      <dsp:nvSpPr>
        <dsp:cNvPr id="0" name=""/>
        <dsp:cNvSpPr/>
      </dsp:nvSpPr>
      <dsp:spPr>
        <a:xfrm>
          <a:off x="2734076" y="2613723"/>
          <a:ext cx="5618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891E4-AA8A-469E-B0B5-8D5EFBA4F6D9}">
      <dsp:nvSpPr>
        <dsp:cNvPr id="0" name=""/>
        <dsp:cNvSpPr/>
      </dsp:nvSpPr>
      <dsp:spPr>
        <a:xfrm>
          <a:off x="2834023" y="1892594"/>
          <a:ext cx="5513299" cy="111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Взаимосвязь принятых решений о заимствованиях с реальными потребностями бюджета города в заемных средствах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Раскрытие информации о долговых обязательствах и проводимой заемной политике как элемент формирования благоприятной кредитной истории городского округа город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Урай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4023" y="1892594"/>
        <a:ext cx="5513299" cy="1115961"/>
      </dsp:txXfrm>
    </dsp:sp>
    <dsp:sp modelId="{6362A048-FE60-4D5A-A8B5-DF70F7B929AF}">
      <dsp:nvSpPr>
        <dsp:cNvPr id="0" name=""/>
        <dsp:cNvSpPr/>
      </dsp:nvSpPr>
      <dsp:spPr>
        <a:xfrm>
          <a:off x="2734076" y="3842894"/>
          <a:ext cx="5618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EA201-91BC-4616-B12C-2E6D8190CA7D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E6339-9EBC-4C09-9E08-1F4A253C020D}">
      <dsp:nvSpPr>
        <dsp:cNvPr id="0" name=""/>
        <dsp:cNvSpPr/>
      </dsp:nvSpPr>
      <dsp:spPr>
        <a:xfrm>
          <a:off x="503535" y="288033"/>
          <a:ext cx="7647940" cy="70000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</a:p>
      </dsp:txBody>
      <dsp:txXfrm>
        <a:off x="503535" y="288033"/>
        <a:ext cx="7647940" cy="700005"/>
      </dsp:txXfrm>
    </dsp:sp>
    <dsp:sp modelId="{32BC95AD-130D-4F42-992A-90577A2B854D}">
      <dsp:nvSpPr>
        <dsp:cNvPr id="0" name=""/>
        <dsp:cNvSpPr/>
      </dsp:nvSpPr>
      <dsp:spPr>
        <a:xfrm>
          <a:off x="152334" y="203125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9118-71ED-464E-975C-6116ADC95DB4}">
      <dsp:nvSpPr>
        <dsp:cNvPr id="0" name=""/>
        <dsp:cNvSpPr/>
      </dsp:nvSpPr>
      <dsp:spPr>
        <a:xfrm>
          <a:off x="952624" y="1275587"/>
          <a:ext cx="7183402" cy="68918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</a:p>
      </dsp:txBody>
      <dsp:txXfrm>
        <a:off x="952624" y="1275587"/>
        <a:ext cx="7183402" cy="689185"/>
      </dsp:txXfrm>
    </dsp:sp>
    <dsp:sp modelId="{AA0A30C3-70AB-4663-B8D4-0B48B5ACEF5B}">
      <dsp:nvSpPr>
        <dsp:cNvPr id="0" name=""/>
        <dsp:cNvSpPr/>
      </dsp:nvSpPr>
      <dsp:spPr>
        <a:xfrm>
          <a:off x="553519" y="1205572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D44F-57F9-4E78-8C7F-6599E0A8787E}">
      <dsp:nvSpPr>
        <dsp:cNvPr id="0" name=""/>
        <dsp:cNvSpPr/>
      </dsp:nvSpPr>
      <dsp:spPr>
        <a:xfrm>
          <a:off x="1095200" y="2268148"/>
          <a:ext cx="7040827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</a:p>
      </dsp:txBody>
      <dsp:txXfrm>
        <a:off x="1095200" y="2268148"/>
        <a:ext cx="7040827" cy="648279"/>
      </dsp:txXfrm>
    </dsp:sp>
    <dsp:sp modelId="{B42D2D37-E89C-42D0-9B1C-61CEBBEC4D47}">
      <dsp:nvSpPr>
        <dsp:cNvPr id="0" name=""/>
        <dsp:cNvSpPr/>
      </dsp:nvSpPr>
      <dsp:spPr>
        <a:xfrm>
          <a:off x="690025" y="2187113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9261E-FD37-464C-AE09-517E31A398CF}">
      <dsp:nvSpPr>
        <dsp:cNvPr id="0" name=""/>
        <dsp:cNvSpPr/>
      </dsp:nvSpPr>
      <dsp:spPr>
        <a:xfrm>
          <a:off x="952624" y="3240256"/>
          <a:ext cx="7183402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</a:p>
      </dsp:txBody>
      <dsp:txXfrm>
        <a:off x="952624" y="3240256"/>
        <a:ext cx="7183402" cy="648279"/>
      </dsp:txXfrm>
    </dsp:sp>
    <dsp:sp modelId="{12DCE72B-21C9-4FA7-BBE4-598F7F7A1E0B}">
      <dsp:nvSpPr>
        <dsp:cNvPr id="0" name=""/>
        <dsp:cNvSpPr/>
      </dsp:nvSpPr>
      <dsp:spPr>
        <a:xfrm>
          <a:off x="547449" y="3159221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3CB56-2E56-4E1E-9E52-72FEA77CAC7C}">
      <dsp:nvSpPr>
        <dsp:cNvPr id="0" name=""/>
        <dsp:cNvSpPr/>
      </dsp:nvSpPr>
      <dsp:spPr>
        <a:xfrm>
          <a:off x="488086" y="4174637"/>
          <a:ext cx="7647940" cy="72373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</a:p>
      </dsp:txBody>
      <dsp:txXfrm>
        <a:off x="488086" y="4174637"/>
        <a:ext cx="7647940" cy="723732"/>
      </dsp:txXfrm>
    </dsp:sp>
    <dsp:sp modelId="{DB5C4923-41F5-4BC1-93F4-63D96570576F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158BC-503C-4BBD-8B18-088488815A08}">
      <dsp:nvSpPr>
        <dsp:cNvPr id="0" name=""/>
        <dsp:cNvSpPr/>
      </dsp:nvSpPr>
      <dsp:spPr>
        <a:xfrm>
          <a:off x="704938" y="161165"/>
          <a:ext cx="1573261" cy="72964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704938" y="161165"/>
        <a:ext cx="1573261" cy="486428"/>
      </dsp:txXfrm>
    </dsp:sp>
    <dsp:sp modelId="{75204CB1-FE4F-4C2A-8333-22C7D5CB32B3}">
      <dsp:nvSpPr>
        <dsp:cNvPr id="0" name=""/>
        <dsp:cNvSpPr/>
      </dsp:nvSpPr>
      <dsp:spPr>
        <a:xfrm>
          <a:off x="1120065" y="758641"/>
          <a:ext cx="1299507" cy="459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3 143 629,8</a:t>
          </a:r>
        </a:p>
      </dsp:txBody>
      <dsp:txXfrm>
        <a:off x="1120065" y="758641"/>
        <a:ext cx="1299507" cy="459890"/>
      </dsp:txXfrm>
    </dsp:sp>
    <dsp:sp modelId="{314313B7-49C0-4949-93E3-24D0E9E63A80}">
      <dsp:nvSpPr>
        <dsp:cNvPr id="0" name=""/>
        <dsp:cNvSpPr/>
      </dsp:nvSpPr>
      <dsp:spPr>
        <a:xfrm rot="21588163">
          <a:off x="2232928" y="288716"/>
          <a:ext cx="397857" cy="395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88163">
        <a:off x="2232928" y="288716"/>
        <a:ext cx="397857" cy="395786"/>
      </dsp:txXfrm>
    </dsp:sp>
    <dsp:sp modelId="{8CB2C503-0F48-4DDD-9C6A-5380FCB383AE}">
      <dsp:nvSpPr>
        <dsp:cNvPr id="0" name=""/>
        <dsp:cNvSpPr/>
      </dsp:nvSpPr>
      <dsp:spPr>
        <a:xfrm>
          <a:off x="2674401" y="164712"/>
          <a:ext cx="1494797" cy="69906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</a:p>
      </dsp:txBody>
      <dsp:txXfrm>
        <a:off x="2674401" y="164712"/>
        <a:ext cx="1494797" cy="466042"/>
      </dsp:txXfrm>
    </dsp:sp>
    <dsp:sp modelId="{0315C781-3235-4022-B129-542ECE2FC49E}">
      <dsp:nvSpPr>
        <dsp:cNvPr id="0" name=""/>
        <dsp:cNvSpPr/>
      </dsp:nvSpPr>
      <dsp:spPr>
        <a:xfrm>
          <a:off x="3096870" y="748847"/>
          <a:ext cx="1299507" cy="461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3 205 364,5</a:t>
          </a:r>
        </a:p>
      </dsp:txBody>
      <dsp:txXfrm>
        <a:off x="3096870" y="748847"/>
        <a:ext cx="1299507" cy="461455"/>
      </dsp:txXfrm>
    </dsp:sp>
    <dsp:sp modelId="{23E57B46-7E43-47BE-8B04-A0501B50C572}">
      <dsp:nvSpPr>
        <dsp:cNvPr id="0" name=""/>
        <dsp:cNvSpPr/>
      </dsp:nvSpPr>
      <dsp:spPr>
        <a:xfrm rot="21581135">
          <a:off x="4135999" y="313673"/>
          <a:ext cx="472520" cy="38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81135">
        <a:off x="4135999" y="313673"/>
        <a:ext cx="472520" cy="384672"/>
      </dsp:txXfrm>
    </dsp:sp>
    <dsp:sp modelId="{CC92AEEA-4857-43BC-903C-1B7B3A2B2A14}">
      <dsp:nvSpPr>
        <dsp:cNvPr id="0" name=""/>
        <dsp:cNvSpPr/>
      </dsp:nvSpPr>
      <dsp:spPr>
        <a:xfrm>
          <a:off x="4575900" y="144014"/>
          <a:ext cx="1520099" cy="72964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</a:p>
      </dsp:txBody>
      <dsp:txXfrm>
        <a:off x="4575900" y="144014"/>
        <a:ext cx="1520099" cy="486428"/>
      </dsp:txXfrm>
    </dsp:sp>
    <dsp:sp modelId="{AD616675-B367-46C7-867A-6744A14C09E4}">
      <dsp:nvSpPr>
        <dsp:cNvPr id="0" name=""/>
        <dsp:cNvSpPr/>
      </dsp:nvSpPr>
      <dsp:spPr>
        <a:xfrm>
          <a:off x="4796492" y="774602"/>
          <a:ext cx="1299507" cy="427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2 975 896,3</a:t>
          </a:r>
        </a:p>
      </dsp:txBody>
      <dsp:txXfrm>
        <a:off x="4796492" y="774602"/>
        <a:ext cx="1299507" cy="4279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B6C68-AE3A-4C20-BB12-73CCB8195BEE}">
      <dsp:nvSpPr>
        <dsp:cNvPr id="0" name=""/>
        <dsp:cNvSpPr/>
      </dsp:nvSpPr>
      <dsp:spPr>
        <a:xfrm>
          <a:off x="1251224" y="0"/>
          <a:ext cx="2651720" cy="280831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доходы физических лиц, 78,9%</a:t>
          </a:r>
        </a:p>
      </dsp:txBody>
      <dsp:txXfrm>
        <a:off x="2079887" y="140415"/>
        <a:ext cx="994395" cy="280831"/>
      </dsp:txXfrm>
    </dsp:sp>
    <dsp:sp modelId="{BE40398E-A414-4670-B637-6E62AD8B409F}">
      <dsp:nvSpPr>
        <dsp:cNvPr id="0" name=""/>
        <dsp:cNvSpPr/>
      </dsp:nvSpPr>
      <dsp:spPr>
        <a:xfrm>
          <a:off x="1446122" y="577313"/>
          <a:ext cx="2355317" cy="223099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совокупный доход, 13,3%</a:t>
          </a:r>
        </a:p>
      </dsp:txBody>
      <dsp:txXfrm>
        <a:off x="2115916" y="705595"/>
        <a:ext cx="1015730" cy="256564"/>
      </dsp:txXfrm>
    </dsp:sp>
    <dsp:sp modelId="{94606ECE-1E5B-4DD8-A2A9-EA4E2B14A996}">
      <dsp:nvSpPr>
        <dsp:cNvPr id="0" name=""/>
        <dsp:cNvSpPr/>
      </dsp:nvSpPr>
      <dsp:spPr>
        <a:xfrm>
          <a:off x="1637603" y="1170883"/>
          <a:ext cx="1838158" cy="163742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Имущественные налоги, 5,5%</a:t>
          </a:r>
        </a:p>
      </dsp:txBody>
      <dsp:txXfrm>
        <a:off x="2081059" y="1283866"/>
        <a:ext cx="951246" cy="225965"/>
      </dsp:txXfrm>
    </dsp:sp>
    <dsp:sp modelId="{CE6EE2E2-2320-4655-A877-3D5F180D822C}">
      <dsp:nvSpPr>
        <dsp:cNvPr id="0" name=""/>
        <dsp:cNvSpPr/>
      </dsp:nvSpPr>
      <dsp:spPr>
        <a:xfrm>
          <a:off x="1728194" y="1659451"/>
          <a:ext cx="1746323" cy="113206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Акцизы по подакцизным товарам, 1,6%</a:t>
          </a:r>
        </a:p>
      </dsp:txBody>
      <dsp:txXfrm>
        <a:off x="2129848" y="1761337"/>
        <a:ext cx="943014" cy="203771"/>
      </dsp:txXfrm>
    </dsp:sp>
    <dsp:sp modelId="{495B4669-2862-439E-8B41-083342C78466}">
      <dsp:nvSpPr>
        <dsp:cNvPr id="0" name=""/>
        <dsp:cNvSpPr/>
      </dsp:nvSpPr>
      <dsp:spPr>
        <a:xfrm>
          <a:off x="2148205" y="2142449"/>
          <a:ext cx="932707" cy="66586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пошлина, 0,7%</a:t>
          </a:r>
        </a:p>
      </dsp:txBody>
      <dsp:txXfrm>
        <a:off x="2284797" y="2308915"/>
        <a:ext cx="659524" cy="33293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083D6-88D4-45D6-B981-E734635C0FD3}">
      <dsp:nvSpPr>
        <dsp:cNvPr id="0" name=""/>
        <dsp:cNvSpPr/>
      </dsp:nvSpPr>
      <dsp:spPr>
        <a:xfrm>
          <a:off x="684078" y="576053"/>
          <a:ext cx="2028949" cy="180021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Упрощенная система налогообложения  94,8%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5953" y="711069"/>
        <a:ext cx="1065198" cy="306035"/>
      </dsp:txXfrm>
    </dsp:sp>
    <dsp:sp modelId="{191FBA37-43FD-469D-9FBF-D35118F2C608}">
      <dsp:nvSpPr>
        <dsp:cNvPr id="0" name=""/>
        <dsp:cNvSpPr/>
      </dsp:nvSpPr>
      <dsp:spPr>
        <a:xfrm>
          <a:off x="1124652" y="1565087"/>
          <a:ext cx="1156022" cy="7486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u="none" strike="noStrike" kern="1200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u="none" strike="noStrike" kern="1200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Патентная система налогообложения 5,2%</a:t>
          </a:r>
        </a:p>
      </dsp:txBody>
      <dsp:txXfrm>
        <a:off x="1293947" y="1752249"/>
        <a:ext cx="817431" cy="37432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AA3BE-EA8F-4D28-A918-55FAF4D2CDA8}">
      <dsp:nvSpPr>
        <dsp:cNvPr id="0" name=""/>
        <dsp:cNvSpPr/>
      </dsp:nvSpPr>
      <dsp:spPr>
        <a:xfrm>
          <a:off x="1194279" y="0"/>
          <a:ext cx="2654220" cy="244827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 от продажи и использования имущества, находящегося в муниципальной собственности, 95,8%</a:t>
          </a:r>
        </a:p>
      </dsp:txBody>
      <dsp:txXfrm>
        <a:off x="1824656" y="183620"/>
        <a:ext cx="1393465" cy="416206"/>
      </dsp:txXfrm>
    </dsp:sp>
    <dsp:sp modelId="{FA04F2D9-51A1-4DA9-BEED-A5C391E0EE03}">
      <dsp:nvSpPr>
        <dsp:cNvPr id="0" name=""/>
        <dsp:cNvSpPr/>
      </dsp:nvSpPr>
      <dsp:spPr>
        <a:xfrm>
          <a:off x="1618589" y="1508594"/>
          <a:ext cx="1836204" cy="86323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налоговые доходы, 4,2%</a:t>
          </a:r>
        </a:p>
      </dsp:txBody>
      <dsp:txXfrm>
        <a:off x="1887495" y="1724403"/>
        <a:ext cx="1298392" cy="431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0.64175</cdr:x>
      <cdr:y>0.21509</cdr:y>
    </cdr:from>
    <cdr:to>
      <cdr:x>0.83862</cdr:x>
      <cdr:y>0.38033</cdr:y>
    </cdr:to>
    <cdr:sp macro="" textlink="">
      <cdr:nvSpPr>
        <cdr:cNvPr id="21" name="Выгнутая вверх стрелка 20"/>
        <cdr:cNvSpPr/>
      </cdr:nvSpPr>
      <cdr:spPr>
        <a:xfrm xmlns:a="http://schemas.openxmlformats.org/drawingml/2006/main">
          <a:off x="5868162" y="1124744"/>
          <a:ext cx="1800182" cy="864078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0.06688</cdr:x>
      <cdr:y>0.03511</cdr:y>
    </cdr:from>
    <cdr:to>
      <cdr:x>1</cdr:x>
      <cdr:y>0.18252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11551" y="183597"/>
          <a:ext cx="8532449" cy="770837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lvl="0" algn="ctr"/>
          <a:endParaRPr lang="ru-RU" sz="16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>
              <a:latin typeface="Arial" pitchFamily="34" charset="0"/>
              <a:cs typeface="Arial" pitchFamily="34" charset="0"/>
            </a:rPr>
            <a:t>Основные характеристики бюджета городского округа город Урай </a:t>
          </a: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>
              <a:latin typeface="Arial" pitchFamily="34" charset="0"/>
              <a:cs typeface="Arial" pitchFamily="34" charset="0"/>
            </a:rPr>
            <a:t>за 2019 год, план на 2020 год и проект бюджета </a:t>
          </a: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>
              <a:latin typeface="Arial" pitchFamily="34" charset="0"/>
              <a:cs typeface="Arial" pitchFamily="34" charset="0"/>
            </a:rPr>
            <a:t>на 2021 год и на плановый период 2022 и 2023 годы, </a:t>
          </a:r>
          <a:r>
            <a:rPr lang="ru-RU" sz="1200" dirty="0">
              <a:latin typeface="Arial" pitchFamily="34" charset="0"/>
              <a:cs typeface="Arial" pitchFamily="34" charset="0"/>
            </a:rPr>
            <a:t>тыс.рублей</a:t>
          </a:r>
        </a:p>
        <a:p xmlns:a="http://schemas.openxmlformats.org/drawingml/2006/main">
          <a:pPr algn="ctr"/>
          <a:endParaRPr lang="ru-RU" sz="1600" dirty="0"/>
        </a:p>
      </cdr:txBody>
    </cdr:sp>
  </cdr:relSizeAnchor>
  <cdr:relSizeAnchor xmlns:cdr="http://schemas.openxmlformats.org/drawingml/2006/chartDrawing">
    <cdr:from>
      <cdr:x>0.30313</cdr:x>
      <cdr:y>0.2564</cdr:y>
    </cdr:from>
    <cdr:to>
      <cdr:x>0.51575</cdr:x>
      <cdr:y>0.36656</cdr:y>
    </cdr:to>
    <cdr:sp macro="" textlink="">
      <cdr:nvSpPr>
        <cdr:cNvPr id="10" name="Выгнутая вверх стрелка 9"/>
        <cdr:cNvSpPr/>
      </cdr:nvSpPr>
      <cdr:spPr>
        <a:xfrm xmlns:a="http://schemas.openxmlformats.org/drawingml/2006/main">
          <a:off x="2771800" y="1340768"/>
          <a:ext cx="1944216" cy="576064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0.50447</cdr:x>
      <cdr:y>0.28099</cdr:y>
    </cdr:from>
    <cdr:to>
      <cdr:x>0.69347</cdr:x>
      <cdr:y>0.36474</cdr:y>
    </cdr:to>
    <cdr:sp macro="" textlink="">
      <cdr:nvSpPr>
        <cdr:cNvPr id="20" name="Выгнутая вверх стрелка 19"/>
        <cdr:cNvSpPr/>
      </cdr:nvSpPr>
      <cdr:spPr>
        <a:xfrm xmlns:a="http://schemas.openxmlformats.org/drawingml/2006/main" rot="631478">
          <a:off x="4612881" y="1469370"/>
          <a:ext cx="1728192" cy="437931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0.68112</cdr:x>
      <cdr:y>0.28394</cdr:y>
    </cdr:from>
    <cdr:to>
      <cdr:x>0.87012</cdr:x>
      <cdr:y>0.38033</cdr:y>
    </cdr:to>
    <cdr:sp macro="" textlink="">
      <cdr:nvSpPr>
        <cdr:cNvPr id="22" name="Выгнутая вверх стрелка 21"/>
        <cdr:cNvSpPr/>
      </cdr:nvSpPr>
      <cdr:spPr>
        <a:xfrm xmlns:a="http://schemas.openxmlformats.org/drawingml/2006/main">
          <a:off x="6228184" y="1484784"/>
          <a:ext cx="1728192" cy="504056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0.35038</cdr:x>
      <cdr:y>0.27017</cdr:y>
    </cdr:from>
    <cdr:to>
      <cdr:x>0.45038</cdr:x>
      <cdr:y>0.32525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3203848" y="141277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+ 60 657,5</a:t>
          </a:r>
        </a:p>
      </cdr:txBody>
    </cdr:sp>
  </cdr:relSizeAnchor>
  <cdr:relSizeAnchor xmlns:cdr="http://schemas.openxmlformats.org/drawingml/2006/chartDrawing">
    <cdr:from>
      <cdr:x>0.51575</cdr:x>
      <cdr:y>0.20132</cdr:y>
    </cdr:from>
    <cdr:to>
      <cdr:x>0.61575</cdr:x>
      <cdr:y>0.37618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4716016" y="10527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0.49213</cdr:x>
      <cdr:y>0.21509</cdr:y>
    </cdr:from>
    <cdr:to>
      <cdr:x>0.59213</cdr:x>
      <cdr:y>0.27017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4499992" y="1124744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-229 468,2</a:t>
          </a:r>
        </a:p>
      </cdr:txBody>
    </cdr:sp>
  </cdr:relSizeAnchor>
  <cdr:relSizeAnchor xmlns:cdr="http://schemas.openxmlformats.org/drawingml/2006/chartDrawing">
    <cdr:from>
      <cdr:x>0.5315</cdr:x>
      <cdr:y>0.28394</cdr:y>
    </cdr:from>
    <cdr:to>
      <cdr:x>0.6315</cdr:x>
      <cdr:y>0.35279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4860032" y="1484784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-228 407,2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0.24886</cdr:x>
      <cdr:y>0</cdr:y>
    </cdr:from>
    <cdr:to>
      <cdr:x>0.35977</cdr:x>
      <cdr:y>0.24853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5172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0.28609</cdr:x>
      <cdr:y>0.00123</cdr:y>
    </cdr:from>
    <cdr:to>
      <cdr:x>0.397</cdr:x>
      <cdr:y>0.07902</cdr:y>
    </cdr:to>
    <cdr:sp macro="" textlink="">
      <cdr:nvSpPr>
        <cdr:cNvPr id="6" name="TextBox 5"/>
        <cdr:cNvSpPr txBox="1"/>
      </cdr:nvSpPr>
      <cdr:spPr>
        <a:xfrm xmlns:a="http://schemas.openxmlformats.org/drawingml/2006/main" rot="21016133">
          <a:off x="2358671" y="4519"/>
          <a:ext cx="914400" cy="28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0.87148</cdr:x>
      <cdr:y>0.46746</cdr:y>
    </cdr:from>
    <cdr:to>
      <cdr:x>0.91967</cdr:x>
      <cdr:y>0.53938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7812360" y="1872208"/>
          <a:ext cx="432048" cy="28803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 w="38100">
              <a:solidFill>
                <a:schemeClr val="tx1"/>
              </a:solidFill>
            </a:ln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F852E-3AD0-4940-BB67-66C26ADCEAA6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31B93-5C92-4B78-9FCA-CC77A3FE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8E591-8824-4D4B-8765-0908EAF77A20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2C0B2A-2B3F-4D10-847E-D54676C52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132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6279" defTabSz="913157"/>
            <a:r>
              <a:rPr lang="ru-RU" dirty="0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</a:t>
            </a:r>
            <a:r>
              <a:rPr lang="ru-RU" dirty="0" err="1" smtClean="0"/>
              <a:t>Югра</a:t>
            </a:r>
            <a:r>
              <a:rPr lang="ru-RU" dirty="0" smtClean="0"/>
              <a:t> по большинству показателей входит в группу лидеров. </a:t>
            </a:r>
          </a:p>
          <a:p>
            <a:pPr indent="176279" defTabSz="913157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4079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983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			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54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05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4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92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486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18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46064-F40E-493E-8C75-D9490FD11FE3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66B09-ABB6-41C2-B4BB-7D2422308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AE487-24B4-432C-8934-541216E35B07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0FA01-8F4E-4BEF-A5CC-E6F6469548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F4AD-70A7-4B9B-B1A4-64226ED684EB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95AF-0D00-4B6D-89CA-14761CB5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1187631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6B39-361D-42E3-B2F2-D52CF7BF34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4451A-D080-4C2B-B561-BC66B5D8C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55E5-6BDA-4D9E-BE25-0A462A4839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8A80-85AE-417F-BE6C-6CEE571031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1B92-C682-43B4-94C4-2DA52E7D18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18FB-8D20-420C-853B-F710A04B2E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73DB-E081-4486-8B7E-8F18DC9839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39BF-0451-4DE5-956C-68EBDA2EC2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F200-61B3-4431-87CF-90BA01EB16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17F6-E897-4B1E-BC05-171AE88ECC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31852-F860-41B0-881B-517542F1C1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F78A-7038-4273-A7A4-F1D58BBE97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8E3DD-19C7-4AC3-8C08-33450C006793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CAD6A-3120-4F03-921D-576D754A81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02198-6C5E-48BA-BD5F-C7248F08A43F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E8074-6591-471B-A565-EEDE610FD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987F7-4EAA-44CD-9E41-D7EDEE2AB215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B830B-444C-4216-A010-19579D0D5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B198E-6987-4AF7-9348-570D8DFEF8B7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30CB9-586C-437C-B515-FA33F087B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41843-90A6-4C7C-ACA3-602414BCA7C9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C253-07C1-4DEB-8174-D7F43014D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ABAF0-6C14-4B6B-A70F-F4793418317F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AA9D-64A8-4515-9E17-2BBFD5AC4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1E3C6-0AD0-4DB6-9F03-9155A8F304EC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3A8A7-3505-4D14-AFCA-83EBA5260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256EBA-E6E2-4148-B62B-19B31DBD1C1C}" type="datetime1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69DE68-B6A4-4C5D-AB46-311C66660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7DCCA-B8BA-40D0-B8AE-954E81EFFE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hyperlink" Target="http://uray.ru/investicionnye-predlozhenija/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ray.ru/municipalnye-programmy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5.png"/><Relationship Id="rId9" Type="http://schemas.microsoft.com/office/2007/relationships/diagramDrawing" Target="../diagrams/drawing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29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openxmlformats.org/officeDocument/2006/relationships/diagramColors" Target="../diagrams/colors25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24.xml"/><Relationship Id="rId12" Type="http://schemas.openxmlformats.org/officeDocument/2006/relationships/diagramQuickStyle" Target="../diagrams/quickStyle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11" Type="http://schemas.openxmlformats.org/officeDocument/2006/relationships/diagramLayout" Target="../diagrams/layout25.xml"/><Relationship Id="rId5" Type="http://schemas.openxmlformats.org/officeDocument/2006/relationships/diagramLayout" Target="../diagrams/layout24.xml"/><Relationship Id="rId10" Type="http://schemas.openxmlformats.org/officeDocument/2006/relationships/diagramData" Target="../diagrams/data25.xml"/><Relationship Id="rId4" Type="http://schemas.openxmlformats.org/officeDocument/2006/relationships/diagramData" Target="../diagrams/data24.xml"/><Relationship Id="rId9" Type="http://schemas.openxmlformats.org/officeDocument/2006/relationships/image" Target="../media/image5.png"/><Relationship Id="rId14" Type="http://schemas.microsoft.com/office/2007/relationships/diagramDrawing" Target="../diagrams/drawing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image" Target="../media/image31.jpeg"/><Relationship Id="rId7" Type="http://schemas.openxmlformats.org/officeDocument/2006/relationships/diagramLayout" Target="../diagrams/layout2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7.xml"/><Relationship Id="rId5" Type="http://schemas.openxmlformats.org/officeDocument/2006/relationships/image" Target="../media/image5.png"/><Relationship Id="rId10" Type="http://schemas.microsoft.com/office/2007/relationships/diagramDrawing" Target="../diagrams/drawing27.xml"/><Relationship Id="rId4" Type="http://schemas.openxmlformats.org/officeDocument/2006/relationships/image" Target="../media/image32.jpeg"/><Relationship Id="rId9" Type="http://schemas.openxmlformats.org/officeDocument/2006/relationships/diagramColors" Target="../diagrams/colors2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Layout" Target="../diagrams/layout28.xml"/><Relationship Id="rId7" Type="http://schemas.openxmlformats.org/officeDocument/2006/relationships/image" Target="../media/image5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\\adms4\home1$\ennssv\My_Documents\&#1044;&#1054;&#1050;&#1059;&#1052;&#1045;&#1053;&#1058;&#1067;\&#1054;&#1073;&#1088;&#1072;&#1097;&#1077;&#1085;&#1080;&#1103;%20&#1075;&#1088;&#1072;&#1078;&#1076;&#1072;&#1085;\2013\100%20&#1087;&#1088;&#1077;&#1076;&#1083;&#1086;&#1078;&#1077;&#1085;&#1080;&#1081;%20&#1074;%20&#1085;&#1072;&#1088;&#1086;&#1076;&#1085;&#1099;&#1081;%20&#1073;&#1102;&#1076;&#1078;&#1077;&#1090;\&#1058;&#1040;&#1041;&#1051;&#1048;&#1063;&#1050;&#1040;%20&#1053;&#1040;%20&#1071;&#1065;&#1048;&#1050;_budget@uray.ru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://www.uray.ru/document/846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4482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Брошюра </a:t>
            </a:r>
          </a:p>
          <a:p>
            <a:pPr algn="ctr"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 проекту решения Думы города Урай </a:t>
            </a:r>
          </a:p>
          <a:p>
            <a:pPr algn="ctr"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«О бюджете городского округа Урай Ханты –Мансийского автономного округа –Югры</a:t>
            </a:r>
          </a:p>
          <a:p>
            <a:pPr algn="ctr"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на 2021 год и на плановый период </a:t>
            </a:r>
          </a:p>
          <a:p>
            <a:pPr algn="ctr"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2022 и 2023 годов» </a:t>
            </a: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6672"/>
            <a:ext cx="642942" cy="8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32632" y="4941168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закладка урай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2"/>
            <a:ext cx="504055" cy="66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899592" y="764704"/>
            <a:ext cx="7776864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Инвестиционный паспорт муниципального образования городской округ город Урай по состоянию на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01.01.2020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администрации города Урай от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13.04.2020 №967)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92080" y="4293096"/>
            <a:ext cx="3744416" cy="936104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инвестиционных предложений и кадастр инвестиционных площадок размещены на официальном сайте органов местного самоуправления  города Урай 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http://uray.ru/investicionnye-predlozhenija/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1441499"/>
              </p:ext>
            </p:extLst>
          </p:nvPr>
        </p:nvGraphicFramePr>
        <p:xfrm>
          <a:off x="5364089" y="1700809"/>
          <a:ext cx="3636911" cy="2564967"/>
        </p:xfrm>
        <a:graphic>
          <a:graphicData uri="http://schemas.openxmlformats.org/drawingml/2006/table">
            <a:tbl>
              <a:tblPr/>
              <a:tblGrid>
                <a:gridCol w="1056753"/>
                <a:gridCol w="870267"/>
                <a:gridCol w="621619"/>
                <a:gridCol w="559457"/>
                <a:gridCol w="528815"/>
              </a:tblGrid>
              <a:tr h="68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1" i="0" u="none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</a:t>
                      </a:r>
                      <a:r>
                        <a:rPr lang="ru-RU" sz="1100" b="1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роста, %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в основной капитал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5 720,15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7 481,29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130,8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предыдущему году</a:t>
                      </a:r>
                      <a:b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129,46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105,89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144016"/>
            <a:ext cx="8460432" cy="504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Инвестиционный потенциал города Урай</a:t>
            </a:r>
          </a:p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-252536" y="1412776"/>
          <a:ext cx="71287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0553964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9" y="92734"/>
            <a:ext cx="539899" cy="709443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5536" y="112474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рынка труда города Урай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6056" y="881333"/>
            <a:ext cx="3816424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Урай активно действуют программы по содействию занятости населения города Урай.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4725144"/>
            <a:ext cx="3960440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Работниками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Урайского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 занятости населения проводится информационно-разъяснительная работа по вопросам высвобождения рабочих мест, в том числе выездные консультации. 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1728194"/>
            <a:ext cx="3816424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Продолжена практика заключения договоров «О совместной деятельности по организации общественных работ для временного трудоустройства незанятых трудовой деятельностью и безработных граждан» с предприятиями города.</a:t>
            </a:r>
            <a:endPara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6247" y="292494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численности трудовых ресурсов города Урай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92732"/>
            <a:ext cx="8460432" cy="59996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рынка труда города Урай</a:t>
            </a:r>
          </a:p>
          <a:p>
            <a:pPr algn="ctr"/>
            <a:endParaRPr lang="ru-RU" sz="16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700808"/>
          <a:ext cx="47880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4644008" y="3501008"/>
          <a:ext cx="4499992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817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гнутая вверх стрелка 13"/>
          <p:cNvSpPr/>
          <p:nvPr/>
        </p:nvSpPr>
        <p:spPr>
          <a:xfrm rot="467066">
            <a:off x="4213912" y="1033230"/>
            <a:ext cx="1805872" cy="956735"/>
          </a:xfrm>
          <a:prstGeom prst="curvedDown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339752" y="1052736"/>
            <a:ext cx="1944216" cy="936104"/>
          </a:xfrm>
          <a:prstGeom prst="curved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0509936"/>
              </p:ext>
            </p:extLst>
          </p:nvPr>
        </p:nvGraphicFramePr>
        <p:xfrm>
          <a:off x="0" y="0"/>
          <a:ext cx="914400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3812088"/>
              </p:ext>
            </p:extLst>
          </p:nvPr>
        </p:nvGraphicFramePr>
        <p:xfrm>
          <a:off x="107503" y="5445225"/>
          <a:ext cx="8928994" cy="1296143"/>
        </p:xfrm>
        <a:graphic>
          <a:graphicData uri="http://schemas.openxmlformats.org/drawingml/2006/table">
            <a:tbl>
              <a:tblPr/>
              <a:tblGrid>
                <a:gridCol w="1706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3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58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0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2019 год (отчёт)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2022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2023 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3 624 320,5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3 143 629,8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3 205 364,5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2 975 896,3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3 010 636,8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Расходы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3 608 224,0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3 230 211,7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3 290 869,2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3 062 462,0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3 098 394,1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Дефицит, профицит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+16 096,5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-86 581,9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- 85 504,7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-86 565,7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-87 757,3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" y="188640"/>
            <a:ext cx="611560" cy="8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699792" y="1124744"/>
            <a:ext cx="1058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+61 734,7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1124744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+34 740,5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8224" y="1556792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+35 932,1</a:t>
            </a:r>
          </a:p>
        </p:txBody>
      </p:sp>
    </p:spTree>
    <p:extLst>
      <p:ext uri="{BB962C8B-B14F-4D97-AF65-F5344CB8AC3E}">
        <p14:creationId xmlns:p14="http://schemas.microsoft.com/office/powerpoint/2010/main" xmlns="" val="43937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6470414"/>
              </p:ext>
            </p:extLst>
          </p:nvPr>
        </p:nvGraphicFramePr>
        <p:xfrm>
          <a:off x="179513" y="4869159"/>
          <a:ext cx="8784976" cy="1868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2022 год (проект)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2023 год (проект)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 ДОХОДЫ (всего)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975 896,3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3 010 636,8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29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 Налоговые +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Неналоговые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1 010 542,6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1 028 633,5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1 965 353,7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1 982 003,3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2. РАСХОДЫ (всего)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3 062 462,0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3 098 394,1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127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3. ДЕФИЦИТ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- 86 565,7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- 87 757,3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Выноска со стрелками влево/вправо 4"/>
          <p:cNvSpPr/>
          <p:nvPr/>
        </p:nvSpPr>
        <p:spPr>
          <a:xfrm>
            <a:off x="2987824" y="2312876"/>
            <a:ext cx="2160240" cy="1368152"/>
          </a:xfrm>
          <a:prstGeom prst="leftRightArrowCallout">
            <a:avLst>
              <a:gd name="adj1" fmla="val 25000"/>
              <a:gd name="adj2" fmla="val 20128"/>
              <a:gd name="adj3" fmla="val 19587"/>
              <a:gd name="adj4" fmla="val 6057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</a:t>
            </a: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год (проект)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61456" y="722590"/>
            <a:ext cx="626368" cy="3924435"/>
          </a:xfrm>
          <a:prstGeom prst="rect">
            <a:avLst/>
          </a:prstGeom>
          <a:solidFill>
            <a:srgbClr val="F89D52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бюджета, всего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3 205 364,5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836712"/>
            <a:ext cx="576064" cy="38884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бюджета, всего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3 290 869,2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79512" y="996038"/>
            <a:ext cx="2232248" cy="1008112"/>
          </a:xfrm>
          <a:prstGeom prst="homePlate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</a:gradFill>
          <a:ln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873 622,7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79512" y="2354397"/>
            <a:ext cx="2232248" cy="100811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Неналоговые доходы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157 755,0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79512" y="3825044"/>
            <a:ext cx="2232248" cy="9361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Безвозмездные поступления         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2 173 986,8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5868144" y="80070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1 753 074,4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5868144" y="124953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ЖКХ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406 395,4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5868145" y="1698936"/>
            <a:ext cx="3168351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214 636,7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5868144" y="2154050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7CC3D6"/>
          </a:solidFill>
          <a:ln>
            <a:solidFill>
              <a:srgbClr val="7CC3D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Культура и кинематография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174 429,6</a:t>
            </a:r>
          </a:p>
        </p:txBody>
      </p:sp>
      <p:sp>
        <p:nvSpPr>
          <p:cNvPr id="19" name="Стрелка влево 18"/>
          <p:cNvSpPr/>
          <p:nvPr/>
        </p:nvSpPr>
        <p:spPr>
          <a:xfrm>
            <a:off x="5879721" y="2621070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6ABAD0"/>
          </a:solidFill>
          <a:ln>
            <a:solidFill>
              <a:srgbClr val="64B7C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249 547,5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5796136" y="3080736"/>
            <a:ext cx="3240360" cy="7597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50AEC8"/>
          </a:solidFill>
          <a:ln>
            <a:solidFill>
              <a:srgbClr val="41A7C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36 532,7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5832140" y="4349273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3898B2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Прочие расходы</a:t>
            </a:r>
          </a:p>
          <a:p>
            <a:pPr algn="ctr"/>
            <a:r>
              <a:rPr lang="ru-RU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302 795,2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3754760" y="3356992"/>
            <a:ext cx="626368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Дефицит            85 504,7</a:t>
            </a:r>
          </a:p>
        </p:txBody>
      </p:sp>
      <p:pic>
        <p:nvPicPr>
          <p:cNvPr id="2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трелка влево 25"/>
          <p:cNvSpPr/>
          <p:nvPr/>
        </p:nvSpPr>
        <p:spPr>
          <a:xfrm>
            <a:off x="5832140" y="3864312"/>
            <a:ext cx="3215933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3898B2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153 457,7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3778" y="0"/>
            <a:ext cx="8430222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Основные параметры бюджета городского округа Урай </a:t>
            </a: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2021 год и на плановый период 2022 и 2023 годов,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11668817"/>
      </p:ext>
    </p:extLst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3797813"/>
              </p:ext>
            </p:extLst>
          </p:nvPr>
        </p:nvGraphicFramePr>
        <p:xfrm>
          <a:off x="-252536" y="2852936"/>
          <a:ext cx="9217024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066519857"/>
              </p:ext>
            </p:extLst>
          </p:nvPr>
        </p:nvGraphicFramePr>
        <p:xfrm>
          <a:off x="1043608" y="1196752"/>
          <a:ext cx="60960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2"/>
          <p:cNvGrpSpPr/>
          <p:nvPr/>
        </p:nvGrpSpPr>
        <p:grpSpPr>
          <a:xfrm>
            <a:off x="7164288" y="1556792"/>
            <a:ext cx="432048" cy="432048"/>
            <a:chOff x="3805087" y="227188"/>
            <a:chExt cx="443052" cy="343222"/>
          </a:xfrm>
        </p:grpSpPr>
        <p:sp>
          <p:nvSpPr>
            <p:cNvPr id="14" name="Стрелка вправо 13"/>
            <p:cNvSpPr/>
            <p:nvPr/>
          </p:nvSpPr>
          <p:spPr>
            <a:xfrm rot="13992">
              <a:off x="3805087" y="227188"/>
              <a:ext cx="443052" cy="3432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13992">
              <a:off x="3805087" y="295622"/>
              <a:ext cx="340085" cy="205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pSp>
        <p:nvGrpSpPr>
          <p:cNvPr id="3" name="Группа 22"/>
          <p:cNvGrpSpPr/>
          <p:nvPr/>
        </p:nvGrpSpPr>
        <p:grpSpPr>
          <a:xfrm>
            <a:off x="7596335" y="1352051"/>
            <a:ext cx="1524045" cy="726290"/>
            <a:chOff x="4427" y="175810"/>
            <a:chExt cx="1588374" cy="72629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427" y="175810"/>
              <a:ext cx="1588374" cy="72629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427" y="175810"/>
              <a:ext cx="1588374" cy="484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2023г. (</a:t>
              </a:r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</a:t>
              </a:r>
              <a:r>
                <a:rPr lang="ru-RU" sz="13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6" name="Группа 25"/>
          <p:cNvGrpSpPr/>
          <p:nvPr/>
        </p:nvGrpSpPr>
        <p:grpSpPr>
          <a:xfrm>
            <a:off x="7818403" y="1948743"/>
            <a:ext cx="1301978" cy="441179"/>
            <a:chOff x="552812" y="681663"/>
            <a:chExt cx="1301978" cy="45989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52812" y="681663"/>
              <a:ext cx="1301978" cy="459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566282" y="695133"/>
              <a:ext cx="1275038" cy="43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3 010 636,8</a:t>
              </a:r>
            </a:p>
          </p:txBody>
        </p:sp>
      </p:grpSp>
      <p:pic>
        <p:nvPicPr>
          <p:cNvPr id="29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29"/>
          <p:cNvGrpSpPr/>
          <p:nvPr/>
        </p:nvGrpSpPr>
        <p:grpSpPr>
          <a:xfrm>
            <a:off x="0" y="1359095"/>
            <a:ext cx="1476370" cy="726290"/>
            <a:chOff x="4427" y="175810"/>
            <a:chExt cx="1588374" cy="72629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427" y="175810"/>
              <a:ext cx="1588374" cy="72629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4427" y="175810"/>
              <a:ext cx="1588374" cy="484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2019г. (отчёт)</a:t>
              </a:r>
            </a:p>
          </p:txBody>
        </p:sp>
      </p:grpSp>
      <p:grpSp>
        <p:nvGrpSpPr>
          <p:cNvPr id="8" name="Группа 32"/>
          <p:cNvGrpSpPr/>
          <p:nvPr/>
        </p:nvGrpSpPr>
        <p:grpSpPr>
          <a:xfrm>
            <a:off x="283405" y="1948743"/>
            <a:ext cx="1301978" cy="459890"/>
            <a:chOff x="552812" y="681663"/>
            <a:chExt cx="1301978" cy="45989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552812" y="681663"/>
              <a:ext cx="1301978" cy="459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566282" y="695133"/>
              <a:ext cx="1275038" cy="43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3 624 320,5</a:t>
              </a:r>
            </a:p>
          </p:txBody>
        </p:sp>
      </p:grpSp>
      <p:grpSp>
        <p:nvGrpSpPr>
          <p:cNvPr id="9" name="Группа 35"/>
          <p:cNvGrpSpPr/>
          <p:nvPr/>
        </p:nvGrpSpPr>
        <p:grpSpPr>
          <a:xfrm>
            <a:off x="1476370" y="1484784"/>
            <a:ext cx="368594" cy="407660"/>
            <a:chOff x="2233941" y="363409"/>
            <a:chExt cx="368594" cy="324154"/>
          </a:xfrm>
        </p:grpSpPr>
        <p:sp>
          <p:nvSpPr>
            <p:cNvPr id="37" name="Стрелка вправо 36"/>
            <p:cNvSpPr/>
            <p:nvPr/>
          </p:nvSpPr>
          <p:spPr>
            <a:xfrm rot="36094">
              <a:off x="2233941" y="363409"/>
              <a:ext cx="368594" cy="32415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трелка вправо 4"/>
            <p:cNvSpPr/>
            <p:nvPr/>
          </p:nvSpPr>
          <p:spPr>
            <a:xfrm rot="36094">
              <a:off x="2233944" y="427730"/>
              <a:ext cx="271348" cy="194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748548" y="163576"/>
            <a:ext cx="8395452" cy="6347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и структура доходов бюджета городского округа Урай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год, план на 2020 год и проект бюджета на 2021-2023 годы,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7812360" y="3140968"/>
            <a:ext cx="288032" cy="180020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100393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65,8%</a:t>
            </a:r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7812360" y="5013176"/>
            <a:ext cx="288032" cy="648072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028384" y="515719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34,2%</a:t>
            </a:r>
          </a:p>
        </p:txBody>
      </p:sp>
      <p:sp>
        <p:nvSpPr>
          <p:cNvPr id="47" name="Правая фигурная скобка 46"/>
          <p:cNvSpPr/>
          <p:nvPr/>
        </p:nvSpPr>
        <p:spPr>
          <a:xfrm>
            <a:off x="6372200" y="3140968"/>
            <a:ext cx="288032" cy="1656184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6372200" y="4797152"/>
            <a:ext cx="288032" cy="864096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88224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66,0%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588224" y="5085184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34,0%</a:t>
            </a:r>
          </a:p>
        </p:txBody>
      </p:sp>
      <p:sp>
        <p:nvSpPr>
          <p:cNvPr id="51" name="Прямая со стрелкой 50"/>
          <p:cNvSpPr/>
          <p:nvPr/>
        </p:nvSpPr>
        <p:spPr>
          <a:xfrm flipV="1">
            <a:off x="6228184" y="4797152"/>
            <a:ext cx="576064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2" name="Прямая со стрелкой 51"/>
          <p:cNvSpPr/>
          <p:nvPr/>
        </p:nvSpPr>
        <p:spPr>
          <a:xfrm flipV="1">
            <a:off x="4788024" y="4725144"/>
            <a:ext cx="432048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3" name="Прямая со стрелкой 52"/>
          <p:cNvSpPr/>
          <p:nvPr/>
        </p:nvSpPr>
        <p:spPr>
          <a:xfrm flipV="1">
            <a:off x="3347864" y="4797152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4" name="Прямая со стрелкой 53"/>
          <p:cNvSpPr/>
          <p:nvPr/>
        </p:nvSpPr>
        <p:spPr>
          <a:xfrm flipV="1">
            <a:off x="1907704" y="4869160"/>
            <a:ext cx="43204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5" name="Правая фигурная скобка 54"/>
          <p:cNvSpPr/>
          <p:nvPr/>
        </p:nvSpPr>
        <p:spPr>
          <a:xfrm>
            <a:off x="1979712" y="3140968"/>
            <a:ext cx="288032" cy="1872208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авая фигурная скобка 55"/>
          <p:cNvSpPr/>
          <p:nvPr/>
        </p:nvSpPr>
        <p:spPr>
          <a:xfrm>
            <a:off x="3419872" y="3140968"/>
            <a:ext cx="288032" cy="180020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4860032" y="3140968"/>
            <a:ext cx="288032" cy="165618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авая фигурная скобка 57"/>
          <p:cNvSpPr/>
          <p:nvPr/>
        </p:nvSpPr>
        <p:spPr>
          <a:xfrm>
            <a:off x="4860032" y="4797152"/>
            <a:ext cx="288032" cy="864096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авая фигурная скобка 58"/>
          <p:cNvSpPr/>
          <p:nvPr/>
        </p:nvSpPr>
        <p:spPr>
          <a:xfrm>
            <a:off x="3419872" y="4941168"/>
            <a:ext cx="288032" cy="72008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авая фигурная скобка 59"/>
          <p:cNvSpPr/>
          <p:nvPr/>
        </p:nvSpPr>
        <p:spPr>
          <a:xfrm>
            <a:off x="1979712" y="5013176"/>
            <a:ext cx="288032" cy="576064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076056" y="5085184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32,2%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076056" y="3789040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67,8%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673695" y="515719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33,2%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635897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66,8%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123729" y="515719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25,0%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195738" y="3933056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75,0%</a:t>
            </a:r>
          </a:p>
        </p:txBody>
      </p:sp>
    </p:spTree>
    <p:extLst>
      <p:ext uri="{BB962C8B-B14F-4D97-AF65-F5344CB8AC3E}">
        <p14:creationId xmlns:p14="http://schemas.microsoft.com/office/powerpoint/2010/main" xmlns="" val="358345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7360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1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Основой формирования собственной доходной базы бюджета города являются налоговые поступления, удельный вес которых в собственных (налоговых и неналоговых) доходах в прогнозном периоде составляет  около 85%. Основная часть налоговых поступлений формируется за счет налога на доходы физических лиц около 79% и налогов на совокупный доход более 13%.</a:t>
            </a:r>
            <a:endParaRPr lang="ru-RU" sz="11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7191092" y="2873815"/>
            <a:ext cx="773982" cy="3491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208870916"/>
              </p:ext>
            </p:extLst>
          </p:nvPr>
        </p:nvGraphicFramePr>
        <p:xfrm>
          <a:off x="5076056" y="1772816"/>
          <a:ext cx="523190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6876256" y="4653136"/>
            <a:ext cx="1872208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Удельный вес налогов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 общем объеме 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доходов на 2021 год,%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077085"/>
              </p:ext>
            </p:extLst>
          </p:nvPr>
        </p:nvGraphicFramePr>
        <p:xfrm>
          <a:off x="80713" y="5373216"/>
          <a:ext cx="9027791" cy="1409700"/>
        </p:xfrm>
        <a:graphic>
          <a:graphicData uri="http://schemas.openxmlformats.org/drawingml/2006/table">
            <a:tbl>
              <a:tblPr/>
              <a:tblGrid>
                <a:gridCol w="2547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7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(отчёт)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вес  в общем объеме налоговых доходов на 2021 год,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535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517,5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672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146,3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688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969,4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667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630,0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694 714,9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13 303,7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12 415,6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совокупный доход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152 030,2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139 878,4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116 154,4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129 145,0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137 534,5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имущество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31 204,1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58 465,8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48 360,0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49 370,2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50 304,6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6 368,4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6 275,0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6 320,0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6 352,0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6 385,0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830" y="166681"/>
            <a:ext cx="556119" cy="73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47779" y="113704"/>
            <a:ext cx="8280920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 в бюджет городского округа Урай за 2019 год, план на 2020 год и проект бюджета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2021 год и на плановый период  2022 и 2023 годы,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-180528" y="1916832"/>
          <a:ext cx="77768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833722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9430538"/>
              </p:ext>
            </p:extLst>
          </p:nvPr>
        </p:nvGraphicFramePr>
        <p:xfrm>
          <a:off x="251518" y="5085185"/>
          <a:ext cx="8784977" cy="1512169"/>
        </p:xfrm>
        <a:graphic>
          <a:graphicData uri="http://schemas.openxmlformats.org/drawingml/2006/table">
            <a:tbl>
              <a:tblPr/>
              <a:tblGrid>
                <a:gridCol w="4064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7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1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8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60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60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60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(отчёт)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Упрощенная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614,4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936,3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110 154,4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123 145,0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131 534,5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ЕН на вмененный доход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667,7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440,1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Сельскохозяйственный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Патентная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731,8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442961705"/>
              </p:ext>
            </p:extLst>
          </p:nvPr>
        </p:nvGraphicFramePr>
        <p:xfrm>
          <a:off x="6084168" y="1340768"/>
          <a:ext cx="331236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948264" y="3861048"/>
            <a:ext cx="1944216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Удельный вес налогов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 общем объеме совокупных 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доходов на 2021 год,%</a:t>
            </a: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194" y="129534"/>
            <a:ext cx="597354" cy="78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48548" y="123779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Динамика поступлений совокупных доходов в бюджет городского округа Урай за 2019 год, по плану на 2020 год и проекту бюджета </a:t>
            </a: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2021 год и на плановый период 2022 и 2023 годов,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-1404664" y="1052736"/>
          <a:ext cx="82809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84098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211587"/>
              </p:ext>
            </p:extLst>
          </p:nvPr>
        </p:nvGraphicFramePr>
        <p:xfrm>
          <a:off x="214282" y="5013178"/>
          <a:ext cx="8786873" cy="1477431"/>
        </p:xfrm>
        <a:graphic>
          <a:graphicData uri="http://schemas.openxmlformats.org/drawingml/2006/table">
            <a:tbl>
              <a:tblPr/>
              <a:tblGrid>
                <a:gridCol w="2269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8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1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c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912,3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681,0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14 810,2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15 544,6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291,8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924,8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17 700,0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860,0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89" y="142852"/>
            <a:ext cx="578459" cy="7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48548" y="142852"/>
            <a:ext cx="8395452" cy="76586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Динамика поступлений налогов на имущество в бюджет городского округа Урай за 2019 год, по плану на 2020 год и проекту бюджета </a:t>
            </a: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2021 год и на плановый период 2022 и 2023 годов,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052736"/>
          <a:ext cx="864096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3575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8860518"/>
              </p:ext>
            </p:extLst>
          </p:nvPr>
        </p:nvGraphicFramePr>
        <p:xfrm>
          <a:off x="5148064" y="1412776"/>
          <a:ext cx="500404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60232" y="4149080"/>
            <a:ext cx="223224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Удельный вес налогов в неналоговых доходах на 2021 год,%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90" y="908720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2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долю неналоговых доходов в сумме налоговых и неналоговых поступлений приходится  более 15%. </a:t>
            </a:r>
            <a:endParaRPr lang="ru-RU" sz="12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8208192"/>
              </p:ext>
            </p:extLst>
          </p:nvPr>
        </p:nvGraphicFramePr>
        <p:xfrm>
          <a:off x="100685" y="5157193"/>
          <a:ext cx="8786871" cy="1632763"/>
        </p:xfrm>
        <a:graphic>
          <a:graphicData uri="http://schemas.openxmlformats.org/drawingml/2006/table">
            <a:tbl>
              <a:tblPr/>
              <a:tblGrid>
                <a:gridCol w="2527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54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6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6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15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8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вес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общем объеме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неналоговых доходов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2021 год, 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 продажи имущества, находящегося в муниципальной собственности 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156 622,1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651,7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183,0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999,3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714,1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Иные неналоговые доходы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928,8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192,1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572,0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6 227,2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161,5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48" y="206678"/>
            <a:ext cx="576612" cy="7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48548" y="206678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неналоговых доходов в бюджет городского округа Урай за 2019 год, план на 2020 год и проект бюджета на 2021 год и на плановый период 2022 и 2023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-396552" y="1412776"/>
          <a:ext cx="7128792" cy="353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74880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278066638"/>
              </p:ext>
            </p:extLst>
          </p:nvPr>
        </p:nvGraphicFramePr>
        <p:xfrm>
          <a:off x="5940152" y="836712"/>
          <a:ext cx="313184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1510556"/>
              </p:ext>
            </p:extLst>
          </p:nvPr>
        </p:nvGraphicFramePr>
        <p:xfrm>
          <a:off x="107504" y="4653136"/>
          <a:ext cx="8784978" cy="2103854"/>
        </p:xfrm>
        <a:graphic>
          <a:graphicData uri="http://schemas.openxmlformats.org/drawingml/2006/table">
            <a:tbl>
              <a:tblPr/>
              <a:tblGrid>
                <a:gridCol w="2016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9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3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9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39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098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68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(отчёт)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 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 (проект)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 в общем объеме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доходов на 2021 год,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МБТ, в том числе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636 007,7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100 604,9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2 173 986,8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1 965 353,7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1 982 003,3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661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041,4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427 223,0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453 421,6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372 562,8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388 441,9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605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419,5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176 484,4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161 956,8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129 656,1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109 296,0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Субвенции на реализацию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гос.полномочий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346 884,8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1 493 892,7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1 485 509,5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1 460 124,2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1 481 439,4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662,0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3 004,8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73 098,9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3 010,6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2 826,0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037" y="372751"/>
            <a:ext cx="582839" cy="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29101" y="404664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безвозмездных поступлений в бюджет городского округа Урай за 2019 год, план на 2020 год и проект бюджета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2021 год и на плановый период 2022 и 2023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628800"/>
          <a:ext cx="89644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2127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1770" y="87111"/>
            <a:ext cx="8502230" cy="6272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9032"/>
            <a:ext cx="8429652" cy="8382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Ключевые приоритеты, положенные в основу формирования проекта бюджета города Урай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6560628"/>
              </p:ext>
            </p:extLst>
          </p:nvPr>
        </p:nvGraphicFramePr>
        <p:xfrm>
          <a:off x="215008" y="836712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954832"/>
            <a:ext cx="2571912" cy="1898104"/>
          </a:xfrm>
          <a:prstGeom prst="rect">
            <a:avLst/>
          </a:prstGeom>
        </p:spPr>
      </p:pic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87111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8"/>
          <p:cNvGrpSpPr/>
          <p:nvPr/>
        </p:nvGrpSpPr>
        <p:grpSpPr>
          <a:xfrm rot="16200000">
            <a:off x="2699792" y="4941168"/>
            <a:ext cx="640295" cy="640295"/>
            <a:chOff x="6635071" y="3071299"/>
            <a:chExt cx="640295" cy="6402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трелка вниз 9"/>
            <p:cNvSpPr/>
            <p:nvPr/>
          </p:nvSpPr>
          <p:spPr>
            <a:xfrm>
              <a:off x="6635071" y="3071299"/>
              <a:ext cx="640295" cy="640295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низ 4"/>
            <p:cNvSpPr/>
            <p:nvPr/>
          </p:nvSpPr>
          <p:spPr>
            <a:xfrm>
              <a:off x="6779137" y="3071299"/>
              <a:ext cx="352163" cy="481822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1403648" y="4869160"/>
            <a:ext cx="1187624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Базовый вариант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13"/>
          <p:cNvGrpSpPr/>
          <p:nvPr/>
        </p:nvGrpSpPr>
        <p:grpSpPr>
          <a:xfrm>
            <a:off x="8316416" y="5445224"/>
            <a:ext cx="673994" cy="673994"/>
            <a:chOff x="6733255" y="2880319"/>
            <a:chExt cx="673994" cy="6739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Стрелка вниз 14"/>
            <p:cNvSpPr/>
            <p:nvPr/>
          </p:nvSpPr>
          <p:spPr>
            <a:xfrm>
              <a:off x="6733255" y="2880319"/>
              <a:ext cx="673994" cy="673994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трелка вниз 4"/>
            <p:cNvSpPr/>
            <p:nvPr/>
          </p:nvSpPr>
          <p:spPr>
            <a:xfrm>
              <a:off x="6884904" y="2880319"/>
              <a:ext cx="370696" cy="507180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3203848" y="6093296"/>
            <a:ext cx="594015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Муниципальные программы муниципального образования городской округ город Урай</a:t>
            </a:r>
          </a:p>
        </p:txBody>
      </p:sp>
    </p:spTree>
    <p:extLst>
      <p:ext uri="{BB962C8B-B14F-4D97-AF65-F5344CB8AC3E}">
        <p14:creationId xmlns:p14="http://schemas.microsoft.com/office/powerpoint/2010/main" xmlns="" val="1809853771"/>
      </p:ext>
    </p:extLst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9271911"/>
              </p:ext>
            </p:extLst>
          </p:nvPr>
        </p:nvGraphicFramePr>
        <p:xfrm>
          <a:off x="179512" y="1052733"/>
          <a:ext cx="8784976" cy="5382182"/>
        </p:xfrm>
        <a:graphic>
          <a:graphicData uri="http://schemas.openxmlformats.org/drawingml/2006/table">
            <a:tbl>
              <a:tblPr/>
              <a:tblGrid>
                <a:gridCol w="5030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11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14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 (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НАЛОГОВЫЕ И НЕНАЛОГОВЫЕ ДОХОДЫ,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1 031 377,7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1 010 542,6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1 028 633,5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Налог на доходы физических лиц 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688 969,4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667 630,0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694 714,9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 Акцизы по подакцизным товарам (продукции), производимым на территории Российской Федерации (акцизы на нефтепродукты)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Налоги на совокупный доход всего,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116 154,4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129 145,0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137 534,5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3.1. Упрощенная система налогообложения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110 154,4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123 145,0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131 534,5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3.2. Патентная система налогообложения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Налоги на имущество,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48 360,0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49 370,2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50 304,6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 Налог на имущество c физических лиц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14 810,2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15 544,6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Транспортный налог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Земельный налог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17 700,0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17 900,0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Государственная пошлина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6 352,0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6 385,0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Прочие отмененные налоги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НАЛОГОВЫХ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873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622,7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866 316,1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902 757,9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631" cy="7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0020" y="17562"/>
            <a:ext cx="8603979" cy="81915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Урай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очередной 2021 год и на плановый период 2022-2023 годов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видам доходов (1),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7141463"/>
              </p:ext>
            </p:extLst>
          </p:nvPr>
        </p:nvGraphicFramePr>
        <p:xfrm>
          <a:off x="323528" y="1052736"/>
          <a:ext cx="8568951" cy="4971489"/>
        </p:xfrm>
        <a:graphic>
          <a:graphicData uri="http://schemas.openxmlformats.org/drawingml/2006/table">
            <a:tbl>
              <a:tblPr/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1.  Доходы от использования муниципального имущества,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96 153,9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037,3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88 652,3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1. Доходы, получаемые в виде арендной платы за земельные участки 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70 659,8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69 314,5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68 517,9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1.2. Доходы от сдачи в аренду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25 444,1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19 505,8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18 914,8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1.3. Прочие доходы от использования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Плата за негативное воздействие на окружающую среду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1 246,5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1 246,5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1 246,5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Доходы от оказания услуг и компенсации затрат государства всего,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891,4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891,4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891,4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3.1.Доходы от оказания платных услуг (работ)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3.2.Доходы от компенсации затрат государства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Доходы от продажи материальных и нематериальных активов всего,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55 029,1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48 962,0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31 061,8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Доходы от реализации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31 000,0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30 503,0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30 504,0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Доходы от приватизации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21 045,6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17 901,2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9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 Доходы от продажи земельных участков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2 983,5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Штрафные санкции, возмещения ущерба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2 089,3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Прочие неналоговые доходы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0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НЕНАЛОГОВЫХ ДОХОДОВ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157 755,0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144 226,5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125 875,6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58195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1952" y="116632"/>
            <a:ext cx="8562048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Урай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очередной 2021 год и на плановый период 2022 и 2023 годов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видам доходов (2),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4777068"/>
              </p:ext>
            </p:extLst>
          </p:nvPr>
        </p:nvGraphicFramePr>
        <p:xfrm>
          <a:off x="179512" y="1124744"/>
          <a:ext cx="8784976" cy="3528392"/>
        </p:xfrm>
        <a:graphic>
          <a:graphicData uri="http://schemas.openxmlformats.org/drawingml/2006/table">
            <a:tbl>
              <a:tblPr/>
              <a:tblGrid>
                <a:gridCol w="5223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5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7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7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59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 ВСЕГО, В ТОМ ЧИСЛЕ: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2 173 986,8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1 965 353,7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1 982 003,3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453 421,6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372 562,8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388 441,9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161 956,8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129 656,1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109 296,0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на реализацию гос. полномочий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1 485 509,5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1 460 124,2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1 481 439,4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73 098,9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поступления, в том числе: 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7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 (в рамках соглашения о сотрудничестве между ПАО "Нефтяная компания "ЛУКОЙЛ" и Правительством ХМАО-Югры)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 ДОХОДЫ БЮДЖЕТА ГОРОДА УРАЙ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3 205 364,5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2 975 896,3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3 010 636,8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0021" y="116632"/>
            <a:ext cx="8603979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Урай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очередной 2021 год и на плановый период 2022 и 2023 годов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видам доходов (3),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3263595"/>
              </p:ext>
            </p:extLst>
          </p:nvPr>
        </p:nvGraphicFramePr>
        <p:xfrm>
          <a:off x="395536" y="1052736"/>
          <a:ext cx="8352928" cy="3178085"/>
        </p:xfrm>
        <a:graphic>
          <a:graphicData uri="http://schemas.openxmlformats.org/drawingml/2006/table">
            <a:tbl>
              <a:tblPr/>
              <a:tblGrid>
                <a:gridCol w="8352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мероприятия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5391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участие в национальных проектах (программах) в соответствии с Указом Президента Российской Федерации от 21 июля 2020 года №474 "О национальных целях развития Российской Федерации на период до 2030 года"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951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повышение оплаты труда работников муниципальных учреждений в результате установления с    1 января 2021 года минимального размера оплаты труда (МРОТ) в сумме 28 142,4 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60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сохранение достигнутого в 2020 году уровня целевых показателей средней заработной платы по отдельным категориям работников в соответствии с Указами Президента Российской Федерации от 2012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увеличение базы для начисления страховых взносов, индексируемой в соответствии с ежегодными решениями Правительства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изменение тарифов на коммунальные услуги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39817" y="142852"/>
            <a:ext cx="8404183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Особенности, учтённые в проекте </a:t>
            </a: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бюджета городского округа Урай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2021 год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1232382"/>
              </p:ext>
            </p:extLst>
          </p:nvPr>
        </p:nvGraphicFramePr>
        <p:xfrm>
          <a:off x="107504" y="908721"/>
          <a:ext cx="8928991" cy="5633528"/>
        </p:xfrm>
        <a:graphic>
          <a:graphicData uri="http://schemas.openxmlformats.org/drawingml/2006/table">
            <a:tbl>
              <a:tblPr/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2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7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83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77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8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(отчёт)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первоначальный план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РАСХОДОВ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3 608 224,0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3 230 211,7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3 290 869,2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3 062 462,0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3 098 394,1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Общегосударственные вопросы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303 613,9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322 928,8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286 871,6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313 525,8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352 397,9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23 171,4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23 937,8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23 327,3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23 483,8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23 279,9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16 630,2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17 523,6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18 531,5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17 335,7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17 463,3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5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175 984,4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184 712,1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177 379,0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177 222,6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177 426,5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8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Судебная система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4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37 721,0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43 955,5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44 246,2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44 112,5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44 372,6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4 729,5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50 097,1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47 788,3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11 537,3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46 365,1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84 844,9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2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Национальная безопасность и правоохранительная деятельность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34 268,6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34 381,2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36 532,7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34 603,4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34 716,1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7 032,3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6 573,0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6 364,9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6 468,9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23 876,7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24 559,2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25 287,0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24 707,4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24 707,4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97" y="11234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13062"/>
            <a:ext cx="8501090" cy="57963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бюджета городского округа Урай (1)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0250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733842"/>
              </p:ext>
            </p:extLst>
          </p:nvPr>
        </p:nvGraphicFramePr>
        <p:xfrm>
          <a:off x="179512" y="836711"/>
          <a:ext cx="8784975" cy="5596708"/>
        </p:xfrm>
        <a:graphic>
          <a:graphicData uri="http://schemas.openxmlformats.org/drawingml/2006/table">
            <a:tbl>
              <a:tblPr/>
              <a:tblGrid>
                <a:gridCol w="3236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1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36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36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27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26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7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(отчёт)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3 249,0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3 531,1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3 539,8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250 890,8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231 557,8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249 547,5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242 929,9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241 432,4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6 394,9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8 753,2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9 778,9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9 240,7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8 701,7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29 269,5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25 435,9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25 055,9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25 297,5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24 319,0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130 818,5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110 391,1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114 154,9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108 083,0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108 083,0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дорожный фонд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64 513,3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50 899,7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31 584,0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31 586,0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31 589,0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 и информатика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6 955,2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5 842,2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3 683,8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3 683,8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3 703,8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64 558,3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67 565,4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83 304,0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83 054,9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83 054,9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945 822,7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365 816,8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406 395,4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288 773,9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264 668,2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550 010,4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67 982,2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57 669,4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49 796,2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31 904,3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120 579,1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71 945,5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33 411,1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19 708,7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13 494,7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171 009,2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119 340,9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210 510,4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115 309,4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115 309,6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5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104 224,0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106 548,2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104 804,5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103 959,6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103 959,6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8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Охрана окружающей среды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2 185,8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2 185,8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1 689 007,7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1 750 479,9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1 753 074,4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1 658 021,1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1 683 925,3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635 176,1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683 666,3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686 405,6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677 573,2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677 573,2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702 310,3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790 070,2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818 348,4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791 174,3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817 078,5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5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244 214,8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159 645,5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167 982,7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109 094,5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109 094,5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6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23 616,0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24 417,3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29 204,4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29 204,4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29 204,4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83 690,5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51 133,3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50 974,7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50 974,7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2910" y="57722"/>
            <a:ext cx="8501090" cy="6349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бюджета городского округа Урай (2)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8" y="47477"/>
            <a:ext cx="558152" cy="73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502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6344955"/>
              </p:ext>
            </p:extLst>
          </p:nvPr>
        </p:nvGraphicFramePr>
        <p:xfrm>
          <a:off x="179512" y="980727"/>
          <a:ext cx="8856984" cy="4551695"/>
        </p:xfrm>
        <a:graphic>
          <a:graphicData uri="http://schemas.openxmlformats.org/drawingml/2006/table">
            <a:tbl>
              <a:tblPr/>
              <a:tblGrid>
                <a:gridCol w="3262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1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1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45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96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(отчёт)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2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Культура, кинематография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195 510,3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181 316,8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174 429,6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170 473,5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170 499,5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195 233,2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181 022,0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174 107,1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170 125,1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170 125,1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Здравоохранение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Социальная политика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165 054,8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177 508,1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214 636,7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186 738,3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182 934,0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3 859,0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4 044,4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15 852,8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3 814,7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30 445,0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7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128 141,8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151 178,8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160 345,7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161 947,3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158 143,0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17 201,2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18 470,4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18 998,7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18 998,7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18 998,7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8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Физическая культура и спорт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149 099,7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153 457,7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152 163,8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152 588,4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119 167,8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149 194,8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4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29 931,9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4 262,9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2 989,2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3 413,8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Средства массовой информации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12 964,1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13 021,7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11 822,4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11 781,1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11 781,1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12 964,1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13 021,7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11 822,4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11 781,1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11 781,1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5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Обслуживание государственного и муниципального долга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0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0162" y="104868"/>
            <a:ext cx="8501090" cy="65983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бюджета городского округа Урай (3)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 </a:t>
            </a:r>
          </a:p>
          <a:p>
            <a:pPr algn="ctr"/>
            <a:endParaRPr lang="ru-RU" dirty="0"/>
          </a:p>
        </p:txBody>
      </p:sp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4" y="11306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9782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3472" y="286524"/>
            <a:ext cx="8590528" cy="715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75" y="31419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71892" y="193971"/>
            <a:ext cx="5853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бюджета городского округа Урай 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отраслевым направлениям за 2019 год на 2020 год 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 проект бюджета на 2021-2023 годы,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0843" y="1844824"/>
            <a:ext cx="26331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прочие отрасли (10,3%)</a:t>
            </a:r>
          </a:p>
          <a:p>
            <a:endParaRPr lang="ru-RU" sz="1200" b="1" dirty="0"/>
          </a:p>
          <a:p>
            <a:endParaRPr lang="ru-RU" sz="1200" b="1" dirty="0"/>
          </a:p>
          <a:p>
            <a:r>
              <a:rPr lang="ru-RU" sz="1200" b="1" dirty="0"/>
              <a:t>социальный блок (69,8%)</a:t>
            </a:r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образование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культура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здравоохранение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социальная политика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физическая культура</a:t>
            </a:r>
          </a:p>
          <a:p>
            <a:endParaRPr lang="ru-RU" sz="1200" b="1" dirty="0"/>
          </a:p>
          <a:p>
            <a:r>
              <a:rPr lang="ru-RU" sz="1200" b="1" dirty="0"/>
              <a:t>жилищно-коммунальное </a:t>
            </a:r>
          </a:p>
          <a:p>
            <a:r>
              <a:rPr lang="ru-RU" sz="1200" b="1" dirty="0"/>
              <a:t>хозяйство (12,3%)</a:t>
            </a:r>
          </a:p>
          <a:p>
            <a:endParaRPr lang="ru-RU" sz="1200" b="1" dirty="0"/>
          </a:p>
          <a:p>
            <a:r>
              <a:rPr lang="ru-RU" sz="1200" b="1" dirty="0"/>
              <a:t>национальная экономика (7,6%)</a:t>
            </a:r>
          </a:p>
          <a:p>
            <a:pPr algn="ctr"/>
            <a:endParaRPr lang="ru-RU" sz="1200" b="1" dirty="0"/>
          </a:p>
        </p:txBody>
      </p:sp>
      <p:sp>
        <p:nvSpPr>
          <p:cNvPr id="24" name="Правая фигурная скобка 23"/>
          <p:cNvSpPr/>
          <p:nvPr/>
        </p:nvSpPr>
        <p:spPr>
          <a:xfrm rot="16200000">
            <a:off x="7098658" y="2126478"/>
            <a:ext cx="252028" cy="1272897"/>
          </a:xfrm>
          <a:prstGeom prst="rightBrace">
            <a:avLst>
              <a:gd name="adj1" fmla="val 108991"/>
              <a:gd name="adj2" fmla="val 50000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3"/>
          <p:cNvGrpSpPr/>
          <p:nvPr/>
        </p:nvGrpSpPr>
        <p:grpSpPr>
          <a:xfrm>
            <a:off x="245258" y="1482158"/>
            <a:ext cx="990076" cy="289157"/>
            <a:chOff x="499930" y="2037898"/>
            <a:chExt cx="1043317" cy="8064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24279" y="2037898"/>
              <a:ext cx="994620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499930" y="2359168"/>
              <a:ext cx="1043317" cy="163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b="1" dirty="0">
                  <a:latin typeface="Arial" pitchFamily="34" charset="0"/>
                  <a:cs typeface="Arial" pitchFamily="34" charset="0"/>
                </a:rPr>
                <a:t>3 608 224,0</a:t>
              </a:r>
              <a:endParaRPr lang="ru-RU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46"/>
          <p:cNvGrpSpPr/>
          <p:nvPr/>
        </p:nvGrpSpPr>
        <p:grpSpPr>
          <a:xfrm>
            <a:off x="4992907" y="1500225"/>
            <a:ext cx="1038240" cy="286688"/>
            <a:chOff x="550473" y="1032094"/>
            <a:chExt cx="1076882" cy="79951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550473" y="1032094"/>
              <a:ext cx="991921" cy="79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b="1" kern="1200" dirty="0">
                  <a:latin typeface="Arial" pitchFamily="34" charset="0"/>
                  <a:cs typeface="Arial" pitchFamily="34" charset="0"/>
                </a:rPr>
                <a:t>3 098 394,1</a:t>
              </a:r>
            </a:p>
          </p:txBody>
        </p:sp>
      </p:grpSp>
      <p:grpSp>
        <p:nvGrpSpPr>
          <p:cNvPr id="7" name="Группа 49"/>
          <p:cNvGrpSpPr/>
          <p:nvPr/>
        </p:nvGrpSpPr>
        <p:grpSpPr>
          <a:xfrm>
            <a:off x="3779912" y="1484784"/>
            <a:ext cx="1089312" cy="289157"/>
            <a:chOff x="497500" y="1062949"/>
            <a:chExt cx="1129855" cy="8064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97500" y="1062949"/>
              <a:ext cx="1075799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b="1" kern="1200" dirty="0">
                  <a:latin typeface="Arial" pitchFamily="34" charset="0"/>
                  <a:cs typeface="Arial" pitchFamily="34" charset="0"/>
                </a:rPr>
                <a:t>3 062 462,0</a:t>
              </a:r>
            </a:p>
          </p:txBody>
        </p:sp>
      </p:grpSp>
      <p:grpSp>
        <p:nvGrpSpPr>
          <p:cNvPr id="8" name="Группа 52"/>
          <p:cNvGrpSpPr/>
          <p:nvPr/>
        </p:nvGrpSpPr>
        <p:grpSpPr>
          <a:xfrm>
            <a:off x="2483769" y="1494660"/>
            <a:ext cx="1204320" cy="289157"/>
            <a:chOff x="524033" y="1032091"/>
            <a:chExt cx="1056488" cy="8064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524033" y="1032091"/>
              <a:ext cx="981799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550475" y="1306294"/>
              <a:ext cx="1030046" cy="210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b="1" kern="1200" dirty="0">
                  <a:latin typeface="Arial" pitchFamily="34" charset="0"/>
                  <a:cs typeface="Arial" pitchFamily="34" charset="0"/>
                </a:rPr>
                <a:t>3 290 869,2 </a:t>
              </a:r>
            </a:p>
          </p:txBody>
        </p:sp>
      </p:grpSp>
      <p:grpSp>
        <p:nvGrpSpPr>
          <p:cNvPr id="9" name="Группа 55"/>
          <p:cNvGrpSpPr/>
          <p:nvPr/>
        </p:nvGrpSpPr>
        <p:grpSpPr>
          <a:xfrm>
            <a:off x="1461159" y="1482158"/>
            <a:ext cx="1038239" cy="289157"/>
            <a:chOff x="550474" y="1032091"/>
            <a:chExt cx="1076881" cy="8064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550474" y="1032091"/>
              <a:ext cx="983496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b="1" kern="1200" dirty="0">
                  <a:latin typeface="Arial" pitchFamily="34" charset="0"/>
                  <a:cs typeface="Arial" pitchFamily="34" charset="0"/>
                </a:rPr>
                <a:t>3 230 211,7</a:t>
              </a: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6732240" y="5085184"/>
            <a:ext cx="2200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16 муниципальных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</p:txBody>
      </p:sp>
      <p:sp>
        <p:nvSpPr>
          <p:cNvPr id="61" name="Штриховая стрелка вправо 60"/>
          <p:cNvSpPr/>
          <p:nvPr/>
        </p:nvSpPr>
        <p:spPr>
          <a:xfrm rot="5400000">
            <a:off x="7654661" y="5818947"/>
            <a:ext cx="315398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804248" y="6309320"/>
            <a:ext cx="20998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98,9% от общего объёма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-324544" y="1412776"/>
          <a:ext cx="72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2" name="Прямая со стрелкой 31"/>
          <p:cNvCxnSpPr/>
          <p:nvPr/>
        </p:nvCxnSpPr>
        <p:spPr>
          <a:xfrm flipV="1">
            <a:off x="6012160" y="206084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012160" y="2636912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012160" y="4149080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012160" y="4653136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6990371"/>
              </p:ext>
            </p:extLst>
          </p:nvPr>
        </p:nvGraphicFramePr>
        <p:xfrm>
          <a:off x="179511" y="908719"/>
          <a:ext cx="8856986" cy="5616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1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Всего на реализацию проектов: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117 123,8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19 225,5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19 225,5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1. Национальный проект «Культура»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17 056,2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Региональный проект «Культурная среда»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17 056,2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341,1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10 196,2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 бюджет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6 518,9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2. Национальный проект «Образование»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542,0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Региональный проект «Успех каждого ребенка»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542,0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542,0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3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 бюджет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3. Национальный проект «Жилье и городская среда»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96 590,7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16 290,6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16 290,6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8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Региональный проект «Формирование комфортной городской среды»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96 590,7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16 290,6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16 290,6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12 525,9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1 629,1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1 629,1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8 579,5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8 943,5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8 943,5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9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 бюджет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75 485,3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5 718,0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5 718,0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564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4. Национальный проект «Малое и среднее предпринимательство и поддержка индивидуальной предпринимательской инициативы»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584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Региональный проект «Расширение доступа субъектов малого и среднего предпринимательства к финансовой поддержке, в том числе к льготному финансированию»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234,8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234,8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234,8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9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2 700,1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2 700,1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2 700,1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6879" y="142852"/>
            <a:ext cx="8377121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городского округа Урай на реализацию национальных (региональных) проектов на 2021-2023 годы,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2777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5831755"/>
              </p:ext>
            </p:extLst>
          </p:nvPr>
        </p:nvGraphicFramePr>
        <p:xfrm>
          <a:off x="323528" y="1483150"/>
          <a:ext cx="8496944" cy="4241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на реализацию мероприятий через инициативные проекты: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6 350,0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325,0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325,0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Муниципальная программа «Культура города Урай» на 2017-2021 годы»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7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II «Поддержка творческих 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социокультурных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гражданских инициатив, способствующих самореализации населения. Вовлечение граждан в культурную деятельность»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Основное мероприятие «Стимулирование культурного разнообразия в городе Урай»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4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Мероприятия в рамках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непрограммных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направлений деятельности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и проведение мероприятий по развитию художественного образования, реализации библиотечных проектов, на выставочную деятельность, организацию конкурсов музыкального, художественного и хореографического направлений, реализацию </a:t>
                      </a:r>
                      <a:r>
                        <a:rPr lang="ru-RU" sz="1000" b="0" i="1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социокультурных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проектов, проведение общегородских праздничных мероприятий)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Муниципальная программа «Развитие жилищно-коммунального комплекса и повышение энергетической эффективности в городе Урай» на 2019-2030 годы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300,0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I «Создание условий для обеспечения содержания объектов жилищно-коммунального комплекса города Урай»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300,0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5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Основное мероприятие «Организация содержания объектов благоустройства»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300,0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1111" y="116632"/>
            <a:ext cx="8600141" cy="79208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городского округа Урай на проведение мероприятий,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реализация которых будет осуществляться в 2021-2023 годах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инициативные проекты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5" y="11306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86764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Реализация мероприятий будет осуществляться в соответствии с постановлением администрации города Урай от 16.08.2019 №2041 «О реализации в городе Урай проектов инициативного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бюджетирования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33576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448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" dirty="0">
                <a:latin typeface="Times New Roman" pitchFamily="18" charset="0"/>
                <a:cs typeface="Times New Roman" pitchFamily="18" charset="0"/>
              </a:rPr>
              <a:t>Цель бюджетной политики </a:t>
            </a:r>
            <a:r>
              <a:rPr lang="ru-RU" sz="4000" b="1" spc="-10" dirty="0">
                <a:latin typeface="Arial" pitchFamily="34" charset="0"/>
                <a:cs typeface="Arial" pitchFamily="34" charset="0"/>
              </a:rPr>
              <a:t>-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96952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жизни населения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Урай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42942" cy="8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848" y="116632"/>
            <a:ext cx="7668344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планируемые к реализации </a:t>
            </a:r>
            <a:b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Урай в 2021- 2023 годы,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 (1)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858404"/>
              </p:ext>
            </p:extLst>
          </p:nvPr>
        </p:nvGraphicFramePr>
        <p:xfrm>
          <a:off x="179512" y="2204863"/>
          <a:ext cx="8784977" cy="4046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1. Муниципальная программа «Развитие образования и молодежной политики в городе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1 689 931,3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1 613 931,1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1 639 835,3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2. Муниципальная программа «Развитие физической культуры, спорта и туризма в городе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152 914,9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149 916,8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150 341,5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3. Муниципальная программа «Культура города Урай» на 2017-2021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254 918,7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0,0 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4. Муниципальная программа «Поддержка социально ориентированных некоммерческих организаций в городе Урай» на 2018-2030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12 768,7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10 966,7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10 966,7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29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5. Муниципальная программа «Улучшение жилищных условий жителей, проживающих на территории муниципального образования город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128 107,1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97 197,8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77 480,7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0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6. Муниципальная программа 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27 235,9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26 656,3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26 656,3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7. Муниципальная программа «Охрана окружающей среды в границах города Урай»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750,0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100,0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100,0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836713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это документ, определяющий: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цели и задачи муниципальной политики в определённой сфере;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способы их достижения;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объёмы используемых финансовых ресурсов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hlinkClick r:id="rId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http://uray.ru/municipalnye-programmy/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513493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2130204"/>
              </p:ext>
            </p:extLst>
          </p:nvPr>
        </p:nvGraphicFramePr>
        <p:xfrm>
          <a:off x="185335" y="1052736"/>
          <a:ext cx="8779153" cy="50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8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8. Муниципальная программа «Развитие транспортной системы города Урай»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36 528,3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30 885,0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30 885,0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 Муниципальная программа «Профилактика правонарушений на территории города Урай» на 2018-2030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11 544,2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9 819,5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9 828,2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 Муниципальная программа «Развитие малого и среднего предпринимательства, потребительского рынка и сельскохозяйственных товаропроизводителей города Урай»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26 817,6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27 030,6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26 030,6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 Муниципальная программа «Информационное общество –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15 606,2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15 564,9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15 564,9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 Муниципальная программа «Формирование современной городской среды муниципального образования город Урай» на 2018-2022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99 704,2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16 290,6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0,0 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 Муниципальная программа «Обеспечение градостроительной деятельности на территории города Урай» на  2018-2030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45 911,8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45 781,6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45 781,6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1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 Муниципальная программа «Управление муниципальными финансами в городе Урай»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36 354,1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73 095,9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111 595,7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 Муниципальная программа «Совершенствование и развитие муниципального управления в городе Урай» на 2018-2030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454 476,2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437 447,0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437 042,6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 Муниципальная программа «Развитие жилищно-коммунального комплекса и повышение энергетической эффективности в городе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261 364,2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239 892,5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231 721,0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на реализацию муниципальных программ: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3 254 933,4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2 794 576,3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2 813 830,1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планируемые к реализации </a:t>
            </a:r>
            <a:b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Урай в 2021- 2023 годы,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 (2)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664533811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1770" y="116632"/>
            <a:ext cx="8502230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-99392"/>
            <a:ext cx="8229600" cy="100811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Расходы бюджета городского округа Урай на поддержку семьи и детства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2021 и на плановый период 2022 и 2023 годы,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3516079" cy="248508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1268760"/>
            <a:ext cx="2880319" cy="1423372"/>
          </a:xfrm>
          <a:prstGeom prst="roundRec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21г.- 1 625 314,0 тыс.рублей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2022г.- 1 563 070,5 тыс.рублей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2023г.- 1 588 974,7 тыс.рублей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1268760"/>
            <a:ext cx="2736304" cy="14233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культуры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21г.-  92 237,4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2022г.- 73 050,9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2023г.- 73 050,9 тыс.рублей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5085184"/>
            <a:ext cx="2880320" cy="1482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физической культуры и спорта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21г.- 163 207,7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2022г.- 149 916,8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2023г.- 150 341,5 тыс.рублей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085184"/>
            <a:ext cx="2736304" cy="15121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соц.защиты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21г.- 79 755,4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2022г.- 79 007,3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2023г.- 79 007,3 тыс.рублей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5085184"/>
            <a:ext cx="2808312" cy="1440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нац.безопасности</a:t>
            </a:r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правоохранительной деятельности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21г.- 437,7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2022г.- 437,7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2023г.- 437,7 тыс.рублей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1268760"/>
            <a:ext cx="2827188" cy="14233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обеспечения жильем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21г.- 59 302,7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2022г.- 61 652,3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2023г.- 57 848,0 тыс.рублей</a:t>
            </a:r>
          </a:p>
          <a:p>
            <a:pPr algn="ctr"/>
            <a:endParaRPr lang="ru-RU" dirty="0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7984" y="3198301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21 год – 2 020 254,9 тыс.рублей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2022 год - 1 927 135,5 тыс.рублей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2023 год – 1 949 660,1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301280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2130204"/>
              </p:ext>
            </p:extLst>
          </p:nvPr>
        </p:nvGraphicFramePr>
        <p:xfrm>
          <a:off x="185335" y="1052736"/>
          <a:ext cx="8779153" cy="5199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6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Всего, в 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2 020 254,9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1 927 135,5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1 949 660,1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местный бюджет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518 345,6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467 479,2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467 497,6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 автономного округа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1 500 962,9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1 458 256,7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1 480 819,2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Федеральный бюджет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946,4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1 399,6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1 343,3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Муниципальная программа «Развитие образования и молодежной политики в городе Урай» на 2019–2030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1 625 314,0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1 563 070,5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1 588 974,7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 Муниципальная программа «Культура города Урай» на 2017-2021 годы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92 237,4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Непрограммные направления деятельности </a:t>
                      </a:r>
                      <a:r>
                        <a:rPr lang="ru-RU" sz="11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связи с окончанием срока действия  в 2021 году муниципальной программы «Культура города Урай» на 2017-2021 годы)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73 050,9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73 050,9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 Муниципальная программа «Развитие физической культуры, спорта и туризма в городе Урай» на 2019-2030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163 207,7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149 916,8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150 341,5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 Муниципальная программа «Поддержка социально ориентированных некоммерческих организаций в городе Урай» на 2018-2030 годы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7 134,9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7 134,9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7 134,9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 Муниципальная программа «Улучшение жилищных условий жителей, проживающих на территории муниципального образования город Урай» на 2019-2030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59 302,7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61 652,3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57 848,0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3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 Муниципальная программа «Профилактика правонарушений на территории города Урай» на 2018-2030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437,9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437,9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437,9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 Муниципальная программа «Совершенствование и развитие муниципального управления в городе Урай» на 2018-2030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72 620,5</a:t>
                      </a:r>
                    </a:p>
                  </a:txBody>
                  <a:tcPr marL="5832" marR="5832" marT="58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71 872,4</a:t>
                      </a:r>
                    </a:p>
                  </a:txBody>
                  <a:tcPr marL="5832" marR="5832" marT="58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71 872,4</a:t>
                      </a:r>
                    </a:p>
                  </a:txBody>
                  <a:tcPr marL="5832" marR="5832" marT="583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средств, направляемых на поддержку семьи и детства в 2021-2023 годах, в разрезе муниципальных программ,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533811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4677" y="66760"/>
            <a:ext cx="8429652" cy="6091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8037"/>
            <a:ext cx="810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образования и молодежной политики в городе </a:t>
            </a:r>
            <a:r>
              <a:rPr lang="ru-RU" sz="1600" b="1" spc="-10" dirty="0" err="1"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latin typeface="Arial" pitchFamily="34" charset="0"/>
                <a:cs typeface="Arial" pitchFamily="34" charset="0"/>
              </a:rPr>
              <a:t>» 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</a:t>
            </a:r>
            <a:r>
              <a:rPr lang="ru-RU" sz="16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600" b="1" dirty="0">
                <a:solidFill>
                  <a:srgbClr val="3333FF"/>
                </a:solidFill>
              </a:rPr>
              <a:t>и молодежной политики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556793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Целью муниципальной программы является</a:t>
            </a:r>
            <a:endParaRPr lang="ru-RU" sz="1600" i="1" dirty="0"/>
          </a:p>
          <a:p>
            <a:pPr algn="ctr"/>
            <a:r>
              <a:rPr lang="ru-RU" sz="1400" dirty="0"/>
              <a:t>обеспечение доступности качественного образования, соответствующего требованиям инновационного развития экономики и современным потребностям общества, а также всестороннего развития и самореализации подростков и молодежи	</a:t>
            </a:r>
          </a:p>
          <a:p>
            <a:pPr algn="ctr"/>
            <a:r>
              <a:rPr lang="ru-RU" sz="1600" b="1" dirty="0"/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9588606"/>
              </p:ext>
            </p:extLst>
          </p:nvPr>
        </p:nvGraphicFramePr>
        <p:xfrm>
          <a:off x="251520" y="2564903"/>
          <a:ext cx="6264697" cy="1967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8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«Дошкольное образования»  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«Развитие современной инфраструктуры»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«Общее</a:t>
                      </a:r>
                      <a:r>
                        <a:rPr lang="ru-RU" sz="14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дополнительное образование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4 «Развитие муниципальной методической службы» 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</a:t>
                      </a:r>
                      <a:r>
                        <a:rPr lang="ru-RU" sz="14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 «</a:t>
                      </a:r>
                      <a:r>
                        <a:rPr lang="ru-RU" sz="1400" b="1" i="0" u="none" strike="noStrike" baseline="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Здоровьесбережение</a:t>
                      </a:r>
                      <a:r>
                        <a:rPr lang="ru-RU" sz="14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1400" b="1" i="0" u="none" strike="noStrike" baseline="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здоровьесозидание</a:t>
                      </a:r>
                      <a:r>
                        <a:rPr lang="ru-RU" sz="14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6 «Молодежная политика»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7 «Каникулярный отдых»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32678127"/>
              </p:ext>
            </p:extLst>
          </p:nvPr>
        </p:nvGraphicFramePr>
        <p:xfrm>
          <a:off x="2216223" y="4293096"/>
          <a:ext cx="6532239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0155" y="4941168"/>
            <a:ext cx="1756106" cy="782553"/>
            <a:chOff x="0" y="288033"/>
            <a:chExt cx="1756106" cy="78255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7349" y="288033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0" y="360041"/>
              <a:ext cx="1678757" cy="66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9552" y="5445224"/>
            <a:ext cx="1387207" cy="806400"/>
            <a:chOff x="430648" y="1032091"/>
            <a:chExt cx="1387207" cy="8064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30648" y="1032091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54267" y="1055710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1 664 423,8 </a:t>
              </a:r>
              <a:r>
                <a:rPr lang="ru-RU" sz="1400" b="1" kern="1200" dirty="0">
                  <a:latin typeface="Arial" pitchFamily="34" charset="0"/>
                  <a:cs typeface="Arial" pitchFamily="34" charset="0"/>
                </a:rPr>
                <a:t>тыс.рублей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835696" y="5085184"/>
            <a:ext cx="368963" cy="345374"/>
            <a:chOff x="1852795" y="595460"/>
            <a:chExt cx="368963" cy="345374"/>
          </a:xfrm>
        </p:grpSpPr>
        <p:sp>
          <p:nvSpPr>
            <p:cNvPr id="16" name="Стрелка вправо 15"/>
            <p:cNvSpPr/>
            <p:nvPr/>
          </p:nvSpPr>
          <p:spPr>
            <a:xfrm rot="9294">
              <a:off x="1852795" y="595460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9294">
              <a:off x="1852795" y="664395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411" y="517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300192" y="2780928"/>
            <a:ext cx="2699792" cy="152349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Предусмотрено участие в региональном проекте </a:t>
            </a:r>
          </a:p>
          <a:p>
            <a:pPr algn="ctr"/>
            <a:r>
              <a:rPr lang="ru-RU" sz="1400" b="1" i="1" dirty="0"/>
              <a:t> «Успех каждого ребенка» национального проекта «Образование»</a:t>
            </a:r>
          </a:p>
          <a:p>
            <a:pPr algn="ctr"/>
            <a:endParaRPr lang="ru-RU" sz="800" b="1" i="1" dirty="0"/>
          </a:p>
          <a:p>
            <a:pPr algn="ctr"/>
            <a:r>
              <a:rPr lang="ru-RU" sz="1500" b="1" i="1" dirty="0"/>
              <a:t>2021 год – 477,0 тыс.руб.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avatars.mds.yandex.net/get-zen_doc/1576786/pub_5dcfa64d43ca9b53a9704994_5dcfac53aa9fe536eeed57a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3200400" cy="23042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4348" y="188640"/>
            <a:ext cx="8429652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251521" y="750983"/>
          <a:ext cx="8712968" cy="2515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8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707 740,2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706 805,2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706 805,2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561 356,2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561 356,2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561 356,2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субвенции на выплату компенсации части родительской платы за присмотр и уход за детьми в образовательных организациях, реализующих образовательные программы дошкольного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29 232,0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29 232,0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29 232,0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дошкольных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воспитанников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0648"/>
            <a:ext cx="8604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ДОШКОЛЬНОЕ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https://avatars.mds.yandex.net/get-zen_doc/195447/pub_5d599584c49f2900adeff929_5d599628d4f07a00ae93855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429000"/>
            <a:ext cx="2895600" cy="2171700"/>
          </a:xfrm>
          <a:prstGeom prst="rect">
            <a:avLst/>
          </a:prstGeom>
          <a:noFill/>
        </p:spPr>
      </p:pic>
      <p:pic>
        <p:nvPicPr>
          <p:cNvPr id="60422" name="Picture 6" descr="https://amacumara.com/wp-content/uploads/2018/11/5D3_0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3645026"/>
            <a:ext cx="2809037" cy="2016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3196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12984"/>
            <a:ext cx="2705100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14348" y="116632"/>
            <a:ext cx="8429652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251521" y="750983"/>
          <a:ext cx="8712968" cy="2350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8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Расходы,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753 488,6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713 670,2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713 670,2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626 261,2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626 258,8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626 258,8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в региональном проекте "Успех каждого ребенка"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общеобразовательных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учащихся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5 433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5 526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учреждений дополнительного образования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МБУ «Центр молодежи и дополнительного образования»)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0648"/>
            <a:ext cx="8604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ОБЩЕЕ  И ДОПОЛНИТЕЛЬНОЕ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Z:\Влад\сайт\2016\Ноябрь\Новая папка\K800_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95802"/>
            <a:ext cx="2240280" cy="335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sp-land.ru/wp-content/uploads/2019/07/SHA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438400" cy="1626108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zen_doc/1872259/pub_5d3be2d66c300400ac632059_5d3beb7c7cccba00ac251bb0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085184"/>
            <a:ext cx="2286000" cy="1524000"/>
          </a:xfrm>
          <a:prstGeom prst="rect">
            <a:avLst/>
          </a:prstGeom>
          <a:noFill/>
        </p:spPr>
      </p:pic>
      <p:pic>
        <p:nvPicPr>
          <p:cNvPr id="2054" name="Picture 6" descr="https://gorodok-tlt.ru/upload/iblock/27e/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001707"/>
            <a:ext cx="2887066" cy="1856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3196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1560" y="260648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7300185"/>
              </p:ext>
            </p:extLst>
          </p:nvPr>
        </p:nvGraphicFramePr>
        <p:xfrm>
          <a:off x="395537" y="764704"/>
          <a:ext cx="8280920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1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9 331,0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обеспечение безопасных и комфортных условий обучения, выполнение мероприятий в рамках антитеррористической деятельности и безопасности на объектах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9 185,0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285728"/>
            <a:ext cx="867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РАЗВИТИЕ СОВРЕМЕННОЙ ИНФРАСТРУКТУРЫ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43608" y="836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95536" y="2348880"/>
            <a:ext cx="8640960" cy="36004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ЗДОРОВЬЕСБЕРЕЖЕНИЕ И ЗДОРОВЬЕСОЗИДАНИЕ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95537" y="2780928"/>
          <a:ext cx="8352928" cy="3853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4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47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9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140 756,6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114 853,4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140 757,6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01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субвенции на социальную поддержку отдельных категорий обучающихся в муниципальных общеобразовательных организациях,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85 935,4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60 031,2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85 935,4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50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 с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(10%) из расчета 134 рубля в день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32 524,5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32 524,5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32 524,5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50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финансирование оплаты питания не льготной категории обучающихся 5 - 11 классов из расчета 91,6 рублей (средства родителей - 42,4 рубля) в день и двухразового питания обучающихся, находящихся в образовательном учреждении 8 часов и более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22 086,7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22 086,7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22 086,7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7626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bs.twimg.com/media/C7h5B4ZWsAANAO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25144"/>
            <a:ext cx="2731008" cy="181996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11560" y="260648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7300185"/>
              </p:ext>
            </p:extLst>
          </p:nvPr>
        </p:nvGraphicFramePr>
        <p:xfrm>
          <a:off x="323526" y="678110"/>
          <a:ext cx="8568953" cy="2523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27 781,7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27 781,7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27 781,7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субвенции на организацию и обеспечение отдыха и оздоровления детей, в том числе в этнической среде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11 533,4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11 533,4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11 533,4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организацию питания детей в возрасте от 6 до 17 лет (включительно) в лагерях с дневным пребыванием детей, в возрасте от 8 до 17 лет (включительно) – в палаточных лагерях, в возрасте от 14 до 17 лет (включительно) – в лагерях труда и отдыха с дневным пребыванием детей с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(15%)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10 709,1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10 709,1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10 709,1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 выездного отдыха детей, работы лагерей с дневным пребыванием детей и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досуговых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площадок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4 774,0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4 774,0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4 774,0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188640"/>
            <a:ext cx="867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МОЛОДЕЖНАЯ ПОЛИТИКА И КАНИКУЛЯРНЫЙ ОТДЫХ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43608" y="836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79513" y="3356992"/>
            <a:ext cx="2952328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Каникулярный отдых в черте города Урай  – 2 300 детей (открытие смен лагерей с дневным пребыванием детей в период весенних и осенних каникул, в летний период)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75857" y="3501008"/>
            <a:ext cx="2520280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путевками в загородные лагеря – 327 детей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68144" y="3645024"/>
            <a:ext cx="3096344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 подростков по системе круглогодичной работы (с января по декабрь) с приемом в муниципальные учреждения города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education.peopleandcountries.com/wp-content/uploads/2018/06/%D0%9A%D0%B0%D0%BA-%D1%81%D0%B4%D0%B5%D0%BB%D0%B0%D1%82%D1%8C-%D1%87%D1%82%D0%BE%D0%B1%D1%8B-%D0%BA%D0%B0%D0%BD%D0%B8%D0%BA%D1%83%D0%BB%D1%8B-%D0%BF%D1%80%D0%B8%D0%BD%D0%B5%D1%81%D0%BB%D0%B8-%D0%BC%D0%B0%D0%BA%D1%81%D0%B8%D0%BC%D1%83%D0%BC-%D0%BF%D0%BE%D0%BB%D1%8C%D0%B7%D1%8B-%D1%80%D0%B5%D0%B1%D0%B5%D0%BD%D0%BA%D1%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2521062" cy="1681704"/>
          </a:xfrm>
          <a:prstGeom prst="rect">
            <a:avLst/>
          </a:prstGeom>
          <a:noFill/>
        </p:spPr>
      </p:pic>
      <p:pic>
        <p:nvPicPr>
          <p:cNvPr id="1034" name="Picture 10" descr="https://nao24.ru/uploads/posts/2019-06/1559553785_1530198821_tay_982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069840"/>
            <a:ext cx="2682240" cy="1788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7626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8271351"/>
              </p:ext>
            </p:extLst>
          </p:nvPr>
        </p:nvGraphicFramePr>
        <p:xfrm>
          <a:off x="107505" y="836709"/>
          <a:ext cx="8928993" cy="58594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3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9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9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9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Численность воспитанников в возрасте до трех лет, посещающих муниципальные организации, осуществляющие образовательную деятельность по образовательным программам дошкольного образования, присмотр и уход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2 месяцев до 7 лет, стоящих на учете для определения в муниципальные дошкольные образовательные организации, в общей численности детей в возрасте от 2 месяцев до 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1 до 6 лет, получающих дошкольную образовательную услугу и (или) услугу по их содержанию в муниципальных образовательных организациях, в общей численности детей в возрасте от 1 до 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1 до 6 лет, стоящих на учете для определения в муниципальные дошкольные образовательные организации, в общей численности детей в возрасте от 1 до 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Доступность дошкольного образования для детей в возрасте от полутора до трех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образовательных организаций, соответствующих современным требованиям обучения, в общем количестве муниципальных 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обучающихся в муниципальных общеобразовательных организациях, занимающихся во вторую (третью) смену, в общей численности обучающихся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общеобразовательных организаций, имеющих современную и безопасную цифровую образовательную среду, в общем количестве муниципальных общеобразовательных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общеобразовательных организаций, здания которых находятся в аварийном состоянии или требуют капитального ремонта, в общем числе муниципальных общеобразовательных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5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дошкольных образовательных организаций, здания которых находятся в аварийном состоянии или требуют капитального ремонта, в общем числе муниципальных дошкольных 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негосударственных, в том числе некоммерческих, организаций, предоставляющих услуги в сфере  образования, в общем числе организаций, предоставляющих услуги в сфере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5 до 18 лет, обучающихся по дополнительным общеобразовательным программам естественнонаучной и технической направленности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обучающихся, воспитанников, ставших победителями и призерами в мероприятиях на региональном, всероссийском уровне, от общего количества участников от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образовательных организаций, реализующих инновационные программы, обеспечивающих отработку новых технологий содержания обучения и воспитания по итогам конкурса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0"/>
            <a:ext cx="8429652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образования и молодежной политики в городе Урай» на 2019 - 2030 годы (1)</a:t>
            </a: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93" y="146325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5298" y="209894"/>
            <a:ext cx="8429652" cy="62681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2070"/>
            <a:ext cx="8229600" cy="604642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Приоритеты налоговой политики городского округа Урай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0068731"/>
              </p:ext>
            </p:extLst>
          </p:nvPr>
        </p:nvGraphicFramePr>
        <p:xfrm>
          <a:off x="107504" y="69269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304" y="20612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3137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3652718"/>
              </p:ext>
            </p:extLst>
          </p:nvPr>
        </p:nvGraphicFramePr>
        <p:xfrm>
          <a:off x="28956" y="764704"/>
          <a:ext cx="9007542" cy="56461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3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8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выпускников муниципальных общеобразовательных организаций, сдавших единый государственный экзамен по русскому языку и математике, в общей численности выпускников муниципальных общеобразовательных организаций, сдававших единый государственный экзамен по данным предметам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обучающихся, участвующих в мероприятиях и проектах различного уровня, направленных на развитие и  воспитание детей и подростков, в общей численности обучающихся в муниципальных общеобразовательных организациях </a:t>
                      </a:r>
                      <a:endParaRPr lang="ru-RU" sz="1000" b="0" dirty="0">
                        <a:effectLst/>
                        <a:latin typeface="Arial" pitchFamily="34" charset="0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5 до 18 лет, получающих услуги по дополнительному образованию в организациях различной организационно-правовой формы собственности, в общей численности детей данной возрастной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154,1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151,5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 профессионального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0,007896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0,010282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0,012737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учителей, охваченных национальной системой профессионального роста педагогических работников, от общего количества учителей муниципальных общеобразовательных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педагогических работников, повысивших уровень квалификации через участие в курсах повышения квалификации, стажировках, семинарах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детей, получивших психолого-педагогическую, диагностическую помощь, от общего числа детей, обучающихся в муниципальных 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первой и второй групп здоровья в общей численности обучающихся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5 до 18 лет, получающих услуги по дополнительному образованию в организациях различной организационно-правовой формы собственности, в общей численности детей данной возрастной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154,1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151,5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 профессионального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0,007896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0,010282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0,012737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учителей, охваченных национальной системой профессионального роста педагогических работников, от общего количества учителей муниципальных общеобразовательных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37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4266" y="16737"/>
            <a:ext cx="8609734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образования и молодежной политики в городе Урай» на 2019 - 2030 годы (2)</a:t>
            </a:r>
          </a:p>
        </p:txBody>
      </p:sp>
    </p:spTree>
    <p:extLst>
      <p:ext uri="{BB962C8B-B14F-4D97-AF65-F5344CB8AC3E}">
        <p14:creationId xmlns:p14="http://schemas.microsoft.com/office/powerpoint/2010/main" xmlns="" val="3212555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4348" y="142851"/>
            <a:ext cx="8429652" cy="62011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16632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физической культуры, спорта и туризма в городе Урай» на 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3671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физической культуре, спорту и туризму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88569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Целями муниципальной программы являются </a:t>
            </a:r>
          </a:p>
          <a:p>
            <a:pPr algn="ctr"/>
            <a:r>
              <a:rPr lang="ru-RU" sz="1300" b="1" i="1" dirty="0"/>
              <a:t>создание условий для обеспечения жителей возможностью систематически заниматься физической культурой и спортом, массовым спортом, в том числе повышения уровня обеспеченности населения объектами спорта, а также создание условий для развития детско-юношеского спорта, системы отбора и подготовки спортивного резерва; создание условий для развития внутреннего и въездного туризма на территории города Урай</a:t>
            </a:r>
            <a:endParaRPr lang="ru-RU" sz="13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80929"/>
            <a:ext cx="5904656" cy="216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1 «Развитие физической культуры и спорта в городе Урай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(обеспечение деятельности (оказание услуг) МАУ ДО «ДЮСШ «Старт», организация и проведение городских физкультурных и спортивно-массовых мероприятий).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 2021 года предусмотрена субсидия на развитие сети спортивных объектов шаговой доступности с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софинансированием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из местного бюджета (5%): 2021г. – 1 432,6 т.р., 2022г. – 158,9 т.р., 2023г. – 283,6 т.р. Средства будут направлены на приобретение комплектов спортивного оборудования, площадки для ГТО, на мероприятия по обеспечению комплексной безопасности. 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054319090"/>
              </p:ext>
            </p:extLst>
          </p:nvPr>
        </p:nvGraphicFramePr>
        <p:xfrm>
          <a:off x="2195736" y="4725145"/>
          <a:ext cx="6532239" cy="213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9512" y="5085184"/>
            <a:ext cx="1678757" cy="782553"/>
            <a:chOff x="0" y="306452"/>
            <a:chExt cx="1678757" cy="78255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9552" y="5589240"/>
            <a:ext cx="1387207" cy="806400"/>
            <a:chOff x="430648" y="834485"/>
            <a:chExt cx="1387207" cy="806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181 963,7 тыс.рублей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907705" y="5229200"/>
            <a:ext cx="288032" cy="345374"/>
            <a:chOff x="1852795" y="397855"/>
            <a:chExt cx="368963" cy="345374"/>
          </a:xfrm>
        </p:grpSpPr>
        <p:sp>
          <p:nvSpPr>
            <p:cNvPr id="17" name="Стрелка вправо 16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20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082" y="122861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228184" y="3068960"/>
            <a:ext cx="2736304" cy="152349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Предусмотрено участие в региональном проекте </a:t>
            </a:r>
          </a:p>
          <a:p>
            <a:pPr algn="ctr"/>
            <a:r>
              <a:rPr lang="ru-RU" sz="1400" b="1" i="1" dirty="0"/>
              <a:t> «Успех каждого ребенка» национального проекта «Образование»</a:t>
            </a:r>
          </a:p>
          <a:p>
            <a:pPr algn="ctr"/>
            <a:endParaRPr lang="ru-RU" sz="800" b="1" i="1" dirty="0"/>
          </a:p>
          <a:p>
            <a:pPr algn="ctr"/>
            <a:r>
              <a:rPr lang="ru-RU" sz="1500" b="1" i="1" dirty="0"/>
              <a:t>2021 год – 54,2 тыс.руб.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2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326" y="59063"/>
            <a:ext cx="8642350" cy="55033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314"/>
            <a:ext cx="8083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«Развитие физической культуры, спорта и туризма в городе Урай» на 2019-2030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6421444"/>
              </p:ext>
            </p:extLst>
          </p:nvPr>
        </p:nvGraphicFramePr>
        <p:xfrm>
          <a:off x="44315" y="836712"/>
          <a:ext cx="8992181" cy="50965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2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6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54,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детей и молодежи (возраст 3 - 29 лет), систематически занимающихся физической культурой и спортом, в общей численности детей и молодежи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граждан среднего возраста (женщины: 30 - 54 года; мужчины: 30 - 59 лет), систематически занимающихся физической культурой и спортом, в общей численности граждан среднего возраста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граждан старшего возраста (женщины: 55 - 79 лет; мужчины: 60 - 79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граждан, занимающихся физической культурой и спортом по месту работы, в общей численности населения, занятого в экономике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10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4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спорта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туристов, размещенных в коллективных средствах размещения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туристических маршрутов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6" y="1231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14348" y="142852"/>
            <a:ext cx="8429652" cy="47783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3586"/>
            <a:ext cx="8322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«Культура города Урай» на 2017-2021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692697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культуре и социальным вопросам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1196752"/>
            <a:ext cx="84249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Целью муниципальной программы являются  </a:t>
            </a:r>
            <a:r>
              <a:rPr lang="ru-RU" sz="1400" dirty="0"/>
              <a:t>укрепление единого культурного пространства, создание комфортных условий и равных возможностей доступа населения к культурным ценностям, цифровым ресурсам,  самореализации и раскрытия таланта каждого жителя города Урай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9133731"/>
              </p:ext>
            </p:extLst>
          </p:nvPr>
        </p:nvGraphicFramePr>
        <p:xfrm>
          <a:off x="251520" y="2132857"/>
          <a:ext cx="5616624" cy="3240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«Модернизация и развитие учреждений в сфере культуры»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(субсидии на Государственную поддержку отрасли культуры с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(2%) будут направлены на приобретение музыкальных инструментов, оборудования и учебных материалов Детской школы искусств – 17 056,2 т.р.; субсидии на развитие сферы с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(15%) будут направлены на модернизацию общедоступных муниципальных библиотек – 456,7 т.р.)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44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«</a:t>
                      </a:r>
                      <a:r>
                        <a:rPr lang="ru-RU" sz="1400" b="1" i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Поддержка творческих и социокультурных гражданских  инициатив, способствующих самореализации населения. Вовлечение граждан в культурную деятельность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(стимулирование культурного разнообразия, реализация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социокультурных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проектов, проведение общегородских праздничных мероприятий)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2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«</a:t>
                      </a:r>
                      <a:r>
                        <a:rPr lang="ru-RU" sz="1400" b="1" i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муниципальной поддержки учреждений культуры и организаций дополнительного образования в области искусств</a:t>
                      </a:r>
                      <a:r>
                        <a:rPr lang="ru-RU" sz="14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(оказание муниципальных услуг (выполнение работ) МАУ «Культура», МБУ ДО «ДШИ»)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943137901"/>
              </p:ext>
            </p:extLst>
          </p:nvPr>
        </p:nvGraphicFramePr>
        <p:xfrm>
          <a:off x="251520" y="5229200"/>
          <a:ext cx="525658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4"/>
          <p:cNvSpPr/>
          <p:nvPr/>
        </p:nvSpPr>
        <p:spPr>
          <a:xfrm>
            <a:off x="179512" y="5589240"/>
            <a:ext cx="2007169" cy="5217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084168" y="2204864"/>
            <a:ext cx="2880320" cy="249299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Предусмотрено участие 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/>
              <a:t> в региональном проекте </a:t>
            </a:r>
          </a:p>
          <a:p>
            <a:pPr algn="ctr"/>
            <a:r>
              <a:rPr lang="ru-RU" sz="1400" b="1" i="1" dirty="0"/>
              <a:t> «Культурная среда» национального проекта «Культура»</a:t>
            </a:r>
          </a:p>
          <a:p>
            <a:pPr algn="ctr"/>
            <a:r>
              <a:rPr lang="ru-RU" sz="1400" b="1" i="1" dirty="0"/>
              <a:t>2021 год – 17 056,2 тыс.руб.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i="1" dirty="0"/>
              <a:t> </a:t>
            </a:r>
            <a:r>
              <a:rPr lang="ru-RU" sz="1400" b="1" i="1" dirty="0"/>
              <a:t>в региональном проекте </a:t>
            </a:r>
          </a:p>
          <a:p>
            <a:pPr algn="ctr"/>
            <a:r>
              <a:rPr lang="ru-RU" sz="1400" b="1" i="1" dirty="0"/>
              <a:t> «Успех каждого ребенка» национального проекта «Образование»</a:t>
            </a:r>
          </a:p>
          <a:p>
            <a:pPr algn="ctr"/>
            <a:r>
              <a:rPr lang="ru-RU" sz="1400" b="1" i="1" dirty="0"/>
              <a:t>2021 год – 10,8 тыс.руб.</a:t>
            </a:r>
            <a:endParaRPr lang="ru-RU" sz="1500" b="1" i="1" dirty="0"/>
          </a:p>
        </p:txBody>
      </p:sp>
      <p:pic>
        <p:nvPicPr>
          <p:cNvPr id="44034" name="Picture 2" descr="http://www.mincult.govdnr.ru/sites/default/files/news-pictures/dmhsdtfwzw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826000"/>
            <a:ext cx="3048000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1239766"/>
              </p:ext>
            </p:extLst>
          </p:nvPr>
        </p:nvGraphicFramePr>
        <p:xfrm>
          <a:off x="395536" y="1052736"/>
          <a:ext cx="8208912" cy="2880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8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4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5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9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организаций культуры, получивших современное оборудование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числа обращений к цифровым ресурсам культуры (процент к базовому значению)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числа граждан, принимающих участие в культурной деятельности (процент к базовому значению)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удовлетворенности жителей города Урай качеством услуг, предоставляемых учреждениями в сфере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специалистов, прошедших повышение квалификации путем направления на семинары, курсы повышения квалификации, обучение от общего количества специалистов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142852"/>
            <a:ext cx="8429652" cy="63175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«Культура города Урай на 2017 - 2021 годы»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365104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365104"/>
            <a:ext cx="82089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связи с окончанием срока действия в 2021 году муниципальной программы, ее мероприятия в 2022-2023 годах формируются по </a:t>
            </a:r>
            <a:r>
              <a:rPr lang="ru-RU" sz="1400" dirty="0" err="1"/>
              <a:t>непрограммным</a:t>
            </a:r>
            <a:r>
              <a:rPr lang="ru-RU" sz="1400" dirty="0"/>
              <a:t> направлениям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4348" y="178019"/>
            <a:ext cx="8429652" cy="60490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9581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«Поддержка социально ориентированных некоммерческих  организаций в городе Урай» на 2018 - 2030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16" y="836712"/>
            <a:ext cx="8749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развитию местного самоуправления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386" y="1412776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Целью муниципальной программы является </a:t>
            </a:r>
          </a:p>
          <a:p>
            <a:pPr algn="ctr"/>
            <a:r>
              <a:rPr lang="ru-RU" sz="1400" dirty="0"/>
              <a:t>создание условий для участия некоммерческих организаций в предоставлении гражданам</a:t>
            </a:r>
          </a:p>
          <a:p>
            <a:pPr algn="ctr"/>
            <a:r>
              <a:rPr lang="ru-RU" sz="1400" dirty="0"/>
              <a:t>услуг (работ) в социальной сфере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0985255"/>
              </p:ext>
            </p:extLst>
          </p:nvPr>
        </p:nvGraphicFramePr>
        <p:xfrm>
          <a:off x="251520" y="2204864"/>
          <a:ext cx="4968552" cy="23449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33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субсидий</a:t>
                      </a:r>
                      <a:r>
                        <a:rPr kumimoji="0"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оказание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финансовой поддержки социально ориентированным некоммерческим организациям,  деятельность которых направлена: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74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 защиту прав и интересов инвалидов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 организацию работы с детьми и  молодежью города Урай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 деятельность в области 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 физическую культуру и спорт, пропаганду здорового образа жизни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221195360"/>
              </p:ext>
            </p:extLst>
          </p:nvPr>
        </p:nvGraphicFramePr>
        <p:xfrm>
          <a:off x="2267744" y="4509120"/>
          <a:ext cx="6532239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79512" y="4797152"/>
            <a:ext cx="1606749" cy="792087"/>
            <a:chOff x="0" y="306452"/>
            <a:chExt cx="1678757" cy="78255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5373216"/>
            <a:ext cx="1459214" cy="792088"/>
            <a:chOff x="358641" y="834485"/>
            <a:chExt cx="1459214" cy="8064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58641" y="858104"/>
              <a:ext cx="1435596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17 371,8 тыс.рублей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835696" y="4869160"/>
            <a:ext cx="368963" cy="360040"/>
            <a:chOff x="1852795" y="397855"/>
            <a:chExt cx="368963" cy="345374"/>
          </a:xfrm>
        </p:grpSpPr>
        <p:sp>
          <p:nvSpPr>
            <p:cNvPr id="15" name="Стрелка вправо 14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8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http://mintrudtuva.ru/wp-content/uploads/2020/10/D6PBqmFT4eY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2420888"/>
            <a:ext cx="3779912" cy="195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71414"/>
            <a:ext cx="8429652" cy="62128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42" y="116632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r>
              <a:rPr lang="ru-RU" sz="1400" b="1" dirty="0"/>
              <a:t> «Поддержка социально</a:t>
            </a:r>
          </a:p>
          <a:p>
            <a:pPr algn="ctr"/>
            <a:r>
              <a:rPr lang="ru-RU" sz="1400" b="1" dirty="0"/>
              <a:t>ориентированных некоммерческих организаций в городе Урай» на 2018-2030 годы</a:t>
            </a:r>
          </a:p>
          <a:p>
            <a:pPr algn="ctr"/>
            <a:endParaRPr lang="ru-RU" sz="1600" b="1" dirty="0"/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3744745"/>
              </p:ext>
            </p:extLst>
          </p:nvPr>
        </p:nvGraphicFramePr>
        <p:xfrm>
          <a:off x="323528" y="1151407"/>
          <a:ext cx="8568952" cy="38327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3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7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8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98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8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3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средств бюджета города Урай, выделяемых негосударственным (немуниципальным) организациям, в том числе социально ориентированным некоммерческим организациям, в общем объеме средств бюджета города Урай, выделяемых на предоставление услуг (работ) в социальной сфере, потенциально возможных к передаче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единиц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публикаций о деятельности социально ориентированных некоммерческих организаций, благотворительной деятельности и добровольчестве на официальном сайте органов местного самоуправления города Урай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 города Урай, ежегодно участвующего в мероприятиях, проводимых социально ориентированными некоммерческими организациями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некоммерческих организаций, оказывающих услуги в социальной сфере, от общего количества учреждений, оказывающих услуги в социальной сфере всех форм собственности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размер предоставляемой льготы социально ориентированным некоммерческим организациям при предоставлении недвижимого имущества во владение и (или) пользование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82" y="7141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8541" y="2492896"/>
            <a:ext cx="296545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90872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учёту и распределению муниципального жилого фонда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84784"/>
            <a:ext cx="85341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Целью муниципальной программы является </a:t>
            </a:r>
            <a:r>
              <a:rPr lang="ru-RU" sz="1400" dirty="0"/>
              <a:t>создание условий, способствующих улучшению жилищных условий и качества жилищного обеспечения жителей, проживающих на территории муниципального образования город Урай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249947102"/>
              </p:ext>
            </p:extLst>
          </p:nvPr>
        </p:nvGraphicFramePr>
        <p:xfrm>
          <a:off x="2699792" y="5301208"/>
          <a:ext cx="6336704" cy="144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23528" y="5517232"/>
            <a:ext cx="1678757" cy="792088"/>
            <a:chOff x="0" y="378460"/>
            <a:chExt cx="1678757" cy="79208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378460"/>
              <a:ext cx="1678757" cy="79208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0" y="378460"/>
              <a:ext cx="1678757" cy="449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83568" y="5949280"/>
            <a:ext cx="1512168" cy="720080"/>
            <a:chOff x="430648" y="834485"/>
            <a:chExt cx="1387207" cy="8064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54267" y="858104"/>
              <a:ext cx="1237478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98 040,6 тыс.рублей</a:t>
              </a:r>
            </a:p>
          </p:txBody>
        </p:sp>
      </p:grp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40189" y="158212"/>
            <a:ext cx="8296307" cy="75050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«Улучшение жилищных условий жителей, проживающих на территории муниципального образования город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2019-2030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195736" y="5589240"/>
            <a:ext cx="492296" cy="345374"/>
            <a:chOff x="4116216" y="400947"/>
            <a:chExt cx="492296" cy="345374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4116216" y="400947"/>
              <a:ext cx="492296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4116216" y="470022"/>
              <a:ext cx="388684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07504" y="2201406"/>
          <a:ext cx="6192688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5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Приобретение в муниципальную собственность жилых помещений у застройщиков в домах, введенных в эксплуатацию не ранее 2 лет, предшествующих текущему году, или в строящихся домах, в случае, если их строительная готовность составляет не менее 60%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11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Выплата возмещений за жилые помещения в рамках соглашений, заключенных с собственниками изымаемых жилых помещений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Предоставление молодым семьям социальных выплат в виде субсидий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6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Приобретение жилых помещений для обеспечения жилыми помещениями специализированного жилищного фонда по договорам найма специализированных жилых помещений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4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Улучшение жилищных условий ветеранов Великой Отечественной войны и вставших на учет в качестве нуждающихся в жилых помещениях до 01.01.2005 ветеранов боевых действий, инвалидов и семей, имеющих детей-инвалидов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612522" y="4149080"/>
            <a:ext cx="863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семья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4149080"/>
            <a:ext cx="977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семья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149080"/>
            <a:ext cx="977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семей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48548" y="143746"/>
            <a:ext cx="8429652" cy="62128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городского округа город Урай на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социальную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поддержку в 2021-2023 годах,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0" y="836712"/>
          <a:ext cx="48600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23528" y="1268760"/>
            <a:ext cx="713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чел.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31640" y="1268760"/>
            <a:ext cx="713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чел.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7744" y="1268760"/>
            <a:ext cx="713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чел.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47864" y="1268760"/>
            <a:ext cx="713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чел.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371703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молодым семьям социальных выплат в виде субсидий</a:t>
            </a:r>
            <a:endParaRPr lang="ru-RU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107504" y="4725144"/>
          <a:ext cx="4572000" cy="18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563888" y="4149080"/>
            <a:ext cx="86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семья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55568" y="1340768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в муниципальную собственность жилых помещений у застройщиков в домах, введенных в эксплуатацию не ранее 2 лет, предшествующих текущему году, или в строящихся домах, в случае, если их строительная готовность составляет не менее 60%</a:t>
            </a:r>
            <a:endParaRPr lang="ru-RU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4572000" y="27089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5248348" y="2348880"/>
            <a:ext cx="872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квартир</a:t>
            </a: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60076" y="2564904"/>
            <a:ext cx="872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квартир</a:t>
            </a: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64288" y="2780928"/>
            <a:ext cx="872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квартир</a:t>
            </a: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100392" y="3212976"/>
            <a:ext cx="8018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квартир</a:t>
            </a: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1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4676797"/>
              </p:ext>
            </p:extLst>
          </p:nvPr>
        </p:nvGraphicFramePr>
        <p:xfrm>
          <a:off x="179511" y="1412777"/>
          <a:ext cx="8856986" cy="32369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0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8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73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нуждающихся в жилых помещениях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6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обеспеченных жилыми помещениями, в общем количестве включенных на начало года в список детей-сирот и детей, оставшихся без попечения родителей, лиц из числа детей-сирот и детей, оставшихся без попечения родителей, которые подлежат обеспечению жилыми помещениями специализированного жилищного фонда по договорам найма специализированных жилых помещений за весь период реализации программы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77148" y="188640"/>
            <a:ext cx="8466851" cy="85481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«Улучшение жилищных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жителей, проживающих на территории муниципального образования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 Урай» на 2019-2030 годы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политики городского округа Урай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расходов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сконцентрированы на решении задач и достижения национальных целей РФ в городе Урай 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учетом реализации мер по повышению эффективности управления бюджетными расходами</a:t>
            </a:r>
            <a:endParaRPr lang="ru-RU" sz="1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249275124"/>
              </p:ext>
            </p:extLst>
          </p:nvPr>
        </p:nvGraphicFramePr>
        <p:xfrm>
          <a:off x="107504" y="1484784"/>
          <a:ext cx="8858312" cy="521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3125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3548" y="980729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гражданской защиты населения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484784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являются: </a:t>
            </a:r>
          </a:p>
          <a:p>
            <a:pPr algn="ctr"/>
            <a:r>
              <a:rPr lang="ru-RU" sz="1400" dirty="0"/>
              <a:t>повышение безопасности населения и территории города Урай в особый период и в случаях чрезвычайных ситуаций; повышение уровня пожарной безопасности на территории города Урай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276873"/>
            <a:ext cx="4680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FF"/>
                </a:solidFill>
              </a:rPr>
              <a:t>Подпрограмма 1 «Обеспечение защиты населения и территории муниципального образования город </a:t>
            </a:r>
            <a:r>
              <a:rPr lang="ru-RU" sz="1400" b="1" dirty="0" err="1">
                <a:solidFill>
                  <a:srgbClr val="0000FF"/>
                </a:solidFill>
              </a:rPr>
              <a:t>Урай</a:t>
            </a:r>
            <a:r>
              <a:rPr lang="ru-RU" sz="1400" b="1" dirty="0">
                <a:solidFill>
                  <a:srgbClr val="0000FF"/>
                </a:solidFill>
              </a:rPr>
              <a:t> от чрезвычайных ситуаций» </a:t>
            </a:r>
          </a:p>
          <a:p>
            <a:r>
              <a:rPr lang="ru-RU" sz="1400" b="1" dirty="0">
                <a:solidFill>
                  <a:srgbClr val="0000FF"/>
                </a:solidFill>
              </a:rPr>
              <a:t>Подпрограмма 2  «Укрепления пожарной безопасности в городе Урай</a:t>
            </a:r>
            <a:r>
              <a:rPr lang="ru-RU" sz="1400" dirty="0">
                <a:solidFill>
                  <a:srgbClr val="0000FF"/>
                </a:solidFill>
              </a:rPr>
              <a:t>»</a:t>
            </a:r>
            <a:endParaRPr lang="ru-RU" sz="1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097130672"/>
              </p:ext>
            </p:extLst>
          </p:nvPr>
        </p:nvGraphicFramePr>
        <p:xfrm>
          <a:off x="116155" y="3573017"/>
          <a:ext cx="6832109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1351178"/>
              </p:ext>
            </p:extLst>
          </p:nvPr>
        </p:nvGraphicFramePr>
        <p:xfrm>
          <a:off x="107504" y="4797152"/>
          <a:ext cx="8856984" cy="17320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8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6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 (проект)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оснащенности нештатных аварийно - спасательных формирований снаряжением, средствами индивидуальной защиты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время, затраченное на обработку и регистрацию вызова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эффективности проведения дезинсекции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пожаров в жилых домах  в общем количестве пожаров на территории города Урай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созданных минерализованных полос и противопожарных разрывов в городских лесах города Урай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7294619" y="3645024"/>
            <a:ext cx="1741878" cy="590407"/>
            <a:chOff x="0" y="23877"/>
            <a:chExt cx="1831188" cy="51839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3877"/>
              <a:ext cx="1831188" cy="51839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23877"/>
              <a:ext cx="1669869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(проект)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596336" y="4005064"/>
            <a:ext cx="1421796" cy="648072"/>
            <a:chOff x="395137" y="316103"/>
            <a:chExt cx="1567534" cy="6912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95137" y="316103"/>
              <a:ext cx="1513166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89996" y="393916"/>
              <a:ext cx="1472675" cy="498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26 656,3 тыс.рублей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76256" y="3645024"/>
            <a:ext cx="403940" cy="361229"/>
            <a:chOff x="4360652" y="20256"/>
            <a:chExt cx="403940" cy="361229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4360652" y="20256"/>
              <a:ext cx="403940" cy="3612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4360652" y="92502"/>
              <a:ext cx="295571" cy="216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38329" y="169970"/>
            <a:ext cx="8394658" cy="73087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s://usinsk.online/wp-content/uploads/2018/03/proverka-pozh-bezopasnost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276872"/>
            <a:ext cx="1950720" cy="1301115"/>
          </a:xfrm>
          <a:prstGeom prst="rect">
            <a:avLst/>
          </a:prstGeom>
          <a:noFill/>
        </p:spPr>
      </p:pic>
      <p:pic>
        <p:nvPicPr>
          <p:cNvPr id="40964" name="Picture 4" descr="http://documents.penza-gorod.ru/download/fotos_img_10118_96367_izobrazhenie1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2420888"/>
            <a:ext cx="1727200" cy="1150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51520" y="2708920"/>
            <a:ext cx="1440160" cy="711443"/>
            <a:chOff x="69725" y="88548"/>
            <a:chExt cx="1597427" cy="78345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9725" y="88548"/>
              <a:ext cx="1512167" cy="78345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9725" y="88548"/>
              <a:ext cx="1597427" cy="522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14348" y="142852"/>
            <a:ext cx="8429652" cy="54984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165" y="1700808"/>
            <a:ext cx="2262835" cy="150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«Охрана окружающей среды в границах города Урай»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58" y="764704"/>
            <a:ext cx="845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градостроительства, землепользования и природопользования города Урай»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Целями муниципальной программы являются:</a:t>
            </a:r>
          </a:p>
          <a:p>
            <a:pPr algn="ctr"/>
            <a:r>
              <a:rPr lang="ru-RU" sz="1400" b="1" dirty="0"/>
              <a:t>повышение уровня благоприятной окружающей среды для жителей города Урай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98884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программы: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анитарная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очистка и ликвидация несанкционированных свалок на территории города  Урай</a:t>
            </a:r>
          </a:p>
          <a:p>
            <a:pPr lvl="0"/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9947102"/>
              </p:ext>
            </p:extLst>
          </p:nvPr>
        </p:nvGraphicFramePr>
        <p:xfrm>
          <a:off x="2123728" y="2564904"/>
          <a:ext cx="554461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539552" y="2996952"/>
            <a:ext cx="4636251" cy="1008112"/>
            <a:chOff x="-2889448" y="655875"/>
            <a:chExt cx="4636251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889448" y="943907"/>
              <a:ext cx="1320105" cy="7200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95180" y="655875"/>
              <a:ext cx="1351623" cy="650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11559" y="3356992"/>
            <a:ext cx="11521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750,0 тыс.рублей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763688" y="2852936"/>
            <a:ext cx="296058" cy="279133"/>
            <a:chOff x="3520258" y="469844"/>
            <a:chExt cx="296058" cy="279133"/>
          </a:xfrm>
        </p:grpSpPr>
        <p:sp>
          <p:nvSpPr>
            <p:cNvPr id="22" name="Стрелка вправо 21"/>
            <p:cNvSpPr/>
            <p:nvPr/>
          </p:nvSpPr>
          <p:spPr>
            <a:xfrm rot="21590459">
              <a:off x="3520258" y="469844"/>
              <a:ext cx="296058" cy="2791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 rot="21590459">
              <a:off x="3520258" y="525787"/>
              <a:ext cx="212318" cy="167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07502" y="4365103"/>
          <a:ext cx="8928993" cy="20128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3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3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3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ликвидированных  мест несанкционированного размещения отходов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очищенной прибрежной полосы водных объектов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населения, вовлеченного в мероприятия по очистке берегов водных объектов (нарастающим итогом)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2,94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вовлеченного в эколого-просветительские и природоохранные мероприятия, от общей численности населения города Урай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61483"/>
            <a:ext cx="8429652" cy="53121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8640"/>
            <a:ext cx="814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транспортной системы города Урай»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341" y="76470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дорожного хозяйства и транспорта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 </a:t>
            </a:r>
            <a:r>
              <a:rPr lang="ru-RU" sz="1400" dirty="0"/>
              <a:t>совершенствование сети автомобильных дорог общего пользования местного значения, повышение пропускной способности транспортных потоков на улично-дорожной сети; обеспечение доступности и повышение качества транспортных услуг населению города Урай; повышение безопасности дорожного движения в городе Урай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4904" y="2420888"/>
            <a:ext cx="554922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«Дорожное хозяйство»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(ремонт автомобильных дорог, содержание объекта «Реконструкция объездной автомобильной дороги г.Урай») </a:t>
            </a:r>
          </a:p>
          <a:p>
            <a:pPr lvl="0" eaLnBrk="0" hangingPunct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«Транспорт»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(организация транспортного обслуживания населения и юр.лиц при переправлении через грузовую и пассажирскую переправы, организованные через реку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Конда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летний и зимний периоды, организация транспортного обслуживания населения </a:t>
            </a:r>
          </a:p>
          <a:p>
            <a:pPr lvl="0" eaLnBrk="0" hangingPunct="0"/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городских и дачных (сезонных) автобусных маршрутах)</a:t>
            </a:r>
          </a:p>
          <a:p>
            <a:pPr lvl="0" eaLnBrk="0" hangingPunct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3 «Формирование законопослушного поведения участников дорожного движения»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(обслуживание видеокамер, фиксирующих нарушения правил дорожного движения)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348880"/>
            <a:ext cx="34198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249947102"/>
              </p:ext>
            </p:extLst>
          </p:nvPr>
        </p:nvGraphicFramePr>
        <p:xfrm>
          <a:off x="1907704" y="4581128"/>
          <a:ext cx="619268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323528" y="4869160"/>
            <a:ext cx="1440160" cy="792088"/>
            <a:chOff x="58524" y="275494"/>
            <a:chExt cx="1333261" cy="8566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8524" y="275494"/>
              <a:ext cx="1333261" cy="85660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8524" y="275494"/>
              <a:ext cx="1333261" cy="622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7544" y="5445224"/>
            <a:ext cx="1398453" cy="720080"/>
            <a:chOff x="232909" y="1224135"/>
            <a:chExt cx="1398453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8032" y="1224135"/>
              <a:ext cx="1343330" cy="6480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32909" y="1296143"/>
              <a:ext cx="1309560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114300" lvl="1" indent="-11430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33 193,0 тыс.рублей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835696" y="5013176"/>
            <a:ext cx="293093" cy="274294"/>
            <a:chOff x="1587173" y="386359"/>
            <a:chExt cx="293093" cy="274294"/>
          </a:xfrm>
        </p:grpSpPr>
        <p:sp>
          <p:nvSpPr>
            <p:cNvPr id="23" name="Стрелка вправо 22"/>
            <p:cNvSpPr/>
            <p:nvPr/>
          </p:nvSpPr>
          <p:spPr>
            <a:xfrm rot="25104">
              <a:off x="1587173" y="386359"/>
              <a:ext cx="293093" cy="2742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/>
            <p:nvPr/>
          </p:nvSpPr>
          <p:spPr>
            <a:xfrm rot="25104">
              <a:off x="1587174" y="440918"/>
              <a:ext cx="210805" cy="164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55673"/>
            <a:ext cx="8429652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7896"/>
            <a:ext cx="82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«Развитие транспортной системы города Урай»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1682803"/>
              </p:ext>
            </p:extLst>
          </p:nvPr>
        </p:nvGraphicFramePr>
        <p:xfrm>
          <a:off x="179513" y="1160015"/>
          <a:ext cx="8784975" cy="25477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8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сети автомобильных дорог общего пользования с твердым и переходным типами покрытия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5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обеспеченности населения в транспортном обслуживании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зарегистрированных ДТП на 1000 человек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723" y="83671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гражданской защиты населения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87849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i="1" dirty="0"/>
              <a:t>Целями муниципальной программы являются </a:t>
            </a:r>
            <a:r>
              <a:rPr lang="ru-RU" sz="1300" dirty="0"/>
              <a:t>обеспечение общественной безопасности, правопорядка и привлечение общественности к осуществлению мероприятий по профилактике правонарушений; совершенствование системы профилактики немедицинского потребления наркотиков; профилактика терроризма на территории муниципального образования город Урай; профилактика экстремизма на территории муниципального образования город Урай; укрепление единства народов Российской Федерации, проживающих на территории муниципального образования город Урай</a:t>
            </a:r>
          </a:p>
        </p:txBody>
      </p: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8548" y="142852"/>
            <a:ext cx="8429652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«Профилактика правонарушений на территории города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636912"/>
            <a:ext cx="8496944" cy="244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1 «Профилактика правонарушений»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«Профилактика незаконного оборота и потребления наркотических средств и психотропных веществ»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3 «Участие в профилактике терроризма, а также минимизации и (или) ликвидации последствий проявлений терроризма»</a:t>
            </a:r>
          </a:p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4 «Участие в профилактике экстремизма, а также минимизации и (или) ликвидации последствий проявлений экстремизма»</a:t>
            </a:r>
          </a:p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5 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города Урай, обеспечение социальной и культурной адаптации мигрантов, профилактика межнациональных (межэтнических), межконфессиональных конфликтов»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062418829"/>
              </p:ext>
            </p:extLst>
          </p:nvPr>
        </p:nvGraphicFramePr>
        <p:xfrm>
          <a:off x="2915816" y="5229200"/>
          <a:ext cx="60486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971600" y="5229200"/>
            <a:ext cx="1440159" cy="792088"/>
            <a:chOff x="17787" y="-497826"/>
            <a:chExt cx="1678757" cy="78334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787" y="-497826"/>
              <a:ext cx="1678757" cy="78334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7787" y="-426613"/>
              <a:ext cx="1678757" cy="66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 (план)</a:t>
              </a: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1259632" y="5805264"/>
            <a:ext cx="1440160" cy="72008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кругленный прямоугольник 4"/>
          <p:cNvSpPr/>
          <p:nvPr/>
        </p:nvSpPr>
        <p:spPr>
          <a:xfrm>
            <a:off x="1331640" y="5805264"/>
            <a:ext cx="1296144" cy="5040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kern="1200" dirty="0">
                <a:latin typeface="Arial" panose="020B0604020202020204" pitchFamily="34" charset="0"/>
                <a:cs typeface="Arial" panose="020B0604020202020204" pitchFamily="34" charset="0"/>
              </a:rPr>
              <a:t>11 879,4 тыс.рублей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627784" y="5373216"/>
            <a:ext cx="260682" cy="266347"/>
            <a:chOff x="1803003" y="290774"/>
            <a:chExt cx="260682" cy="266347"/>
          </a:xfrm>
        </p:grpSpPr>
        <p:sp>
          <p:nvSpPr>
            <p:cNvPr id="23" name="Стрелка вправо 22"/>
            <p:cNvSpPr/>
            <p:nvPr/>
          </p:nvSpPr>
          <p:spPr>
            <a:xfrm rot="73156">
              <a:off x="1803003" y="290774"/>
              <a:ext cx="260682" cy="266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/>
            <p:nvPr/>
          </p:nvSpPr>
          <p:spPr>
            <a:xfrm rot="73156">
              <a:off x="1803012" y="343211"/>
              <a:ext cx="182477" cy="159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658352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7793305"/>
              </p:ext>
            </p:extLst>
          </p:nvPr>
        </p:nvGraphicFramePr>
        <p:xfrm>
          <a:off x="112570" y="764704"/>
          <a:ext cx="9031430" cy="58051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6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7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8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7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73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73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КоАП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РФ), в общем количестве таких правонарушений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административных правонарушений, предусмотренных ст.ст.12.9, 12.12, 12.19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КоАП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РФ, выявленных с помощью технических средств фото-,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видеофиксации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работающих в автоматическом режиме, в общем количестве таких правонарушений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раскрытых преступлений с использованием системы видеонаблюдения в общем количестве преступлений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рассмотренных дел об административных правонарушениях, составленных должностными лицами администрации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преступлений, совершенных несовершеннолетними, в общем количестве зарегистрированных преступлений на территории города Урай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преступности (число зарегистрированных преступлений на 100 тыс. человек населения)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6-11 классов образовательных организаций, охваченных мероприятиями, направленными на формирование стойкой негативной установки по отношению к употреблению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психоактивных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веществ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первичной заболеваемости пагубным употреблением ненаркотических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психоактивных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веществ среди несовершеннолетних  (на 100 тыс. человек населения)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заболеваемость наркоманией и обращаемость лиц, употребляющих наркотики с вредными последствиями 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(на 100 тыс. человек населения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образовательных организаций, охваченных мероприятиями, направленными на профилактику терроризма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образовательных организаций, охваченных мероприятиями, направленными на профилактику экстремизма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положительно оценивающих состояние межнациональных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положительно оценивающих состояние межконфессиональных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3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участников мероприятий, направленных на укрепление общероссийского гражданского единства, проживающих на территории города Урай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тысяч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3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участников мероприятий, направленных на этнокультурное развитие народов России, проживающих на территории города Урай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тысяч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1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44435"/>
            <a:ext cx="8604448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«Профилактика правонарушений на территории города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6037" y="90872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содействия малому и среднему предпринимательству администрации города </a:t>
            </a:r>
            <a:r>
              <a:rPr lang="ru-RU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2809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</a:t>
            </a:r>
            <a:r>
              <a:rPr lang="ru-RU" sz="1200" dirty="0"/>
              <a:t> </a:t>
            </a:r>
            <a:r>
              <a:rPr lang="ru-RU" sz="1300" dirty="0"/>
              <a:t>создание условий для устойчивого развития малого и среднего предпринимательства на территории города Урай; создание условий для развития потребительского рынка, расширения предложений товаров и услуг на территории города Урай; создание условий для устойчивого развития агропромышленного комплекса и повышение конкурентоспособности сельскохозяйственной продукции, произведенной на территории города Урай.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0468174"/>
              </p:ext>
            </p:extLst>
          </p:nvPr>
        </p:nvGraphicFramePr>
        <p:xfrm>
          <a:off x="323528" y="2708919"/>
          <a:ext cx="5040560" cy="1584177"/>
        </p:xfrm>
        <a:graphic>
          <a:graphicData uri="http://schemas.openxmlformats.org/drawingml/2006/table">
            <a:tbl>
              <a:tblPr/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1 «Развитие малого и среднего предпринимательства»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3 «Развитие сельскохозяйственных товаропроизводителей»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(субвенции на поддержку и развитие животноводства – 19 055,7 т.р. ежегодно; 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поддержку и развитие малых форм хозяйствования на  2021г. – 4 787,0 т.р., на 2022г. – 5 000,0 т.р., на 2023г. – 4 000,0т.р.)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7" y="2668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4416" y="1"/>
            <a:ext cx="8589584" cy="9087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«Развитие малого и среднего предпринимательства, потребительского рынка и сельскохозяйственных товаропроизводителей</a:t>
            </a: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города Урай»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9947102"/>
              </p:ext>
            </p:extLst>
          </p:nvPr>
        </p:nvGraphicFramePr>
        <p:xfrm>
          <a:off x="2123728" y="5085184"/>
          <a:ext cx="59766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364088" y="2564904"/>
            <a:ext cx="3600400" cy="249299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i="1" dirty="0">
                <a:latin typeface="Arial" pitchFamily="34" charset="0"/>
                <a:cs typeface="Arial" pitchFamily="34" charset="0"/>
              </a:rPr>
              <a:t>Предусмотрено участие в региональном проекте</a:t>
            </a:r>
          </a:p>
          <a:p>
            <a:pPr algn="ctr" fontAlgn="b"/>
            <a:r>
              <a:rPr lang="ru-RU" sz="1300" b="1" i="1" dirty="0">
                <a:latin typeface="Arial" pitchFamily="34" charset="0"/>
                <a:cs typeface="Arial" pitchFamily="34" charset="0"/>
              </a:rPr>
              <a:t>«Расширение доступа субъектов малого и среднего предпринимательства к финансовой поддержке, в том числе к льготному финансированию» национального проекта «Малое и среднее предпринимательство и поддержка индивидуальной предпринимательской инициативы» в 2021-2023 годах ежегодно – 2 934,9 тыс.руб.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979712" y="5373216"/>
            <a:ext cx="340922" cy="298813"/>
            <a:chOff x="1872193" y="285028"/>
            <a:chExt cx="340922" cy="298813"/>
          </a:xfrm>
        </p:grpSpPr>
        <p:sp>
          <p:nvSpPr>
            <p:cNvPr id="14" name="Стрелка вправо 13"/>
            <p:cNvSpPr/>
            <p:nvPr/>
          </p:nvSpPr>
          <p:spPr>
            <a:xfrm rot="27885">
              <a:off x="1872193" y="285028"/>
              <a:ext cx="340922" cy="29881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27885">
              <a:off x="1872194" y="344427"/>
              <a:ext cx="251278" cy="179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7544" y="5229200"/>
            <a:ext cx="1452436" cy="809917"/>
            <a:chOff x="277983" y="114434"/>
            <a:chExt cx="1452436" cy="80991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77983" y="114434"/>
              <a:ext cx="1452436" cy="809917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77983" y="114434"/>
              <a:ext cx="1452436" cy="539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83568" y="5661248"/>
            <a:ext cx="1463405" cy="836052"/>
            <a:chOff x="486468" y="594844"/>
            <a:chExt cx="1463405" cy="83605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86468" y="666852"/>
              <a:ext cx="1463405" cy="764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06737" y="594844"/>
              <a:ext cx="1422867" cy="815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114300" lvl="1" indent="-11430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29 200,4 тыс.рублей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8009611"/>
              </p:ext>
            </p:extLst>
          </p:nvPr>
        </p:nvGraphicFramePr>
        <p:xfrm>
          <a:off x="222304" y="1196753"/>
          <a:ext cx="8814194" cy="33154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4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9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92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3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37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субъектов малого и среднего предпринимательства в расчете на 10 тыс. человек населения*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346,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346,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346,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16,3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занятых в сфере малого и среднего предпринимательства, включая индивидуальных предпринимателей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торговыми площадями на 1000 жителей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731, 0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731, 0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731, 0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производства молока (в базисной жирности)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поголовья животных и птицы сельскохозяйственных товаропроизводителей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племенного  маточного поголовья сельскохозяйственных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8548" y="980728"/>
            <a:ext cx="7999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endParaRPr lang="ru-RU" b="1" dirty="0"/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188640"/>
            <a:ext cx="8388424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малого и среднего предпринимательства, потребительского рынка и сельскохозяйственных товаропроизводителей города Урай»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005064"/>
            <a:ext cx="7272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142851"/>
            <a:ext cx="8429652" cy="6235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087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«Информационное общество - Урай» </a:t>
            </a:r>
          </a:p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764705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информационным технологиям и связи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1340769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</a:t>
            </a:r>
            <a:r>
              <a:rPr lang="ru-RU" sz="1400" b="1" dirty="0"/>
              <a:t> </a:t>
            </a:r>
            <a:r>
              <a:rPr lang="ru-RU" sz="1400" dirty="0"/>
              <a:t>формирование информационного пространства на основе использования информационных и телекоммуникационных технологий для повышения качества жизни граждан, улучшения условий деятельности организаций города Урай и обеспечения условий для реализации эффективной системы управления в органах местного самоуправления города</a:t>
            </a:r>
          </a:p>
        </p:txBody>
      </p:sp>
      <p:pic>
        <p:nvPicPr>
          <p:cNvPr id="8" name="Picture 1" descr="C:\Users\ZorinaLV\AppData\Local\Microsoft\Windows\Temporary Internet Files\Content.Outlook\YTXKKFRX\Фото знамё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3492000" cy="267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8404539"/>
              </p:ext>
            </p:extLst>
          </p:nvPr>
        </p:nvGraphicFramePr>
        <p:xfrm>
          <a:off x="35497" y="5373217"/>
          <a:ext cx="6408712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6588224" y="5517232"/>
            <a:ext cx="1656184" cy="720080"/>
            <a:chOff x="4492515" y="0"/>
            <a:chExt cx="1775160" cy="57599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4523" y="0"/>
              <a:ext cx="1703152" cy="57599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492515" y="0"/>
              <a:ext cx="1703152" cy="575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(проект)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164288" y="5877272"/>
            <a:ext cx="1341649" cy="648072"/>
            <a:chOff x="4774983" y="-23742"/>
            <a:chExt cx="1409720" cy="6912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774984" y="-23742"/>
              <a:ext cx="1409719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774983" y="53058"/>
              <a:ext cx="1369229" cy="573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15 564,9 тыс.рублей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28184" y="5517232"/>
            <a:ext cx="381814" cy="350979"/>
            <a:chOff x="4032791" y="33360"/>
            <a:chExt cx="381814" cy="350979"/>
          </a:xfrm>
        </p:grpSpPr>
        <p:sp>
          <p:nvSpPr>
            <p:cNvPr id="19" name="Стрелка вправо 18"/>
            <p:cNvSpPr/>
            <p:nvPr/>
          </p:nvSpPr>
          <p:spPr>
            <a:xfrm rot="21554309">
              <a:off x="4032791" y="33360"/>
              <a:ext cx="381814" cy="35097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 rot="21554309">
              <a:off x="4032796" y="104256"/>
              <a:ext cx="276520" cy="210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20" y="2564905"/>
          <a:ext cx="5184576" cy="26799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5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информационных систем, инфраструктуры информационного общества и цифровой экономики на территории  муниципального образования города Урай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муниципальной телекоммуникационной инфраструктуры и развитие сервисов на ее основе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информационной безопасности в администрации, органах администрации, муниципальных казенных, бюджетных и автономных учреждениях города Урай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Информирование населения через средства массовой информации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муниципального бюджетного учреждения газета «Знамя»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60648"/>
            <a:ext cx="8429652" cy="4374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663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«Информационное общество - Урай» на 2019-2030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1919236"/>
              </p:ext>
            </p:extLst>
          </p:nvPr>
        </p:nvGraphicFramePr>
        <p:xfrm>
          <a:off x="179512" y="1124744"/>
          <a:ext cx="8760949" cy="4637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20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ОМСУ и муниципальных казенных учреждений, использующих в своей деятельности систему электронного документооборота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Стоимостная доля закупаемого и (или) арендуемого ОМСУ иностранного программного обеспечения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информационных систем обработки персональных данных, защищенных в соответствии с требованиями действующего законодательства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ОМСУ и муниципальных казенных учреждений, подключенных к корпоративной сети передачи данных ОМСУ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срок простоя государственных и муниципальных систем в результате компьютерных атак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Час.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информационных материалов о деятельности ОМСУ в теле- и радио эфире ТРК «Спектр»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3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публикаций о деятельности ОМСУ и социально-экономических преобразованиях в муниципальном образовании на страницах газеты «Знамя»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просмотров официального сайта ОМСУ города Урай в информационно-телекоммуникационной сети «Интернет»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4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Доверие к печатному источнику информации о деятельности ОМСУ, процентов от числа опрошенных респондентов, ответивших «доверяю» и «скорее доверяю»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929618" cy="70204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цель долговой политики городского округа Урай на 2021 год и на плановый период 2022 и 2023 годов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0872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Поддержание долговой нагрузки на бюджет города на экономически безопасном уровне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62070700"/>
              </p:ext>
            </p:extLst>
          </p:nvPr>
        </p:nvGraphicFramePr>
        <p:xfrm>
          <a:off x="467544" y="1844824"/>
          <a:ext cx="83529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58344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ray.ru/wp-content/uploads/2020/03/naberezhnaja-17.03.2020-709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89040"/>
            <a:ext cx="3169920" cy="24504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2222" y="836712"/>
            <a:ext cx="8318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градостроительства, землепользования и природопользования города Урай»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950" y="1412776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Целью муниципальной программы является </a:t>
            </a:r>
            <a:r>
              <a:rPr lang="ru-RU" sz="1400" dirty="0"/>
              <a:t>повышение качества и комфорта городской среды на территории  муниципального образования город Урай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015193591"/>
              </p:ext>
            </p:extLst>
          </p:nvPr>
        </p:nvGraphicFramePr>
        <p:xfrm>
          <a:off x="179512" y="4869160"/>
          <a:ext cx="590465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4"/>
          <p:cNvSpPr/>
          <p:nvPr/>
        </p:nvSpPr>
        <p:spPr>
          <a:xfrm>
            <a:off x="7236296" y="4941168"/>
            <a:ext cx="1224136" cy="8160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41910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7164288" y="5733256"/>
            <a:ext cx="1296144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marL="514350" lvl="2" indent="-57150" algn="ctr" defTabSz="488950">
              <a:lnSpc>
                <a:spcPct val="90000"/>
              </a:lnSpc>
              <a:spcAft>
                <a:spcPct val="15000"/>
              </a:spcAft>
            </a:pPr>
            <a:endParaRPr lang="ru-RU" sz="11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156195"/>
            <a:ext cx="8429652" cy="62865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8152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«Формирование современной городской среды муниципального образования город Урай» на 2018-2022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2132856"/>
            <a:ext cx="2736304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i="1" dirty="0">
                <a:latin typeface="Arial" pitchFamily="34" charset="0"/>
                <a:cs typeface="Arial" pitchFamily="34" charset="0"/>
              </a:rPr>
              <a:t>Предусмотрено участие в региональном проекте</a:t>
            </a:r>
          </a:p>
          <a:p>
            <a:pPr algn="ctr" fontAlgn="b"/>
            <a:r>
              <a:rPr lang="ru-RU" sz="1300" b="1" i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300" b="1" i="1" dirty="0"/>
              <a:t>Формирование комфортной городской среды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» национального проекта</a:t>
            </a:r>
            <a:r>
              <a:rPr lang="ru-RU" sz="1300" b="1" dirty="0"/>
              <a:t> </a:t>
            </a:r>
            <a:r>
              <a:rPr lang="ru-RU" sz="1300" b="1" i="1" dirty="0"/>
              <a:t>«Жилье и городская среда»</a:t>
            </a:r>
          </a:p>
          <a:p>
            <a:pPr algn="ctr"/>
            <a:endParaRPr lang="ru-RU" sz="800" b="1" dirty="0"/>
          </a:p>
          <a:p>
            <a:pPr algn="ctr"/>
            <a:r>
              <a:rPr lang="ru-RU" sz="1300" b="1" dirty="0"/>
              <a:t>2021 год – 96 590,7 тыс.руб.</a:t>
            </a:r>
          </a:p>
          <a:p>
            <a:pPr algn="ctr"/>
            <a:r>
              <a:rPr lang="ru-RU" sz="1300" b="1" dirty="0"/>
              <a:t>2022 год - 16 290,6 тыс.руб.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79512" y="1988840"/>
          <a:ext cx="6048672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65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«Формирование комфортной городской среды»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(субсидии (ОБ,ФБ) на реализацию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формирования современной городской среды с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из местного бюджета (10%), а также средства городского бюджета планируется направить в 2021 году на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благоустроительные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работы на объекте "Набережная  реки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Конда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имени Александра Петрова" (1 этап) в общей сумме 26 471,8 т.р. В 2020 году данный проект признан победителем Всероссийского конкурса лучших проектов создания комфортной городской среды. На реализацию проекта выделен грант 70 000 т.р.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2022 году средства субсидии с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из местного бюджета в сумме 16 290,4 т.р. планируется направить на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благоустроительные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работы на объекте "Территория микрорайона 1 вдоль улицы Ленина "Бульвар Содружества" (2 этап))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7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Благоустройство территорий муниципального образования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(обслуживание снежных городков, монтаж и демонтаж новогодней иллюминации)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51520" y="6165304"/>
            <a:ext cx="85689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связи с окончанием срока действия в 2022 году муниципальной программы, ее мероприятия в 2023 году формируются по </a:t>
            </a:r>
            <a:r>
              <a:rPr lang="ru-RU" sz="1400" dirty="0" err="1"/>
              <a:t>непрограммным</a:t>
            </a:r>
            <a:r>
              <a:rPr lang="ru-RU" sz="1400" dirty="0"/>
              <a:t> направлениям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045505"/>
              </p:ext>
            </p:extLst>
          </p:nvPr>
        </p:nvGraphicFramePr>
        <p:xfrm>
          <a:off x="179513" y="980729"/>
          <a:ext cx="8784974" cy="32848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8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0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площади благоустроенных дворовых  территорий от общей площади дворовых территорий (нарастающим итогом)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89,74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100,00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благоустроенных дворовых территорий (нарастающим итогом)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муниципальном образовании, на территории которого реализуется проект по созданию комфортной городской среды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17,0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площади благоустроенных общественных  территорий от общей площади общественных территорий (нарастающим итогом) 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68,62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69,69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благоустроенных общественных территорий (нарастающим итогом)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установленных объектов внешнего благоустройства на общественных территориях (нарастающим итогом)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82" y="144787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1448" y="144787"/>
            <a:ext cx="84296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современной городской среды муниципального образования город Урай» на 2018-2022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348" y="120321"/>
            <a:ext cx="8429652" cy="60006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6633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«Обеспечение градостроительной деятельности на территории города Урай» на  2018-2030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64705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 градостроительства, землепользования и природопользования города Урай»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484784"/>
            <a:ext cx="85689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 </a:t>
            </a:r>
            <a:r>
              <a:rPr lang="ru-RU" sz="1300" i="1" dirty="0"/>
              <a:t>создание условий для устойчивого развития территорий города, рационального использования природных ресурсов на основе документов </a:t>
            </a:r>
            <a:r>
              <a:rPr lang="ru-RU" sz="1300" i="1" dirty="0" err="1"/>
              <a:t>градорегулирования</a:t>
            </a:r>
            <a:r>
              <a:rPr lang="ru-RU" sz="1300" i="1" dirty="0"/>
              <a:t>, способствующих дальнейшему развитию жилищной, инженерной, транспортной и социальной инфраструктур города, с учетом интересов граждан, организаций и предпринимателей по созданию благоприятных условий жизнедеятельности; вовлечение в оборот земель, находящихся в муниципальной собственности; мониторинг и обновление электронной базы градостроительных данных, обеспечение информационного и электронного взаимодействия</a:t>
            </a:r>
            <a:endParaRPr lang="ru-RU" sz="13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393077764"/>
              </p:ext>
            </p:extLst>
          </p:nvPr>
        </p:nvGraphicFramePr>
        <p:xfrm>
          <a:off x="107504" y="4869161"/>
          <a:ext cx="601317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372200" y="5445224"/>
            <a:ext cx="1512168" cy="864097"/>
            <a:chOff x="4181772" y="358528"/>
            <a:chExt cx="1585347" cy="73089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81772" y="358528"/>
              <a:ext cx="1585347" cy="73089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1772" y="358528"/>
              <a:ext cx="1585347" cy="48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(проект)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04248" y="5877272"/>
            <a:ext cx="1312210" cy="748800"/>
            <a:chOff x="4808175" y="885370"/>
            <a:chExt cx="1312210" cy="7488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885370"/>
              <a:ext cx="1312210" cy="748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907302"/>
              <a:ext cx="1268346" cy="70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45 781,6 тыс.рублей</a:t>
              </a:r>
            </a:p>
          </p:txBody>
        </p:sp>
      </p:grp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082" y="10553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5940153" y="5517232"/>
            <a:ext cx="360040" cy="326702"/>
            <a:chOff x="3752737" y="758140"/>
            <a:chExt cx="363141" cy="326702"/>
          </a:xfrm>
        </p:grpSpPr>
        <p:sp>
          <p:nvSpPr>
            <p:cNvPr id="18" name="Стрелка вправо 17"/>
            <p:cNvSpPr/>
            <p:nvPr/>
          </p:nvSpPr>
          <p:spPr>
            <a:xfrm rot="14556">
              <a:off x="3752737" y="758140"/>
              <a:ext cx="363141" cy="326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14556">
              <a:off x="3752737" y="823273"/>
              <a:ext cx="265130" cy="19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9512" y="3068960"/>
          <a:ext cx="5400600" cy="20162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4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МКУ «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УГЗиП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г.Урай» реализации функций и полномочий администрации города Урай в сфере градостроительства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реализации МКУ «УКС г.Урай» функций и полномочий администрации города Урай в сфере капитального строительства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58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Работы и мероприятия по землеустройству, подготовке и предоставлению земельных участков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2530" name="Picture 2" descr="http://gubkinadm.ru/images/photos/medium/article59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3068960"/>
            <a:ext cx="320040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8501090" cy="649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684" y="18864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«Обеспечение градостроительной деятельности на территории города Урай» на  2018-2030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1005896"/>
              </p:ext>
            </p:extLst>
          </p:nvPr>
        </p:nvGraphicFramePr>
        <p:xfrm>
          <a:off x="101813" y="1052736"/>
          <a:ext cx="8934682" cy="48605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4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9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3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территорий муниципального образования с утвержденными документами территориального планирования и градостроительного зонирования, отвечающие установленным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территории, на которую проведен комплекс планировочных работ или проведение данных работ не требуется, от общей площади в границах населенного пункта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количества объектов, в отношении которых осуществляется строительный контроль, к базовому количеству объектов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введенного индивидуального жилья на территории города Урай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земельных участков, поставленных на государственный кадастровый учет (в том числе под многоквартирные жилые дома), для проведения торгов, для предоставления гражданам льготной категории, под муниципальное имущество 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предоставленных земельных участков в аренду, собственность, постоянное (бессрочное) пользование 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Площадь земельных участков, предоставленных для строительства, в расчете на 10 тыс. человек населения – всего 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зарегистрированных документов в информационной системе обеспечения градостроительной деятельности*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39795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42295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44795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46" y="9010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7" y="764705"/>
            <a:ext cx="7976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Комитет по финансам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Целью муниципальной программы является повышение качества управления муниципальными финансами муниципального образования</a:t>
            </a:r>
            <a:endParaRPr lang="ru-RU" sz="1400" dirty="0"/>
          </a:p>
        </p:txBody>
      </p:sp>
      <p:pic>
        <p:nvPicPr>
          <p:cNvPr id="8" name="Picture 2" descr="http://test.verge.ru/upload/resize_cache/iblock/fb2/900_900_1/image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620" y="2348880"/>
            <a:ext cx="3242380" cy="1994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63009499"/>
              </p:ext>
            </p:extLst>
          </p:nvPr>
        </p:nvGraphicFramePr>
        <p:xfrm>
          <a:off x="7981" y="5157192"/>
          <a:ext cx="171531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946" y="9010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78212" y="116631"/>
            <a:ext cx="8465788" cy="64807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«Управление муниципальными финансами в городе Урай»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505" y="1916832"/>
          <a:ext cx="5904655" cy="323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04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0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планирования, исполнения бюджета и формирование отчетности об исполнении бюджета городского округа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(сопровождение автоматизированной системы планирования, бухгалтерского учета и анализа исполнения бюджета «Бюджет»)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Соблюдение норм Бюджетного кодекса Российской Федерации (статьи 111, 184.1)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(исполнение обязательств по обслуживанию муниципального долга, условно утвержденные расходы на первый и второй годы планового периода)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Комитета по финансам администрации города Урай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658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мер, направленных на увеличение налоговых и неналоговых доходов бюджета городского округа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(изготовление информационных листов с целью повышения собираемости налогов (полиграфические услуги), за услуги по трансляции объявлений в бегущей строке, программное сопровождение)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393077764"/>
              </p:ext>
            </p:extLst>
          </p:nvPr>
        </p:nvGraphicFramePr>
        <p:xfrm>
          <a:off x="107504" y="5157191"/>
          <a:ext cx="6013176" cy="15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6516216" y="5301208"/>
            <a:ext cx="1472119" cy="846070"/>
            <a:chOff x="4176470" y="576065"/>
            <a:chExt cx="1472119" cy="84607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176470" y="576065"/>
              <a:ext cx="1472119" cy="84607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176470" y="576065"/>
              <a:ext cx="1472119" cy="564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(проект)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164288" y="5805264"/>
            <a:ext cx="1376772" cy="691200"/>
            <a:chOff x="4526938" y="1137609"/>
            <a:chExt cx="1376772" cy="6912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526938" y="1137609"/>
              <a:ext cx="1376772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547183" y="1157854"/>
              <a:ext cx="1336282" cy="650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111 595,7 тыс.рублей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084168" y="5445224"/>
            <a:ext cx="370035" cy="303368"/>
            <a:chOff x="3710693" y="757419"/>
            <a:chExt cx="370035" cy="303368"/>
          </a:xfrm>
        </p:grpSpPr>
        <p:sp>
          <p:nvSpPr>
            <p:cNvPr id="22" name="Стрелка вправо 21"/>
            <p:cNvSpPr/>
            <p:nvPr/>
          </p:nvSpPr>
          <p:spPr>
            <a:xfrm rot="21569652">
              <a:off x="3710693" y="757419"/>
              <a:ext cx="370035" cy="3033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 rot="21569652">
              <a:off x="3710695" y="818495"/>
              <a:ext cx="279025" cy="182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4629901"/>
              </p:ext>
            </p:extLst>
          </p:nvPr>
        </p:nvGraphicFramePr>
        <p:xfrm>
          <a:off x="251519" y="1268760"/>
          <a:ext cx="8640961" cy="3744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5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4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19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51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8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Исполнение плана по налоговым и неналоговым доходам, утвержденного решением Думы города Урай о бюджете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городского округа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город Урай на очередной финансовый год и плановый период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7589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расходных обязательств городского округа за отчетный финансовый год от бюджетных ассигнований, утвержденных решением о бюджете города Урай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Отношение объема муниципального долга к общему объему доходов бюджета городского округа (без учета объемов безвозмездных поступлений)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50,0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50,0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50,0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Исполнение плана по налоговым и неналоговым доходам, утвержденного решением Думы города Урай о бюджете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городского округа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город Урай на очередной финансовый год и плановый период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9442" y="188641"/>
            <a:ext cx="8584557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муниципальными финансами в городе Урай»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40615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Ответственные исполнители муниципальной программы – Отдел по учету и отчетности администрации  города Урай, Сводно-аналитический отдел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353" y="1340768"/>
            <a:ext cx="8424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 </a:t>
            </a:r>
            <a:r>
              <a:rPr lang="ru-RU" sz="1400" i="1" dirty="0"/>
              <a:t>совершенствование муниципального управления,  повышение его эффективности; совершенствование организации муниципальной службы, повышение ее эффективности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060849"/>
            <a:ext cx="892899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1 «Создание условий для совершенствования системы муниципального управления»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(субвенции на реализацию переданных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гос.полномочий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обеспечение деятельности исполнительно-распорядительного органа (администрация города Урай), выполнения функций МКУ "Управление материально-технического обеспечения города Урай" , МКУ «Центр бухгалтерского учета города Урай», выплата муниципальной пенсии, реализация мероприятий по содействию трудоустройству граждан, содержание имущества казны за исключением объектов муниципального жилого фонда, проведение муниципальных выборов в 2021 году, Всероссийской переписи населения 2020 года)</a:t>
            </a:r>
          </a:p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«Предоставление государственных и муниципальных услуг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(выплаты по сокращению в связи с ликвидацией МАУ "Многофункциональный центр предоставления государственных и муниципальных услуг»)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3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«Развитие муниципальной службы и резерва управленческих кадров»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(организация повышения профессионального уровня муниципальных служащих органов местного самоуправления)</a:t>
            </a:r>
          </a:p>
          <a:p>
            <a:pPr lvl="0"/>
            <a:r>
              <a:rPr lang="ru-RU" sz="1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4 «Поддержка местных (муниципальных) инициатив и участия населения в осуществлении местного самоуправления на территории муниципального образования город Урай»</a:t>
            </a:r>
          </a:p>
          <a:p>
            <a:pPr lvl="0" algn="just"/>
            <a:r>
              <a:rPr lang="ru-RU" sz="1200" dirty="0">
                <a:latin typeface="Arial" pitchFamily="34" charset="0"/>
                <a:cs typeface="Arial" pitchFamily="34" charset="0"/>
              </a:rPr>
              <a:t>(развитие форм непосредственного осуществления населением местного самоуправления и участия населения в осуществлении местного самоуправления в муниципальном образовании город Урай, предоставление субсидий ТОС и некоммерческим организациям, оказывающим поддержку деятельности ТОС)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300192" y="5229200"/>
            <a:ext cx="1584176" cy="864096"/>
            <a:chOff x="4112844" y="297620"/>
            <a:chExt cx="1585347" cy="73089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12844" y="297620"/>
              <a:ext cx="1585347" cy="73089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1772" y="297620"/>
              <a:ext cx="1444358" cy="548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(проект)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04248" y="5805264"/>
            <a:ext cx="1368152" cy="720079"/>
            <a:chOff x="4808175" y="677612"/>
            <a:chExt cx="1368152" cy="10387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677612"/>
              <a:ext cx="1312210" cy="9565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677612"/>
              <a:ext cx="1346220" cy="1038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437 042,6 тыс.рублей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868144" y="5373216"/>
            <a:ext cx="360040" cy="326702"/>
            <a:chOff x="3826723" y="412471"/>
            <a:chExt cx="224545" cy="326702"/>
          </a:xfrm>
        </p:grpSpPr>
        <p:sp>
          <p:nvSpPr>
            <p:cNvPr id="16" name="Стрелка вправо 15"/>
            <p:cNvSpPr/>
            <p:nvPr/>
          </p:nvSpPr>
          <p:spPr>
            <a:xfrm rot="22614">
              <a:off x="3826723" y="412471"/>
              <a:ext cx="224545" cy="326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22614">
              <a:off x="3826724" y="477589"/>
              <a:ext cx="157182" cy="19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19" y="3857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63484" y="116632"/>
            <a:ext cx="8480515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pc="-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«Совершенствование и развитие муниципального управления в городе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3393077764"/>
              </p:ext>
            </p:extLst>
          </p:nvPr>
        </p:nvGraphicFramePr>
        <p:xfrm>
          <a:off x="107504" y="4869159"/>
          <a:ext cx="6013176" cy="198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9732415"/>
              </p:ext>
            </p:extLst>
          </p:nvPr>
        </p:nvGraphicFramePr>
        <p:xfrm>
          <a:off x="107505" y="802904"/>
          <a:ext cx="8928992" cy="57050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4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7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0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18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Ед.Изм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деятельностью местного самоуправления городского округа (муниципального района)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6 481,2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6 481,2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6 481,2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граждан, ежегодно трудоустраиваемых на временные и общественные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служащих, которым предоставляются гарантии по выплате пенсии за выслугу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неиспользуемого недвижимого имущества в общем количестве недвижимого имущества муниципального образования город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удовлетворенности жителей города Урай качеством предоставления государственных и муниципальных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использующих механизм получения государственных и муниципальных услуг в электронной форме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ожидания в очереди при обращении заявителя в орган местного самоуправления для получения муниципальных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время ожидания в очереди для подачи (получения) документов в МАУ МФЦ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кадров, замещаемых на основе назначения из резерва кадров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0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участников конкурса «Лучший работник органов местного самоуправления города Урай» от общего числа работников органов местного самоуправления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4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служащих, повысивших профессиональный уровень в соответствии с потребностями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от общего кол-ва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служ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граждан, получивших свидетельство установленного образца «О прохождении  подготовки лиц, желающих принять на воспитание в свою семью ребенка, оставшегося без попечения родителей, на территории Российской Федерации»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Ежегодное увеличение количества форм непосредственного осуществления населением местного самоуправления и участия населения в осуществлении местного самоуправления и случаев их применения в городе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 0,5%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 0,5%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 0,5%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ТОС,  созданных на территории муниципального образования город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1898" y="116632"/>
            <a:ext cx="8512102" cy="5077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и развитие муниципального управления в городе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2018-2030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138411"/>
            <a:ext cx="8429652" cy="62438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8020"/>
            <a:ext cx="8345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жилищно-коммунального комплекса и повышение энергетической эффективности в городе Урай на 2019 - 2030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36712"/>
            <a:ext cx="8927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жилищно-коммунального хозяйства города Урай»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 </a:t>
            </a:r>
            <a:r>
              <a:rPr lang="ru-RU" sz="1400" i="1" dirty="0"/>
              <a:t>формирование благоприятных и комфортных условий для проживания населения на территории города Урай, повышение надежности и качества предоставления жилищно-коммунальных услуг; повышение энергосбережения и энергетической эффективности</a:t>
            </a:r>
            <a:endParaRPr lang="ru-RU" sz="1400" dirty="0"/>
          </a:p>
        </p:txBody>
      </p:sp>
      <p:pic>
        <p:nvPicPr>
          <p:cNvPr id="8" name="Picture 2" descr="https://pp.vk.me/c10925/u4074984/145443913/x_60dd5b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9220" y="3717032"/>
            <a:ext cx="2684780" cy="201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www.vivozkamusora.ru/rent/uborkasnega/pic/uborkanekraso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823210" cy="183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420888"/>
            <a:ext cx="640871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1138" algn="l"/>
              </a:tabLst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 «Создание условий для обеспечения содержания объектов жилищно-коммунального комплекса города Урай»</a:t>
            </a:r>
            <a:r>
              <a:rPr lang="ru-RU" sz="15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(организация содержания дорожного хозяйства, электроснабжения уличного освещения, мест массового отдыха населения, объектов благоустройства, ремонта муниципального жилищного фонда, снос аварийных многоквартирных домов, содержание МКУ "Управление жилищно-коммунального хозяйства г.Урай",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субвенции на возмещение недополученных доходов организациям, осуществляющим реализацию населению сжиженного газа для бытовых нужд, субсидии на возмещение расходов организации за доставку населению сжиженного газа для бытовых нужд с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софинансированием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из местного бюджета (40%), субсидии на реализацию полномочий в сфере жилищно-коммунального комплекса  (ОЗП) с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софинансированием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из местного бюджета (10%)</a:t>
            </a:r>
            <a:r>
              <a:rPr lang="ru-RU" sz="1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</p:txBody>
      </p:sp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5868144" y="5229200"/>
            <a:ext cx="1440160" cy="1012913"/>
            <a:chOff x="8219" y="295174"/>
            <a:chExt cx="1417420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2647" y="295174"/>
              <a:ext cx="1224135" cy="84866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8219" y="295174"/>
              <a:ext cx="1417420" cy="100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3429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(проект)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16216" y="5733256"/>
            <a:ext cx="1224136" cy="648072"/>
            <a:chOff x="3431059" y="914761"/>
            <a:chExt cx="1275678" cy="64807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431059" y="914761"/>
              <a:ext cx="1250666" cy="6480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431059" y="931631"/>
              <a:ext cx="1275678" cy="631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t" anchorCtr="0">
              <a:noAutofit/>
            </a:bodyPr>
            <a:lstStyle/>
            <a:p>
              <a:pPr marL="57150" lvl="1" indent="-571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231 721,0 тыс.рублей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004048" y="5301208"/>
            <a:ext cx="288032" cy="242144"/>
            <a:chOff x="2836276" y="557065"/>
            <a:chExt cx="166427" cy="242144"/>
          </a:xfrm>
        </p:grpSpPr>
        <p:sp>
          <p:nvSpPr>
            <p:cNvPr id="20" name="Стрелка вправо 19"/>
            <p:cNvSpPr/>
            <p:nvPr/>
          </p:nvSpPr>
          <p:spPr>
            <a:xfrm rot="23371">
              <a:off x="2836276" y="557065"/>
              <a:ext cx="166427" cy="242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трелка вправо 4"/>
            <p:cNvSpPr/>
            <p:nvPr/>
          </p:nvSpPr>
          <p:spPr>
            <a:xfrm rot="23371">
              <a:off x="2836277" y="605324"/>
              <a:ext cx="116499" cy="145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</p:grp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3393077764"/>
              </p:ext>
            </p:extLst>
          </p:nvPr>
        </p:nvGraphicFramePr>
        <p:xfrm>
          <a:off x="107504" y="4869159"/>
          <a:ext cx="5760640" cy="198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5580112" y="5445224"/>
            <a:ext cx="325843" cy="303368"/>
            <a:chOff x="1800175" y="515679"/>
            <a:chExt cx="325843" cy="303368"/>
          </a:xfrm>
        </p:grpSpPr>
        <p:sp>
          <p:nvSpPr>
            <p:cNvPr id="24" name="Стрелка вправо 23"/>
            <p:cNvSpPr/>
            <p:nvPr/>
          </p:nvSpPr>
          <p:spPr>
            <a:xfrm rot="19956">
              <a:off x="1800175" y="515679"/>
              <a:ext cx="325843" cy="3033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 rot="19956">
              <a:off x="1800176" y="576089"/>
              <a:ext cx="234833" cy="182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556823"/>
              </p:ext>
            </p:extLst>
          </p:nvPr>
        </p:nvGraphicFramePr>
        <p:xfrm>
          <a:off x="142845" y="899553"/>
          <a:ext cx="8929749" cy="55575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0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8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3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4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4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24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4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граждан качеством жилищно-коммунальных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Фактический уровень собираемости платы граждан  за предоставленные жилищно-коммунальные услуги за отчетный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аварийных многоквартирных жилых домов в общем количестве многоквартирных жилых домов на конец отчетного периода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Фактический уровень собираемости взносов на капитальный ремонт общего имущества  многоквартирных домов за отчетный период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благоустроенностью общественных мест пребывания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тепловая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 на 1 кв.м. общей площади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холодная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горячая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электрическая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кВт/ч  на одного проживающего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9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природный газ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тепловая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  на 1 кв.м. общей площади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холодная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горячая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электрическая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кВт/ ч  на одного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природный газ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82" y="-639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19843"/>
            <a:ext cx="8429652" cy="67579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жилищно-коммунального комплекса и повышение энергетической эффективности в городе Урай на 2019-2030 годы»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/>
          </p:nvPr>
        </p:nvGraphicFramePr>
        <p:xfrm>
          <a:off x="611560" y="126876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185" y="205498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205498"/>
            <a:ext cx="8429652" cy="63121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Приоритетные направления прогноза социально-экономического развития муниципалитета на 2021–2023 годы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20293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456"/>
            <a:ext cx="9144000" cy="72843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Муниципальный дорожный фонд, тыс.руб.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908720"/>
          <a:ext cx="81369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79512" y="3573016"/>
            <a:ext cx="8712968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Бюджетные ассигнования будут направлены на ремонт и содержание автомобильных дорог</a:t>
            </a:r>
          </a:p>
          <a:p>
            <a:pPr algn="ctr"/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общего пользования и искусственных сооружений на них</a:t>
            </a: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395536" y="4293096"/>
          <a:ext cx="53640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652120" y="4797152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формирования муниципального дорожного фонда города Урай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сумм от возмещения вреда, причиняемого автомобильным дорогам общего пользования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2078452377"/>
      </p:ext>
    </p:extLst>
  </p:cSld>
  <p:clrMapOvr>
    <a:masterClrMapping/>
  </p:clrMapOvr>
  <p:transition>
    <p:spli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2704" y="476672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eaLnBrk="0" hangingPunct="0"/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1473347"/>
              </p:ext>
            </p:extLst>
          </p:nvPr>
        </p:nvGraphicFramePr>
        <p:xfrm>
          <a:off x="107503" y="980727"/>
          <a:ext cx="8928994" cy="5110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50 899,7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31 584,0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31 586,0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31 589,0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Акцизы на автомобильный бензин, прямогонный бензин, дизельное топливо, моторные масла для дизельных и карбюраторных (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инжекторных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двигателей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12 415 ,6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13 818,9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13 818,9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13 818,9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Единый налог на вмененный доход  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20 440,1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Государственная пошлина за выдачу ОМС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83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Поступления сумм в возмещение вреда, причиняемого автомобильным дорогам общего пользования местного значения города Урай транспортными средствами, осуществляющими перевозки тяжеловесных и (или) крупногабаритных грузов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595,3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705,1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705,1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705,1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3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Субсидии  ОБ на приобретение и установку работающих  в автоматическом режиме специальных средств для фиксации нарушений ПДД, а так же на обработку и рассылку постановлений в рамках подпрограммы "Безопасность дорожного движения" государственной программы "Современная транспортная система"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393,7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6.Транспортный налог, подлежащий зачислению в местный бюджет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860,0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108 021,7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31 584,0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31 586,0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31 589,0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3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 ОБ  на приобретение и установку работающих  в автоматическом режиме специальных средств для фиксации нарушений ПДД, а так же на обработку и рассылку постановлений в рамках подпрограммы "Безопасность дорожного движения" государственной программы "Современная транспортная система"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393,7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автомобильных дорог общего пользования и искусственных сооружений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автомобильных дорог общего пользования и искусственных сооружений на них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90 768,0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14 724,0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14 726,0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14 729,0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48548" y="0"/>
            <a:ext cx="8395452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t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Источники формирования и направления расходования средств муниципального дорожного фонда города Урай в 2020 году и проекте бюджета на 2021 год и на плановый период 2022 и 2023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9170801"/>
              </p:ext>
            </p:extLst>
          </p:nvPr>
        </p:nvGraphicFramePr>
        <p:xfrm>
          <a:off x="179511" y="1340768"/>
          <a:ext cx="8784977" cy="3528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9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9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94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4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2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Публичное нормативное обязательство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519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автономного округа от 09.06.2009 № 86-оз «О дополнительных гарантиях и дополнительных мерах социальной поддержки детей-сирот и детей, оставшихся без попечения родителей, лиц из числа детей-сирот и детей, оставшихся без попечения родителей, усыновителей, приемных родителей, патронатных воспитателей и воспитателей детских домов семейного типа в Ханты-Мансийском автономном округе – Югре»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Иные виды дополнительных мер социальной поддержки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71 811,1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71 063,0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71 063,0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604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Закон автономного округа от 21.02.2007 № 2-оз "О компенсации части родительской платы за содержание детей (присмотр и уход за детьми) в образовательных организациях, реализующих общеобразовательные программы дошкольного образования"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1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Субвенция на компенсацию части родительской платы за присмотр и уход за детьми в образовательных организациях, реализующих образовательные программы дошкольного образования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29 232,0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29 232,0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29 232,0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51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Итого: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101 043,1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100 295,0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100 295,0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150"/>
            <a:ext cx="621976" cy="8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68162" y="122870"/>
            <a:ext cx="8475838" cy="78584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Средства на исполнение публичных нормативных обязательств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 счет средств бюджета городского округа Урай 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2021 год и на плановый период 2022 и 2023 годов,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9223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26672"/>
            <a:ext cx="8429652" cy="6380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Объем муниципального долга на 2021-2023 годы,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тыс.рублей </a:t>
            </a:r>
          </a:p>
        </p:txBody>
      </p:sp>
      <p:pic>
        <p:nvPicPr>
          <p:cNvPr id="1026" name="Picture 2" descr="https://www.ivteleradio.ru/images/2016/3/18/be5bb15a3ea84df9910ffdb4cadbaa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00804"/>
            <a:ext cx="2699791" cy="2088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94116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будет направлена на проведение взвешенной долговой политики, итогом реализации которой должно стать  отсутствие долговых обязательств муниципального образования на конец отчетного года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5138280"/>
              </p:ext>
            </p:extLst>
          </p:nvPr>
        </p:nvGraphicFramePr>
        <p:xfrm>
          <a:off x="2771800" y="1124744"/>
          <a:ext cx="6048672" cy="3534474"/>
        </p:xfrm>
        <a:graphic>
          <a:graphicData uri="http://schemas.openxmlformats.org/drawingml/2006/table">
            <a:tbl>
              <a:tblPr/>
              <a:tblGrid>
                <a:gridCol w="2550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1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муниципального образования на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01.01.2021,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01.01.2022,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25 500,0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52 500,0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25 500,0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52 500,0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 </a:t>
                      </a:r>
                      <a:r>
                        <a:rPr lang="en-US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29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Погашение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</a:t>
                      </a:r>
                      <a:r>
                        <a:rPr lang="en-US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 </a:t>
                      </a:r>
                      <a:r>
                        <a:rPr lang="en-US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2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Верхний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предел муниципального долга на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01.01.2022,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01.01.2023,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01.01.2024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12351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5538"/>
            <a:ext cx="9144000" cy="4248150"/>
          </a:xfrm>
        </p:spPr>
        <p:txBody>
          <a:bodyPr/>
          <a:lstStyle/>
          <a:p>
            <a:pPr eaLnBrk="1" hangingPunct="1"/>
            <a:r>
              <a:rPr lang="ru-RU" sz="6000" b="1" dirty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sz="6000" b="1" dirty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6000" b="1" dirty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sz="6000" b="1" dirty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</a:rPr>
              <a:t>Итоги акции:</a:t>
            </a:r>
            <a:br>
              <a:rPr lang="ru-RU" sz="5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</a:rPr>
              <a:t>«100 предложений в народный бюджет»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60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6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60213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2020 год</a:t>
            </a:r>
          </a:p>
        </p:txBody>
      </p:sp>
      <p:pic>
        <p:nvPicPr>
          <p:cNvPr id="2052" name="Picture 5" descr="\\adms4\home1$\ennssv\My_Documents\ДОКУМЕНТЫ\Обращения граждан\2013\100 предложений в народный бюджет\ТАБЛИЧКА НА ЯЩИК_budget@uray.ru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58888" y="260648"/>
            <a:ext cx="6683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adms4\home1$\EnnsSV\My_Documents\ДОКУМЕНТЫ\Обращения граждан\2012\100 предложений в народный бюджет\ТАБЛИЧКА НА ВИДЖЕТ_budget@uray.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0648"/>
            <a:ext cx="6696744" cy="1937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Приоритетные направления горожан.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Предложения в расходную часть бюджета города Урай на 2021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397000"/>
          <a:ext cx="864096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219573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980728"/>
            <a:ext cx="69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Контактная информация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9826" y="2421759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Адрес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Югра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628285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9012" y="398314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Председатель комитета –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Хусаинова Ирина Валериевна,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 тел.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(34676) 2-33-56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Начальник бюджетного управления –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Зорина Лариса Васильевна,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тел.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(34676) 2-05-82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71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E-mail: comfin@uray.ru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4938" y="1559470"/>
            <a:ext cx="604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Комитет по финансам администрации города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Урай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8284019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AutoShape 76"/>
          <p:cNvSpPr>
            <a:spLocks noChangeArrowheads="1"/>
          </p:cNvSpPr>
          <p:nvPr/>
        </p:nvSpPr>
        <p:spPr bwMode="auto">
          <a:xfrm>
            <a:off x="4663409" y="2276872"/>
            <a:ext cx="4392488" cy="1681997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Прогноза социально-экономического развития муниципального образования город Урай на 2021 год и плановый период до 2023 года разработан на основе одобренных Правительством Российской Федерации сценарных условий социально-экономического развития Российской Федерации, с использованием статистической информации, предоставленной Территориальным органом Федеральной службы государственной статистики по Ханты-Мансийскому автономному округу – Югре.</a:t>
            </a: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49" y="109771"/>
            <a:ext cx="594323" cy="780958"/>
          </a:xfrm>
          <a:prstGeom prst="rect">
            <a:avLst/>
          </a:prstGeom>
          <a:noFill/>
        </p:spPr>
      </p:pic>
      <p:sp>
        <p:nvSpPr>
          <p:cNvPr id="14" name="AutoShape 76"/>
          <p:cNvSpPr>
            <a:spLocks noChangeArrowheads="1"/>
          </p:cNvSpPr>
          <p:nvPr/>
        </p:nvSpPr>
        <p:spPr bwMode="auto">
          <a:xfrm>
            <a:off x="4663408" y="4415550"/>
            <a:ext cx="4480592" cy="794684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 период с 2021 по 2023 годы объем отгруженных товаров собственного производства, выполненных работ и услуг собственными силами  возрастет на 24,1% и составит 8 537,47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(в сравнении с 2020 годом)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5818423"/>
              </p:ext>
            </p:extLst>
          </p:nvPr>
        </p:nvGraphicFramePr>
        <p:xfrm>
          <a:off x="251519" y="1196752"/>
          <a:ext cx="4248474" cy="4372272"/>
        </p:xfrm>
        <a:graphic>
          <a:graphicData uri="http://schemas.openxmlformats.org/drawingml/2006/table">
            <a:tbl>
              <a:tblPr/>
              <a:tblGrid>
                <a:gridCol w="2232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7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0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Промышленное производство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роста в действующих ценах,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r>
                        <a:rPr lang="ru-RU" sz="11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млн.рублей),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6880,81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8537,47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В: Добыча полезных ископаемых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2511,41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3206,53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6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С: Обрабатывающие производства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2329,67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2979,82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90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Обеспечение электрической энергией, газом и паром, кондиционирование воздуха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1799,42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2070,0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E: Водоснабжение, водоотведение, организация сбора и утилизации отходов, деятельность по ликвидации загрязнений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240,31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281,12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0372" y="109771"/>
            <a:ext cx="8429652" cy="65493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прогноза промышленного производства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2020-2023 годы (базовый вариант)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18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85" y="216768"/>
            <a:ext cx="583307" cy="766483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5301208"/>
            <a:ext cx="7776864" cy="936104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финансовой, информационной, имущественной и консультационной поддержки в рамках реализации мероприятий муниципальной программы «Развитие малого и среднего предпринимательства, потребительского рынка и сельскохозяйственных товаропроизводителей города Урай»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16767"/>
            <a:ext cx="7992888" cy="6199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Малое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среднее предпринимательство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51520" y="1052736"/>
          <a:ext cx="86409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541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26107</TotalTime>
  <Words>14102</Words>
  <Application>Microsoft Office PowerPoint</Application>
  <PresentationFormat>Экран (4:3)</PresentationFormat>
  <Paragraphs>2937</Paragraphs>
  <Slides>76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Тема Office</vt:lpstr>
      <vt:lpstr>Оформление по умолчанию</vt:lpstr>
      <vt:lpstr>Слайд 1</vt:lpstr>
      <vt:lpstr>Ключевые приоритеты, положенные в основу формирования проекта бюджета города Урай</vt:lpstr>
      <vt:lpstr>Слайд 3</vt:lpstr>
      <vt:lpstr>Приоритеты налоговой политики городского округа Урай</vt:lpstr>
      <vt:lpstr>Слайд 5</vt:lpstr>
      <vt:lpstr>Основная цель долговой политики городского округа Урай на 2021 год и на плановый период 2022 и 2023 годов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Муниципальные программы, планируемые к реализации  в городе Урай в 2021- 2023 годы, тыс.рублей (1)</vt:lpstr>
      <vt:lpstr>Слайд 31</vt:lpstr>
      <vt:lpstr>Расходы бюджета городского округа Урай на поддержку семьи и детства на 2021 и на плановый период 2022 и 2023 годы, тыс.рублей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Муниципальный дорожный фонд, тыс.руб.</vt:lpstr>
      <vt:lpstr>Слайд 71</vt:lpstr>
      <vt:lpstr>Слайд 72</vt:lpstr>
      <vt:lpstr>Слайд 73</vt:lpstr>
      <vt:lpstr>  Итоги акции: «100 предложений в народный бюджет» </vt:lpstr>
      <vt:lpstr>Приоритетные направления горожан. Предложения в расходную часть бюджета города Урай на 2021 год</vt:lpstr>
      <vt:lpstr>Слайд 76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Лариса Васильевна Зорина</cp:lastModifiedBy>
  <cp:revision>2914</cp:revision>
  <dcterms:created xsi:type="dcterms:W3CDTF">2011-03-01T09:21:01Z</dcterms:created>
  <dcterms:modified xsi:type="dcterms:W3CDTF">2020-12-04T06:25:59Z</dcterms:modified>
</cp:coreProperties>
</file>