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6" r:id="rId4"/>
    <p:sldId id="272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ABBF"/>
    <a:srgbClr val="93B8C9"/>
    <a:srgbClr val="ABC8D5"/>
    <a:srgbClr val="65B1D3"/>
    <a:srgbClr val="87DDE1"/>
    <a:srgbClr val="2CD464"/>
    <a:srgbClr val="38C838"/>
    <a:srgbClr val="33CD4D"/>
    <a:srgbClr val="000099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95" autoAdjust="0"/>
  </p:normalViewPr>
  <p:slideViewPr>
    <p:cSldViewPr>
      <p:cViewPr>
        <p:scale>
          <a:sx n="75" d="100"/>
          <a:sy n="75" d="100"/>
        </p:scale>
        <p:origin x="-78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9.4951889403593226E-2"/>
          <c:y val="3.604395807873214E-2"/>
          <c:w val="0.88817800437632655"/>
          <c:h val="0.7897439173425200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solidFill>
                <a:srgbClr val="92D050"/>
              </a:solidFill>
              <a:ln w="950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solidFill>
                <a:srgbClr val="00B0F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FFC000"/>
              </a:solidFill>
              <a:effectLst>
                <a:outerShdw blurRad="50800" dist="20000" dir="5400000" rotWithShape="0">
                  <a:srgbClr val="000000">
                    <a:alpha val="42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E85318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spPr>
              <a:solidFill>
                <a:srgbClr val="C000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5"/>
            <c:spPr>
              <a:solidFill>
                <a:srgbClr val="D828B6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6"/>
            <c:spPr>
              <a:solidFill>
                <a:srgbClr val="00B05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7"/>
            <c:spPr>
              <a:solidFill>
                <a:srgbClr val="65B1D3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8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9"/>
            <c:spPr>
              <a:solidFill>
                <a:schemeClr val="accent3">
                  <a:lumMod val="65000"/>
                </a:schemeClr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3.0672920400148912E-3"/>
                  <c:y val="-5.1121534000247984E-3"/>
                </c:manualLayout>
              </c:layout>
              <c:spPr>
                <a:solidFill>
                  <a:srgbClr val="7FABBF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>
                    <a:defRPr sz="2400" b="1" baseline="0">
                      <a:solidFill>
                        <a:schemeClr val="bg1"/>
                      </a:solidFill>
                      <a:latin typeface="Calibri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5336460200074413E-3"/>
                  <c:y val="-1.2780383500061988E-2"/>
                </c:manualLayout>
              </c:layout>
              <c:spPr>
                <a:solidFill>
                  <a:srgbClr val="7FABBF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>
                    <a:defRPr sz="2400" b="1" baseline="0">
                      <a:solidFill>
                        <a:schemeClr val="bg1"/>
                      </a:solidFill>
                      <a:latin typeface="Calibri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0"/>
                  <c:y val="-1.0224306800049592E-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latin typeface="Calibri" pitchFamily="34" charset="0"/>
                      </a:defRPr>
                    </a:pPr>
                    <a:r>
                      <a:rPr lang="en-US" sz="2400" b="1" dirty="0">
                        <a:solidFill>
                          <a:schemeClr val="bg1"/>
                        </a:solidFill>
                        <a:latin typeface="Calibri" pitchFamily="34" charset="0"/>
                      </a:rPr>
                      <a:t>2288</a:t>
                    </a:r>
                  </a:p>
                </c:rich>
              </c:tx>
              <c:spPr>
                <a:solidFill>
                  <a:srgbClr val="7FABBF"/>
                </a:solidFill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showVal val="1"/>
            </c:dLbl>
            <c:dLbl>
              <c:idx val="3"/>
              <c:layout>
                <c:manualLayout>
                  <c:x val="3.0672920400148912E-3"/>
                  <c:y val="-1.2780383500061988E-2"/>
                </c:manualLayout>
              </c:layout>
              <c:spPr>
                <a:solidFill>
                  <a:srgbClr val="7FABBF"/>
                </a:solidFill>
                <a:effectLst>
                  <a:outerShdw blurRad="40005" dist="22860" dir="5400000" algn="ctr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>
                    <a:defRPr sz="2400" b="1" baseline="0">
                      <a:solidFill>
                        <a:schemeClr val="bg1"/>
                      </a:solidFill>
                      <a:latin typeface="Calibri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1.1246607558284502E-16"/>
                  <c:y val="-1.6461133948079885E-2"/>
                </c:manualLayout>
              </c:layout>
              <c:spPr>
                <a:solidFill>
                  <a:srgbClr val="7FABBF"/>
                </a:solidFill>
                <a:effectLst>
                  <a:outerShdw blurRad="40005" dist="22860" dir="5400000" algn="ctr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 algn="ctr" rtl="0">
                    <a:defRPr lang="ru-RU" sz="2400" b="1" i="0" u="none" strike="noStrike" kern="1200" baseline="0">
                      <a:solidFill>
                        <a:srgbClr val="FFFFFF"/>
                      </a:solidFill>
                      <a:latin typeface="Calibri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1.5336460200074409E-3"/>
                  <c:y val="-9.4063622560456861E-3"/>
                </c:manualLayout>
              </c:layout>
              <c:spPr>
                <a:solidFill>
                  <a:srgbClr val="7FABBF"/>
                </a:solidFill>
                <a:effectLst>
                  <a:outerShdw blurRad="40005" dist="22860" dir="5400000" algn="ctr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 algn="ctr" rtl="0">
                    <a:defRPr lang="ru-RU" sz="2400" b="1" i="0" u="none" strike="noStrike" kern="1200" baseline="0">
                      <a:solidFill>
                        <a:srgbClr val="FFFFFF"/>
                      </a:solidFill>
                      <a:latin typeface="Calibri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6"/>
              <c:spPr>
                <a:solidFill>
                  <a:srgbClr val="7FABBF"/>
                </a:solidFill>
                <a:effectLst>
                  <a:outerShdw blurRad="38100" dist="50800" dir="5400000" algn="ctr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>
                    <a:defRPr sz="2400" b="1" baseline="0">
                      <a:solidFill>
                        <a:schemeClr val="bg1"/>
                      </a:solidFill>
                      <a:latin typeface="Calibri" pitchFamily="34" charset="0"/>
                    </a:defRPr>
                  </a:pPr>
                  <a:endParaRPr lang="ru-RU"/>
                </a:p>
              </c:txPr>
            </c:dLbl>
            <c:dLbl>
              <c:idx val="7"/>
              <c:spPr>
                <a:solidFill>
                  <a:srgbClr val="7FABBF"/>
                </a:solidFill>
                <a:effectLst>
                  <a:outerShdw blurRad="38100" dist="50800" dir="5400000" algn="ctr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>
                    <a:defRPr sz="2400" b="1" baseline="0">
                      <a:solidFill>
                        <a:schemeClr val="bg1"/>
                      </a:solidFill>
                      <a:latin typeface="Calibri" pitchFamily="34" charset="0"/>
                    </a:defRPr>
                  </a:pPr>
                  <a:endParaRPr lang="ru-RU"/>
                </a:p>
              </c:txPr>
            </c:dLbl>
            <c:dLbl>
              <c:idx val="8"/>
              <c:spPr>
                <a:solidFill>
                  <a:srgbClr val="7FABBF"/>
                </a:solidFill>
                <a:scene3d>
                  <a:camera prst="orthographicFront"/>
                  <a:lightRig rig="threePt" dir="t"/>
                </a:scene3d>
                <a:sp3d>
                  <a:bevelT w="63500" h="25400"/>
                </a:sp3d>
              </c:spPr>
              <c:txPr>
                <a:bodyPr/>
                <a:lstStyle/>
                <a:p>
                  <a:pPr algn="ctr">
                    <a:defRPr lang="ru-RU" sz="2400" b="1" i="0" u="none" strike="noStrike" kern="1200" baseline="0">
                      <a:solidFill>
                        <a:srgbClr val="FFFFFF"/>
                      </a:solidFill>
                      <a:latin typeface="Calibri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spPr>
              <a:solidFill>
                <a:srgbClr val="7FABBF"/>
              </a:solidFill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sz="2400" b="1" baseline="0">
                    <a:solidFill>
                      <a:schemeClr val="bg1"/>
                    </a:solidFill>
                    <a:latin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  <c:pt idx="6">
                  <c:v>2017 г.</c:v>
                </c:pt>
                <c:pt idx="7">
                  <c:v>2018 г.</c:v>
                </c:pt>
                <c:pt idx="8">
                  <c:v>2019 г.</c:v>
                </c:pt>
                <c:pt idx="9">
                  <c:v>2020 г.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746</c:v>
                </c:pt>
                <c:pt idx="1">
                  <c:v>1007</c:v>
                </c:pt>
                <c:pt idx="2">
                  <c:v>2288</c:v>
                </c:pt>
                <c:pt idx="3">
                  <c:v>2376</c:v>
                </c:pt>
                <c:pt idx="4">
                  <c:v>4487</c:v>
                </c:pt>
                <c:pt idx="5">
                  <c:v>4567</c:v>
                </c:pt>
                <c:pt idx="6">
                  <c:v>4830</c:v>
                </c:pt>
                <c:pt idx="7">
                  <c:v>4881</c:v>
                </c:pt>
                <c:pt idx="8">
                  <c:v>5842</c:v>
                </c:pt>
                <c:pt idx="9">
                  <c:v>5960</c:v>
                </c:pt>
              </c:numCache>
            </c:numRef>
          </c:val>
        </c:ser>
        <c:dLbls>
          <c:showVal val="1"/>
        </c:dLbls>
        <c:gapWidth val="75"/>
        <c:axId val="69145344"/>
        <c:axId val="69905408"/>
      </c:barChart>
      <c:valAx>
        <c:axId val="6990540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38100">
            <a:solidFill>
              <a:schemeClr val="bg1"/>
            </a:solidFill>
          </a:ln>
        </c:spPr>
        <c:txPr>
          <a:bodyPr/>
          <a:lstStyle/>
          <a:p>
            <a:pPr>
              <a:defRPr sz="1600" baseline="0">
                <a:solidFill>
                  <a:schemeClr val="bg1"/>
                </a:solidFill>
              </a:defRPr>
            </a:pPr>
            <a:endParaRPr lang="ru-RU"/>
          </a:p>
        </c:txPr>
        <c:crossAx val="69145344"/>
        <c:crosses val="autoZero"/>
        <c:crossBetween val="between"/>
      </c:valAx>
      <c:catAx>
        <c:axId val="69145344"/>
        <c:scaling>
          <c:orientation val="minMax"/>
        </c:scaling>
        <c:delete val="1"/>
        <c:axPos val="b"/>
        <c:majorTickMark val="none"/>
        <c:tickLblPos val="none"/>
        <c:crossAx val="69905408"/>
        <c:crosses val="autoZero"/>
        <c:auto val="1"/>
        <c:lblAlgn val="ctr"/>
        <c:lblOffset val="100"/>
      </c:catAx>
      <c:spPr>
        <a:noFill/>
        <a:ln w="25387">
          <a:noFill/>
        </a:ln>
      </c:spPr>
    </c:plotArea>
    <c:legend>
      <c:legendPos val="b"/>
      <c:layout>
        <c:manualLayout>
          <c:xMode val="edge"/>
          <c:yMode val="edge"/>
          <c:x val="8.6337146114200208E-2"/>
          <c:y val="0.83800873976965518"/>
          <c:w val="0.89480613265192754"/>
          <c:h val="0.15841276895159859"/>
        </c:manualLayout>
      </c:layout>
      <c:txPr>
        <a:bodyPr/>
        <a:lstStyle/>
        <a:p>
          <a:pPr>
            <a:defRPr sz="1600" b="1" baseline="0">
              <a:solidFill>
                <a:schemeClr val="bg1"/>
              </a:solidFill>
              <a:latin typeface="Calibri" pitchFamily="34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796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 baseline="0">
                <a:solidFill>
                  <a:schemeClr val="bg1"/>
                </a:solidFill>
              </a:defRPr>
            </a:pPr>
            <a:r>
              <a:rPr lang="ru-RU" sz="2000" b="1" i="0" baseline="0" dirty="0" smtClean="0">
                <a:solidFill>
                  <a:schemeClr val="bg1"/>
                </a:solidFill>
              </a:rPr>
              <a:t>«100 предложений в народный бюджет» (на </a:t>
            </a:r>
            <a:r>
              <a:rPr lang="ru-RU" sz="2000" b="1" i="0" baseline="0" dirty="0" smtClean="0">
                <a:solidFill>
                  <a:schemeClr val="bg1"/>
                </a:solidFill>
              </a:rPr>
              <a:t>2021 </a:t>
            </a:r>
            <a:r>
              <a:rPr lang="ru-RU" sz="2000" b="1" i="0" baseline="0" dirty="0" smtClean="0">
                <a:solidFill>
                  <a:schemeClr val="bg1"/>
                </a:solidFill>
              </a:rPr>
              <a:t>год)</a:t>
            </a:r>
            <a:endParaRPr lang="ru-RU" sz="2000" b="1" i="0" baseline="0" dirty="0">
              <a:solidFill>
                <a:schemeClr val="bg1"/>
              </a:solidFill>
            </a:endParaRPr>
          </a:p>
        </c:rich>
      </c:tx>
      <c:layout/>
      <c:spPr>
        <a:ln>
          <a:solidFill>
            <a:schemeClr val="accent1"/>
          </a:solidFill>
        </a:ln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EF11CF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E76319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7"/>
            <c:spPr>
              <a:solidFill>
                <a:srgbClr val="33CD4D"/>
              </a:solidFill>
            </c:spPr>
          </c:dPt>
          <c:dLbls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Культура и искусство</c:v>
                </c:pt>
                <c:pt idx="1">
                  <c:v>Жилищное строительство</c:v>
                </c:pt>
                <c:pt idx="2">
                  <c:v>Благоустройство</c:v>
                </c:pt>
                <c:pt idx="3">
                  <c:v>Образование</c:v>
                </c:pt>
                <c:pt idx="4">
                  <c:v>Спорт</c:v>
                </c:pt>
                <c:pt idx="5">
                  <c:v>ЖКХ</c:v>
                </c:pt>
                <c:pt idx="6">
                  <c:v>Здравоохранение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6.6</c:v>
                </c:pt>
                <c:pt idx="1">
                  <c:v>9</c:v>
                </c:pt>
                <c:pt idx="2">
                  <c:v>9.6999999999999993</c:v>
                </c:pt>
                <c:pt idx="3">
                  <c:v>14.6</c:v>
                </c:pt>
                <c:pt idx="4">
                  <c:v>14.7</c:v>
                </c:pt>
                <c:pt idx="5">
                  <c:v>16.100000000000001</c:v>
                </c:pt>
                <c:pt idx="6">
                  <c:v>29.3</c:v>
                </c:pt>
              </c:numCache>
            </c:numRef>
          </c:val>
        </c:ser>
        <c:axId val="69944448"/>
        <c:axId val="69945984"/>
      </c:barChart>
      <c:catAx>
        <c:axId val="69944448"/>
        <c:scaling>
          <c:orientation val="minMax"/>
        </c:scaling>
        <c:axPos val="l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69945984"/>
        <c:crosses val="autoZero"/>
        <c:auto val="1"/>
        <c:lblAlgn val="ctr"/>
        <c:lblOffset val="100"/>
      </c:catAx>
      <c:valAx>
        <c:axId val="6994598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699444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D6B39-361D-42E3-B2F2-D52CF7BF3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D17F6-E897-4B1E-BC05-171AE88EC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31852-F860-41B0-881B-517542F1C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F78A-7038-4273-A7A4-F1D58BBE9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4451A-D080-4C2B-B561-BC66B5D8C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955E5-6BDA-4D9E-BE25-0A462A483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18A80-85AE-417F-BE6C-6CEE57103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F1B92-C682-43B4-94C4-2DA52E7D1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118FB-8D20-420C-853B-F710A04B2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573DB-E081-4486-8B7E-8F18DC983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939BF-0451-4DE5-956C-68EBDA2EC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3F200-61B3-4431-87CF-90BA01EB1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70C0"/>
            </a:gs>
            <a:gs pos="100000">
              <a:srgbClr val="008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47DCCA-B8BA-40D0-B8AE-954E81EFF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060848"/>
            <a:ext cx="9144000" cy="4248150"/>
          </a:xfrm>
        </p:spPr>
        <p:txBody>
          <a:bodyPr/>
          <a:lstStyle/>
          <a:p>
            <a:pPr eaLnBrk="1" hangingPunct="1"/>
            <a:r>
              <a:rPr lang="ru-RU" sz="6000" b="1" dirty="0" smtClean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ru-RU" sz="6000" b="1" dirty="0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sz="6000" b="1" dirty="0" smtClean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ru-RU" sz="6000" b="1" dirty="0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</a:rPr>
              <a:t>Итоги акции:</a:t>
            </a:r>
            <a:br>
              <a:rPr lang="ru-RU" b="1" dirty="0" smtClean="0">
                <a:solidFill>
                  <a:srgbClr val="FFFFFF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</a:rPr>
              <a:t>«100 предложений в народный бюджет»</a:t>
            </a:r>
            <a:r>
              <a:rPr lang="ru-RU" sz="6000" b="1" dirty="0" smtClean="0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ru-RU" sz="6000" b="1" dirty="0" smtClean="0">
                <a:solidFill>
                  <a:srgbClr val="FFFFFF"/>
                </a:solidFill>
                <a:latin typeface="Times New Roman" pitchFamily="18" charset="0"/>
              </a:rPr>
            </a:br>
            <a:endParaRPr lang="ru-RU" sz="6000" b="1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0" y="6021388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FFFFFF"/>
                </a:solidFill>
                <a:latin typeface="Calibri" pitchFamily="34" charset="0"/>
              </a:rPr>
              <a:t>20</a:t>
            </a:r>
            <a:r>
              <a:rPr lang="ru-RU" dirty="0" smtClean="0">
                <a:solidFill>
                  <a:srgbClr val="FFFFFF"/>
                </a:solidFill>
                <a:latin typeface="Calibri" pitchFamily="34" charset="0"/>
              </a:rPr>
              <a:t>20</a:t>
            </a:r>
            <a:r>
              <a:rPr lang="ru-RU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rgbClr val="FFFFFF"/>
                </a:solidFill>
                <a:latin typeface="Calibri" pitchFamily="34" charset="0"/>
              </a:rPr>
              <a:t>год</a:t>
            </a:r>
            <a:endParaRPr lang="ru-RU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" name="Picture 2" descr="\\adms4\home1$\EnnsSV\My_Documents\ДОКУМЕНТЫ\Обращения граждан\2020\100 предложений в народный бюджет\100 предложениий_го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6696744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3787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Предложения в «Народный бюджет»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(сравнение 2011 -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годов, </a:t>
            </a:r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абсолютных цифрах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 smtClean="0"/>
          </a:p>
        </p:txBody>
      </p:sp>
      <p:graphicFrame>
        <p:nvGraphicFramePr>
          <p:cNvPr id="4" name="Диаграмма 4"/>
          <p:cNvGraphicFramePr>
            <a:graphicFrameLocks/>
          </p:cNvGraphicFramePr>
          <p:nvPr/>
        </p:nvGraphicFramePr>
        <p:xfrm>
          <a:off x="0" y="1124744"/>
          <a:ext cx="9144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Приоритетные направления горожан.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Предложения в расходную часть бюджета города Урай на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1520" y="1397000"/>
          <a:ext cx="864096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0" y="765175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5918</TotalTime>
  <Words>34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  Итоги акции: «100 предложений в народный бюджет» </vt:lpstr>
      <vt:lpstr>Предложения в «Народный бюджет» (сравнение 2011 - 2020 годов, в абсолютных цифрах)</vt:lpstr>
      <vt:lpstr>Приоритетные направления горожан. Предложения в расходную часть бюджета города Урай на 2021 год</vt:lpstr>
      <vt:lpstr>Слайд 4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Акчурин Марат Раисович</dc:title>
  <dc:creator>Акчурин</dc:creator>
  <cp:lastModifiedBy>Fibonacci</cp:lastModifiedBy>
  <cp:revision>472</cp:revision>
  <dcterms:created xsi:type="dcterms:W3CDTF">2011-06-27T15:33:46Z</dcterms:created>
  <dcterms:modified xsi:type="dcterms:W3CDTF">2020-10-14T09:48:20Z</dcterms:modified>
</cp:coreProperties>
</file>