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48" r:id="rId1"/>
  </p:sldMasterIdLst>
  <p:notesMasterIdLst>
    <p:notesMasterId r:id="rId12"/>
  </p:notesMasterIdLst>
  <p:handoutMasterIdLst>
    <p:handoutMasterId r:id="rId13"/>
  </p:handoutMasterIdLst>
  <p:sldIdLst>
    <p:sldId id="279" r:id="rId2"/>
    <p:sldId id="280" r:id="rId3"/>
    <p:sldId id="336" r:id="rId4"/>
    <p:sldId id="337" r:id="rId5"/>
    <p:sldId id="338" r:id="rId6"/>
    <p:sldId id="325" r:id="rId7"/>
    <p:sldId id="331" r:id="rId8"/>
    <p:sldId id="346" r:id="rId9"/>
    <p:sldId id="350" r:id="rId10"/>
    <p:sldId id="335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483" autoAdjust="0"/>
  </p:normalViewPr>
  <p:slideViewPr>
    <p:cSldViewPr>
      <p:cViewPr varScale="1">
        <p:scale>
          <a:sx n="86" d="100"/>
          <a:sy n="86" d="100"/>
        </p:scale>
        <p:origin x="-23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F75F38-7E83-42CD-8AFB-68FA56109F40}" type="datetimeFigureOut">
              <a:rPr lang="ru-RU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D22297-75FA-45AA-A365-17A44D2BD4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14768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9EDB70-CF91-403D-B5F4-49204CD72F02}" type="datetimeFigureOut">
              <a:rPr lang="ru-RU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19" rIns="91440" bIns="45719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4876"/>
            <a:ext cx="5438775" cy="4467225"/>
          </a:xfrm>
          <a:prstGeom prst="rect">
            <a:avLst/>
          </a:prstGeom>
        </p:spPr>
        <p:txBody>
          <a:bodyPr vert="horz" lIns="91440" tIns="45719" rIns="91440" bIns="4571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61BE1D-DA9F-4D41-AAE2-08E8C9979D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3440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1BE1D-DA9F-4D41-AAE2-08E8C9979D26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5276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1BE1D-DA9F-4D41-AAE2-08E8C9979D2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899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EC395-ED0F-4DBE-AE69-A8685BE6AC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8444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tIns="45719" rIns="91440" bIns="45719" anchor="b"/>
          <a:lstStyle/>
          <a:p>
            <a:pPr algn="r">
              <a:defRPr/>
            </a:pPr>
            <a:fld id="{D33FF5A9-A77C-4395-89FD-0DA8E046DABF}" type="slidenum">
              <a:rPr lang="ru-RU" sz="1200">
                <a:latin typeface="+mn-lt"/>
              </a:rPr>
              <a:pPr algn="r">
                <a:defRPr/>
              </a:pPr>
              <a:t>4</a:t>
            </a:fld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3835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tIns="45719" rIns="91440" bIns="45719" anchor="b"/>
          <a:lstStyle/>
          <a:p>
            <a:pPr algn="r">
              <a:defRPr/>
            </a:pPr>
            <a:fld id="{E8365198-54AE-4799-8CBB-07DC4A8E2223}" type="slidenum">
              <a:rPr lang="ru-RU" sz="1200">
                <a:latin typeface="+mn-lt"/>
              </a:rPr>
              <a:pPr algn="r">
                <a:defRPr/>
              </a:pPr>
              <a:t>5</a:t>
            </a:fld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862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5670D-6858-4668-A9A3-AB01A1FF25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9911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5670D-6858-4668-A9A3-AB01A1FF25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9911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5670D-6858-4668-A9A3-AB01A1FF25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9911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30" defTabSz="917565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338813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B40AF-A11E-4C93-AF89-984F1A9DEF4F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5CE26-FEC1-4D2C-859F-426107A9882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471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071401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438382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318450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370507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6231206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43215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4BD8C7-2074-4DF0-B7BF-E9DFEB46AF7A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073A5-F324-4C7B-B743-7094E8F2AC2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2623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496A2A-DC75-45D1-8267-DC933EDEE15A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4E326-AFEF-4B6D-BD01-41F3EE9D06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4903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8486362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4DDE3C-AE46-470F-BB7C-92D370311B7E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00796-EDEA-42C6-B249-6F6E05A370B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394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CA8BE7-5F23-4EC7-8FA8-EB919C89952B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A5414-49E8-470B-98B2-116B263B463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53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9A547E-9B23-4BD9-8D29-08FC6708BDCF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A7354-782E-4C6D-989F-962ECBA7BD4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796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DDD680-61AA-4BEB-9361-A3E6900986E9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840A6-94E8-4DDB-9045-C9BBE9B6404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872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1349B7-8A5C-4D55-AE3E-52062F19771D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CCECB-DD77-4402-B804-15BA8137292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163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90861F-44BF-4C8B-B1CB-086318DBD4C5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B73B9-D5FD-4C95-9518-9C6B0037250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365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0B2469-093B-4B2F-9442-BEDCD054BE9F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B7A725-594D-456E-AAB2-54135751807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380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44D38-4145-45F6-BAB9-B0FBA72D4779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9B584-9A6F-4FC4-93EE-2DA717A45C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83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2F42970-7FEB-430C-BA09-82CDBC7ECBA5}" type="datetime1">
              <a:rPr lang="ru-RU" smtClean="0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6914A2F-A610-4D3E-8451-F438B503270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2373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  <p:sldLayoutId id="2147484263" r:id="rId15"/>
    <p:sldLayoutId id="2147484264" r:id="rId16"/>
    <p:sldLayoutId id="2147484265" r:id="rId17"/>
    <p:sldLayoutId id="2147484266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uray.ru/document/846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закладка ура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293771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endParaRPr lang="ru-RU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закладка урай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5606" y="711914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0" y="1997301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Отчёт</a:t>
            </a:r>
          </a:p>
          <a:p>
            <a:pPr algn="ctr">
              <a:defRPr/>
            </a:pP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исполнении 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>
              <a:defRPr/>
            </a:pP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 город Урай</a:t>
            </a:r>
          </a:p>
          <a:p>
            <a:pPr algn="ctr">
              <a:defRPr/>
            </a:pP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</a:t>
            </a: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2019 года</a:t>
            </a: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5441616"/>
            <a:ext cx="27446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 - Хусаинова И.В.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8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rcRect r="82060"/>
          <a:stretch>
            <a:fillRect/>
          </a:stretch>
        </p:blipFill>
        <p:spPr bwMode="auto">
          <a:xfrm>
            <a:off x="0" y="6350"/>
            <a:ext cx="1639867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1680" y="980728"/>
            <a:ext cx="7452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Подготовлено Комитетом по финансам администрации города Урай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http://www.uray.ru/images/files/7z-l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204864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Адрес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микрорайон 2, дом 60, город Урай, Тюменская область, Ханты-Мансийский автономный округ –Югра, 628285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4797152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Председатель комитета –                                             Хусаинова Ирина Валериевна, тел.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(34676) 2-33-56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E-mail: comfin@uray.ru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754939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88641"/>
            <a:ext cx="676875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400" dirty="0"/>
          </a:p>
          <a:p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основных показателей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городского округа город Урай за 9 месяцев 2019 года, млн. рублей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0166045"/>
              </p:ext>
            </p:extLst>
          </p:nvPr>
        </p:nvGraphicFramePr>
        <p:xfrm>
          <a:off x="189796" y="1412775"/>
          <a:ext cx="8774691" cy="3110489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accent1">
                      <a:lumMod val="20000"/>
                      <a:lumOff val="80000"/>
                    </a:schemeClr>
                  </a:outerShdw>
                </a:effectLst>
              </a:tblPr>
              <a:tblGrid>
                <a:gridCol w="1901184"/>
                <a:gridCol w="1535571"/>
                <a:gridCol w="1462448"/>
                <a:gridCol w="1283201"/>
                <a:gridCol w="1349206"/>
                <a:gridCol w="1243081"/>
              </a:tblGrid>
              <a:tr h="13680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Показатель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Уточнённый план на 2019 год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01.10.2019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Исполнено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на 01.10.2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 месяцев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% исполнения к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плану на 2019 год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2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263,1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2 287,1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2 314,3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101,2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70,9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41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РАСХОДЫ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3 460,5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2 458,6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2 259,5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91,9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966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ДЕФИЦИТ *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-197,4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54,8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4941169"/>
            <a:ext cx="83529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 в том числе за счет</a:t>
            </a:r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остатков целевых средств на 01.01.2019 в сумме  128,6 млн.руб. </a:t>
            </a:r>
          </a:p>
          <a:p>
            <a:pPr algn="just"/>
            <a:endParaRPr lang="ru-RU" sz="1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00392" y="116632"/>
            <a:ext cx="7970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Слайд 1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92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179512" y="260648"/>
            <a:ext cx="65527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поступления налоговых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в бюджет городского округа город Урай за 9 месяцев 2019 года</a:t>
            </a:r>
            <a:r>
              <a:rPr lang="en-US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0525858"/>
              </p:ext>
            </p:extLst>
          </p:nvPr>
        </p:nvGraphicFramePr>
        <p:xfrm>
          <a:off x="251519" y="1064979"/>
          <a:ext cx="8784974" cy="4983595"/>
        </p:xfrm>
        <a:graphic>
          <a:graphicData uri="http://schemas.openxmlformats.org/drawingml/2006/table">
            <a:tbl>
              <a:tblPr/>
              <a:tblGrid>
                <a:gridCol w="1842012"/>
                <a:gridCol w="1275238"/>
                <a:gridCol w="1133545"/>
                <a:gridCol w="1149806"/>
                <a:gridCol w="1152128"/>
                <a:gridCol w="1098701"/>
                <a:gridCol w="1133544"/>
              </a:tblGrid>
              <a:tr h="1539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план на 2019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01.10.2019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 на 01.10.2019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9 месяцев 2019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на 2019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отклонение</a:t>
                      </a:r>
                      <a:r>
                        <a:rPr lang="ru-RU" sz="1400" b="1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от плановых назначений на отчетную дату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58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НАЛОГОВЫЕ ДОХОДЫ, из них: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89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513,4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375,7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380,1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+ 4,4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89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на нефтепродукты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52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137,2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121,7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89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0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172400" y="0"/>
            <a:ext cx="7970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142875"/>
            <a:ext cx="9144000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511" name="TextBox 12"/>
          <p:cNvSpPr txBox="1">
            <a:spLocks noChangeArrowheads="1"/>
          </p:cNvSpPr>
          <p:nvPr/>
        </p:nvSpPr>
        <p:spPr bwMode="auto">
          <a:xfrm>
            <a:off x="107504" y="116632"/>
            <a:ext cx="741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поступления неналоговых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в бюджет городского округа город Урай за 9 месяцев 2019 года</a:t>
            </a:r>
            <a:r>
              <a:rPr lang="en-US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560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3419476"/>
              </p:ext>
            </p:extLst>
          </p:nvPr>
        </p:nvGraphicFramePr>
        <p:xfrm>
          <a:off x="107506" y="836713"/>
          <a:ext cx="8856982" cy="5506618"/>
        </p:xfrm>
        <a:graphic>
          <a:graphicData uri="http://schemas.openxmlformats.org/drawingml/2006/table">
            <a:tbl>
              <a:tblPr/>
              <a:tblGrid>
                <a:gridCol w="2223265"/>
                <a:gridCol w="1227560"/>
                <a:gridCol w="1157685"/>
                <a:gridCol w="1080120"/>
                <a:gridCol w="1080120"/>
                <a:gridCol w="1008112"/>
                <a:gridCol w="1080120"/>
              </a:tblGrid>
              <a:tr h="15121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план на 2019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01.10.2019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 на 01.10.2019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9 месяцев 2019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на 2019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отклонение</a:t>
                      </a: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от плановых назначений на отчетную дату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12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НЕНАЛОГОВЫЕ ДОХОДЫ, 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9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муниципального имущества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+ 6,2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04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108,5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81,3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0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21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29,6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113,6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+ 3,5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63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132,1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9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346987" y="0"/>
            <a:ext cx="7970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Слайд 3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559" name="TextBox 12"/>
          <p:cNvSpPr txBox="1">
            <a:spLocks noChangeArrowheads="1"/>
          </p:cNvSpPr>
          <p:nvPr/>
        </p:nvSpPr>
        <p:spPr bwMode="auto">
          <a:xfrm>
            <a:off x="179512" y="116632"/>
            <a:ext cx="7272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безвозмездных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поступлений в бюджет городского округа  город Урай  за 9 месяцев 2019 года, млн.рублей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6626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5199965"/>
              </p:ext>
            </p:extLst>
          </p:nvPr>
        </p:nvGraphicFramePr>
        <p:xfrm>
          <a:off x="107503" y="908720"/>
          <a:ext cx="8928993" cy="5638800"/>
        </p:xfrm>
        <a:graphic>
          <a:graphicData uri="http://schemas.openxmlformats.org/drawingml/2006/table">
            <a:tbl>
              <a:tblPr/>
              <a:tblGrid>
                <a:gridCol w="2304257"/>
                <a:gridCol w="1217232"/>
                <a:gridCol w="1138422"/>
                <a:gridCol w="1138422"/>
                <a:gridCol w="1138422"/>
                <a:gridCol w="996119"/>
                <a:gridCol w="996119"/>
              </a:tblGrid>
              <a:tr h="8640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план на 2019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01.10.2019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 на 01.10.2019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на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2019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на 2019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отклонение</a:t>
                      </a:r>
                      <a:r>
                        <a:rPr lang="ru-RU" sz="1400" b="1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от плановых назначений на отчетную дату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30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БЕЗВОЗМЕЗДНЫЕ ПОСТУПЛЕНИЯ, из них: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2411,9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1683,4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1683,4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3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540,2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432,2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486,0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+ 53,8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3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421,9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233,0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180,6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44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1351,6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970,3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968,9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45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38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 в бюджет автономного округа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- 0,7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- 0,7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- 0,7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172400" y="0"/>
            <a:ext cx="1091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Слайд 4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расходов бюджета на 01.10.2019</a:t>
            </a:r>
          </a:p>
          <a:p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программным направлениям деятельности, млн. рублей</a:t>
            </a:r>
            <a:endParaRPr lang="ru-R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2151528"/>
              </p:ext>
            </p:extLst>
          </p:nvPr>
        </p:nvGraphicFramePr>
        <p:xfrm>
          <a:off x="179513" y="1484785"/>
          <a:ext cx="8784975" cy="3600399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944215"/>
                <a:gridCol w="1296144"/>
                <a:gridCol w="1224136"/>
                <a:gridCol w="1080120"/>
                <a:gridCol w="1224136"/>
                <a:gridCol w="1008112"/>
                <a:gridCol w="1008112"/>
              </a:tblGrid>
              <a:tr h="16561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план на 2019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01.10.2019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01.10.2019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на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2019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плану на 2019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отклонение</a:t>
                      </a:r>
                      <a:r>
                        <a:rPr lang="ru-RU" sz="1400" b="1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от плановых назначений на отчетную дату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бюджета –всего, в том числе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3 460,5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2 458,6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2 259,5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91,9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-199,1</a:t>
                      </a:r>
                    </a:p>
                  </a:txBody>
                  <a:tcPr marL="68260" marR="682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рамках муниципальных программ муниципального образования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3 432,9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2 435,6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2 240,7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-194,9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028384" y="0"/>
            <a:ext cx="11156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Слайд 5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2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88639"/>
            <a:ext cx="8316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исполнения расходов на 01.10.2019 года, млн. рублей</a:t>
            </a:r>
            <a:endParaRPr lang="ru-R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1623461"/>
              </p:ext>
            </p:extLst>
          </p:nvPr>
        </p:nvGraphicFramePr>
        <p:xfrm>
          <a:off x="251520" y="620688"/>
          <a:ext cx="8712967" cy="6174075"/>
        </p:xfrm>
        <a:graphic>
          <a:graphicData uri="http://schemas.openxmlformats.org/drawingml/2006/table">
            <a:tbl>
              <a:tblPr/>
              <a:tblGrid>
                <a:gridCol w="295173"/>
                <a:gridCol w="4385347"/>
                <a:gridCol w="958122"/>
                <a:gridCol w="768812"/>
                <a:gridCol w="865354"/>
                <a:gridCol w="720080"/>
                <a:gridCol w="720079"/>
              </a:tblGrid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01.10.2019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01.10.2019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исп-ия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плану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2019г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исп-ия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плану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расходы,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460,5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458,6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259,5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91,9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65,3                                    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87">
                <a:tc>
                  <a:txBody>
                    <a:bodyPr/>
                    <a:lstStyle/>
                    <a:p>
                      <a:pPr algn="l" fontAlgn="b"/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муниципальных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программ: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3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432,9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435,5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2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240,7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65,3                                   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"Капитальный ремонт и реконструкция систем коммунальной инфраструктуры города Урай на 2014-2020 годы"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57,4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2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транспортной системы города Урай" на 2016-2020 годы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52,7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41,5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среды муниципального образования город Урай» на 2018-2022 годы»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86,8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6" marR="9386" marT="9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"Проектирование и строительство инженерных сетей коммунальной инфраструктуры в городе Урай" на 2014-2020 годы</a:t>
                      </a:r>
                    </a:p>
                  </a:txBody>
                  <a:tcPr marL="9386" marR="9386" marT="9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76,7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76,7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6" marR="9386" marT="9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малого и среднего предпринимательства, потребительского рынка и сельскохозяйственных товаропроизводителей города Урай" на 2016-2020 годы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34,2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28,1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23,4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«Информационное общество -Урай» на 2019-2030 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17,7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"Улучшение жилищных условий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жителей,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проживающих на территории муниципального образования город Урай"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2019-2030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376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,4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211,1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191,5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жилищно-коммунального комплекса и повышение энергетической эффективности в городе Урай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2019-2030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годы"</a:t>
                      </a:r>
                    </a:p>
                  </a:txBody>
                  <a:tcPr marL="9386" marR="9386" marT="9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226,8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166,2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99216" y="65528"/>
            <a:ext cx="7088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Слайд 6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2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2761114"/>
              </p:ext>
            </p:extLst>
          </p:nvPr>
        </p:nvGraphicFramePr>
        <p:xfrm>
          <a:off x="323528" y="404663"/>
          <a:ext cx="8640960" cy="6232545"/>
        </p:xfrm>
        <a:graphic>
          <a:graphicData uri="http://schemas.openxmlformats.org/drawingml/2006/table">
            <a:tbl>
              <a:tblPr/>
              <a:tblGrid>
                <a:gridCol w="285652"/>
                <a:gridCol w="4182143"/>
                <a:gridCol w="959585"/>
                <a:gridCol w="821474"/>
                <a:gridCol w="821022"/>
                <a:gridCol w="851004"/>
                <a:gridCol w="720080"/>
              </a:tblGrid>
              <a:tr h="643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01.10.2019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01.10.2019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исп-ия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плану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2019г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исп-ия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плану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7891" marR="7891" marT="7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6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"Создание условий для эффективного и ответственного управления муниципальными финансами, повышения устойчивости местного бюджета городского округа г.Урай. Управление муниципальными финансами в городском округе г.Урай" на период до 2020 года"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36,1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25,8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6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"Обеспечение градостроительной деятельности на территории города Урай" на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2018-2030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</a:p>
                  </a:txBody>
                  <a:tcPr marL="9386" marR="9386" marT="9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58,5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46,2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"Совершенствование и развитие муниципального управления в городе Урай"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2018-2030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</a:p>
                  </a:txBody>
                  <a:tcPr marL="9386" marR="9386" marT="9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441,5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320,3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297,4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"Охрана окружающей среды в границах города Урай" на 2017-2020 годы</a:t>
                      </a: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"Профилактика правонарушений на территории города Урай" на 2018-2030 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6" marR="9386" marT="9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11,9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7,2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Муниципальная программа "Защита населения и территории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чрезвычайных ситуаций, совершенствование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гражданской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обороны и обеспечение первичных мер пожарной безопасности» на 2019-2030 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25,1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18,4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17,7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6" marR="9386" marT="9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"Культура города Урай" на 2017-2021 годы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269,5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193,8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187,6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образования </a:t>
                      </a: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молодёжной политики  в городе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Урай" на </a:t>
                      </a:r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2019-2030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524,9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095,9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077,9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физической культуры,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спорта и туризма в городе Урай» на 2019-2030 годы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119,6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89,8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88,3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2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"Поддержка социально ориентированных некоммерческих  организаций в городе Урай"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60">
                <a:tc>
                  <a:txBody>
                    <a:bodyPr/>
                    <a:lstStyle/>
                    <a:p>
                      <a:pPr algn="ctr" fontAlgn="b"/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200" b="1" i="1" u="none" strike="noStrike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непрограммным</a:t>
                      </a:r>
                      <a:r>
                        <a:rPr lang="ru-RU" sz="1200" b="1" i="1" u="none" strike="noStrike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направлениям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91" marR="7891" marT="78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27,6  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23,0  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18,8  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81,3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67,9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236296" y="0"/>
            <a:ext cx="16492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слайда 6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2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8548" y="142852"/>
            <a:ext cx="83954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Информация о реализации </a:t>
            </a:r>
            <a:r>
              <a:rPr lang="ru-RU" sz="1600" b="1" dirty="0">
                <a:solidFill>
                  <a:schemeClr val="bg1"/>
                </a:solidFill>
              </a:rPr>
              <a:t>региональных (национальных) проектов </a:t>
            </a:r>
            <a:r>
              <a:rPr lang="ru-RU" sz="1600" b="1" dirty="0" smtClean="0">
                <a:solidFill>
                  <a:schemeClr val="bg1"/>
                </a:solidFill>
              </a:rPr>
              <a:t>на территории муниципального образования городской округ город Урай на 01.10.2019, </a:t>
            </a:r>
            <a:r>
              <a:rPr lang="ru-RU" sz="1400" b="1" dirty="0" smtClean="0">
                <a:solidFill>
                  <a:schemeClr val="bg1"/>
                </a:solidFill>
              </a:rPr>
              <a:t>тыс.рублей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закладка урай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534266" cy="70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1124744"/>
          <a:ext cx="8856985" cy="3673938"/>
        </p:xfrm>
        <a:graphic>
          <a:graphicData uri="http://schemas.openxmlformats.org/drawingml/2006/table">
            <a:tbl>
              <a:tblPr/>
              <a:tblGrid>
                <a:gridCol w="4997950"/>
                <a:gridCol w="1271602"/>
                <a:gridCol w="1360061"/>
                <a:gridCol w="1227372"/>
              </a:tblGrid>
              <a:tr h="3933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национального проекта / регионального проекта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план на 2019 год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исполнено на 01.10.2019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707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Всего на реализацию национальных (региональных) проектов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182 731,0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108 798,0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59,5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414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1. Национальный проект ''Демография''(Р)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50,0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 50,0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3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1.1. Региональный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проект "Содействие занятости женщин - создание условий дошкольного образования для детей в возрасте до трех лет"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       50,0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          50,0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89" marR="7389" marT="7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2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2. Национальный проект «Жилье и городская среда»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177 257,0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104 795,7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59,1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3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2.1. Региональный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проект "Обеспечение устойчивого сокращения непригодного для проживания жилищного фонда"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151 406,1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  85 506,0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56,5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2.2. Региональный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проект «Формирование комфортной городской среды»</a:t>
                      </a:r>
                    </a:p>
                  </a:txBody>
                  <a:tcPr marL="7389" marR="7389" marT="7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25 850,9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  19 289,7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74,6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18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3. Национальный проект «Малое и среднее предпринимательство и поддержка индивидуальной предпринимательской инициативы»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5 424,0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3 952,3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72,9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86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3.1. Региональный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проект «Расширение доступа субъектов малого и среднего предпринимательства к финансовым ресурсам, в том числе льготному финансированию»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  4 331,5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    3 579,3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82,6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3.2. Региональный </a:t>
                      </a:r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проект «Популяризация предпринимательства»</a:t>
                      </a:r>
                    </a:p>
                  </a:txBody>
                  <a:tcPr marL="7389" marR="7389" marT="7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  1 092,5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        373,0   </a:t>
                      </a:r>
                    </a:p>
                  </a:txBody>
                  <a:tcPr marL="7389" marR="7389" marT="7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34,1</a:t>
                      </a:r>
                    </a:p>
                  </a:txBody>
                  <a:tcPr marL="7389" marR="7389" marT="7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277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9788</TotalTime>
  <Words>1478</Words>
  <Application>Microsoft Office PowerPoint</Application>
  <PresentationFormat>Экран (4:3)</PresentationFormat>
  <Paragraphs>455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Сектор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Лариса Васильевна Зорина</cp:lastModifiedBy>
  <cp:revision>1136</cp:revision>
  <dcterms:created xsi:type="dcterms:W3CDTF">2011-03-01T09:21:01Z</dcterms:created>
  <dcterms:modified xsi:type="dcterms:W3CDTF">2019-11-14T12:04:50Z</dcterms:modified>
</cp:coreProperties>
</file>