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66" r:id="rId2"/>
    <p:sldId id="359" r:id="rId3"/>
    <p:sldId id="396" r:id="rId4"/>
    <p:sldId id="390" r:id="rId5"/>
    <p:sldId id="400" r:id="rId6"/>
    <p:sldId id="402" r:id="rId7"/>
    <p:sldId id="397" r:id="rId8"/>
    <p:sldId id="394" r:id="rId9"/>
    <p:sldId id="401" r:id="rId10"/>
    <p:sldId id="399" r:id="rId11"/>
    <p:sldId id="389" r:id="rId1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77777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7241" autoAdjust="0"/>
  </p:normalViewPr>
  <p:slideViewPr>
    <p:cSldViewPr>
      <p:cViewPr varScale="1">
        <p:scale>
          <a:sx n="101" d="100"/>
          <a:sy n="101" d="100"/>
        </p:scale>
        <p:origin x="-19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BCEFEA-4140-41BA-9D0E-3EC91526085D}" type="datetimeFigureOut">
              <a:rPr lang="ru-RU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9F2FC8-7549-401D-B91F-18C7E9826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98495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809A9C-CAF7-48A2-8980-AEDFF8B23F4C}" type="datetimeFigureOut">
              <a:rPr lang="ru-RU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B582B9-D141-4D6C-85DC-0DF5C7A0A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9297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AC6CDF-4F04-49BC-8904-349DD1E5DA9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8318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>
              <a:defRPr/>
            </a:pPr>
            <a:fld id="{BCDD0E9C-D6D8-4A8B-9EC8-98BE1E446363}" type="slidenum">
              <a:rPr lang="ru-RU" sz="1200">
                <a:latin typeface="+mn-lt"/>
              </a:rPr>
              <a:pPr algn="r">
                <a:defRPr/>
              </a:pPr>
              <a:t>3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5582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B582B9-D141-4D6C-85DC-0DF5C7A0A8B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465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B582B9-D141-4D6C-85DC-0DF5C7A0A8B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657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B582B9-D141-4D6C-85DC-0DF5C7A0A8B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657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B582B9-D141-4D6C-85DC-0DF5C7A0A8B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3421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>
              <a:defRPr/>
            </a:pPr>
            <a:fld id="{BCDD0E9C-D6D8-4A8B-9EC8-98BE1E446363}" type="slidenum">
              <a:rPr lang="ru-RU" sz="1200">
                <a:latin typeface="+mn-lt"/>
              </a:rPr>
              <a:pPr algn="r">
                <a:defRPr/>
              </a:pPr>
              <a:t>10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481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177126" defTabSz="917544"/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6718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33D7B-AB09-4C82-8361-080EB69C46DF}" type="datetime1">
              <a:rPr lang="ru-RU" smtClean="0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1474D-BFCC-4F90-869A-7E46578C56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2167A3-1388-48C3-83D0-E653D90C1DD0}" type="datetime1">
              <a:rPr lang="ru-RU" smtClean="0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DDAF8-8897-4752-832E-29A31CAB94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E37F7A-947C-4A95-A6EC-F61F3A3DA178}" type="datetime1">
              <a:rPr lang="ru-RU" smtClean="0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1D768-5C8B-4D6A-8C3F-A289DEA499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570799808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D80B9-64F1-45DC-BEA2-40B19DD815F0}" type="datetime1">
              <a:rPr lang="ru-RU" smtClean="0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E9CA6-ADF1-4349-9C42-D9C8B5C428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1A2D88-51A5-45F1-B0F9-7108BB2C8101}" type="datetime1">
              <a:rPr lang="ru-RU" smtClean="0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344B2-F93F-4A60-B297-9ADDAC0758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139AB-2600-49FE-B50E-57EF22C9D8F9}" type="datetime1">
              <a:rPr lang="ru-RU" smtClean="0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F59F7-E34F-4DC5-AB71-A975106DCD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D8F84C-6625-4DFC-962C-82DF9B29A30A}" type="datetime1">
              <a:rPr lang="ru-RU" smtClean="0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E92E9-F18A-43CC-B1C8-B2C000818A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39CD4-40D9-4923-A509-898CD6048089}" type="datetime1">
              <a:rPr lang="ru-RU" smtClean="0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E11D0-BB60-4CD6-8E7E-A05A49A091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CA2FE-A210-49D1-9285-0EEEC8CCFDD6}" type="datetime1">
              <a:rPr lang="ru-RU" smtClean="0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07384-0F6A-4CB5-91BA-C969210EB8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DED20-27FB-4ED3-B9DD-D0671B62CAF0}" type="datetime1">
              <a:rPr lang="ru-RU" smtClean="0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E9FE5D-3469-4F94-8ED7-D56D2125AB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28D0CB-BCAE-4B4C-8BCA-99E0936046F8}" type="datetime1">
              <a:rPr lang="ru-RU" smtClean="0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F152-7211-459A-8D6D-D579D53BEB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36142B8-C3BA-4E51-AEBF-00A984721B71}" type="datetime1">
              <a:rPr lang="ru-RU" smtClean="0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E6238E5-CC0F-4F39-924A-8E9C7F0871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uray.ru/document/846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l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357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1270000" dist="50800" dir="5400000" algn="ctr" rotWithShape="0">
              <a:schemeClr val="bg1"/>
            </a:outerShdw>
          </a:effectLst>
        </p:spPr>
      </p:pic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5366" name="Группа 6"/>
          <p:cNvGrpSpPr>
            <a:grpSpLocks/>
          </p:cNvGrpSpPr>
          <p:nvPr/>
        </p:nvGrpSpPr>
        <p:grpSpPr bwMode="auto">
          <a:xfrm>
            <a:off x="3143250" y="142875"/>
            <a:ext cx="5643563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город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 </a:t>
              </a:r>
              <a:r>
                <a:rPr lang="ru-RU" sz="3000" b="1" spc="50" dirty="0" err="1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Урай</a:t>
              </a: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Муниципальное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 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образование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23850" y="1412875"/>
            <a:ext cx="8391525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 внесении изменений в бюджет городского округа город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Урай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 2014 год и плановый период 2015 и 2016 годов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325" y="5732463"/>
            <a:ext cx="22542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И.В.Хусаинова</a:t>
            </a:r>
          </a:p>
        </p:txBody>
      </p:sp>
      <p:pic>
        <p:nvPicPr>
          <p:cNvPr id="12" name="Picture 4" descr="закладка ура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11560" y="2204864"/>
            <a:ext cx="80648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О внесении изменений в бюджет городского округа город </a:t>
            </a:r>
            <a:r>
              <a:rPr lang="ru-RU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Урай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2019 год и на плановый период 2020 и 2021 годов </a:t>
            </a:r>
            <a:endParaRPr lang="ru-RU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5" descr="закладка урай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980728"/>
            <a:ext cx="712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183701" y="5291717"/>
            <a:ext cx="26719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600" dirty="0" smtClean="0">
                <a:latin typeface="Times New Roman"/>
              </a:rPr>
              <a:t>Докладчик - Хусаинова И.В.</a:t>
            </a:r>
            <a:endParaRPr lang="ru-RU" sz="1600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7797084"/>
              </p:ext>
            </p:extLst>
          </p:nvPr>
        </p:nvGraphicFramePr>
        <p:xfrm>
          <a:off x="611560" y="1844824"/>
          <a:ext cx="8032407" cy="2032936"/>
        </p:xfrm>
        <a:graphic>
          <a:graphicData uri="http://schemas.openxmlformats.org/drawingml/2006/table">
            <a:tbl>
              <a:tblPr/>
              <a:tblGrid>
                <a:gridCol w="37799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174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17484"/>
                <a:gridCol w="1417484"/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Всего,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3867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год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год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год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52362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3 204 249,0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2 810 248,1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2 833 601,2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2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3 408 397,4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2 886 419,5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2 908 354,5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Дефицит (-)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-204 148,4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-76 171,4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-74 753,3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4" name="Прямоугольник 383"/>
          <p:cNvSpPr/>
          <p:nvPr/>
        </p:nvSpPr>
        <p:spPr>
          <a:xfrm>
            <a:off x="7155562" y="1412776"/>
            <a:ext cx="112402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таблица №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5" name="Rectangle 1"/>
          <p:cNvSpPr>
            <a:spLocks noChangeArrowheads="1"/>
          </p:cNvSpPr>
          <p:nvPr/>
        </p:nvSpPr>
        <p:spPr bwMode="auto">
          <a:xfrm>
            <a:off x="611560" y="522838"/>
            <a:ext cx="77768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/>
            <a:r>
              <a:rPr lang="ru-RU" sz="1600" b="1" i="1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С учётом внесённых изменений уточненные показатели бюджета </a:t>
            </a:r>
            <a:endParaRPr lang="ru-RU" sz="1600" b="1" i="1" dirty="0" smtClean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lvl="0"/>
            <a:r>
              <a:rPr lang="ru-RU" sz="1600" b="1" i="1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на </a:t>
            </a:r>
            <a:r>
              <a:rPr lang="ru-RU" sz="1600" b="1" i="1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2019 год и на плановый период 2020 и 2021 годов </a:t>
            </a:r>
            <a:endParaRPr lang="ru-RU" sz="1600" b="1" i="1" dirty="0" smtClean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lvl="0"/>
            <a:r>
              <a:rPr lang="ru-RU" sz="1600" b="1" i="1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составят</a:t>
            </a:r>
            <a:r>
              <a:rPr lang="ru-RU" sz="1600" b="1" i="1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</a:t>
            </a:r>
            <a:endParaRPr lang="ru-RU" sz="1600" b="1" i="1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386" name="Прямоугольник 385"/>
          <p:cNvSpPr/>
          <p:nvPr/>
        </p:nvSpPr>
        <p:spPr>
          <a:xfrm>
            <a:off x="611560" y="4149080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200" dirty="0" smtClean="0">
                <a:latin typeface="Arial" pitchFamily="34" charset="0"/>
                <a:ea typeface="Times New Roman"/>
                <a:cs typeface="Arial" pitchFamily="34" charset="0"/>
              </a:rPr>
              <a:t>в том числе</a:t>
            </a:r>
            <a:r>
              <a:rPr lang="en-US" sz="1200" dirty="0" smtClean="0">
                <a:latin typeface="Arial" pitchFamily="34" charset="0"/>
                <a:ea typeface="Times New Roman"/>
                <a:cs typeface="Arial" pitchFamily="34" charset="0"/>
              </a:rPr>
              <a:t>:</a:t>
            </a:r>
            <a:endParaRPr lang="ru-RU" sz="12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fontAlgn="b">
              <a:buFont typeface="Wingdings" pitchFamily="2" charset="2"/>
              <a:buChar char="ü"/>
            </a:pPr>
            <a:r>
              <a:rPr lang="ru-RU" sz="1200" dirty="0" smtClean="0">
                <a:latin typeface="Arial" pitchFamily="34" charset="0"/>
                <a:ea typeface="Times New Roman"/>
                <a:cs typeface="Arial" pitchFamily="34" charset="0"/>
              </a:rPr>
              <a:t>за счет изменения остатка средств на счете по учету средств МБ на 01.01.201</a:t>
            </a:r>
            <a:r>
              <a:rPr lang="en-US" sz="1200" dirty="0" smtClean="0">
                <a:latin typeface="Arial" pitchFamily="34" charset="0"/>
                <a:ea typeface="Times New Roman"/>
                <a:cs typeface="Arial" pitchFamily="34" charset="0"/>
              </a:rPr>
              <a:t>9</a:t>
            </a:r>
            <a:r>
              <a:rPr lang="ru-RU" sz="1200" dirty="0" smtClean="0">
                <a:latin typeface="Arial" pitchFamily="34" charset="0"/>
                <a:ea typeface="Times New Roman"/>
                <a:cs typeface="Arial" pitchFamily="34" charset="0"/>
              </a:rPr>
              <a:t>  - </a:t>
            </a:r>
            <a:r>
              <a:rPr lang="en-US" sz="1200" dirty="0" smtClean="0">
                <a:latin typeface="Arial" pitchFamily="34" charset="0"/>
                <a:ea typeface="Times New Roman"/>
                <a:cs typeface="Arial" pitchFamily="34" charset="0"/>
              </a:rPr>
              <a:t>128 568</a:t>
            </a:r>
            <a:r>
              <a:rPr lang="ru-RU" sz="1200" dirty="0" smtClean="0">
                <a:latin typeface="Arial" pitchFamily="34" charset="0"/>
                <a:ea typeface="Times New Roman"/>
                <a:cs typeface="Arial" pitchFamily="34" charset="0"/>
              </a:rPr>
              <a:t>,5 тыс.руб.,</a:t>
            </a:r>
          </a:p>
          <a:p>
            <a:pPr fontAlgn="b">
              <a:buFont typeface="Wingdings" pitchFamily="2" charset="2"/>
              <a:buChar char="ü"/>
            </a:pPr>
            <a:r>
              <a:rPr lang="ru-RU" sz="1200" dirty="0" smtClean="0">
                <a:latin typeface="Arial" pitchFamily="34" charset="0"/>
                <a:ea typeface="Times New Roman"/>
                <a:cs typeface="Arial" pitchFamily="34" charset="0"/>
              </a:rPr>
              <a:t>предельный размер дефицита бюджета города на 2019 год – 75 579,9 тыс.руб.</a:t>
            </a:r>
          </a:p>
        </p:txBody>
      </p:sp>
    </p:spTree>
    <p:extLst>
      <p:ext uri="{BB962C8B-B14F-4D97-AF65-F5344CB8AC3E}">
        <p14:creationId xmlns="" xmlns:p14="http://schemas.microsoft.com/office/powerpoint/2010/main" val="3317392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през1"/>
          <p:cNvPicPr preferRelativeResize="0">
            <a:picLocks noChangeArrowheads="1"/>
          </p:cNvPicPr>
          <p:nvPr/>
        </p:nvPicPr>
        <p:blipFill>
          <a:blip r:embed="rId3" cstate="print"/>
          <a:srcRect r="82060"/>
          <a:stretch>
            <a:fillRect/>
          </a:stretch>
        </p:blipFill>
        <p:spPr bwMode="auto">
          <a:xfrm>
            <a:off x="0" y="6350"/>
            <a:ext cx="1835696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548680"/>
            <a:ext cx="9144001" cy="357190"/>
          </a:xfrm>
          <a:prstGeom prst="rect">
            <a:avLst/>
          </a:prstGeom>
          <a:gradFill>
            <a:gsLst>
              <a:gs pos="0">
                <a:srgbClr val="5E9EFF">
                  <a:alpha val="37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80039" tIns="40022" rIns="80039" bIns="40022" anchor="ctr"/>
          <a:lstStyle/>
          <a:p>
            <a:pPr algn="ctr"/>
            <a:endParaRPr lang="ru-RU" sz="1400" b="1" i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91680" y="980728"/>
            <a:ext cx="7452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Подготовлено Комитетом по финансам администрации города Урай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AutoShape 2" descr="http://www.uray.ru/images/files/7z-l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204864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Адрес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микрорайон 2, дом 60, город Урай, Тюменская область, Ханты-Мансийский автономный округ –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Югра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628285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4797152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Председатель комитета – Хусаинова Ирина Валериевна, тел.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(34676) 2-33-56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3429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E-mail: comfin@uray.ru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1751265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TextBox 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" name="TextBox 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" name="TextBox 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" name="TextBox 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" name="TextBox 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9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9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10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10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10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10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10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7" name="TextBox 1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2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2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2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2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2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2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2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2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2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2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2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2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2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2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2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2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2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2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2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3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3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3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3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3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3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3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3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3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3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3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3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3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3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3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3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3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3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3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3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3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3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3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3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3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3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3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3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3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3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3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3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3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3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3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3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3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3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3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3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3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3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3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3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3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3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3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3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3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3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3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3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3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3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3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3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3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3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3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3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3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3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3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3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3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3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3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3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3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3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3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3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3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3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3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3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3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3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4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4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4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4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4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4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4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4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4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4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4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4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4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4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4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4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4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4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4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4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4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4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4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4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4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4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4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4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4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4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4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4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4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4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4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4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4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4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4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4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4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4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4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4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4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4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4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4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4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4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4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4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4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4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4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4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4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4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4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4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4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4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4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4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4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4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4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4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4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4" name="TextBox 4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5" name="TextBox 4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6" name="TextBox 4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7" name="TextBox 4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8" name="TextBox 4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9" name="TextBox 4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0" name="TextBox 4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1" name="TextBox 4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2" name="TextBox 4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3" name="TextBox 4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4" name="TextBox 4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5" name="TextBox 4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6" name="TextBox 4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7" name="TextBox 4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8" name="TextBox 4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9" name="TextBox 4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0" name="TextBox 4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1" name="TextBox 4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2" name="TextBox 4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3" name="TextBox 4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4" name="TextBox 4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5" name="TextBox 4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6" name="TextBox 4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7" name="TextBox 4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8" name="TextBox 4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9" name="TextBox 4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0" name="TextBox 4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1" name="TextBox 4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2" name="TextBox 4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3" name="TextBox 4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4" name="TextBox 4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5" name="TextBox 5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6" name="TextBox 5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7" name="TextBox 5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8" name="TextBox 5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9" name="TextBox 5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0" name="TextBox 5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1" name="TextBox 5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2" name="TextBox 5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3" name="TextBox 5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4" name="TextBox 5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5" name="TextBox 5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6" name="TextBox 5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7" name="TextBox 5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8" name="TextBox 5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9" name="TextBox 5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0" name="TextBox 5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1" name="TextBox 5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2" name="TextBox 5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3" name="TextBox 5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4" name="TextBox 5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5" name="TextBox 5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6" name="TextBox 5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7" name="TextBox 5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8" name="TextBox 5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9" name="TextBox 5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0" name="TextBox 5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1" name="TextBox 5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2" name="TextBox 5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3" name="TextBox 5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4" name="TextBox 5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5" name="TextBox 5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6" name="TextBox 5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7" name="TextBox 5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8" name="TextBox 5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9" name="TextBox 5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0" name="TextBox 6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1" name="TextBox 6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2" name="TextBox 6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3" name="TextBox 6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4" name="TextBox 6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5" name="TextBox 6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6" name="TextBox 6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7" name="TextBox 6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8" name="TextBox 6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9" name="TextBox 6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0" name="TextBox 6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1" name="TextBox 6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2" name="TextBox 6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3" name="TextBox 6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4" name="TextBox 6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5" name="TextBox 6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6" name="TextBox 6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7" name="TextBox 6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8" name="TextBox 6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9" name="TextBox 6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0" name="TextBox 6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1" name="TextBox 6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2" name="TextBox 6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3" name="TextBox 6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4" name="TextBox 6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5" name="TextBox 6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6" name="TextBox 6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7" name="TextBox 6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8" name="TextBox 6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9" name="TextBox 6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0" name="TextBox 6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1" name="TextBox 6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2" name="TextBox 6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3" name="TextBox 6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4" name="TextBox 6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5" name="TextBox 6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6" name="TextBox 6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7" name="TextBox 6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8" name="TextBox 6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9" name="TextBox 6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0" name="TextBox 6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1" name="TextBox 6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2" name="TextBox 6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3" name="TextBox 6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4" name="TextBox 6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5" name="TextBox 6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6" name="TextBox 6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7" name="TextBox 6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8" name="TextBox 6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9" name="TextBox 6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0" name="TextBox 6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1" name="TextBox 6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2" name="TextBox 6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3" name="TextBox 6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4" name="TextBox 6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5" name="TextBox 6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6" name="TextBox 6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7" name="TextBox 6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8" name="TextBox 6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9" name="TextBox 6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0" name="TextBox 6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1" name="TextBox 6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2" name="TextBox 6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3" name="TextBox 6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4" name="TextBox 6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5" name="TextBox 6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6" name="TextBox 6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7" name="TextBox 6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8" name="TextBox 6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9" name="TextBox 6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0" name="TextBox 6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1" name="TextBox 6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2" name="TextBox 6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3" name="TextBox 6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4" name="TextBox 6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5" name="TextBox 7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6" name="TextBox 7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7" name="TextBox 7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8" name="TextBox 7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9" name="TextBox 7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0" name="TextBox 7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1" name="TextBox 7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2" name="TextBox 7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3" name="TextBox 7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4" name="TextBox 7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5" name="TextBox 7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6" name="TextBox 7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7" name="TextBox 7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8" name="TextBox 7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9" name="TextBox 7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0" name="TextBox 7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1" name="TextBox 7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2" name="TextBox 7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3" name="TextBox 7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4" name="TextBox 7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5" name="TextBox 7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6" name="TextBox 7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7" name="TextBox 7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8" name="TextBox 7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9" name="TextBox 7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0" name="TextBox 7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1" name="TextBox 7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2" name="TextBox 7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3" name="TextBox 7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4" name="TextBox 7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5" name="TextBox 7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6" name="TextBox 7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7" name="TextBox 7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8" name="TextBox 7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9" name="TextBox 7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0" name="TextBox 7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1" name="TextBox 7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2" name="TextBox 7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3" name="TextBox 7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4" name="TextBox 7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5" name="TextBox 7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6" name="TextBox 7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7" name="TextBox 7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8" name="TextBox 7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9" name="TextBox 7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0" name="TextBox 7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1" name="TextBox 7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2" name="TextBox 7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3" name="TextBox 7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4" name="TextBox 7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5" name="TextBox 7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6" name="TextBox 7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7" name="TextBox 7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8" name="TextBox 7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9" name="TextBox 7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0" name="TextBox 7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1" name="TextBox 7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2" name="TextBox 7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3" name="TextBox 7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4" name="TextBox 7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5" name="TextBox 7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6" name="TextBox 7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7" name="TextBox 7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8" name="TextBox 7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9" name="TextBox 7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0" name="TextBox 7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1" name="TextBox 7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2" name="TextBox 7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3" name="TextBox 7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4" name="TextBox 7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5" name="TextBox 7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6" name="TextBox 7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7" name="TextBox 7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8" name="TextBox 7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9" name="TextBox 7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0" name="TextBox 7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1" name="TextBox 7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2" name="TextBox 7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3" name="TextBox 7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4" name="TextBox 7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5" name="TextBox 7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6" name="TextBox 8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7" name="TextBox 8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8" name="TextBox 8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9" name="TextBox 8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0" name="TextBox 8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1" name="TextBox 8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2" name="TextBox 8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3" name="TextBox 8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4" name="TextBox 8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5" name="TextBox 8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6" name="TextBox 8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7" name="TextBox 8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8" name="TextBox 8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9" name="TextBox 8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0" name="TextBox 8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1" name="TextBox 8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2" name="TextBox 8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3" name="TextBox 8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4" name="TextBox 8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5" name="TextBox 8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6" name="TextBox 8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7" name="TextBox 8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8" name="TextBox 8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9" name="TextBox 8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0" name="TextBox 8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1" name="TextBox 8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2" name="TextBox 8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3" name="TextBox 8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4" name="TextBox 8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5" name="TextBox 9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6" name="TextBox 9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7" name="TextBox 9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8" name="TextBox 9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9" name="TextBox 9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0" name="TextBox 9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1" name="TextBox 9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2" name="TextBox 9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3" name="TextBox 9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4" name="TextBox 9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5" name="TextBox 9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6" name="TextBox 9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7" name="TextBox 9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8" name="TextBox 9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9" name="TextBox 9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0" name="TextBox 9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1" name="TextBox 9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2" name="TextBox 9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3" name="TextBox 9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4" name="TextBox 9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5" name="TextBox 9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6" name="TextBox 9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7" name="TextBox 9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8" name="TextBox 9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9" name="TextBox 9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0" name="TextBox 9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1" name="TextBox 9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2" name="TextBox 9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3" name="TextBox 9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4" name="TextBox 9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5" name="TextBox 9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6" name="TextBox 9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7" name="TextBox 9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8" name="TextBox 9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9" name="TextBox 9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0" name="TextBox 9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1" name="TextBox 9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2" name="TextBox 9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3" name="TextBox 9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4" name="TextBox 9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5" name="TextBox 9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6" name="TextBox 9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7" name="TextBox 9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8" name="TextBox 9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9" name="TextBox 9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0" name="TextBox 9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1" name="TextBox 9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2" name="TextBox 9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3" name="TextBox 9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4" name="TextBox 9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5" name="TextBox 9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6" name="TextBox 9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7" name="TextBox 9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8" name="TextBox 9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9" name="TextBox 9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0" name="TextBox 9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1" name="TextBox 9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2" name="TextBox 9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3" name="TextBox 9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4" name="TextBox 9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5" name="TextBox 9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6" name="TextBox 9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7" name="TextBox 9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8" name="TextBox 9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9" name="TextBox 9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0" name="TextBox 9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1" name="TextBox 9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2" name="TextBox 9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3" name="TextBox 9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4" name="TextBox 9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5" name="TextBox 9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6" name="TextBox 9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7" name="TextBox 9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8" name="TextBox 9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9" name="TextBox 9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0" name="TextBox 9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1" name="TextBox 9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2" name="TextBox 9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3" name="TextBox 9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4" name="TextBox 9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5" name="TextBox 9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6" name="TextBox 9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7" name="TextBox 9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8" name="TextBox 9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9" name="TextBox 9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0" name="TextBox 9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1" name="TextBox 9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2" name="TextBox 9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3" name="TextBox 9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4" name="TextBox 9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5" name="TextBox 9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6" name="TextBox 9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7" name="TextBox 9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8" name="TextBox 9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9" name="TextBox 9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0" name="TextBox 9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1" name="TextBox 9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2" name="TextBox 9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3" name="TextBox 9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4" name="TextBox 9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5" name="TextBox 10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6" name="TextBox 10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7" name="TextBox 10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8" name="TextBox 10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9" name="TextBox 10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0" name="TextBox 10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1" name="TextBox 10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2" name="TextBox 10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3" name="TextBox 10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4" name="TextBox 10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5" name="TextBox 10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6" name="TextBox 10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7" name="TextBox 10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8" name="TextBox 10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9" name="TextBox 10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0" name="TextBox 10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1" name="TextBox 10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2" name="TextBox 10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3" name="TextBox 10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4" name="TextBox 10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5" name="TextBox 10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6" name="TextBox 10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7" name="TextBox 10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8" name="TextBox 10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9" name="TextBox 10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0" name="TextBox 10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1" name="TextBox 10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2" name="TextBox 10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3" name="TextBox 10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4" name="TextBox 10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5" name="TextBox 10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6" name="TextBox 10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7" name="TextBox 10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8" name="TextBox 10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9" name="TextBox 10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0" name="TextBox 10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1" name="TextBox 10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2" name="TextBox 10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3" name="TextBox 10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4" name="TextBox 11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5" name="TextBox 11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6" name="TextBox 11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7" name="TextBox 11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8" name="TextBox 11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9" name="TextBox 11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0" name="TextBox 11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1" name="TextBox 11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2" name="TextBox 11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3" name="TextBox 11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4" name="TextBox 11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5" name="TextBox 11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6" name="TextBox 11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7" name="TextBox 11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8" name="TextBox 11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9" name="TextBox 11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0" name="TextBox 11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1" name="TextBox 11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2" name="TextBox 11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3" name="TextBox 11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4" name="TextBox 11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5" name="TextBox 11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6" name="TextBox 11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7" name="TextBox 11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8" name="TextBox 11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9" name="TextBox 11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0" name="TextBox 11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1" name="TextBox 11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2" name="TextBox 11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3" name="TextBox 11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4" name="TextBox 11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5" name="TextBox 11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6" name="TextBox 11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7" name="TextBox 11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8" name="TextBox 11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9" name="TextBox 12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0" name="TextBox 12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1" name="TextBox 12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2" name="TextBox 12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3" name="TextBox 12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4" name="TextBox 12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5" name="TextBox 12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6" name="TextBox 13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7" name="TextBox 13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8" name="TextBox 13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9" name="TextBox 13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0" name="TextBox 13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1" name="TextBox 13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2" name="TextBox 13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3" name="TextBox 13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4" name="TextBox 13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5" name="TextBox 13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6" name="TextBox 13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7" name="TextBox 13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8" name="TextBox 13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9" name="TextBox 13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0" name="TextBox 13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1" name="TextBox 13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2" name="TextBox 13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3" name="TextBox 13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4" name="TextBox 13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5" name="TextBox 13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6" name="TextBox 13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7" name="TextBox 13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8" name="TextBox 13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9" name="TextBox 13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0" name="TextBox 13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1" name="TextBox 13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2" name="TextBox 13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3" name="TextBox 13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4" name="TextBox 13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5" name="TextBox 13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6" name="Прямоугольник 845"/>
          <p:cNvSpPr/>
          <p:nvPr/>
        </p:nvSpPr>
        <p:spPr>
          <a:xfrm>
            <a:off x="251520" y="40576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В бюджет городского округа город Урай на </a:t>
            </a: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2019 год  </a:t>
            </a:r>
            <a:endParaRPr lang="ru-RU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 плановый период 2020 и 2021 годов вносятся 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следующие изменения: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7" name="Прямоугольник 846"/>
          <p:cNvSpPr/>
          <p:nvPr/>
        </p:nvSpPr>
        <p:spPr>
          <a:xfrm>
            <a:off x="1979712" y="1052736"/>
            <a:ext cx="55446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Корректировка 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доходам на 2019 год и на плановый период 2020-2021 годов</a:t>
            </a:r>
          </a:p>
          <a:p>
            <a:pPr algn="ctr" fontAlgn="ctr"/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8" name="Прямоугольник 847"/>
          <p:cNvSpPr/>
          <p:nvPr/>
        </p:nvSpPr>
        <p:spPr>
          <a:xfrm>
            <a:off x="7236296" y="1484784"/>
            <a:ext cx="172819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таблица № 1</a:t>
            </a:r>
            <a:r>
              <a:rPr lang="ru-RU" sz="1100" i="1" dirty="0">
                <a:latin typeface="Times New Roman"/>
              </a:rPr>
              <a:t> </a:t>
            </a:r>
            <a:endParaRPr lang="ru-RU" sz="1100" i="1" dirty="0">
              <a:latin typeface="Arial"/>
            </a:endParaRPr>
          </a:p>
        </p:txBody>
      </p:sp>
      <p:graphicFrame>
        <p:nvGraphicFramePr>
          <p:cNvPr id="851" name="Таблица 85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57755846"/>
              </p:ext>
            </p:extLst>
          </p:nvPr>
        </p:nvGraphicFramePr>
        <p:xfrm>
          <a:off x="323528" y="1916831"/>
          <a:ext cx="8568953" cy="3534205"/>
        </p:xfrm>
        <a:graphic>
          <a:graphicData uri="http://schemas.openxmlformats.org/drawingml/2006/table">
            <a:tbl>
              <a:tblPr/>
              <a:tblGrid>
                <a:gridCol w="36463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08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0864"/>
                <a:gridCol w="1640864"/>
              </a:tblGrid>
              <a:tr h="3600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корректировки, тыс.руб.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549"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год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год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год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 ДОХОДОВ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+212 283,0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+14 425,5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+14 425,5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Налоговые доходы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+21 300,5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Неналоговые доходы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+24 017,8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lang="ru-RU" sz="1400" b="0" i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Дотации на обеспечение</a:t>
                      </a: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сбалансированности местных бюджетов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+8 592,7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lang="ru-RU" sz="1400" b="0" i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Субсидии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+141 060,6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-826,0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-826,0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Субвенции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+14 104,8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+14 993,0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+14 993,0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1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+3 206,6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+258,5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+258,5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52" name="TextBox 3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3" name="TextBox 3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4" name="TextBox 3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5" name="TextBox 3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6" name="TextBox 3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7" name="TextBox 3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8" name="TextBox 3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9" name="TextBox 3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0" name="TextBox 3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1" name="TextBox 3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2" name="TextBox 3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3" name="TextBox 3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4" name="TextBox 3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5" name="TextBox 3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6" name="TextBox 3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7" name="TextBox 3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8" name="TextBox 3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9" name="TextBox 3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0" name="TextBox 3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1" name="TextBox 3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2" name="TextBox 3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3" name="TextBox 3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4" name="TextBox 3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5" name="TextBox 3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6" name="TextBox 3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7" name="TextBox 3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8" name="TextBox 3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9" name="TextBox 4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0" name="TextBox 4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1" name="TextBox 4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2" name="TextBox 4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3" name="TextBox 4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4" name="TextBox 4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5" name="TextBox 4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6" name="TextBox 4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7" name="TextBox 4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8" name="TextBox 4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9" name="TextBox 4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0" name="TextBox 4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1" name="TextBox 4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2" name="TextBox 4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3" name="TextBox 4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4" name="TextBox 4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5" name="TextBox 4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6" name="TextBox 4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7" name="TextBox 4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8" name="TextBox 4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9" name="TextBox 4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0" name="TextBox 4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1" name="TextBox 4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2" name="TextBox 4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3" name="TextBox 4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4" name="TextBox 4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5" name="TextBox 4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6" name="TextBox 4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7" name="TextBox 4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8" name="TextBox 4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9" name="TextBox 4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0" name="TextBox 4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1" name="TextBox 4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2" name="TextBox 4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3" name="TextBox 4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4" name="TextBox 4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5" name="TextBox 4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6" name="TextBox 4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7" name="TextBox 4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8" name="TextBox 4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9" name="TextBox 4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0" name="TextBox 4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1" name="TextBox 4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2" name="TextBox 4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3" name="TextBox 4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4" name="TextBox 4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5" name="TextBox 4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6" name="TextBox 4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7" name="TextBox 4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8" name="TextBox 4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9" name="TextBox 4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0" name="TextBox 4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1" name="TextBox 4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2" name="TextBox 4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3" name="TextBox 4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4" name="TextBox 4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5" name="TextBox 4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6" name="TextBox 4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7" name="TextBox 4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8" name="TextBox 4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9" name="TextBox 4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0" name="TextBox 4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1" name="TextBox 4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2" name="TextBox 4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3" name="TextBox 4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4" name="TextBox 4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5" name="TextBox 4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6" name="TextBox 4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7" name="TextBox 4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8" name="TextBox 4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9" name="TextBox 4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0" name="TextBox 4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1" name="TextBox 4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2" name="TextBox 4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3" name="TextBox 4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4" name="TextBox 4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5" name="TextBox 4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6" name="TextBox 4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7" name="TextBox 4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8" name="TextBox 4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9" name="TextBox 4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0" name="TextBox 4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1" name="TextBox 4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2" name="TextBox 4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3" name="TextBox 4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4" name="TextBox 4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5" name="TextBox 4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6" name="TextBox 4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7" name="TextBox 4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8" name="TextBox 4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9" name="TextBox 4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0" name="TextBox 4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1" name="TextBox 4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2" name="TextBox 4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3" name="TextBox 4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4" name="TextBox 4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5" name="TextBox 4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6" name="TextBox 4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7" name="TextBox 4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8" name="TextBox 4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9" name="TextBox 5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0" name="TextBox 5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1" name="TextBox 5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2" name="TextBox 5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3" name="TextBox 5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4" name="TextBox 5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5" name="TextBox 5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6" name="TextBox 5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7" name="TextBox 5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8" name="TextBox 5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9" name="TextBox 5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0" name="TextBox 5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1" name="TextBox 5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2" name="TextBox 5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3" name="TextBox 5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4" name="TextBox 5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5" name="TextBox 5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6" name="TextBox 5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7" name="TextBox 5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8" name="TextBox 5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9" name="TextBox 5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0" name="TextBox 5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1" name="TextBox 5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2" name="TextBox 5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3" name="TextBox 5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4" name="TextBox 5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5" name="TextBox 5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6" name="TextBox 5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7" name="TextBox 5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8" name="TextBox 5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9" name="TextBox 5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0" name="TextBox 5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1" name="TextBox 5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2" name="TextBox 5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3" name="TextBox 5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4" name="TextBox 6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5" name="TextBox 6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6" name="TextBox 6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7" name="TextBox 6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8" name="TextBox 6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9" name="TextBox 6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0" name="TextBox 6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1" name="TextBox 6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2" name="TextBox 6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3" name="TextBox 6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4" name="TextBox 6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5" name="TextBox 6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6" name="TextBox 6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7" name="TextBox 6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8" name="TextBox 6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9" name="TextBox 6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0" name="TextBox 6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1" name="TextBox 6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2" name="TextBox 6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3" name="TextBox 6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4" name="TextBox 6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5" name="TextBox 6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6" name="TextBox 6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7" name="TextBox 6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8" name="TextBox 6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9" name="TextBox 6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0" name="TextBox 6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1" name="TextBox 6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2" name="TextBox 6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3" name="TextBox 6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4" name="TextBox 6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5" name="TextBox 6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6" name="TextBox 6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7" name="TextBox 6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8" name="TextBox 6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9" name="TextBox 6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0" name="TextBox 6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1" name="TextBox 6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2" name="TextBox 6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3" name="TextBox 6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4" name="TextBox 6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5" name="TextBox 6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6" name="TextBox 6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7" name="TextBox 6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8" name="TextBox 6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9" name="TextBox 6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0" name="TextBox 6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1" name="TextBox 6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2" name="TextBox 6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3" name="TextBox 6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4" name="TextBox 6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5" name="TextBox 6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6" name="TextBox 6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7" name="TextBox 6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8" name="TextBox 6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9" name="TextBox 6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0" name="TextBox 6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1" name="TextBox 6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2" name="TextBox 6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3" name="TextBox 6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4" name="TextBox 6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5" name="TextBox 6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6" name="TextBox 6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7" name="TextBox 6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8" name="TextBox 6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9" name="TextBox 6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0" name="TextBox 6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1" name="TextBox 6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2" name="TextBox 6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3" name="TextBox 6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4" name="TextBox 6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5" name="TextBox 6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6" name="TextBox 6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7" name="TextBox 6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8" name="TextBox 6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9" name="TextBox 7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0" name="TextBox 7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1" name="TextBox 7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2" name="TextBox 7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3" name="TextBox 7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4" name="TextBox 7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5" name="TextBox 7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6" name="TextBox 7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7" name="TextBox 7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8" name="TextBox 7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9" name="TextBox 7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0" name="TextBox 7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1" name="TextBox 7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2" name="TextBox 7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3" name="TextBox 7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4" name="TextBox 7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5" name="TextBox 7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6" name="TextBox 7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7" name="TextBox 7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8" name="TextBox 7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9" name="TextBox 7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0" name="TextBox 7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1" name="TextBox 7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2" name="TextBox 7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3" name="TextBox 7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4" name="TextBox 7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5" name="TextBox 7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6" name="TextBox 7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7" name="TextBox 7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8" name="TextBox 7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9" name="TextBox 7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0" name="TextBox 7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1" name="TextBox 7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2" name="TextBox 7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3" name="TextBox 7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4" name="TextBox 7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5" name="TextBox 7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6" name="TextBox 7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7" name="TextBox 7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8" name="TextBox 7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9" name="TextBox 7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0" name="TextBox 7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1" name="TextBox 7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2" name="TextBox 7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3" name="TextBox 7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4" name="TextBox 7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5" name="TextBox 7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6" name="TextBox 7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7" name="TextBox 7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8" name="TextBox 7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9" name="TextBox 7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0" name="TextBox 7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1" name="TextBox 7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2" name="TextBox 7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3" name="TextBox 7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4" name="TextBox 7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5" name="TextBox 7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6" name="TextBox 7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7" name="TextBox 7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8" name="TextBox 7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9" name="TextBox 7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0" name="TextBox 7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1" name="TextBox 7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2" name="TextBox 7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3" name="TextBox 7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4" name="TextBox 7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5" name="TextBox 7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6" name="TextBox 7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7" name="TextBox 7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8" name="TextBox 7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9" name="TextBox 7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0" name="TextBox 7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1" name="TextBox 7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2" name="TextBox 7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3" name="TextBox 7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4" name="TextBox 7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5" name="TextBox 7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6" name="TextBox 7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7" name="TextBox 7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8" name="TextBox 7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9" name="TextBox 7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0" name="TextBox 8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1" name="TextBox 8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2" name="TextBox 8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3" name="TextBox 8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4" name="TextBox 8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5" name="TextBox 8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6" name="TextBox 8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7" name="TextBox 8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8" name="TextBox 8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9" name="TextBox 8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0" name="TextBox 8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1" name="TextBox 8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2" name="TextBox 8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3" name="TextBox 8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4" name="TextBox 8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5" name="TextBox 8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6" name="TextBox 8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7" name="TextBox 8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8" name="TextBox 8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9" name="TextBox 8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0" name="TextBox 8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1" name="TextBox 8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2" name="TextBox 8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3" name="TextBox 8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4" name="TextBox 8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5" name="TextBox 8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6" name="TextBox 8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7" name="TextBox 8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8" name="TextBox 8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9" name="TextBox 9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0" name="TextBox 9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1" name="TextBox 9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2" name="TextBox 9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3" name="TextBox 9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4" name="TextBox 9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5" name="TextBox 9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6" name="TextBox 9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7" name="TextBox 9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8" name="TextBox 9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9" name="TextBox 9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0" name="TextBox 9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1" name="TextBox 9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2" name="TextBox 9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3" name="TextBox 9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4" name="TextBox 9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5" name="TextBox 9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6" name="TextBox 9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7" name="TextBox 9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8" name="TextBox 9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9" name="TextBox 9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0" name="TextBox 9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1" name="TextBox 9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2" name="TextBox 9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3" name="TextBox 9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4" name="TextBox 9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5" name="TextBox 9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6" name="TextBox 9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7" name="TextBox 9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8" name="TextBox 9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9" name="TextBox 9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0" name="TextBox 9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1" name="TextBox 9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2" name="TextBox 9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3" name="TextBox 9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4" name="TextBox 9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5" name="TextBox 9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6" name="TextBox 9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7" name="TextBox 9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8" name="TextBox 9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9" name="TextBox 9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0" name="TextBox 9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1" name="TextBox 9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2" name="TextBox 9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3" name="TextBox 9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4" name="TextBox 9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5" name="TextBox 9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6" name="TextBox 9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7" name="TextBox 9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8" name="TextBox 9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9" name="TextBox 9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0" name="TextBox 9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1" name="TextBox 9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2" name="TextBox 9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3" name="TextBox 9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4" name="TextBox 9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5" name="TextBox 9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6" name="TextBox 9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7" name="TextBox 9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8" name="TextBox 9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9" name="TextBox 9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0" name="TextBox 9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1" name="TextBox 9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2" name="TextBox 9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3" name="TextBox 9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4" name="TextBox 9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5" name="TextBox 9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6" name="TextBox 9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7" name="TextBox 9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8" name="TextBox 9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9" name="TextBox 9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0" name="TextBox 9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1" name="TextBox 9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2" name="TextBox 9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3" name="TextBox 9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4" name="TextBox 9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5" name="TextBox 9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6" name="TextBox 9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7" name="TextBox 9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8" name="TextBox 9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9" name="TextBox 9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0" name="TextBox 9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1" name="TextBox 9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2" name="TextBox 9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3" name="TextBox 9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4" name="TextBox 9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5" name="TextBox 9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6" name="TextBox 9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7" name="TextBox 9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8" name="TextBox 9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9" name="TextBox 9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0" name="TextBox 9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1" name="TextBox 9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2" name="TextBox 9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3" name="TextBox 9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4" name="TextBox 9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5" name="TextBox 9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6" name="TextBox 9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7" name="TextBox 9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8" name="TextBox 9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9" name="TextBox 10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0" name="TextBox 10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1" name="TextBox 10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2" name="TextBox 10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3" name="TextBox 10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4" name="TextBox 10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5" name="TextBox 10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6" name="TextBox 10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7" name="TextBox 10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8" name="TextBox 10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9" name="TextBox 10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0" name="TextBox 10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1" name="TextBox 10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2" name="TextBox 10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3" name="TextBox 10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4" name="TextBox 10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5" name="TextBox 10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6" name="TextBox 10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7" name="TextBox 10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8" name="TextBox 10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9" name="TextBox 10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0" name="TextBox 10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1" name="TextBox 10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2" name="TextBox 10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3" name="TextBox 10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4" name="TextBox 10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5" name="TextBox 10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6" name="TextBox 10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7" name="TextBox 10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8" name="TextBox 10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9" name="TextBox 10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0" name="TextBox 10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1" name="TextBox 10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2" name="TextBox 10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3" name="TextBox 10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4" name="TextBox 10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5" name="TextBox 10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6" name="TextBox 10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7" name="TextBox 10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8" name="TextBox 11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9" name="TextBox 11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0" name="TextBox 11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1" name="TextBox 11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2" name="TextBox 11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3" name="TextBox 11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4" name="TextBox 11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5" name="TextBox 11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6" name="TextBox 11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7" name="TextBox 11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8" name="TextBox 11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9" name="TextBox 11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0" name="TextBox 11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1" name="TextBox 11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2" name="TextBox 11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3" name="TextBox 11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4" name="TextBox 11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5" name="TextBox 11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6" name="TextBox 11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7" name="TextBox 11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8" name="TextBox 11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9" name="TextBox 11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0" name="TextBox 11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1" name="TextBox 11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2" name="TextBox 11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3" name="TextBox 11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4" name="TextBox 11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5" name="TextBox 11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6" name="TextBox 11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7" name="TextBox 11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8" name="TextBox 11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9" name="TextBox 11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0" name="TextBox 11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1" name="TextBox 11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2" name="TextBox 11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3" name="TextBox 12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4" name="TextBox 12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5" name="TextBox 12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6" name="TextBox 12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7" name="TextBox 12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8" name="TextBox 12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9" name="TextBox 12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0" name="TextBox 13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1" name="TextBox 13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2" name="TextBox 13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3" name="TextBox 13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4" name="TextBox 13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5" name="TextBox 13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6" name="TextBox 13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7" name="TextBox 13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8" name="TextBox 13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9" name="TextBox 13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0" name="TextBox 13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1" name="TextBox 13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2" name="TextBox 13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3" name="TextBox 13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4" name="TextBox 13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5" name="TextBox 13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6" name="TextBox 13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7" name="TextBox 13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8" name="TextBox 13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9" name="TextBox 13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0" name="TextBox 13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1" name="TextBox 13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2" name="TextBox 13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3" name="TextBox 13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4" name="TextBox 13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5" name="TextBox 13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6" name="TextBox 13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7" name="TextBox 13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8" name="TextBox 13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9" name="TextBox 13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684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384" name="Таблица 38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7961639"/>
              </p:ext>
            </p:extLst>
          </p:nvPr>
        </p:nvGraphicFramePr>
        <p:xfrm>
          <a:off x="323528" y="1484784"/>
          <a:ext cx="8496945" cy="2376265"/>
        </p:xfrm>
        <a:graphic>
          <a:graphicData uri="http://schemas.openxmlformats.org/drawingml/2006/table">
            <a:tbl>
              <a:tblPr/>
              <a:tblGrid>
                <a:gridCol w="37764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35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73508"/>
                <a:gridCol w="1573508"/>
              </a:tblGrid>
              <a:tr h="36004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</a:t>
                      </a:r>
                      <a:r>
                        <a:rPr lang="ru-RU" sz="1400" b="1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корректировки, тыс.руб.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год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год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год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23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РАСХОДОВ, в том числе</a:t>
                      </a:r>
                      <a:r>
                        <a:rPr lang="en-US" sz="1400" b="1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+212 283,0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+14 425,5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+14 425,5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62"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400" b="0" i="1" u="none" strike="noStrik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за счет безвозмездных поступлений</a:t>
                      </a:r>
                      <a:r>
                        <a:rPr lang="en-US" sz="1400" b="0" i="1" u="none" strike="noStrik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1" u="none" strike="noStrik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бюджета автономного округа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+166 964,7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+14 425,5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+14 425,5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32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-за</a:t>
                      </a: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счет средств местного бюджета</a:t>
                      </a:r>
                      <a:endParaRPr lang="ru-RU" sz="1400" b="0" i="1" u="none" strike="noStrik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+45 318,3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5" name="Прямоугольник 384"/>
          <p:cNvSpPr/>
          <p:nvPr/>
        </p:nvSpPr>
        <p:spPr>
          <a:xfrm>
            <a:off x="7524328" y="980728"/>
            <a:ext cx="13784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таблица № 2 </a:t>
            </a:r>
          </a:p>
        </p:txBody>
      </p:sp>
      <p:sp>
        <p:nvSpPr>
          <p:cNvPr id="386" name="Прямоугольник 385"/>
          <p:cNvSpPr/>
          <p:nvPr/>
        </p:nvSpPr>
        <p:spPr>
          <a:xfrm>
            <a:off x="323528" y="333025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Корректировка по </a:t>
            </a: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расходам на 2019 год и на плановый период 2020 и 2021 годов</a:t>
            </a:r>
            <a:endParaRPr lang="ru-RU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555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40467243"/>
              </p:ext>
            </p:extLst>
          </p:nvPr>
        </p:nvGraphicFramePr>
        <p:xfrm>
          <a:off x="107504" y="620688"/>
          <a:ext cx="8821488" cy="5825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7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20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4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695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01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№п/п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Сумма, </a:t>
                      </a:r>
                      <a:r>
                        <a:rPr lang="ru-RU" sz="1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тыс.руб</a:t>
                      </a:r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5923"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Всего расходов по муниципальным программам, в том числе</a:t>
                      </a:r>
                      <a:r>
                        <a:rPr lang="en-US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endParaRPr lang="ru-RU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209 749</a:t>
                      </a:r>
                      <a:r>
                        <a:rPr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,1</a:t>
                      </a:r>
                      <a:endParaRPr lang="ru-RU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000" b="1" i="0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24884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Муниципальная программа «Развитие образования </a:t>
                      </a: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молодежной политики в городе </a:t>
                      </a:r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Урай» на </a:t>
                      </a: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2019-2030 </a:t>
                      </a:r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годы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+24 961,5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14 984,7 тыс.руб. (ОБ)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увеличение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ассигнований (дошкольные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учреждения) (в связи с уточнением целевого показателя среднемесячной заработной платы работников  дошкольных организаций с 54 149,9 рублей до 55 671,5 рублей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1 466,3 тыс.руб. (ОБ) –</a:t>
                      </a:r>
                      <a:r>
                        <a:rPr lang="ru-RU" sz="1000" b="0" i="1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наказы избирателей  депутатам Думы ХМАО-Югры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издание поэтического сборника "Путь памяти", участие на УТС по парашютному спорту,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 приобретение мебели, витрин, питьевых фонтанов для МБОУ СОШ №5, 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 приобретение и монтаж светильников для МБОУСОШ №4,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 приобретение мебели для МБОУ Гимназия, 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 приобретение оборудования для реализации инновационного проекта "Детский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сад-цветущий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сад", мебель, приобретение и монтаж резинового покрытия для спортивной площадки и комплектующих к нему для МБДОУ "Д/сад №21“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8 510,5 тыс.руб. (МБ)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увеличение ассигнований на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приобретение формы и атрибутов для участия  учащихся в Параде Победы в 2020 году (подготовка к 75-летию ВОВ),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подготовку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образовательных организаций города к началу учебного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года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2019-2020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гг.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(огнезащитная обработка, замеры сопротивления изоляций, устранение предписаний надзорных органов, общеобразовательные организации города Урай -734,1 тыс.руб.,  дошкольные организации города Урай- 465,9 тыс.руб.),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заработную плату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работникам дошкольных учреждений в связи с изменениями, внесенными в приказ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Деп.образования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молодежной политики ХМАО-Югры №3-нп от 02.03.2017,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антитеррористическую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безопасность образовательных учреждений города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66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Муниципальная программа «Развитие физической культуры, спорта и туризма в городе Урай» на </a:t>
                      </a: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2019-2030 </a:t>
                      </a:r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годы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+207,8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817,8 тыс.руб. (ОБ) </a:t>
                      </a:r>
                      <a:r>
                        <a:rPr lang="ru-RU" sz="1000" b="0" i="1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наказы избирателей  депутатам Думы ХМАО-Югры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участие в УТС по боксу, участие спортсменов и ветеранов спорта в спортивных мероприятиях, участие сборной команды отделения плавания в УТС г.Волгоград, приобретение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спорт.инвентаря</a:t>
                      </a: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000" b="0" i="1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Перераспределены средства в сумме «-» 610,0 тыс.руб. (МБ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– перенос в муниципальную программу  «Поддержка социально ориентированных некоммерческих  организаций в городе Урай» на 2018 - 2030 годы с целью реализации мероприятий «дорожной карты», утверждённой постановлением администрации города Урай от 20.10.2016  №3179 «О плане мероприятий («дорожной карте») по поддержке доступа немуниципальных организаций (коммерческих, некоммерческих) к предоставлению услуг в социальной сфере в городе Урай на 2016-2020 годы» в установленном порядке</a:t>
                      </a:r>
                      <a:endParaRPr lang="ru-RU" sz="1000" b="0" i="1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89289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Корректировка муниципальных </a:t>
            </a:r>
            <a:r>
              <a:rPr lang="ru-R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 на 2019 год</a:t>
            </a:r>
            <a:endParaRPr 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23516" y="260648"/>
            <a:ext cx="112402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таблица № 3 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5031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5185041"/>
              </p:ext>
            </p:extLst>
          </p:nvPr>
        </p:nvGraphicFramePr>
        <p:xfrm>
          <a:off x="107502" y="404664"/>
          <a:ext cx="8928994" cy="6273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10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26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117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56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№п/п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Сумма, </a:t>
                      </a:r>
                      <a:r>
                        <a:rPr lang="ru-RU" sz="1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тыс.руб</a:t>
                      </a:r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117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Муниципальная программа «Культура города Урай» на </a:t>
                      </a: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2017-2021 </a:t>
                      </a:r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годы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+8 503,1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1" i="1" u="sng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Увеличены расходы в целом на 10 130,9 тыс.руб., в том числе на</a:t>
                      </a:r>
                      <a:r>
                        <a:rPr lang="en-US" sz="1000" b="1" i="1" u="sng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000" b="1" i="1" u="sng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614,0 тыс.руб. (ОБ)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000" b="0" i="1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наказы избирателей  депутатам Думы ХМАО-Югры</a:t>
                      </a: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-организация и проведение ККЦК "Юность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Шаима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 II окружного конкурса эстрадного вокала "Твой голос" , приобретение батута для парка культуры и отдыха, приобретение микрофона и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стойки,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веб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-камеры, ноутбук, книги для детской библиотеки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35,7 тыс.руб. (ОБ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-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поддержка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отрасли культуры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8 592,7 тыс.руб.(дотация)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уточнение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целевого показателя среднемесячной заработной платы работников  МАУ "Культура" (с 60 687,0 рублей до 64 124,3 рубля)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300,0 тыс.руб.(МБ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- мероприятия в рамках проведения Года инвестиционного развития и бизнеса в городе Урай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588,5 тыс.руб.(МБ)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содержание имущества (уборка площади "Планета звезд" и территории Культурно-исторического центра") с 01.05.2019</a:t>
                      </a:r>
                      <a:endParaRPr lang="en-US" sz="1000" b="0" i="0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1" i="1" u="sng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Уменьшены расходы в целом на 1 627,8 тыс.руб., в том числе на</a:t>
                      </a:r>
                      <a:r>
                        <a:rPr lang="en-US" sz="1000" b="1" i="1" u="sng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000" b="1" i="1" u="sng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«-» 1 389,0 тыс.руб.(ОБ) - </a:t>
                      </a:r>
                      <a:r>
                        <a:rPr lang="ru-RU" sz="1000" b="1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ос.поддержка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отрасли культуры "Федеральный проект "Культурная среда" (укрепление МТБ учреждений культуры приобретение музыкальных инструментов)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«-» 238,8 тыс.руб. (МБ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- высвобождение доли софинансирования МБ в рамках  участия в федеральном проекте "Культурная среда", входящих в состав национального проекта "Культура" (обновление МТБ организаций культуры, приобретение музыкальных инструментов)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00" b="0" i="1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9514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«Поддержка социально ориентированных некоммерческих  организаций в городе Урай» на 2018 - 2030 годы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+1 081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«+» 471,0 тыс.руб.(МБ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-увеличение услуг в области образования, физической культуры и спорта.   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«+» 610,0 тыс.руб. (МБ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– перераспределены средства с муниципальной программы «</a:t>
                      </a: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физической культуры, спорта и туризма в городе Урай» на 2019-2030 годы,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 целью реализации мероприятий «дорожной карты», утверждённой постановлением администрации города Урай от 20.10.2016  №3179 «О плане мероприятий («дорожной карте») по поддержке доступа немуниципальных организаций (коммерческих, некоммерческих) к предоставлению услуг в социальной сфере в городе Урай на 2016-2020 годы» в установленном порядке</a:t>
                      </a: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13250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«Улучшение жилищных условий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жителей,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проживающих на территории муниципального образования город Урай» на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2019-2030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+141 992,2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143 835,8 тыс.руб.(ОБ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–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увеличены расходы на приобретение жилья в рамках реализации муниципальным образованием полномочий в области жилищных отношений в рамках государственной программы "Развитие жилищной сферы" "Федеральный проект "Обеспечение устойчивого сокращения непригодного для проживания жилищного фонда“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1" i="1" u="sng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Уменьшены расходы в целом на 1843,6 тыс.руб., в том числе на</a:t>
                      </a:r>
                      <a:r>
                        <a:rPr lang="en-US" sz="1000" b="1" i="1" u="sng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000" b="1" i="1" u="sng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«-» 955,4 тыс.руб. (ФБ, ОБ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-реализацию мероприятий по обеспечению жильем молодых семей в рамках мероприятий государственной программы "Развитие жилищной сферы" подпрограммы "Обеспечение мерами государственной поддержки по улучшению жилищных условий отдельных категорий граждан" (уточнение количества получателей)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«-» 888,2 тыс.руб. (ОБ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- предоставление субсидий отдельным категориям граждан, установленных федеральными законами от 12 января 1995 №5ФЗ "О ветеранах" (ФБ) (в связи с отсутствием заявителя)</a:t>
                      </a: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76256" y="116632"/>
            <a:ext cx="20697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продолжение таблицы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№ 3 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7521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5185041"/>
              </p:ext>
            </p:extLst>
          </p:nvPr>
        </p:nvGraphicFramePr>
        <p:xfrm>
          <a:off x="107504" y="404664"/>
          <a:ext cx="8821488" cy="6296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6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82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733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402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18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№п/п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Сумма, </a:t>
                      </a:r>
                      <a:r>
                        <a:rPr lang="ru-RU" sz="1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тыс.руб</a:t>
                      </a:r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93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"Защита населения и территории от чрезвычайных ситуаций, совершенствование гражданской обороны  и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обеспечение первичных мер пожарной безопасности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 на 2019-2030 годы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-1 230,8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«-»1 102,3 тыс.руб. (МБ)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выполнение капитального ремонта и обследование ПРУ в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мкр.Лесной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(изменение требований законодательства, направлено обращение в Департамент гражданской защиты населения ХМАО-Югры о списании объекта как ПРУ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«-» 128,5 тыс.руб. (МБ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- уменьшение ассигнований в результате ) экономии, полученной при осуществлении закупки в соответствии с законодательством о контрактной системе, при проведении мероприятий, направленных на прокладку и содержание проложенных минерализованных полос</a:t>
                      </a: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12922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"Развитие транспортной системы города Урай" на 2016-2020 годы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+10 961,3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10 007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,7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тыс.руб. (МБ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-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работ по ремонту участков дорог местного значения </a:t>
                      </a:r>
                      <a:endParaRPr lang="ru-RU" sz="1000" b="0" i="1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99,6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тыс.руб. (МБ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-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актуализация проектов организации дорожного движения города Урай</a:t>
                      </a:r>
                      <a:endParaRPr lang="ru-RU" sz="1000" b="0" i="1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500,0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тыс.руб. (МБ)-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 транспортного обслуживания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населения (содержание грузовой зимней переправы с 01.11.2019)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354,0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тыс.руб. (МБ)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перераспределение доли софинансирования местного бюджета между муниципальными программами без изменения целевого направления средств (в связи с передачей полномочий по обеспечению функционирования и развития стационарных систем 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фото-видеофиксации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нарушений ПДД на автомобильных дорогах общего пользования местного значения 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Депдорхозу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Югры с реализацией полномочий за счет средств дорожного фонда)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7235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"Профилактика правонарушений на территории города 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Урай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 на 2018-2030 годы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-1 180,0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«-» 826,0 тыс.руб. (ОБ), «-» 354,0 тыс.руб. (МБ) –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перераспределение между муниципальными программами без изменения целевого направления средств (в связи с передачей полномочий по обеспечению функционирования и развития стационарных систем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фото-видеофиксации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нарушений ПДД на автомобильных дорогах общего пользования местного значения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Депдорхозу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Югры с реализацией полномочий за счет средств дорожного фонда)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1581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"Формирование современной городской среды муниципального образования город 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Урай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 на 2018-2022 годы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+8 287,9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359,5 тыс.руб. (ОБ)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поддержка государственных программ субъектов Российской Федерации и муниципальных программ формирования современной городской среды  "Федеральный проект "Формирование комфортной городской среды", в том числе (объект Благоустройство территории в районе пересечения ул. 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Узбекистанская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ул. Космонавтов, граничащая с ж/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№№71,72 мкр.1А)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9 020,4 тыс.руб. (МБ)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проведение работ по капитальному ремонту площади "Первооткрывателей" и "Мемориал Памяти" (подготовка к 75-летию ВОВ), выполнение работ по водоотведению в районе жилого дома мкр.1Д дом №71, обустройство и содержание снежного городка, художественное оформление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«-» 1092,0 тыс.руб. (МБ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- перераспределение средств в результате конкурсных процедур по выполнению работ по  обустройству кладбища №2,№3 (экономия в результате торгов) 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8664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"Обеспечение градостроительной деятельности на территории города 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Урай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 на  2018-2030 годы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-1 215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itchFamily="2" charset="2"/>
                        <a:buChar char="ü"/>
                      </a:pP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выполнение работ по формированию ИЖС, оценка и постановка на кадастровый учет (экономия в результате торгов)  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074203" y="116632"/>
            <a:ext cx="20697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продолжение таблицы № 3 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7521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41122481"/>
              </p:ext>
            </p:extLst>
          </p:nvPr>
        </p:nvGraphicFramePr>
        <p:xfrm>
          <a:off x="107504" y="404666"/>
          <a:ext cx="8928992" cy="63160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6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25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19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598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01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№п/п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Сумма, </a:t>
                      </a:r>
                      <a:r>
                        <a:rPr lang="ru-RU" sz="1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тыс.руб</a:t>
                      </a:r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Направление </a:t>
                      </a:r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расходования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780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"Создание условий для эффективного и ответственного управления муниципальными финансами, повышения устойчивости местного бюджета городского округа 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г.Урай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Управление муниципальными финансами в городском округе 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г.Урай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 на период до 2020 года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-2 533,9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выделены средства из резервного фонда администрации города Урай согласно постановлений администрации города Урай для исполнения решений Арбитражного суда ХМАО-Югры, оплаты административного штрафа </a:t>
                      </a:r>
                      <a:endParaRPr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1956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"Совершенствование и развитие муниципального управления в городе 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Урай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 на 2018-2030 годы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+5 589,4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en-US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8,3 тыс.руб. (ОБ)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осуществление переданного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гос.полномочия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сфере обращения с твердыми коммунальными отходами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308,5 тыс.руб. (ФБ, ОБ)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мероприятия по содействию трудоустройству граждан, «Федеральный проект «Содействие занятости женщин - создание условий дошкольного образования для детей в возрасте до трех лет», организацию профессионального обучения и дополнительного профессионального образования лиц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предпенсионного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возраста, «Федеральный проект «Старшее поколение»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1778,7 тыс.руб. (МБ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- коммунальные услуги по содержанию объектов в связи с высвобождением и переездом в КИЦ, ремонт автомобиля FORD-222700 (поломка двигателя),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3 303,9 тыс.руб. (МБ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- проведение ремонта в нежилых помещениях, расположенных по адресам: микрорайон Западный, дом 16, микрорайон 3,дом 19,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«+» 190,0 тыс.руб. (МБ)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организация временной занятости несовершеннолетних (выполнение показателя по уровню 2018 года)</a:t>
                      </a:r>
                      <a:endParaRPr lang="ru-RU" sz="1000" b="0" i="1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22369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"Развитие жилищно-коммунального комплекса и повышение энергетической эффективности в городе Урай" на 2019-2030 годы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+15 934,1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3 035,4 тыс.руб. (МБ)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организация содержания дорожного хозяйства (приобретение, доставка 10 остановочных комплексов),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1 086,6 тыс.руб. (МБ)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организация содержания мест захоронения (выполнение работ по расчистке территории кладбища),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408,4 тыс.руб. (МБ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–организация ремонта муниципального жилищного фонда (установка пандусов по адресам: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мкр-н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 дом 105 кв.18,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мкр-н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 д.10Г кв.39), 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8 863,6 тыс.руб. (МБ)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организация содержания объектов благоустройства (устройство тротуара между музеем и ТЦ "Армада", в районе жилых домов №16,№14/1по ул.Шевченко (замена шашки), ремонт внутриквартального проезда в районе детского сада «Умка», ремонт внутриквартального проезда в районе 2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мкр.-на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д.55 ул.Ленина (замена покрытия), ремонт внутриквартального проезда в районе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Ростелеком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площади «Планета Звезд», устройство ливневой канализации в районе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Ростелеком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поставка контейнеров для сбора твердых коммунальных отходов и выполнение работ по устройству контейнерных площадок в районах индивидуальной жилой застройки, приобретение, доставка стационарного туалета 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2540,1 тыс.руб. (МБ)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снос аварийных многоквартирных жилых домов (адреса: ул.Толстого дом 8,10,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мкр-н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 дом 2),</a:t>
                      </a: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074203" y="116632"/>
            <a:ext cx="20697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продолжение таблицы № 3 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5031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24175707"/>
              </p:ext>
            </p:extLst>
          </p:nvPr>
        </p:nvGraphicFramePr>
        <p:xfrm>
          <a:off x="107504" y="620688"/>
          <a:ext cx="8928993" cy="13999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6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83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43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716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33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№п/п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Сумма, </a:t>
                      </a:r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88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"Проектирование и строительство инженерных систем коммунальной инфраструктуры в городе 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Урай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 на 2014-2020 годы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-1 609,5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выполнение работ по переносу подземного газопровода для дальнейшей передачи земель в  аренду (отказ инвестора от намерения на установку РБУ и снятия заявки на предоставление земельного участка)</a:t>
                      </a: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910479" y="188640"/>
            <a:ext cx="20697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продолжение таблицы № 3 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505" y="2852936"/>
          <a:ext cx="8821488" cy="13999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178"/>
                <a:gridCol w="2329981"/>
                <a:gridCol w="705720"/>
                <a:gridCol w="5504609"/>
              </a:tblGrid>
              <a:tr h="633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№п/п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Сумма, </a:t>
                      </a:r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  <a:tr h="10888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Непрограммные направления деятельности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+2 533,9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решения Арбитражного суда ХМАО-Югры  исковое требование в пользу ИП главы крестьянского фермерского хозяйства Тимошенко О.М. 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290,8 тыс.руб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.; на оплату административного штрафа 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«+»100,0 тыс.руб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(выделены из резервного фонда администрации города Урай), устранение строительных недостатков, выявленных в многоквартирных жилых домах, расположенных по адресам: город Урай, микрорайон Лесной, дом 113,дом 114 (исполнение решения Арбитражного суда ХМАО-Югры, средства выделены из резервного фонда администрации города Урай) 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«+» 2 143,1 тыс.руб.</a:t>
                      </a:r>
                      <a:endParaRPr lang="ru-RU" sz="1000" b="1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49976" y="2420888"/>
            <a:ext cx="112402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таблица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7005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18864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Корректировка муниципальных программ на 2020-2021 годы</a:t>
            </a:r>
            <a:endParaRPr 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504" y="908721"/>
          <a:ext cx="8928991" cy="5867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338"/>
                <a:gridCol w="1706553"/>
                <a:gridCol w="711804"/>
                <a:gridCol w="711804"/>
                <a:gridCol w="5467492"/>
              </a:tblGrid>
              <a:tr h="15668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№п/п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Сумма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тыс.рублей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156684"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 год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 год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185861"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lang="ru-RU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расходов</a:t>
                      </a:r>
                      <a:endParaRPr lang="ru-RU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14 425,5</a:t>
                      </a:r>
                      <a:endParaRPr lang="ru-RU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14 425,5</a:t>
                      </a:r>
                      <a:endParaRPr lang="ru-RU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lang="ru-RU" sz="1000" b="1" i="0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7492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Муниципальная программа «Развитие образования и молодежной политики в городе Урай» на 2019-2030 годы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+14 984,7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+14 984,7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увеличение ассигнований ОБ (дошкольные учреждения) (в связи с уточнением целевого показателя среднемесячной заработной платы работников  дошкольных организаций с 54 149,9 рублей до 55 671,5 рублей)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7492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Муниципальная программа «Развитие физической культуры, спорта и туризма в городе Урай» на 2019-2030 годы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-874,0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-892,0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перераспределены средства с целью реализации мероприятий «дорожной карты», утверждённой постановлением администрации города Урай от 20.10.2016  №3179 «О плане мероприятий («дорожной карте») по поддержке доступа немуниципальных организаций (коммерческих, некоммерческих) к предоставлению услуг в социальной сфере в городе Урай на 2016-2020 годы» в установленном порядке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8978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Муниципальная программа «Поддержка социально ориентированных некоммерческих  организаций в городе Урай» на 2018 - 2030 годы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+874,0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+892,0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8978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Муниципальная программа «Развитие транспортной системы города Урай» на 2016-2020 годы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+354,0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+354,0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перераспределение доли софинансирования местного бюджета между муниципальными программами без изменения целевого направления средств (в связи с передачей полномочий по обеспечению функционирования и развития стационарных систем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фото-видеофиксации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нарушений ПДД на автомобильных дорогах общего пользования местного значения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Депдорхозу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Югры с реализацией полномочий за счет средств дорожного фонда)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7492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Муниципальная программа «Профилактика правонарушений на территории города Урай» на 2018-2030 годы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-1 180,0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-1 180,0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уменьшение бюджетных ассигнований в связи с передачей полномочий по обеспечению функционирования и развития стационарных систем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фото-видеофиксации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нарушений ПДД на автомобильных дорогах общего пользования местного значения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Депдорхозу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Югры с реализацией полномочий за счет средств дорожного фонда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12179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Муниципальная программа «Совершенствование и развитие муниципального управления в городе Урай» на 2018-2030 годы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+266,8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+266,8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увеличение ассигнований на организацию профессионального обучения и дополнительного профессионального образования лиц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предпенсионного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возраста, «Федеральный проект «Старшее поколение»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увеличение ассигнований на осуществление переданного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гос.полномочия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сфере обращения с твердыми коммунальными отходами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765359" y="548680"/>
            <a:ext cx="112402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таблица №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15878</TotalTime>
  <Words>2904</Words>
  <Application>Microsoft Office PowerPoint</Application>
  <PresentationFormat>Экран (4:3)</PresentationFormat>
  <Paragraphs>280</Paragraphs>
  <Slides>11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 A. Gotsman</dc:creator>
  <cp:lastModifiedBy>Лариса Васильевна Зорина</cp:lastModifiedBy>
  <cp:revision>1719</cp:revision>
  <dcterms:created xsi:type="dcterms:W3CDTF">2011-03-01T09:21:01Z</dcterms:created>
  <dcterms:modified xsi:type="dcterms:W3CDTF">2019-05-17T11:39:25Z</dcterms:modified>
</cp:coreProperties>
</file>