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charts/colors6.xml" ContentType="application/vnd.ms-office.chartcolor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charts/colors2.xml" ContentType="application/vnd.ms-office.chartcolorstyl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iagrams/layout1.xml" ContentType="application/vnd.openxmlformats-officedocument.drawingml.diagramLayout+xml"/>
  <Override PartName="/ppt/charts/style5.xml" ContentType="application/vnd.ms-office.chartstyl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drawings/drawing3.xml" ContentType="application/vnd.openxmlformats-officedocument.drawingml.chartshapes+xml"/>
  <Override PartName="/ppt/charts/style1.xml" ContentType="application/vnd.ms-office.chartstyl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olors7.xml" ContentType="application/vnd.ms-office.chartcolor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charts/colors1.xml" ContentType="application/vnd.ms-office.chartcolorstyle+xml"/>
  <Override PartName="/ppt/slideLayouts/slideLayout10.xml" ContentType="application/vnd.openxmlformats-officedocument.presentationml.slideLayout+xml"/>
  <Override PartName="/ppt/charts/chart6.xml" ContentType="application/vnd.openxmlformats-officedocument.drawingml.char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charts/style6.xml" ContentType="application/vnd.ms-office.chartstyl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diagrams/colors1.xml" ContentType="application/vnd.openxmlformats-officedocument.drawingml.diagramColors+xml"/>
  <Override PartName="/ppt/charts/style2.xml" ContentType="application/vnd.ms-office.chart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charts/colors4.xml" ContentType="application/vnd.ms-office.chartcolorstyl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style7.xml" ContentType="application/vnd.ms-office.chartstyl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drawings/drawing5.xml" ContentType="application/vnd.openxmlformats-officedocument.drawingml.chartshapes+xml"/>
  <Override PartName="/ppt/charts/style3.xml" ContentType="application/vnd.ms-office.chartstyl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diagrams/quickStyle1.xml" ContentType="application/vnd.openxmlformats-officedocument.drawingml.diagramStyle+xml"/>
  <Override PartName="/ppt/charts/colors5.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3" r:id="rId1"/>
  </p:sldMasterIdLst>
  <p:notesMasterIdLst>
    <p:notesMasterId r:id="rId76"/>
  </p:notesMasterIdLst>
  <p:handoutMasterIdLst>
    <p:handoutMasterId r:id="rId77"/>
  </p:handoutMasterIdLst>
  <p:sldIdLst>
    <p:sldId id="291" r:id="rId2"/>
    <p:sldId id="475" r:id="rId3"/>
    <p:sldId id="476" r:id="rId4"/>
    <p:sldId id="477" r:id="rId5"/>
    <p:sldId id="432" r:id="rId6"/>
    <p:sldId id="479" r:id="rId7"/>
    <p:sldId id="480" r:id="rId8"/>
    <p:sldId id="481" r:id="rId9"/>
    <p:sldId id="482" r:id="rId10"/>
    <p:sldId id="484" r:id="rId11"/>
    <p:sldId id="485" r:id="rId12"/>
    <p:sldId id="486" r:id="rId13"/>
    <p:sldId id="359" r:id="rId14"/>
    <p:sldId id="458" r:id="rId15"/>
    <p:sldId id="459" r:id="rId16"/>
    <p:sldId id="460" r:id="rId17"/>
    <p:sldId id="461" r:id="rId18"/>
    <p:sldId id="462" r:id="rId19"/>
    <p:sldId id="417" r:id="rId20"/>
    <p:sldId id="430" r:id="rId21"/>
    <p:sldId id="456" r:id="rId22"/>
    <p:sldId id="455" r:id="rId23"/>
    <p:sldId id="457" r:id="rId24"/>
    <p:sldId id="437" r:id="rId25"/>
    <p:sldId id="357" r:id="rId26"/>
    <p:sldId id="463" r:id="rId27"/>
    <p:sldId id="464" r:id="rId28"/>
    <p:sldId id="466" r:id="rId29"/>
    <p:sldId id="465" r:id="rId30"/>
    <p:sldId id="467" r:id="rId31"/>
    <p:sldId id="424" r:id="rId32"/>
    <p:sldId id="447" r:id="rId33"/>
    <p:sldId id="448" r:id="rId34"/>
    <p:sldId id="449" r:id="rId35"/>
    <p:sldId id="450" r:id="rId36"/>
    <p:sldId id="451" r:id="rId37"/>
    <p:sldId id="452" r:id="rId38"/>
    <p:sldId id="413" r:id="rId39"/>
    <p:sldId id="474" r:id="rId40"/>
    <p:sldId id="376" r:id="rId41"/>
    <p:sldId id="405" r:id="rId42"/>
    <p:sldId id="377" r:id="rId43"/>
    <p:sldId id="378" r:id="rId44"/>
    <p:sldId id="380" r:id="rId45"/>
    <p:sldId id="468" r:id="rId46"/>
    <p:sldId id="381" r:id="rId47"/>
    <p:sldId id="453" r:id="rId48"/>
    <p:sldId id="384" r:id="rId49"/>
    <p:sldId id="383" r:id="rId50"/>
    <p:sldId id="382" r:id="rId51"/>
    <p:sldId id="406" r:id="rId52"/>
    <p:sldId id="387" r:id="rId53"/>
    <p:sldId id="473" r:id="rId54"/>
    <p:sldId id="386" r:id="rId55"/>
    <p:sldId id="385" r:id="rId56"/>
    <p:sldId id="389" r:id="rId57"/>
    <p:sldId id="469" r:id="rId58"/>
    <p:sldId id="442" r:id="rId59"/>
    <p:sldId id="388" r:id="rId60"/>
    <p:sldId id="392" r:id="rId61"/>
    <p:sldId id="391" r:id="rId62"/>
    <p:sldId id="404" r:id="rId63"/>
    <p:sldId id="390" r:id="rId64"/>
    <p:sldId id="396" r:id="rId65"/>
    <p:sldId id="395" r:id="rId66"/>
    <p:sldId id="398" r:id="rId67"/>
    <p:sldId id="397" r:id="rId68"/>
    <p:sldId id="470" r:id="rId69"/>
    <p:sldId id="426" r:id="rId70"/>
    <p:sldId id="428" r:id="rId71"/>
    <p:sldId id="336" r:id="rId72"/>
    <p:sldId id="354" r:id="rId73"/>
    <p:sldId id="472" r:id="rId74"/>
    <p:sldId id="362" r:id="rId75"/>
  </p:sldIdLst>
  <p:sldSz cx="9144000" cy="6858000" type="screen4x3"/>
  <p:notesSz cx="6797675" cy="9926638"/>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6" autoAdjust="0"/>
    <p:restoredTop sz="93470" autoAdjust="0"/>
  </p:normalViewPr>
  <p:slideViewPr>
    <p:cSldViewPr>
      <p:cViewPr varScale="1">
        <p:scale>
          <a:sx n="109" d="100"/>
          <a:sy n="109" d="100"/>
        </p:scale>
        <p:origin x="-166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_____Microsoft_Office_Excel1.xlsx"/><Relationship Id="rId1" Type="http://schemas.openxmlformats.org/officeDocument/2006/relationships/themeOverride" Target="../theme/themeOverride1.xml"/><Relationship Id="rId5" Type="http://schemas.microsoft.com/office/2011/relationships/chartStyle" Target="style1.xml"/><Relationship Id="rId4" Type="http://schemas.microsoft.com/office/2011/relationships/chartColorStyle" Target="colors1.xm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openxmlformats.org/officeDocument/2006/relationships/chartUserShapes" Target="../drawings/drawing2.xml"/><Relationship Id="rId1" Type="http://schemas.openxmlformats.org/officeDocument/2006/relationships/package" Target="../embeddings/_____Microsoft_Office_Excel2.xlsx"/><Relationship Id="rId4"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openxmlformats.org/officeDocument/2006/relationships/chartUserShapes" Target="../drawings/drawing3.xml"/><Relationship Id="rId1" Type="http://schemas.openxmlformats.org/officeDocument/2006/relationships/package" Target="../embeddings/_____Microsoft_Office_Excel3.xlsx"/><Relationship Id="rId4" Type="http://schemas.microsoft.com/office/2011/relationships/chartColorStyle" Target="colors3.xml"/></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openxmlformats.org/officeDocument/2006/relationships/chartUserShapes" Target="../drawings/drawing4.xml"/><Relationship Id="rId1" Type="http://schemas.openxmlformats.org/officeDocument/2006/relationships/package" Target="../embeddings/_____Microsoft_Office_Excel4.xlsx"/><Relationship Id="rId4" Type="http://schemas.microsoft.com/office/2011/relationships/chartColorStyle" Target="colors4.xml"/></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openxmlformats.org/officeDocument/2006/relationships/chartUserShapes" Target="../drawings/drawing5.xml"/><Relationship Id="rId1" Type="http://schemas.openxmlformats.org/officeDocument/2006/relationships/package" Target="../embeddings/_____Microsoft_Office_Excel5.xlsx"/><Relationship Id="rId4" Type="http://schemas.microsoft.com/office/2011/relationships/chartColorStyle" Target="colors5.xml"/></Relationships>
</file>

<file path=ppt/charts/_rels/chart6.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1" Type="http://schemas.openxmlformats.org/officeDocument/2006/relationships/oleObject" Target="file:///C:\Users\ZorinaLV\Desktop\&#1088;&#1072;&#1073;&#1086;&#1095;&#1072;&#1103;%202016%20&#1075;&#1086;&#1076;\&#1088;&#1077;&#1096;&#1077;&#1085;&#1080;&#1103;%20&#1044;&#1091;&#1084;&#1099;\&#1075;&#1086;&#1076;&#1086;&#1074;&#1086;&#1081;%20&#1086;&#1090;&#1095;&#1077;&#1090;%20&#1079;&#1072;%202015%20&#1075;&#1086;&#1076;\&#1087;&#1088;&#1080;&#1083;&#1086;&#1078;&#1077;&#1085;&#1080;&#1103;.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_____Microsoft_Office_Excel7.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Office_Excel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794787138346647E-2"/>
          <c:y val="2.693208781806326E-2"/>
          <c:w val="0.68479389311551953"/>
          <c:h val="0.68754941287641802"/>
        </c:manualLayout>
      </c:layout>
      <c:barChart>
        <c:barDir val="col"/>
        <c:grouping val="stacked"/>
        <c:ser>
          <c:idx val="0"/>
          <c:order val="0"/>
          <c:tx>
            <c:strRef>
              <c:f>'динами доходов'!$A$2</c:f>
              <c:strCache>
                <c:ptCount val="1"/>
                <c:pt idx="0">
                  <c:v>налоговые доходы</c:v>
                </c:pt>
              </c:strCache>
            </c:strRef>
          </c:tx>
          <c:spPr>
            <a:solidFill>
              <a:srgbClr val="00B0F0"/>
            </a:solidFill>
            <a:ln>
              <a:noFill/>
            </a:ln>
            <a:effectLst/>
            <a:scene3d>
              <a:camera prst="orthographicFront"/>
              <a:lightRig rig="threePt" dir="t"/>
            </a:scene3d>
            <a:sp3d>
              <a:bevelT/>
            </a:sp3d>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'динами доходов'!$B$1:$E$1</c:f>
              <c:strCache>
                <c:ptCount val="4"/>
                <c:pt idx="0">
                  <c:v>факт 2016 год</c:v>
                </c:pt>
                <c:pt idx="1">
                  <c:v>факт 2017 год</c:v>
                </c:pt>
                <c:pt idx="2">
                  <c:v>уточненный план на 2018 год</c:v>
                </c:pt>
                <c:pt idx="3">
                  <c:v>факт 2018 год</c:v>
                </c:pt>
              </c:strCache>
            </c:strRef>
          </c:cat>
          <c:val>
            <c:numRef>
              <c:f>'динами доходов'!$B$2:$E$2</c:f>
              <c:numCache>
                <c:formatCode>#,##0.0</c:formatCode>
                <c:ptCount val="4"/>
                <c:pt idx="0">
                  <c:v>603040</c:v>
                </c:pt>
                <c:pt idx="1">
                  <c:v>618930.69999999809</c:v>
                </c:pt>
                <c:pt idx="2">
                  <c:v>642120.4</c:v>
                </c:pt>
                <c:pt idx="3">
                  <c:v>656500.30000000005</c:v>
                </c:pt>
              </c:numCache>
            </c:numRef>
          </c:val>
        </c:ser>
        <c:ser>
          <c:idx val="1"/>
          <c:order val="1"/>
          <c:tx>
            <c:strRef>
              <c:f>'динами доходов'!$A$3</c:f>
              <c:strCache>
                <c:ptCount val="1"/>
                <c:pt idx="0">
                  <c:v>неналоговые доходы</c:v>
                </c:pt>
              </c:strCache>
            </c:strRef>
          </c:tx>
          <c:spPr>
            <a:solidFill>
              <a:srgbClr val="92D050"/>
            </a:solidFill>
            <a:ln>
              <a:noFill/>
            </a:ln>
            <a:effectLst/>
            <a:scene3d>
              <a:camera prst="orthographicFront"/>
              <a:lightRig rig="threePt" dir="t"/>
            </a:scene3d>
            <a:sp3d>
              <a:bevelT/>
            </a:sp3d>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'динами доходов'!$B$1:$E$1</c:f>
              <c:strCache>
                <c:ptCount val="4"/>
                <c:pt idx="0">
                  <c:v>факт 2016 год</c:v>
                </c:pt>
                <c:pt idx="1">
                  <c:v>факт 2017 год</c:v>
                </c:pt>
                <c:pt idx="2">
                  <c:v>уточненный план на 2018 год</c:v>
                </c:pt>
                <c:pt idx="3">
                  <c:v>факт 2018 год</c:v>
                </c:pt>
              </c:strCache>
            </c:strRef>
          </c:cat>
          <c:val>
            <c:numRef>
              <c:f>'динами доходов'!$B$3:$E$3</c:f>
              <c:numCache>
                <c:formatCode>#,##0.0</c:formatCode>
                <c:ptCount val="4"/>
                <c:pt idx="0">
                  <c:v>441137.5</c:v>
                </c:pt>
                <c:pt idx="1">
                  <c:v>170546.7</c:v>
                </c:pt>
                <c:pt idx="2">
                  <c:v>150093.1</c:v>
                </c:pt>
                <c:pt idx="3">
                  <c:v>155221.29999999999</c:v>
                </c:pt>
              </c:numCache>
            </c:numRef>
          </c:val>
        </c:ser>
        <c:ser>
          <c:idx val="2"/>
          <c:order val="2"/>
          <c:tx>
            <c:strRef>
              <c:f>'динами доходов'!$A$4</c:f>
              <c:strCache>
                <c:ptCount val="1"/>
                <c:pt idx="0">
                  <c:v>безвозмездные поступления</c:v>
                </c:pt>
              </c:strCache>
            </c:strRef>
          </c:tx>
          <c:spPr>
            <a:solidFill>
              <a:srgbClr val="FFFF00"/>
            </a:solidFill>
            <a:ln>
              <a:noFill/>
            </a:ln>
            <a:effectLst/>
            <a:scene3d>
              <a:camera prst="orthographicFront"/>
              <a:lightRig rig="threePt" dir="t"/>
            </a:scene3d>
            <a:sp3d>
              <a:bevelT/>
            </a:sp3d>
          </c:spPr>
          <c:dLbls>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'динами доходов'!$B$1:$E$1</c:f>
              <c:strCache>
                <c:ptCount val="4"/>
                <c:pt idx="0">
                  <c:v>факт 2016 год</c:v>
                </c:pt>
                <c:pt idx="1">
                  <c:v>факт 2017 год</c:v>
                </c:pt>
                <c:pt idx="2">
                  <c:v>уточненный план на 2018 год</c:v>
                </c:pt>
                <c:pt idx="3">
                  <c:v>факт 2018 год</c:v>
                </c:pt>
              </c:strCache>
            </c:strRef>
          </c:cat>
          <c:val>
            <c:numRef>
              <c:f>'динами доходов'!$B$4:$E$4</c:f>
              <c:numCache>
                <c:formatCode>#,##0.0</c:formatCode>
                <c:ptCount val="4"/>
                <c:pt idx="0">
                  <c:v>2748292.9</c:v>
                </c:pt>
                <c:pt idx="1">
                  <c:v>2282370.2999999998</c:v>
                </c:pt>
                <c:pt idx="2">
                  <c:v>2610519.7000000002</c:v>
                </c:pt>
                <c:pt idx="3">
                  <c:v>2594785.7000000002</c:v>
                </c:pt>
              </c:numCache>
            </c:numRef>
          </c:val>
        </c:ser>
        <c:overlap val="100"/>
        <c:axId val="180616576"/>
        <c:axId val="180692096"/>
      </c:barChart>
      <c:catAx>
        <c:axId val="180616576"/>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80692096"/>
        <c:crosses val="autoZero"/>
        <c:auto val="1"/>
        <c:lblAlgn val="ctr"/>
        <c:lblOffset val="100"/>
      </c:catAx>
      <c:valAx>
        <c:axId val="180692096"/>
        <c:scaling>
          <c:orientation val="minMax"/>
        </c:scaling>
        <c:axPos val="l"/>
        <c:numFmt formatCode="#,##0.0" sourceLinked="1"/>
        <c:maj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80616576"/>
        <c:crosses val="autoZero"/>
        <c:crossBetween val="between"/>
      </c:valAx>
      <c:spPr>
        <a:noFill/>
        <a:ln w="25400">
          <a:noFill/>
        </a:ln>
        <a:effectLst/>
      </c:spPr>
    </c:plotArea>
    <c:legend>
      <c:legendPos val="r"/>
      <c:layout>
        <c:manualLayout>
          <c:xMode val="edge"/>
          <c:yMode val="edge"/>
          <c:x val="0.86423345585317912"/>
          <c:y val="8.1974925841383758E-2"/>
          <c:w val="0.13576654414682257"/>
          <c:h val="0.4875661053535415"/>
        </c:manualLayout>
      </c:layout>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chart>
  <c:spPr>
    <a:noFill/>
    <a:ln>
      <a:noFill/>
    </a:ln>
    <a:effectLst/>
  </c:spPr>
  <c:txPr>
    <a:bodyPr/>
    <a:lstStyle/>
    <a:p>
      <a:pPr>
        <a:defRPr sz="1200">
          <a:latin typeface="Times New Roman" panose="02020603050405020304" pitchFamily="18" charset="0"/>
          <a:cs typeface="Times New Roman" panose="02020603050405020304" pitchFamily="18" charset="0"/>
        </a:defRPr>
      </a:pPr>
      <a:endParaRPr lang="ru-RU"/>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1.7683402947337144E-2"/>
          <c:y val="2.7847782994871985E-2"/>
          <c:w val="0.75672484113311411"/>
          <c:h val="0.8383902763240757"/>
        </c:manualLayout>
      </c:layout>
      <c:barChart>
        <c:barDir val="col"/>
        <c:grouping val="stacked"/>
        <c:ser>
          <c:idx val="0"/>
          <c:order val="0"/>
          <c:tx>
            <c:strRef>
              <c:f>'налоговые доходы'!$A$2</c:f>
              <c:strCache>
                <c:ptCount val="1"/>
                <c:pt idx="0">
                  <c:v>налог на доходы физических  лиц </c:v>
                </c:pt>
              </c:strCache>
            </c:strRef>
          </c:tx>
          <c:spPr>
            <a:solidFill>
              <a:schemeClr val="accent1"/>
            </a:solidFill>
            <a:ln>
              <a:noFill/>
            </a:ln>
            <a:effectLst/>
            <a:scene3d>
              <a:camera prst="orthographicFront"/>
              <a:lightRig rig="threePt" dir="t"/>
            </a:scene3d>
            <a:sp3d>
              <a:bevelT/>
            </a:sp3d>
          </c:spPr>
          <c:dPt>
            <c:idx val="0"/>
            <c:spPr>
              <a:solidFill>
                <a:schemeClr val="accent1"/>
              </a:solidFill>
              <a:ln>
                <a:noFill/>
              </a:ln>
              <a:effectLst>
                <a:outerShdw blurRad="50800" dist="50800" dir="5400000" sx="1000" sy="1000" algn="ctr" rotWithShape="0">
                  <a:srgbClr val="000000">
                    <a:alpha val="43137"/>
                  </a:srgbClr>
                </a:outerShdw>
              </a:effectLst>
              <a:scene3d>
                <a:camera prst="orthographicFront"/>
                <a:lightRig rig="threePt" dir="t"/>
              </a:scene3d>
              <a:sp3d>
                <a:bevelT/>
              </a:sp3d>
            </c:spPr>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'налоговые доходы'!$B$1:$E$1</c:f>
              <c:strCache>
                <c:ptCount val="4"/>
                <c:pt idx="0">
                  <c:v>факт 2016 год</c:v>
                </c:pt>
                <c:pt idx="1">
                  <c:v>факт 2017 год</c:v>
                </c:pt>
                <c:pt idx="2">
                  <c:v>уточненный план на 2018 год</c:v>
                </c:pt>
                <c:pt idx="3">
                  <c:v>факт 2018 год</c:v>
                </c:pt>
              </c:strCache>
            </c:strRef>
          </c:cat>
          <c:val>
            <c:numRef>
              <c:f>'налоговые доходы'!$B$2:$E$2</c:f>
              <c:numCache>
                <c:formatCode>#,##0.0</c:formatCode>
                <c:ptCount val="4"/>
                <c:pt idx="0">
                  <c:v>431480.5</c:v>
                </c:pt>
                <c:pt idx="1">
                  <c:v>440572.3</c:v>
                </c:pt>
                <c:pt idx="2">
                  <c:v>474265.5</c:v>
                </c:pt>
                <c:pt idx="3">
                  <c:v>481467.9</c:v>
                </c:pt>
              </c:numCache>
            </c:numRef>
          </c:val>
        </c:ser>
        <c:ser>
          <c:idx val="1"/>
          <c:order val="1"/>
          <c:tx>
            <c:strRef>
              <c:f>'налоговые доходы'!$A$3</c:f>
              <c:strCache>
                <c:ptCount val="1"/>
                <c:pt idx="0">
                  <c:v>акцизы на нефтепродукты</c:v>
                </c:pt>
              </c:strCache>
            </c:strRef>
          </c:tx>
          <c:spPr>
            <a:solidFill>
              <a:schemeClr val="accent2"/>
            </a:solidFill>
            <a:ln>
              <a:noFill/>
            </a:ln>
            <a:effectLst>
              <a:outerShdw blurRad="50800" dir="5400000" sx="1000" sy="1000" algn="ctr" rotWithShape="0">
                <a:srgbClr val="000000">
                  <a:alpha val="43137"/>
                </a:srgbClr>
              </a:outerShdw>
            </a:effectLst>
            <a:scene3d>
              <a:camera prst="orthographicFront"/>
              <a:lightRig rig="threePt" dir="t">
                <a:rot lat="0" lon="0" rev="0"/>
              </a:lightRig>
            </a:scene3d>
            <a:sp3d>
              <a:bevelT/>
              <a:bevelB w="38100" h="107950"/>
            </a:sp3d>
          </c:spPr>
          <c:dLbls>
            <c:dLbl>
              <c:idx val="0"/>
              <c:layout>
                <c:manualLayout>
                  <c:x val="-7.8544161365201731E-2"/>
                  <c:y val="-4.9507169768661166E-2"/>
                </c:manualLayout>
              </c:layout>
              <c:spPr>
                <a:noFill/>
                <a:ln>
                  <a:noFill/>
                </a:ln>
                <a:effectLst/>
              </c:spPr>
              <c:txPr>
                <a:bodyPr rot="0" spcFirstLastPara="1" vertOverflow="ellipsis" vert="horz" wrap="square" lIns="38100" tIns="19050" rIns="38100" bIns="19050" anchor="ctr" anchorCtr="1">
                  <a:noAutofit/>
                </a:bodyPr>
                <a:lstStyle/>
                <a:p>
                  <a:pPr>
                    <a:defRPr sz="1200" b="1" i="0" u="sng"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dLbl>
            <c:dLbl>
              <c:idx val="1"/>
              <c:layout>
                <c:manualLayout>
                  <c:x val="-8.8938361074790681E-2"/>
                  <c:y val="-3.0941981105413286E-2"/>
                </c:manualLayout>
              </c:layout>
              <c:showVal val="1"/>
            </c:dLbl>
            <c:dLbl>
              <c:idx val="2"/>
              <c:layout>
                <c:manualLayout>
                  <c:x val="-8.4416071528614647E-2"/>
                  <c:y val="-6.188396221082657E-3"/>
                </c:manualLayout>
              </c:layout>
              <c:showVal val="1"/>
            </c:dLbl>
            <c:dLbl>
              <c:idx val="3"/>
              <c:layout>
                <c:manualLayout>
                  <c:x val="-7.9893781982439072E-2"/>
                  <c:y val="0"/>
                </c:manualLayout>
              </c:layout>
              <c:showVal val="1"/>
            </c:dLbl>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'налоговые доходы'!$B$1:$E$1</c:f>
              <c:strCache>
                <c:ptCount val="4"/>
                <c:pt idx="0">
                  <c:v>факт 2016 год</c:v>
                </c:pt>
                <c:pt idx="1">
                  <c:v>факт 2017 год</c:v>
                </c:pt>
                <c:pt idx="2">
                  <c:v>уточненный план на 2018 год</c:v>
                </c:pt>
                <c:pt idx="3">
                  <c:v>факт 2018 год</c:v>
                </c:pt>
              </c:strCache>
            </c:strRef>
          </c:cat>
          <c:val>
            <c:numRef>
              <c:f>'налоговые доходы'!$B$3:$E$3</c:f>
              <c:numCache>
                <c:formatCode>#,##0.0</c:formatCode>
                <c:ptCount val="4"/>
                <c:pt idx="0">
                  <c:v>14624.4</c:v>
                </c:pt>
                <c:pt idx="1">
                  <c:v>10921</c:v>
                </c:pt>
                <c:pt idx="2">
                  <c:v>11555</c:v>
                </c:pt>
                <c:pt idx="3">
                  <c:v>11757.7</c:v>
                </c:pt>
              </c:numCache>
            </c:numRef>
          </c:val>
        </c:ser>
        <c:ser>
          <c:idx val="2"/>
          <c:order val="2"/>
          <c:tx>
            <c:strRef>
              <c:f>'налоговые доходы'!$A$4</c:f>
              <c:strCache>
                <c:ptCount val="1"/>
                <c:pt idx="0">
                  <c:v>налоги на совокупный доход</c:v>
                </c:pt>
              </c:strCache>
            </c:strRef>
          </c:tx>
          <c:spPr>
            <a:solidFill>
              <a:schemeClr val="accent3"/>
            </a:solidFill>
            <a:ln>
              <a:noFill/>
            </a:ln>
            <a:effectLst/>
            <a:scene3d>
              <a:camera prst="orthographicFront"/>
              <a:lightRig rig="threePt" dir="t"/>
            </a:scene3d>
            <a:sp3d>
              <a:bevelT/>
            </a:sp3d>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'налоговые доходы'!$B$1:$E$1</c:f>
              <c:strCache>
                <c:ptCount val="4"/>
                <c:pt idx="0">
                  <c:v>факт 2016 год</c:v>
                </c:pt>
                <c:pt idx="1">
                  <c:v>факт 2017 год</c:v>
                </c:pt>
                <c:pt idx="2">
                  <c:v>уточненный план на 2018 год</c:v>
                </c:pt>
                <c:pt idx="3">
                  <c:v>факт 2018 год</c:v>
                </c:pt>
              </c:strCache>
            </c:strRef>
          </c:cat>
          <c:val>
            <c:numRef>
              <c:f>'налоговые доходы'!$B$4:$E$4</c:f>
              <c:numCache>
                <c:formatCode>#,##0.0</c:formatCode>
                <c:ptCount val="4"/>
                <c:pt idx="0">
                  <c:v>124079.8</c:v>
                </c:pt>
                <c:pt idx="1">
                  <c:v>132257.29999999999</c:v>
                </c:pt>
                <c:pt idx="2">
                  <c:v>125869</c:v>
                </c:pt>
                <c:pt idx="3">
                  <c:v>130273.3</c:v>
                </c:pt>
              </c:numCache>
            </c:numRef>
          </c:val>
        </c:ser>
        <c:ser>
          <c:idx val="3"/>
          <c:order val="3"/>
          <c:tx>
            <c:strRef>
              <c:f>'налоговые доходы'!$A$5</c:f>
              <c:strCache>
                <c:ptCount val="1"/>
                <c:pt idx="0">
                  <c:v>налоги на имущество физических лиц </c:v>
                </c:pt>
              </c:strCache>
            </c:strRef>
          </c:tx>
          <c:spPr>
            <a:solidFill>
              <a:schemeClr val="accent2">
                <a:lumMod val="40000"/>
                <a:lumOff val="60000"/>
              </a:schemeClr>
            </a:solidFill>
            <a:ln>
              <a:noFill/>
            </a:ln>
            <a:effectLst/>
            <a:scene3d>
              <a:camera prst="orthographicFront"/>
              <a:lightRig rig="threePt" dir="t"/>
            </a:scene3d>
            <a:sp3d>
              <a:bevelT/>
            </a:sp3d>
          </c:spPr>
          <c:dLbls>
            <c:dLbl>
              <c:idx val="0"/>
              <c:layout>
                <c:manualLayout>
                  <c:x val="-9.1648798383798344E-2"/>
                  <c:y val="0"/>
                </c:manualLayout>
              </c:layout>
              <c:showVal val="1"/>
              <c:extLst>
                <c:ext xmlns:c15="http://schemas.microsoft.com/office/drawing/2012/chart" uri="{CE6537A1-D6FC-4f65-9D91-7224C49458BB}"/>
              </c:extLst>
            </c:dLbl>
            <c:dLbl>
              <c:idx val="1"/>
              <c:layout>
                <c:manualLayout>
                  <c:x val="-7.8864317695504504E-2"/>
                  <c:y val="0"/>
                </c:manualLayout>
              </c:layout>
              <c:showVal val="1"/>
              <c:extLst>
                <c:ext xmlns:c15="http://schemas.microsoft.com/office/drawing/2012/chart" uri="{CE6537A1-D6FC-4f65-9D91-7224C49458BB}"/>
              </c:extLst>
            </c:dLbl>
            <c:dLbl>
              <c:idx val="2"/>
              <c:layout>
                <c:manualLayout>
                  <c:x val="-8.3166007751623236E-2"/>
                  <c:y val="1.2376792442165309E-2"/>
                </c:manualLayout>
              </c:layout>
              <c:showVal val="1"/>
              <c:extLst>
                <c:ext xmlns:c15="http://schemas.microsoft.com/office/drawing/2012/chart" uri="{CE6537A1-D6FC-4f65-9D91-7224C49458BB}"/>
              </c:extLst>
            </c:dLbl>
            <c:dLbl>
              <c:idx val="3"/>
              <c:layout>
                <c:manualLayout>
                  <c:x val="-7.8864317695504574E-2"/>
                  <c:y val="2.7847782994871995E-2"/>
                </c:manualLayout>
              </c:layout>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'налоговые доходы'!$B$1:$E$1</c:f>
              <c:strCache>
                <c:ptCount val="4"/>
                <c:pt idx="0">
                  <c:v>факт 2016 год</c:v>
                </c:pt>
                <c:pt idx="1">
                  <c:v>факт 2017 год</c:v>
                </c:pt>
                <c:pt idx="2">
                  <c:v>уточненный план на 2018 год</c:v>
                </c:pt>
                <c:pt idx="3">
                  <c:v>факт 2018 год</c:v>
                </c:pt>
              </c:strCache>
            </c:strRef>
          </c:cat>
          <c:val>
            <c:numRef>
              <c:f>'налоговые доходы'!$B$5:$E$5</c:f>
              <c:numCache>
                <c:formatCode>#,##0.0</c:formatCode>
                <c:ptCount val="4"/>
                <c:pt idx="0">
                  <c:v>5835.8</c:v>
                </c:pt>
                <c:pt idx="1">
                  <c:v>9413.5</c:v>
                </c:pt>
                <c:pt idx="2">
                  <c:v>8500</c:v>
                </c:pt>
                <c:pt idx="3">
                  <c:v>9441.2999999999884</c:v>
                </c:pt>
              </c:numCache>
            </c:numRef>
          </c:val>
        </c:ser>
        <c:ser>
          <c:idx val="4"/>
          <c:order val="4"/>
          <c:tx>
            <c:strRef>
              <c:f>'налоговые доходы'!$A$6</c:f>
              <c:strCache>
                <c:ptCount val="1"/>
                <c:pt idx="0">
                  <c:v>земельный налог </c:v>
                </c:pt>
              </c:strCache>
            </c:strRef>
          </c:tx>
          <c:spPr>
            <a:solidFill>
              <a:schemeClr val="accent6">
                <a:lumMod val="60000"/>
                <a:lumOff val="40000"/>
              </a:schemeClr>
            </a:solidFill>
            <a:ln>
              <a:noFill/>
            </a:ln>
            <a:effectLst/>
            <a:scene3d>
              <a:camera prst="orthographicFront"/>
              <a:lightRig rig="threePt" dir="t"/>
            </a:scene3d>
            <a:sp3d>
              <a:bevelT w="165100" h="139700"/>
            </a:sp3d>
          </c:spPr>
          <c:dLbls>
            <c:dLbl>
              <c:idx val="0"/>
              <c:layout>
                <c:manualLayout>
                  <c:x val="-8.7347020349480595E-2"/>
                  <c:y val="-6.1883962210826524E-2"/>
                </c:manualLayout>
              </c:layout>
              <c:showVal val="1"/>
              <c:extLst>
                <c:ext xmlns:c15="http://schemas.microsoft.com/office/drawing/2012/chart" uri="{CE6537A1-D6FC-4f65-9D91-7224C49458BB}"/>
              </c:extLst>
            </c:dLbl>
            <c:dLbl>
              <c:idx val="1"/>
              <c:layout>
                <c:manualLayout>
                  <c:x val="-9.0335491178487284E-2"/>
                  <c:y val="-3.713037732649601E-2"/>
                </c:manualLayout>
              </c:layout>
              <c:showVal val="1"/>
              <c:extLst>
                <c:ext xmlns:c15="http://schemas.microsoft.com/office/drawing/2012/chart" uri="{CE6537A1-D6FC-4f65-9D91-7224C49458BB}"/>
              </c:extLst>
            </c:dLbl>
            <c:dLbl>
              <c:idx val="2"/>
              <c:layout>
                <c:manualLayout>
                  <c:x val="-8.4599904436995749E-2"/>
                  <c:y val="-2.3206485829059952E-2"/>
                </c:manualLayout>
              </c:layout>
              <c:spPr>
                <a:noFill/>
                <a:ln>
                  <a:noFill/>
                </a:ln>
                <a:effectLst/>
              </c:spPr>
              <c:txPr>
                <a:bodyPr rot="0" spcFirstLastPara="1" vertOverflow="ellipsis" vert="horz" wrap="square" lIns="38100" tIns="19050" rIns="38100" bIns="19050" anchor="ctr" anchorCtr="1">
                  <a:noAutofit/>
                </a:bodyPr>
                <a:lstStyle/>
                <a:p>
                  <a:pPr>
                    <a:defRPr sz="1200" b="1" i="0" u="sng"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layout>
                    <c:manualLayout>
                      <c:w val="6.882704089789482E-2"/>
                      <c:h val="5.5076726367635567E-2"/>
                    </c:manualLayout>
                  </c15:layout>
                </c:ext>
              </c:extLst>
            </c:dLbl>
            <c:dLbl>
              <c:idx val="3"/>
              <c:layout>
                <c:manualLayout>
                  <c:x val="-8.3166007751623264E-2"/>
                  <c:y val="-2.7847782994871992E-2"/>
                </c:manualLayout>
              </c:layout>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'налоговые доходы'!$B$1:$E$1</c:f>
              <c:strCache>
                <c:ptCount val="4"/>
                <c:pt idx="0">
                  <c:v>факт 2016 год</c:v>
                </c:pt>
                <c:pt idx="1">
                  <c:v>факт 2017 год</c:v>
                </c:pt>
                <c:pt idx="2">
                  <c:v>уточненный план на 2018 год</c:v>
                </c:pt>
                <c:pt idx="3">
                  <c:v>факт 2018 год</c:v>
                </c:pt>
              </c:strCache>
            </c:strRef>
          </c:cat>
          <c:val>
            <c:numRef>
              <c:f>'налоговые доходы'!$B$6:$E$6</c:f>
              <c:numCache>
                <c:formatCode>#,##0.0</c:formatCode>
                <c:ptCount val="4"/>
                <c:pt idx="0">
                  <c:v>21151.200000000001</c:v>
                </c:pt>
                <c:pt idx="1">
                  <c:v>18254</c:v>
                </c:pt>
                <c:pt idx="2">
                  <c:v>16800</c:v>
                </c:pt>
                <c:pt idx="3">
                  <c:v>17944.2</c:v>
                </c:pt>
              </c:numCache>
            </c:numRef>
          </c:val>
        </c:ser>
        <c:ser>
          <c:idx val="5"/>
          <c:order val="5"/>
          <c:tx>
            <c:strRef>
              <c:f>'налоговые доходы'!$A$7</c:f>
              <c:strCache>
                <c:ptCount val="1"/>
                <c:pt idx="0">
                  <c:v>государственная пошлина</c:v>
                </c:pt>
              </c:strCache>
            </c:strRef>
          </c:tx>
          <c:spPr>
            <a:solidFill>
              <a:srgbClr val="FFFF00"/>
            </a:solidFill>
            <a:ln>
              <a:noFill/>
            </a:ln>
            <a:effectLst/>
            <a:scene3d>
              <a:camera prst="orthographicFront"/>
              <a:lightRig rig="threePt" dir="t"/>
            </a:scene3d>
            <a:sp3d>
              <a:bevelT/>
            </a:sp3d>
          </c:spPr>
          <c:dLbls>
            <c:dLbl>
              <c:idx val="0"/>
              <c:layout>
                <c:manualLayout>
                  <c:x val="-9.1427584320294061E-2"/>
                  <c:y val="-0.10829693386894659"/>
                </c:manualLayout>
              </c:layout>
              <c:showVal val="1"/>
              <c:extLst>
                <c:ext xmlns:c15="http://schemas.microsoft.com/office/drawing/2012/chart" uri="{CE6537A1-D6FC-4f65-9D91-7224C49458BB}"/>
              </c:extLst>
            </c:dLbl>
            <c:dLbl>
              <c:idx val="1"/>
              <c:layout>
                <c:manualLayout>
                  <c:x val="-8.8901594493114147E-2"/>
                  <c:y val="-8.9731745205698585E-2"/>
                </c:manualLayout>
              </c:layout>
              <c:showVal val="1"/>
              <c:extLst>
                <c:ext xmlns:c15="http://schemas.microsoft.com/office/drawing/2012/chart" uri="{CE6537A1-D6FC-4f65-9D91-7224C49458BB}"/>
              </c:extLst>
            </c:dLbl>
            <c:dLbl>
              <c:idx val="2"/>
              <c:layout>
                <c:manualLayout>
                  <c:x val="-7.1694834268640484E-2"/>
                  <c:y val="-6.1883962210826524E-2"/>
                </c:manualLayout>
              </c:layout>
              <c:showVal val="1"/>
              <c:extLst>
                <c:ext xmlns:c15="http://schemas.microsoft.com/office/drawing/2012/chart" uri="{CE6537A1-D6FC-4f65-9D91-7224C49458BB}"/>
              </c:extLst>
            </c:dLbl>
            <c:dLbl>
              <c:idx val="3"/>
              <c:layout>
                <c:manualLayout>
                  <c:x val="-7.8864317695504574E-2"/>
                  <c:y val="-6.1883962210826524E-2"/>
                </c:manualLayout>
              </c:layout>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sng"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'налоговые доходы'!$B$1:$E$1</c:f>
              <c:strCache>
                <c:ptCount val="4"/>
                <c:pt idx="0">
                  <c:v>факт 2016 год</c:v>
                </c:pt>
                <c:pt idx="1">
                  <c:v>факт 2017 год</c:v>
                </c:pt>
                <c:pt idx="2">
                  <c:v>уточненный план на 2018 год</c:v>
                </c:pt>
                <c:pt idx="3">
                  <c:v>факт 2018 год</c:v>
                </c:pt>
              </c:strCache>
            </c:strRef>
          </c:cat>
          <c:val>
            <c:numRef>
              <c:f>'налоговые доходы'!$B$7:$E$7</c:f>
              <c:numCache>
                <c:formatCode>#,##0.0</c:formatCode>
                <c:ptCount val="4"/>
                <c:pt idx="0">
                  <c:v>5868.1</c:v>
                </c:pt>
                <c:pt idx="1">
                  <c:v>7512.6</c:v>
                </c:pt>
                <c:pt idx="2">
                  <c:v>5130.9000000000005</c:v>
                </c:pt>
                <c:pt idx="3">
                  <c:v>5615.9</c:v>
                </c:pt>
              </c:numCache>
            </c:numRef>
          </c:val>
        </c:ser>
        <c:ser>
          <c:idx val="6"/>
          <c:order val="6"/>
          <c:tx>
            <c:strRef>
              <c:f>'налоговые доходы'!$A$8</c:f>
              <c:strCache>
                <c:ptCount val="1"/>
                <c:pt idx="0">
                  <c:v>прочие налоги</c:v>
                </c:pt>
              </c:strCache>
            </c:strRef>
          </c:tx>
          <c:spPr>
            <a:solidFill>
              <a:schemeClr val="accent1">
                <a:lumMod val="60000"/>
              </a:schemeClr>
            </a:solidFill>
            <a:ln>
              <a:noFill/>
            </a:ln>
            <a:effectLst/>
          </c:spPr>
          <c:cat>
            <c:strRef>
              <c:f>'налоговые доходы'!$B$1:$E$1</c:f>
              <c:strCache>
                <c:ptCount val="4"/>
                <c:pt idx="0">
                  <c:v>факт 2016 год</c:v>
                </c:pt>
                <c:pt idx="1">
                  <c:v>факт 2017 год</c:v>
                </c:pt>
                <c:pt idx="2">
                  <c:v>уточненный план на 2018 год</c:v>
                </c:pt>
                <c:pt idx="3">
                  <c:v>факт 2018 год</c:v>
                </c:pt>
              </c:strCache>
            </c:strRef>
          </c:cat>
          <c:val>
            <c:numRef>
              <c:f>'налоговые доходы'!$B$8:$E$8</c:f>
              <c:numCache>
                <c:formatCode>General</c:formatCode>
                <c:ptCount val="4"/>
                <c:pt idx="0" formatCode="#,##0.0">
                  <c:v>0.2</c:v>
                </c:pt>
              </c:numCache>
            </c:numRef>
          </c:val>
        </c:ser>
        <c:overlap val="100"/>
        <c:axId val="181118080"/>
        <c:axId val="181119616"/>
      </c:barChart>
      <c:catAx>
        <c:axId val="18111808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81119616"/>
        <c:crosses val="autoZero"/>
        <c:auto val="1"/>
        <c:lblAlgn val="ctr"/>
        <c:lblOffset val="100"/>
      </c:catAx>
      <c:valAx>
        <c:axId val="181119616"/>
        <c:scaling>
          <c:orientation val="minMax"/>
        </c:scaling>
        <c:delete val="1"/>
        <c:axPos val="l"/>
        <c:numFmt formatCode="#,##0.0" sourceLinked="1"/>
        <c:majorTickMark val="none"/>
        <c:tickLblPos val="none"/>
        <c:crossAx val="181118080"/>
        <c:crosses val="autoZero"/>
        <c:crossBetween val="between"/>
      </c:valAx>
      <c:spPr>
        <a:noFill/>
        <a:ln>
          <a:noFill/>
        </a:ln>
        <a:effectLst/>
      </c:spPr>
    </c:plotArea>
    <c:legend>
      <c:legendPos val="r"/>
      <c:layout>
        <c:manualLayout>
          <c:xMode val="edge"/>
          <c:yMode val="edge"/>
          <c:x val="0.78542069846542273"/>
          <c:y val="7.1364633949054526E-2"/>
          <c:w val="0.21457930153457724"/>
          <c:h val="0.89440110942838702"/>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chart>
  <c:spPr>
    <a:noFill/>
    <a:ln>
      <a:noFill/>
    </a:ln>
    <a:effectLst/>
  </c:spPr>
  <c:txPr>
    <a:bodyPr/>
    <a:lstStyle/>
    <a:p>
      <a:pPr>
        <a:defRPr/>
      </a:pPr>
      <a:endParaRPr lang="ru-RU"/>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lang val="ru-RU"/>
  <c:chart>
    <c:autoTitleDeleted val="1"/>
    <c:plotArea>
      <c:layout>
        <c:manualLayout>
          <c:layoutTarget val="inner"/>
          <c:xMode val="edge"/>
          <c:yMode val="edge"/>
          <c:x val="0"/>
          <c:y val="0"/>
          <c:w val="0.7367051618547682"/>
          <c:h val="0.87226715770242358"/>
        </c:manualLayout>
      </c:layout>
      <c:barChart>
        <c:barDir val="col"/>
        <c:grouping val="percentStacked"/>
        <c:ser>
          <c:idx val="0"/>
          <c:order val="0"/>
          <c:tx>
            <c:strRef>
              <c:f>'неналоговые доходы'!$A$2</c:f>
              <c:strCache>
                <c:ptCount val="1"/>
                <c:pt idx="0">
                  <c:v>доходы от использования муниципального имущества</c:v>
                </c:pt>
              </c:strCache>
            </c:strRef>
          </c:tx>
          <c:spPr>
            <a:solidFill>
              <a:schemeClr val="accent1"/>
            </a:solidFill>
            <a:ln>
              <a:noFill/>
            </a:ln>
            <a:effectLst/>
            <a:scene3d>
              <a:camera prst="orthographicFront"/>
              <a:lightRig rig="threePt" dir="t"/>
            </a:scene3d>
            <a:sp3d>
              <a:bevelT/>
            </a:sp3d>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'неналоговые доходы'!$B$1:$E$1</c:f>
              <c:strCache>
                <c:ptCount val="4"/>
                <c:pt idx="0">
                  <c:v>факт 2016 год</c:v>
                </c:pt>
                <c:pt idx="1">
                  <c:v>факт 2017 год</c:v>
                </c:pt>
                <c:pt idx="2">
                  <c:v>уточненный план на 2018 год</c:v>
                </c:pt>
                <c:pt idx="3">
                  <c:v>факт 2018 год</c:v>
                </c:pt>
              </c:strCache>
            </c:strRef>
          </c:cat>
          <c:val>
            <c:numRef>
              <c:f>'неналоговые доходы'!$B$2:$E$2</c:f>
              <c:numCache>
                <c:formatCode>#,##0.0</c:formatCode>
                <c:ptCount val="4"/>
                <c:pt idx="0">
                  <c:v>160146.29999999999</c:v>
                </c:pt>
                <c:pt idx="1">
                  <c:v>112942</c:v>
                </c:pt>
                <c:pt idx="2">
                  <c:v>99698.2</c:v>
                </c:pt>
                <c:pt idx="3">
                  <c:v>102089.60000000002</c:v>
                </c:pt>
              </c:numCache>
            </c:numRef>
          </c:val>
        </c:ser>
        <c:ser>
          <c:idx val="1"/>
          <c:order val="1"/>
          <c:tx>
            <c:strRef>
              <c:f>'неналоговые доходы'!$A$3</c:f>
              <c:strCache>
                <c:ptCount val="1"/>
                <c:pt idx="0">
                  <c:v>плата за негативное воздействие на окружающую среду</c:v>
                </c:pt>
              </c:strCache>
            </c:strRef>
          </c:tx>
          <c:spPr>
            <a:solidFill>
              <a:schemeClr val="accent2"/>
            </a:solidFill>
            <a:ln>
              <a:noFill/>
            </a:ln>
            <a:effectLst/>
            <a:scene3d>
              <a:camera prst="orthographicFront"/>
              <a:lightRig rig="threePt" dir="t"/>
            </a:scene3d>
            <a:sp3d>
              <a:bevelT/>
            </a:sp3d>
          </c:spPr>
          <c:dLbls>
            <c:dLbl>
              <c:idx val="0"/>
              <c:delete val="1"/>
              <c:extLst>
                <c:ext xmlns:c15="http://schemas.microsoft.com/office/drawing/2012/chart" uri="{CE6537A1-D6FC-4f65-9D91-7224C49458BB}"/>
              </c:extLst>
            </c:dLbl>
            <c:dLbl>
              <c:idx val="1"/>
              <c:layout>
                <c:manualLayout>
                  <c:x val="-7.7777777777777779E-2"/>
                  <c:y val="8.0274536386108652E-2"/>
                </c:manualLayout>
              </c:layout>
              <c:tx>
                <c:rich>
                  <a:bodyPr/>
                  <a:lstStyle/>
                  <a:p>
                    <a:r>
                      <a:rPr lang="en-US" u="sng" dirty="0"/>
                      <a:t>1 263,4</a:t>
                    </a:r>
                  </a:p>
                </c:rich>
              </c:tx>
              <c:showVal val="1"/>
              <c:extLst>
                <c:ext xmlns:c15="http://schemas.microsoft.com/office/drawing/2012/chart" uri="{CE6537A1-D6FC-4f65-9D91-7224C49458BB}"/>
              </c:extLst>
            </c:dLbl>
            <c:dLbl>
              <c:idx val="2"/>
              <c:layout>
                <c:manualLayout>
                  <c:x val="-8.1944444444444528E-2"/>
                  <c:y val="8.50910085692754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r>
                      <a:rPr lang="en-US" u="sng" dirty="0"/>
                      <a:t>2 700,3</a:t>
                    </a:r>
                  </a:p>
                </c:rich>
              </c:tx>
              <c:spPr>
                <a:noFill/>
                <a:ln>
                  <a:noFill/>
                </a:ln>
                <a:effectLst/>
              </c:spPr>
              <c:showVal val="1"/>
              <c:extLst>
                <c:ext xmlns:c15="http://schemas.microsoft.com/office/drawing/2012/chart" uri="{CE6537A1-D6FC-4f65-9D91-7224C49458BB}">
                  <c15:layout>
                    <c:manualLayout>
                      <c:w val="5.8333333333333334E-2"/>
                      <c:h val="5.0733506996020659E-2"/>
                    </c:manualLayout>
                  </c15:layout>
                </c:ext>
              </c:extLst>
            </c:dLbl>
            <c:dLbl>
              <c:idx val="3"/>
              <c:layout>
                <c:manualLayout>
                  <c:x val="-7.9166666666666816E-2"/>
                  <c:y val="4.4953740376220838E-2"/>
                </c:manualLayout>
              </c:layout>
              <c:tx>
                <c:rich>
                  <a:bodyPr/>
                  <a:lstStyle/>
                  <a:p>
                    <a:r>
                      <a:rPr lang="en-US" u="sng" dirty="0"/>
                      <a:t>2 880,3</a:t>
                    </a:r>
                  </a:p>
                </c:rich>
              </c:tx>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'неналоговые доходы'!$B$1:$E$1</c:f>
              <c:strCache>
                <c:ptCount val="4"/>
                <c:pt idx="0">
                  <c:v>факт 2016 год</c:v>
                </c:pt>
                <c:pt idx="1">
                  <c:v>факт 2017 год</c:v>
                </c:pt>
                <c:pt idx="2">
                  <c:v>уточненный план на 2018 год</c:v>
                </c:pt>
                <c:pt idx="3">
                  <c:v>факт 2018 год</c:v>
                </c:pt>
              </c:strCache>
            </c:strRef>
          </c:cat>
          <c:val>
            <c:numRef>
              <c:f>'неналоговые доходы'!$B$3:$E$3</c:f>
              <c:numCache>
                <c:formatCode>#,##0.0</c:formatCode>
                <c:ptCount val="4"/>
                <c:pt idx="0">
                  <c:v>2220.1</c:v>
                </c:pt>
                <c:pt idx="1">
                  <c:v>1263.4000000000001</c:v>
                </c:pt>
                <c:pt idx="2">
                  <c:v>2700.3</c:v>
                </c:pt>
                <c:pt idx="3">
                  <c:v>2880.3</c:v>
                </c:pt>
              </c:numCache>
            </c:numRef>
          </c:val>
        </c:ser>
        <c:ser>
          <c:idx val="2"/>
          <c:order val="2"/>
          <c:tx>
            <c:strRef>
              <c:f>'неналоговые доходы'!$A$4</c:f>
              <c:strCache>
                <c:ptCount val="1"/>
                <c:pt idx="0">
                  <c:v>доходы от оказания платных услуг и компенсации затрат</c:v>
                </c:pt>
              </c:strCache>
            </c:strRef>
          </c:tx>
          <c:spPr>
            <a:solidFill>
              <a:schemeClr val="accent3"/>
            </a:solidFill>
            <a:ln>
              <a:noFill/>
            </a:ln>
            <a:effectLst/>
            <a:scene3d>
              <a:camera prst="orthographicFront"/>
              <a:lightRig rig="threePt" dir="t"/>
            </a:scene3d>
            <a:sp3d>
              <a:bevelT/>
            </a:sp3d>
          </c:spPr>
          <c:dLbls>
            <c:dLbl>
              <c:idx val="0"/>
              <c:delete val="1"/>
              <c:extLst>
                <c:ext xmlns:c15="http://schemas.microsoft.com/office/drawing/2012/chart" uri="{CE6537A1-D6FC-4f65-9D91-7224C49458BB}"/>
              </c:extLst>
            </c:dLbl>
            <c:dLbl>
              <c:idx val="1"/>
              <c:layout>
                <c:manualLayout>
                  <c:x val="-7.5000000000000039E-2"/>
                  <c:y val="-5.4586684742554036E-2"/>
                </c:manualLayout>
              </c:layout>
              <c:tx>
                <c:rich>
                  <a:bodyPr/>
                  <a:lstStyle/>
                  <a:p>
                    <a:r>
                      <a:rPr lang="en-US" u="sng" dirty="0"/>
                      <a:t>4 502,8</a:t>
                    </a:r>
                  </a:p>
                </c:rich>
              </c:tx>
              <c:showVal val="1"/>
              <c:extLst>
                <c:ext xmlns:c15="http://schemas.microsoft.com/office/drawing/2012/chart" uri="{CE6537A1-D6FC-4f65-9D91-7224C49458BB}"/>
              </c:extLst>
            </c:dLbl>
            <c:dLbl>
              <c:idx val="2"/>
              <c:layout>
                <c:manualLayout>
                  <c:x val="-7.9166666666666871E-2"/>
                  <c:y val="-4.8164721831665321E-2"/>
                </c:manualLayout>
              </c:layout>
              <c:tx>
                <c:rich>
                  <a:bodyPr/>
                  <a:lstStyle/>
                  <a:p>
                    <a:r>
                      <a:rPr lang="en-US" u="sng" dirty="0"/>
                      <a:t>3 469,9</a:t>
                    </a:r>
                  </a:p>
                </c:rich>
              </c:tx>
              <c:showVal val="1"/>
              <c:extLst>
                <c:ext xmlns:c15="http://schemas.microsoft.com/office/drawing/2012/chart" uri="{CE6537A1-D6FC-4f65-9D91-7224C49458BB}"/>
              </c:extLst>
            </c:dLbl>
            <c:dLbl>
              <c:idx val="3"/>
              <c:layout>
                <c:manualLayout>
                  <c:x val="-7.5000000000000011E-2"/>
                  <c:y val="-5.1375703287109546E-2"/>
                </c:manualLayout>
              </c:layout>
              <c:tx>
                <c:rich>
                  <a:bodyPr rot="0" spcFirstLastPara="1" vertOverflow="ellipsis" vert="horz" wrap="square" lIns="38100" tIns="19050" rIns="38100" bIns="19050" anchor="ctr" anchorCtr="1">
                    <a:no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r>
                      <a:rPr lang="en-US" u="sng" dirty="0"/>
                      <a:t>3 679,7</a:t>
                    </a:r>
                  </a:p>
                </c:rich>
              </c:tx>
              <c:spPr>
                <a:noFill/>
                <a:ln>
                  <a:noFill/>
                </a:ln>
                <a:effectLst/>
              </c:spPr>
              <c:showVal val="1"/>
              <c:extLst>
                <c:ext xmlns:c15="http://schemas.microsoft.com/office/drawing/2012/chart" uri="{CE6537A1-D6FC-4f65-9D91-7224C49458BB}">
                  <c15:layout>
                    <c:manualLayout>
                      <c:w val="5.8333333333333334E-2"/>
                      <c:h val="7.9632340095019766E-2"/>
                    </c:manualLayout>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'неналоговые доходы'!$B$1:$E$1</c:f>
              <c:strCache>
                <c:ptCount val="4"/>
                <c:pt idx="0">
                  <c:v>факт 2016 год</c:v>
                </c:pt>
                <c:pt idx="1">
                  <c:v>факт 2017 год</c:v>
                </c:pt>
                <c:pt idx="2">
                  <c:v>уточненный план на 2018 год</c:v>
                </c:pt>
                <c:pt idx="3">
                  <c:v>факт 2018 год</c:v>
                </c:pt>
              </c:strCache>
            </c:strRef>
          </c:cat>
          <c:val>
            <c:numRef>
              <c:f>'неналоговые доходы'!$B$4:$E$4</c:f>
              <c:numCache>
                <c:formatCode>#,##0.0</c:formatCode>
                <c:ptCount val="4"/>
                <c:pt idx="0">
                  <c:v>2050.1</c:v>
                </c:pt>
                <c:pt idx="1">
                  <c:v>4502.8</c:v>
                </c:pt>
                <c:pt idx="2">
                  <c:v>3469.9</c:v>
                </c:pt>
                <c:pt idx="3">
                  <c:v>3679.7</c:v>
                </c:pt>
              </c:numCache>
            </c:numRef>
          </c:val>
        </c:ser>
        <c:ser>
          <c:idx val="3"/>
          <c:order val="3"/>
          <c:tx>
            <c:strRef>
              <c:f>'неналоговые доходы'!$A$5</c:f>
              <c:strCache>
                <c:ptCount val="1"/>
                <c:pt idx="0">
                  <c:v>доходы от продажи имущества</c:v>
                </c:pt>
              </c:strCache>
            </c:strRef>
          </c:tx>
          <c:spPr>
            <a:solidFill>
              <a:schemeClr val="accent4">
                <a:lumMod val="40000"/>
                <a:lumOff val="60000"/>
              </a:schemeClr>
            </a:solidFill>
            <a:ln>
              <a:noFill/>
            </a:ln>
            <a:effectLst/>
            <a:scene3d>
              <a:camera prst="orthographicFront"/>
              <a:lightRig rig="threePt" dir="t"/>
            </a:scene3d>
            <a:sp3d>
              <a:bevelT/>
            </a:sp3d>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'неналоговые доходы'!$B$1:$E$1</c:f>
              <c:strCache>
                <c:ptCount val="4"/>
                <c:pt idx="0">
                  <c:v>факт 2016 год</c:v>
                </c:pt>
                <c:pt idx="1">
                  <c:v>факт 2017 год</c:v>
                </c:pt>
                <c:pt idx="2">
                  <c:v>уточненный план на 2018 год</c:v>
                </c:pt>
                <c:pt idx="3">
                  <c:v>факт 2018 год</c:v>
                </c:pt>
              </c:strCache>
            </c:strRef>
          </c:cat>
          <c:val>
            <c:numRef>
              <c:f>'неналоговые доходы'!$B$5:$E$5</c:f>
              <c:numCache>
                <c:formatCode>#,##0.0</c:formatCode>
                <c:ptCount val="4"/>
                <c:pt idx="0">
                  <c:v>255596.1</c:v>
                </c:pt>
                <c:pt idx="1">
                  <c:v>37191.300000000003</c:v>
                </c:pt>
                <c:pt idx="2">
                  <c:v>32639.599999999959</c:v>
                </c:pt>
                <c:pt idx="3">
                  <c:v>34530</c:v>
                </c:pt>
              </c:numCache>
            </c:numRef>
          </c:val>
        </c:ser>
        <c:ser>
          <c:idx val="4"/>
          <c:order val="4"/>
          <c:tx>
            <c:strRef>
              <c:f>'неналоговые доходы'!$A$6</c:f>
              <c:strCache>
                <c:ptCount val="1"/>
                <c:pt idx="0">
                  <c:v>штрафные санкции, возмещение ущерба</c:v>
                </c:pt>
              </c:strCache>
            </c:strRef>
          </c:tx>
          <c:spPr>
            <a:solidFill>
              <a:srgbClr val="FFFF00"/>
            </a:solidFill>
            <a:ln>
              <a:noFill/>
            </a:ln>
            <a:effectLst/>
            <a:scene3d>
              <a:camera prst="orthographicFront"/>
              <a:lightRig rig="threePt" dir="t"/>
            </a:scene3d>
            <a:sp3d>
              <a:bevelT/>
            </a:sp3d>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'неналоговые доходы'!$B$1:$E$1</c:f>
              <c:strCache>
                <c:ptCount val="4"/>
                <c:pt idx="0">
                  <c:v>факт 2016 год</c:v>
                </c:pt>
                <c:pt idx="1">
                  <c:v>факт 2017 год</c:v>
                </c:pt>
                <c:pt idx="2">
                  <c:v>уточненный план на 2018 год</c:v>
                </c:pt>
                <c:pt idx="3">
                  <c:v>факт 2018 год</c:v>
                </c:pt>
              </c:strCache>
            </c:strRef>
          </c:cat>
          <c:val>
            <c:numRef>
              <c:f>'неналоговые доходы'!$B$6:$E$6</c:f>
              <c:numCache>
                <c:formatCode>#,##0.0</c:formatCode>
                <c:ptCount val="4"/>
                <c:pt idx="0">
                  <c:v>20940.900000000001</c:v>
                </c:pt>
                <c:pt idx="1">
                  <c:v>14596.7</c:v>
                </c:pt>
                <c:pt idx="2">
                  <c:v>11492.6</c:v>
                </c:pt>
                <c:pt idx="3">
                  <c:v>11958.9</c:v>
                </c:pt>
              </c:numCache>
            </c:numRef>
          </c:val>
        </c:ser>
        <c:ser>
          <c:idx val="5"/>
          <c:order val="5"/>
          <c:tx>
            <c:strRef>
              <c:f>'неналоговые доходы'!$A$7</c:f>
              <c:strCache>
                <c:ptCount val="1"/>
                <c:pt idx="0">
                  <c:v>прочие неналоговые доходы</c:v>
                </c:pt>
              </c:strCache>
            </c:strRef>
          </c:tx>
          <c:spPr>
            <a:solidFill>
              <a:schemeClr val="accent6"/>
            </a:solidFill>
            <a:ln>
              <a:noFill/>
            </a:ln>
            <a:effectLst/>
            <a:scene3d>
              <a:camera prst="orthographicFront"/>
              <a:lightRig rig="threePt" dir="t"/>
            </a:scene3d>
            <a:sp3d>
              <a:bevelT/>
            </a:sp3d>
          </c:spPr>
          <c:cat>
            <c:strRef>
              <c:f>'неналоговые доходы'!$B$1:$E$1</c:f>
              <c:strCache>
                <c:ptCount val="4"/>
                <c:pt idx="0">
                  <c:v>факт 2016 год</c:v>
                </c:pt>
                <c:pt idx="1">
                  <c:v>факт 2017 год</c:v>
                </c:pt>
                <c:pt idx="2">
                  <c:v>уточненный план на 2018 год</c:v>
                </c:pt>
                <c:pt idx="3">
                  <c:v>факт 2018 год</c:v>
                </c:pt>
              </c:strCache>
            </c:strRef>
          </c:cat>
          <c:val>
            <c:numRef>
              <c:f>'неналоговые доходы'!$B$7:$E$7</c:f>
              <c:numCache>
                <c:formatCode>#,##0.0</c:formatCode>
                <c:ptCount val="4"/>
                <c:pt idx="0">
                  <c:v>184</c:v>
                </c:pt>
                <c:pt idx="1">
                  <c:v>50.5</c:v>
                </c:pt>
                <c:pt idx="2">
                  <c:v>92.5</c:v>
                </c:pt>
                <c:pt idx="3">
                  <c:v>82.8</c:v>
                </c:pt>
              </c:numCache>
            </c:numRef>
          </c:val>
        </c:ser>
        <c:overlap val="100"/>
        <c:axId val="182713728"/>
        <c:axId val="182740096"/>
      </c:barChart>
      <c:catAx>
        <c:axId val="182713728"/>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82740096"/>
        <c:crosses val="autoZero"/>
        <c:auto val="1"/>
        <c:lblAlgn val="ctr"/>
        <c:lblOffset val="100"/>
      </c:catAx>
      <c:valAx>
        <c:axId val="182740096"/>
        <c:scaling>
          <c:orientation val="minMax"/>
        </c:scaling>
        <c:delete val="1"/>
        <c:axPos val="l"/>
        <c:numFmt formatCode="0%" sourceLinked="1"/>
        <c:majorTickMark val="none"/>
        <c:tickLblPos val="none"/>
        <c:crossAx val="182713728"/>
        <c:crosses val="autoZero"/>
        <c:crossBetween val="between"/>
      </c:valAx>
      <c:spPr>
        <a:noFill/>
        <a:ln>
          <a:noFill/>
        </a:ln>
        <a:effectLst/>
      </c:spPr>
    </c:plotArea>
    <c:legend>
      <c:legendPos val="r"/>
      <c:layout>
        <c:manualLayout>
          <c:xMode val="edge"/>
          <c:yMode val="edge"/>
          <c:x val="0.80519460101182394"/>
          <c:y val="7.2134319146779008E-2"/>
          <c:w val="0.18623629463603053"/>
          <c:h val="0.91031779361581033"/>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chart>
  <c:spPr>
    <a:noFill/>
    <a:ln>
      <a:noFill/>
    </a:ln>
    <a:effectLst/>
  </c:spPr>
  <c:txPr>
    <a:bodyPr/>
    <a:lstStyle/>
    <a:p>
      <a:pPr>
        <a:defRPr/>
      </a:pPr>
      <a:endParaRPr lang="ru-RU"/>
    </a:p>
  </c:tx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3.5417527470615238E-2"/>
          <c:y val="0"/>
          <c:w val="0.81716546444147165"/>
          <c:h val="0.88619765518715954"/>
        </c:manualLayout>
      </c:layout>
      <c:barChart>
        <c:barDir val="col"/>
        <c:grouping val="percentStacked"/>
        <c:ser>
          <c:idx val="0"/>
          <c:order val="0"/>
          <c:tx>
            <c:strRef>
              <c:f>безвозмездные!$A$2</c:f>
              <c:strCache>
                <c:ptCount val="1"/>
                <c:pt idx="0">
                  <c:v>Дотации</c:v>
                </c:pt>
              </c:strCache>
            </c:strRef>
          </c:tx>
          <c:spPr>
            <a:solidFill>
              <a:schemeClr val="accent6">
                <a:lumMod val="60000"/>
                <a:lumOff val="40000"/>
              </a:schemeClr>
            </a:solidFill>
            <a:ln>
              <a:noFill/>
            </a:ln>
            <a:effectLst/>
            <a:scene3d>
              <a:camera prst="orthographicFront"/>
              <a:lightRig rig="threePt" dir="t"/>
            </a:scene3d>
            <a:sp3d>
              <a:bevelT/>
            </a:sp3d>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безвозмездные!$B$1:$E$1</c:f>
              <c:strCache>
                <c:ptCount val="4"/>
                <c:pt idx="0">
                  <c:v>факт 2016 год</c:v>
                </c:pt>
                <c:pt idx="1">
                  <c:v>факт 2017 год</c:v>
                </c:pt>
                <c:pt idx="2">
                  <c:v>уточненный план на 2018 год</c:v>
                </c:pt>
                <c:pt idx="3">
                  <c:v>факт 2018 год</c:v>
                </c:pt>
              </c:strCache>
            </c:strRef>
          </c:cat>
          <c:val>
            <c:numRef>
              <c:f>безвозмездные!$B$2:$E$2</c:f>
              <c:numCache>
                <c:formatCode>#,##0.0</c:formatCode>
                <c:ptCount val="4"/>
                <c:pt idx="0">
                  <c:v>507169.2</c:v>
                </c:pt>
                <c:pt idx="1">
                  <c:v>627670</c:v>
                </c:pt>
                <c:pt idx="2">
                  <c:v>499768.5</c:v>
                </c:pt>
                <c:pt idx="3">
                  <c:v>499768.5</c:v>
                </c:pt>
              </c:numCache>
            </c:numRef>
          </c:val>
        </c:ser>
        <c:ser>
          <c:idx val="1"/>
          <c:order val="1"/>
          <c:tx>
            <c:strRef>
              <c:f>безвозмездные!$A$3</c:f>
              <c:strCache>
                <c:ptCount val="1"/>
                <c:pt idx="0">
                  <c:v>Субсидии</c:v>
                </c:pt>
              </c:strCache>
            </c:strRef>
          </c:tx>
          <c:spPr>
            <a:solidFill>
              <a:srgbClr val="92D050"/>
            </a:solidFill>
            <a:ln>
              <a:noFill/>
            </a:ln>
            <a:effectLst/>
            <a:scene3d>
              <a:camera prst="orthographicFront"/>
              <a:lightRig rig="threePt" dir="t"/>
            </a:scene3d>
            <a:sp3d>
              <a:bevelT/>
            </a:sp3d>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безвозмездные!$B$1:$E$1</c:f>
              <c:strCache>
                <c:ptCount val="4"/>
                <c:pt idx="0">
                  <c:v>факт 2016 год</c:v>
                </c:pt>
                <c:pt idx="1">
                  <c:v>факт 2017 год</c:v>
                </c:pt>
                <c:pt idx="2">
                  <c:v>уточненный план на 2018 год</c:v>
                </c:pt>
                <c:pt idx="3">
                  <c:v>факт 2018 год</c:v>
                </c:pt>
              </c:strCache>
            </c:strRef>
          </c:cat>
          <c:val>
            <c:numRef>
              <c:f>безвозмездные!$B$3:$E$3</c:f>
              <c:numCache>
                <c:formatCode>#,##0.0</c:formatCode>
                <c:ptCount val="4"/>
                <c:pt idx="0">
                  <c:v>931664.1</c:v>
                </c:pt>
                <c:pt idx="1">
                  <c:v>393868.6</c:v>
                </c:pt>
                <c:pt idx="2">
                  <c:v>744494.7</c:v>
                </c:pt>
                <c:pt idx="3">
                  <c:v>736132.9</c:v>
                </c:pt>
              </c:numCache>
            </c:numRef>
          </c:val>
        </c:ser>
        <c:ser>
          <c:idx val="2"/>
          <c:order val="2"/>
          <c:tx>
            <c:strRef>
              <c:f>безвозмездные!$A$4</c:f>
              <c:strCache>
                <c:ptCount val="1"/>
                <c:pt idx="0">
                  <c:v>Субвенции</c:v>
                </c:pt>
              </c:strCache>
            </c:strRef>
          </c:tx>
          <c:spPr>
            <a:solidFill>
              <a:srgbClr val="FFFF00"/>
            </a:solidFill>
            <a:ln>
              <a:noFill/>
            </a:ln>
            <a:effectLst/>
            <a:scene3d>
              <a:camera prst="orthographicFront"/>
              <a:lightRig rig="threePt" dir="t"/>
            </a:scene3d>
            <a:sp3d>
              <a:bevelT/>
            </a:sp3d>
          </c:spP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безвозмездные!$B$1:$E$1</c:f>
              <c:strCache>
                <c:ptCount val="4"/>
                <c:pt idx="0">
                  <c:v>факт 2016 год</c:v>
                </c:pt>
                <c:pt idx="1">
                  <c:v>факт 2017 год</c:v>
                </c:pt>
                <c:pt idx="2">
                  <c:v>уточненный план на 2018 год</c:v>
                </c:pt>
                <c:pt idx="3">
                  <c:v>факт 2018 год</c:v>
                </c:pt>
              </c:strCache>
            </c:strRef>
          </c:cat>
          <c:val>
            <c:numRef>
              <c:f>безвозмездные!$B$4:$E$4</c:f>
              <c:numCache>
                <c:formatCode>#,##0.0</c:formatCode>
                <c:ptCount val="4"/>
                <c:pt idx="0">
                  <c:v>1160283.6000000001</c:v>
                </c:pt>
                <c:pt idx="1">
                  <c:v>1184358.8</c:v>
                </c:pt>
                <c:pt idx="2">
                  <c:v>1271305</c:v>
                </c:pt>
                <c:pt idx="3">
                  <c:v>1263999</c:v>
                </c:pt>
              </c:numCache>
            </c:numRef>
          </c:val>
        </c:ser>
        <c:ser>
          <c:idx val="3"/>
          <c:order val="3"/>
          <c:tx>
            <c:strRef>
              <c:f>безвозмездные!$A$5</c:f>
              <c:strCache>
                <c:ptCount val="1"/>
                <c:pt idx="0">
                  <c:v> Иные МБТ</c:v>
                </c:pt>
              </c:strCache>
            </c:strRef>
          </c:tx>
          <c:spPr>
            <a:solidFill>
              <a:srgbClr val="FF0000"/>
            </a:solidFill>
            <a:ln>
              <a:noFill/>
            </a:ln>
            <a:effectLst/>
            <a:scene3d>
              <a:camera prst="orthographicFront"/>
              <a:lightRig rig="threePt" dir="t"/>
            </a:scene3d>
            <a:sp3d>
              <a:bevelT/>
            </a:sp3d>
          </c:spPr>
          <c:dLbls>
            <c:dLbl>
              <c:idx val="0"/>
              <c:layout>
                <c:manualLayout>
                  <c:x val="-9.9694706490766768E-2"/>
                  <c:y val="5.657128243612345E-2"/>
                </c:manualLayout>
              </c:layout>
              <c:tx>
                <c:rich>
                  <a:bodyPr/>
                  <a:lstStyle/>
                  <a:p>
                    <a:r>
                      <a:rPr lang="en-US" u="sng" dirty="0"/>
                      <a:t>11 211,1</a:t>
                    </a:r>
                  </a:p>
                </c:rich>
              </c:tx>
              <c:showVal val="1"/>
              <c:extLst>
                <c:ext xmlns:c15="http://schemas.microsoft.com/office/drawing/2012/chart" uri="{CE6537A1-D6FC-4f65-9D91-7224C49458BB}"/>
              </c:extLst>
            </c:dLbl>
            <c:dLbl>
              <c:idx val="1"/>
              <c:layout>
                <c:manualLayout>
                  <c:x val="-9.491897362124864E-2"/>
                  <c:y val="3.6604947458668241E-2"/>
                </c:manualLayout>
              </c:layout>
              <c:tx>
                <c:rich>
                  <a:bodyPr/>
                  <a:lstStyle/>
                  <a:p>
                    <a:r>
                      <a:rPr lang="en-US" u="sng" dirty="0"/>
                      <a:t>7 869,4</a:t>
                    </a:r>
                  </a:p>
                </c:rich>
              </c:tx>
              <c:showVal val="1"/>
              <c:extLst>
                <c:ext xmlns:c15="http://schemas.microsoft.com/office/drawing/2012/chart" uri="{CE6537A1-D6FC-4f65-9D91-7224C49458BB}"/>
              </c:extLst>
            </c:dLbl>
            <c:dLbl>
              <c:idx val="2"/>
              <c:layout>
                <c:manualLayout>
                  <c:x val="-9.3502272522424268E-2"/>
                  <c:y val="4.3260392451153228E-2"/>
                </c:manualLayout>
              </c:layout>
              <c:tx>
                <c:rich>
                  <a:bodyPr/>
                  <a:lstStyle/>
                  <a:p>
                    <a:r>
                      <a:rPr lang="en-US" u="sng" dirty="0"/>
                      <a:t>42 858,7</a:t>
                    </a:r>
                  </a:p>
                </c:rich>
              </c:tx>
              <c:showVal val="1"/>
              <c:extLst>
                <c:ext xmlns:c15="http://schemas.microsoft.com/office/drawing/2012/chart" uri="{CE6537A1-D6FC-4f65-9D91-7224C49458BB}"/>
              </c:extLst>
            </c:dLbl>
            <c:dLbl>
              <c:idx val="3"/>
              <c:layout>
                <c:manualLayout>
                  <c:x val="-9.6335674720073247E-2"/>
                  <c:y val="4.3260392451153228E-2"/>
                </c:manualLayout>
              </c:layout>
              <c:tx>
                <c:rich>
                  <a:bodyPr/>
                  <a:lstStyle/>
                  <a:p>
                    <a:r>
                      <a:rPr lang="en-US" u="sng" dirty="0"/>
                      <a:t>42 791,2</a:t>
                    </a:r>
                  </a:p>
                </c:rich>
              </c:tx>
              <c:showVal val="1"/>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безвозмездные!$B$1:$E$1</c:f>
              <c:strCache>
                <c:ptCount val="4"/>
                <c:pt idx="0">
                  <c:v>факт 2016 год</c:v>
                </c:pt>
                <c:pt idx="1">
                  <c:v>факт 2017 год</c:v>
                </c:pt>
                <c:pt idx="2">
                  <c:v>уточненный план на 2018 год</c:v>
                </c:pt>
                <c:pt idx="3">
                  <c:v>факт 2018 год</c:v>
                </c:pt>
              </c:strCache>
            </c:strRef>
          </c:cat>
          <c:val>
            <c:numRef>
              <c:f>безвозмездные!$B$5:$E$5</c:f>
              <c:numCache>
                <c:formatCode>#,##0.0</c:formatCode>
                <c:ptCount val="4"/>
                <c:pt idx="0">
                  <c:v>11211.1</c:v>
                </c:pt>
                <c:pt idx="1">
                  <c:v>7869.4</c:v>
                </c:pt>
                <c:pt idx="2">
                  <c:v>42858.7</c:v>
                </c:pt>
                <c:pt idx="3">
                  <c:v>42791.199999999997</c:v>
                </c:pt>
              </c:numCache>
            </c:numRef>
          </c:val>
        </c:ser>
        <c:ser>
          <c:idx val="4"/>
          <c:order val="4"/>
          <c:tx>
            <c:strRef>
              <c:f>безвозмездные!$A$6</c:f>
              <c:strCache>
                <c:ptCount val="1"/>
                <c:pt idx="0">
                  <c:v>Прочие безвозмездные</c:v>
                </c:pt>
              </c:strCache>
            </c:strRef>
          </c:tx>
          <c:spPr>
            <a:solidFill>
              <a:schemeClr val="accent5"/>
            </a:solidFill>
            <a:ln>
              <a:noFill/>
            </a:ln>
            <a:effectLst/>
            <a:scene3d>
              <a:camera prst="orthographicFront"/>
              <a:lightRig rig="threePt" dir="t"/>
            </a:scene3d>
            <a:sp3d>
              <a:bevelT/>
            </a:sp3d>
          </c:spPr>
          <c:cat>
            <c:strRef>
              <c:f>безвозмездные!$B$1:$E$1</c:f>
              <c:strCache>
                <c:ptCount val="4"/>
                <c:pt idx="0">
                  <c:v>факт 2016 год</c:v>
                </c:pt>
                <c:pt idx="1">
                  <c:v>факт 2017 год</c:v>
                </c:pt>
                <c:pt idx="2">
                  <c:v>уточненный план на 2018 год</c:v>
                </c:pt>
                <c:pt idx="3">
                  <c:v>факт 2018 год</c:v>
                </c:pt>
              </c:strCache>
            </c:strRef>
          </c:cat>
          <c:val>
            <c:numRef>
              <c:f>безвозмездные!$B$6:$E$6</c:f>
              <c:numCache>
                <c:formatCode>#,##0.0</c:formatCode>
                <c:ptCount val="4"/>
                <c:pt idx="0">
                  <c:v>151986.29999999999</c:v>
                </c:pt>
                <c:pt idx="1">
                  <c:v>81571.199999999997</c:v>
                </c:pt>
                <c:pt idx="2">
                  <c:v>55186.8</c:v>
                </c:pt>
                <c:pt idx="3">
                  <c:v>55188.1</c:v>
                </c:pt>
              </c:numCache>
            </c:numRef>
          </c:val>
        </c:ser>
        <c:overlap val="100"/>
        <c:axId val="189312384"/>
        <c:axId val="189322368"/>
      </c:barChart>
      <c:catAx>
        <c:axId val="18931238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89322368"/>
        <c:crosses val="autoZero"/>
        <c:auto val="1"/>
        <c:lblAlgn val="ctr"/>
        <c:lblOffset val="100"/>
      </c:catAx>
      <c:valAx>
        <c:axId val="189322368"/>
        <c:scaling>
          <c:orientation val="minMax"/>
        </c:scaling>
        <c:delete val="1"/>
        <c:axPos val="l"/>
        <c:numFmt formatCode="0%" sourceLinked="1"/>
        <c:majorTickMark val="none"/>
        <c:tickLblPos val="none"/>
        <c:crossAx val="189312384"/>
        <c:crosses val="autoZero"/>
        <c:crossBetween val="between"/>
      </c:valAx>
      <c:spPr>
        <a:noFill/>
        <a:ln>
          <a:noFill/>
        </a:ln>
        <a:effectLst/>
      </c:spPr>
    </c:plotArea>
    <c:legend>
      <c:legendPos val="r"/>
      <c:layout>
        <c:manualLayout>
          <c:xMode val="edge"/>
          <c:yMode val="edge"/>
          <c:x val="0.86249989960386075"/>
          <c:y val="7.6754312413924677E-2"/>
          <c:w val="0.12899989380319352"/>
          <c:h val="0.82985276269093788"/>
        </c:manualLayout>
      </c:layout>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Times New Roman" pitchFamily="18" charset="0"/>
              <a:ea typeface="+mn-ea"/>
              <a:cs typeface="Times New Roman" pitchFamily="18" charset="0"/>
            </a:defRPr>
          </a:pPr>
          <a:endParaRPr lang="ru-RU"/>
        </a:p>
      </c:txPr>
    </c:legend>
    <c:plotVisOnly val="1"/>
    <c:dispBlanksAs val="gap"/>
  </c:chart>
  <c:spPr>
    <a:noFill/>
    <a:ln>
      <a:noFill/>
    </a:ln>
    <a:effectLst/>
  </c:spPr>
  <c:txPr>
    <a:bodyPr/>
    <a:lstStyle/>
    <a:p>
      <a:pPr>
        <a:defRPr/>
      </a:pPr>
      <a:endParaRPr lang="ru-RU"/>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ru-RU"/>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
          <c:y val="0.12962962962962915"/>
          <c:w val="0.72173718027431655"/>
          <c:h val="0.67949110527850898"/>
        </c:manualLayout>
      </c:layout>
      <c:bar3DChart>
        <c:barDir val="col"/>
        <c:grouping val="clustered"/>
        <c:ser>
          <c:idx val="0"/>
          <c:order val="0"/>
          <c:tx>
            <c:strRef>
              <c:f>мун.программы!$B$1</c:f>
              <c:strCache>
                <c:ptCount val="1"/>
                <c:pt idx="0">
                  <c:v>факт 2016 год</c:v>
                </c:pt>
              </c:strCache>
            </c:strRef>
          </c:tx>
          <c:spPr>
            <a:solidFill>
              <a:schemeClr val="accent1"/>
            </a:solidFill>
            <a:ln>
              <a:noFill/>
            </a:ln>
            <a:effectLst/>
            <a:scene3d>
              <a:camera prst="orthographicFront"/>
              <a:lightRig rig="threePt" dir="t"/>
            </a:scene3d>
            <a:sp3d>
              <a:bevelB/>
            </a:sp3d>
          </c:spPr>
          <c:dLbls>
            <c:dLbl>
              <c:idx val="0"/>
              <c:layout>
                <c:manualLayout>
                  <c:x val="9.2825943316240164E-3"/>
                  <c:y val="0.31481481481481643"/>
                </c:manualLayout>
              </c:layout>
              <c:showVal val="1"/>
              <c:extLst>
                <c:ext xmlns:c15="http://schemas.microsoft.com/office/drawing/2012/chart" uri="{CE6537A1-D6FC-4f65-9D91-7224C49458BB}"/>
              </c:extLst>
            </c:dLbl>
            <c:dLbl>
              <c:idx val="1"/>
              <c:layout>
                <c:manualLayout>
                  <c:x val="1.2376792442165357E-2"/>
                  <c:y val="-0.15740740740740822"/>
                </c:manualLayout>
              </c:layout>
              <c:showVal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мун.программы!$A$2:$A$3</c:f>
              <c:strCache>
                <c:ptCount val="2"/>
                <c:pt idx="0">
                  <c:v>Расходы в рамках реализации муниципальных программ</c:v>
                </c:pt>
                <c:pt idx="1">
                  <c:v>Расходы по непрограммным направлениям деятельности</c:v>
                </c:pt>
              </c:strCache>
            </c:strRef>
          </c:cat>
          <c:val>
            <c:numRef>
              <c:f>мун.программы!$B$2:$B$3</c:f>
              <c:numCache>
                <c:formatCode>#,##0.0</c:formatCode>
                <c:ptCount val="2"/>
                <c:pt idx="0">
                  <c:v>3832658.2</c:v>
                </c:pt>
                <c:pt idx="1">
                  <c:v>2076.3000000000002</c:v>
                </c:pt>
              </c:numCache>
            </c:numRef>
          </c:val>
          <c:shape val="cylinder"/>
        </c:ser>
        <c:ser>
          <c:idx val="1"/>
          <c:order val="1"/>
          <c:tx>
            <c:strRef>
              <c:f>мун.программы!$C$1</c:f>
              <c:strCache>
                <c:ptCount val="1"/>
                <c:pt idx="0">
                  <c:v>факт 2017 год</c:v>
                </c:pt>
              </c:strCache>
            </c:strRef>
          </c:tx>
          <c:spPr>
            <a:solidFill>
              <a:schemeClr val="accent2"/>
            </a:solidFill>
            <a:ln>
              <a:noFill/>
            </a:ln>
            <a:effectLst/>
            <a:sp3d/>
          </c:spPr>
          <c:dLbls>
            <c:dLbl>
              <c:idx val="0"/>
              <c:layout>
                <c:manualLayout>
                  <c:x val="1.0829693386894634E-2"/>
                  <c:y val="0.34259259259259256"/>
                </c:manualLayout>
              </c:layout>
              <c:showVal val="1"/>
              <c:extLst>
                <c:ext xmlns:c15="http://schemas.microsoft.com/office/drawing/2012/chart" uri="{CE6537A1-D6FC-4f65-9D91-7224C49458BB}"/>
              </c:extLst>
            </c:dLbl>
            <c:dLbl>
              <c:idx val="1"/>
              <c:layout>
                <c:manualLayout>
                  <c:x val="1.7018089607977363E-2"/>
                  <c:y val="-0.12037037037037042"/>
                </c:manualLayout>
              </c:layout>
              <c:showVal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мун.программы!$A$2:$A$3</c:f>
              <c:strCache>
                <c:ptCount val="2"/>
                <c:pt idx="0">
                  <c:v>Расходы в рамках реализации муниципальных программ</c:v>
                </c:pt>
                <c:pt idx="1">
                  <c:v>Расходы по непрограммным направлениям деятельности</c:v>
                </c:pt>
              </c:strCache>
            </c:strRef>
          </c:cat>
          <c:val>
            <c:numRef>
              <c:f>мун.программы!$C$2:$C$3</c:f>
              <c:numCache>
                <c:formatCode>#,##0.0</c:formatCode>
                <c:ptCount val="2"/>
                <c:pt idx="0">
                  <c:v>3164251.7</c:v>
                </c:pt>
                <c:pt idx="1">
                  <c:v>28148.799999999996</c:v>
                </c:pt>
              </c:numCache>
            </c:numRef>
          </c:val>
          <c:shape val="cylinder"/>
        </c:ser>
        <c:ser>
          <c:idx val="2"/>
          <c:order val="2"/>
          <c:tx>
            <c:strRef>
              <c:f>мун.программы!$D$1</c:f>
              <c:strCache>
                <c:ptCount val="1"/>
                <c:pt idx="0">
                  <c:v>уточненный план на 2018 год</c:v>
                </c:pt>
              </c:strCache>
            </c:strRef>
          </c:tx>
          <c:spPr>
            <a:solidFill>
              <a:schemeClr val="accent3"/>
            </a:solidFill>
            <a:ln>
              <a:noFill/>
            </a:ln>
            <a:effectLst/>
            <a:sp3d/>
          </c:spPr>
          <c:dLbls>
            <c:dLbl>
              <c:idx val="0"/>
              <c:layout>
                <c:manualLayout>
                  <c:x val="9.2825943316239886E-3"/>
                  <c:y val="0.31481481481481643"/>
                </c:manualLayout>
              </c:layout>
              <c:showVal val="1"/>
              <c:extLst>
                <c:ext xmlns:c15="http://schemas.microsoft.com/office/drawing/2012/chart" uri="{CE6537A1-D6FC-4f65-9D91-7224C49458BB}"/>
              </c:extLst>
            </c:dLbl>
            <c:dLbl>
              <c:idx val="1"/>
              <c:layout>
                <c:manualLayout>
                  <c:x val="2.1659386773789292E-2"/>
                  <c:y val="-0.12037037037037036"/>
                </c:manualLayout>
              </c:layout>
              <c:showVal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мун.программы!$A$2:$A$3</c:f>
              <c:strCache>
                <c:ptCount val="2"/>
                <c:pt idx="0">
                  <c:v>Расходы в рамках реализации муниципальных программ</c:v>
                </c:pt>
                <c:pt idx="1">
                  <c:v>Расходы по непрограммным направлениям деятельности</c:v>
                </c:pt>
              </c:strCache>
            </c:strRef>
          </c:cat>
          <c:val>
            <c:numRef>
              <c:f>мун.программы!$D$2:$D$3</c:f>
              <c:numCache>
                <c:formatCode>#,##0.0</c:formatCode>
                <c:ptCount val="2"/>
                <c:pt idx="0">
                  <c:v>3522900.7</c:v>
                </c:pt>
                <c:pt idx="1">
                  <c:v>28837.4</c:v>
                </c:pt>
              </c:numCache>
            </c:numRef>
          </c:val>
          <c:shape val="cylinder"/>
        </c:ser>
        <c:ser>
          <c:idx val="3"/>
          <c:order val="3"/>
          <c:tx>
            <c:strRef>
              <c:f>мун.программы!$E$1</c:f>
              <c:strCache>
                <c:ptCount val="1"/>
                <c:pt idx="0">
                  <c:v>факт 2018 год</c:v>
                </c:pt>
              </c:strCache>
            </c:strRef>
          </c:tx>
          <c:spPr>
            <a:solidFill>
              <a:schemeClr val="accent4"/>
            </a:solidFill>
            <a:ln>
              <a:noFill/>
            </a:ln>
            <a:effectLst/>
            <a:sp3d/>
          </c:spPr>
          <c:dLbls>
            <c:dLbl>
              <c:idx val="0"/>
              <c:layout>
                <c:manualLayout>
                  <c:x val="7.7354952763533094E-3"/>
                  <c:y val="0.31481481481481643"/>
                </c:manualLayout>
              </c:layout>
              <c:showVal val="1"/>
              <c:extLst>
                <c:ext xmlns:c15="http://schemas.microsoft.com/office/drawing/2012/chart" uri="{CE6537A1-D6FC-4f65-9D91-7224C49458BB}"/>
              </c:extLst>
            </c:dLbl>
            <c:dLbl>
              <c:idx val="1"/>
              <c:layout>
                <c:manualLayout>
                  <c:x val="3.7130377326495989E-2"/>
                  <c:y val="-0.12037037037037046"/>
                </c:manualLayout>
              </c:layout>
              <c:showVal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мун.программы!$A$2:$A$3</c:f>
              <c:strCache>
                <c:ptCount val="2"/>
                <c:pt idx="0">
                  <c:v>Расходы в рамках реализации муниципальных программ</c:v>
                </c:pt>
                <c:pt idx="1">
                  <c:v>Расходы по непрограммным направлениям деятельности</c:v>
                </c:pt>
              </c:strCache>
            </c:strRef>
          </c:cat>
          <c:val>
            <c:numRef>
              <c:f>мун.программы!$E$2:$E$3</c:f>
              <c:numCache>
                <c:formatCode>#,##0.0</c:formatCode>
                <c:ptCount val="2"/>
                <c:pt idx="0">
                  <c:v>3398618.4</c:v>
                </c:pt>
                <c:pt idx="1">
                  <c:v>28474</c:v>
                </c:pt>
              </c:numCache>
            </c:numRef>
          </c:val>
          <c:shape val="cylinder"/>
        </c:ser>
        <c:gapWidth val="100"/>
        <c:gapDepth val="42"/>
        <c:shape val="box"/>
        <c:axId val="130371968"/>
        <c:axId val="130373504"/>
        <c:axId val="0"/>
      </c:bar3DChart>
      <c:catAx>
        <c:axId val="130371968"/>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130373504"/>
        <c:crosses val="autoZero"/>
        <c:auto val="1"/>
        <c:lblAlgn val="ctr"/>
        <c:lblOffset val="100"/>
      </c:catAx>
      <c:valAx>
        <c:axId val="130373504"/>
        <c:scaling>
          <c:orientation val="minMax"/>
        </c:scaling>
        <c:delete val="1"/>
        <c:axPos val="l"/>
        <c:numFmt formatCode="#,##0.0" sourceLinked="1"/>
        <c:majorTickMark val="none"/>
        <c:tickLblPos val="none"/>
        <c:crossAx val="130371968"/>
        <c:crosses val="autoZero"/>
        <c:crossBetween val="between"/>
      </c:valAx>
      <c:spPr>
        <a:noFill/>
        <a:ln>
          <a:solidFill>
            <a:schemeClr val="bg1"/>
          </a:solidFill>
        </a:ln>
        <a:effectLst/>
      </c:spPr>
    </c:plotArea>
    <c:legend>
      <c:legendPos val="r"/>
      <c:layout>
        <c:manualLayout>
          <c:xMode val="edge"/>
          <c:yMode val="edge"/>
          <c:x val="0.80528052925893157"/>
          <c:y val="0.10502697579469229"/>
          <c:w val="0.18543687640944409"/>
          <c:h val="0.8408719743365427"/>
        </c:manualLayout>
      </c:layout>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chart>
  <c:spPr>
    <a:noFill/>
    <a:ln>
      <a:noFill/>
    </a:ln>
    <a:effectLst/>
  </c:spPr>
  <c:txPr>
    <a:bodyPr/>
    <a:lstStyle/>
    <a:p>
      <a:pPr>
        <a:defRPr/>
      </a:pPr>
      <a:endParaRPr lang="ru-RU"/>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pieChart>
        <c:varyColors val="1"/>
        <c:ser>
          <c:idx val="0"/>
          <c:order val="0"/>
          <c:tx>
            <c:strRef>
              <c:f>'функциональный разрез'!$B$3</c:f>
              <c:strCache>
                <c:ptCount val="1"/>
                <c:pt idx="0">
                  <c:v>2017 год</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ru-RU"/>
              </a:p>
            </c:txPr>
            <c:dLblPos val="ctr"/>
            <c:showPercent val="1"/>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'функциональный разрез'!$A$4:$A$14</c:f>
              <c:strCache>
                <c:ptCount val="11"/>
                <c:pt idx="0">
                  <c:v>Общегосударственные вопросы 313 998,4</c:v>
                </c:pt>
                <c:pt idx="1">
                  <c:v>Национальная безопасность и правоохранительная деятельность 35 875,5</c:v>
                </c:pt>
                <c:pt idx="2">
                  <c:v>Национальная экономика 234 895,1</c:v>
                </c:pt>
                <c:pt idx="3">
                  <c:v>Жилищно-коммунальное хозяйство 860 961,0</c:v>
                </c:pt>
                <c:pt idx="4">
                  <c:v>Охрана окружающей среды 3 802,3</c:v>
                </c:pt>
                <c:pt idx="5">
                  <c:v>Образование  1 596 695,9</c:v>
                </c:pt>
                <c:pt idx="6">
                  <c:v>Культура, кинематография 165 654,3</c:v>
                </c:pt>
                <c:pt idx="7">
                  <c:v>Здравоохранение 823,0</c:v>
                </c:pt>
                <c:pt idx="8">
                  <c:v>Социальная политика  192 564,9</c:v>
                </c:pt>
                <c:pt idx="9">
                  <c:v>Физическая культура и спорт  8 113,0</c:v>
                </c:pt>
                <c:pt idx="10">
                  <c:v>Средства массовой информации 13 709,0</c:v>
                </c:pt>
              </c:strCache>
            </c:strRef>
          </c:cat>
          <c:val>
            <c:numRef>
              <c:f>'функциональный разрез'!$B$4:$B$14</c:f>
            </c:numRef>
          </c:val>
        </c:ser>
        <c:ser>
          <c:idx val="1"/>
          <c:order val="1"/>
          <c:tx>
            <c:strRef>
              <c:f>'функциональный разрез'!$C$3</c:f>
              <c:strCache>
                <c:ptCount val="1"/>
                <c:pt idx="0">
                  <c:v>2018 год</c:v>
                </c:pt>
              </c:strCache>
            </c:strRef>
          </c:tx>
          <c:spPr>
            <a:scene3d>
              <a:camera prst="orthographicFront"/>
              <a:lightRig rig="threePt" dir="t"/>
            </a:scene3d>
            <a:sp3d>
              <a:bevelT w="165100" prst="coolSlant"/>
            </a:sp3d>
          </c:spPr>
          <c:dPt>
            <c:idx val="0"/>
            <c:spPr>
              <a:gradFill>
                <a:gsLst>
                  <a:gs pos="100000">
                    <a:schemeClr val="accent1">
                      <a:lumMod val="60000"/>
                      <a:lumOff val="40000"/>
                    </a:schemeClr>
                  </a:gs>
                  <a:gs pos="0">
                    <a:schemeClr val="accent1"/>
                  </a:gs>
                </a:gsLst>
                <a:lin ang="5400000" scaled="0"/>
              </a:gradFill>
              <a:ln w="19050">
                <a:solidFill>
                  <a:schemeClr val="lt1"/>
                </a:solidFill>
              </a:ln>
              <a:effectLst/>
              <a:scene3d>
                <a:camera prst="orthographicFront"/>
                <a:lightRig rig="threePt" dir="t"/>
              </a:scene3d>
              <a:sp3d>
                <a:bevelT w="165100" prst="coolSlant"/>
              </a:sp3d>
            </c:spPr>
          </c:dPt>
          <c:dPt>
            <c:idx val="1"/>
            <c:spPr>
              <a:gradFill>
                <a:gsLst>
                  <a:gs pos="100000">
                    <a:schemeClr val="accent2">
                      <a:lumMod val="60000"/>
                      <a:lumOff val="40000"/>
                    </a:schemeClr>
                  </a:gs>
                  <a:gs pos="0">
                    <a:schemeClr val="accent2"/>
                  </a:gs>
                </a:gsLst>
                <a:lin ang="5400000" scaled="0"/>
              </a:gradFill>
              <a:ln w="19050">
                <a:solidFill>
                  <a:schemeClr val="lt1"/>
                </a:solidFill>
              </a:ln>
              <a:effectLst/>
              <a:scene3d>
                <a:camera prst="orthographicFront"/>
                <a:lightRig rig="threePt" dir="t"/>
              </a:scene3d>
              <a:sp3d>
                <a:bevelT w="165100" prst="coolSlant"/>
              </a:sp3d>
            </c:spPr>
          </c:dPt>
          <c:dPt>
            <c:idx val="2"/>
            <c:spPr>
              <a:gradFill>
                <a:gsLst>
                  <a:gs pos="100000">
                    <a:schemeClr val="accent3">
                      <a:lumMod val="60000"/>
                      <a:lumOff val="40000"/>
                    </a:schemeClr>
                  </a:gs>
                  <a:gs pos="0">
                    <a:schemeClr val="accent3"/>
                  </a:gs>
                </a:gsLst>
                <a:lin ang="5400000" scaled="0"/>
              </a:gradFill>
              <a:ln w="19050">
                <a:solidFill>
                  <a:schemeClr val="lt1"/>
                </a:solidFill>
              </a:ln>
              <a:effectLst/>
              <a:scene3d>
                <a:camera prst="orthographicFront"/>
                <a:lightRig rig="threePt" dir="t"/>
              </a:scene3d>
              <a:sp3d>
                <a:bevelT w="165100" prst="coolSlant"/>
              </a:sp3d>
            </c:spPr>
          </c:dPt>
          <c:dPt>
            <c:idx val="3"/>
            <c:spPr>
              <a:gradFill>
                <a:gsLst>
                  <a:gs pos="100000">
                    <a:schemeClr val="accent4">
                      <a:lumMod val="60000"/>
                      <a:lumOff val="40000"/>
                    </a:schemeClr>
                  </a:gs>
                  <a:gs pos="0">
                    <a:schemeClr val="accent4"/>
                  </a:gs>
                </a:gsLst>
                <a:lin ang="5400000" scaled="0"/>
              </a:gradFill>
              <a:ln w="19050">
                <a:solidFill>
                  <a:schemeClr val="lt1"/>
                </a:solidFill>
              </a:ln>
              <a:effectLst/>
              <a:scene3d>
                <a:camera prst="orthographicFront"/>
                <a:lightRig rig="threePt" dir="t"/>
              </a:scene3d>
              <a:sp3d>
                <a:bevelT w="165100" prst="coolSlant"/>
              </a:sp3d>
            </c:spPr>
          </c:dPt>
          <c:dPt>
            <c:idx val="4"/>
            <c:spPr>
              <a:gradFill>
                <a:gsLst>
                  <a:gs pos="100000">
                    <a:schemeClr val="accent5">
                      <a:lumMod val="60000"/>
                      <a:lumOff val="40000"/>
                    </a:schemeClr>
                  </a:gs>
                  <a:gs pos="0">
                    <a:schemeClr val="accent5"/>
                  </a:gs>
                </a:gsLst>
                <a:lin ang="5400000" scaled="0"/>
              </a:gradFill>
              <a:ln w="19050">
                <a:solidFill>
                  <a:schemeClr val="lt1"/>
                </a:solidFill>
              </a:ln>
              <a:effectLst/>
              <a:scene3d>
                <a:camera prst="orthographicFront"/>
                <a:lightRig rig="threePt" dir="t"/>
              </a:scene3d>
              <a:sp3d>
                <a:bevelT w="165100" prst="coolSlant"/>
              </a:sp3d>
            </c:spPr>
          </c:dPt>
          <c:dPt>
            <c:idx val="5"/>
            <c:spPr>
              <a:gradFill>
                <a:gsLst>
                  <a:gs pos="100000">
                    <a:schemeClr val="accent6">
                      <a:lumMod val="60000"/>
                      <a:lumOff val="40000"/>
                    </a:schemeClr>
                  </a:gs>
                  <a:gs pos="0">
                    <a:schemeClr val="accent6"/>
                  </a:gs>
                </a:gsLst>
                <a:lin ang="5400000" scaled="0"/>
              </a:gradFill>
              <a:ln w="19050">
                <a:solidFill>
                  <a:schemeClr val="lt1"/>
                </a:solidFill>
              </a:ln>
              <a:effectLst/>
              <a:scene3d>
                <a:camera prst="orthographicFront"/>
                <a:lightRig rig="threePt" dir="t"/>
              </a:scene3d>
              <a:sp3d>
                <a:bevelT w="165100" prst="coolSlant"/>
              </a:sp3d>
            </c:spPr>
          </c:dPt>
          <c:dPt>
            <c:idx val="6"/>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a:scene3d>
                <a:camera prst="orthographicFront"/>
                <a:lightRig rig="threePt" dir="t"/>
              </a:scene3d>
              <a:sp3d>
                <a:bevelT w="165100" prst="coolSlant"/>
              </a:sp3d>
            </c:spPr>
          </c:dPt>
          <c:dPt>
            <c:idx val="7"/>
            <c:spPr>
              <a:gradFill>
                <a:gsLst>
                  <a:gs pos="100000">
                    <a:schemeClr val="accent2">
                      <a:lumMod val="60000"/>
                      <a:lumMod val="60000"/>
                      <a:lumOff val="40000"/>
                    </a:schemeClr>
                  </a:gs>
                  <a:gs pos="0">
                    <a:schemeClr val="accent2">
                      <a:lumMod val="60000"/>
                    </a:schemeClr>
                  </a:gs>
                </a:gsLst>
                <a:lin ang="5400000" scaled="0"/>
              </a:gradFill>
              <a:ln w="19050">
                <a:solidFill>
                  <a:schemeClr val="lt1"/>
                </a:solidFill>
              </a:ln>
              <a:effectLst/>
              <a:scene3d>
                <a:camera prst="orthographicFront"/>
                <a:lightRig rig="threePt" dir="t"/>
              </a:scene3d>
              <a:sp3d>
                <a:bevelT w="165100" prst="coolSlant"/>
              </a:sp3d>
            </c:spPr>
          </c:dPt>
          <c:dPt>
            <c:idx val="8"/>
            <c:spPr>
              <a:gradFill>
                <a:gsLst>
                  <a:gs pos="100000">
                    <a:schemeClr val="accent3">
                      <a:lumMod val="60000"/>
                      <a:lumMod val="60000"/>
                      <a:lumOff val="40000"/>
                    </a:schemeClr>
                  </a:gs>
                  <a:gs pos="0">
                    <a:schemeClr val="accent3">
                      <a:lumMod val="60000"/>
                    </a:schemeClr>
                  </a:gs>
                </a:gsLst>
                <a:lin ang="5400000" scaled="0"/>
              </a:gradFill>
              <a:ln w="19050">
                <a:solidFill>
                  <a:schemeClr val="lt1"/>
                </a:solidFill>
              </a:ln>
              <a:effectLst/>
              <a:scene3d>
                <a:camera prst="orthographicFront"/>
                <a:lightRig rig="threePt" dir="t"/>
              </a:scene3d>
              <a:sp3d>
                <a:bevelT w="165100" prst="coolSlant"/>
              </a:sp3d>
            </c:spPr>
          </c:dPt>
          <c:dPt>
            <c:idx val="9"/>
            <c:spPr>
              <a:gradFill>
                <a:gsLst>
                  <a:gs pos="100000">
                    <a:schemeClr val="accent4">
                      <a:lumMod val="60000"/>
                      <a:lumMod val="60000"/>
                      <a:lumOff val="40000"/>
                    </a:schemeClr>
                  </a:gs>
                  <a:gs pos="0">
                    <a:schemeClr val="accent4">
                      <a:lumMod val="60000"/>
                    </a:schemeClr>
                  </a:gs>
                </a:gsLst>
                <a:lin ang="5400000" scaled="0"/>
              </a:gradFill>
              <a:ln w="19050">
                <a:solidFill>
                  <a:schemeClr val="lt1"/>
                </a:solidFill>
              </a:ln>
              <a:effectLst/>
              <a:scene3d>
                <a:camera prst="orthographicFront"/>
                <a:lightRig rig="threePt" dir="t"/>
              </a:scene3d>
              <a:sp3d>
                <a:bevelT w="165100" prst="coolSlant"/>
              </a:sp3d>
            </c:spPr>
          </c:dPt>
          <c:dPt>
            <c:idx val="10"/>
            <c:spPr>
              <a:gradFill>
                <a:gsLst>
                  <a:gs pos="100000">
                    <a:schemeClr val="accent5">
                      <a:lumMod val="60000"/>
                      <a:lumMod val="60000"/>
                      <a:lumOff val="40000"/>
                    </a:schemeClr>
                  </a:gs>
                  <a:gs pos="0">
                    <a:schemeClr val="accent5">
                      <a:lumMod val="60000"/>
                    </a:schemeClr>
                  </a:gs>
                </a:gsLst>
                <a:lin ang="5400000" scaled="0"/>
              </a:gradFill>
              <a:ln w="19050">
                <a:solidFill>
                  <a:schemeClr val="lt1"/>
                </a:solidFill>
              </a:ln>
              <a:effectLst/>
              <a:scene3d>
                <a:camera prst="orthographicFront"/>
                <a:lightRig rig="threePt" dir="t"/>
              </a:scene3d>
              <a:sp3d>
                <a:bevelT w="165100" prst="coolSlant"/>
              </a:sp3d>
            </c:spPr>
          </c:dPt>
          <c:dLbls>
            <c:dLbl>
              <c:idx val="1"/>
              <c:layout>
                <c:manualLayout>
                  <c:x val="-2.1339687418663263E-2"/>
                  <c:y val="-1.2466134906158511E-2"/>
                </c:manualLayout>
              </c:layout>
              <c:dLblPos val="bestFit"/>
              <c:showPercent val="1"/>
              <c:extLst>
                <c:ext xmlns:c15="http://schemas.microsoft.com/office/drawing/2012/chart" uri="{CE6537A1-D6FC-4f65-9D91-7224C49458BB}"/>
              </c:extLst>
            </c:dLbl>
            <c:dLbl>
              <c:idx val="4"/>
              <c:layout>
                <c:manualLayout>
                  <c:x val="-0.15495121117743055"/>
                  <c:y val="-0.23243352741028614"/>
                </c:manualLayout>
              </c:layout>
              <c:dLblPos val="bestFit"/>
              <c:showPercent val="1"/>
              <c:extLst>
                <c:ext xmlns:c15="http://schemas.microsoft.com/office/drawing/2012/chart" uri="{CE6537A1-D6FC-4f65-9D91-7224C49458BB}"/>
              </c:extLst>
            </c:dLbl>
            <c:dLbl>
              <c:idx val="7"/>
              <c:layout>
                <c:manualLayout>
                  <c:x val="1.5657700183267832E-3"/>
                  <c:y val="-6.3804484841330708E-2"/>
                </c:manualLayout>
              </c:layout>
              <c:dLblPos val="bestFit"/>
              <c:showPercent val="1"/>
              <c:extLst>
                <c:ext xmlns:c15="http://schemas.microsoft.com/office/drawing/2012/chart" uri="{CE6537A1-D6FC-4f65-9D91-7224C49458BB}"/>
              </c:extLst>
            </c:dLbl>
            <c:dLbl>
              <c:idx val="8"/>
              <c:layout>
                <c:manualLayout>
                  <c:x val="4.4401391866936139E-2"/>
                  <c:y val="0.18947226891715341"/>
                </c:manualLayout>
              </c:layout>
              <c:dLblPos val="bestFit"/>
              <c:showPercent val="1"/>
              <c:extLst>
                <c:ext xmlns:c15="http://schemas.microsoft.com/office/drawing/2012/chart" uri="{CE6537A1-D6FC-4f65-9D91-7224C49458BB}"/>
              </c:extLst>
            </c:dLbl>
            <c:dLbl>
              <c:idx val="9"/>
              <c:layout>
                <c:manualLayout>
                  <c:x val="-3.4055235569185285E-2"/>
                  <c:y val="3.7535354061305891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bestFit"/>
              <c:showPercent val="1"/>
              <c:extLst>
                <c:ext xmlns:c15="http://schemas.microsoft.com/office/drawing/2012/chart" uri="{CE6537A1-D6FC-4f65-9D91-7224C49458BB}">
                  <c15:layout>
                    <c:manualLayout>
                      <c:w val="5.2702950347125709E-2"/>
                      <c:h val="6.8166178754912918E-2"/>
                    </c:manualLayout>
                  </c15:layout>
                </c:ext>
              </c:extLst>
            </c:dLbl>
            <c:dLbl>
              <c:idx val="10"/>
              <c:layout>
                <c:manualLayout>
                  <c:x val="4.4238939518149514E-2"/>
                  <c:y val="2.5408739400914235E-3"/>
                </c:manualLayout>
              </c:layout>
              <c:dLblPos val="bestFit"/>
              <c:showPercent val="1"/>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dk1">
                        <a:lumMod val="75000"/>
                        <a:lumOff val="25000"/>
                      </a:schemeClr>
                    </a:solidFill>
                    <a:latin typeface="Times New Roman" panose="02020603050405020304" pitchFamily="18" charset="0"/>
                    <a:ea typeface="+mn-ea"/>
                    <a:cs typeface="Times New Roman" panose="02020603050405020304" pitchFamily="18" charset="0"/>
                  </a:defRPr>
                </a:pPr>
                <a:endParaRPr lang="ru-RU"/>
              </a:p>
            </c:txPr>
            <c:dLblPos val="ctr"/>
            <c:showPercent val="1"/>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'функциональный разрез'!$A$4:$A$14</c:f>
              <c:strCache>
                <c:ptCount val="11"/>
                <c:pt idx="0">
                  <c:v>Общегосударственные вопросы 313 998,4</c:v>
                </c:pt>
                <c:pt idx="1">
                  <c:v>Национальная безопасность и правоохранительная деятельность 35 875,5</c:v>
                </c:pt>
                <c:pt idx="2">
                  <c:v>Национальная экономика 234 895,1</c:v>
                </c:pt>
                <c:pt idx="3">
                  <c:v>Жилищно-коммунальное хозяйство 860 961,0</c:v>
                </c:pt>
                <c:pt idx="4">
                  <c:v>Охрана окружающей среды 3 802,3</c:v>
                </c:pt>
                <c:pt idx="5">
                  <c:v>Образование  1 596 695,9</c:v>
                </c:pt>
                <c:pt idx="6">
                  <c:v>Культура, кинематография 165 654,3</c:v>
                </c:pt>
                <c:pt idx="7">
                  <c:v>Здравоохранение 823,0</c:v>
                </c:pt>
                <c:pt idx="8">
                  <c:v>Социальная политика  192 564,9</c:v>
                </c:pt>
                <c:pt idx="9">
                  <c:v>Физическая культура и спорт  8 113,0</c:v>
                </c:pt>
                <c:pt idx="10">
                  <c:v>Средства массовой информации 13 709,0</c:v>
                </c:pt>
              </c:strCache>
            </c:strRef>
          </c:cat>
          <c:val>
            <c:numRef>
              <c:f>'функциональный разрез'!$C$4:$C$14</c:f>
              <c:numCache>
                <c:formatCode>#,##0.0</c:formatCode>
                <c:ptCount val="11"/>
                <c:pt idx="0">
                  <c:v>9.1622391039121105</c:v>
                </c:pt>
                <c:pt idx="1">
                  <c:v>1.0468203308437205</c:v>
                </c:pt>
                <c:pt idx="2">
                  <c:v>6.8540638122275315</c:v>
                </c:pt>
                <c:pt idx="3">
                  <c:v>25.122199798289653</c:v>
                </c:pt>
                <c:pt idx="4">
                  <c:v>0.11094827790461675</c:v>
                </c:pt>
                <c:pt idx="5">
                  <c:v>46.590395403403782</c:v>
                </c:pt>
                <c:pt idx="6">
                  <c:v>4.8336689142084497</c:v>
                </c:pt>
                <c:pt idx="7">
                  <c:v>2.4014526132998263E-2</c:v>
                </c:pt>
                <c:pt idx="8">
                  <c:v>5.6189001498763087</c:v>
                </c:pt>
                <c:pt idx="9">
                  <c:v>0.23673128859904727</c:v>
                </c:pt>
                <c:pt idx="10">
                  <c:v>0.40001839460179134</c:v>
                </c:pt>
              </c:numCache>
            </c:numRef>
          </c:val>
        </c:ser>
        <c:dLbls>
          <c:showPercent val="1"/>
        </c:dLbls>
        <c:firstSliceAng val="0"/>
      </c:pieChart>
      <c:spPr>
        <a:noFill/>
        <a:ln>
          <a:noFill/>
        </a:ln>
        <a:effectLst/>
      </c:spPr>
    </c:plotArea>
    <c:legend>
      <c:legendPos val="r"/>
      <c:layout>
        <c:manualLayout>
          <c:xMode val="edge"/>
          <c:yMode val="edge"/>
          <c:x val="0.65805718967088689"/>
          <c:y val="3.7126110907926711E-4"/>
          <c:w val="0.33333943021687812"/>
          <c:h val="0.99962873889092052"/>
        </c:manualLayout>
      </c:layout>
      <c:spPr>
        <a:solidFill>
          <a:schemeClr val="lt1">
            <a:alpha val="50000"/>
          </a:schemeClr>
        </a:solidFill>
        <a:ln>
          <a:noFill/>
        </a:ln>
        <a:effectLst/>
      </c:spPr>
      <c:txPr>
        <a:bodyPr rot="0" spcFirstLastPara="1" vertOverflow="ellipsis" vert="horz" wrap="square" anchor="ctr" anchorCtr="1"/>
        <a:lstStyle/>
        <a:p>
          <a:pPr>
            <a:defRPr sz="1200" b="0"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zero"/>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chart>
    <c:view3D>
      <c:rotX val="30"/>
      <c:perspective val="30"/>
    </c:view3D>
    <c:plotArea>
      <c:layout/>
      <c:pie3DChart>
        <c:varyColors val="1"/>
      </c:pie3DChart>
    </c:plotArea>
    <c:plotVisOnly val="1"/>
    <c:dispBlanksAs val="zero"/>
  </c:chart>
  <c:txPr>
    <a:bodyPr/>
    <a:lstStyle/>
    <a:p>
      <a:pPr>
        <a:defRPr>
          <a:latin typeface="Arial" pitchFamily="34" charset="0"/>
          <a:cs typeface="Arial" pitchFamily="34" charset="0"/>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соцсфера!$B$17</c:f>
              <c:strCache>
                <c:ptCount val="1"/>
              </c:strCache>
            </c:strRef>
          </c:tx>
          <c:spPr>
            <a:solidFill>
              <a:schemeClr val="accent1"/>
            </a:solidFill>
            <a:ln>
              <a:noFill/>
            </a:ln>
            <a:effectLst/>
            <a:sp3d/>
          </c:spPr>
          <c:cat>
            <c:strRef>
              <c:f>соцсфера!$A$18:$A$19</c:f>
              <c:strCache>
                <c:ptCount val="2"/>
                <c:pt idx="0">
                  <c:v>социальная сфера</c:v>
                </c:pt>
                <c:pt idx="1">
                  <c:v>остальные расходы</c:v>
                </c:pt>
              </c:strCache>
            </c:strRef>
          </c:cat>
          <c:val>
            <c:numRef>
              <c:f>соцсфера!$B$18:$B$19</c:f>
            </c:numRef>
          </c:val>
        </c:ser>
        <c:ser>
          <c:idx val="1"/>
          <c:order val="1"/>
          <c:tx>
            <c:strRef>
              <c:f>соцсфера!$C$17</c:f>
              <c:strCache>
                <c:ptCount val="1"/>
                <c:pt idx="0">
                  <c:v>2016 год</c:v>
                </c:pt>
              </c:strCache>
            </c:strRef>
          </c:tx>
          <c:spPr>
            <a:solidFill>
              <a:schemeClr val="accent1"/>
            </a:solidFill>
            <a:ln>
              <a:noFill/>
            </a:ln>
            <a:effectLst/>
            <a:sp3d/>
          </c:spPr>
          <c:dLbls>
            <c:dLbl>
              <c:idx val="0"/>
              <c:layout>
                <c:manualLayout>
                  <c:x val="4.1662037551383332E-3"/>
                  <c:y val="0.28703703703703703"/>
                </c:manualLayout>
              </c:layout>
              <c:tx>
                <c:rich>
                  <a:bodyPr/>
                  <a:lstStyle/>
                  <a:p>
                    <a:r>
                      <a:rPr lang="ru-RU" sz="1600" dirty="0" smtClean="0"/>
                      <a:t>2 487 492,7</a:t>
                    </a:r>
                    <a:endParaRPr lang="ru-RU" dirty="0"/>
                  </a:p>
                </c:rich>
              </c:tx>
              <c:showVal val="1"/>
              <c:extLst>
                <c:ext xmlns:c15="http://schemas.microsoft.com/office/drawing/2012/chart" uri="{CE6537A1-D6FC-4f65-9D91-7224C49458BB}">
                  <c15:dlblFieldTable/>
                  <c15:showDataLabelsRange val="0"/>
                </c:ext>
              </c:extLst>
            </c:dLbl>
            <c:dLbl>
              <c:idx val="1"/>
              <c:layout>
                <c:manualLayout>
                  <c:x val="1.388734585046098E-2"/>
                  <c:y val="0.24074074074074103"/>
                </c:manualLayout>
              </c:layout>
              <c:showVal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6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соцсфера!$A$18:$A$19</c:f>
              <c:strCache>
                <c:ptCount val="2"/>
                <c:pt idx="0">
                  <c:v>социальная сфера</c:v>
                </c:pt>
                <c:pt idx="1">
                  <c:v>остальные расходы</c:v>
                </c:pt>
              </c:strCache>
            </c:strRef>
          </c:cat>
          <c:val>
            <c:numRef>
              <c:f>соцсфера!$C$18:$C$19</c:f>
              <c:numCache>
                <c:formatCode>General</c:formatCode>
                <c:ptCount val="2"/>
                <c:pt idx="0">
                  <c:v>2487492.7000000002</c:v>
                </c:pt>
                <c:pt idx="1">
                  <c:v>1347241.8</c:v>
                </c:pt>
              </c:numCache>
            </c:numRef>
          </c:val>
          <c:shape val="cylinder"/>
        </c:ser>
        <c:ser>
          <c:idx val="2"/>
          <c:order val="2"/>
          <c:tx>
            <c:strRef>
              <c:f>соцсфера!$D$17</c:f>
              <c:strCache>
                <c:ptCount val="1"/>
                <c:pt idx="0">
                  <c:v>2017 год</c:v>
                </c:pt>
              </c:strCache>
            </c:strRef>
          </c:tx>
          <c:spPr>
            <a:solidFill>
              <a:srgbClr val="FF0000"/>
            </a:solidFill>
            <a:ln>
              <a:noFill/>
            </a:ln>
            <a:effectLst/>
            <a:sp3d/>
          </c:spPr>
          <c:dLbls>
            <c:dLbl>
              <c:idx val="0"/>
              <c:layout>
                <c:manualLayout>
                  <c:x val="1.6664815020553312E-2"/>
                  <c:y val="0.33796296296296485"/>
                </c:manualLayout>
              </c:layout>
              <c:showVal val="1"/>
              <c:extLst>
                <c:ext xmlns:c15="http://schemas.microsoft.com/office/drawing/2012/chart" uri="{CE6537A1-D6FC-4f65-9D91-7224C49458BB}"/>
              </c:extLst>
            </c:dLbl>
            <c:dLbl>
              <c:idx val="1"/>
              <c:layout>
                <c:manualLayout>
                  <c:x val="1.8053549605599413E-2"/>
                  <c:y val="0.19444444444444528"/>
                </c:manualLayout>
              </c:layout>
              <c:showVal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соцсфера!$A$18:$A$19</c:f>
              <c:strCache>
                <c:ptCount val="2"/>
                <c:pt idx="0">
                  <c:v>социальная сфера</c:v>
                </c:pt>
                <c:pt idx="1">
                  <c:v>остальные расходы</c:v>
                </c:pt>
              </c:strCache>
            </c:strRef>
          </c:cat>
          <c:val>
            <c:numRef>
              <c:f>соцсфера!$D$18:$D$19</c:f>
              <c:numCache>
                <c:formatCode>#,##0.0</c:formatCode>
                <c:ptCount val="2"/>
                <c:pt idx="0">
                  <c:v>2003709.9</c:v>
                </c:pt>
                <c:pt idx="1">
                  <c:v>1188690.6000000003</c:v>
                </c:pt>
              </c:numCache>
            </c:numRef>
          </c:val>
          <c:shape val="cylinder"/>
        </c:ser>
        <c:ser>
          <c:idx val="3"/>
          <c:order val="3"/>
          <c:tx>
            <c:strRef>
              <c:f>соцсфера!$E$17</c:f>
              <c:strCache>
                <c:ptCount val="1"/>
                <c:pt idx="0">
                  <c:v>2018 год</c:v>
                </c:pt>
              </c:strCache>
            </c:strRef>
          </c:tx>
          <c:spPr>
            <a:solidFill>
              <a:srgbClr val="00B0F0"/>
            </a:solidFill>
            <a:ln>
              <a:noFill/>
            </a:ln>
            <a:effectLst/>
            <a:sp3d/>
          </c:spPr>
          <c:dLbls>
            <c:dLbl>
              <c:idx val="0"/>
              <c:layout>
                <c:manualLayout>
                  <c:x val="2.2219753360737643E-2"/>
                  <c:y val="0.31481481481481643"/>
                </c:manualLayout>
              </c:layout>
              <c:showVal val="1"/>
              <c:extLst>
                <c:ext xmlns:c15="http://schemas.microsoft.com/office/drawing/2012/chart" uri="{CE6537A1-D6FC-4f65-9D91-7224C49458BB}"/>
              </c:extLst>
            </c:dLbl>
            <c:dLbl>
              <c:idx val="1"/>
              <c:layout>
                <c:manualLayout>
                  <c:x val="2.2219753360737688E-2"/>
                  <c:y val="0.23148148148148201"/>
                </c:manualLayout>
              </c:layout>
              <c:showVal val="1"/>
              <c:extLst>
                <c:ext xmlns:c15="http://schemas.microsoft.com/office/drawing/2012/chart" uri="{CE6537A1-D6FC-4f65-9D91-7224C49458BB}"/>
              </c:extLst>
            </c:dLbl>
            <c:spPr>
              <a:noFill/>
              <a:ln>
                <a:noFill/>
              </a:ln>
              <a:effectLst/>
            </c:spPr>
            <c:txPr>
              <a:bodyPr rot="-5400000" spcFirstLastPara="1" vertOverflow="ellipsis" wrap="square" lIns="38100" tIns="19050" rIns="38100" bIns="19050" anchor="ctr" anchorCtr="1">
                <a:spAutoFit/>
              </a:bodyPr>
              <a:lstStyle/>
              <a:p>
                <a:pPr>
                  <a:defRPr sz="14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соцсфера!$A$18:$A$19</c:f>
              <c:strCache>
                <c:ptCount val="2"/>
                <c:pt idx="0">
                  <c:v>социальная сфера</c:v>
                </c:pt>
                <c:pt idx="1">
                  <c:v>остальные расходы</c:v>
                </c:pt>
              </c:strCache>
            </c:strRef>
          </c:cat>
          <c:val>
            <c:numRef>
              <c:f>соцсфера!$E$18:$E$19</c:f>
              <c:numCache>
                <c:formatCode>#,##0.0</c:formatCode>
                <c:ptCount val="2"/>
                <c:pt idx="0">
                  <c:v>1963851.1000000003</c:v>
                </c:pt>
                <c:pt idx="1">
                  <c:v>1463241.3</c:v>
                </c:pt>
              </c:numCache>
            </c:numRef>
          </c:val>
          <c:shape val="cylinder"/>
        </c:ser>
        <c:shape val="box"/>
        <c:axId val="79469184"/>
        <c:axId val="79581568"/>
        <c:axId val="0"/>
      </c:bar3DChart>
      <c:catAx>
        <c:axId val="79469184"/>
        <c:scaling>
          <c:orientation val="minMax"/>
        </c:scaling>
        <c:axPos val="b"/>
        <c:numFmt formatCode="General" sourceLinked="1"/>
        <c:maj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79581568"/>
        <c:crosses val="autoZero"/>
        <c:auto val="1"/>
        <c:lblAlgn val="ctr"/>
        <c:lblOffset val="100"/>
      </c:catAx>
      <c:valAx>
        <c:axId val="79581568"/>
        <c:scaling>
          <c:orientation val="minMax"/>
        </c:scaling>
        <c:delete val="1"/>
        <c:axPos val="l"/>
        <c:numFmt formatCode="General" sourceLinked="1"/>
        <c:majorTickMark val="none"/>
        <c:tickLblPos val="none"/>
        <c:crossAx val="79469184"/>
        <c:crosses val="autoZero"/>
        <c:crossBetween val="between"/>
      </c:valAx>
      <c:spPr>
        <a:noFill/>
        <a:ln>
          <a:noFill/>
        </a:ln>
        <a:effectLst/>
      </c:spPr>
    </c:plotArea>
    <c:legend>
      <c:legendPos val="r"/>
      <c:layout>
        <c:manualLayout>
          <c:xMode val="edge"/>
          <c:yMode val="edge"/>
          <c:x val="0.86130959202258506"/>
          <c:y val="0.24659412365121058"/>
          <c:w val="0.12979780461838447"/>
          <c:h val="0.54847805482648004"/>
        </c:manualLayout>
      </c:layout>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autoTitleDeleted val="1"/>
    <c:view3D>
      <c:depthPercent val="100"/>
      <c:rAngAx val="1"/>
    </c:view3D>
    <c:floor>
      <c:spPr>
        <a:solidFill>
          <a:schemeClr val="bg1">
            <a:lumMod val="85000"/>
          </a:schemeClr>
        </a:solidFill>
        <a:ln>
          <a:solidFill>
            <a:schemeClr val="bg1">
              <a:lumMod val="75000"/>
            </a:schemeClr>
          </a:solidFill>
        </a:ln>
        <a:effectLst/>
        <a:sp3d>
          <a:contourClr>
            <a:schemeClr val="bg1">
              <a:lumMod val="75000"/>
            </a:schemeClr>
          </a:contourClr>
        </a:sp3d>
      </c:spPr>
    </c:floor>
    <c:sideWall>
      <c:spPr>
        <a:noFill/>
        <a:ln>
          <a:noFill/>
        </a:ln>
        <a:effectLst/>
        <a:sp3d/>
      </c:spPr>
    </c:sideWall>
    <c:backWall>
      <c:spPr>
        <a:noFill/>
        <a:ln>
          <a:noFill/>
        </a:ln>
        <a:effectLst/>
        <a:sp3d/>
      </c:spPr>
    </c:backWall>
    <c:plotArea>
      <c:layout>
        <c:manualLayout>
          <c:layoutTarget val="inner"/>
          <c:xMode val="edge"/>
          <c:yMode val="edge"/>
          <c:x val="2.3012976880936089E-2"/>
          <c:y val="5.0925925925925923E-2"/>
          <c:w val="0.70624042086896477"/>
          <c:h val="0.79869969378827865"/>
        </c:manualLayout>
      </c:layout>
      <c:bar3DChart>
        <c:barDir val="col"/>
        <c:grouping val="clustered"/>
        <c:ser>
          <c:idx val="0"/>
          <c:order val="0"/>
          <c:tx>
            <c:strRef>
              <c:f>расходы!$A$24</c:f>
              <c:strCache>
                <c:ptCount val="1"/>
                <c:pt idx="0">
                  <c:v>средняя оценка по городским округам</c:v>
                </c:pt>
              </c:strCache>
            </c:strRef>
          </c:tx>
          <c:spPr>
            <a:gradFill>
              <a:gsLst>
                <a:gs pos="100000">
                  <a:srgbClr val="0000FF"/>
                </a:gs>
                <a:gs pos="39999">
                  <a:srgbClr val="85C2FF"/>
                </a:gs>
                <a:gs pos="70000">
                  <a:srgbClr val="C4D6EB"/>
                </a:gs>
                <a:gs pos="100000">
                  <a:srgbClr val="FFEBFA"/>
                </a:gs>
              </a:gsLst>
              <a:lin ang="0" scaled="0"/>
            </a:gradFill>
            <a:ln>
              <a:noFill/>
            </a:ln>
            <a:effectLst/>
            <a:sp3d/>
          </c:spPr>
          <c:dLbls>
            <c:spPr>
              <a:noFill/>
              <a:ln>
                <a:noFill/>
              </a:ln>
              <a:effectLst/>
            </c:spPr>
            <c:txPr>
              <a:bodyPr rot="0" vert="horz"/>
              <a:lstStyle/>
              <a:p>
                <a:pPr>
                  <a:defRPr sz="1600" b="1">
                    <a:solidFill>
                      <a:schemeClr val="tx1"/>
                    </a:solidFill>
                  </a:defRPr>
                </a:pPr>
                <a:endParaRPr lang="ru-RU"/>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расходы!$B$23:$D$23</c:f>
              <c:strCache>
                <c:ptCount val="3"/>
                <c:pt idx="0">
                  <c:v>2015 год</c:v>
                </c:pt>
                <c:pt idx="1">
                  <c:v>2016 год</c:v>
                </c:pt>
                <c:pt idx="2">
                  <c:v>2017 год</c:v>
                </c:pt>
              </c:strCache>
            </c:strRef>
          </c:cat>
          <c:val>
            <c:numRef>
              <c:f>расходы!$B$24:$D$24</c:f>
              <c:numCache>
                <c:formatCode>General</c:formatCode>
                <c:ptCount val="3"/>
                <c:pt idx="0">
                  <c:v>86.14</c:v>
                </c:pt>
                <c:pt idx="1">
                  <c:v>88.5</c:v>
                </c:pt>
                <c:pt idx="2">
                  <c:v>90.5</c:v>
                </c:pt>
              </c:numCache>
            </c:numRef>
          </c:val>
          <c:shape val="cylinder"/>
        </c:ser>
        <c:ser>
          <c:idx val="1"/>
          <c:order val="1"/>
          <c:tx>
            <c:strRef>
              <c:f>расходы!$A$25</c:f>
              <c:strCache>
                <c:ptCount val="1"/>
                <c:pt idx="0">
                  <c:v>средняя оценка муниципального образования</c:v>
                </c:pt>
              </c:strCache>
            </c:strRef>
          </c:tx>
          <c:spPr>
            <a:gradFill flip="none" rotWithShape="1">
              <a:gsLst>
                <a:gs pos="0">
                  <a:srgbClr val="DDEBCF"/>
                </a:gs>
                <a:gs pos="50000">
                  <a:srgbClr val="9CB86E"/>
                </a:gs>
                <a:gs pos="100000">
                  <a:srgbClr val="156B13"/>
                </a:gs>
              </a:gsLst>
              <a:lin ang="0" scaled="1"/>
              <a:tileRect/>
            </a:gradFill>
            <a:ln>
              <a:noFill/>
            </a:ln>
            <a:effectLst/>
            <a:sp3d/>
          </c:spPr>
          <c:dLbls>
            <c:spPr>
              <a:noFill/>
              <a:ln>
                <a:noFill/>
              </a:ln>
              <a:effectLst/>
            </c:spPr>
            <c:txPr>
              <a:bodyPr rot="0" vert="horz"/>
              <a:lstStyle/>
              <a:p>
                <a:pPr>
                  <a:defRPr sz="1600" b="1">
                    <a:solidFill>
                      <a:schemeClr val="tx1"/>
                    </a:solidFill>
                  </a:defRPr>
                </a:pPr>
                <a:endParaRPr lang="ru-RU"/>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расходы!$B$23:$D$23</c:f>
              <c:strCache>
                <c:ptCount val="3"/>
                <c:pt idx="0">
                  <c:v>2015 год</c:v>
                </c:pt>
                <c:pt idx="1">
                  <c:v>2016 год</c:v>
                </c:pt>
                <c:pt idx="2">
                  <c:v>2017 год</c:v>
                </c:pt>
              </c:strCache>
            </c:strRef>
          </c:cat>
          <c:val>
            <c:numRef>
              <c:f>расходы!$B$25:$D$25</c:f>
              <c:numCache>
                <c:formatCode>General</c:formatCode>
                <c:ptCount val="3"/>
                <c:pt idx="0">
                  <c:v>88.86999999999999</c:v>
                </c:pt>
                <c:pt idx="1">
                  <c:v>93.2</c:v>
                </c:pt>
                <c:pt idx="2">
                  <c:v>92.3</c:v>
                </c:pt>
              </c:numCache>
            </c:numRef>
          </c:val>
          <c:shape val="cylinder"/>
        </c:ser>
        <c:shape val="box"/>
        <c:axId val="139952896"/>
        <c:axId val="139954432"/>
        <c:axId val="0"/>
      </c:bar3DChart>
      <c:catAx>
        <c:axId val="139952896"/>
        <c:scaling>
          <c:orientation val="minMax"/>
        </c:scaling>
        <c:axPos val="b"/>
        <c:numFmt formatCode="General" sourceLinked="1"/>
        <c:majorTickMark val="none"/>
        <c:tickLblPos val="nextTo"/>
        <c:spPr>
          <a:noFill/>
          <a:ln>
            <a:noFill/>
          </a:ln>
          <a:effectLst/>
        </c:spPr>
        <c:txPr>
          <a:bodyPr rot="-60000000" vert="horz"/>
          <a:lstStyle/>
          <a:p>
            <a:pPr>
              <a:defRPr sz="1400" b="1">
                <a:solidFill>
                  <a:schemeClr val="tx1"/>
                </a:solidFill>
              </a:defRPr>
            </a:pPr>
            <a:endParaRPr lang="ru-RU"/>
          </a:p>
        </c:txPr>
        <c:crossAx val="139954432"/>
        <c:crosses val="autoZero"/>
        <c:auto val="1"/>
        <c:lblAlgn val="ctr"/>
        <c:lblOffset val="100"/>
      </c:catAx>
      <c:valAx>
        <c:axId val="139954432"/>
        <c:scaling>
          <c:orientation val="minMax"/>
        </c:scaling>
        <c:delete val="1"/>
        <c:axPos val="l"/>
        <c:numFmt formatCode="General" sourceLinked="1"/>
        <c:majorTickMark val="none"/>
        <c:tickLblPos val="none"/>
        <c:crossAx val="139952896"/>
        <c:crosses val="autoZero"/>
        <c:crossBetween val="between"/>
      </c:valAx>
      <c:spPr>
        <a:noFill/>
        <a:ln>
          <a:noFill/>
        </a:ln>
        <a:effectLst/>
      </c:spPr>
    </c:plotArea>
    <c:legend>
      <c:legendPos val="r"/>
      <c:layout>
        <c:manualLayout>
          <c:xMode val="edge"/>
          <c:yMode val="edge"/>
          <c:x val="0.74528740157480433"/>
          <c:y val="8.9697433654126746E-2"/>
          <c:w val="0.23804593175853056"/>
          <c:h val="0.85301254009915428"/>
        </c:manualLayout>
      </c:layout>
      <c:spPr>
        <a:noFill/>
        <a:ln>
          <a:noFill/>
        </a:ln>
        <a:effectLst/>
      </c:spPr>
      <c:txPr>
        <a:bodyPr rot="0" vert="horz"/>
        <a:lstStyle/>
        <a:p>
          <a:pPr>
            <a:defRPr sz="1200"/>
          </a:pPr>
          <a:endParaRPr lang="ru-RU"/>
        </a:p>
      </c:txPr>
    </c:legend>
    <c:plotVisOnly val="1"/>
    <c:dispBlanksAs val="gap"/>
  </c:chart>
  <c:spPr>
    <a:noFill/>
    <a:ln>
      <a:noFill/>
    </a:ln>
    <a:effectLst/>
  </c:spPr>
  <c:txPr>
    <a:bodyPr/>
    <a:lstStyle/>
    <a:p>
      <a:pPr>
        <a:defRPr>
          <a:solidFill>
            <a:schemeClr val="tx1"/>
          </a:solidFill>
        </a:defRPr>
      </a:pPr>
      <a:endParaRPr lang="ru-RU"/>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754840-C8F5-426F-B1CD-EDB4C38643A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675DC996-B28D-4445-9E03-544A337BE156}">
      <dgm:prSet custT="1"/>
      <dgm:spPr>
        <a:solidFill>
          <a:srgbClr val="FFFF00"/>
        </a:solidFill>
      </dgm:spPr>
      <dgm:t>
        <a:bodyPr/>
        <a:lstStyle/>
        <a:p>
          <a:r>
            <a:rPr lang="ru-RU" sz="1400" b="1" i="1" dirty="0" smtClean="0">
              <a:solidFill>
                <a:srgbClr val="0000FF"/>
              </a:solidFill>
              <a:latin typeface="Arial" pitchFamily="34" charset="0"/>
              <a:cs typeface="Arial" pitchFamily="34" charset="0"/>
            </a:rPr>
            <a:t>развитие межнационального сотрудничества, сохранение и защиту самобытности, культуры, языков и традиций народов Российской Федерации </a:t>
          </a:r>
          <a:r>
            <a:rPr lang="ru-RU" sz="1400" b="1" i="1" dirty="0" smtClean="0">
              <a:solidFill>
                <a:srgbClr val="FF0000"/>
              </a:solidFill>
              <a:latin typeface="Arial" pitchFamily="34" charset="0"/>
              <a:cs typeface="Arial" pitchFamily="34" charset="0"/>
            </a:rPr>
            <a:t>250,0</a:t>
          </a:r>
          <a:endParaRPr lang="ru-RU" sz="1400" b="1" i="1" dirty="0">
            <a:solidFill>
              <a:srgbClr val="FF0000"/>
            </a:solidFill>
            <a:latin typeface="Arial" pitchFamily="34" charset="0"/>
            <a:cs typeface="Arial" pitchFamily="34" charset="0"/>
          </a:endParaRPr>
        </a:p>
      </dgm:t>
    </dgm:pt>
    <dgm:pt modelId="{72246CFF-8BF0-488A-9631-6526BC57105D}" type="parTrans" cxnId="{6AC066E4-095F-410E-9877-946970649606}">
      <dgm:prSet/>
      <dgm:spPr/>
      <dgm:t>
        <a:bodyPr/>
        <a:lstStyle/>
        <a:p>
          <a:endParaRPr lang="ru-RU"/>
        </a:p>
      </dgm:t>
    </dgm:pt>
    <dgm:pt modelId="{46980D5F-918B-42FE-B4A1-FCE4B400A2B7}" type="sibTrans" cxnId="{6AC066E4-095F-410E-9877-946970649606}">
      <dgm:prSet/>
      <dgm:spPr/>
      <dgm:t>
        <a:bodyPr/>
        <a:lstStyle/>
        <a:p>
          <a:endParaRPr lang="ru-RU"/>
        </a:p>
      </dgm:t>
    </dgm:pt>
    <dgm:pt modelId="{B73956C5-65B0-4185-8AC7-6F320CA449FB}">
      <dgm:prSet custT="1"/>
      <dgm:spPr>
        <a:solidFill>
          <a:srgbClr val="FFFF00"/>
        </a:solidFill>
      </dgm:spPr>
      <dgm:t>
        <a:bodyPr/>
        <a:lstStyle/>
        <a:p>
          <a:r>
            <a:rPr lang="ru-RU" sz="1400" b="1" i="1" dirty="0" smtClean="0">
              <a:solidFill>
                <a:srgbClr val="3333FF"/>
              </a:solidFill>
              <a:latin typeface="Arial" pitchFamily="34" charset="0"/>
              <a:cs typeface="Arial" pitchFamily="34" charset="0"/>
            </a:rPr>
            <a:t>по оказанию услуг организации общегородских массовых мероприятий для лиц с ограниченными возможностями и инвалидов  </a:t>
          </a:r>
          <a:r>
            <a:rPr lang="ru-RU" sz="1400" b="1" i="1" dirty="0" smtClean="0">
              <a:solidFill>
                <a:srgbClr val="FF0000"/>
              </a:solidFill>
              <a:latin typeface="Arial" pitchFamily="34" charset="0"/>
              <a:cs typeface="Arial" pitchFamily="34" charset="0"/>
            </a:rPr>
            <a:t>662,5</a:t>
          </a:r>
          <a:endParaRPr lang="ru-RU" sz="1400" b="1" i="1" dirty="0">
            <a:solidFill>
              <a:srgbClr val="FF0000"/>
            </a:solidFill>
            <a:latin typeface="Arial" pitchFamily="34" charset="0"/>
            <a:cs typeface="Arial" pitchFamily="34" charset="0"/>
          </a:endParaRPr>
        </a:p>
      </dgm:t>
    </dgm:pt>
    <dgm:pt modelId="{F36B5812-4290-4F70-8DE3-E3CC69BC2AC8}" type="parTrans" cxnId="{5D8D8804-8A09-4206-A67F-C3DCFCB7F8AB}">
      <dgm:prSet/>
      <dgm:spPr/>
      <dgm:t>
        <a:bodyPr/>
        <a:lstStyle/>
        <a:p>
          <a:endParaRPr lang="ru-RU"/>
        </a:p>
      </dgm:t>
    </dgm:pt>
    <dgm:pt modelId="{C1140D72-B16F-4171-9677-643380A87573}" type="sibTrans" cxnId="{5D8D8804-8A09-4206-A67F-C3DCFCB7F8AB}">
      <dgm:prSet/>
      <dgm:spPr/>
      <dgm:t>
        <a:bodyPr/>
        <a:lstStyle/>
        <a:p>
          <a:endParaRPr lang="ru-RU"/>
        </a:p>
      </dgm:t>
    </dgm:pt>
    <dgm:pt modelId="{4C51A5ED-6C29-418D-81A0-B3874B3C3150}">
      <dgm:prSet custT="1"/>
      <dgm:spPr>
        <a:solidFill>
          <a:srgbClr val="FFFF00"/>
        </a:solidFill>
      </dgm:spPr>
      <dgm:t>
        <a:bodyPr/>
        <a:lstStyle/>
        <a:p>
          <a:r>
            <a:rPr lang="ru-RU" sz="1400" b="1" i="1" dirty="0" smtClean="0">
              <a:solidFill>
                <a:srgbClr val="0000FF"/>
              </a:solidFill>
              <a:latin typeface="Arial" pitchFamily="34" charset="0"/>
              <a:cs typeface="Arial" pitchFamily="34" charset="0"/>
            </a:rPr>
            <a:t>деятельность в области образования и (или) просвещения и (или) науки и (или) культуры и (или) искусства и (или) здравоохранения и (или) профилактики и охраны здоровья граждан и (или) пропаганде здорового образа жизни и (или) улучшения морально-психологического состояния граждан и (или) физической культуры и спорта и  содействие указанной деятельности и (или) содействие духовному развитию личности </a:t>
          </a:r>
          <a:r>
            <a:rPr lang="ru-RU" sz="1400" b="1" i="1" dirty="0" smtClean="0">
              <a:solidFill>
                <a:srgbClr val="3333FF"/>
              </a:solidFill>
              <a:latin typeface="Arial" pitchFamily="34" charset="0"/>
              <a:cs typeface="Arial" pitchFamily="34" charset="0"/>
            </a:rPr>
            <a:t>  </a:t>
          </a:r>
          <a:r>
            <a:rPr lang="ru-RU" sz="1400" b="1" i="1" dirty="0" smtClean="0">
              <a:solidFill>
                <a:srgbClr val="FF0000"/>
              </a:solidFill>
              <a:latin typeface="Arial" pitchFamily="34" charset="0"/>
              <a:cs typeface="Arial" pitchFamily="34" charset="0"/>
            </a:rPr>
            <a:t>12 389,4</a:t>
          </a:r>
          <a:endParaRPr lang="ru-RU" sz="1400" b="1" i="1" dirty="0">
            <a:solidFill>
              <a:srgbClr val="FF0000"/>
            </a:solidFill>
            <a:latin typeface="Arial" pitchFamily="34" charset="0"/>
            <a:cs typeface="Arial" pitchFamily="34" charset="0"/>
          </a:endParaRPr>
        </a:p>
      </dgm:t>
    </dgm:pt>
    <dgm:pt modelId="{F550847E-E0FE-4893-8092-4F323479A485}" type="parTrans" cxnId="{CE5425C8-40F2-4965-B3D6-A68C61991B6F}">
      <dgm:prSet/>
      <dgm:spPr/>
      <dgm:t>
        <a:bodyPr/>
        <a:lstStyle/>
        <a:p>
          <a:endParaRPr lang="ru-RU"/>
        </a:p>
      </dgm:t>
    </dgm:pt>
    <dgm:pt modelId="{25667D77-76CD-44B2-B859-260137C5CBAD}" type="sibTrans" cxnId="{CE5425C8-40F2-4965-B3D6-A68C61991B6F}">
      <dgm:prSet/>
      <dgm:spPr/>
      <dgm:t>
        <a:bodyPr/>
        <a:lstStyle/>
        <a:p>
          <a:endParaRPr lang="ru-RU"/>
        </a:p>
      </dgm:t>
    </dgm:pt>
    <dgm:pt modelId="{F9FFFFF7-3E41-4AA2-A530-8BEA03D5C6B1}">
      <dgm:prSet phldrT="[Текст]" custT="1"/>
      <dgm:spPr>
        <a:solidFill>
          <a:srgbClr val="FFFF00"/>
        </a:solidFill>
      </dgm:spPr>
      <dgm:t>
        <a:bodyPr/>
        <a:lstStyle/>
        <a:p>
          <a:r>
            <a:rPr lang="ru-RU" sz="1400" b="1" i="1" dirty="0" smtClean="0">
              <a:solidFill>
                <a:srgbClr val="3333FF"/>
              </a:solidFill>
              <a:latin typeface="Arial" pitchFamily="34" charset="0"/>
              <a:cs typeface="Arial" pitchFamily="34" charset="0"/>
            </a:rPr>
            <a:t>организация работы с детьми и молодежью города </a:t>
          </a:r>
          <a:r>
            <a:rPr lang="ru-RU" sz="1400" b="1" i="1" dirty="0" err="1" smtClean="0">
              <a:solidFill>
                <a:srgbClr val="3333FF"/>
              </a:solidFill>
              <a:latin typeface="Arial" pitchFamily="34" charset="0"/>
              <a:cs typeface="Arial" pitchFamily="34" charset="0"/>
            </a:rPr>
            <a:t>Урай</a:t>
          </a:r>
          <a:r>
            <a:rPr lang="ru-RU" sz="1400" b="1" i="1" dirty="0" smtClean="0">
              <a:solidFill>
                <a:srgbClr val="3333FF"/>
              </a:solidFill>
              <a:latin typeface="Arial" pitchFamily="34" charset="0"/>
              <a:cs typeface="Arial" pitchFamily="34" charset="0"/>
            </a:rPr>
            <a:t>  </a:t>
          </a:r>
          <a:r>
            <a:rPr lang="ru-RU" sz="1400" b="1" i="1" dirty="0" smtClean="0">
              <a:solidFill>
                <a:srgbClr val="FF0000"/>
              </a:solidFill>
              <a:latin typeface="Arial" pitchFamily="34" charset="0"/>
              <a:cs typeface="Arial" pitchFamily="34" charset="0"/>
            </a:rPr>
            <a:t>487,1</a:t>
          </a:r>
          <a:endParaRPr lang="ru-RU" sz="1400" b="1" i="1" dirty="0">
            <a:solidFill>
              <a:srgbClr val="FF0000"/>
            </a:solidFill>
            <a:latin typeface="Arial" pitchFamily="34" charset="0"/>
            <a:cs typeface="Arial" pitchFamily="34" charset="0"/>
          </a:endParaRPr>
        </a:p>
      </dgm:t>
    </dgm:pt>
    <dgm:pt modelId="{F6FCBEC9-B94F-4BAE-8062-8DBFC4094589}" type="sibTrans" cxnId="{3EE9E951-DDB1-4142-83F4-5BF5D84D0451}">
      <dgm:prSet/>
      <dgm:spPr/>
      <dgm:t>
        <a:bodyPr/>
        <a:lstStyle/>
        <a:p>
          <a:endParaRPr lang="ru-RU"/>
        </a:p>
      </dgm:t>
    </dgm:pt>
    <dgm:pt modelId="{C99D473F-C14D-47E8-BBEE-2848C2356D9A}" type="parTrans" cxnId="{3EE9E951-DDB1-4142-83F4-5BF5D84D0451}">
      <dgm:prSet/>
      <dgm:spPr/>
      <dgm:t>
        <a:bodyPr/>
        <a:lstStyle/>
        <a:p>
          <a:endParaRPr lang="ru-RU"/>
        </a:p>
      </dgm:t>
    </dgm:pt>
    <dgm:pt modelId="{A5DA1B0F-B696-4616-85A7-5E3BBEA4CCA3}" type="pres">
      <dgm:prSet presAssocID="{FD754840-C8F5-426F-B1CD-EDB4C38643A4}" presName="Name0" presStyleCnt="0">
        <dgm:presLayoutVars>
          <dgm:chMax val="7"/>
          <dgm:chPref val="7"/>
          <dgm:dir/>
        </dgm:presLayoutVars>
      </dgm:prSet>
      <dgm:spPr/>
      <dgm:t>
        <a:bodyPr/>
        <a:lstStyle/>
        <a:p>
          <a:endParaRPr lang="ru-RU"/>
        </a:p>
      </dgm:t>
    </dgm:pt>
    <dgm:pt modelId="{EDBE6977-5156-423A-8BAD-6D09BCDE02E6}" type="pres">
      <dgm:prSet presAssocID="{FD754840-C8F5-426F-B1CD-EDB4C38643A4}" presName="Name1" presStyleCnt="0"/>
      <dgm:spPr/>
    </dgm:pt>
    <dgm:pt modelId="{1F880176-BA24-4979-8EFF-47B1336380E5}" type="pres">
      <dgm:prSet presAssocID="{FD754840-C8F5-426F-B1CD-EDB4C38643A4}" presName="cycle" presStyleCnt="0"/>
      <dgm:spPr/>
    </dgm:pt>
    <dgm:pt modelId="{A8317CBD-6F6E-40EB-B381-B6C14691B046}" type="pres">
      <dgm:prSet presAssocID="{FD754840-C8F5-426F-B1CD-EDB4C38643A4}" presName="srcNode" presStyleLbl="node1" presStyleIdx="0" presStyleCnt="4"/>
      <dgm:spPr/>
    </dgm:pt>
    <dgm:pt modelId="{081FD3F2-3FC2-4585-8A2E-DF35F376F3E7}" type="pres">
      <dgm:prSet presAssocID="{FD754840-C8F5-426F-B1CD-EDB4C38643A4}" presName="conn" presStyleLbl="parChTrans1D2" presStyleIdx="0" presStyleCnt="1"/>
      <dgm:spPr/>
      <dgm:t>
        <a:bodyPr/>
        <a:lstStyle/>
        <a:p>
          <a:endParaRPr lang="ru-RU"/>
        </a:p>
      </dgm:t>
    </dgm:pt>
    <dgm:pt modelId="{DE6A56A5-0352-4851-9D0B-EBB3BE78B102}" type="pres">
      <dgm:prSet presAssocID="{FD754840-C8F5-426F-B1CD-EDB4C38643A4}" presName="extraNode" presStyleLbl="node1" presStyleIdx="0" presStyleCnt="4"/>
      <dgm:spPr/>
    </dgm:pt>
    <dgm:pt modelId="{7A4A3144-8AA5-46A2-934C-4090382B521B}" type="pres">
      <dgm:prSet presAssocID="{FD754840-C8F5-426F-B1CD-EDB4C38643A4}" presName="dstNode" presStyleLbl="node1" presStyleIdx="0" presStyleCnt="4"/>
      <dgm:spPr/>
    </dgm:pt>
    <dgm:pt modelId="{D8AC2942-2125-40C9-A1EE-219BEE16ABB7}" type="pres">
      <dgm:prSet presAssocID="{F9FFFFF7-3E41-4AA2-A530-8BEA03D5C6B1}" presName="text_1" presStyleLbl="node1" presStyleIdx="0" presStyleCnt="4" custScaleY="117394" custLinFactNeighborX="732" custLinFactNeighborY="-3133">
        <dgm:presLayoutVars>
          <dgm:bulletEnabled val="1"/>
        </dgm:presLayoutVars>
      </dgm:prSet>
      <dgm:spPr/>
      <dgm:t>
        <a:bodyPr/>
        <a:lstStyle/>
        <a:p>
          <a:endParaRPr lang="ru-RU"/>
        </a:p>
      </dgm:t>
    </dgm:pt>
    <dgm:pt modelId="{0DB8236B-9E36-491C-96CE-6D6CD3EA240F}" type="pres">
      <dgm:prSet presAssocID="{F9FFFFF7-3E41-4AA2-A530-8BEA03D5C6B1}" presName="accent_1" presStyleCnt="0"/>
      <dgm:spPr/>
    </dgm:pt>
    <dgm:pt modelId="{EBE35808-0117-4666-AB08-4896F8BE5D82}" type="pres">
      <dgm:prSet presAssocID="{F9FFFFF7-3E41-4AA2-A530-8BEA03D5C6B1}" presName="accentRepeatNode" presStyleLbl="solidFgAcc1" presStyleIdx="0" presStyleCnt="4" custScaleY="108114"/>
      <dgm:spPr>
        <a:solidFill>
          <a:srgbClr val="00B050"/>
        </a:solidFill>
      </dgm:spPr>
      <dgm:t>
        <a:bodyPr/>
        <a:lstStyle/>
        <a:p>
          <a:endParaRPr lang="ru-RU"/>
        </a:p>
      </dgm:t>
    </dgm:pt>
    <dgm:pt modelId="{7B81E2B9-1FDF-4FFD-A4F9-D2292D67FAAC}" type="pres">
      <dgm:prSet presAssocID="{675DC996-B28D-4445-9E03-544A337BE156}" presName="text_2" presStyleLbl="node1" presStyleIdx="1" presStyleCnt="4" custScaleY="114873" custLinFactNeighborX="639" custLinFactNeighborY="-2361">
        <dgm:presLayoutVars>
          <dgm:bulletEnabled val="1"/>
        </dgm:presLayoutVars>
      </dgm:prSet>
      <dgm:spPr/>
      <dgm:t>
        <a:bodyPr/>
        <a:lstStyle/>
        <a:p>
          <a:endParaRPr lang="ru-RU"/>
        </a:p>
      </dgm:t>
    </dgm:pt>
    <dgm:pt modelId="{C8FA73B3-8B56-49A1-9D7F-710BBB0A8FD4}" type="pres">
      <dgm:prSet presAssocID="{675DC996-B28D-4445-9E03-544A337BE156}" presName="accent_2" presStyleCnt="0"/>
      <dgm:spPr/>
    </dgm:pt>
    <dgm:pt modelId="{85DB9A51-CFB2-48E4-9DBC-C66370F21CC8}" type="pres">
      <dgm:prSet presAssocID="{675DC996-B28D-4445-9E03-544A337BE156}" presName="accentRepeatNode" presStyleLbl="solidFgAcc1" presStyleIdx="1" presStyleCnt="4" custScaleY="114477"/>
      <dgm:spPr>
        <a:solidFill>
          <a:srgbClr val="00B050"/>
        </a:solidFill>
      </dgm:spPr>
      <dgm:t>
        <a:bodyPr/>
        <a:lstStyle/>
        <a:p>
          <a:endParaRPr lang="ru-RU"/>
        </a:p>
      </dgm:t>
    </dgm:pt>
    <dgm:pt modelId="{9455727A-3953-4902-8014-B80BCF66383E}" type="pres">
      <dgm:prSet presAssocID="{B73956C5-65B0-4185-8AC7-6F320CA449FB}" presName="text_3" presStyleLbl="node1" presStyleIdx="2" presStyleCnt="4">
        <dgm:presLayoutVars>
          <dgm:bulletEnabled val="1"/>
        </dgm:presLayoutVars>
      </dgm:prSet>
      <dgm:spPr/>
      <dgm:t>
        <a:bodyPr/>
        <a:lstStyle/>
        <a:p>
          <a:endParaRPr lang="ru-RU"/>
        </a:p>
      </dgm:t>
    </dgm:pt>
    <dgm:pt modelId="{63402616-E1BC-440D-AFA1-BDEA53F25B4C}" type="pres">
      <dgm:prSet presAssocID="{B73956C5-65B0-4185-8AC7-6F320CA449FB}" presName="accent_3" presStyleCnt="0"/>
      <dgm:spPr/>
    </dgm:pt>
    <dgm:pt modelId="{91AC8DFB-B2DB-4FEA-AB70-1EE3125CBC38}" type="pres">
      <dgm:prSet presAssocID="{B73956C5-65B0-4185-8AC7-6F320CA449FB}" presName="accentRepeatNode" presStyleLbl="solidFgAcc1" presStyleIdx="2" presStyleCnt="4" custScaleY="119376"/>
      <dgm:spPr>
        <a:solidFill>
          <a:srgbClr val="00B050"/>
        </a:solidFill>
      </dgm:spPr>
      <dgm:t>
        <a:bodyPr/>
        <a:lstStyle/>
        <a:p>
          <a:endParaRPr lang="ru-RU"/>
        </a:p>
      </dgm:t>
    </dgm:pt>
    <dgm:pt modelId="{7897B0F7-01BC-42AC-B368-F000F8036F5B}" type="pres">
      <dgm:prSet presAssocID="{4C51A5ED-6C29-418D-81A0-B3874B3C3150}" presName="text_4" presStyleLbl="node1" presStyleIdx="3" presStyleCnt="4" custScaleY="150510">
        <dgm:presLayoutVars>
          <dgm:bulletEnabled val="1"/>
        </dgm:presLayoutVars>
      </dgm:prSet>
      <dgm:spPr/>
      <dgm:t>
        <a:bodyPr/>
        <a:lstStyle/>
        <a:p>
          <a:endParaRPr lang="ru-RU"/>
        </a:p>
      </dgm:t>
    </dgm:pt>
    <dgm:pt modelId="{E6A038CA-066D-4AED-8C4D-2740E79ADE50}" type="pres">
      <dgm:prSet presAssocID="{4C51A5ED-6C29-418D-81A0-B3874B3C3150}" presName="accent_4" presStyleCnt="0"/>
      <dgm:spPr/>
    </dgm:pt>
    <dgm:pt modelId="{78E793DF-6F3E-4047-947D-529B6B2183F5}" type="pres">
      <dgm:prSet presAssocID="{4C51A5ED-6C29-418D-81A0-B3874B3C3150}" presName="accentRepeatNode" presStyleLbl="solidFgAcc1" presStyleIdx="3" presStyleCnt="4" custScaleY="149951"/>
      <dgm:spPr>
        <a:solidFill>
          <a:srgbClr val="00B050"/>
        </a:solidFill>
      </dgm:spPr>
      <dgm:t>
        <a:bodyPr/>
        <a:lstStyle/>
        <a:p>
          <a:endParaRPr lang="ru-RU"/>
        </a:p>
      </dgm:t>
    </dgm:pt>
  </dgm:ptLst>
  <dgm:cxnLst>
    <dgm:cxn modelId="{6AC066E4-095F-410E-9877-946970649606}" srcId="{FD754840-C8F5-426F-B1CD-EDB4C38643A4}" destId="{675DC996-B28D-4445-9E03-544A337BE156}" srcOrd="1" destOrd="0" parTransId="{72246CFF-8BF0-488A-9631-6526BC57105D}" sibTransId="{46980D5F-918B-42FE-B4A1-FCE4B400A2B7}"/>
    <dgm:cxn modelId="{CE5425C8-40F2-4965-B3D6-A68C61991B6F}" srcId="{FD754840-C8F5-426F-B1CD-EDB4C38643A4}" destId="{4C51A5ED-6C29-418D-81A0-B3874B3C3150}" srcOrd="3" destOrd="0" parTransId="{F550847E-E0FE-4893-8092-4F323479A485}" sibTransId="{25667D77-76CD-44B2-B859-260137C5CBAD}"/>
    <dgm:cxn modelId="{3EE9E951-DDB1-4142-83F4-5BF5D84D0451}" srcId="{FD754840-C8F5-426F-B1CD-EDB4C38643A4}" destId="{F9FFFFF7-3E41-4AA2-A530-8BEA03D5C6B1}" srcOrd="0" destOrd="0" parTransId="{C99D473F-C14D-47E8-BBEE-2848C2356D9A}" sibTransId="{F6FCBEC9-B94F-4BAE-8062-8DBFC4094589}"/>
    <dgm:cxn modelId="{5D8D8804-8A09-4206-A67F-C3DCFCB7F8AB}" srcId="{FD754840-C8F5-426F-B1CD-EDB4C38643A4}" destId="{B73956C5-65B0-4185-8AC7-6F320CA449FB}" srcOrd="2" destOrd="0" parTransId="{F36B5812-4290-4F70-8DE3-E3CC69BC2AC8}" sibTransId="{C1140D72-B16F-4171-9677-643380A87573}"/>
    <dgm:cxn modelId="{28CBD9A1-6C08-4EB9-A39A-6BF3132D1C37}" type="presOf" srcId="{4C51A5ED-6C29-418D-81A0-B3874B3C3150}" destId="{7897B0F7-01BC-42AC-B368-F000F8036F5B}" srcOrd="0" destOrd="0" presId="urn:microsoft.com/office/officeart/2008/layout/VerticalCurvedList"/>
    <dgm:cxn modelId="{6FDCF5A5-1435-4E63-96DC-427D2BBABF6E}" type="presOf" srcId="{B73956C5-65B0-4185-8AC7-6F320CA449FB}" destId="{9455727A-3953-4902-8014-B80BCF66383E}" srcOrd="0" destOrd="0" presId="urn:microsoft.com/office/officeart/2008/layout/VerticalCurvedList"/>
    <dgm:cxn modelId="{F8770EB0-5045-40E3-8335-EECE5E2C3EC9}" type="presOf" srcId="{675DC996-B28D-4445-9E03-544A337BE156}" destId="{7B81E2B9-1FDF-4FFD-A4F9-D2292D67FAAC}" srcOrd="0" destOrd="0" presId="urn:microsoft.com/office/officeart/2008/layout/VerticalCurvedList"/>
    <dgm:cxn modelId="{C9170315-881A-412D-BD6D-51CE85195512}" type="presOf" srcId="{FD754840-C8F5-426F-B1CD-EDB4C38643A4}" destId="{A5DA1B0F-B696-4616-85A7-5E3BBEA4CCA3}" srcOrd="0" destOrd="0" presId="urn:microsoft.com/office/officeart/2008/layout/VerticalCurvedList"/>
    <dgm:cxn modelId="{1E531BD1-59D6-499C-95B7-718919E63E69}" type="presOf" srcId="{F9FFFFF7-3E41-4AA2-A530-8BEA03D5C6B1}" destId="{D8AC2942-2125-40C9-A1EE-219BEE16ABB7}" srcOrd="0" destOrd="0" presId="urn:microsoft.com/office/officeart/2008/layout/VerticalCurvedList"/>
    <dgm:cxn modelId="{617500E7-5343-4B1E-9EC9-A01BA09FB0DE}" type="presOf" srcId="{F6FCBEC9-B94F-4BAE-8062-8DBFC4094589}" destId="{081FD3F2-3FC2-4585-8A2E-DF35F376F3E7}" srcOrd="0" destOrd="0" presId="urn:microsoft.com/office/officeart/2008/layout/VerticalCurvedList"/>
    <dgm:cxn modelId="{083253CB-9A44-49FD-8BB9-68289D8631B8}" type="presParOf" srcId="{A5DA1B0F-B696-4616-85A7-5E3BBEA4CCA3}" destId="{EDBE6977-5156-423A-8BAD-6D09BCDE02E6}" srcOrd="0" destOrd="0" presId="urn:microsoft.com/office/officeart/2008/layout/VerticalCurvedList"/>
    <dgm:cxn modelId="{6464779A-46ED-4835-AF11-8DBB76F96369}" type="presParOf" srcId="{EDBE6977-5156-423A-8BAD-6D09BCDE02E6}" destId="{1F880176-BA24-4979-8EFF-47B1336380E5}" srcOrd="0" destOrd="0" presId="urn:microsoft.com/office/officeart/2008/layout/VerticalCurvedList"/>
    <dgm:cxn modelId="{380115D1-0BB5-41E1-A226-3A0FB0163EA6}" type="presParOf" srcId="{1F880176-BA24-4979-8EFF-47B1336380E5}" destId="{A8317CBD-6F6E-40EB-B381-B6C14691B046}" srcOrd="0" destOrd="0" presId="urn:microsoft.com/office/officeart/2008/layout/VerticalCurvedList"/>
    <dgm:cxn modelId="{13B1D3DF-C24E-49F1-AFF4-981107EFA0B7}" type="presParOf" srcId="{1F880176-BA24-4979-8EFF-47B1336380E5}" destId="{081FD3F2-3FC2-4585-8A2E-DF35F376F3E7}" srcOrd="1" destOrd="0" presId="urn:microsoft.com/office/officeart/2008/layout/VerticalCurvedList"/>
    <dgm:cxn modelId="{F293312F-01D6-470E-A2AE-6BB3696EB075}" type="presParOf" srcId="{1F880176-BA24-4979-8EFF-47B1336380E5}" destId="{DE6A56A5-0352-4851-9D0B-EBB3BE78B102}" srcOrd="2" destOrd="0" presId="urn:microsoft.com/office/officeart/2008/layout/VerticalCurvedList"/>
    <dgm:cxn modelId="{75DD8C57-877A-4010-B30D-50FCE2A92E5B}" type="presParOf" srcId="{1F880176-BA24-4979-8EFF-47B1336380E5}" destId="{7A4A3144-8AA5-46A2-934C-4090382B521B}" srcOrd="3" destOrd="0" presId="urn:microsoft.com/office/officeart/2008/layout/VerticalCurvedList"/>
    <dgm:cxn modelId="{093C3A20-76A3-4DBE-AF6D-3FB64308571F}" type="presParOf" srcId="{EDBE6977-5156-423A-8BAD-6D09BCDE02E6}" destId="{D8AC2942-2125-40C9-A1EE-219BEE16ABB7}" srcOrd="1" destOrd="0" presId="urn:microsoft.com/office/officeart/2008/layout/VerticalCurvedList"/>
    <dgm:cxn modelId="{7B016040-3683-4317-8A3D-E26E5DE34D57}" type="presParOf" srcId="{EDBE6977-5156-423A-8BAD-6D09BCDE02E6}" destId="{0DB8236B-9E36-491C-96CE-6D6CD3EA240F}" srcOrd="2" destOrd="0" presId="urn:microsoft.com/office/officeart/2008/layout/VerticalCurvedList"/>
    <dgm:cxn modelId="{676ACC45-B7CF-407F-A299-BD3CCFE0F204}" type="presParOf" srcId="{0DB8236B-9E36-491C-96CE-6D6CD3EA240F}" destId="{EBE35808-0117-4666-AB08-4896F8BE5D82}" srcOrd="0" destOrd="0" presId="urn:microsoft.com/office/officeart/2008/layout/VerticalCurvedList"/>
    <dgm:cxn modelId="{EA1EE501-BB58-4EA5-8D03-EB182E9D813B}" type="presParOf" srcId="{EDBE6977-5156-423A-8BAD-6D09BCDE02E6}" destId="{7B81E2B9-1FDF-4FFD-A4F9-D2292D67FAAC}" srcOrd="3" destOrd="0" presId="urn:microsoft.com/office/officeart/2008/layout/VerticalCurvedList"/>
    <dgm:cxn modelId="{BC682C41-E093-4E11-80DB-97CDED373D02}" type="presParOf" srcId="{EDBE6977-5156-423A-8BAD-6D09BCDE02E6}" destId="{C8FA73B3-8B56-49A1-9D7F-710BBB0A8FD4}" srcOrd="4" destOrd="0" presId="urn:microsoft.com/office/officeart/2008/layout/VerticalCurvedList"/>
    <dgm:cxn modelId="{F851F6D9-4F41-404A-B63B-5BB9F195A1BD}" type="presParOf" srcId="{C8FA73B3-8B56-49A1-9D7F-710BBB0A8FD4}" destId="{85DB9A51-CFB2-48E4-9DBC-C66370F21CC8}" srcOrd="0" destOrd="0" presId="urn:microsoft.com/office/officeart/2008/layout/VerticalCurvedList"/>
    <dgm:cxn modelId="{0796DE2B-62CC-4F99-9DBF-9059478D5573}" type="presParOf" srcId="{EDBE6977-5156-423A-8BAD-6D09BCDE02E6}" destId="{9455727A-3953-4902-8014-B80BCF66383E}" srcOrd="5" destOrd="0" presId="urn:microsoft.com/office/officeart/2008/layout/VerticalCurvedList"/>
    <dgm:cxn modelId="{FD601D4B-0DF4-4B63-837D-3FC67FDB6320}" type="presParOf" srcId="{EDBE6977-5156-423A-8BAD-6D09BCDE02E6}" destId="{63402616-E1BC-440D-AFA1-BDEA53F25B4C}" srcOrd="6" destOrd="0" presId="urn:microsoft.com/office/officeart/2008/layout/VerticalCurvedList"/>
    <dgm:cxn modelId="{34716075-B6CE-4DA3-B767-E09287335CEF}" type="presParOf" srcId="{63402616-E1BC-440D-AFA1-BDEA53F25B4C}" destId="{91AC8DFB-B2DB-4FEA-AB70-1EE3125CBC38}" srcOrd="0" destOrd="0" presId="urn:microsoft.com/office/officeart/2008/layout/VerticalCurvedList"/>
    <dgm:cxn modelId="{45C6D4C9-1A6F-4CDE-8388-1FC2F413CC91}" type="presParOf" srcId="{EDBE6977-5156-423A-8BAD-6D09BCDE02E6}" destId="{7897B0F7-01BC-42AC-B368-F000F8036F5B}" srcOrd="7" destOrd="0" presId="urn:microsoft.com/office/officeart/2008/layout/VerticalCurvedList"/>
    <dgm:cxn modelId="{4E2626D2-9232-4B1A-8848-F62AE13C8CDA}" type="presParOf" srcId="{EDBE6977-5156-423A-8BAD-6D09BCDE02E6}" destId="{E6A038CA-066D-4AED-8C4D-2740E79ADE50}" srcOrd="8" destOrd="0" presId="urn:microsoft.com/office/officeart/2008/layout/VerticalCurvedList"/>
    <dgm:cxn modelId="{3ABC3003-3162-4190-B95B-2C68F85A1B24}" type="presParOf" srcId="{E6A038CA-066D-4AED-8C4D-2740E79ADE50}" destId="{78E793DF-6F3E-4047-947D-529B6B2183F5}" srcOrd="0" destOrd="0" presId="urn:microsoft.com/office/officeart/2008/layout/VerticalCurved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81FD3F2-3FC2-4585-8A2E-DF35F376F3E7}">
      <dsp:nvSpPr>
        <dsp:cNvPr id="0" name=""/>
        <dsp:cNvSpPr/>
      </dsp:nvSpPr>
      <dsp:spPr>
        <a:xfrm>
          <a:off x="-5617729" y="-888757"/>
          <a:ext cx="6688533" cy="6688533"/>
        </a:xfrm>
        <a:prstGeom prst="blockArc">
          <a:avLst>
            <a:gd name="adj1" fmla="val 18900000"/>
            <a:gd name="adj2" fmla="val 2700000"/>
            <a:gd name="adj3" fmla="val 32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8AC2942-2125-40C9-A1EE-219BEE16ABB7}">
      <dsp:nvSpPr>
        <dsp:cNvPr id="0" name=""/>
        <dsp:cNvSpPr/>
      </dsp:nvSpPr>
      <dsp:spPr>
        <a:xfrm>
          <a:off x="622861" y="262791"/>
          <a:ext cx="8513986" cy="897315"/>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35560" rIns="35560" bIns="35560" numCol="1" spcCol="1270" anchor="ctr" anchorCtr="0">
          <a:noAutofit/>
        </a:bodyPr>
        <a:lstStyle/>
        <a:p>
          <a:pPr lvl="0" algn="l" defTabSz="622300">
            <a:lnSpc>
              <a:spcPct val="90000"/>
            </a:lnSpc>
            <a:spcBef>
              <a:spcPct val="0"/>
            </a:spcBef>
            <a:spcAft>
              <a:spcPct val="35000"/>
            </a:spcAft>
          </a:pPr>
          <a:r>
            <a:rPr lang="ru-RU" sz="1400" b="1" i="1" kern="1200" dirty="0" smtClean="0">
              <a:solidFill>
                <a:srgbClr val="3333FF"/>
              </a:solidFill>
              <a:latin typeface="Arial" pitchFamily="34" charset="0"/>
              <a:cs typeface="Arial" pitchFamily="34" charset="0"/>
            </a:rPr>
            <a:t>организация работы с детьми и молодежью города </a:t>
          </a:r>
          <a:r>
            <a:rPr lang="ru-RU" sz="1400" b="1" i="1" kern="1200" dirty="0" err="1" smtClean="0">
              <a:solidFill>
                <a:srgbClr val="3333FF"/>
              </a:solidFill>
              <a:latin typeface="Arial" pitchFamily="34" charset="0"/>
              <a:cs typeface="Arial" pitchFamily="34" charset="0"/>
            </a:rPr>
            <a:t>Урай</a:t>
          </a:r>
          <a:r>
            <a:rPr lang="ru-RU" sz="1400" b="1" i="1" kern="1200" dirty="0" smtClean="0">
              <a:solidFill>
                <a:srgbClr val="3333FF"/>
              </a:solidFill>
              <a:latin typeface="Arial" pitchFamily="34" charset="0"/>
              <a:cs typeface="Arial" pitchFamily="34" charset="0"/>
            </a:rPr>
            <a:t>  </a:t>
          </a:r>
          <a:r>
            <a:rPr lang="ru-RU" sz="1400" b="1" i="1" kern="1200" dirty="0" smtClean="0">
              <a:solidFill>
                <a:srgbClr val="FF0000"/>
              </a:solidFill>
              <a:latin typeface="Arial" pitchFamily="34" charset="0"/>
              <a:cs typeface="Arial" pitchFamily="34" charset="0"/>
            </a:rPr>
            <a:t>487,1</a:t>
          </a:r>
          <a:endParaRPr lang="ru-RU" sz="1400" b="1" i="1" kern="1200" dirty="0">
            <a:solidFill>
              <a:srgbClr val="FF0000"/>
            </a:solidFill>
            <a:latin typeface="Arial" pitchFamily="34" charset="0"/>
            <a:cs typeface="Arial" pitchFamily="34" charset="0"/>
          </a:endParaRPr>
        </a:p>
      </dsp:txBody>
      <dsp:txXfrm>
        <a:off x="622861" y="262791"/>
        <a:ext cx="8513986" cy="897315"/>
      </dsp:txXfrm>
    </dsp:sp>
    <dsp:sp modelId="{EBE35808-0117-4666-AB08-4896F8BE5D82}">
      <dsp:nvSpPr>
        <dsp:cNvPr id="0" name=""/>
        <dsp:cNvSpPr/>
      </dsp:nvSpPr>
      <dsp:spPr>
        <a:xfrm>
          <a:off x="82813" y="218908"/>
          <a:ext cx="955452" cy="1032977"/>
        </a:xfrm>
        <a:prstGeom prst="ellipse">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81E2B9-1FDF-4FFD-A4F9-D2292D67FAAC}">
      <dsp:nvSpPr>
        <dsp:cNvPr id="0" name=""/>
        <dsp:cNvSpPr/>
      </dsp:nvSpPr>
      <dsp:spPr>
        <a:xfrm>
          <a:off x="1050369" y="1425069"/>
          <a:ext cx="8075760" cy="878045"/>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35560" rIns="35560" bIns="35560" numCol="1" spcCol="1270" anchor="ctr" anchorCtr="0">
          <a:noAutofit/>
        </a:bodyPr>
        <a:lstStyle/>
        <a:p>
          <a:pPr lvl="0" algn="l" defTabSz="622300">
            <a:lnSpc>
              <a:spcPct val="90000"/>
            </a:lnSpc>
            <a:spcBef>
              <a:spcPct val="0"/>
            </a:spcBef>
            <a:spcAft>
              <a:spcPct val="35000"/>
            </a:spcAft>
          </a:pPr>
          <a:r>
            <a:rPr lang="ru-RU" sz="1400" b="1" i="1" kern="1200" dirty="0" smtClean="0">
              <a:solidFill>
                <a:srgbClr val="0000FF"/>
              </a:solidFill>
              <a:latin typeface="Arial" pitchFamily="34" charset="0"/>
              <a:cs typeface="Arial" pitchFamily="34" charset="0"/>
            </a:rPr>
            <a:t>развитие межнационального сотрудничества, сохранение и защиту самобытности, культуры, языков и традиций народов Российской Федерации </a:t>
          </a:r>
          <a:r>
            <a:rPr lang="ru-RU" sz="1400" b="1" i="1" kern="1200" dirty="0" smtClean="0">
              <a:solidFill>
                <a:srgbClr val="FF0000"/>
              </a:solidFill>
              <a:latin typeface="Arial" pitchFamily="34" charset="0"/>
              <a:cs typeface="Arial" pitchFamily="34" charset="0"/>
            </a:rPr>
            <a:t>250,0</a:t>
          </a:r>
          <a:endParaRPr lang="ru-RU" sz="1400" b="1" i="1" kern="1200" dirty="0">
            <a:solidFill>
              <a:srgbClr val="FF0000"/>
            </a:solidFill>
            <a:latin typeface="Arial" pitchFamily="34" charset="0"/>
            <a:cs typeface="Arial" pitchFamily="34" charset="0"/>
          </a:endParaRPr>
        </a:p>
      </dsp:txBody>
      <dsp:txXfrm>
        <a:off x="1050369" y="1425069"/>
        <a:ext cx="8075760" cy="878045"/>
      </dsp:txXfrm>
    </dsp:sp>
    <dsp:sp modelId="{85DB9A51-CFB2-48E4-9DBC-C66370F21CC8}">
      <dsp:nvSpPr>
        <dsp:cNvPr id="0" name=""/>
        <dsp:cNvSpPr/>
      </dsp:nvSpPr>
      <dsp:spPr>
        <a:xfrm>
          <a:off x="521039" y="1335252"/>
          <a:ext cx="955452" cy="1093773"/>
        </a:xfrm>
        <a:prstGeom prst="ellipse">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55727A-3953-4902-8014-B80BCF66383E}">
      <dsp:nvSpPr>
        <dsp:cNvPr id="0" name=""/>
        <dsp:cNvSpPr/>
      </dsp:nvSpPr>
      <dsp:spPr>
        <a:xfrm>
          <a:off x="998765" y="2646699"/>
          <a:ext cx="8075760" cy="764362"/>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35560" rIns="35560" bIns="35560" numCol="1" spcCol="1270" anchor="ctr" anchorCtr="0">
          <a:noAutofit/>
        </a:bodyPr>
        <a:lstStyle/>
        <a:p>
          <a:pPr lvl="0" algn="l" defTabSz="622300">
            <a:lnSpc>
              <a:spcPct val="90000"/>
            </a:lnSpc>
            <a:spcBef>
              <a:spcPct val="0"/>
            </a:spcBef>
            <a:spcAft>
              <a:spcPct val="35000"/>
            </a:spcAft>
          </a:pPr>
          <a:r>
            <a:rPr lang="ru-RU" sz="1400" b="1" i="1" kern="1200" dirty="0" smtClean="0">
              <a:solidFill>
                <a:srgbClr val="3333FF"/>
              </a:solidFill>
              <a:latin typeface="Arial" pitchFamily="34" charset="0"/>
              <a:cs typeface="Arial" pitchFamily="34" charset="0"/>
            </a:rPr>
            <a:t>по оказанию услуг организации общегородских массовых мероприятий для лиц с ограниченными возможностями и инвалидов  </a:t>
          </a:r>
          <a:r>
            <a:rPr lang="ru-RU" sz="1400" b="1" i="1" kern="1200" dirty="0" smtClean="0">
              <a:solidFill>
                <a:srgbClr val="FF0000"/>
              </a:solidFill>
              <a:latin typeface="Arial" pitchFamily="34" charset="0"/>
              <a:cs typeface="Arial" pitchFamily="34" charset="0"/>
            </a:rPr>
            <a:t>662,5</a:t>
          </a:r>
          <a:endParaRPr lang="ru-RU" sz="1400" b="1" i="1" kern="1200" dirty="0">
            <a:solidFill>
              <a:srgbClr val="FF0000"/>
            </a:solidFill>
            <a:latin typeface="Arial" pitchFamily="34" charset="0"/>
            <a:cs typeface="Arial" pitchFamily="34" charset="0"/>
          </a:endParaRPr>
        </a:p>
      </dsp:txBody>
      <dsp:txXfrm>
        <a:off x="998765" y="2646699"/>
        <a:ext cx="8075760" cy="764362"/>
      </dsp:txXfrm>
    </dsp:sp>
    <dsp:sp modelId="{91AC8DFB-B2DB-4FEA-AB70-1EE3125CBC38}">
      <dsp:nvSpPr>
        <dsp:cNvPr id="0" name=""/>
        <dsp:cNvSpPr/>
      </dsp:nvSpPr>
      <dsp:spPr>
        <a:xfrm>
          <a:off x="521039" y="2458590"/>
          <a:ext cx="955452" cy="1140581"/>
        </a:xfrm>
        <a:prstGeom prst="ellipse">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97B0F7-01BC-42AC-B368-F000F8036F5B}">
      <dsp:nvSpPr>
        <dsp:cNvPr id="0" name=""/>
        <dsp:cNvSpPr/>
      </dsp:nvSpPr>
      <dsp:spPr>
        <a:xfrm>
          <a:off x="560539" y="3600401"/>
          <a:ext cx="8513986" cy="1150441"/>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12" tIns="35560" rIns="35560" bIns="35560" numCol="1" spcCol="1270" anchor="ctr" anchorCtr="0">
          <a:noAutofit/>
        </a:bodyPr>
        <a:lstStyle/>
        <a:p>
          <a:pPr lvl="0" algn="l" defTabSz="622300">
            <a:lnSpc>
              <a:spcPct val="90000"/>
            </a:lnSpc>
            <a:spcBef>
              <a:spcPct val="0"/>
            </a:spcBef>
            <a:spcAft>
              <a:spcPct val="35000"/>
            </a:spcAft>
          </a:pPr>
          <a:r>
            <a:rPr lang="ru-RU" sz="1400" b="1" i="1" kern="1200" dirty="0" smtClean="0">
              <a:solidFill>
                <a:srgbClr val="0000FF"/>
              </a:solidFill>
              <a:latin typeface="Arial" pitchFamily="34" charset="0"/>
              <a:cs typeface="Arial" pitchFamily="34" charset="0"/>
            </a:rPr>
            <a:t>деятельность в области образования и (или) просвещения и (или) науки и (или) культуры и (или) искусства и (или) здравоохранения и (или) профилактики и охраны здоровья граждан и (или) пропаганде здорового образа жизни и (или) улучшения морально-психологического состояния граждан и (или) физической культуры и спорта и  содействие указанной деятельности и (или) содействие духовному развитию личности </a:t>
          </a:r>
          <a:r>
            <a:rPr lang="ru-RU" sz="1400" b="1" i="1" kern="1200" dirty="0" smtClean="0">
              <a:solidFill>
                <a:srgbClr val="3333FF"/>
              </a:solidFill>
              <a:latin typeface="Arial" pitchFamily="34" charset="0"/>
              <a:cs typeface="Arial" pitchFamily="34" charset="0"/>
            </a:rPr>
            <a:t>  </a:t>
          </a:r>
          <a:r>
            <a:rPr lang="ru-RU" sz="1400" b="1" i="1" kern="1200" dirty="0" smtClean="0">
              <a:solidFill>
                <a:srgbClr val="FF0000"/>
              </a:solidFill>
              <a:latin typeface="Arial" pitchFamily="34" charset="0"/>
              <a:cs typeface="Arial" pitchFamily="34" charset="0"/>
            </a:rPr>
            <a:t>12 389,4</a:t>
          </a:r>
          <a:endParaRPr lang="ru-RU" sz="1400" b="1" i="1" kern="1200" dirty="0">
            <a:solidFill>
              <a:srgbClr val="FF0000"/>
            </a:solidFill>
            <a:latin typeface="Arial" pitchFamily="34" charset="0"/>
            <a:cs typeface="Arial" pitchFamily="34" charset="0"/>
          </a:endParaRPr>
        </a:p>
      </dsp:txBody>
      <dsp:txXfrm>
        <a:off x="560539" y="3600401"/>
        <a:ext cx="8513986" cy="1150441"/>
      </dsp:txXfrm>
    </dsp:sp>
    <dsp:sp modelId="{78E793DF-6F3E-4047-947D-529B6B2183F5}">
      <dsp:nvSpPr>
        <dsp:cNvPr id="0" name=""/>
        <dsp:cNvSpPr/>
      </dsp:nvSpPr>
      <dsp:spPr>
        <a:xfrm>
          <a:off x="82813" y="3459267"/>
          <a:ext cx="955452" cy="1432710"/>
        </a:xfrm>
        <a:prstGeom prst="ellipse">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0.07258</cdr:x>
      <cdr:y>0</cdr:y>
    </cdr:from>
    <cdr:to>
      <cdr:x>0.07475</cdr:x>
      <cdr:y>0.71185</cdr:y>
    </cdr:to>
    <cdr:cxnSp macro="">
      <cdr:nvCxnSpPr>
        <cdr:cNvPr id="3" name="Прямая соединительная линия 2"/>
        <cdr:cNvCxnSpPr/>
      </cdr:nvCxnSpPr>
      <cdr:spPr>
        <a:xfrm xmlns:a="http://schemas.openxmlformats.org/drawingml/2006/main">
          <a:off x="648072" y="0"/>
          <a:ext cx="19376" cy="4038359"/>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0.19672</cdr:x>
      <cdr:y>0.29427</cdr:y>
    </cdr:from>
    <cdr:to>
      <cdr:x>0.25343</cdr:x>
      <cdr:y>0.41295</cdr:y>
    </cdr:to>
    <cdr:cxnSp macro="">
      <cdr:nvCxnSpPr>
        <cdr:cNvPr id="6" name="Прямая со стрелкой 5"/>
        <cdr:cNvCxnSpPr/>
      </cdr:nvCxnSpPr>
      <cdr:spPr>
        <a:xfrm xmlns:a="http://schemas.openxmlformats.org/drawingml/2006/main" flipV="1">
          <a:off x="1728192" y="1544296"/>
          <a:ext cx="498200" cy="622818"/>
        </a:xfrm>
        <a:prstGeom xmlns:a="http://schemas.openxmlformats.org/drawingml/2006/main" prst="straightConnector1">
          <a:avLst/>
        </a:prstGeom>
        <a:ln xmlns:a="http://schemas.openxmlformats.org/drawingml/2006/main" w="12700">
          <a:solidFill>
            <a:srgbClr val="0000FF"/>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0.23502</cdr:x>
      <cdr:y>0.31579</cdr:y>
    </cdr:from>
    <cdr:to>
      <cdr:x>0.25892</cdr:x>
      <cdr:y>0.33333</cdr:y>
    </cdr:to>
    <cdr:sp macro="" textlink="">
      <cdr:nvSpPr>
        <cdr:cNvPr id="3" name="Прямая со стрелкой 2"/>
        <cdr:cNvSpPr/>
      </cdr:nvSpPr>
      <cdr:spPr>
        <a:xfrm xmlns:a="http://schemas.openxmlformats.org/drawingml/2006/main" flipH="1" flipV="1">
          <a:off x="2123728" y="1296144"/>
          <a:ext cx="216024" cy="7200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drawings/drawing3.xml><?xml version="1.0" encoding="utf-8"?>
<c:userShapes xmlns:c="http://schemas.openxmlformats.org/drawingml/2006/chart">
  <cdr:relSizeAnchor xmlns:cdr="http://schemas.openxmlformats.org/drawingml/2006/chartDrawing">
    <cdr:from>
      <cdr:x>0.01629</cdr:x>
      <cdr:y>0.54618</cdr:y>
    </cdr:from>
    <cdr:to>
      <cdr:x>0.04887</cdr:x>
      <cdr:y>0.6008</cdr:y>
    </cdr:to>
    <cdr:sp macro="" textlink="">
      <cdr:nvSpPr>
        <cdr:cNvPr id="3" name="Прямая со стрелкой 2"/>
        <cdr:cNvSpPr/>
      </cdr:nvSpPr>
      <cdr:spPr>
        <a:xfrm xmlns:a="http://schemas.openxmlformats.org/drawingml/2006/main" flipH="1">
          <a:off x="144016" y="2160240"/>
          <a:ext cx="288032" cy="216024"/>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0.01629</cdr:x>
      <cdr:y>0.47336</cdr:y>
    </cdr:from>
    <cdr:to>
      <cdr:x>0.05701</cdr:x>
      <cdr:y>0.54618</cdr:y>
    </cdr:to>
    <cdr:sp macro="" textlink="">
      <cdr:nvSpPr>
        <cdr:cNvPr id="5" name="Прямая со стрелкой 4"/>
        <cdr:cNvSpPr/>
      </cdr:nvSpPr>
      <cdr:spPr>
        <a:xfrm xmlns:a="http://schemas.openxmlformats.org/drawingml/2006/main" flipH="1" flipV="1">
          <a:off x="144016" y="1872208"/>
          <a:ext cx="360040" cy="288032"/>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0.21991</cdr:x>
      <cdr:y>0.2913</cdr:y>
    </cdr:from>
    <cdr:to>
      <cdr:x>0.2362</cdr:x>
      <cdr:y>0.40053</cdr:y>
    </cdr:to>
    <cdr:sp macro="" textlink="">
      <cdr:nvSpPr>
        <cdr:cNvPr id="7" name="Прямая со стрелкой 6"/>
        <cdr:cNvSpPr/>
      </cdr:nvSpPr>
      <cdr:spPr>
        <a:xfrm xmlns:a="http://schemas.openxmlformats.org/drawingml/2006/main" flipH="1">
          <a:off x="1944216" y="1152128"/>
          <a:ext cx="144016" cy="432048"/>
        </a:xfrm>
        <a:prstGeom xmlns:a="http://schemas.openxmlformats.org/drawingml/2006/main" prst="straightConnector1">
          <a:avLst/>
        </a:prstGeom>
        <a:ln xmlns:a="http://schemas.openxmlformats.org/drawingml/2006/main">
          <a:solidFill>
            <a:schemeClr val="tx1"/>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ln>
              <a:solidFill>
                <a:schemeClr val="tx1"/>
              </a:solidFill>
            </a:ln>
          </a:endParaRPr>
        </a:p>
      </cdr:txBody>
    </cdr:sp>
  </cdr:relSizeAnchor>
  <cdr:relSizeAnchor xmlns:cdr="http://schemas.openxmlformats.org/drawingml/2006/chartDrawing">
    <cdr:from>
      <cdr:x>0.21991</cdr:x>
      <cdr:y>0.23668</cdr:y>
    </cdr:from>
    <cdr:to>
      <cdr:x>0.2362</cdr:x>
      <cdr:y>0.27309</cdr:y>
    </cdr:to>
    <cdr:sp macro="" textlink="">
      <cdr:nvSpPr>
        <cdr:cNvPr id="8" name="Прямая со стрелкой 7"/>
        <cdr:cNvSpPr/>
      </cdr:nvSpPr>
      <cdr:spPr>
        <a:xfrm xmlns:a="http://schemas.openxmlformats.org/drawingml/2006/main" flipH="1" flipV="1">
          <a:off x="1944216" y="936104"/>
          <a:ext cx="144016" cy="14401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ln>
              <a:solidFill>
                <a:schemeClr val="tx1"/>
              </a:solidFill>
            </a:ln>
          </a:endParaRPr>
        </a:p>
      </cdr:txBody>
    </cdr:sp>
  </cdr:relSizeAnchor>
  <cdr:relSizeAnchor xmlns:cdr="http://schemas.openxmlformats.org/drawingml/2006/chartDrawing">
    <cdr:from>
      <cdr:x>0.39909</cdr:x>
      <cdr:y>0.23668</cdr:y>
    </cdr:from>
    <cdr:to>
      <cdr:x>0.42353</cdr:x>
      <cdr:y>0.25488</cdr:y>
    </cdr:to>
    <cdr:sp macro="" textlink="">
      <cdr:nvSpPr>
        <cdr:cNvPr id="10" name="Прямая со стрелкой 9"/>
        <cdr:cNvSpPr/>
      </cdr:nvSpPr>
      <cdr:spPr>
        <a:xfrm xmlns:a="http://schemas.openxmlformats.org/drawingml/2006/main" flipH="1" flipV="1">
          <a:off x="3528392" y="936104"/>
          <a:ext cx="216024" cy="7200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0.39909</cdr:x>
      <cdr:y>0.2913</cdr:y>
    </cdr:from>
    <cdr:to>
      <cdr:x>0.42353</cdr:x>
      <cdr:y>0.38233</cdr:y>
    </cdr:to>
    <cdr:sp macro="" textlink="">
      <cdr:nvSpPr>
        <cdr:cNvPr id="12" name="Прямая со стрелкой 11"/>
        <cdr:cNvSpPr/>
      </cdr:nvSpPr>
      <cdr:spPr>
        <a:xfrm xmlns:a="http://schemas.openxmlformats.org/drawingml/2006/main" flipH="1">
          <a:off x="3528392" y="1152128"/>
          <a:ext cx="216024" cy="36004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0.58642</cdr:x>
      <cdr:y>0.23668</cdr:y>
    </cdr:from>
    <cdr:to>
      <cdr:x>0.60271</cdr:x>
      <cdr:y>0.25488</cdr:y>
    </cdr:to>
    <cdr:sp macro="" textlink="">
      <cdr:nvSpPr>
        <cdr:cNvPr id="14" name="Прямая со стрелкой 13"/>
        <cdr:cNvSpPr/>
      </cdr:nvSpPr>
      <cdr:spPr>
        <a:xfrm xmlns:a="http://schemas.openxmlformats.org/drawingml/2006/main" flipH="1" flipV="1">
          <a:off x="5184576" y="936104"/>
          <a:ext cx="144016" cy="7200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0.58642</cdr:x>
      <cdr:y>0.2913</cdr:y>
    </cdr:from>
    <cdr:to>
      <cdr:x>0.61085</cdr:x>
      <cdr:y>0.36412</cdr:y>
    </cdr:to>
    <cdr:sp macro="" textlink="">
      <cdr:nvSpPr>
        <cdr:cNvPr id="16" name="Прямая со стрелкой 15"/>
        <cdr:cNvSpPr/>
      </cdr:nvSpPr>
      <cdr:spPr>
        <a:xfrm xmlns:a="http://schemas.openxmlformats.org/drawingml/2006/main" flipH="1">
          <a:off x="5184576" y="1152128"/>
          <a:ext cx="216024" cy="28803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drawings/drawing4.xml><?xml version="1.0" encoding="utf-8"?>
<c:userShapes xmlns:c="http://schemas.openxmlformats.org/drawingml/2006/chart">
  <cdr:relSizeAnchor xmlns:cdr="http://schemas.openxmlformats.org/drawingml/2006/chartDrawing">
    <cdr:from>
      <cdr:x>0.79919</cdr:x>
      <cdr:y>0.01887</cdr:y>
    </cdr:from>
    <cdr:to>
      <cdr:x>0.83132</cdr:x>
      <cdr:y>0.88679</cdr:y>
    </cdr:to>
    <cdr:sp macro="" textlink="">
      <cdr:nvSpPr>
        <cdr:cNvPr id="2" name="Правая фигурная скобка 1"/>
        <cdr:cNvSpPr/>
      </cdr:nvSpPr>
      <cdr:spPr>
        <a:xfrm xmlns:a="http://schemas.openxmlformats.org/drawingml/2006/main">
          <a:off x="7164288" y="72008"/>
          <a:ext cx="288032" cy="3312368"/>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0.58231</cdr:x>
      <cdr:y>0.01887</cdr:y>
    </cdr:from>
    <cdr:to>
      <cdr:x>0.6064</cdr:x>
      <cdr:y>0.88679</cdr:y>
    </cdr:to>
    <cdr:sp macro="" textlink="">
      <cdr:nvSpPr>
        <cdr:cNvPr id="3" name="Правая фигурная скобка 2"/>
        <cdr:cNvSpPr/>
      </cdr:nvSpPr>
      <cdr:spPr>
        <a:xfrm xmlns:a="http://schemas.openxmlformats.org/drawingml/2006/main">
          <a:off x="5220072" y="72008"/>
          <a:ext cx="216024" cy="3312368"/>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0.38149</cdr:x>
      <cdr:y>0.01887</cdr:y>
    </cdr:from>
    <cdr:to>
      <cdr:x>0.42969</cdr:x>
      <cdr:y>0.88679</cdr:y>
    </cdr:to>
    <cdr:sp macro="" textlink="">
      <cdr:nvSpPr>
        <cdr:cNvPr id="4" name="Правая фигурная скобка 3"/>
        <cdr:cNvSpPr/>
      </cdr:nvSpPr>
      <cdr:spPr>
        <a:xfrm xmlns:a="http://schemas.openxmlformats.org/drawingml/2006/main">
          <a:off x="3419872" y="72008"/>
          <a:ext cx="432048" cy="3312368"/>
        </a:xfrm>
        <a:prstGeom xmlns:a="http://schemas.openxmlformats.org/drawingml/2006/main" prst="rightBrac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0.06822</cdr:x>
      <cdr:y>0.0566</cdr:y>
    </cdr:from>
    <cdr:to>
      <cdr:x>0.09232</cdr:x>
      <cdr:y>0.13208</cdr:y>
    </cdr:to>
    <cdr:sp macro="" textlink="">
      <cdr:nvSpPr>
        <cdr:cNvPr id="6" name="Прямая со стрелкой 5"/>
        <cdr:cNvSpPr/>
      </cdr:nvSpPr>
      <cdr:spPr>
        <a:xfrm xmlns:a="http://schemas.openxmlformats.org/drawingml/2006/main" flipH="1">
          <a:off x="611560" y="216024"/>
          <a:ext cx="216024" cy="28803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ln>
              <a:solidFill>
                <a:schemeClr val="tx1"/>
              </a:solidFill>
            </a:ln>
          </a:endParaRPr>
        </a:p>
      </cdr:txBody>
    </cdr:sp>
  </cdr:relSizeAnchor>
  <cdr:relSizeAnchor xmlns:cdr="http://schemas.openxmlformats.org/drawingml/2006/chartDrawing">
    <cdr:from>
      <cdr:x>0.27707</cdr:x>
      <cdr:y>0.09434</cdr:y>
    </cdr:from>
    <cdr:to>
      <cdr:x>0.27707</cdr:x>
      <cdr:y>0.09434</cdr:y>
    </cdr:to>
    <cdr:sp macro="" textlink="">
      <cdr:nvSpPr>
        <cdr:cNvPr id="8" name="Прямая со стрелкой 7"/>
        <cdr:cNvSpPr/>
      </cdr:nvSpPr>
      <cdr:spPr>
        <a:xfrm xmlns:a="http://schemas.openxmlformats.org/drawingml/2006/main">
          <a:off x="2483768" y="360040"/>
          <a:ext cx="0" cy="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0.26903</cdr:x>
      <cdr:y>0.01887</cdr:y>
    </cdr:from>
    <cdr:to>
      <cdr:x>0.30117</cdr:x>
      <cdr:y>0.09434</cdr:y>
    </cdr:to>
    <cdr:sp macro="" textlink="">
      <cdr:nvSpPr>
        <cdr:cNvPr id="10" name="Прямая со стрелкой 9"/>
        <cdr:cNvSpPr/>
      </cdr:nvSpPr>
      <cdr:spPr>
        <a:xfrm xmlns:a="http://schemas.openxmlformats.org/drawingml/2006/main" flipH="1">
          <a:off x="2411760" y="72008"/>
          <a:ext cx="288032" cy="28803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0.47788</cdr:x>
      <cdr:y>0.03774</cdr:y>
    </cdr:from>
    <cdr:to>
      <cdr:x>0.50198</cdr:x>
      <cdr:y>0.11321</cdr:y>
    </cdr:to>
    <cdr:sp macro="" textlink="">
      <cdr:nvSpPr>
        <cdr:cNvPr id="12" name="Прямая со стрелкой 11"/>
        <cdr:cNvSpPr/>
      </cdr:nvSpPr>
      <cdr:spPr>
        <a:xfrm xmlns:a="http://schemas.openxmlformats.org/drawingml/2006/main" flipH="1">
          <a:off x="4283968" y="144016"/>
          <a:ext cx="216024" cy="28803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0.68673</cdr:x>
      <cdr:y>0.01887</cdr:y>
    </cdr:from>
    <cdr:to>
      <cdr:x>0.71083</cdr:x>
      <cdr:y>0.09434</cdr:y>
    </cdr:to>
    <cdr:sp macro="" textlink="">
      <cdr:nvSpPr>
        <cdr:cNvPr id="14" name="Прямая со стрелкой 13"/>
        <cdr:cNvSpPr/>
      </cdr:nvSpPr>
      <cdr:spPr>
        <a:xfrm xmlns:a="http://schemas.openxmlformats.org/drawingml/2006/main" flipH="1">
          <a:off x="6156176" y="72008"/>
          <a:ext cx="216024" cy="288032"/>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drawings/drawing5.xml><?xml version="1.0" encoding="utf-8"?>
<c:userShapes xmlns:c="http://schemas.openxmlformats.org/drawingml/2006/chart">
  <cdr:relSizeAnchor xmlns:cdr="http://schemas.openxmlformats.org/drawingml/2006/chartDrawing">
    <cdr:from>
      <cdr:x>0.41388</cdr:x>
      <cdr:y>0.5951</cdr:y>
    </cdr:from>
    <cdr:to>
      <cdr:x>0.42207</cdr:x>
      <cdr:y>0.72634</cdr:y>
    </cdr:to>
    <cdr:sp macro="" textlink="">
      <cdr:nvSpPr>
        <cdr:cNvPr id="3" name="Прямая со стрелкой 2"/>
        <cdr:cNvSpPr/>
      </cdr:nvSpPr>
      <cdr:spPr>
        <a:xfrm xmlns:a="http://schemas.openxmlformats.org/drawingml/2006/main" flipV="1">
          <a:off x="3635896" y="1632465"/>
          <a:ext cx="72008" cy="360040"/>
        </a:xfrm>
        <a:prstGeom xmlns:a="http://schemas.openxmlformats.org/drawingml/2006/main" prst="straightConnector1">
          <a:avLst/>
        </a:prstGeom>
        <a:ln xmlns:a="http://schemas.openxmlformats.org/drawingml/2006/main">
          <a:solidFill>
            <a:srgbClr val="0000FF"/>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0.47945</cdr:x>
      <cdr:y>0.62134</cdr:y>
    </cdr:from>
    <cdr:to>
      <cdr:x>0.49584</cdr:x>
      <cdr:y>0.75259</cdr:y>
    </cdr:to>
    <cdr:sp macro="" textlink="">
      <cdr:nvSpPr>
        <cdr:cNvPr id="5" name="Прямая со стрелкой 4"/>
        <cdr:cNvSpPr/>
      </cdr:nvSpPr>
      <cdr:spPr>
        <a:xfrm xmlns:a="http://schemas.openxmlformats.org/drawingml/2006/main" flipV="1">
          <a:off x="4211960" y="1704473"/>
          <a:ext cx="144016" cy="360040"/>
        </a:xfrm>
        <a:prstGeom xmlns:a="http://schemas.openxmlformats.org/drawingml/2006/main" prst="straightConnector1">
          <a:avLst/>
        </a:prstGeom>
        <a:ln xmlns:a="http://schemas.openxmlformats.org/drawingml/2006/main">
          <a:solidFill>
            <a:srgbClr val="0000FF"/>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0.54502</cdr:x>
      <cdr:y>0.62134</cdr:y>
    </cdr:from>
    <cdr:to>
      <cdr:x>0.56142</cdr:x>
      <cdr:y>0.72634</cdr:y>
    </cdr:to>
    <cdr:sp macro="" textlink="">
      <cdr:nvSpPr>
        <cdr:cNvPr id="7" name="Прямая со стрелкой 6"/>
        <cdr:cNvSpPr/>
      </cdr:nvSpPr>
      <cdr:spPr>
        <a:xfrm xmlns:a="http://schemas.openxmlformats.org/drawingml/2006/main" flipV="1">
          <a:off x="4788024" y="1704473"/>
          <a:ext cx="144016" cy="288032"/>
        </a:xfrm>
        <a:prstGeom xmlns:a="http://schemas.openxmlformats.org/drawingml/2006/main" prst="straightConnector1">
          <a:avLst/>
        </a:prstGeom>
        <a:ln xmlns:a="http://schemas.openxmlformats.org/drawingml/2006/main">
          <a:solidFill>
            <a:srgbClr val="0000FF"/>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0.62699</cdr:x>
      <cdr:y>0.62134</cdr:y>
    </cdr:from>
    <cdr:to>
      <cdr:x>0.64338</cdr:x>
      <cdr:y>0.72634</cdr:y>
    </cdr:to>
    <cdr:sp macro="" textlink="">
      <cdr:nvSpPr>
        <cdr:cNvPr id="11" name="Прямая со стрелкой 10"/>
        <cdr:cNvSpPr/>
      </cdr:nvSpPr>
      <cdr:spPr>
        <a:xfrm xmlns:a="http://schemas.openxmlformats.org/drawingml/2006/main" flipV="1">
          <a:off x="5508104" y="1704473"/>
          <a:ext cx="144016" cy="288032"/>
        </a:xfrm>
        <a:prstGeom xmlns:a="http://schemas.openxmlformats.org/drawingml/2006/main" prst="straightConnector1">
          <a:avLst/>
        </a:prstGeom>
        <a:ln xmlns:a="http://schemas.openxmlformats.org/drawingml/2006/main">
          <a:solidFill>
            <a:srgbClr val="0000FF"/>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29" tIns="45713" rIns="91429" bIns="45713"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29" tIns="45713" rIns="91429" bIns="45713" rtlCol="0"/>
          <a:lstStyle>
            <a:lvl1pPr algn="r" fontAlgn="auto">
              <a:spcBef>
                <a:spcPts val="0"/>
              </a:spcBef>
              <a:spcAft>
                <a:spcPts val="0"/>
              </a:spcAft>
              <a:defRPr sz="1200">
                <a:latin typeface="+mn-lt"/>
              </a:defRPr>
            </a:lvl1pPr>
          </a:lstStyle>
          <a:p>
            <a:pPr>
              <a:defRPr/>
            </a:pPr>
            <a:fld id="{E68545BF-EFFE-4AD4-B16D-AAE714ED9C65}" type="datetimeFigureOut">
              <a:rPr lang="ru-RU"/>
              <a:pPr>
                <a:defRPr/>
              </a:pPr>
              <a:t>28.05.2019</a:t>
            </a:fld>
            <a:endParaRPr lang="ru-RU"/>
          </a:p>
        </p:txBody>
      </p:sp>
      <p:sp>
        <p:nvSpPr>
          <p:cNvPr id="4" name="Нижний колонтитул 3"/>
          <p:cNvSpPr>
            <a:spLocks noGrp="1"/>
          </p:cNvSpPr>
          <p:nvPr>
            <p:ph type="ftr" sz="quarter" idx="2"/>
          </p:nvPr>
        </p:nvSpPr>
        <p:spPr>
          <a:xfrm>
            <a:off x="0" y="9428165"/>
            <a:ext cx="2946400" cy="496887"/>
          </a:xfrm>
          <a:prstGeom prst="rect">
            <a:avLst/>
          </a:prstGeom>
        </p:spPr>
        <p:txBody>
          <a:bodyPr vert="horz" lIns="91429" tIns="45713" rIns="91429" bIns="45713" rtlCol="0" anchor="b"/>
          <a:lstStyle>
            <a:lvl1pPr algn="l"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849688" y="9428165"/>
            <a:ext cx="2946400" cy="496887"/>
          </a:xfrm>
          <a:prstGeom prst="rect">
            <a:avLst/>
          </a:prstGeom>
        </p:spPr>
        <p:txBody>
          <a:bodyPr vert="horz" lIns="91429" tIns="45713" rIns="91429" bIns="45713" rtlCol="0" anchor="b"/>
          <a:lstStyle>
            <a:lvl1pPr algn="r" fontAlgn="auto">
              <a:spcBef>
                <a:spcPts val="0"/>
              </a:spcBef>
              <a:spcAft>
                <a:spcPts val="0"/>
              </a:spcAft>
              <a:defRPr sz="1200">
                <a:latin typeface="+mn-lt"/>
              </a:defRPr>
            </a:lvl1pPr>
          </a:lstStyle>
          <a:p>
            <a:pPr>
              <a:defRPr/>
            </a:pPr>
            <a:fld id="{29E67C86-EE41-4368-8B0B-81A81063EF6F}" type="slidenum">
              <a:rPr lang="ru-RU"/>
              <a:pPr>
                <a:defRPr/>
              </a:pPr>
              <a:t>‹#›</a:t>
            </a:fld>
            <a:endParaRPr lang="ru-RU"/>
          </a:p>
        </p:txBody>
      </p:sp>
    </p:spTree>
    <p:extLst>
      <p:ext uri="{BB962C8B-B14F-4D97-AF65-F5344CB8AC3E}">
        <p14:creationId xmlns="" xmlns:p14="http://schemas.microsoft.com/office/powerpoint/2010/main" val="5003144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29" tIns="45713" rIns="91429" bIns="45713" rtlCol="0"/>
          <a:lstStyle>
            <a:lvl1pPr algn="l"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29" tIns="45713" rIns="91429" bIns="45713" rtlCol="0"/>
          <a:lstStyle>
            <a:lvl1pPr algn="r" fontAlgn="auto">
              <a:spcBef>
                <a:spcPts val="0"/>
              </a:spcBef>
              <a:spcAft>
                <a:spcPts val="0"/>
              </a:spcAft>
              <a:defRPr sz="1200">
                <a:latin typeface="+mn-lt"/>
              </a:defRPr>
            </a:lvl1pPr>
          </a:lstStyle>
          <a:p>
            <a:pPr>
              <a:defRPr/>
            </a:pPr>
            <a:fld id="{5E7FC92D-36D3-4DD6-823A-6F221FAF6D28}" type="datetimeFigureOut">
              <a:rPr lang="ru-RU"/>
              <a:pPr>
                <a:defRPr/>
              </a:pPr>
              <a:t>28.05.2019</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29" tIns="45713" rIns="91429" bIns="45713" rtlCol="0" anchor="ctr"/>
          <a:lstStyle/>
          <a:p>
            <a:pPr lvl="0"/>
            <a:endParaRPr lang="ru-RU" noProof="0"/>
          </a:p>
        </p:txBody>
      </p:sp>
      <p:sp>
        <p:nvSpPr>
          <p:cNvPr id="5" name="Заметки 4"/>
          <p:cNvSpPr>
            <a:spLocks noGrp="1"/>
          </p:cNvSpPr>
          <p:nvPr>
            <p:ph type="body" sz="quarter" idx="3"/>
          </p:nvPr>
        </p:nvSpPr>
        <p:spPr>
          <a:xfrm>
            <a:off x="679452" y="4714876"/>
            <a:ext cx="5438775" cy="4467225"/>
          </a:xfrm>
          <a:prstGeom prst="rect">
            <a:avLst/>
          </a:prstGeom>
        </p:spPr>
        <p:txBody>
          <a:bodyPr vert="horz" lIns="91429" tIns="45713" rIns="91429" bIns="45713"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ru-RU" noProof="0"/>
          </a:p>
        </p:txBody>
      </p:sp>
      <p:sp>
        <p:nvSpPr>
          <p:cNvPr id="6" name="Нижний колонтитул 5"/>
          <p:cNvSpPr>
            <a:spLocks noGrp="1"/>
          </p:cNvSpPr>
          <p:nvPr>
            <p:ph type="ftr" sz="quarter" idx="4"/>
          </p:nvPr>
        </p:nvSpPr>
        <p:spPr>
          <a:xfrm>
            <a:off x="0" y="9428165"/>
            <a:ext cx="2946400" cy="496887"/>
          </a:xfrm>
          <a:prstGeom prst="rect">
            <a:avLst/>
          </a:prstGeom>
        </p:spPr>
        <p:txBody>
          <a:bodyPr vert="horz" lIns="91429" tIns="45713" rIns="91429" bIns="45713" rtlCol="0" anchor="b"/>
          <a:lstStyle>
            <a:lvl1pPr algn="l"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849688" y="9428165"/>
            <a:ext cx="2946400" cy="496887"/>
          </a:xfrm>
          <a:prstGeom prst="rect">
            <a:avLst/>
          </a:prstGeom>
        </p:spPr>
        <p:txBody>
          <a:bodyPr vert="horz" lIns="91429" tIns="45713" rIns="91429" bIns="45713" rtlCol="0" anchor="b"/>
          <a:lstStyle>
            <a:lvl1pPr algn="r" fontAlgn="auto">
              <a:spcBef>
                <a:spcPts val="0"/>
              </a:spcBef>
              <a:spcAft>
                <a:spcPts val="0"/>
              </a:spcAft>
              <a:defRPr sz="1200">
                <a:latin typeface="+mn-lt"/>
              </a:defRPr>
            </a:lvl1pPr>
          </a:lstStyle>
          <a:p>
            <a:pPr>
              <a:defRPr/>
            </a:pPr>
            <a:fld id="{567C0301-A95E-4A2B-B107-C9BCADA4C6A9}" type="slidenum">
              <a:rPr lang="ru-RU"/>
              <a:pPr>
                <a:defRPr/>
              </a:pPr>
              <a:t>‹#›</a:t>
            </a:fld>
            <a:endParaRPr lang="ru-RU"/>
          </a:p>
        </p:txBody>
      </p:sp>
    </p:spTree>
    <p:extLst>
      <p:ext uri="{BB962C8B-B14F-4D97-AF65-F5344CB8AC3E}">
        <p14:creationId xmlns="" xmlns:p14="http://schemas.microsoft.com/office/powerpoint/2010/main" val="188504982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1</a:t>
            </a:fld>
            <a:endParaRPr lang="ru-RU"/>
          </a:p>
        </p:txBody>
      </p:sp>
    </p:spTree>
    <p:extLst>
      <p:ext uri="{BB962C8B-B14F-4D97-AF65-F5344CB8AC3E}">
        <p14:creationId xmlns="" xmlns:p14="http://schemas.microsoft.com/office/powerpoint/2010/main" val="4185591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46</a:t>
            </a:fld>
            <a:endParaRPr lang="ru-RU"/>
          </a:p>
        </p:txBody>
      </p:sp>
    </p:spTree>
    <p:extLst>
      <p:ext uri="{BB962C8B-B14F-4D97-AF65-F5344CB8AC3E}">
        <p14:creationId xmlns="" xmlns:p14="http://schemas.microsoft.com/office/powerpoint/2010/main" val="402336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47</a:t>
            </a:fld>
            <a:endParaRPr lang="ru-RU"/>
          </a:p>
        </p:txBody>
      </p:sp>
    </p:spTree>
    <p:extLst>
      <p:ext uri="{BB962C8B-B14F-4D97-AF65-F5344CB8AC3E}">
        <p14:creationId xmlns="" xmlns:p14="http://schemas.microsoft.com/office/powerpoint/2010/main" val="594881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ru-RU" sz="1200" kern="1200" dirty="0" smtClean="0">
                <a:solidFill>
                  <a:schemeClr val="tx1"/>
                </a:solidFill>
                <a:effectLst/>
                <a:latin typeface="+mn-lt"/>
                <a:ea typeface="+mn-ea"/>
                <a:cs typeface="+mn-cs"/>
              </a:rPr>
              <a:t>* - по данным социологического исследования состояния межнациональных и межконфессиональных отношений в Ханты-Мансийском автономном округе – Югре.</a:t>
            </a:r>
          </a:p>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49</a:t>
            </a:fld>
            <a:endParaRPr lang="ru-RU"/>
          </a:p>
        </p:txBody>
      </p:sp>
    </p:spTree>
    <p:extLst>
      <p:ext uri="{BB962C8B-B14F-4D97-AF65-F5344CB8AC3E}">
        <p14:creationId xmlns="" xmlns:p14="http://schemas.microsoft.com/office/powerpoint/2010/main" val="4023775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50</a:t>
            </a:fld>
            <a:endParaRPr lang="ru-RU"/>
          </a:p>
        </p:txBody>
      </p:sp>
    </p:spTree>
    <p:extLst>
      <p:ext uri="{BB962C8B-B14F-4D97-AF65-F5344CB8AC3E}">
        <p14:creationId xmlns="" xmlns:p14="http://schemas.microsoft.com/office/powerpoint/2010/main" val="3816584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Образ слайда 1"/>
          <p:cNvSpPr>
            <a:spLocks noGrp="1" noRot="1" noChangeAspect="1"/>
          </p:cNvSpPr>
          <p:nvPr>
            <p:ph type="sldImg"/>
          </p:nvPr>
        </p:nvSpPr>
        <p:spPr>
          <a:ln/>
        </p:spPr>
      </p:sp>
      <p:sp>
        <p:nvSpPr>
          <p:cNvPr id="3" name="Заметки 2"/>
          <p:cNvSpPr>
            <a:spLocks noGrp="1"/>
          </p:cNvSpPr>
          <p:nvPr>
            <p:ph type="body" idx="1"/>
          </p:nvPr>
        </p:nvSpPr>
        <p:spPr/>
        <p:txBody>
          <a:bodyPr>
            <a:normAutofit/>
          </a:bodyPr>
          <a:lstStyle/>
          <a:p>
            <a:pPr indent="177126" defTabSz="917544"/>
            <a:r>
              <a:rPr lang="ru-RU" dirty="0" smtClean="0"/>
              <a:t>По анализу ситуации в экономике, финансово-банковской и социальной сферах субъектов Российской Федерации проведенному Министерством регионального развития Российской Федерации за январь – май 2012 года Ханты-Мансийский автономный округ - </a:t>
            </a:r>
            <a:r>
              <a:rPr lang="ru-RU" dirty="0" err="1" smtClean="0"/>
              <a:t>Югра</a:t>
            </a:r>
            <a:r>
              <a:rPr lang="ru-RU" dirty="0" smtClean="0"/>
              <a:t> по большинству показателей входит в группу лидеров. </a:t>
            </a:r>
          </a:p>
          <a:p>
            <a:pPr indent="177126" defTabSz="917544"/>
            <a:endParaRPr lang="ru-RU" dirty="0" smtClean="0"/>
          </a:p>
        </p:txBody>
      </p:sp>
    </p:spTree>
    <p:extLst>
      <p:ext uri="{BB962C8B-B14F-4D97-AF65-F5344CB8AC3E}">
        <p14:creationId xmlns="" xmlns:p14="http://schemas.microsoft.com/office/powerpoint/2010/main" val="300786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Образ слайда 1"/>
          <p:cNvSpPr>
            <a:spLocks noGrp="1" noRot="1" noChangeAspect="1"/>
          </p:cNvSpPr>
          <p:nvPr>
            <p:ph type="sldImg"/>
          </p:nvPr>
        </p:nvSpPr>
        <p:spPr bwMode="auto">
          <a:noFill/>
          <a:ln>
            <a:solidFill>
              <a:srgbClr val="000000"/>
            </a:solidFill>
            <a:miter lim="800000"/>
            <a:headEnd/>
            <a:tailEnd/>
          </a:ln>
        </p:spPr>
      </p:sp>
      <p:sp>
        <p:nvSpPr>
          <p:cNvPr id="16386" name="Заметки 2"/>
          <p:cNvSpPr>
            <a:spLocks noGrp="1"/>
          </p:cNvSpPr>
          <p:nvPr>
            <p:ph type="body" idx="1"/>
          </p:nvPr>
        </p:nvSpPr>
        <p:spPr bwMode="auto">
          <a:noFill/>
        </p:spPr>
        <p:txBody>
          <a:bodyPr wrap="square" numCol="1" anchor="t" anchorCtr="0" compatLnSpc="1">
            <a:prstTxWarp prst="textNoShape">
              <a:avLst/>
            </a:prstTxWarp>
          </a:bodyPr>
          <a:lstStyle/>
          <a:p>
            <a:pPr indent="176213" defTabSz="915988">
              <a:spcBef>
                <a:spcPct val="0"/>
              </a:spcBef>
            </a:pPr>
            <a:endParaRPr lang="ru-RU" smtClean="0"/>
          </a:p>
        </p:txBody>
      </p:sp>
    </p:spTree>
    <p:extLst>
      <p:ext uri="{BB962C8B-B14F-4D97-AF65-F5344CB8AC3E}">
        <p14:creationId xmlns="" xmlns:p14="http://schemas.microsoft.com/office/powerpoint/2010/main" val="38496942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56</a:t>
            </a:fld>
            <a:endParaRPr lang="ru-RU"/>
          </a:p>
        </p:txBody>
      </p:sp>
    </p:spTree>
    <p:extLst>
      <p:ext uri="{BB962C8B-B14F-4D97-AF65-F5344CB8AC3E}">
        <p14:creationId xmlns="" xmlns:p14="http://schemas.microsoft.com/office/powerpoint/2010/main" val="1981250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57</a:t>
            </a:fld>
            <a:endParaRPr lang="ru-RU"/>
          </a:p>
        </p:txBody>
      </p:sp>
    </p:spTree>
    <p:extLst>
      <p:ext uri="{BB962C8B-B14F-4D97-AF65-F5344CB8AC3E}">
        <p14:creationId xmlns="" xmlns:p14="http://schemas.microsoft.com/office/powerpoint/2010/main" val="645044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09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15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086495-FBC2-48FD-8963-3F20781B8026}" type="slidenum">
              <a:rPr lang="ru-RU"/>
              <a:pPr fontAlgn="base">
                <a:spcBef>
                  <a:spcPct val="0"/>
                </a:spcBef>
                <a:spcAft>
                  <a:spcPct val="0"/>
                </a:spcAft>
                <a:defRPr/>
              </a:pPr>
              <a:t>58</a:t>
            </a:fld>
            <a:endParaRPr lang="ru-RU"/>
          </a:p>
        </p:txBody>
      </p:sp>
    </p:spTree>
    <p:extLst>
      <p:ext uri="{BB962C8B-B14F-4D97-AF65-F5344CB8AC3E}">
        <p14:creationId xmlns="" xmlns:p14="http://schemas.microsoft.com/office/powerpoint/2010/main" val="2923088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59</a:t>
            </a:fld>
            <a:endParaRPr lang="ru-RU"/>
          </a:p>
        </p:txBody>
      </p:sp>
    </p:spTree>
    <p:extLst>
      <p:ext uri="{BB962C8B-B14F-4D97-AF65-F5344CB8AC3E}">
        <p14:creationId xmlns="" xmlns:p14="http://schemas.microsoft.com/office/powerpoint/2010/main" val="1530096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5</a:t>
            </a:fld>
            <a:endParaRPr lang="ru-RU"/>
          </a:p>
        </p:txBody>
      </p:sp>
    </p:spTree>
    <p:extLst>
      <p:ext uri="{BB962C8B-B14F-4D97-AF65-F5344CB8AC3E}">
        <p14:creationId xmlns="" xmlns:p14="http://schemas.microsoft.com/office/powerpoint/2010/main" val="3841365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62</a:t>
            </a:fld>
            <a:endParaRPr lang="ru-RU"/>
          </a:p>
        </p:txBody>
      </p:sp>
    </p:spTree>
    <p:extLst>
      <p:ext uri="{BB962C8B-B14F-4D97-AF65-F5344CB8AC3E}">
        <p14:creationId xmlns="" xmlns:p14="http://schemas.microsoft.com/office/powerpoint/2010/main" val="1502272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63</a:t>
            </a:fld>
            <a:endParaRPr lang="ru-RU"/>
          </a:p>
        </p:txBody>
      </p:sp>
    </p:spTree>
    <p:extLst>
      <p:ext uri="{BB962C8B-B14F-4D97-AF65-F5344CB8AC3E}">
        <p14:creationId xmlns="" xmlns:p14="http://schemas.microsoft.com/office/powerpoint/2010/main" val="3514779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66</a:t>
            </a:fld>
            <a:endParaRPr lang="ru-RU"/>
          </a:p>
        </p:txBody>
      </p:sp>
    </p:spTree>
    <p:extLst>
      <p:ext uri="{BB962C8B-B14F-4D97-AF65-F5344CB8AC3E}">
        <p14:creationId xmlns="" xmlns:p14="http://schemas.microsoft.com/office/powerpoint/2010/main" val="23144029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Образ слайда 1"/>
          <p:cNvSpPr>
            <a:spLocks noGrp="1" noRot="1" noChangeAspect="1" noTextEdit="1"/>
          </p:cNvSpPr>
          <p:nvPr>
            <p:ph type="sldImg"/>
          </p:nvPr>
        </p:nvSpPr>
        <p:spPr bwMode="auto">
          <a:xfrm>
            <a:off x="917575" y="744538"/>
            <a:ext cx="4962525" cy="3722687"/>
          </a:xfrm>
          <a:noFill/>
          <a:ln>
            <a:solidFill>
              <a:srgbClr val="000000"/>
            </a:solidFill>
            <a:miter lim="800000"/>
            <a:headEnd/>
            <a:tailEnd/>
          </a:ln>
        </p:spPr>
      </p:sp>
      <p:sp>
        <p:nvSpPr>
          <p:cNvPr id="40962"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1508"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086495-FBC2-48FD-8963-3F20781B8026}" type="slidenum">
              <a:rPr lang="ru-RU"/>
              <a:pPr fontAlgn="base">
                <a:spcBef>
                  <a:spcPct val="0"/>
                </a:spcBef>
                <a:spcAft>
                  <a:spcPct val="0"/>
                </a:spcAft>
                <a:defRPr/>
              </a:pPr>
              <a:t>71</a:t>
            </a:fld>
            <a:endParaRPr lang="ru-RU"/>
          </a:p>
        </p:txBody>
      </p:sp>
    </p:spTree>
    <p:extLst>
      <p:ext uri="{BB962C8B-B14F-4D97-AF65-F5344CB8AC3E}">
        <p14:creationId xmlns="" xmlns:p14="http://schemas.microsoft.com/office/powerpoint/2010/main" val="923088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Образ слайда 1"/>
          <p:cNvSpPr>
            <a:spLocks noGrp="1" noRot="1" noChangeAspect="1"/>
          </p:cNvSpPr>
          <p:nvPr>
            <p:ph type="sldImg"/>
          </p:nvPr>
        </p:nvSpPr>
        <p:spPr>
          <a:ln/>
        </p:spPr>
      </p:sp>
      <p:sp>
        <p:nvSpPr>
          <p:cNvPr id="3" name="Заметки 2"/>
          <p:cNvSpPr>
            <a:spLocks noGrp="1"/>
          </p:cNvSpPr>
          <p:nvPr>
            <p:ph type="body" idx="1"/>
          </p:nvPr>
        </p:nvSpPr>
        <p:spPr/>
        <p:txBody>
          <a:bodyPr>
            <a:normAutofit/>
          </a:bodyPr>
          <a:lstStyle/>
          <a:p>
            <a:pPr indent="177126" defTabSz="917544"/>
            <a:endParaRPr lang="ru-RU" dirty="0" smtClean="0"/>
          </a:p>
        </p:txBody>
      </p:sp>
    </p:spTree>
    <p:extLst>
      <p:ext uri="{BB962C8B-B14F-4D97-AF65-F5344CB8AC3E}">
        <p14:creationId xmlns="" xmlns:p14="http://schemas.microsoft.com/office/powerpoint/2010/main" val="167187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13</a:t>
            </a:fld>
            <a:endParaRPr lang="ru-RU"/>
          </a:p>
        </p:txBody>
      </p:sp>
    </p:spTree>
    <p:extLst>
      <p:ext uri="{BB962C8B-B14F-4D97-AF65-F5344CB8AC3E}">
        <p14:creationId xmlns="" xmlns:p14="http://schemas.microsoft.com/office/powerpoint/2010/main" val="972012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16</a:t>
            </a:fld>
            <a:endParaRPr lang="ru-RU"/>
          </a:p>
        </p:txBody>
      </p:sp>
    </p:spTree>
    <p:extLst>
      <p:ext uri="{BB962C8B-B14F-4D97-AF65-F5344CB8AC3E}">
        <p14:creationId xmlns="" xmlns:p14="http://schemas.microsoft.com/office/powerpoint/2010/main" val="3419190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24</a:t>
            </a:fld>
            <a:endParaRPr lang="ru-RU"/>
          </a:p>
        </p:txBody>
      </p:sp>
    </p:spTree>
    <p:extLst>
      <p:ext uri="{BB962C8B-B14F-4D97-AF65-F5344CB8AC3E}">
        <p14:creationId xmlns="" xmlns:p14="http://schemas.microsoft.com/office/powerpoint/2010/main" val="2248602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indent="450215" algn="just">
              <a:spcAft>
                <a:spcPts val="0"/>
              </a:spcAft>
              <a:tabLst>
                <a:tab pos="450215" algn="l"/>
              </a:tabLst>
            </a:pPr>
            <a:r>
              <a:rPr lang="ru-RU" sz="1200" dirty="0" smtClean="0">
                <a:solidFill>
                  <a:srgbClr val="000000"/>
                </a:solidFill>
                <a:latin typeface="Times New Roman" panose="02020603050405020304" pitchFamily="18" charset="0"/>
                <a:ea typeface="Times New Roman" panose="02020603050405020304" pitchFamily="18" charset="0"/>
              </a:rPr>
              <a:t>Для достижения показателей средней заработной платы отдельных категорий работников, оказывающих муниципальные услуги и выполняющих работы в сферах образования и культуры, в  </a:t>
            </a:r>
            <a:r>
              <a:rPr lang="ru-RU" sz="1200" dirty="0" smtClean="0">
                <a:latin typeface="Times New Roman" panose="02020603050405020304" pitchFamily="18" charset="0"/>
                <a:ea typeface="Times New Roman" panose="02020603050405020304" pitchFamily="18" charset="0"/>
              </a:rPr>
              <a:t>рамках исполнения</a:t>
            </a:r>
            <a:r>
              <a:rPr lang="ru-RU" sz="1200" dirty="0" smtClean="0">
                <a:solidFill>
                  <a:srgbClr val="000000"/>
                </a:solidFill>
                <a:latin typeface="Times New Roman" panose="02020603050405020304" pitchFamily="18" charset="0"/>
                <a:ea typeface="Times New Roman" panose="02020603050405020304" pitchFamily="18" charset="0"/>
              </a:rPr>
              <a:t> указов Президента Российской Федерации от 07.05.2012 № 597 «О мероприятиях по реализации государственной социальной политики», от 01.06.2012 № 761 «О национальной стратегии действий в интересах детей на 2012-2017 годы», в отчетном периоде продолжен процесс поэтапного доведения среднего уровня оплаты труда</a:t>
            </a:r>
            <a:r>
              <a:rPr lang="ru-RU" sz="1200" baseline="0" dirty="0" smtClean="0">
                <a:solidFill>
                  <a:srgbClr val="000000"/>
                </a:solidFill>
                <a:latin typeface="Times New Roman" panose="02020603050405020304" pitchFamily="18" charset="0"/>
                <a:ea typeface="Times New Roman" panose="02020603050405020304" pitchFamily="18" charset="0"/>
              </a:rPr>
              <a:t> отдельным категориям работников, оказывающих муниципальные услуги и выполняющих работы в сфере образования и культуры, до уровней, установленных Указом.</a:t>
            </a:r>
            <a:endParaRPr lang="ru-RU" sz="1200" dirty="0">
              <a:effectLst/>
              <a:latin typeface="Times New Roman" panose="02020603050405020304" pitchFamily="18" charset="0"/>
              <a:ea typeface="Times New Roman" panose="02020603050405020304" pitchFamily="18" charset="0"/>
            </a:endParaRPr>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38</a:t>
            </a:fld>
            <a:endParaRPr lang="ru-RU"/>
          </a:p>
        </p:txBody>
      </p:sp>
    </p:spTree>
    <p:extLst>
      <p:ext uri="{BB962C8B-B14F-4D97-AF65-F5344CB8AC3E}">
        <p14:creationId xmlns="" xmlns:p14="http://schemas.microsoft.com/office/powerpoint/2010/main" val="2844267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42</a:t>
            </a:fld>
            <a:endParaRPr lang="ru-RU"/>
          </a:p>
        </p:txBody>
      </p:sp>
    </p:spTree>
    <p:extLst>
      <p:ext uri="{BB962C8B-B14F-4D97-AF65-F5344CB8AC3E}">
        <p14:creationId xmlns="" xmlns:p14="http://schemas.microsoft.com/office/powerpoint/2010/main" val="3923722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43</a:t>
            </a:fld>
            <a:endParaRPr lang="ru-RU"/>
          </a:p>
        </p:txBody>
      </p:sp>
    </p:spTree>
    <p:extLst>
      <p:ext uri="{BB962C8B-B14F-4D97-AF65-F5344CB8AC3E}">
        <p14:creationId xmlns="" xmlns:p14="http://schemas.microsoft.com/office/powerpoint/2010/main" val="1579493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567C0301-A95E-4A2B-B107-C9BCADA4C6A9}" type="slidenum">
              <a:rPr lang="ru-RU" smtClean="0"/>
              <a:pPr>
                <a:defRPr/>
              </a:pPr>
              <a:t>44</a:t>
            </a:fld>
            <a:endParaRPr lang="ru-RU"/>
          </a:p>
        </p:txBody>
      </p:sp>
    </p:spTree>
    <p:extLst>
      <p:ext uri="{BB962C8B-B14F-4D97-AF65-F5344CB8AC3E}">
        <p14:creationId xmlns="" xmlns:p14="http://schemas.microsoft.com/office/powerpoint/2010/main" val="4293434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pPr>
              <a:defRPr/>
            </a:pPr>
            <a:fld id="{318CF57B-A161-4567-BBFF-59C8F29A2D81}" type="datetime1">
              <a:rPr lang="ru-RU" smtClean="0"/>
              <a:pPr>
                <a:defRPr/>
              </a:pPr>
              <a:t>28.05.2019</a:t>
            </a:fld>
            <a:endParaRPr lang="ru-RU"/>
          </a:p>
        </p:txBody>
      </p:sp>
      <p:sp>
        <p:nvSpPr>
          <p:cNvPr id="19" name="Нижний колонтитул 18"/>
          <p:cNvSpPr>
            <a:spLocks noGrp="1"/>
          </p:cNvSpPr>
          <p:nvPr>
            <p:ph type="ftr" sz="quarter" idx="11"/>
          </p:nvPr>
        </p:nvSpPr>
        <p:spPr/>
        <p:txBody>
          <a:bodyPr/>
          <a:lstStyle/>
          <a:p>
            <a:pPr>
              <a:defRPr/>
            </a:pPr>
            <a:endParaRPr lang="ru-RU"/>
          </a:p>
        </p:txBody>
      </p:sp>
      <p:sp>
        <p:nvSpPr>
          <p:cNvPr id="27" name="Номер слайда 26"/>
          <p:cNvSpPr>
            <a:spLocks noGrp="1"/>
          </p:cNvSpPr>
          <p:nvPr>
            <p:ph type="sldNum" sz="quarter" idx="12"/>
          </p:nvPr>
        </p:nvSpPr>
        <p:spPr/>
        <p:txBody>
          <a:bodyPr/>
          <a:lstStyle/>
          <a:p>
            <a:pPr>
              <a:defRPr/>
            </a:pPr>
            <a:fld id="{38C1D280-BC16-443F-9A9E-620B0ECD2B27}"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729755B8-D878-4B5C-A2A6-E7FBA861F51A}" type="datetime1">
              <a:rPr lang="ru-RU" smtClean="0"/>
              <a:pPr>
                <a:defRPr/>
              </a:pPr>
              <a:t>28.05.2019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D3B31F1-D8B4-4300-8542-46910E40C1FF}"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FFD77677-0084-4B04-AAB2-EAEEFFA724FE}" type="datetime1">
              <a:rPr lang="ru-RU" smtClean="0"/>
              <a:pPr>
                <a:defRPr/>
              </a:pPr>
              <a:t>28.05.2019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6E3BD2A-74BF-476A-BAE8-16FBEA062B40}"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570799808"/>
      </p:ext>
    </p:extLst>
  </p:cSld>
  <p:clrMapOvr>
    <a:masterClrMapping/>
  </p:clrMapOvr>
  <p:transition spd="slow"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pPr>
              <a:defRPr/>
            </a:pPr>
            <a:fld id="{48C3E7FA-D9C6-439B-A833-E964BF898C87}" type="datetime1">
              <a:rPr lang="ru-RU" smtClean="0"/>
              <a:pPr>
                <a:defRPr/>
              </a:pPr>
              <a:t>28.05.2019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2F12884A-AB6A-497A-AE61-AF939ACEF030}"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pPr>
              <a:defRPr/>
            </a:pPr>
            <a:fld id="{3F1697ED-D22D-4347-8145-E5A32BA0B043}" type="datetime1">
              <a:rPr lang="ru-RU" smtClean="0"/>
              <a:pPr>
                <a:defRPr/>
              </a:pPr>
              <a:t>28.05.2019</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44CF81C-58F0-4B9C-A036-2295621AC7C5}" type="slidenum">
              <a:rPr lang="ru-RU" smtClean="0"/>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5BD62CD5-03EC-4844-96BD-EC141EEB73FA}" type="datetime1">
              <a:rPr lang="ru-RU" smtClean="0"/>
              <a:pPr>
                <a:defRPr/>
              </a:pPr>
              <a:t>28.05.2019</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064C3ADC-F276-4C39-9AF1-7395DF61005C}"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pPr>
              <a:defRPr/>
            </a:pPr>
            <a:fld id="{5B9343A5-D46D-4A56-B24B-A1FB51035061}" type="datetime1">
              <a:rPr lang="ru-RU" smtClean="0"/>
              <a:pPr>
                <a:defRPr/>
              </a:pPr>
              <a:t>28.05.2019</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8CE6FB0D-87F3-4D58-B675-C6B20766A479}"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pPr>
              <a:defRPr/>
            </a:pPr>
            <a:fld id="{8D978B59-42A5-4815-B476-7CE2969DBDD6}" type="datetime1">
              <a:rPr lang="ru-RU" smtClean="0"/>
              <a:pPr>
                <a:defRPr/>
              </a:pPr>
              <a:t>28.05.2019</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528BCBED-1CEB-47CB-865A-96D3079D3039}"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287C4F58-B7FF-460D-98CE-FC01B095B207}" type="datetime1">
              <a:rPr lang="ru-RU" smtClean="0"/>
              <a:pPr>
                <a:defRPr/>
              </a:pPr>
              <a:t>28.05.2019</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8EFAEADA-03E1-450E-BB7A-2CD8A256C4ED}"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pPr>
              <a:defRPr/>
            </a:pPr>
            <a:fld id="{D346DEF0-7AAC-41E2-AADA-95EFC4E64A27}" type="datetime1">
              <a:rPr lang="ru-RU" smtClean="0"/>
              <a:pPr>
                <a:defRPr/>
              </a:pPr>
              <a:t>28.05.2019</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B2B9EB8D-49C8-4E13-A403-EB8831AC6C84}"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pPr>
              <a:defRPr/>
            </a:pPr>
            <a:fld id="{6612AB02-5C44-4F6C-AFCC-483861398608}" type="datetime1">
              <a:rPr lang="ru-RU" smtClean="0"/>
              <a:pPr>
                <a:defRPr/>
              </a:pPr>
              <a:t>28.05.2019</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a:xfrm>
            <a:off x="8077200" y="6356350"/>
            <a:ext cx="609600" cy="365125"/>
          </a:xfrm>
        </p:spPr>
        <p:txBody>
          <a:bodyPr/>
          <a:lstStyle/>
          <a:p>
            <a:pPr>
              <a:defRPr/>
            </a:pPr>
            <a:fld id="{C6639286-635E-4497-A0E9-0D4965DB9E14}" type="slidenum">
              <a:rPr lang="ru-RU" smtClean="0"/>
              <a:pPr>
                <a:defRPr/>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3535C79B-C2D0-4B21-A467-D7E328D472E1}" type="datetime1">
              <a:rPr lang="ru-RU" smtClean="0"/>
              <a:pPr>
                <a:defRPr/>
              </a:pPr>
              <a:t>28.05.2019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3C5CB616-3E48-45E4-9D67-8CDD9FE56C0E}" type="slidenum">
              <a:rPr lang="ru-RU" smtClean="0"/>
              <a:pPr>
                <a:defRPr/>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hyperlink" Target="http://www.uray.ru/document/8469"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pic>
        <p:nvPicPr>
          <p:cNvPr id="8" name="Picture 4" descr="закладка урай"/>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054" name="Rectangle 6"/>
          <p:cNvSpPr>
            <a:spLocks noChangeArrowheads="1"/>
          </p:cNvSpPr>
          <p:nvPr/>
        </p:nvSpPr>
        <p:spPr bwMode="auto">
          <a:xfrm>
            <a:off x="0" y="2937718"/>
            <a:ext cx="9144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eaLnBrk="0" hangingPunct="0"/>
            <a:endParaRPr lang="ru-RU" sz="3600" dirty="0" smtClean="0">
              <a:solidFill>
                <a:srgbClr val="0000FF"/>
              </a:solidFill>
              <a:latin typeface="Times New Roman" pitchFamily="18" charset="0"/>
              <a:cs typeface="Times New Roman" pitchFamily="18" charset="0"/>
            </a:endParaRPr>
          </a:p>
        </p:txBody>
      </p:sp>
      <p:sp>
        <p:nvSpPr>
          <p:cNvPr id="2" name="Прямоугольник 1"/>
          <p:cNvSpPr/>
          <p:nvPr/>
        </p:nvSpPr>
        <p:spPr>
          <a:xfrm>
            <a:off x="0" y="1412776"/>
            <a:ext cx="9144000" cy="2800767"/>
          </a:xfrm>
          <a:prstGeom prst="rect">
            <a:avLst/>
          </a:prstGeom>
        </p:spPr>
        <p:txBody>
          <a:bodyPr wrap="square">
            <a:spAutoFit/>
          </a:bodyPr>
          <a:lstStyle/>
          <a:p>
            <a:pPr algn="ctr">
              <a:defRPr/>
            </a:pPr>
            <a:r>
              <a:rPr lang="ru-RU" sz="4400" b="1" i="1" dirty="0" smtClean="0">
                <a:solidFill>
                  <a:srgbClr val="0000FF"/>
                </a:solidFill>
                <a:effectLst>
                  <a:outerShdw blurRad="38100" dist="38100" dir="2700000" algn="tl">
                    <a:srgbClr val="C0C0C0"/>
                  </a:outerShdw>
                </a:effectLst>
                <a:latin typeface="Arial" pitchFamily="34" charset="0"/>
                <a:cs typeface="Arial" pitchFamily="34" charset="0"/>
              </a:rPr>
              <a:t>Отчет </a:t>
            </a:r>
          </a:p>
          <a:p>
            <a:pPr algn="ctr">
              <a:defRPr/>
            </a:pPr>
            <a:r>
              <a:rPr lang="ru-RU" sz="4400" b="1" i="1" dirty="0" smtClean="0">
                <a:solidFill>
                  <a:srgbClr val="0000FF"/>
                </a:solidFill>
                <a:effectLst>
                  <a:outerShdw blurRad="38100" dist="38100" dir="2700000" algn="tl">
                    <a:srgbClr val="C0C0C0"/>
                  </a:outerShdw>
                </a:effectLst>
                <a:latin typeface="Arial" pitchFamily="34" charset="0"/>
                <a:cs typeface="Arial" pitchFamily="34" charset="0"/>
              </a:rPr>
              <a:t>об исполнении бюджета городского округа город Урай за 2018 год</a:t>
            </a:r>
            <a:endParaRPr lang="ru-RU" sz="4400" b="1" i="1" dirty="0">
              <a:solidFill>
                <a:srgbClr val="0000FF"/>
              </a:solidFill>
              <a:effectLst>
                <a:outerShdw blurRad="38100" dist="38100" dir="2700000" algn="tl">
                  <a:srgbClr val="C0C0C0"/>
                </a:outerShdw>
              </a:effectLst>
              <a:latin typeface="Arial" pitchFamily="34" charset="0"/>
              <a:cs typeface="Arial" pitchFamily="34" charset="0"/>
            </a:endParaRPr>
          </a:p>
        </p:txBody>
      </p:sp>
      <p:sp>
        <p:nvSpPr>
          <p:cNvPr id="3" name="Прямоугольник 2"/>
          <p:cNvSpPr/>
          <p:nvPr/>
        </p:nvSpPr>
        <p:spPr>
          <a:xfrm>
            <a:off x="4067944" y="5373216"/>
            <a:ext cx="5195401" cy="738664"/>
          </a:xfrm>
          <a:prstGeom prst="rect">
            <a:avLst/>
          </a:prstGeom>
        </p:spPr>
        <p:txBody>
          <a:bodyPr wrap="square">
            <a:spAutoFit/>
          </a:bodyPr>
          <a:lstStyle/>
          <a:p>
            <a:pPr algn="ctr">
              <a:defRPr/>
            </a:pPr>
            <a:r>
              <a:rPr lang="ru-RU" sz="1400" dirty="0">
                <a:solidFill>
                  <a:srgbClr val="0000FF"/>
                </a:solidFill>
                <a:effectLst>
                  <a:outerShdw blurRad="38100" dist="38100" dir="2700000" algn="tl">
                    <a:srgbClr val="C0C0C0"/>
                  </a:outerShdw>
                </a:effectLst>
                <a:latin typeface="Arial" pitchFamily="34" charset="0"/>
                <a:cs typeface="Arial" pitchFamily="34" charset="0"/>
              </a:rPr>
              <a:t>К  </a:t>
            </a:r>
            <a:r>
              <a:rPr lang="ru-RU" sz="1400" dirty="0" smtClean="0">
                <a:solidFill>
                  <a:srgbClr val="0000FF"/>
                </a:solidFill>
                <a:effectLst>
                  <a:outerShdw blurRad="38100" dist="38100" dir="2700000" algn="tl">
                    <a:srgbClr val="C0C0C0"/>
                  </a:outerShdw>
                </a:effectLst>
                <a:latin typeface="Arial" pitchFamily="34" charset="0"/>
                <a:cs typeface="Arial" pitchFamily="34" charset="0"/>
              </a:rPr>
              <a:t>проекту решения </a:t>
            </a:r>
            <a:r>
              <a:rPr lang="ru-RU" sz="1400" dirty="0">
                <a:solidFill>
                  <a:srgbClr val="0000FF"/>
                </a:solidFill>
                <a:effectLst>
                  <a:outerShdw blurRad="38100" dist="38100" dir="2700000" algn="tl">
                    <a:srgbClr val="C0C0C0"/>
                  </a:outerShdw>
                </a:effectLst>
                <a:latin typeface="Arial" pitchFamily="34" charset="0"/>
                <a:cs typeface="Arial" pitchFamily="34" charset="0"/>
              </a:rPr>
              <a:t>Думы города Урай</a:t>
            </a:r>
            <a:r>
              <a:rPr lang="ru-RU" sz="1400" dirty="0">
                <a:solidFill>
                  <a:srgbClr val="0000FF"/>
                </a:solidFill>
                <a:latin typeface="Arial" pitchFamily="34" charset="0"/>
                <a:cs typeface="Arial" pitchFamily="34" charset="0"/>
              </a:rPr>
              <a:t> </a:t>
            </a:r>
            <a:endParaRPr lang="ru-RU" sz="1400" dirty="0" smtClean="0">
              <a:solidFill>
                <a:srgbClr val="0000FF"/>
              </a:solidFill>
              <a:latin typeface="Arial" pitchFamily="34" charset="0"/>
              <a:cs typeface="Arial" pitchFamily="34" charset="0"/>
            </a:endParaRPr>
          </a:p>
          <a:p>
            <a:pPr algn="ctr">
              <a:defRPr/>
            </a:pPr>
            <a:r>
              <a:rPr lang="ru-RU" sz="1400" dirty="0" smtClean="0">
                <a:solidFill>
                  <a:srgbClr val="0000FF"/>
                </a:solidFill>
                <a:latin typeface="Arial" pitchFamily="34" charset="0"/>
                <a:cs typeface="Arial" pitchFamily="34" charset="0"/>
              </a:rPr>
              <a:t>«</a:t>
            </a:r>
            <a:r>
              <a:rPr lang="ru-RU" sz="1400" dirty="0">
                <a:solidFill>
                  <a:srgbClr val="0000FF"/>
                </a:solidFill>
                <a:latin typeface="Arial" pitchFamily="34" charset="0"/>
                <a:cs typeface="Arial" pitchFamily="34" charset="0"/>
              </a:rPr>
              <a:t>Об исполнении бюджета городского округа город Урай </a:t>
            </a:r>
            <a:endParaRPr lang="ru-RU" sz="1400" dirty="0" smtClean="0">
              <a:solidFill>
                <a:srgbClr val="0000FF"/>
              </a:solidFill>
              <a:latin typeface="Arial" pitchFamily="34" charset="0"/>
              <a:cs typeface="Arial" pitchFamily="34" charset="0"/>
            </a:endParaRPr>
          </a:p>
          <a:p>
            <a:pPr algn="ctr">
              <a:defRPr/>
            </a:pPr>
            <a:r>
              <a:rPr lang="ru-RU" sz="1400" dirty="0" smtClean="0">
                <a:solidFill>
                  <a:srgbClr val="0000FF"/>
                </a:solidFill>
                <a:latin typeface="Arial" pitchFamily="34" charset="0"/>
                <a:cs typeface="Arial" pitchFamily="34" charset="0"/>
              </a:rPr>
              <a:t>за 2018 </a:t>
            </a:r>
            <a:r>
              <a:rPr lang="ru-RU" sz="1400" dirty="0">
                <a:solidFill>
                  <a:srgbClr val="0000FF"/>
                </a:solidFill>
                <a:latin typeface="Arial" pitchFamily="34" charset="0"/>
                <a:cs typeface="Arial" pitchFamily="34" charset="0"/>
              </a:rPr>
              <a:t>год»</a:t>
            </a:r>
          </a:p>
        </p:txBody>
      </p:sp>
    </p:spTree>
    <p:extLst>
      <p:ext uri="{BB962C8B-B14F-4D97-AF65-F5344CB8AC3E}">
        <p14:creationId xmlns="" xmlns:p14="http://schemas.microsoft.com/office/powerpoint/2010/main" val="3672869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1520" y="0"/>
            <a:ext cx="8712968" cy="584775"/>
          </a:xfrm>
          <a:prstGeom prst="rect">
            <a:avLst/>
          </a:prstGeom>
        </p:spPr>
        <p:txBody>
          <a:bodyPr wrap="square">
            <a:spAutoFit/>
          </a:bodyPr>
          <a:lstStyle/>
          <a:p>
            <a:r>
              <a:rPr lang="ru-RU" sz="1600" b="1" i="1" dirty="0" smtClean="0">
                <a:latin typeface="Times New Roman" panose="02020603050405020304" pitchFamily="18" charset="0"/>
                <a:cs typeface="Times New Roman" panose="02020603050405020304" pitchFamily="18" charset="0"/>
              </a:rPr>
              <a:t>Информация о внесении изменений в решение Думы города Урай «О бюджете городского округа город Урай на 2018 год и на плановый период 2019 и 2020 годов» </a:t>
            </a:r>
            <a:endParaRPr lang="ru-RU" sz="1600" dirty="0"/>
          </a:p>
        </p:txBody>
      </p:sp>
      <p:graphicFrame>
        <p:nvGraphicFramePr>
          <p:cNvPr id="6" name="Таблица 5"/>
          <p:cNvGraphicFramePr>
            <a:graphicFrameLocks noGrp="1"/>
          </p:cNvGraphicFramePr>
          <p:nvPr/>
        </p:nvGraphicFramePr>
        <p:xfrm>
          <a:off x="0" y="620688"/>
          <a:ext cx="8964490" cy="5283660"/>
        </p:xfrm>
        <a:graphic>
          <a:graphicData uri="http://schemas.openxmlformats.org/drawingml/2006/table">
            <a:tbl>
              <a:tblPr/>
              <a:tblGrid>
                <a:gridCol w="722490"/>
                <a:gridCol w="2403624"/>
                <a:gridCol w="766915"/>
                <a:gridCol w="750548"/>
                <a:gridCol w="757563"/>
                <a:gridCol w="823032"/>
                <a:gridCol w="897851"/>
                <a:gridCol w="1075552"/>
                <a:gridCol w="766915"/>
              </a:tblGrid>
              <a:tr h="462927">
                <a:tc>
                  <a:txBody>
                    <a:bodyPr/>
                    <a:lstStyle/>
                    <a:p>
                      <a:pPr algn="ctr" fontAlgn="ctr"/>
                      <a:r>
                        <a:rPr lang="ru-RU" sz="900" b="1" i="0" u="none" strike="noStrike" dirty="0">
                          <a:solidFill>
                            <a:srgbClr val="000000"/>
                          </a:solidFill>
                          <a:latin typeface="Times New Roman"/>
                        </a:rPr>
                        <a:t>Код бюджетной классификации</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dirty="0">
                          <a:solidFill>
                            <a:srgbClr val="000000"/>
                          </a:solidFill>
                          <a:latin typeface="Times New Roman"/>
                        </a:rPr>
                        <a:t>Наименование показателя</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0" u="none" strike="noStrike">
                          <a:solidFill>
                            <a:srgbClr val="000000"/>
                          </a:solidFill>
                          <a:latin typeface="Times New Roman"/>
                        </a:rPr>
                        <a:t>План по решенеию Думы от 26.12.2017 №105 (первоначальный)</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Times New Roman"/>
                        </a:rPr>
                        <a:t>Изменения, внесенные решением Думы от 22.03.2018 №13 (уточнение 1)</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Times New Roman"/>
                        </a:rPr>
                        <a:t>Изменения, внесенные решением Думы от 20.09.2018 №45 (уточнение 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Times New Roman"/>
                        </a:rPr>
                        <a:t>Изменения, внесенные решением Думы от 30.11.2018 №76 (уточнение3)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Times New Roman"/>
                        </a:rPr>
                        <a:t>Итого изменений</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Times New Roman"/>
                        </a:rPr>
                        <a:t>Изменения, вносимые, в соответствии со ст.217, 232 БК РФ, и по основаниям, указанным в ст.7 решения Думы от 26.12.2017 №105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Times New Roman"/>
                        </a:rPr>
                        <a:t>Уточненный план на 2018 год</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132">
                <a:tc>
                  <a:txBody>
                    <a:bodyPr/>
                    <a:lstStyle/>
                    <a:p>
                      <a:pPr algn="ctr" fontAlgn="ctr"/>
                      <a:r>
                        <a:rPr lang="ru-RU" sz="900" b="0" i="0" u="none" strike="noStrike">
                          <a:solidFill>
                            <a:srgbClr val="000000"/>
                          </a:solidFill>
                          <a:latin typeface="Times New Roman"/>
                        </a:rPr>
                        <a:t>1</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Times New Roman"/>
                        </a:rPr>
                        <a:t>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latin typeface="Times New Roman"/>
                        </a:rPr>
                        <a:t>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Times New Roman"/>
                        </a:rPr>
                        <a:t>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Times New Roman"/>
                        </a:rPr>
                        <a:t>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Times New Roman"/>
                        </a:rPr>
                        <a:t>6</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Times New Roman"/>
                        </a:rPr>
                        <a:t>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Times New Roman"/>
                        </a:rPr>
                        <a:t>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Times New Roman"/>
                        </a:rPr>
                        <a:t>9</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132">
                <a:tc>
                  <a:txBody>
                    <a:bodyPr/>
                    <a:lstStyle/>
                    <a:p>
                      <a:pPr algn="ctr" fontAlgn="b"/>
                      <a:r>
                        <a:rPr lang="ru-RU" sz="900" b="1" i="0" u="none" strike="noStrike">
                          <a:solidFill>
                            <a:srgbClr val="000000"/>
                          </a:solidFill>
                          <a:latin typeface="Times New Roman"/>
                        </a:rPr>
                        <a:t>0100</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1" i="0" u="none" strike="noStrike">
                          <a:solidFill>
                            <a:srgbClr val="000000"/>
                          </a:solidFill>
                          <a:latin typeface="Times New Roman"/>
                        </a:rPr>
                        <a:t>Общегосударственные вопросы</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271 372,6</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latin typeface="Times New Roman"/>
                        </a:rPr>
                        <a:t>+ 168,0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FF0000"/>
                          </a:solidFill>
                          <a:latin typeface="Times New Roman"/>
                        </a:rPr>
                        <a:t>- 1 854,1</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+ 51 230,0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+ 49 543,9</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+ 328,2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321 244,7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1808">
                <a:tc>
                  <a:txBody>
                    <a:bodyPr/>
                    <a:lstStyle/>
                    <a:p>
                      <a:pPr algn="ctr" fontAlgn="b"/>
                      <a:r>
                        <a:rPr lang="ru-RU" sz="900" b="0" i="0" u="none" strike="noStrike">
                          <a:solidFill>
                            <a:srgbClr val="000000"/>
                          </a:solidFill>
                          <a:latin typeface="Times New Roman"/>
                        </a:rPr>
                        <a:t>0102</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latin typeface="Times New Roman"/>
                        </a:rPr>
                        <a:t>Функционирование высшего должностного лица субъекта Российской Федерации и муниципального образования </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22 937,6</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dirty="0">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+ 985,6</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+ 985,6</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- 154,5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23 768,7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395">
                <a:tc>
                  <a:txBody>
                    <a:bodyPr/>
                    <a:lstStyle/>
                    <a:p>
                      <a:pPr algn="ctr" fontAlgn="b"/>
                      <a:r>
                        <a:rPr lang="ru-RU" sz="900" b="0" i="0" u="none" strike="noStrike">
                          <a:solidFill>
                            <a:srgbClr val="000000"/>
                          </a:solidFill>
                          <a:latin typeface="Times New Roman"/>
                        </a:rPr>
                        <a:t>0103</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15 822,2</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dirty="0">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latin typeface="Times New Roman"/>
                        </a:rPr>
                        <a:t>+ 2 087,5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+ 2 087,5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+ 148,4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18 058,1</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0209">
                <a:tc>
                  <a:txBody>
                    <a:bodyPr/>
                    <a:lstStyle/>
                    <a:p>
                      <a:pPr algn="ctr" fontAlgn="b"/>
                      <a:r>
                        <a:rPr lang="ru-RU" sz="900" b="0" i="0" u="none" strike="noStrike">
                          <a:solidFill>
                            <a:srgbClr val="000000"/>
                          </a:solidFill>
                          <a:latin typeface="Times New Roman"/>
                        </a:rPr>
                        <a:t>0104</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 </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178 565,1</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+ 38,5</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+ 10 313,7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latin typeface="Times New Roman"/>
                        </a:rPr>
                        <a:t>+ 10 352,2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latin typeface="Times New Roman"/>
                        </a:rPr>
                        <a:t>+ 154,5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189 071,8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132">
                <a:tc>
                  <a:txBody>
                    <a:bodyPr/>
                    <a:lstStyle/>
                    <a:p>
                      <a:pPr algn="ctr" fontAlgn="b"/>
                      <a:r>
                        <a:rPr lang="ru-RU" sz="900" b="0" i="0" u="none" strike="noStrike">
                          <a:solidFill>
                            <a:srgbClr val="000000"/>
                          </a:solidFill>
                          <a:latin typeface="Times New Roman"/>
                        </a:rPr>
                        <a:t>0105</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Судебная система</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62,0</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dirty="0">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62,0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395">
                <a:tc>
                  <a:txBody>
                    <a:bodyPr/>
                    <a:lstStyle/>
                    <a:p>
                      <a:pPr algn="ctr" fontAlgn="b"/>
                      <a:r>
                        <a:rPr lang="ru-RU" sz="900" b="0" i="0" u="none" strike="noStrike">
                          <a:solidFill>
                            <a:srgbClr val="000000"/>
                          </a:solidFill>
                          <a:latin typeface="Times New Roman"/>
                        </a:rPr>
                        <a:t>0106</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Обеспечение деятельности финансовых, налоговых и таможенных органов и органов финансового (финансово-бюджетного) надзора</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35 966,1</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FF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- 33,0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+ 1 537,8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+ 1 504,8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FF0000"/>
                          </a:solidFill>
                          <a:latin typeface="Times New Roman"/>
                        </a:rPr>
                        <a:t>- 148,4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37 322,5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81132">
                <a:tc>
                  <a:txBody>
                    <a:bodyPr/>
                    <a:lstStyle/>
                    <a:p>
                      <a:pPr algn="ctr" fontAlgn="b"/>
                      <a:r>
                        <a:rPr lang="ru-RU" sz="900" b="0" i="0" u="none" strike="noStrike">
                          <a:solidFill>
                            <a:srgbClr val="000000"/>
                          </a:solidFill>
                          <a:latin typeface="Times New Roman"/>
                        </a:rPr>
                        <a:t>0107</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Обеспечение проведения выборов и референдумов</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 </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FF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FF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latin typeface="Times New Roman"/>
                        </a:rPr>
                        <a:t>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132">
                <a:tc>
                  <a:txBody>
                    <a:bodyPr/>
                    <a:lstStyle/>
                    <a:p>
                      <a:pPr algn="ctr" fontAlgn="b"/>
                      <a:r>
                        <a:rPr lang="ru-RU" sz="900" b="0" i="0" u="none" strike="noStrike">
                          <a:solidFill>
                            <a:srgbClr val="000000"/>
                          </a:solidFill>
                          <a:latin typeface="Times New Roman"/>
                        </a:rPr>
                        <a:t>0111</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Резервные фонды</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5 000,0</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- 100,0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- 3 765,0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- 3 865,0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latin typeface="Times New Roman"/>
                        </a:rPr>
                        <a:t>1 135,0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132">
                <a:tc>
                  <a:txBody>
                    <a:bodyPr/>
                    <a:lstStyle/>
                    <a:p>
                      <a:pPr algn="ctr" fontAlgn="b"/>
                      <a:r>
                        <a:rPr lang="ru-RU" sz="900" b="0" i="0" u="none" strike="noStrike">
                          <a:solidFill>
                            <a:srgbClr val="000000"/>
                          </a:solidFill>
                          <a:latin typeface="Times New Roman"/>
                        </a:rPr>
                        <a:t>0113</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Другие общегосударственные вопросы</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13 019,6</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+ 268,0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+ 1 905,4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+ 36 305,4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+ 38 478,8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+ 328,2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latin typeface="Times New Roman"/>
                        </a:rPr>
                        <a:t>51 826,6</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263">
                <a:tc>
                  <a:txBody>
                    <a:bodyPr/>
                    <a:lstStyle/>
                    <a:p>
                      <a:pPr algn="ctr" fontAlgn="b"/>
                      <a:r>
                        <a:rPr lang="ru-RU" sz="900" b="1" i="0" u="none" strike="noStrike">
                          <a:solidFill>
                            <a:srgbClr val="000000"/>
                          </a:solidFill>
                          <a:latin typeface="Times New Roman"/>
                        </a:rPr>
                        <a:t>0300</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1" i="0" u="none" strike="noStrike">
                          <a:solidFill>
                            <a:srgbClr val="000000"/>
                          </a:solidFill>
                          <a:latin typeface="Times New Roman"/>
                        </a:rPr>
                        <a:t>Национальная безопасность и правоохранительная деятельность</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34 935,5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1 153,6</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160,6</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785,3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2 099,5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-990,4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latin typeface="Times New Roman"/>
                        </a:rPr>
                        <a:t>36 044,6</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81132">
                <a:tc>
                  <a:txBody>
                    <a:bodyPr/>
                    <a:lstStyle/>
                    <a:p>
                      <a:pPr algn="ctr" fontAlgn="b"/>
                      <a:r>
                        <a:rPr lang="ru-RU" sz="900" b="0" i="0" u="none" strike="noStrike">
                          <a:solidFill>
                            <a:srgbClr val="000000"/>
                          </a:solidFill>
                          <a:latin typeface="Times New Roman"/>
                        </a:rPr>
                        <a:t>0304</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Органы юстиции</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6 519,3</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+ 183,7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- 2,0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+ 181,7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6 701,0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3395">
                <a:tc>
                  <a:txBody>
                    <a:bodyPr/>
                    <a:lstStyle/>
                    <a:p>
                      <a:pPr algn="ctr" fontAlgn="b"/>
                      <a:r>
                        <a:rPr lang="ru-RU" sz="900" b="0" i="0" u="none" strike="noStrike">
                          <a:solidFill>
                            <a:srgbClr val="000000"/>
                          </a:solidFill>
                          <a:latin typeface="Times New Roman"/>
                        </a:rPr>
                        <a:t>0309</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Защита населения и территории от  чрезвычайных ситуаций природного и техногенного характера, гражданская оборона</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24 602,0</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+ 32,9</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+ 845,6</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+ 878,5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- 181,4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latin typeface="Times New Roman"/>
                        </a:rPr>
                        <a:t>25 299,1</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2263">
                <a:tc>
                  <a:txBody>
                    <a:bodyPr/>
                    <a:lstStyle/>
                    <a:p>
                      <a:pPr algn="ctr" fontAlgn="b"/>
                      <a:r>
                        <a:rPr lang="ru-RU" sz="900" b="0" i="0" u="none" strike="noStrike">
                          <a:solidFill>
                            <a:srgbClr val="000000"/>
                          </a:solidFill>
                          <a:latin typeface="Times New Roman"/>
                        </a:rPr>
                        <a:t>0314</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Другие вопросы в области национальной безопасности и правоохранительной деятельности</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3 814,2</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+ 1 153,6</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- 56,0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- 58,3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+ 1 039,3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- 809,0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latin typeface="Times New Roman"/>
                        </a:rPr>
                        <a:t>4 044,5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07502" y="1052737"/>
          <a:ext cx="8856985" cy="5418487"/>
        </p:xfrm>
        <a:graphic>
          <a:graphicData uri="http://schemas.openxmlformats.org/drawingml/2006/table">
            <a:tbl>
              <a:tblPr/>
              <a:tblGrid>
                <a:gridCol w="713825"/>
                <a:gridCol w="2374799"/>
                <a:gridCol w="757718"/>
                <a:gridCol w="741548"/>
                <a:gridCol w="748478"/>
                <a:gridCol w="813162"/>
                <a:gridCol w="887084"/>
                <a:gridCol w="1062653"/>
                <a:gridCol w="757718"/>
              </a:tblGrid>
              <a:tr h="187715">
                <a:tc>
                  <a:txBody>
                    <a:bodyPr/>
                    <a:lstStyle/>
                    <a:p>
                      <a:pPr algn="ctr" fontAlgn="ctr"/>
                      <a:r>
                        <a:rPr lang="ru-RU" sz="900" b="0" i="0" u="none" strike="noStrike" dirty="0">
                          <a:solidFill>
                            <a:srgbClr val="000000"/>
                          </a:solidFill>
                          <a:latin typeface="Times New Roman"/>
                        </a:rPr>
                        <a:t>1</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latin typeface="Times New Roman"/>
                        </a:rPr>
                        <a:t>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Times New Roman"/>
                        </a:rPr>
                        <a:t>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Times New Roman"/>
                        </a:rPr>
                        <a:t>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Times New Roman"/>
                        </a:rPr>
                        <a:t>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Times New Roman"/>
                        </a:rPr>
                        <a:t>6</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Times New Roman"/>
                        </a:rPr>
                        <a:t>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Times New Roman"/>
                        </a:rPr>
                        <a:t>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latin typeface="Times New Roman"/>
                        </a:rPr>
                        <a:t>9</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715">
                <a:tc>
                  <a:txBody>
                    <a:bodyPr/>
                    <a:lstStyle/>
                    <a:p>
                      <a:pPr algn="ctr" fontAlgn="b"/>
                      <a:r>
                        <a:rPr lang="ru-RU" sz="900" b="1" i="0" u="none" strike="noStrike">
                          <a:solidFill>
                            <a:srgbClr val="000000"/>
                          </a:solidFill>
                          <a:latin typeface="Times New Roman"/>
                        </a:rPr>
                        <a:t>0400</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1" i="0" u="none" strike="noStrike" dirty="0">
                          <a:solidFill>
                            <a:srgbClr val="000000"/>
                          </a:solidFill>
                          <a:latin typeface="Times New Roman"/>
                        </a:rPr>
                        <a:t>Национальная  экономика</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244 290,5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+ 3 878,1</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+ 14 079,7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FF0000"/>
                          </a:solidFill>
                          <a:latin typeface="Times New Roman"/>
                        </a:rPr>
                        <a:t>- 19 835,0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FF0000"/>
                          </a:solidFill>
                          <a:latin typeface="Times New Roman"/>
                        </a:rPr>
                        <a:t>- 1 877,2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- 1 727,1</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240 686,2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715">
                <a:tc>
                  <a:txBody>
                    <a:bodyPr/>
                    <a:lstStyle/>
                    <a:p>
                      <a:pPr algn="ctr" fontAlgn="b"/>
                      <a:r>
                        <a:rPr lang="ru-RU" sz="900" b="0" i="0" u="none" strike="noStrike">
                          <a:solidFill>
                            <a:srgbClr val="000000"/>
                          </a:solidFill>
                          <a:latin typeface="Times New Roman"/>
                        </a:rPr>
                        <a:t>0401</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latin typeface="Times New Roman"/>
                        </a:rPr>
                        <a:t>Общеэкономические вопросы</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5 215,5</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+ 1 115,2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- 158,7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+ 956,5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- 189,7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5 982,3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715">
                <a:tc>
                  <a:txBody>
                    <a:bodyPr/>
                    <a:lstStyle/>
                    <a:p>
                      <a:pPr algn="ctr" fontAlgn="b"/>
                      <a:r>
                        <a:rPr lang="ru-RU" sz="900" b="0" i="0" u="none" strike="noStrike">
                          <a:solidFill>
                            <a:srgbClr val="000000"/>
                          </a:solidFill>
                          <a:latin typeface="Times New Roman"/>
                        </a:rPr>
                        <a:t>0405</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latin typeface="Times New Roman"/>
                        </a:rPr>
                        <a:t>Сельское хозяйство и рыболовство</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22 850,0</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+ 3 000,0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+ 11 409,3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+ 14 409,3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- 1 585,0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35 674,3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715">
                <a:tc>
                  <a:txBody>
                    <a:bodyPr/>
                    <a:lstStyle/>
                    <a:p>
                      <a:pPr algn="ctr" fontAlgn="b"/>
                      <a:r>
                        <a:rPr lang="ru-RU" sz="900" b="0" i="0" u="none" strike="noStrike">
                          <a:solidFill>
                            <a:srgbClr val="000000"/>
                          </a:solidFill>
                          <a:latin typeface="Times New Roman"/>
                        </a:rPr>
                        <a:t>0408</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Транспорт            </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10 600,0</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- 44,2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- 44,2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10 555,8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715">
                <a:tc>
                  <a:txBody>
                    <a:bodyPr/>
                    <a:lstStyle/>
                    <a:p>
                      <a:pPr algn="ctr" fontAlgn="b"/>
                      <a:r>
                        <a:rPr lang="ru-RU" sz="900" b="0" i="0" u="none" strike="noStrike">
                          <a:solidFill>
                            <a:srgbClr val="000000"/>
                          </a:solidFill>
                          <a:latin typeface="Times New Roman"/>
                        </a:rPr>
                        <a:t>0409</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latin typeface="Times New Roman"/>
                        </a:rPr>
                        <a:t>Дорожное хозяйство, всего</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109 163,3</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+ 146,8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+ 3 353,8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+ 1 962,7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+ 5 463,3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latin typeface="Times New Roman"/>
                        </a:rPr>
                        <a:t>+ 51,6</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114 678,2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715">
                <a:tc>
                  <a:txBody>
                    <a:bodyPr/>
                    <a:lstStyle/>
                    <a:p>
                      <a:pPr algn="ctr" fontAlgn="b"/>
                      <a:r>
                        <a:rPr lang="ru-RU" sz="900" b="0" i="0" u="none" strike="noStrike">
                          <a:solidFill>
                            <a:srgbClr val="000000"/>
                          </a:solidFill>
                          <a:latin typeface="Times New Roman"/>
                        </a:rPr>
                        <a:t>0409</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dirty="0">
                          <a:solidFill>
                            <a:srgbClr val="000000"/>
                          </a:solidFill>
                          <a:latin typeface="Times New Roman"/>
                        </a:rPr>
                        <a:t>в том числе средства дорожного фонда</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63 092,6</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- 4 400,0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+ 643,9</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- 3 756,1</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59 336,5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715">
                <a:tc>
                  <a:txBody>
                    <a:bodyPr/>
                    <a:lstStyle/>
                    <a:p>
                      <a:pPr algn="ctr" fontAlgn="b"/>
                      <a:r>
                        <a:rPr lang="ru-RU" sz="900" b="0" i="0" u="none" strike="noStrike">
                          <a:solidFill>
                            <a:srgbClr val="000000"/>
                          </a:solidFill>
                          <a:latin typeface="Times New Roman"/>
                        </a:rPr>
                        <a:t>0410</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Связь и информатика</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dirty="0">
                          <a:solidFill>
                            <a:srgbClr val="000000"/>
                          </a:solidFill>
                          <a:latin typeface="Times New Roman"/>
                        </a:rPr>
                        <a:t>6 882,4</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+ 263,5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+ 263,5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7 145,9</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118">
                <a:tc>
                  <a:txBody>
                    <a:bodyPr/>
                    <a:lstStyle/>
                    <a:p>
                      <a:pPr algn="ctr" fontAlgn="b"/>
                      <a:r>
                        <a:rPr lang="ru-RU" sz="900" b="0" i="0" u="none" strike="noStrike">
                          <a:solidFill>
                            <a:srgbClr val="000000"/>
                          </a:solidFill>
                          <a:latin typeface="Times New Roman"/>
                        </a:rPr>
                        <a:t>0412</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Другие вопросы в области национальной экономики</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89 579,3</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latin typeface="Times New Roman"/>
                        </a:rPr>
                        <a:t>+ 731,3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+ 9 654,9</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- 33 311,8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- 22 925,6</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- 4,0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66 649,7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715">
                <a:tc>
                  <a:txBody>
                    <a:bodyPr/>
                    <a:lstStyle/>
                    <a:p>
                      <a:pPr algn="ctr" fontAlgn="b"/>
                      <a:r>
                        <a:rPr lang="ru-RU" sz="900" b="1" i="0" u="none" strike="noStrike">
                          <a:solidFill>
                            <a:srgbClr val="000000"/>
                          </a:solidFill>
                          <a:latin typeface="Times New Roman"/>
                        </a:rPr>
                        <a:t>0500</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1" i="0" u="none" strike="noStrike">
                          <a:solidFill>
                            <a:srgbClr val="000000"/>
                          </a:solidFill>
                          <a:latin typeface="Times New Roman"/>
                        </a:rPr>
                        <a:t>Жилищно-коммунальное хозяйство</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359 946,4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latin typeface="Times New Roman"/>
                        </a:rPr>
                        <a:t>+ 122 822,7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+ 154 136,2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+ 308 354,6</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+ 585 313,5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- 5 131,6</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940 128,3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715">
                <a:tc>
                  <a:txBody>
                    <a:bodyPr/>
                    <a:lstStyle/>
                    <a:p>
                      <a:pPr algn="ctr" fontAlgn="b"/>
                      <a:r>
                        <a:rPr lang="ru-RU" sz="900" b="0" i="0" u="none" strike="noStrike">
                          <a:solidFill>
                            <a:srgbClr val="000000"/>
                          </a:solidFill>
                          <a:latin typeface="Times New Roman"/>
                        </a:rPr>
                        <a:t>0501</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Жилищное хозяйство</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49 268,0</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+ 78 219,8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latin typeface="Times New Roman"/>
                        </a:rPr>
                        <a:t>+ 141 545,9</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+ 316 978,7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+ 536 744,4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- 194,8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585 817,6</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715">
                <a:tc>
                  <a:txBody>
                    <a:bodyPr/>
                    <a:lstStyle/>
                    <a:p>
                      <a:pPr algn="ctr" fontAlgn="b"/>
                      <a:r>
                        <a:rPr lang="ru-RU" sz="900" b="0" i="0" u="none" strike="noStrike">
                          <a:solidFill>
                            <a:srgbClr val="000000"/>
                          </a:solidFill>
                          <a:latin typeface="Times New Roman"/>
                        </a:rPr>
                        <a:t>0502</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Коммунальное хозяйство</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103 029,6</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+ 17 313,1</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latin typeface="Times New Roman"/>
                        </a:rPr>
                        <a:t>+ 6 614,6</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- 12 567,7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+ 11 360,0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+ 8,9</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114 398,5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715">
                <a:tc>
                  <a:txBody>
                    <a:bodyPr/>
                    <a:lstStyle/>
                    <a:p>
                      <a:pPr algn="ctr" fontAlgn="b"/>
                      <a:r>
                        <a:rPr lang="ru-RU" sz="900" b="0" i="0" u="none" strike="noStrike">
                          <a:solidFill>
                            <a:srgbClr val="000000"/>
                          </a:solidFill>
                          <a:latin typeface="Times New Roman"/>
                        </a:rPr>
                        <a:t>0503</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Благоустройство</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109 475,9</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+ 27 287,2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- 2 095,5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FF0000"/>
                          </a:solidFill>
                          <a:latin typeface="Times New Roman"/>
                        </a:rPr>
                        <a:t>- 326,0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+ 24 865,7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- 5 634,5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128 707,1</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118">
                <a:tc>
                  <a:txBody>
                    <a:bodyPr/>
                    <a:lstStyle/>
                    <a:p>
                      <a:pPr algn="ctr" fontAlgn="b"/>
                      <a:r>
                        <a:rPr lang="ru-RU" sz="900" b="0" i="0" u="none" strike="noStrike">
                          <a:solidFill>
                            <a:srgbClr val="000000"/>
                          </a:solidFill>
                          <a:latin typeface="Times New Roman"/>
                        </a:rPr>
                        <a:t>0505</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Другие вопросы в области жилищно-коммунального хозяйства</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98 172,9</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+ 2,6</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+ 8 071,2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latin typeface="Times New Roman"/>
                        </a:rPr>
                        <a:t>+ 4 269,6</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latin typeface="Times New Roman"/>
                        </a:rPr>
                        <a:t>+ 12 343,4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+ 688,8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111 205,1</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715">
                <a:tc>
                  <a:txBody>
                    <a:bodyPr/>
                    <a:lstStyle/>
                    <a:p>
                      <a:pPr algn="ctr" fontAlgn="b"/>
                      <a:r>
                        <a:rPr lang="ru-RU" sz="900" b="1" i="0" u="none" strike="noStrike">
                          <a:solidFill>
                            <a:srgbClr val="000000"/>
                          </a:solidFill>
                          <a:latin typeface="Times New Roman"/>
                        </a:rPr>
                        <a:t>0600</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1" i="0" u="none" strike="noStrike">
                          <a:solidFill>
                            <a:srgbClr val="000000"/>
                          </a:solidFill>
                          <a:latin typeface="Times New Roman"/>
                        </a:rPr>
                        <a:t>Охрана окружающей среды</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3 108,1</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+ 21,0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+ 1 283,8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FF0000"/>
                          </a:solidFill>
                          <a:latin typeface="Times New Roman"/>
                        </a:rPr>
                        <a:t>- 57,4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latin typeface="Times New Roman"/>
                        </a:rPr>
                        <a:t>+ 1 247,4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 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4 355,5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118">
                <a:tc>
                  <a:txBody>
                    <a:bodyPr/>
                    <a:lstStyle/>
                    <a:p>
                      <a:pPr algn="ctr" fontAlgn="b"/>
                      <a:r>
                        <a:rPr lang="ru-RU" sz="900" b="0" i="0" u="none" strike="noStrike">
                          <a:solidFill>
                            <a:srgbClr val="000000"/>
                          </a:solidFill>
                          <a:latin typeface="Times New Roman"/>
                        </a:rPr>
                        <a:t>0605</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Другие вопросы в области охраны окружающей среды</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3 108,1</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+ 21,0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+ 1 283,8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- 57,4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+ 1 247,4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dirty="0">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4 355,5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715">
                <a:tc>
                  <a:txBody>
                    <a:bodyPr/>
                    <a:lstStyle/>
                    <a:p>
                      <a:pPr algn="ctr" fontAlgn="b"/>
                      <a:r>
                        <a:rPr lang="ru-RU" sz="900" b="1" i="0" u="none" strike="noStrike">
                          <a:solidFill>
                            <a:srgbClr val="000000"/>
                          </a:solidFill>
                          <a:latin typeface="Times New Roman"/>
                        </a:rPr>
                        <a:t>0700</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1" i="0" u="none" strike="noStrike">
                          <a:solidFill>
                            <a:srgbClr val="000000"/>
                          </a:solidFill>
                          <a:latin typeface="Times New Roman"/>
                        </a:rPr>
                        <a:t>Образование</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1 528 631,2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+ 13 175,4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+ 52 754,3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+ 14 662,1</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+ 80 591,8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latin typeface="Times New Roman"/>
                        </a:rPr>
                        <a:t>- 1 587,7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1 607 635,3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715">
                <a:tc>
                  <a:txBody>
                    <a:bodyPr/>
                    <a:lstStyle/>
                    <a:p>
                      <a:pPr algn="ctr" fontAlgn="b"/>
                      <a:r>
                        <a:rPr lang="ru-RU" sz="900" b="0" i="0" u="none" strike="noStrike">
                          <a:solidFill>
                            <a:srgbClr val="000000"/>
                          </a:solidFill>
                          <a:latin typeface="Times New Roman"/>
                        </a:rPr>
                        <a:t>0701</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Дошкольное образование</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545 256,7</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+ 10 466,9</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+ 19 143,2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+ 27 558,2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+ 57 168,3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latin typeface="Times New Roman"/>
                        </a:rPr>
                        <a:t>- 718,0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601 707,0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715">
                <a:tc>
                  <a:txBody>
                    <a:bodyPr/>
                    <a:lstStyle/>
                    <a:p>
                      <a:pPr algn="ctr" fontAlgn="b"/>
                      <a:r>
                        <a:rPr lang="ru-RU" sz="900" b="0" i="0" u="none" strike="noStrike">
                          <a:solidFill>
                            <a:srgbClr val="000000"/>
                          </a:solidFill>
                          <a:latin typeface="Times New Roman"/>
                        </a:rPr>
                        <a:t>0702</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Общее образование</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661 350,6</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+ 1 010,5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+ 16 762,4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- 15 277,7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+ 2 495,2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latin typeface="Times New Roman"/>
                        </a:rPr>
                        <a:t>+ 72,4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663 918,2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715">
                <a:tc>
                  <a:txBody>
                    <a:bodyPr/>
                    <a:lstStyle/>
                    <a:p>
                      <a:pPr algn="ctr" fontAlgn="b"/>
                      <a:r>
                        <a:rPr lang="ru-RU" sz="900" b="0" i="0" u="none" strike="noStrike">
                          <a:solidFill>
                            <a:srgbClr val="000000"/>
                          </a:solidFill>
                          <a:latin typeface="Times New Roman"/>
                        </a:rPr>
                        <a:t>0703</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Дополнительное образование детей</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253 154,1</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- 35 947,8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+ 13 960,8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+ 5 555,1</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- 16 431,9</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- 895,6</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235 826,6</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715">
                <a:tc>
                  <a:txBody>
                    <a:bodyPr/>
                    <a:lstStyle/>
                    <a:p>
                      <a:pPr algn="ctr" fontAlgn="b"/>
                      <a:r>
                        <a:rPr lang="ru-RU" sz="900" b="0" i="0" u="none" strike="noStrike">
                          <a:solidFill>
                            <a:srgbClr val="000000"/>
                          </a:solidFill>
                          <a:latin typeface="Times New Roman"/>
                        </a:rPr>
                        <a:t>0707</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Молодежная политика и оздоровление детей</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23 170,9</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+ 2 518,8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+ 2 003,0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+ 4 521,8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- 328,2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latin typeface="Times New Roman"/>
                        </a:rPr>
                        <a:t>27 364,5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715">
                <a:tc>
                  <a:txBody>
                    <a:bodyPr/>
                    <a:lstStyle/>
                    <a:p>
                      <a:pPr algn="ctr" fontAlgn="b"/>
                      <a:r>
                        <a:rPr lang="ru-RU" sz="900" b="0" i="0" u="none" strike="noStrike">
                          <a:solidFill>
                            <a:srgbClr val="000000"/>
                          </a:solidFill>
                          <a:latin typeface="Times New Roman"/>
                        </a:rPr>
                        <a:t>0709</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Другие вопросы в области образования</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45 698,9</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+ 35 127,0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+ 884,9</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FF0000"/>
                          </a:solidFill>
                          <a:latin typeface="Times New Roman"/>
                        </a:rPr>
                        <a:t>- 3 173,5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+ 32 838,4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+ 281,7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latin typeface="Times New Roman"/>
                        </a:rPr>
                        <a:t>78 819,0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715">
                <a:tc>
                  <a:txBody>
                    <a:bodyPr/>
                    <a:lstStyle/>
                    <a:p>
                      <a:pPr algn="ctr" fontAlgn="b"/>
                      <a:r>
                        <a:rPr lang="ru-RU" sz="900" b="1" i="0" u="none" strike="noStrike">
                          <a:solidFill>
                            <a:srgbClr val="000000"/>
                          </a:solidFill>
                          <a:latin typeface="Times New Roman"/>
                        </a:rPr>
                        <a:t>0800</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1" i="0" u="none" strike="noStrike">
                          <a:solidFill>
                            <a:srgbClr val="000000"/>
                          </a:solidFill>
                          <a:latin typeface="Times New Roman"/>
                        </a:rPr>
                        <a:t>Культура, кинематография </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167 078,3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+ 1 474,8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+ 14 105,2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+ 2 239,3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+ 17 819,3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a:solidFill>
                            <a:srgbClr val="000000"/>
                          </a:solidFill>
                          <a:latin typeface="Times New Roman"/>
                        </a:rPr>
                        <a:t>+ 475,5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1" i="0" u="none" strike="noStrike" dirty="0">
                          <a:solidFill>
                            <a:srgbClr val="000000"/>
                          </a:solidFill>
                          <a:latin typeface="Times New Roman"/>
                        </a:rPr>
                        <a:t>185 373,1</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715">
                <a:tc>
                  <a:txBody>
                    <a:bodyPr/>
                    <a:lstStyle/>
                    <a:p>
                      <a:pPr algn="ctr" fontAlgn="b"/>
                      <a:r>
                        <a:rPr lang="ru-RU" sz="900" b="0" i="0" u="none" strike="noStrike">
                          <a:solidFill>
                            <a:srgbClr val="000000"/>
                          </a:solidFill>
                          <a:latin typeface="Times New Roman"/>
                        </a:rPr>
                        <a:t>0801</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Культура </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166 827,4</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+ 1 474,8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+ 14 105,2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+ 2 239,3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+ 17 819,3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+ 475,5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latin typeface="Times New Roman"/>
                        </a:rPr>
                        <a:t>185 122,2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69118">
                <a:tc>
                  <a:txBody>
                    <a:bodyPr/>
                    <a:lstStyle/>
                    <a:p>
                      <a:pPr algn="ctr" fontAlgn="b"/>
                      <a:r>
                        <a:rPr lang="ru-RU" sz="900" b="0" i="0" u="none" strike="noStrike">
                          <a:solidFill>
                            <a:srgbClr val="000000"/>
                          </a:solidFill>
                          <a:latin typeface="Times New Roman"/>
                        </a:rPr>
                        <a:t>0804</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900" b="0" i="0" u="none" strike="noStrike">
                          <a:solidFill>
                            <a:srgbClr val="000000"/>
                          </a:solidFill>
                          <a:latin typeface="Times New Roman"/>
                        </a:rPr>
                        <a:t>Другие вопросы в области культуры, кинематографии"</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900" b="0" i="0" u="none" strike="noStrike">
                          <a:solidFill>
                            <a:srgbClr val="000000"/>
                          </a:solidFill>
                          <a:latin typeface="Times New Roman"/>
                        </a:rPr>
                        <a:t>250,9</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1"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1"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1"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a:solidFill>
                            <a:srgbClr val="000000"/>
                          </a:solidFill>
                          <a:latin typeface="Times New Roman"/>
                        </a:rPr>
                        <a:t> 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900" b="1"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900" b="0" i="0" u="none" strike="noStrike" dirty="0">
                          <a:solidFill>
                            <a:srgbClr val="000000"/>
                          </a:solidFill>
                          <a:latin typeface="Times New Roman"/>
                        </a:rPr>
                        <a:t>250,9</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7380312" y="620688"/>
            <a:ext cx="1603388" cy="276999"/>
          </a:xfrm>
          <a:prstGeom prst="rect">
            <a:avLst/>
          </a:prstGeom>
        </p:spPr>
        <p:txBody>
          <a:bodyPr wrap="none">
            <a:spAutoFit/>
          </a:bodyPr>
          <a:lstStyle/>
          <a:p>
            <a:r>
              <a:rPr lang="ru-RU" sz="1200" b="1" i="1" dirty="0" smtClean="0">
                <a:latin typeface="Times New Roman" panose="02020603050405020304" pitchFamily="18" charset="0"/>
                <a:cs typeface="Times New Roman" panose="02020603050405020304" pitchFamily="18" charset="0"/>
              </a:rPr>
              <a:t>продолжение слайда</a:t>
            </a:r>
            <a:endParaRPr lang="ru-RU" sz="1200" dirty="0"/>
          </a:p>
        </p:txBody>
      </p:sp>
      <p:sp>
        <p:nvSpPr>
          <p:cNvPr id="6" name="Прямоугольник 5"/>
          <p:cNvSpPr/>
          <p:nvPr/>
        </p:nvSpPr>
        <p:spPr>
          <a:xfrm>
            <a:off x="107504" y="0"/>
            <a:ext cx="7560840" cy="584775"/>
          </a:xfrm>
          <a:prstGeom prst="rect">
            <a:avLst/>
          </a:prstGeom>
        </p:spPr>
        <p:txBody>
          <a:bodyPr wrap="square">
            <a:spAutoFit/>
          </a:bodyPr>
          <a:lstStyle/>
          <a:p>
            <a:r>
              <a:rPr lang="ru-RU" sz="1600" b="1" i="1" dirty="0" smtClean="0">
                <a:latin typeface="Times New Roman" panose="02020603050405020304" pitchFamily="18" charset="0"/>
                <a:cs typeface="Times New Roman" panose="02020603050405020304" pitchFamily="18" charset="0"/>
              </a:rPr>
              <a:t>Информация о внесении изменений в решение Думы города Урай «О бюджете городского округа город Урай на 2018 год и на плановый период 2019 и 2020 годов» </a:t>
            </a:r>
            <a:endParaRPr lang="ru-RU"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79509" y="980731"/>
          <a:ext cx="8856987" cy="4728214"/>
        </p:xfrm>
        <a:graphic>
          <a:graphicData uri="http://schemas.openxmlformats.org/drawingml/2006/table">
            <a:tbl>
              <a:tblPr/>
              <a:tblGrid>
                <a:gridCol w="713826"/>
                <a:gridCol w="2374800"/>
                <a:gridCol w="757718"/>
                <a:gridCol w="741547"/>
                <a:gridCol w="748478"/>
                <a:gridCol w="813162"/>
                <a:gridCol w="887084"/>
                <a:gridCol w="1062654"/>
                <a:gridCol w="757718"/>
              </a:tblGrid>
              <a:tr h="250454">
                <a:tc>
                  <a:txBody>
                    <a:bodyPr/>
                    <a:lstStyle/>
                    <a:p>
                      <a:pPr algn="ctr" fontAlgn="ctr"/>
                      <a:r>
                        <a:rPr lang="ru-RU" sz="1000" b="0" i="0" u="none" strike="noStrike" dirty="0">
                          <a:solidFill>
                            <a:srgbClr val="000000"/>
                          </a:solidFill>
                          <a:latin typeface="Times New Roman"/>
                        </a:rPr>
                        <a:t>1</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latin typeface="Times New Roman"/>
                        </a:rPr>
                        <a:t>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6</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latin typeface="Times New Roman"/>
                        </a:rPr>
                        <a:t>9</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454">
                <a:tc>
                  <a:txBody>
                    <a:bodyPr/>
                    <a:lstStyle/>
                    <a:p>
                      <a:pPr algn="ctr" fontAlgn="b"/>
                      <a:r>
                        <a:rPr lang="ru-RU" sz="1000" b="1" i="0" u="none" strike="noStrike">
                          <a:solidFill>
                            <a:srgbClr val="000000"/>
                          </a:solidFill>
                          <a:latin typeface="Times New Roman"/>
                        </a:rPr>
                        <a:t>0900</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1" i="0" u="none" strike="noStrike">
                          <a:solidFill>
                            <a:srgbClr val="000000"/>
                          </a:solidFill>
                          <a:latin typeface="Times New Roman"/>
                        </a:rPr>
                        <a:t>Здравоохранение</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828,5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 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 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 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 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1"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828,5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05">
                <a:tc>
                  <a:txBody>
                    <a:bodyPr/>
                    <a:lstStyle/>
                    <a:p>
                      <a:pPr algn="ctr" fontAlgn="b"/>
                      <a:r>
                        <a:rPr lang="ru-RU" sz="1000" b="0" i="0" u="none" strike="noStrike">
                          <a:solidFill>
                            <a:srgbClr val="000000"/>
                          </a:solidFill>
                          <a:latin typeface="Times New Roman"/>
                        </a:rPr>
                        <a:t>0909</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0000"/>
                          </a:solidFill>
                          <a:latin typeface="Times New Roman"/>
                        </a:rPr>
                        <a:t>Другие вопросы в области здравоохранения</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latin typeface="Times New Roman"/>
                        </a:rPr>
                        <a:t>828,5</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 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dirty="0">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828,5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454">
                <a:tc>
                  <a:txBody>
                    <a:bodyPr/>
                    <a:lstStyle/>
                    <a:p>
                      <a:pPr algn="ctr" fontAlgn="b"/>
                      <a:r>
                        <a:rPr lang="ru-RU" sz="1000" b="1" i="0" u="none" strike="noStrike">
                          <a:solidFill>
                            <a:srgbClr val="000000"/>
                          </a:solidFill>
                          <a:latin typeface="Times New Roman"/>
                        </a:rPr>
                        <a:t>1000</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1" i="0" u="none" strike="noStrike">
                          <a:solidFill>
                            <a:srgbClr val="000000"/>
                          </a:solidFill>
                          <a:latin typeface="Times New Roman"/>
                        </a:rPr>
                        <a:t>Социальная политика</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153 534,7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+ 23 585,7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+ 14 012,2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+ 2 530,5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+ 40 128,4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- 87,9</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193 575,2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454">
                <a:tc>
                  <a:txBody>
                    <a:bodyPr/>
                    <a:lstStyle/>
                    <a:p>
                      <a:pPr algn="ctr" fontAlgn="b"/>
                      <a:r>
                        <a:rPr lang="ru-RU" sz="1000" b="0" i="0" u="none" strike="noStrike">
                          <a:solidFill>
                            <a:srgbClr val="000000"/>
                          </a:solidFill>
                          <a:latin typeface="Times New Roman"/>
                        </a:rPr>
                        <a:t>1001</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0000"/>
                          </a:solidFill>
                          <a:latin typeface="Times New Roman"/>
                        </a:rPr>
                        <a:t>Пенсионное обеспечение</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latin typeface="Times New Roman"/>
                        </a:rPr>
                        <a:t>3 987,3</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1"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1"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+ 162,5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+ 162,5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4 149,8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454">
                <a:tc>
                  <a:txBody>
                    <a:bodyPr/>
                    <a:lstStyle/>
                    <a:p>
                      <a:pPr algn="ctr" fontAlgn="b"/>
                      <a:r>
                        <a:rPr lang="ru-RU" sz="1000" b="0" i="0" u="none" strike="noStrike">
                          <a:solidFill>
                            <a:srgbClr val="000000"/>
                          </a:solidFill>
                          <a:latin typeface="Times New Roman"/>
                        </a:rPr>
                        <a:t>1003</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0000"/>
                          </a:solidFill>
                          <a:latin typeface="Times New Roman"/>
                        </a:rPr>
                        <a:t>Социальное обеспечение населения</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latin typeface="Times New Roman"/>
                        </a:rPr>
                        <a:t>10 732,3</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+ 23 835,7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+ 6 114,1</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+ 13 523,9</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+ 43 473,7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- 87,9</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54 118,1</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454">
                <a:tc>
                  <a:txBody>
                    <a:bodyPr/>
                    <a:lstStyle/>
                    <a:p>
                      <a:pPr algn="ctr" fontAlgn="b"/>
                      <a:r>
                        <a:rPr lang="ru-RU" sz="1000" b="0" i="0" u="none" strike="noStrike">
                          <a:solidFill>
                            <a:srgbClr val="000000"/>
                          </a:solidFill>
                          <a:latin typeface="Times New Roman"/>
                        </a:rPr>
                        <a:t>1004</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0000"/>
                          </a:solidFill>
                          <a:latin typeface="Times New Roman"/>
                        </a:rPr>
                        <a:t>Охрана семьи и детства</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latin typeface="Times New Roman"/>
                        </a:rPr>
                        <a:t>122 574,7</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1"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+ 7 413,9</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FF0000"/>
                          </a:solidFill>
                          <a:latin typeface="Times New Roman"/>
                        </a:rPr>
                        <a:t>- 10 992,5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FF0000"/>
                          </a:solidFill>
                          <a:latin typeface="Times New Roman"/>
                        </a:rPr>
                        <a:t>- 3 578,6</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118 996,1</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05">
                <a:tc>
                  <a:txBody>
                    <a:bodyPr/>
                    <a:lstStyle/>
                    <a:p>
                      <a:pPr algn="ctr" fontAlgn="b"/>
                      <a:r>
                        <a:rPr lang="ru-RU" sz="1000" b="0" i="0" u="none" strike="noStrike">
                          <a:solidFill>
                            <a:srgbClr val="000000"/>
                          </a:solidFill>
                          <a:latin typeface="Times New Roman"/>
                        </a:rPr>
                        <a:t>1006</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0000"/>
                          </a:solidFill>
                          <a:latin typeface="Times New Roman"/>
                        </a:rPr>
                        <a:t>Другие вопросы в области социальной политики</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16 240,4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FF0000"/>
                          </a:solidFill>
                          <a:latin typeface="Times New Roman"/>
                        </a:rPr>
                        <a:t>- 250,0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+ 484,2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FF0000"/>
                          </a:solidFill>
                          <a:latin typeface="Times New Roman"/>
                        </a:rPr>
                        <a:t>- 163,4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+ 70,8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16 311,2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454">
                <a:tc>
                  <a:txBody>
                    <a:bodyPr/>
                    <a:lstStyle/>
                    <a:p>
                      <a:pPr algn="ctr" fontAlgn="b"/>
                      <a:r>
                        <a:rPr lang="ru-RU" sz="1000" b="1" i="0" u="none" strike="noStrike">
                          <a:solidFill>
                            <a:srgbClr val="000000"/>
                          </a:solidFill>
                          <a:latin typeface="Times New Roman"/>
                        </a:rPr>
                        <a:t>1100</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1" i="0" u="none" strike="noStrike">
                          <a:solidFill>
                            <a:srgbClr val="000000"/>
                          </a:solidFill>
                          <a:latin typeface="Times New Roman"/>
                        </a:rPr>
                        <a:t>Физическая культура и спорт</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6 273,8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+ 1 883,9</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 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 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+ 1 883,9</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 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8 157,7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454">
                <a:tc>
                  <a:txBody>
                    <a:bodyPr/>
                    <a:lstStyle/>
                    <a:p>
                      <a:pPr algn="ctr" fontAlgn="b"/>
                      <a:r>
                        <a:rPr lang="ru-RU" sz="1000" b="0" i="0" u="none" strike="noStrike">
                          <a:solidFill>
                            <a:srgbClr val="000000"/>
                          </a:solidFill>
                          <a:latin typeface="Times New Roman"/>
                        </a:rPr>
                        <a:t>1102</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0000"/>
                          </a:solidFill>
                          <a:latin typeface="Times New Roman"/>
                        </a:rPr>
                        <a:t>Массовый спорт</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latin typeface="Times New Roman"/>
                        </a:rPr>
                        <a:t>6 273,8</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+ 1 883,9</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+ 1 883,9</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8 157,7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454">
                <a:tc>
                  <a:txBody>
                    <a:bodyPr/>
                    <a:lstStyle/>
                    <a:p>
                      <a:pPr algn="ctr" fontAlgn="b"/>
                      <a:r>
                        <a:rPr lang="ru-RU" sz="1000" b="1" i="0" u="none" strike="noStrike">
                          <a:solidFill>
                            <a:srgbClr val="000000"/>
                          </a:solidFill>
                          <a:latin typeface="Times New Roman"/>
                        </a:rPr>
                        <a:t>1200</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1" i="0" u="none" strike="noStrike">
                          <a:solidFill>
                            <a:srgbClr val="000000"/>
                          </a:solidFill>
                          <a:latin typeface="Times New Roman"/>
                        </a:rPr>
                        <a:t>Средства массовой информации </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13 394,7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 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+ 457,8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FF0000"/>
                          </a:solidFill>
                          <a:latin typeface="Times New Roman"/>
                        </a:rPr>
                        <a:t>- 143,5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+ 314,3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 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13 709,0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454">
                <a:tc>
                  <a:txBody>
                    <a:bodyPr/>
                    <a:lstStyle/>
                    <a:p>
                      <a:pPr algn="ctr" fontAlgn="b"/>
                      <a:r>
                        <a:rPr lang="ru-RU" sz="1000" b="0" i="0" u="none" strike="noStrike">
                          <a:solidFill>
                            <a:srgbClr val="000000"/>
                          </a:solidFill>
                          <a:latin typeface="Times New Roman"/>
                        </a:rPr>
                        <a:t>1202</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0000"/>
                          </a:solidFill>
                          <a:latin typeface="Times New Roman"/>
                        </a:rPr>
                        <a:t>Периодическая печать и издательства</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latin typeface="Times New Roman"/>
                        </a:rPr>
                        <a:t>13 394,7</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1"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+ 457,8</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FF0000"/>
                          </a:solidFill>
                          <a:latin typeface="Times New Roman"/>
                        </a:rPr>
                        <a:t>- 143,5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+ 314,3</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13 709,0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05">
                <a:tc>
                  <a:txBody>
                    <a:bodyPr/>
                    <a:lstStyle/>
                    <a:p>
                      <a:pPr algn="ctr" fontAlgn="b"/>
                      <a:r>
                        <a:rPr lang="ru-RU" sz="1000" b="1" i="0" u="none" strike="noStrike">
                          <a:solidFill>
                            <a:srgbClr val="000000"/>
                          </a:solidFill>
                          <a:latin typeface="Times New Roman"/>
                        </a:rPr>
                        <a:t>1300</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1" i="0" u="none" strike="noStrike">
                          <a:solidFill>
                            <a:srgbClr val="000000"/>
                          </a:solidFill>
                          <a:latin typeface="Times New Roman"/>
                        </a:rPr>
                        <a:t>Обслуживание государственного и муниципального долга</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1 653,4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 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 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FF0000"/>
                          </a:solidFill>
                          <a:latin typeface="Times New Roman"/>
                        </a:rPr>
                        <a:t>- 1 653,4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FF0000"/>
                          </a:solidFill>
                          <a:latin typeface="Times New Roman"/>
                        </a:rPr>
                        <a:t>- 1 653,4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1" i="0" u="none" strike="noStrike">
                          <a:solidFill>
                            <a:srgbClr val="000000"/>
                          </a:solidFill>
                          <a:latin typeface="Times New Roman"/>
                        </a:rPr>
                        <a:t> 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3305">
                <a:tc>
                  <a:txBody>
                    <a:bodyPr/>
                    <a:lstStyle/>
                    <a:p>
                      <a:pPr algn="ctr" fontAlgn="b"/>
                      <a:r>
                        <a:rPr lang="ru-RU" sz="1000" b="0" i="0" u="none" strike="noStrike">
                          <a:solidFill>
                            <a:srgbClr val="000000"/>
                          </a:solidFill>
                          <a:latin typeface="Times New Roman"/>
                        </a:rPr>
                        <a:t>1301</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solidFill>
                            <a:srgbClr val="000000"/>
                          </a:solidFill>
                          <a:latin typeface="Times New Roman"/>
                        </a:rPr>
                        <a:t>Обслуживание государственного внутреннего  и муниципального долга</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ru-RU" sz="1000" b="0" i="0" u="none" strike="noStrike">
                          <a:solidFill>
                            <a:srgbClr val="000000"/>
                          </a:solidFill>
                          <a:latin typeface="Times New Roman"/>
                        </a:rPr>
                        <a:t>1 653,4</a:t>
                      </a:r>
                    </a:p>
                  </a:txBody>
                  <a:tcPr marL="4772" marR="4772" marT="477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FF0000"/>
                          </a:solidFill>
                          <a:latin typeface="Times New Roman"/>
                        </a:rPr>
                        <a:t>- 1 653,4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FF0000"/>
                          </a:solidFill>
                          <a:latin typeface="Times New Roman"/>
                        </a:rPr>
                        <a:t>- 1 653,4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ru-RU" sz="1000" b="0" i="0" u="none" strike="noStrike">
                          <a:solidFill>
                            <a:srgbClr val="000000"/>
                          </a:solidFill>
                          <a:latin typeface="Times New Roman"/>
                        </a:rPr>
                        <a:t>0,0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0454">
                <a:tc>
                  <a:txBody>
                    <a:bodyPr/>
                    <a:lstStyle/>
                    <a:p>
                      <a:pPr algn="l" fontAlgn="ctr"/>
                      <a:r>
                        <a:rPr lang="ru-RU" sz="1000" b="1" i="0" u="none" strike="noStrike">
                          <a:solidFill>
                            <a:srgbClr val="000000"/>
                          </a:solidFill>
                          <a:latin typeface="Times New Roman"/>
                        </a:rPr>
                        <a:t> </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1" i="0" u="none" strike="noStrike">
                          <a:solidFill>
                            <a:srgbClr val="000000"/>
                          </a:solidFill>
                          <a:latin typeface="Times New Roman"/>
                        </a:rPr>
                        <a:t>Итого расходов</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1" i="0" u="none" strike="noStrike">
                          <a:solidFill>
                            <a:srgbClr val="000000"/>
                          </a:solidFill>
                          <a:latin typeface="Times New Roman"/>
                        </a:rPr>
                        <a:t>2 785 047,7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1" i="0" u="none" strike="noStrike">
                          <a:solidFill>
                            <a:srgbClr val="000000"/>
                          </a:solidFill>
                          <a:latin typeface="Times New Roman"/>
                        </a:rPr>
                        <a:t>+ 168 163,2</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1" i="0" u="none" strike="noStrike">
                          <a:solidFill>
                            <a:srgbClr val="000000"/>
                          </a:solidFill>
                          <a:latin typeface="Times New Roman"/>
                        </a:rPr>
                        <a:t>+ 249 135,7</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1" i="0" u="none" strike="noStrike">
                          <a:solidFill>
                            <a:srgbClr val="000000"/>
                          </a:solidFill>
                          <a:latin typeface="Times New Roman"/>
                        </a:rPr>
                        <a:t>+ 358 112,5</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1" i="0" u="none" strike="noStrike">
                          <a:solidFill>
                            <a:srgbClr val="000000"/>
                          </a:solidFill>
                          <a:latin typeface="Times New Roman"/>
                        </a:rPr>
                        <a:t>+ 775 411,4</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1" i="0" u="none" strike="noStrike">
                          <a:solidFill>
                            <a:srgbClr val="000000"/>
                          </a:solidFill>
                          <a:latin typeface="Times New Roman"/>
                        </a:rPr>
                        <a:t>- 8 721,0</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ru-RU" sz="1000" b="1" i="0" u="none" strike="noStrike" dirty="0">
                          <a:solidFill>
                            <a:srgbClr val="000000"/>
                          </a:solidFill>
                          <a:latin typeface="Times New Roman"/>
                        </a:rPr>
                        <a:t>3 551 738,1</a:t>
                      </a:r>
                    </a:p>
                  </a:txBody>
                  <a:tcPr marL="4772" marR="4772" marT="47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179512" y="0"/>
            <a:ext cx="8352928" cy="584775"/>
          </a:xfrm>
          <a:prstGeom prst="rect">
            <a:avLst/>
          </a:prstGeom>
        </p:spPr>
        <p:txBody>
          <a:bodyPr wrap="square">
            <a:spAutoFit/>
          </a:bodyPr>
          <a:lstStyle/>
          <a:p>
            <a:r>
              <a:rPr lang="ru-RU" sz="1600" b="1" i="1" dirty="0" smtClean="0">
                <a:latin typeface="Times New Roman" panose="02020603050405020304" pitchFamily="18" charset="0"/>
                <a:cs typeface="Times New Roman" panose="02020603050405020304" pitchFamily="18" charset="0"/>
              </a:rPr>
              <a:t>Информация о внесении изменений в решение Думы города Урай «О бюджете городского округа город Урай на 2018 год и на плановый период 2019 и 2020 годов» </a:t>
            </a:r>
            <a:endParaRPr lang="ru-RU" sz="1600" dirty="0"/>
          </a:p>
        </p:txBody>
      </p:sp>
      <p:sp>
        <p:nvSpPr>
          <p:cNvPr id="6" name="Прямоугольник 5"/>
          <p:cNvSpPr/>
          <p:nvPr/>
        </p:nvSpPr>
        <p:spPr>
          <a:xfrm>
            <a:off x="7452320" y="548680"/>
            <a:ext cx="1603388" cy="276999"/>
          </a:xfrm>
          <a:prstGeom prst="rect">
            <a:avLst/>
          </a:prstGeom>
        </p:spPr>
        <p:txBody>
          <a:bodyPr wrap="none">
            <a:spAutoFit/>
          </a:bodyPr>
          <a:lstStyle/>
          <a:p>
            <a:r>
              <a:rPr lang="ru-RU" sz="1200" b="1" i="1" dirty="0" smtClean="0">
                <a:latin typeface="Times New Roman" panose="02020603050405020304" pitchFamily="18" charset="0"/>
                <a:cs typeface="Times New Roman" panose="02020603050405020304" pitchFamily="18" charset="0"/>
              </a:rPr>
              <a:t>продолжение слайда</a:t>
            </a:r>
            <a:endParaRPr lang="ru-RU" sz="1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Выноска со стрелками влево/вправо 4"/>
          <p:cNvSpPr/>
          <p:nvPr/>
        </p:nvSpPr>
        <p:spPr>
          <a:xfrm>
            <a:off x="2915816" y="2564904"/>
            <a:ext cx="2160240" cy="1296144"/>
          </a:xfrm>
          <a:prstGeom prst="leftRightArrowCallout">
            <a:avLst>
              <a:gd name="adj1" fmla="val 25000"/>
              <a:gd name="adj2" fmla="val 20128"/>
              <a:gd name="adj3" fmla="val 19587"/>
              <a:gd name="adj4" fmla="val 60573"/>
            </a:avLst>
          </a:prstGeom>
          <a:solidFill>
            <a:schemeClr val="accent3">
              <a:lumMod val="60000"/>
              <a:lumOff val="40000"/>
            </a:schemeClr>
          </a:solidFill>
          <a:ln>
            <a:solidFill>
              <a:schemeClr val="accent3">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b="1" dirty="0" smtClean="0">
                <a:solidFill>
                  <a:srgbClr val="002060"/>
                </a:solidFill>
                <a:latin typeface="Arial" pitchFamily="34" charset="0"/>
                <a:cs typeface="Arial" pitchFamily="34" charset="0"/>
              </a:rPr>
              <a:t>БЮДЖЕТ</a:t>
            </a:r>
            <a:r>
              <a:rPr lang="ru-RU" sz="1900" b="1" dirty="0" smtClean="0">
                <a:solidFill>
                  <a:srgbClr val="002060"/>
                </a:solidFill>
                <a:latin typeface="Arial" pitchFamily="34" charset="0"/>
                <a:cs typeface="Arial" pitchFamily="34" charset="0"/>
              </a:rPr>
              <a:t> за</a:t>
            </a:r>
          </a:p>
          <a:p>
            <a:pPr algn="ctr"/>
            <a:r>
              <a:rPr lang="ru-RU" sz="1900" b="1" dirty="0" smtClean="0">
                <a:solidFill>
                  <a:srgbClr val="002060"/>
                </a:solidFill>
                <a:latin typeface="Arial" pitchFamily="34" charset="0"/>
                <a:cs typeface="Arial" pitchFamily="34" charset="0"/>
              </a:rPr>
              <a:t>2018 год</a:t>
            </a:r>
            <a:endParaRPr lang="ru-RU" sz="1900" b="1" dirty="0">
              <a:solidFill>
                <a:srgbClr val="002060"/>
              </a:solidFill>
              <a:latin typeface="Arial" pitchFamily="34" charset="0"/>
              <a:cs typeface="Arial" pitchFamily="34" charset="0"/>
            </a:endParaRPr>
          </a:p>
        </p:txBody>
      </p:sp>
      <p:sp>
        <p:nvSpPr>
          <p:cNvPr id="8" name="Прямоугольник 7"/>
          <p:cNvSpPr/>
          <p:nvPr/>
        </p:nvSpPr>
        <p:spPr>
          <a:xfrm>
            <a:off x="2339752" y="1340768"/>
            <a:ext cx="626368" cy="4140459"/>
          </a:xfrm>
          <a:prstGeom prst="rect">
            <a:avLst/>
          </a:prstGeom>
          <a:solidFill>
            <a:srgbClr val="F89D52"/>
          </a:solidFill>
          <a:ln>
            <a:solidFill>
              <a:schemeClr val="accent6">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solidFill>
                  <a:srgbClr val="002060"/>
                </a:solidFill>
                <a:latin typeface="Arial" pitchFamily="34" charset="0"/>
                <a:cs typeface="Arial" pitchFamily="34" charset="0"/>
              </a:rPr>
              <a:t>Доходы бюджета всего </a:t>
            </a:r>
          </a:p>
          <a:p>
            <a:pPr algn="ctr"/>
            <a:r>
              <a:rPr lang="ru-RU" b="1" dirty="0" smtClean="0">
                <a:solidFill>
                  <a:srgbClr val="002060"/>
                </a:solidFill>
                <a:latin typeface="Arial" pitchFamily="34" charset="0"/>
                <a:cs typeface="Arial" pitchFamily="34" charset="0"/>
              </a:rPr>
              <a:t>3 406 507,3</a:t>
            </a:r>
            <a:endParaRPr lang="ru-RU" b="1" dirty="0">
              <a:solidFill>
                <a:srgbClr val="002060"/>
              </a:solidFill>
              <a:latin typeface="Arial" pitchFamily="34" charset="0"/>
              <a:cs typeface="Arial" pitchFamily="34" charset="0"/>
            </a:endParaRPr>
          </a:p>
        </p:txBody>
      </p:sp>
      <p:sp>
        <p:nvSpPr>
          <p:cNvPr id="9" name="Прямоугольник 8"/>
          <p:cNvSpPr/>
          <p:nvPr/>
        </p:nvSpPr>
        <p:spPr>
          <a:xfrm>
            <a:off x="5148064" y="1268760"/>
            <a:ext cx="576064" cy="4176464"/>
          </a:xfrm>
          <a:prstGeom prst="rect">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solidFill>
                  <a:srgbClr val="002060"/>
                </a:solidFill>
                <a:latin typeface="Arial" pitchFamily="34" charset="0"/>
                <a:cs typeface="Arial" pitchFamily="34" charset="0"/>
              </a:rPr>
              <a:t>Расходы бюджета всего</a:t>
            </a:r>
          </a:p>
          <a:p>
            <a:pPr algn="ctr"/>
            <a:r>
              <a:rPr lang="ru-RU" b="1" dirty="0" smtClean="0">
                <a:solidFill>
                  <a:srgbClr val="002060"/>
                </a:solidFill>
                <a:latin typeface="Arial" pitchFamily="34" charset="0"/>
                <a:cs typeface="Arial" pitchFamily="34" charset="0"/>
              </a:rPr>
              <a:t>3 427 092,4</a:t>
            </a:r>
            <a:endParaRPr lang="ru-RU" b="1" dirty="0">
              <a:solidFill>
                <a:srgbClr val="002060"/>
              </a:solidFill>
              <a:latin typeface="Arial" pitchFamily="34" charset="0"/>
              <a:cs typeface="Arial" pitchFamily="34" charset="0"/>
            </a:endParaRPr>
          </a:p>
        </p:txBody>
      </p:sp>
      <p:sp>
        <p:nvSpPr>
          <p:cNvPr id="10" name="Пятиугольник 9"/>
          <p:cNvSpPr/>
          <p:nvPr/>
        </p:nvSpPr>
        <p:spPr>
          <a:xfrm>
            <a:off x="107504" y="1484784"/>
            <a:ext cx="2232248" cy="1008112"/>
          </a:xfrm>
          <a:prstGeom prst="homePlate">
            <a:avLst/>
          </a:prstGeom>
          <a:gradFill>
            <a:gsLst>
              <a:gs pos="0">
                <a:srgbClr val="92D050">
                  <a:tint val="66000"/>
                  <a:satMod val="160000"/>
                </a:srgbClr>
              </a:gs>
              <a:gs pos="50000">
                <a:srgbClr val="92D050">
                  <a:tint val="44500"/>
                  <a:satMod val="160000"/>
                </a:srgbClr>
              </a:gs>
              <a:gs pos="100000">
                <a:srgbClr val="92D050">
                  <a:tint val="23500"/>
                  <a:satMod val="160000"/>
                </a:srgbClr>
              </a:gs>
            </a:gsLst>
            <a:lin ang="2700000" scaled="1"/>
          </a:gradFill>
          <a:ln>
            <a:roun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ru-RU" sz="1600" b="1" dirty="0" smtClean="0">
                <a:solidFill>
                  <a:srgbClr val="002060"/>
                </a:solidFill>
                <a:latin typeface="Arial" pitchFamily="34" charset="0"/>
                <a:cs typeface="Arial" pitchFamily="34" charset="0"/>
              </a:rPr>
              <a:t>Налоговые доходы</a:t>
            </a:r>
          </a:p>
          <a:p>
            <a:pPr algn="ctr"/>
            <a:r>
              <a:rPr lang="ru-RU" sz="1600" b="1" dirty="0" smtClean="0">
                <a:solidFill>
                  <a:srgbClr val="002060"/>
                </a:solidFill>
                <a:latin typeface="Arial" pitchFamily="34" charset="0"/>
                <a:cs typeface="Arial" pitchFamily="34" charset="0"/>
              </a:rPr>
              <a:t>656 500,3</a:t>
            </a:r>
            <a:endParaRPr lang="ru-RU" sz="1600" b="1" dirty="0">
              <a:solidFill>
                <a:srgbClr val="002060"/>
              </a:solidFill>
              <a:latin typeface="Arial" pitchFamily="34" charset="0"/>
              <a:cs typeface="Arial" pitchFamily="34" charset="0"/>
            </a:endParaRPr>
          </a:p>
        </p:txBody>
      </p:sp>
      <p:sp>
        <p:nvSpPr>
          <p:cNvPr id="11" name="Пятиугольник 10"/>
          <p:cNvSpPr/>
          <p:nvPr/>
        </p:nvSpPr>
        <p:spPr>
          <a:xfrm>
            <a:off x="107504" y="2996952"/>
            <a:ext cx="2232248" cy="1008112"/>
          </a:xfrm>
          <a:prstGeom prst="homePlate">
            <a:avLst/>
          </a:prstGeom>
          <a:solidFill>
            <a:schemeClr val="accent6">
              <a:lumMod val="40000"/>
              <a:lumOff val="60000"/>
            </a:schemeClr>
          </a:solidFill>
          <a:ln>
            <a:solidFill>
              <a:schemeClr val="accent6">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ru-RU" sz="1600" b="1" dirty="0" smtClean="0">
                <a:solidFill>
                  <a:srgbClr val="002060"/>
                </a:solidFill>
                <a:latin typeface="Arial" pitchFamily="34" charset="0"/>
                <a:cs typeface="Arial" pitchFamily="34" charset="0"/>
              </a:rPr>
              <a:t>Неналоговые доходы                  155 221,3</a:t>
            </a:r>
          </a:p>
        </p:txBody>
      </p:sp>
      <p:sp>
        <p:nvSpPr>
          <p:cNvPr id="12" name="Пятиугольник 11"/>
          <p:cNvSpPr/>
          <p:nvPr/>
        </p:nvSpPr>
        <p:spPr>
          <a:xfrm>
            <a:off x="107504" y="4581128"/>
            <a:ext cx="2232248" cy="936104"/>
          </a:xfrm>
          <a:prstGeom prst="homePlate">
            <a:avLst/>
          </a:prstGeom>
          <a:solidFill>
            <a:schemeClr val="accent6">
              <a:lumMod val="60000"/>
              <a:lumOff val="40000"/>
            </a:schemeClr>
          </a:solidFill>
          <a:ln>
            <a:solidFill>
              <a:schemeClr val="accent6">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ru-RU" sz="1600" b="1" dirty="0" smtClean="0">
                <a:solidFill>
                  <a:srgbClr val="002060"/>
                </a:solidFill>
                <a:latin typeface="Arial" pitchFamily="34" charset="0"/>
                <a:cs typeface="Arial" pitchFamily="34" charset="0"/>
              </a:rPr>
              <a:t>Безвозмездные поступления          2 594 785,7</a:t>
            </a:r>
          </a:p>
        </p:txBody>
      </p:sp>
      <p:sp>
        <p:nvSpPr>
          <p:cNvPr id="15" name="Стрелка влево 14"/>
          <p:cNvSpPr/>
          <p:nvPr/>
        </p:nvSpPr>
        <p:spPr>
          <a:xfrm>
            <a:off x="5796136" y="1196752"/>
            <a:ext cx="3168352" cy="432048"/>
          </a:xfrm>
          <a:prstGeom prst="leftArrow">
            <a:avLst>
              <a:gd name="adj1" fmla="val 100000"/>
              <a:gd name="adj2" fmla="val 50000"/>
            </a:avLst>
          </a:prstGeom>
          <a:solidFill>
            <a:schemeClr val="accent5">
              <a:lumMod val="20000"/>
              <a:lumOff val="80000"/>
            </a:schemeClr>
          </a:solidFill>
          <a:ln>
            <a:solidFill>
              <a:schemeClr val="accent5">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50000"/>
                  </a:schemeClr>
                </a:solidFill>
                <a:latin typeface="Arial" pitchFamily="34" charset="0"/>
                <a:cs typeface="Arial" pitchFamily="34" charset="0"/>
              </a:rPr>
              <a:t>Образование</a:t>
            </a:r>
          </a:p>
          <a:p>
            <a:pPr algn="ctr"/>
            <a:r>
              <a:rPr lang="ru-RU" sz="1400" b="1" dirty="0" smtClean="0">
                <a:solidFill>
                  <a:schemeClr val="accent1">
                    <a:lumMod val="50000"/>
                  </a:schemeClr>
                </a:solidFill>
                <a:latin typeface="Arial" pitchFamily="34" charset="0"/>
                <a:cs typeface="Arial" pitchFamily="34" charset="0"/>
              </a:rPr>
              <a:t>1 596 695,9</a:t>
            </a:r>
            <a:endParaRPr lang="ru-RU" sz="1400" b="1" dirty="0">
              <a:solidFill>
                <a:schemeClr val="accent1">
                  <a:lumMod val="50000"/>
                </a:schemeClr>
              </a:solidFill>
              <a:latin typeface="Arial" pitchFamily="34" charset="0"/>
              <a:cs typeface="Arial" pitchFamily="34" charset="0"/>
            </a:endParaRPr>
          </a:p>
        </p:txBody>
      </p:sp>
      <p:sp>
        <p:nvSpPr>
          <p:cNvPr id="16" name="Стрелка влево 15"/>
          <p:cNvSpPr/>
          <p:nvPr/>
        </p:nvSpPr>
        <p:spPr>
          <a:xfrm>
            <a:off x="5796136" y="1700808"/>
            <a:ext cx="3168352" cy="432048"/>
          </a:xfrm>
          <a:prstGeom prst="leftArrow">
            <a:avLst>
              <a:gd name="adj1" fmla="val 100000"/>
              <a:gd name="adj2" fmla="val 50000"/>
            </a:avLst>
          </a:prstGeom>
          <a:solidFill>
            <a:schemeClr val="accent5">
              <a:lumMod val="40000"/>
              <a:lumOff val="60000"/>
            </a:schemeClr>
          </a:solidFill>
          <a:ln>
            <a:solidFill>
              <a:schemeClr val="accent5">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accent1">
                    <a:lumMod val="50000"/>
                  </a:schemeClr>
                </a:solidFill>
                <a:latin typeface="Arial" pitchFamily="34" charset="0"/>
                <a:cs typeface="Arial" pitchFamily="34" charset="0"/>
              </a:rPr>
              <a:t>ЖКХ</a:t>
            </a:r>
          </a:p>
          <a:p>
            <a:pPr algn="ctr"/>
            <a:r>
              <a:rPr lang="ru-RU" sz="1400" b="1" dirty="0" smtClean="0">
                <a:solidFill>
                  <a:schemeClr val="accent1">
                    <a:lumMod val="50000"/>
                  </a:schemeClr>
                </a:solidFill>
                <a:latin typeface="Arial" pitchFamily="34" charset="0"/>
                <a:cs typeface="Arial" pitchFamily="34" charset="0"/>
              </a:rPr>
              <a:t>860 961,0</a:t>
            </a:r>
            <a:endParaRPr lang="ru-RU" sz="1400" b="1" dirty="0">
              <a:solidFill>
                <a:schemeClr val="accent1">
                  <a:lumMod val="50000"/>
                </a:schemeClr>
              </a:solidFill>
              <a:latin typeface="Arial" pitchFamily="34" charset="0"/>
              <a:cs typeface="Arial" pitchFamily="34" charset="0"/>
            </a:endParaRPr>
          </a:p>
        </p:txBody>
      </p:sp>
      <p:sp>
        <p:nvSpPr>
          <p:cNvPr id="17" name="Стрелка влево 16"/>
          <p:cNvSpPr/>
          <p:nvPr/>
        </p:nvSpPr>
        <p:spPr>
          <a:xfrm>
            <a:off x="5796136" y="2204864"/>
            <a:ext cx="3168351" cy="432048"/>
          </a:xfrm>
          <a:prstGeom prst="leftArrow">
            <a:avLst>
              <a:gd name="adj1" fmla="val 100000"/>
              <a:gd name="adj2" fmla="val 50000"/>
            </a:avLst>
          </a:prstGeom>
          <a:solidFill>
            <a:schemeClr val="accent5">
              <a:lumMod val="60000"/>
              <a:lumOff val="40000"/>
            </a:schemeClr>
          </a:solidFill>
          <a:ln>
            <a:solidFill>
              <a:schemeClr val="accent5">
                <a:lumMod val="60000"/>
                <a:lumOff val="4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smtClean="0">
                <a:solidFill>
                  <a:schemeClr val="accent1">
                    <a:lumMod val="50000"/>
                  </a:schemeClr>
                </a:solidFill>
                <a:latin typeface="Arial" pitchFamily="34" charset="0"/>
                <a:cs typeface="Arial" pitchFamily="34" charset="0"/>
              </a:rPr>
              <a:t>Социальная политика</a:t>
            </a:r>
          </a:p>
          <a:p>
            <a:pPr algn="ctr"/>
            <a:r>
              <a:rPr lang="ru-RU" sz="1400" b="1" dirty="0" smtClean="0">
                <a:solidFill>
                  <a:schemeClr val="accent1">
                    <a:lumMod val="50000"/>
                  </a:schemeClr>
                </a:solidFill>
                <a:latin typeface="Arial" pitchFamily="34" charset="0"/>
                <a:cs typeface="Arial" pitchFamily="34" charset="0"/>
              </a:rPr>
              <a:t>192 564,9</a:t>
            </a:r>
            <a:endParaRPr lang="ru-RU" sz="1400" b="1" dirty="0">
              <a:solidFill>
                <a:schemeClr val="accent1">
                  <a:lumMod val="50000"/>
                </a:schemeClr>
              </a:solidFill>
              <a:latin typeface="Arial" pitchFamily="34" charset="0"/>
              <a:cs typeface="Arial" pitchFamily="34" charset="0"/>
            </a:endParaRPr>
          </a:p>
        </p:txBody>
      </p:sp>
      <p:sp>
        <p:nvSpPr>
          <p:cNvPr id="18" name="Стрелка влево 17"/>
          <p:cNvSpPr/>
          <p:nvPr/>
        </p:nvSpPr>
        <p:spPr>
          <a:xfrm>
            <a:off x="5796136" y="2708920"/>
            <a:ext cx="3168352" cy="432048"/>
          </a:xfrm>
          <a:prstGeom prst="leftArrow">
            <a:avLst>
              <a:gd name="adj1" fmla="val 100000"/>
              <a:gd name="adj2" fmla="val 50000"/>
            </a:avLst>
          </a:prstGeom>
          <a:solidFill>
            <a:srgbClr val="7CC3D6"/>
          </a:solidFill>
          <a:ln>
            <a:solidFill>
              <a:srgbClr val="7CC3D6"/>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smtClean="0">
                <a:solidFill>
                  <a:schemeClr val="accent1">
                    <a:lumMod val="50000"/>
                  </a:schemeClr>
                </a:solidFill>
                <a:latin typeface="Arial" pitchFamily="34" charset="0"/>
                <a:cs typeface="Arial" pitchFamily="34" charset="0"/>
              </a:rPr>
              <a:t>Культура и кинематография</a:t>
            </a:r>
          </a:p>
          <a:p>
            <a:pPr algn="ctr"/>
            <a:r>
              <a:rPr lang="ru-RU" sz="1400" b="1" dirty="0" smtClean="0">
                <a:solidFill>
                  <a:schemeClr val="accent1">
                    <a:lumMod val="50000"/>
                  </a:schemeClr>
                </a:solidFill>
                <a:latin typeface="Arial" pitchFamily="34" charset="0"/>
                <a:cs typeface="Arial" pitchFamily="34" charset="0"/>
              </a:rPr>
              <a:t>165 654,3</a:t>
            </a:r>
            <a:endParaRPr lang="ru-RU" sz="1400" b="1" dirty="0">
              <a:solidFill>
                <a:schemeClr val="accent1">
                  <a:lumMod val="50000"/>
                </a:schemeClr>
              </a:solidFill>
              <a:latin typeface="Arial" pitchFamily="34" charset="0"/>
              <a:cs typeface="Arial" pitchFamily="34" charset="0"/>
            </a:endParaRPr>
          </a:p>
        </p:txBody>
      </p:sp>
      <p:sp>
        <p:nvSpPr>
          <p:cNvPr id="19" name="Стрелка влево 18"/>
          <p:cNvSpPr/>
          <p:nvPr/>
        </p:nvSpPr>
        <p:spPr>
          <a:xfrm>
            <a:off x="5796136" y="3284984"/>
            <a:ext cx="3168352" cy="432048"/>
          </a:xfrm>
          <a:prstGeom prst="leftArrow">
            <a:avLst>
              <a:gd name="adj1" fmla="val 100000"/>
              <a:gd name="adj2" fmla="val 50000"/>
            </a:avLst>
          </a:prstGeom>
          <a:solidFill>
            <a:srgbClr val="6ABAD0"/>
          </a:solidFill>
          <a:ln>
            <a:solidFill>
              <a:srgbClr val="64B7CE"/>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2060"/>
                </a:solidFill>
                <a:latin typeface="Arial" pitchFamily="34" charset="0"/>
                <a:cs typeface="Arial" pitchFamily="34" charset="0"/>
              </a:rPr>
              <a:t>Национальная экономика</a:t>
            </a:r>
          </a:p>
          <a:p>
            <a:pPr algn="ctr"/>
            <a:r>
              <a:rPr lang="ru-RU" sz="1400" b="1" dirty="0" smtClean="0">
                <a:solidFill>
                  <a:srgbClr val="002060"/>
                </a:solidFill>
                <a:latin typeface="Arial" pitchFamily="34" charset="0"/>
                <a:cs typeface="Arial" pitchFamily="34" charset="0"/>
              </a:rPr>
              <a:t>234 895,1</a:t>
            </a:r>
            <a:endParaRPr lang="ru-RU" sz="1400" b="1" dirty="0">
              <a:solidFill>
                <a:srgbClr val="002060"/>
              </a:solidFill>
              <a:latin typeface="Arial" pitchFamily="34" charset="0"/>
              <a:cs typeface="Arial" pitchFamily="34" charset="0"/>
            </a:endParaRPr>
          </a:p>
        </p:txBody>
      </p:sp>
      <p:sp>
        <p:nvSpPr>
          <p:cNvPr id="20" name="Стрелка влево 19"/>
          <p:cNvSpPr/>
          <p:nvPr/>
        </p:nvSpPr>
        <p:spPr>
          <a:xfrm>
            <a:off x="5724128" y="3861048"/>
            <a:ext cx="3240360" cy="1000889"/>
          </a:xfrm>
          <a:prstGeom prst="leftArrow">
            <a:avLst>
              <a:gd name="adj1" fmla="val 100000"/>
              <a:gd name="adj2" fmla="val 50000"/>
            </a:avLst>
          </a:prstGeom>
          <a:solidFill>
            <a:srgbClr val="50AEC8"/>
          </a:solidFill>
          <a:ln>
            <a:solidFill>
              <a:srgbClr val="41A7C3"/>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350" b="1" dirty="0" smtClean="0">
                <a:solidFill>
                  <a:srgbClr val="002060"/>
                </a:solidFill>
                <a:latin typeface="Arial" pitchFamily="34" charset="0"/>
                <a:cs typeface="Arial" pitchFamily="34" charset="0"/>
              </a:rPr>
              <a:t>Национальная безопасность и правоохранительная деятельность</a:t>
            </a:r>
          </a:p>
          <a:p>
            <a:pPr algn="ctr"/>
            <a:r>
              <a:rPr lang="ru-RU" sz="1400" b="1" dirty="0" smtClean="0">
                <a:solidFill>
                  <a:srgbClr val="002060"/>
                </a:solidFill>
                <a:latin typeface="Arial" pitchFamily="34" charset="0"/>
                <a:cs typeface="Arial" pitchFamily="34" charset="0"/>
              </a:rPr>
              <a:t>35 875,5</a:t>
            </a:r>
            <a:endParaRPr lang="ru-RU" sz="1400" b="1" dirty="0">
              <a:solidFill>
                <a:srgbClr val="002060"/>
              </a:solidFill>
              <a:latin typeface="Arial" pitchFamily="34" charset="0"/>
              <a:cs typeface="Arial" pitchFamily="34" charset="0"/>
            </a:endParaRPr>
          </a:p>
        </p:txBody>
      </p:sp>
      <p:sp>
        <p:nvSpPr>
          <p:cNvPr id="21" name="Стрелка влево 20"/>
          <p:cNvSpPr/>
          <p:nvPr/>
        </p:nvSpPr>
        <p:spPr>
          <a:xfrm>
            <a:off x="5868144" y="4941168"/>
            <a:ext cx="3168352" cy="432048"/>
          </a:xfrm>
          <a:prstGeom prst="leftArrow">
            <a:avLst>
              <a:gd name="adj1" fmla="val 100000"/>
              <a:gd name="adj2" fmla="val 50000"/>
            </a:avLst>
          </a:prstGeom>
          <a:solidFill>
            <a:srgbClr val="3898B2"/>
          </a:solidFill>
          <a:ln>
            <a:solidFill>
              <a:schemeClr val="accent5">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rgbClr val="002060"/>
                </a:solidFill>
                <a:latin typeface="Arial" pitchFamily="34" charset="0"/>
                <a:cs typeface="Arial" pitchFamily="34" charset="0"/>
              </a:rPr>
              <a:t>Прочие расходы</a:t>
            </a:r>
          </a:p>
          <a:p>
            <a:pPr algn="ctr"/>
            <a:r>
              <a:rPr lang="ru-RU" sz="1400" b="1" dirty="0" smtClean="0">
                <a:solidFill>
                  <a:srgbClr val="002060"/>
                </a:solidFill>
                <a:latin typeface="Arial" pitchFamily="34" charset="0"/>
                <a:cs typeface="Arial" pitchFamily="34" charset="0"/>
              </a:rPr>
              <a:t>340 445,7</a:t>
            </a:r>
            <a:endParaRPr lang="ru-RU" sz="1400" b="1" dirty="0">
              <a:solidFill>
                <a:srgbClr val="002060"/>
              </a:solidFill>
              <a:latin typeface="Arial" pitchFamily="34" charset="0"/>
              <a:cs typeface="Arial" pitchFamily="34" charset="0"/>
            </a:endParaRPr>
          </a:p>
        </p:txBody>
      </p:sp>
      <p:sp>
        <p:nvSpPr>
          <p:cNvPr id="13" name="Прямоугольник 12"/>
          <p:cNvSpPr/>
          <p:nvPr/>
        </p:nvSpPr>
        <p:spPr>
          <a:xfrm>
            <a:off x="-324544" y="532746"/>
            <a:ext cx="8964488" cy="584775"/>
          </a:xfrm>
          <a:prstGeom prst="rect">
            <a:avLst/>
          </a:prstGeom>
        </p:spPr>
        <p:txBody>
          <a:bodyPr wrap="square">
            <a:spAutoFit/>
          </a:bodyPr>
          <a:lstStyle/>
          <a:p>
            <a:pPr lvl="0" indent="450850"/>
            <a:r>
              <a:rPr lang="ru-RU" sz="1600" b="1" i="1" dirty="0">
                <a:latin typeface="Times New Roman" panose="02020603050405020304" pitchFamily="18" charset="0"/>
                <a:ea typeface="Calibri" pitchFamily="34" charset="0"/>
                <a:cs typeface="Times New Roman" panose="02020603050405020304" pitchFamily="18" charset="0"/>
              </a:rPr>
              <a:t>Основные </a:t>
            </a:r>
            <a:r>
              <a:rPr lang="ru-RU" sz="1600" b="1" i="1" dirty="0" smtClean="0">
                <a:latin typeface="Times New Roman" panose="02020603050405020304" pitchFamily="18" charset="0"/>
                <a:ea typeface="Calibri" pitchFamily="34" charset="0"/>
                <a:cs typeface="Times New Roman" panose="02020603050405020304" pitchFamily="18" charset="0"/>
              </a:rPr>
              <a:t>показатели исполнения </a:t>
            </a:r>
            <a:r>
              <a:rPr lang="ru-RU" sz="1600" b="1" i="1" dirty="0">
                <a:latin typeface="Times New Roman" panose="02020603050405020304" pitchFamily="18" charset="0"/>
                <a:ea typeface="Calibri" pitchFamily="34" charset="0"/>
                <a:cs typeface="Times New Roman" panose="02020603050405020304" pitchFamily="18" charset="0"/>
              </a:rPr>
              <a:t>бюджета </a:t>
            </a:r>
            <a:endParaRPr lang="ru-RU" sz="1600" b="1" i="1" dirty="0" smtClean="0">
              <a:latin typeface="Times New Roman" panose="02020603050405020304" pitchFamily="18" charset="0"/>
              <a:ea typeface="Calibri" pitchFamily="34" charset="0"/>
              <a:cs typeface="Times New Roman" panose="02020603050405020304" pitchFamily="18" charset="0"/>
            </a:endParaRPr>
          </a:p>
          <a:p>
            <a:pPr lvl="0" indent="450850"/>
            <a:r>
              <a:rPr lang="ru-RU" sz="1600" b="1" i="1" dirty="0" smtClean="0">
                <a:latin typeface="Times New Roman" panose="02020603050405020304" pitchFamily="18" charset="0"/>
                <a:ea typeface="Calibri" pitchFamily="34" charset="0"/>
                <a:cs typeface="Times New Roman" panose="02020603050405020304" pitchFamily="18" charset="0"/>
              </a:rPr>
              <a:t>городского </a:t>
            </a:r>
            <a:r>
              <a:rPr lang="ru-RU" sz="1600" b="1" i="1" dirty="0">
                <a:latin typeface="Times New Roman" panose="02020603050405020304" pitchFamily="18" charset="0"/>
                <a:ea typeface="Calibri" pitchFamily="34" charset="0"/>
                <a:cs typeface="Times New Roman" panose="02020603050405020304" pitchFamily="18" charset="0"/>
              </a:rPr>
              <a:t>округа город Урай </a:t>
            </a:r>
            <a:r>
              <a:rPr lang="ru-RU" sz="1600" b="1" i="1" dirty="0" smtClean="0">
                <a:latin typeface="Times New Roman" panose="02020603050405020304" pitchFamily="18" charset="0"/>
                <a:ea typeface="Calibri" pitchFamily="34" charset="0"/>
                <a:cs typeface="Times New Roman" panose="02020603050405020304" pitchFamily="18" charset="0"/>
              </a:rPr>
              <a:t>за 2018 год, </a:t>
            </a:r>
            <a:r>
              <a:rPr lang="ru-RU" sz="1600" b="1" i="1" dirty="0" err="1" smtClean="0">
                <a:latin typeface="Times New Roman" panose="02020603050405020304" pitchFamily="18" charset="0"/>
                <a:ea typeface="Calibri" pitchFamily="34" charset="0"/>
                <a:cs typeface="Times New Roman" panose="02020603050405020304" pitchFamily="18" charset="0"/>
              </a:rPr>
              <a:t>тыс.рублей</a:t>
            </a:r>
            <a:endParaRPr lang="ru-RU" sz="1600" b="1" i="1" dirty="0">
              <a:latin typeface="Times New Roman" panose="02020603050405020304" pitchFamily="18" charset="0"/>
              <a:cs typeface="Times New Roman" panose="02020603050405020304" pitchFamily="18" charset="0"/>
            </a:endParaRPr>
          </a:p>
        </p:txBody>
      </p:sp>
      <p:sp>
        <p:nvSpPr>
          <p:cNvPr id="23" name="Прямоугольник 22"/>
          <p:cNvSpPr/>
          <p:nvPr/>
        </p:nvSpPr>
        <p:spPr>
          <a:xfrm rot="5400000">
            <a:off x="3754760" y="3958208"/>
            <a:ext cx="626368" cy="2016224"/>
          </a:xfrm>
          <a:prstGeom prst="rect">
            <a:avLst/>
          </a:prstGeom>
          <a:solidFill>
            <a:schemeClr val="accent1">
              <a:lumMod val="40000"/>
              <a:lumOff val="60000"/>
            </a:schemeClr>
          </a:solidFill>
          <a:ln>
            <a:solidFill>
              <a:schemeClr val="accent6">
                <a:lumMod val="40000"/>
                <a:lumOff val="6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b="1" dirty="0" smtClean="0">
                <a:solidFill>
                  <a:srgbClr val="002060"/>
                </a:solidFill>
                <a:latin typeface="Arial" pitchFamily="34" charset="0"/>
                <a:cs typeface="Arial" pitchFamily="34" charset="0"/>
              </a:rPr>
              <a:t>Дефицит            20 585,1</a:t>
            </a:r>
            <a:endParaRPr lang="ru-RU" b="1" dirty="0">
              <a:solidFill>
                <a:srgbClr val="002060"/>
              </a:solidFill>
              <a:latin typeface="Arial" pitchFamily="34" charset="0"/>
              <a:cs typeface="Arial" pitchFamily="34" charset="0"/>
            </a:endParaRPr>
          </a:p>
        </p:txBody>
      </p:sp>
    </p:spTree>
    <p:extLst>
      <p:ext uri="{BB962C8B-B14F-4D97-AF65-F5344CB8AC3E}">
        <p14:creationId xmlns="" xmlns:p14="http://schemas.microsoft.com/office/powerpoint/2010/main" val="2151194764"/>
      </p:ext>
    </p:extLst>
  </p:cSld>
  <p:clrMapOvr>
    <a:masterClrMapping/>
  </p:clrMapOvr>
  <p:transition>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180528" y="1556792"/>
            <a:ext cx="8208912" cy="584775"/>
          </a:xfrm>
          <a:prstGeom prst="rect">
            <a:avLst/>
          </a:prstGeom>
        </p:spPr>
        <p:txBody>
          <a:bodyPr wrap="square">
            <a:spAutoFit/>
          </a:bodyPr>
          <a:lstStyle/>
          <a:p>
            <a:pPr lvl="0" indent="450850"/>
            <a:r>
              <a:rPr lang="ru-RU" sz="1600" b="1" i="1" dirty="0" smtClean="0">
                <a:solidFill>
                  <a:prstClr val="black"/>
                </a:solidFill>
                <a:latin typeface="Times New Roman" panose="02020603050405020304" pitchFamily="18" charset="0"/>
                <a:ea typeface="Calibri" pitchFamily="34" charset="0"/>
                <a:cs typeface="Times New Roman" panose="02020603050405020304" pitchFamily="18" charset="0"/>
              </a:rPr>
              <a:t>Динамика основных параметров исполнения </a:t>
            </a:r>
          </a:p>
          <a:p>
            <a:pPr lvl="0" indent="450850"/>
            <a:r>
              <a:rPr lang="ru-RU" sz="1600" b="1" i="1" dirty="0" smtClean="0">
                <a:solidFill>
                  <a:prstClr val="black"/>
                </a:solidFill>
                <a:latin typeface="Times New Roman" panose="02020603050405020304" pitchFamily="18" charset="0"/>
                <a:ea typeface="Calibri" pitchFamily="34" charset="0"/>
                <a:cs typeface="Times New Roman" panose="02020603050405020304" pitchFamily="18" charset="0"/>
              </a:rPr>
              <a:t>бюджета городского </a:t>
            </a:r>
            <a:r>
              <a:rPr lang="ru-RU" sz="1600" b="1" i="1" dirty="0">
                <a:solidFill>
                  <a:prstClr val="black"/>
                </a:solidFill>
                <a:latin typeface="Times New Roman" panose="02020603050405020304" pitchFamily="18" charset="0"/>
                <a:ea typeface="Calibri" pitchFamily="34" charset="0"/>
                <a:cs typeface="Times New Roman" panose="02020603050405020304" pitchFamily="18" charset="0"/>
              </a:rPr>
              <a:t>округа город </a:t>
            </a:r>
            <a:r>
              <a:rPr lang="ru-RU" sz="1600" b="1" i="1" dirty="0" err="1">
                <a:solidFill>
                  <a:prstClr val="black"/>
                </a:solidFill>
                <a:latin typeface="Times New Roman" panose="02020603050405020304" pitchFamily="18" charset="0"/>
                <a:ea typeface="Calibri" pitchFamily="34" charset="0"/>
                <a:cs typeface="Times New Roman" panose="02020603050405020304" pitchFamily="18" charset="0"/>
              </a:rPr>
              <a:t>Урай</a:t>
            </a:r>
            <a:r>
              <a:rPr lang="ru-RU" sz="1600" b="1" i="1" dirty="0">
                <a:solidFill>
                  <a:prstClr val="black"/>
                </a:solidFill>
                <a:latin typeface="Times New Roman" panose="02020603050405020304" pitchFamily="18" charset="0"/>
                <a:ea typeface="Calibri" pitchFamily="34" charset="0"/>
                <a:cs typeface="Times New Roman" panose="02020603050405020304" pitchFamily="18" charset="0"/>
              </a:rPr>
              <a:t> за </a:t>
            </a:r>
            <a:r>
              <a:rPr lang="ru-RU" sz="1600" b="1" i="1" dirty="0" smtClean="0">
                <a:solidFill>
                  <a:prstClr val="black"/>
                </a:solidFill>
                <a:latin typeface="Times New Roman" panose="02020603050405020304" pitchFamily="18" charset="0"/>
                <a:ea typeface="Calibri" pitchFamily="34" charset="0"/>
                <a:cs typeface="Times New Roman" panose="02020603050405020304" pitchFamily="18" charset="0"/>
              </a:rPr>
              <a:t>2016-2018 годы </a:t>
            </a:r>
            <a:r>
              <a:rPr lang="ru-RU" sz="1600" b="1" i="1" dirty="0" err="1">
                <a:solidFill>
                  <a:prstClr val="black"/>
                </a:solidFill>
                <a:latin typeface="Times New Roman" panose="02020603050405020304" pitchFamily="18" charset="0"/>
                <a:ea typeface="Calibri" pitchFamily="34" charset="0"/>
                <a:cs typeface="Times New Roman" panose="02020603050405020304" pitchFamily="18" charset="0"/>
              </a:rPr>
              <a:t>тыс.рублей</a:t>
            </a:r>
            <a:endParaRPr lang="ru-RU" sz="1600" b="1" i="1" dirty="0">
              <a:solidFill>
                <a:prstClr val="black"/>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 xmlns:p14="http://schemas.microsoft.com/office/powerpoint/2010/main" val="3567614441"/>
              </p:ext>
            </p:extLst>
          </p:nvPr>
        </p:nvGraphicFramePr>
        <p:xfrm>
          <a:off x="323529" y="2492896"/>
          <a:ext cx="8712968" cy="2465040"/>
        </p:xfrm>
        <a:graphic>
          <a:graphicData uri="http://schemas.openxmlformats.org/drawingml/2006/table">
            <a:tbl>
              <a:tblPr>
                <a:effectLst>
                  <a:outerShdw blurRad="50800" dist="50800" dir="5400000" algn="ctr" rotWithShape="0">
                    <a:schemeClr val="accent1">
                      <a:lumMod val="20000"/>
                      <a:lumOff val="80000"/>
                    </a:schemeClr>
                  </a:outerShdw>
                </a:effectLst>
              </a:tblPr>
              <a:tblGrid>
                <a:gridCol w="1917948"/>
                <a:gridCol w="1260366"/>
                <a:gridCol w="1070157"/>
                <a:gridCol w="1152128"/>
                <a:gridCol w="1115822"/>
                <a:gridCol w="1116426"/>
                <a:gridCol w="1080121"/>
              </a:tblGrid>
              <a:tr h="576064">
                <a:tc>
                  <a:txBody>
                    <a:bodyPr/>
                    <a:lstStyle/>
                    <a:p>
                      <a:pPr algn="ctr">
                        <a:lnSpc>
                          <a:spcPct val="150000"/>
                        </a:lnSpc>
                        <a:spcAft>
                          <a:spcPts val="0"/>
                        </a:spcAft>
                      </a:pPr>
                      <a:r>
                        <a:rPr lang="ru-RU" sz="1200" b="1" i="1" dirty="0" smtClean="0">
                          <a:solidFill>
                            <a:schemeClr val="tx1"/>
                          </a:solidFill>
                          <a:latin typeface="Arial" panose="020B0604020202020204" pitchFamily="34" charset="0"/>
                          <a:ea typeface="Times New Roman"/>
                          <a:cs typeface="Arial" panose="020B0604020202020204" pitchFamily="34" charset="0"/>
                        </a:rPr>
                        <a:t>Наименование показателя</a:t>
                      </a:r>
                      <a:endParaRPr lang="ru-RU" sz="12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u-RU" sz="1200" b="1" i="1" dirty="0" smtClean="0">
                          <a:solidFill>
                            <a:schemeClr val="tx1"/>
                          </a:solidFill>
                          <a:latin typeface="Arial" panose="020B0604020202020204" pitchFamily="34" charset="0"/>
                          <a:ea typeface="Times New Roman"/>
                          <a:cs typeface="Arial" panose="020B0604020202020204" pitchFamily="34" charset="0"/>
                        </a:rPr>
                        <a:t>2016 год </a:t>
                      </a:r>
                    </a:p>
                    <a:p>
                      <a:pPr algn="ctr">
                        <a:spcAft>
                          <a:spcPts val="0"/>
                        </a:spcAft>
                      </a:pPr>
                      <a:r>
                        <a:rPr lang="ru-RU" sz="1200" b="1" i="1" dirty="0" smtClean="0">
                          <a:solidFill>
                            <a:schemeClr val="tx1"/>
                          </a:solidFill>
                          <a:latin typeface="Arial" panose="020B0604020202020204" pitchFamily="34" charset="0"/>
                          <a:ea typeface="Times New Roman"/>
                          <a:cs typeface="Arial" panose="020B0604020202020204" pitchFamily="34" charset="0"/>
                        </a:rPr>
                        <a:t>(факт)</a:t>
                      </a:r>
                      <a:endParaRPr lang="ru-RU" sz="12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u-RU" sz="1200" b="1" i="1" dirty="0" smtClean="0">
                          <a:solidFill>
                            <a:schemeClr val="tx1"/>
                          </a:solidFill>
                          <a:latin typeface="Arial" panose="020B0604020202020204" pitchFamily="34" charset="0"/>
                          <a:ea typeface="Times New Roman"/>
                          <a:cs typeface="Arial" panose="020B0604020202020204" pitchFamily="34" charset="0"/>
                        </a:rPr>
                        <a:t>% исполнения от плана</a:t>
                      </a:r>
                      <a:endParaRPr lang="ru-RU" sz="12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u-RU" sz="1200" b="1" i="1" dirty="0" smtClean="0">
                          <a:solidFill>
                            <a:schemeClr val="tx1"/>
                          </a:solidFill>
                          <a:latin typeface="Arial" panose="020B0604020202020204" pitchFamily="34" charset="0"/>
                          <a:ea typeface="Times New Roman"/>
                          <a:cs typeface="Arial" panose="020B0604020202020204" pitchFamily="34" charset="0"/>
                        </a:rPr>
                        <a:t>2017 год</a:t>
                      </a:r>
                    </a:p>
                    <a:p>
                      <a:pPr algn="ctr">
                        <a:spcAft>
                          <a:spcPts val="0"/>
                        </a:spcAft>
                      </a:pPr>
                      <a:r>
                        <a:rPr lang="ru-RU" sz="1200" b="1" i="1" dirty="0" smtClean="0">
                          <a:solidFill>
                            <a:schemeClr val="tx1"/>
                          </a:solidFill>
                          <a:latin typeface="Arial" panose="020B0604020202020204" pitchFamily="34" charset="0"/>
                          <a:ea typeface="Times New Roman"/>
                          <a:cs typeface="Arial" panose="020B0604020202020204" pitchFamily="34" charset="0"/>
                        </a:rPr>
                        <a:t> (факт)</a:t>
                      </a:r>
                      <a:endParaRPr lang="ru-RU" sz="12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i="1" dirty="0" smtClean="0">
                          <a:solidFill>
                            <a:schemeClr val="tx1"/>
                          </a:solidFill>
                          <a:latin typeface="Arial" panose="020B0604020202020204" pitchFamily="34" charset="0"/>
                          <a:ea typeface="Times New Roman"/>
                          <a:cs typeface="Arial" panose="020B0604020202020204" pitchFamily="34" charset="0"/>
                        </a:rPr>
                        <a:t>% исполнения от плана</a:t>
                      </a:r>
                    </a:p>
                    <a:p>
                      <a:pPr algn="ctr">
                        <a:spcAft>
                          <a:spcPts val="0"/>
                        </a:spcAft>
                      </a:pPr>
                      <a:endParaRPr lang="ru-RU" sz="1200" b="1" i="1" dirty="0" smtClean="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u-RU" sz="1200" b="1" i="1" dirty="0" smtClean="0">
                          <a:solidFill>
                            <a:schemeClr val="tx1"/>
                          </a:solidFill>
                          <a:latin typeface="Arial" panose="020B0604020202020204" pitchFamily="34" charset="0"/>
                          <a:ea typeface="Times New Roman"/>
                          <a:cs typeface="Arial" panose="020B0604020202020204" pitchFamily="34" charset="0"/>
                        </a:rPr>
                        <a:t>2018 год (факт)</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b="1" i="1" dirty="0" smtClean="0">
                          <a:solidFill>
                            <a:schemeClr val="tx1"/>
                          </a:solidFill>
                          <a:latin typeface="Arial" panose="020B0604020202020204" pitchFamily="34" charset="0"/>
                          <a:ea typeface="Times New Roman"/>
                          <a:cs typeface="Arial" panose="020B0604020202020204" pitchFamily="34" charset="0"/>
                        </a:rPr>
                        <a:t>% исполнения от плана</a:t>
                      </a:r>
                    </a:p>
                    <a:p>
                      <a:pPr algn="ctr">
                        <a:spcAft>
                          <a:spcPts val="0"/>
                        </a:spcAft>
                      </a:pPr>
                      <a:endParaRPr lang="ru-RU" sz="1200" b="1" i="1" dirty="0" smtClean="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6732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dirty="0" smtClean="0">
                          <a:solidFill>
                            <a:schemeClr val="tx1"/>
                          </a:solidFill>
                          <a:latin typeface="Arial" panose="020B0604020202020204" pitchFamily="34" charset="0"/>
                          <a:ea typeface="Times New Roman"/>
                          <a:cs typeface="Arial" panose="020B0604020202020204" pitchFamily="34" charset="0"/>
                        </a:rPr>
                        <a:t>ДОХОДЫ-всего</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3 792 470,4</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99,3</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3 071 847,7</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ru-RU" sz="1400" b="1" i="1" dirty="0" smtClean="0">
                          <a:solidFill>
                            <a:schemeClr val="tx1"/>
                          </a:solidFill>
                          <a:latin typeface="Arial" panose="020B0604020202020204" pitchFamily="34" charset="0"/>
                          <a:cs typeface="Arial" panose="020B0604020202020204" pitchFamily="34" charset="0"/>
                        </a:rPr>
                        <a:t>100,5</a:t>
                      </a: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ru-RU" sz="1400" b="1" i="1" dirty="0" smtClean="0">
                          <a:solidFill>
                            <a:schemeClr val="tx1"/>
                          </a:solidFill>
                          <a:latin typeface="Arial" panose="020B0604020202020204" pitchFamily="34" charset="0"/>
                          <a:cs typeface="Arial" panose="020B0604020202020204" pitchFamily="34" charset="0"/>
                        </a:rPr>
                        <a:t>3 406 507,3</a:t>
                      </a: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ru-RU" sz="1400" b="1" i="1" dirty="0" smtClean="0">
                          <a:solidFill>
                            <a:schemeClr val="tx1"/>
                          </a:solidFill>
                          <a:latin typeface="Arial" panose="020B0604020202020204" pitchFamily="34" charset="0"/>
                          <a:cs typeface="Arial" panose="020B0604020202020204" pitchFamily="34" charset="0"/>
                        </a:rPr>
                        <a:t>100,1</a:t>
                      </a: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478409">
                <a:tc>
                  <a:txBody>
                    <a:bodyPr/>
                    <a:lstStyle/>
                    <a:p>
                      <a:pP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РАСХОДЫ-всего</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3 834 734,5</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97,8</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3 192 400,5</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ru-RU" sz="1400" b="1" i="1" dirty="0" smtClean="0">
                          <a:solidFill>
                            <a:schemeClr val="tx1"/>
                          </a:solidFill>
                          <a:latin typeface="Arial" panose="020B0604020202020204" pitchFamily="34" charset="0"/>
                          <a:cs typeface="Arial" panose="020B0604020202020204" pitchFamily="34" charset="0"/>
                        </a:rPr>
                        <a:t>98,3</a:t>
                      </a: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ru-RU" sz="1400" b="1" i="1" dirty="0" smtClean="0">
                          <a:solidFill>
                            <a:schemeClr val="tx1"/>
                          </a:solidFill>
                          <a:latin typeface="Arial" panose="020B0604020202020204" pitchFamily="34" charset="0"/>
                          <a:cs typeface="Arial" panose="020B0604020202020204" pitchFamily="34" charset="0"/>
                        </a:rPr>
                        <a:t>3 427 092,4</a:t>
                      </a: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ru-RU" sz="1400" b="1" i="1" dirty="0" smtClean="0">
                          <a:solidFill>
                            <a:schemeClr val="tx1"/>
                          </a:solidFill>
                          <a:latin typeface="Arial" panose="020B0604020202020204" pitchFamily="34" charset="0"/>
                          <a:cs typeface="Arial" panose="020B0604020202020204" pitchFamily="34" charset="0"/>
                        </a:rPr>
                        <a:t>96,5</a:t>
                      </a: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581835">
                <a:tc>
                  <a:txBody>
                    <a:bodyPr/>
                    <a:lstStyle/>
                    <a:p>
                      <a:pP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Дефицит (-)</a:t>
                      </a: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42 264,1</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120 552,8</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ru-RU" sz="1400" b="1" i="1" dirty="0" smtClean="0">
                          <a:solidFill>
                            <a:schemeClr val="tx1"/>
                          </a:solidFill>
                          <a:latin typeface="Arial" panose="020B0604020202020204" pitchFamily="34" charset="0"/>
                          <a:cs typeface="Arial" panose="020B0604020202020204" pitchFamily="34" charset="0"/>
                        </a:rPr>
                        <a:t>-20 585,1</a:t>
                      </a: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extLst>
      <p:ext uri="{BB962C8B-B14F-4D97-AF65-F5344CB8AC3E}">
        <p14:creationId xmlns="" xmlns:p14="http://schemas.microsoft.com/office/powerpoint/2010/main" val="2742818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5" name="Диаграмма 4"/>
          <p:cNvGraphicFramePr>
            <a:graphicFrameLocks/>
          </p:cNvGraphicFramePr>
          <p:nvPr>
            <p:extLst>
              <p:ext uri="{D42A27DB-BD31-4B8C-83A1-F6EECF244321}">
                <p14:modId xmlns="" xmlns:p14="http://schemas.microsoft.com/office/powerpoint/2010/main" val="748928616"/>
              </p:ext>
            </p:extLst>
          </p:nvPr>
        </p:nvGraphicFramePr>
        <p:xfrm>
          <a:off x="107504" y="1700808"/>
          <a:ext cx="8928992" cy="5673047"/>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276960" y="439456"/>
            <a:ext cx="8712968" cy="584775"/>
          </a:xfrm>
          <a:prstGeom prst="rect">
            <a:avLst/>
          </a:prstGeom>
        </p:spPr>
        <p:txBody>
          <a:bodyPr wrap="square">
            <a:spAutoFit/>
          </a:bodyPr>
          <a:lstStyle/>
          <a:p>
            <a:pPr lvl="0" indent="450850"/>
            <a:r>
              <a:rPr lang="ru-RU" sz="1600" b="1" i="1" dirty="0">
                <a:solidFill>
                  <a:prstClr val="black"/>
                </a:solidFill>
                <a:latin typeface="Times New Roman" panose="02020603050405020304" pitchFamily="18" charset="0"/>
                <a:ea typeface="Calibri" pitchFamily="34" charset="0"/>
                <a:cs typeface="Times New Roman" panose="02020603050405020304" pitchFamily="18" charset="0"/>
              </a:rPr>
              <a:t>Динамика доходов </a:t>
            </a:r>
            <a:r>
              <a:rPr lang="ru-RU" sz="1600" b="1" i="1" dirty="0" smtClean="0">
                <a:solidFill>
                  <a:prstClr val="black"/>
                </a:solidFill>
                <a:latin typeface="Times New Roman" panose="02020603050405020304" pitchFamily="18" charset="0"/>
                <a:ea typeface="Calibri" pitchFamily="34" charset="0"/>
                <a:cs typeface="Times New Roman" panose="02020603050405020304" pitchFamily="18" charset="0"/>
              </a:rPr>
              <a:t>бюджета  городского </a:t>
            </a:r>
            <a:r>
              <a:rPr lang="ru-RU" sz="1600" b="1" i="1" dirty="0">
                <a:solidFill>
                  <a:prstClr val="black"/>
                </a:solidFill>
                <a:latin typeface="Times New Roman" panose="02020603050405020304" pitchFamily="18" charset="0"/>
                <a:ea typeface="Calibri" pitchFamily="34" charset="0"/>
                <a:cs typeface="Times New Roman" panose="02020603050405020304" pitchFamily="18" charset="0"/>
              </a:rPr>
              <a:t>округа город </a:t>
            </a:r>
            <a:r>
              <a:rPr lang="ru-RU" sz="1600" b="1" i="1" dirty="0" err="1">
                <a:solidFill>
                  <a:prstClr val="black"/>
                </a:solidFill>
                <a:latin typeface="Times New Roman" panose="02020603050405020304" pitchFamily="18" charset="0"/>
                <a:ea typeface="Calibri" pitchFamily="34" charset="0"/>
                <a:cs typeface="Times New Roman" panose="02020603050405020304" pitchFamily="18" charset="0"/>
              </a:rPr>
              <a:t>Урай</a:t>
            </a:r>
            <a:r>
              <a:rPr lang="ru-RU" sz="1600" b="1" i="1" dirty="0">
                <a:solidFill>
                  <a:prstClr val="black"/>
                </a:solidFill>
                <a:latin typeface="Times New Roman" panose="02020603050405020304" pitchFamily="18" charset="0"/>
                <a:ea typeface="Calibri" pitchFamily="34" charset="0"/>
                <a:cs typeface="Times New Roman" panose="02020603050405020304" pitchFamily="18" charset="0"/>
              </a:rPr>
              <a:t> </a:t>
            </a:r>
          </a:p>
          <a:p>
            <a:pPr lvl="0" indent="450850"/>
            <a:r>
              <a:rPr lang="ru-RU" sz="1600" b="1" i="1" dirty="0">
                <a:solidFill>
                  <a:prstClr val="black"/>
                </a:solidFill>
                <a:latin typeface="Times New Roman" panose="02020603050405020304" pitchFamily="18" charset="0"/>
                <a:ea typeface="Calibri" pitchFamily="34" charset="0"/>
                <a:cs typeface="Times New Roman" panose="02020603050405020304" pitchFamily="18" charset="0"/>
              </a:rPr>
              <a:t>за </a:t>
            </a:r>
            <a:r>
              <a:rPr lang="ru-RU" sz="1600" b="1" i="1" dirty="0" smtClean="0">
                <a:solidFill>
                  <a:prstClr val="black"/>
                </a:solidFill>
                <a:latin typeface="Times New Roman" panose="02020603050405020304" pitchFamily="18" charset="0"/>
                <a:ea typeface="Calibri" pitchFamily="34" charset="0"/>
                <a:cs typeface="Times New Roman" panose="02020603050405020304" pitchFamily="18" charset="0"/>
              </a:rPr>
              <a:t>2016-2018 </a:t>
            </a:r>
            <a:r>
              <a:rPr lang="ru-RU" sz="1600" b="1" i="1" dirty="0">
                <a:solidFill>
                  <a:prstClr val="black"/>
                </a:solidFill>
                <a:latin typeface="Times New Roman" panose="02020603050405020304" pitchFamily="18" charset="0"/>
                <a:ea typeface="Calibri" pitchFamily="34" charset="0"/>
                <a:cs typeface="Times New Roman" panose="02020603050405020304" pitchFamily="18" charset="0"/>
              </a:rPr>
              <a:t>годы, </a:t>
            </a:r>
            <a:r>
              <a:rPr lang="ru-RU" sz="1600" b="1" i="1" dirty="0" smtClean="0">
                <a:solidFill>
                  <a:prstClr val="black"/>
                </a:solidFill>
                <a:latin typeface="Times New Roman" panose="02020603050405020304" pitchFamily="18" charset="0"/>
                <a:ea typeface="Calibri" pitchFamily="34" charset="0"/>
                <a:cs typeface="Times New Roman" panose="02020603050405020304" pitchFamily="18" charset="0"/>
              </a:rPr>
              <a:t>тыс.рублей</a:t>
            </a:r>
            <a:endParaRPr lang="ru-RU" sz="1600" b="1" i="1" dirty="0">
              <a:solidFill>
                <a:prstClr val="black"/>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3" cstate="print"/>
          <a:stretch>
            <a:fillRect/>
          </a:stretch>
        </p:blipFill>
        <p:spPr>
          <a:xfrm rot="5400000">
            <a:off x="1655676" y="5121188"/>
            <a:ext cx="936104" cy="288032"/>
          </a:xfrm>
          <a:prstGeom prst="rect">
            <a:avLst/>
          </a:prstGeom>
        </p:spPr>
      </p:pic>
      <p:sp>
        <p:nvSpPr>
          <p:cNvPr id="7" name="Прямоугольник 6"/>
          <p:cNvSpPr/>
          <p:nvPr/>
        </p:nvSpPr>
        <p:spPr>
          <a:xfrm>
            <a:off x="2195736" y="5085184"/>
            <a:ext cx="595035" cy="338553"/>
          </a:xfrm>
          <a:prstGeom prst="rect">
            <a:avLst/>
          </a:prstGeom>
        </p:spPr>
        <p:txBody>
          <a:bodyPr wrap="square">
            <a:spAutoFit/>
          </a:bodyPr>
          <a:lstStyle/>
          <a:p>
            <a:pPr lvl="0" fontAlgn="auto">
              <a:spcBef>
                <a:spcPts val="0"/>
              </a:spcBef>
              <a:spcAft>
                <a:spcPts val="0"/>
              </a:spcAft>
              <a:defRPr/>
            </a:pPr>
            <a:r>
              <a:rPr lang="ru-RU" sz="16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27%</a:t>
            </a:r>
            <a:endParaRPr lang="en-US" sz="16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9" name="Прямоугольник 8"/>
          <p:cNvSpPr/>
          <p:nvPr/>
        </p:nvSpPr>
        <p:spPr>
          <a:xfrm>
            <a:off x="2195736" y="3068960"/>
            <a:ext cx="595035" cy="338554"/>
          </a:xfrm>
          <a:prstGeom prst="rect">
            <a:avLst/>
          </a:prstGeom>
        </p:spPr>
        <p:txBody>
          <a:bodyPr wrap="none">
            <a:spAutoFit/>
          </a:bodyPr>
          <a:lstStyle/>
          <a:p>
            <a:pPr lvl="0" fontAlgn="auto">
              <a:spcBef>
                <a:spcPts val="0"/>
              </a:spcBef>
              <a:spcAft>
                <a:spcPts val="0"/>
              </a:spcAft>
              <a:defRPr/>
            </a:pPr>
            <a:r>
              <a:rPr lang="ru-RU" sz="16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73%</a:t>
            </a:r>
            <a:endParaRPr lang="en-US" sz="16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10" name="Рисунок 9"/>
          <p:cNvPicPr>
            <a:picLocks noChangeAspect="1"/>
          </p:cNvPicPr>
          <p:nvPr/>
        </p:nvPicPr>
        <p:blipFill>
          <a:blip r:embed="rId4" cstate="print"/>
          <a:stretch>
            <a:fillRect/>
          </a:stretch>
        </p:blipFill>
        <p:spPr>
          <a:xfrm>
            <a:off x="3491880" y="5013176"/>
            <a:ext cx="286537" cy="720540"/>
          </a:xfrm>
          <a:prstGeom prst="rect">
            <a:avLst/>
          </a:prstGeom>
        </p:spPr>
      </p:pic>
      <p:pic>
        <p:nvPicPr>
          <p:cNvPr id="11" name="Рисунок 10"/>
          <p:cNvPicPr>
            <a:picLocks noChangeAspect="1"/>
          </p:cNvPicPr>
          <p:nvPr/>
        </p:nvPicPr>
        <p:blipFill>
          <a:blip r:embed="rId4" cstate="print"/>
          <a:stretch>
            <a:fillRect/>
          </a:stretch>
        </p:blipFill>
        <p:spPr>
          <a:xfrm>
            <a:off x="5004048" y="5013176"/>
            <a:ext cx="286537" cy="720080"/>
          </a:xfrm>
          <a:prstGeom prst="rect">
            <a:avLst/>
          </a:prstGeom>
        </p:spPr>
      </p:pic>
      <p:pic>
        <p:nvPicPr>
          <p:cNvPr id="12" name="Рисунок 11"/>
          <p:cNvPicPr>
            <a:picLocks noChangeAspect="1"/>
          </p:cNvPicPr>
          <p:nvPr/>
        </p:nvPicPr>
        <p:blipFill>
          <a:blip r:embed="rId5" cstate="print"/>
          <a:stretch>
            <a:fillRect/>
          </a:stretch>
        </p:blipFill>
        <p:spPr>
          <a:xfrm>
            <a:off x="6588224" y="5013176"/>
            <a:ext cx="286537" cy="719390"/>
          </a:xfrm>
          <a:prstGeom prst="rect">
            <a:avLst/>
          </a:prstGeom>
        </p:spPr>
      </p:pic>
      <p:sp>
        <p:nvSpPr>
          <p:cNvPr id="13" name="Прямоугольник 12"/>
          <p:cNvSpPr/>
          <p:nvPr/>
        </p:nvSpPr>
        <p:spPr>
          <a:xfrm>
            <a:off x="3707904" y="5157192"/>
            <a:ext cx="595035" cy="338554"/>
          </a:xfrm>
          <a:prstGeom prst="rect">
            <a:avLst/>
          </a:prstGeom>
        </p:spPr>
        <p:txBody>
          <a:bodyPr wrap="none">
            <a:spAutoFit/>
          </a:bodyPr>
          <a:lstStyle/>
          <a:p>
            <a:pPr lvl="0" fontAlgn="auto">
              <a:spcBef>
                <a:spcPts val="0"/>
              </a:spcBef>
              <a:spcAft>
                <a:spcPts val="0"/>
              </a:spcAft>
              <a:defRPr/>
            </a:pPr>
            <a:r>
              <a:rPr lang="ru-RU" sz="16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26%</a:t>
            </a:r>
            <a:endParaRPr lang="en-US" sz="16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4" name="Прямоугольник 13"/>
          <p:cNvSpPr/>
          <p:nvPr/>
        </p:nvSpPr>
        <p:spPr>
          <a:xfrm>
            <a:off x="5292080" y="5085184"/>
            <a:ext cx="595035" cy="338554"/>
          </a:xfrm>
          <a:prstGeom prst="rect">
            <a:avLst/>
          </a:prstGeom>
        </p:spPr>
        <p:txBody>
          <a:bodyPr wrap="none">
            <a:spAutoFit/>
          </a:bodyPr>
          <a:lstStyle/>
          <a:p>
            <a:pPr lvl="0" fontAlgn="auto">
              <a:spcBef>
                <a:spcPts val="0"/>
              </a:spcBef>
              <a:spcAft>
                <a:spcPts val="0"/>
              </a:spcAft>
              <a:defRPr/>
            </a:pPr>
            <a:r>
              <a:rPr lang="ru-RU" sz="16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23%</a:t>
            </a:r>
            <a:endParaRPr lang="en-US" sz="16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Прямоугольник 14"/>
          <p:cNvSpPr/>
          <p:nvPr/>
        </p:nvSpPr>
        <p:spPr>
          <a:xfrm>
            <a:off x="6948264" y="5157192"/>
            <a:ext cx="595035" cy="338554"/>
          </a:xfrm>
          <a:prstGeom prst="rect">
            <a:avLst/>
          </a:prstGeom>
        </p:spPr>
        <p:txBody>
          <a:bodyPr wrap="none">
            <a:spAutoFit/>
          </a:bodyPr>
          <a:lstStyle/>
          <a:p>
            <a:pPr lvl="0" fontAlgn="auto">
              <a:spcBef>
                <a:spcPts val="0"/>
              </a:spcBef>
              <a:spcAft>
                <a:spcPts val="0"/>
              </a:spcAft>
              <a:defRPr/>
            </a:pPr>
            <a:r>
              <a:rPr lang="ru-RU" sz="16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24%</a:t>
            </a:r>
            <a:endParaRPr lang="en-US" sz="16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Прямоугольник 15"/>
          <p:cNvSpPr/>
          <p:nvPr/>
        </p:nvSpPr>
        <p:spPr>
          <a:xfrm>
            <a:off x="3635896" y="3541030"/>
            <a:ext cx="595035" cy="338554"/>
          </a:xfrm>
          <a:prstGeom prst="rect">
            <a:avLst/>
          </a:prstGeom>
        </p:spPr>
        <p:txBody>
          <a:bodyPr wrap="none">
            <a:spAutoFit/>
          </a:bodyPr>
          <a:lstStyle/>
          <a:p>
            <a:pPr lvl="0" fontAlgn="auto">
              <a:spcBef>
                <a:spcPts val="0"/>
              </a:spcBef>
              <a:spcAft>
                <a:spcPts val="0"/>
              </a:spcAft>
              <a:defRPr/>
            </a:pPr>
            <a:r>
              <a:rPr lang="ru-RU" sz="16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74%</a:t>
            </a:r>
            <a:endParaRPr lang="en-US" sz="16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7" name="Прямоугольник 16"/>
          <p:cNvSpPr/>
          <p:nvPr/>
        </p:nvSpPr>
        <p:spPr>
          <a:xfrm>
            <a:off x="6723778" y="3501000"/>
            <a:ext cx="595035" cy="338554"/>
          </a:xfrm>
          <a:prstGeom prst="rect">
            <a:avLst/>
          </a:prstGeom>
        </p:spPr>
        <p:txBody>
          <a:bodyPr wrap="none">
            <a:spAutoFit/>
          </a:bodyPr>
          <a:lstStyle/>
          <a:p>
            <a:pPr lvl="0" fontAlgn="auto">
              <a:spcBef>
                <a:spcPts val="0"/>
              </a:spcBef>
              <a:spcAft>
                <a:spcPts val="0"/>
              </a:spcAft>
              <a:defRPr/>
            </a:pPr>
            <a:r>
              <a:rPr lang="ru-RU" sz="16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76%</a:t>
            </a:r>
            <a:endParaRPr lang="en-US" sz="16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8" name="Прямоугольник 17"/>
          <p:cNvSpPr/>
          <p:nvPr/>
        </p:nvSpPr>
        <p:spPr>
          <a:xfrm>
            <a:off x="5150183" y="3532951"/>
            <a:ext cx="595035" cy="338554"/>
          </a:xfrm>
          <a:prstGeom prst="rect">
            <a:avLst/>
          </a:prstGeom>
        </p:spPr>
        <p:txBody>
          <a:bodyPr wrap="none">
            <a:spAutoFit/>
          </a:bodyPr>
          <a:lstStyle/>
          <a:p>
            <a:pPr lvl="0" fontAlgn="auto">
              <a:spcBef>
                <a:spcPts val="0"/>
              </a:spcBef>
              <a:spcAft>
                <a:spcPts val="0"/>
              </a:spcAft>
              <a:defRPr/>
            </a:pPr>
            <a:r>
              <a:rPr lang="ru-RU" sz="16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77%</a:t>
            </a:r>
            <a:endParaRPr lang="en-US" sz="16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19" name="Прямая со стрелкой 18"/>
          <p:cNvCxnSpPr/>
          <p:nvPr/>
        </p:nvCxnSpPr>
        <p:spPr>
          <a:xfrm flipV="1">
            <a:off x="3398635" y="3839554"/>
            <a:ext cx="421992" cy="651207"/>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flipV="1">
            <a:off x="4911927" y="3839554"/>
            <a:ext cx="452161" cy="659199"/>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1" name="Прямая со стрелкой 20"/>
          <p:cNvCxnSpPr/>
          <p:nvPr/>
        </p:nvCxnSpPr>
        <p:spPr>
          <a:xfrm flipV="1">
            <a:off x="6438277" y="3839555"/>
            <a:ext cx="515386" cy="651206"/>
          </a:xfrm>
          <a:prstGeom prst="straightConnector1">
            <a:avLst/>
          </a:prstGeom>
          <a:ln w="127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2" name="Прямоугольник 21"/>
          <p:cNvSpPr/>
          <p:nvPr/>
        </p:nvSpPr>
        <p:spPr>
          <a:xfrm>
            <a:off x="971600" y="1196752"/>
            <a:ext cx="1171099" cy="360040"/>
          </a:xfrm>
          <a:prstGeom prst="rect">
            <a:avLst/>
          </a:prstGeom>
          <a:solidFill>
            <a:schemeClr val="accent3">
              <a:lumMod val="40000"/>
              <a:lumOff val="60000"/>
            </a:schemeClr>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3 792 470,4</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26" name="TextBox 25"/>
          <p:cNvSpPr txBox="1"/>
          <p:nvPr/>
        </p:nvSpPr>
        <p:spPr>
          <a:xfrm>
            <a:off x="3635896" y="1756650"/>
            <a:ext cx="184731" cy="369332"/>
          </a:xfrm>
          <a:prstGeom prst="rect">
            <a:avLst/>
          </a:prstGeom>
          <a:noFill/>
        </p:spPr>
        <p:txBody>
          <a:bodyPr wrap="none" rtlCol="0">
            <a:spAutoFit/>
          </a:bodyPr>
          <a:lstStyle/>
          <a:p>
            <a:endParaRPr lang="ru-RU" dirty="0"/>
          </a:p>
        </p:txBody>
      </p:sp>
      <p:sp>
        <p:nvSpPr>
          <p:cNvPr id="29" name="Прямоугольник 28"/>
          <p:cNvSpPr/>
          <p:nvPr/>
        </p:nvSpPr>
        <p:spPr>
          <a:xfrm>
            <a:off x="2483768" y="1196752"/>
            <a:ext cx="1171099" cy="360040"/>
          </a:xfrm>
          <a:prstGeom prst="rect">
            <a:avLst/>
          </a:prstGeom>
          <a:solidFill>
            <a:schemeClr val="accent3">
              <a:lumMod val="40000"/>
              <a:lumOff val="60000"/>
            </a:schemeClr>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3 071 847,7</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4067944" y="1196752"/>
            <a:ext cx="1171099" cy="360040"/>
          </a:xfrm>
          <a:prstGeom prst="rect">
            <a:avLst/>
          </a:prstGeom>
          <a:solidFill>
            <a:schemeClr val="accent3">
              <a:lumMod val="40000"/>
              <a:lumOff val="60000"/>
            </a:schemeClr>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3 402 733,2</a:t>
            </a:r>
            <a:endParaRPr lang="ru-RU" sz="1600" b="1" dirty="0">
              <a:solidFill>
                <a:schemeClr val="tx1"/>
              </a:solidFill>
              <a:latin typeface="Times New Roman" panose="02020603050405020304" pitchFamily="18" charset="0"/>
              <a:cs typeface="Times New Roman" panose="02020603050405020304" pitchFamily="18" charset="0"/>
            </a:endParaRPr>
          </a:p>
        </p:txBody>
      </p:sp>
      <p:sp>
        <p:nvSpPr>
          <p:cNvPr id="31" name="Прямоугольник 30"/>
          <p:cNvSpPr/>
          <p:nvPr/>
        </p:nvSpPr>
        <p:spPr>
          <a:xfrm>
            <a:off x="5796136" y="1196752"/>
            <a:ext cx="1171099" cy="360040"/>
          </a:xfrm>
          <a:prstGeom prst="rect">
            <a:avLst/>
          </a:prstGeom>
          <a:solidFill>
            <a:schemeClr val="accent3">
              <a:lumMod val="40000"/>
              <a:lumOff val="60000"/>
            </a:schemeClr>
          </a:solidFill>
          <a:ln>
            <a:solidFill>
              <a:srgbClr val="FFC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tx1"/>
                </a:solidFill>
                <a:latin typeface="Times New Roman" panose="02020603050405020304" pitchFamily="18" charset="0"/>
                <a:cs typeface="Times New Roman" panose="02020603050405020304" pitchFamily="18" charset="0"/>
              </a:rPr>
              <a:t>3 406 507,3</a:t>
            </a:r>
            <a:endParaRPr lang="ru-RU"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19535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 xmlns:p14="http://schemas.microsoft.com/office/powerpoint/2010/main" val="2073906865"/>
              </p:ext>
            </p:extLst>
          </p:nvPr>
        </p:nvGraphicFramePr>
        <p:xfrm>
          <a:off x="2627784" y="5517232"/>
          <a:ext cx="6480724" cy="1218175"/>
        </p:xfrm>
        <a:graphic>
          <a:graphicData uri="http://schemas.openxmlformats.org/drawingml/2006/table">
            <a:tbl>
              <a:tblPr/>
              <a:tblGrid>
                <a:gridCol w="1066897"/>
                <a:gridCol w="967110"/>
                <a:gridCol w="875725"/>
                <a:gridCol w="906696"/>
                <a:gridCol w="893289"/>
                <a:gridCol w="906911"/>
                <a:gridCol w="864096"/>
              </a:tblGrid>
              <a:tr h="172802">
                <a:tc gridSpan="7">
                  <a:txBody>
                    <a:bodyPr/>
                    <a:lstStyle/>
                    <a:p>
                      <a:pPr algn="ctr" fontAlgn="b"/>
                      <a:r>
                        <a:rPr lang="ru-RU" sz="1100" b="1" i="1" u="none" strike="noStrike" dirty="0" smtClean="0">
                          <a:solidFill>
                            <a:schemeClr val="tx1"/>
                          </a:solidFill>
                          <a:latin typeface="Arial" pitchFamily="34" charset="0"/>
                          <a:cs typeface="Arial" pitchFamily="34" charset="0"/>
                        </a:rPr>
                        <a:t>Динамика исполнения по налоговым доходам</a:t>
                      </a:r>
                      <a:r>
                        <a:rPr lang="ru-RU" sz="1100" b="1" i="1" u="none" strike="noStrike" baseline="0" dirty="0" smtClean="0">
                          <a:solidFill>
                            <a:schemeClr val="tx1"/>
                          </a:solidFill>
                          <a:latin typeface="Arial" pitchFamily="34" charset="0"/>
                          <a:cs typeface="Arial" pitchFamily="34" charset="0"/>
                        </a:rPr>
                        <a:t> </a:t>
                      </a:r>
                      <a:endParaRPr lang="ru-RU" sz="1100" b="1" i="1" u="none" strike="noStrike" dirty="0">
                        <a:solidFill>
                          <a:schemeClr val="tx1"/>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fontAlgn="b"/>
                      <a:endParaRPr lang="ru-RU" sz="1400" b="1" i="0" u="none" strike="noStrike" dirty="0">
                        <a:solidFill>
                          <a:schemeClr val="tx1"/>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fontAlgn="b"/>
                      <a:endParaRPr lang="ru-RU" sz="1200" b="1" i="0" u="none" strike="noStrike" dirty="0">
                        <a:solidFill>
                          <a:schemeClr val="tx1"/>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98894">
                <a:tc>
                  <a:txBody>
                    <a:bodyPr/>
                    <a:lstStyle/>
                    <a:p>
                      <a:pPr algn="ctr" fontAlgn="b"/>
                      <a:r>
                        <a:rPr lang="ru-RU" sz="1100" b="1" i="1" u="none" strike="noStrike" dirty="0" smtClean="0">
                          <a:solidFill>
                            <a:schemeClr val="tx1"/>
                          </a:solidFill>
                          <a:latin typeface="Arial" pitchFamily="34" charset="0"/>
                          <a:cs typeface="Arial" pitchFamily="34" charset="0"/>
                        </a:rPr>
                        <a:t>Факт </a:t>
                      </a:r>
                    </a:p>
                    <a:p>
                      <a:pPr algn="ctr" fontAlgn="b"/>
                      <a:r>
                        <a:rPr lang="ru-RU" sz="1100" b="1" i="1" u="none" strike="noStrike" dirty="0" smtClean="0">
                          <a:solidFill>
                            <a:schemeClr val="tx1"/>
                          </a:solidFill>
                          <a:latin typeface="Arial" pitchFamily="34" charset="0"/>
                          <a:cs typeface="Arial" pitchFamily="34" charset="0"/>
                        </a:rPr>
                        <a:t>за 2016 г.</a:t>
                      </a:r>
                      <a:endParaRPr lang="ru-RU" sz="1100" b="1" i="1" u="none" strike="noStrike" dirty="0">
                        <a:solidFill>
                          <a:schemeClr val="tx1"/>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100" b="1" i="1" u="none" strike="noStrike" dirty="0" smtClean="0">
                          <a:solidFill>
                            <a:schemeClr val="tx1"/>
                          </a:solidFill>
                          <a:latin typeface="Arial" pitchFamily="34" charset="0"/>
                          <a:cs typeface="Arial" pitchFamily="34" charset="0"/>
                        </a:rPr>
                        <a:t>% исполнения</a:t>
                      </a:r>
                      <a:endParaRPr lang="ru-RU" sz="1100" b="1" i="1" u="none" strike="noStrike" dirty="0">
                        <a:solidFill>
                          <a:schemeClr val="tx1"/>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100" b="1" i="1" u="none" strike="noStrike" dirty="0" smtClean="0">
                          <a:solidFill>
                            <a:schemeClr val="tx1"/>
                          </a:solidFill>
                          <a:latin typeface="Arial" pitchFamily="34" charset="0"/>
                          <a:cs typeface="Arial" pitchFamily="34" charset="0"/>
                        </a:rPr>
                        <a:t>Факт </a:t>
                      </a:r>
                    </a:p>
                    <a:p>
                      <a:pPr algn="ctr" fontAlgn="b"/>
                      <a:r>
                        <a:rPr lang="ru-RU" sz="1100" b="1" i="1" u="none" strike="noStrike" dirty="0" smtClean="0">
                          <a:solidFill>
                            <a:schemeClr val="tx1"/>
                          </a:solidFill>
                          <a:latin typeface="Arial" pitchFamily="34" charset="0"/>
                          <a:cs typeface="Arial" pitchFamily="34" charset="0"/>
                        </a:rPr>
                        <a:t>за 2017 г.</a:t>
                      </a:r>
                      <a:endParaRPr lang="ru-RU" sz="1100" b="1" i="1" u="none" strike="noStrike" dirty="0">
                        <a:solidFill>
                          <a:schemeClr val="tx1"/>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100" b="1" i="1" u="none" strike="noStrike" dirty="0" smtClean="0">
                          <a:solidFill>
                            <a:schemeClr val="tx1"/>
                          </a:solidFill>
                          <a:latin typeface="Arial" pitchFamily="34" charset="0"/>
                          <a:cs typeface="Arial" pitchFamily="34" charset="0"/>
                        </a:rPr>
                        <a:t>% </a:t>
                      </a:r>
                    </a:p>
                    <a:p>
                      <a:pPr marL="0" marR="0" indent="0" algn="ctr" defTabSz="914400" rtl="0" eaLnBrk="1" fontAlgn="b" latinLnBrk="0" hangingPunct="1">
                        <a:lnSpc>
                          <a:spcPct val="100000"/>
                        </a:lnSpc>
                        <a:spcBef>
                          <a:spcPts val="0"/>
                        </a:spcBef>
                        <a:spcAft>
                          <a:spcPts val="0"/>
                        </a:spcAft>
                        <a:buClrTx/>
                        <a:buSzTx/>
                        <a:buFontTx/>
                        <a:buNone/>
                        <a:tabLst/>
                        <a:defRPr/>
                      </a:pPr>
                      <a:r>
                        <a:rPr lang="ru-RU" sz="1100" b="1" i="1" u="none" strike="noStrike" dirty="0" smtClean="0">
                          <a:solidFill>
                            <a:schemeClr val="tx1"/>
                          </a:solidFill>
                          <a:latin typeface="Arial" pitchFamily="34" charset="0"/>
                          <a:cs typeface="Arial" pitchFamily="34" charset="0"/>
                        </a:rPr>
                        <a:t>исполнения</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100" b="1" i="1" u="none" strike="noStrike" dirty="0" smtClean="0">
                          <a:solidFill>
                            <a:schemeClr val="tx1"/>
                          </a:solidFill>
                          <a:latin typeface="Arial" pitchFamily="34" charset="0"/>
                          <a:cs typeface="Arial" pitchFamily="34" charset="0"/>
                        </a:rPr>
                        <a:t>План на 2018 г.</a:t>
                      </a:r>
                      <a:endParaRPr lang="ru-RU" sz="1100" b="1" i="1" u="none" strike="noStrike" dirty="0">
                        <a:solidFill>
                          <a:schemeClr val="tx1"/>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100" b="1" i="1" u="none" strike="noStrike" dirty="0" smtClean="0">
                          <a:solidFill>
                            <a:schemeClr val="tx1"/>
                          </a:solidFill>
                          <a:latin typeface="Arial" pitchFamily="34" charset="0"/>
                          <a:cs typeface="Arial" pitchFamily="34" charset="0"/>
                        </a:rPr>
                        <a:t>Факт </a:t>
                      </a:r>
                    </a:p>
                    <a:p>
                      <a:pPr algn="ctr" fontAlgn="b"/>
                      <a:r>
                        <a:rPr lang="ru-RU" sz="1100" b="1" i="1" u="none" strike="noStrike" dirty="0" smtClean="0">
                          <a:solidFill>
                            <a:schemeClr val="tx1"/>
                          </a:solidFill>
                          <a:latin typeface="Arial" pitchFamily="34" charset="0"/>
                          <a:cs typeface="Arial" pitchFamily="34" charset="0"/>
                        </a:rPr>
                        <a:t>за 2018 г.</a:t>
                      </a:r>
                      <a:endParaRPr lang="ru-RU" sz="1100" b="1" i="1" u="none" strike="noStrike" dirty="0">
                        <a:solidFill>
                          <a:schemeClr val="tx1"/>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100" b="1" i="1" u="none" strike="noStrike" dirty="0" smtClean="0">
                          <a:solidFill>
                            <a:schemeClr val="tx1"/>
                          </a:solidFill>
                          <a:latin typeface="Arial" pitchFamily="34" charset="0"/>
                          <a:cs typeface="Arial" pitchFamily="34" charset="0"/>
                        </a:rPr>
                        <a:t>% </a:t>
                      </a:r>
                    </a:p>
                    <a:p>
                      <a:pPr marL="0" marR="0" indent="0" algn="ctr" defTabSz="914400" rtl="0" eaLnBrk="1" fontAlgn="b" latinLnBrk="0" hangingPunct="1">
                        <a:lnSpc>
                          <a:spcPct val="100000"/>
                        </a:lnSpc>
                        <a:spcBef>
                          <a:spcPts val="0"/>
                        </a:spcBef>
                        <a:spcAft>
                          <a:spcPts val="0"/>
                        </a:spcAft>
                        <a:buClrTx/>
                        <a:buSzTx/>
                        <a:buFontTx/>
                        <a:buNone/>
                        <a:tabLst/>
                        <a:defRPr/>
                      </a:pPr>
                      <a:r>
                        <a:rPr lang="ru-RU" sz="1100" b="1" i="1" u="none" strike="noStrike" dirty="0" smtClean="0">
                          <a:solidFill>
                            <a:schemeClr val="tx1"/>
                          </a:solidFill>
                          <a:latin typeface="Arial" pitchFamily="34" charset="0"/>
                          <a:cs typeface="Arial" pitchFamily="34" charset="0"/>
                        </a:rPr>
                        <a:t>исполнения</a:t>
                      </a:r>
                    </a:p>
                    <a:p>
                      <a:pPr algn="ctr" fontAlgn="b"/>
                      <a:endParaRPr lang="ru-RU" sz="1100" b="1" i="1" u="none" strike="noStrike" dirty="0">
                        <a:solidFill>
                          <a:schemeClr val="tx1"/>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28557">
                <a:tc>
                  <a:txBody>
                    <a:bodyPr/>
                    <a:lstStyle/>
                    <a:p>
                      <a:pPr algn="ctr" fontAlgn="b"/>
                      <a:r>
                        <a:rPr lang="ru-RU" sz="1100" b="1" i="1" u="none" strike="noStrike" dirty="0" smtClean="0">
                          <a:solidFill>
                            <a:srgbClr val="000000"/>
                          </a:solidFill>
                          <a:latin typeface="Arial" pitchFamily="34" charset="0"/>
                          <a:cs typeface="Arial" pitchFamily="34" charset="0"/>
                        </a:rPr>
                        <a:t>603 040,0</a:t>
                      </a:r>
                      <a:endParaRPr lang="ru-RU" sz="11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b="1" i="1" u="none" strike="noStrike" dirty="0" smtClean="0">
                          <a:solidFill>
                            <a:srgbClr val="000000"/>
                          </a:solidFill>
                          <a:latin typeface="Arial" pitchFamily="34" charset="0"/>
                          <a:cs typeface="Arial" pitchFamily="34" charset="0"/>
                        </a:rPr>
                        <a:t>96,1</a:t>
                      </a:r>
                      <a:endParaRPr lang="ru-RU" sz="11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b="1" i="1" u="none" strike="noStrike" dirty="0" smtClean="0">
                          <a:solidFill>
                            <a:srgbClr val="000000"/>
                          </a:solidFill>
                          <a:latin typeface="Arial" pitchFamily="34" charset="0"/>
                          <a:cs typeface="Arial" pitchFamily="34" charset="0"/>
                        </a:rPr>
                        <a:t>618 930,7</a:t>
                      </a:r>
                      <a:endParaRPr lang="ru-RU" sz="11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b="1" i="1" u="none" strike="noStrike" dirty="0" smtClean="0">
                          <a:solidFill>
                            <a:srgbClr val="000000"/>
                          </a:solidFill>
                          <a:latin typeface="Arial" pitchFamily="34" charset="0"/>
                          <a:cs typeface="Arial" pitchFamily="34" charset="0"/>
                        </a:rPr>
                        <a:t>101,5</a:t>
                      </a:r>
                      <a:endParaRPr lang="ru-RU" sz="11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b="1" i="1" u="none" strike="noStrike" dirty="0" smtClean="0">
                          <a:solidFill>
                            <a:srgbClr val="000000"/>
                          </a:solidFill>
                          <a:latin typeface="Arial" pitchFamily="34" charset="0"/>
                          <a:cs typeface="Arial" pitchFamily="34" charset="0"/>
                        </a:rPr>
                        <a:t>642 120,4</a:t>
                      </a:r>
                      <a:endParaRPr lang="ru-RU" sz="11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b="1" i="1" u="none" strike="noStrike" dirty="0" smtClean="0">
                          <a:solidFill>
                            <a:srgbClr val="000000"/>
                          </a:solidFill>
                          <a:latin typeface="Arial" pitchFamily="34" charset="0"/>
                          <a:cs typeface="Arial" pitchFamily="34" charset="0"/>
                        </a:rPr>
                        <a:t>656 500,3</a:t>
                      </a:r>
                      <a:endParaRPr lang="ru-RU" sz="11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b="1" i="1" u="none" strike="noStrike" dirty="0" smtClean="0">
                          <a:solidFill>
                            <a:srgbClr val="000000"/>
                          </a:solidFill>
                          <a:latin typeface="Arial" pitchFamily="34" charset="0"/>
                          <a:cs typeface="Arial" pitchFamily="34" charset="0"/>
                        </a:rPr>
                        <a:t>102,2</a:t>
                      </a:r>
                      <a:endParaRPr lang="ru-RU" sz="11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5" name="Прямоугольник 4"/>
          <p:cNvSpPr/>
          <p:nvPr/>
        </p:nvSpPr>
        <p:spPr>
          <a:xfrm>
            <a:off x="179512" y="44624"/>
            <a:ext cx="6696744" cy="584775"/>
          </a:xfrm>
          <a:prstGeom prst="rect">
            <a:avLst/>
          </a:prstGeom>
        </p:spPr>
        <p:txBody>
          <a:bodyPr wrap="square">
            <a:spAutoFit/>
          </a:bodyPr>
          <a:lstStyle/>
          <a:p>
            <a:r>
              <a:rPr lang="ru-RU" sz="1600" b="1" i="1" dirty="0">
                <a:latin typeface="Times New Roman" panose="02020603050405020304" pitchFamily="18" charset="0"/>
                <a:cs typeface="Times New Roman" panose="02020603050405020304" pitchFamily="18" charset="0"/>
              </a:rPr>
              <a:t>Динамика и структура налоговых доходов </a:t>
            </a:r>
            <a:endParaRPr lang="ru-RU" sz="1600" b="1" i="1" dirty="0" smtClean="0">
              <a:latin typeface="Times New Roman" panose="02020603050405020304" pitchFamily="18" charset="0"/>
              <a:cs typeface="Times New Roman" panose="02020603050405020304" pitchFamily="18" charset="0"/>
            </a:endParaRPr>
          </a:p>
          <a:p>
            <a:r>
              <a:rPr lang="ru-RU" sz="1600" b="1" i="1" dirty="0" smtClean="0">
                <a:latin typeface="Times New Roman" panose="02020603050405020304" pitchFamily="18" charset="0"/>
                <a:cs typeface="Times New Roman" panose="02020603050405020304" pitchFamily="18" charset="0"/>
              </a:rPr>
              <a:t>бюджета городского </a:t>
            </a:r>
            <a:r>
              <a:rPr lang="ru-RU" sz="1600" b="1" i="1" dirty="0">
                <a:latin typeface="Times New Roman" panose="02020603050405020304" pitchFamily="18" charset="0"/>
                <a:cs typeface="Times New Roman" panose="02020603050405020304" pitchFamily="18" charset="0"/>
              </a:rPr>
              <a:t>округа город </a:t>
            </a:r>
            <a:r>
              <a:rPr lang="ru-RU" sz="1600" b="1" i="1" dirty="0" err="1">
                <a:latin typeface="Times New Roman" panose="02020603050405020304" pitchFamily="18" charset="0"/>
                <a:cs typeface="Times New Roman" panose="02020603050405020304" pitchFamily="18" charset="0"/>
              </a:rPr>
              <a:t>Урай</a:t>
            </a:r>
            <a:r>
              <a:rPr lang="ru-RU" sz="1600" b="1" i="1" dirty="0">
                <a:latin typeface="Times New Roman" panose="02020603050405020304" pitchFamily="18" charset="0"/>
                <a:cs typeface="Times New Roman" panose="02020603050405020304" pitchFamily="18" charset="0"/>
              </a:rPr>
              <a:t> за </a:t>
            </a:r>
            <a:r>
              <a:rPr lang="ru-RU" sz="1600" b="1" i="1" dirty="0" smtClean="0">
                <a:latin typeface="Times New Roman" panose="02020603050405020304" pitchFamily="18" charset="0"/>
                <a:cs typeface="Times New Roman" panose="02020603050405020304" pitchFamily="18" charset="0"/>
              </a:rPr>
              <a:t>2016-2018 </a:t>
            </a:r>
            <a:r>
              <a:rPr lang="ru-RU" sz="1600" b="1" i="1" dirty="0">
                <a:latin typeface="Times New Roman" panose="02020603050405020304" pitchFamily="18" charset="0"/>
                <a:cs typeface="Times New Roman" panose="02020603050405020304" pitchFamily="18" charset="0"/>
              </a:rPr>
              <a:t>годы, </a:t>
            </a:r>
            <a:r>
              <a:rPr lang="ru-RU" sz="1600" b="1" i="1" dirty="0" err="1" smtClean="0">
                <a:latin typeface="Times New Roman" panose="02020603050405020304" pitchFamily="18" charset="0"/>
                <a:cs typeface="Times New Roman" panose="02020603050405020304" pitchFamily="18" charset="0"/>
              </a:rPr>
              <a:t>тыс.рублей</a:t>
            </a:r>
            <a:endParaRPr lang="ru-RU" sz="1600" b="1" i="1" dirty="0">
              <a:latin typeface="Times New Roman" panose="02020603050405020304" pitchFamily="18" charset="0"/>
              <a:cs typeface="Times New Roman" panose="02020603050405020304" pitchFamily="18" charset="0"/>
            </a:endParaRPr>
          </a:p>
        </p:txBody>
      </p:sp>
      <p:graphicFrame>
        <p:nvGraphicFramePr>
          <p:cNvPr id="9" name="Диаграмма 8"/>
          <p:cNvGraphicFramePr>
            <a:graphicFrameLocks/>
          </p:cNvGraphicFramePr>
          <p:nvPr>
            <p:extLst>
              <p:ext uri="{D42A27DB-BD31-4B8C-83A1-F6EECF244321}">
                <p14:modId xmlns="" xmlns:p14="http://schemas.microsoft.com/office/powerpoint/2010/main" val="2003025793"/>
              </p:ext>
            </p:extLst>
          </p:nvPr>
        </p:nvGraphicFramePr>
        <p:xfrm>
          <a:off x="0" y="1340768"/>
          <a:ext cx="9036496"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12" name="Выгнутая вверх стрелка 11"/>
          <p:cNvSpPr/>
          <p:nvPr/>
        </p:nvSpPr>
        <p:spPr>
          <a:xfrm>
            <a:off x="2771800" y="764704"/>
            <a:ext cx="3744416" cy="1008112"/>
          </a:xfrm>
          <a:prstGeom prst="curved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 name="Прямоугольник 12"/>
          <p:cNvSpPr/>
          <p:nvPr/>
        </p:nvSpPr>
        <p:spPr>
          <a:xfrm>
            <a:off x="3527884" y="931915"/>
            <a:ext cx="1988621" cy="323165"/>
          </a:xfrm>
          <a:prstGeom prst="rect">
            <a:avLst/>
          </a:prstGeom>
        </p:spPr>
        <p:txBody>
          <a:bodyPr wrap="none">
            <a:spAutoFit/>
          </a:bodyPr>
          <a:lstStyle/>
          <a:p>
            <a:pPr fontAlgn="auto">
              <a:spcBef>
                <a:spcPts val="0"/>
              </a:spcBef>
              <a:spcAft>
                <a:spcPts val="0"/>
              </a:spcAft>
              <a:defRPr/>
            </a:pPr>
            <a:r>
              <a:rPr lang="ru-RU" sz="1500" b="1" i="1" dirty="0" smtClean="0">
                <a:latin typeface="Arial" pitchFamily="34" charset="0"/>
                <a:cs typeface="Arial" pitchFamily="34" charset="0"/>
              </a:rPr>
              <a:t>+37 569,6 </a:t>
            </a:r>
            <a:r>
              <a:rPr lang="ru-RU" sz="1500" b="1" i="1" dirty="0" err="1" smtClean="0">
                <a:latin typeface="Arial" pitchFamily="34" charset="0"/>
                <a:cs typeface="Arial" pitchFamily="34" charset="0"/>
              </a:rPr>
              <a:t>тыс.руб</a:t>
            </a:r>
            <a:r>
              <a:rPr lang="ru-RU" sz="1500" b="1" i="1" dirty="0" smtClean="0">
                <a:latin typeface="Arial" pitchFamily="34" charset="0"/>
                <a:cs typeface="Arial" pitchFamily="34" charset="0"/>
              </a:rPr>
              <a:t>.</a:t>
            </a:r>
            <a:endParaRPr lang="en-US" sz="1500" b="1" i="1" dirty="0">
              <a:latin typeface="Arial" pitchFamily="34" charset="0"/>
              <a:cs typeface="Arial" pitchFamily="34" charset="0"/>
            </a:endParaRPr>
          </a:p>
        </p:txBody>
      </p:sp>
      <p:pic>
        <p:nvPicPr>
          <p:cNvPr id="14" name="Рисунок 13"/>
          <p:cNvPicPr>
            <a:picLocks noChangeAspect="1"/>
          </p:cNvPicPr>
          <p:nvPr/>
        </p:nvPicPr>
        <p:blipFill>
          <a:blip r:embed="rId4" cstate="print"/>
          <a:stretch>
            <a:fillRect/>
          </a:stretch>
        </p:blipFill>
        <p:spPr>
          <a:xfrm>
            <a:off x="3060226" y="2708920"/>
            <a:ext cx="286537" cy="2160240"/>
          </a:xfrm>
          <a:prstGeom prst="rect">
            <a:avLst/>
          </a:prstGeom>
        </p:spPr>
      </p:pic>
      <p:pic>
        <p:nvPicPr>
          <p:cNvPr id="15" name="Рисунок 14"/>
          <p:cNvPicPr>
            <a:picLocks noChangeAspect="1"/>
          </p:cNvPicPr>
          <p:nvPr/>
        </p:nvPicPr>
        <p:blipFill>
          <a:blip r:embed="rId4" cstate="print"/>
          <a:stretch>
            <a:fillRect/>
          </a:stretch>
        </p:blipFill>
        <p:spPr>
          <a:xfrm>
            <a:off x="1377003" y="2754648"/>
            <a:ext cx="286537" cy="2114512"/>
          </a:xfrm>
          <a:prstGeom prst="rect">
            <a:avLst/>
          </a:prstGeom>
        </p:spPr>
      </p:pic>
      <p:pic>
        <p:nvPicPr>
          <p:cNvPr id="16" name="Рисунок 15"/>
          <p:cNvPicPr>
            <a:picLocks noChangeAspect="1"/>
          </p:cNvPicPr>
          <p:nvPr/>
        </p:nvPicPr>
        <p:blipFill>
          <a:blip r:embed="rId4" cstate="print"/>
          <a:stretch>
            <a:fillRect/>
          </a:stretch>
        </p:blipFill>
        <p:spPr>
          <a:xfrm>
            <a:off x="4860385" y="2564904"/>
            <a:ext cx="286537" cy="2304256"/>
          </a:xfrm>
          <a:prstGeom prst="rect">
            <a:avLst/>
          </a:prstGeom>
        </p:spPr>
      </p:pic>
      <p:pic>
        <p:nvPicPr>
          <p:cNvPr id="17" name="Рисунок 16"/>
          <p:cNvPicPr>
            <a:picLocks noChangeAspect="1"/>
          </p:cNvPicPr>
          <p:nvPr/>
        </p:nvPicPr>
        <p:blipFill>
          <a:blip r:embed="rId4" cstate="print"/>
          <a:stretch>
            <a:fillRect/>
          </a:stretch>
        </p:blipFill>
        <p:spPr>
          <a:xfrm>
            <a:off x="6516216" y="2506624"/>
            <a:ext cx="286537" cy="2362536"/>
          </a:xfrm>
          <a:prstGeom prst="rect">
            <a:avLst/>
          </a:prstGeom>
        </p:spPr>
      </p:pic>
      <p:sp>
        <p:nvSpPr>
          <p:cNvPr id="18" name="Прямоугольник 17"/>
          <p:cNvSpPr/>
          <p:nvPr/>
        </p:nvSpPr>
        <p:spPr>
          <a:xfrm>
            <a:off x="6659484" y="3503226"/>
            <a:ext cx="692818" cy="307777"/>
          </a:xfrm>
          <a:prstGeom prst="rect">
            <a:avLst/>
          </a:prstGeom>
        </p:spPr>
        <p:txBody>
          <a:bodyPr wrap="none">
            <a:spAutoFit/>
          </a:bodyPr>
          <a:lstStyle/>
          <a:p>
            <a:pPr lvl="0" fontAlgn="auto">
              <a:spcBef>
                <a:spcPts val="0"/>
              </a:spcBef>
              <a:spcAft>
                <a:spcPts val="0"/>
              </a:spcAft>
              <a:defRPr/>
            </a:pPr>
            <a:r>
              <a:rPr lang="ru-RU" sz="14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73,3%</a:t>
            </a:r>
            <a:endParaRPr lang="en-US" sz="14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9" name="Прямоугольник 18"/>
          <p:cNvSpPr/>
          <p:nvPr/>
        </p:nvSpPr>
        <p:spPr>
          <a:xfrm>
            <a:off x="1565893" y="3672503"/>
            <a:ext cx="619080" cy="276999"/>
          </a:xfrm>
          <a:prstGeom prst="rect">
            <a:avLst/>
          </a:prstGeom>
        </p:spPr>
        <p:txBody>
          <a:bodyPr wrap="none">
            <a:spAutoFit/>
          </a:bodyPr>
          <a:lstStyle/>
          <a:p>
            <a:pPr lvl="0" fontAlgn="auto">
              <a:spcBef>
                <a:spcPts val="0"/>
              </a:spcBef>
              <a:spcAft>
                <a:spcPts val="0"/>
              </a:spcAft>
              <a:defRPr/>
            </a:pPr>
            <a:r>
              <a:rPr lang="ru-RU" sz="12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71,5%</a:t>
            </a:r>
            <a:endParaRPr lang="en-US" sz="12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0" name="Прямоугольник 19"/>
          <p:cNvSpPr/>
          <p:nvPr/>
        </p:nvSpPr>
        <p:spPr>
          <a:xfrm>
            <a:off x="3247118" y="3658752"/>
            <a:ext cx="619080" cy="276999"/>
          </a:xfrm>
          <a:prstGeom prst="rect">
            <a:avLst/>
          </a:prstGeom>
        </p:spPr>
        <p:txBody>
          <a:bodyPr wrap="none">
            <a:spAutoFit/>
          </a:bodyPr>
          <a:lstStyle/>
          <a:p>
            <a:pPr lvl="0" fontAlgn="auto">
              <a:spcBef>
                <a:spcPts val="0"/>
              </a:spcBef>
              <a:spcAft>
                <a:spcPts val="0"/>
              </a:spcAft>
              <a:defRPr/>
            </a:pPr>
            <a:r>
              <a:rPr lang="ru-RU" sz="12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71,2%</a:t>
            </a:r>
            <a:endParaRPr lang="en-US" sz="12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1" name="Прямоугольник 20"/>
          <p:cNvSpPr/>
          <p:nvPr/>
        </p:nvSpPr>
        <p:spPr>
          <a:xfrm>
            <a:off x="4998115" y="3578532"/>
            <a:ext cx="619080" cy="276999"/>
          </a:xfrm>
          <a:prstGeom prst="rect">
            <a:avLst/>
          </a:prstGeom>
        </p:spPr>
        <p:txBody>
          <a:bodyPr wrap="none">
            <a:spAutoFit/>
          </a:bodyPr>
          <a:lstStyle/>
          <a:p>
            <a:pPr lvl="0" fontAlgn="auto">
              <a:spcBef>
                <a:spcPts val="0"/>
              </a:spcBef>
              <a:spcAft>
                <a:spcPts val="0"/>
              </a:spcAft>
              <a:defRPr/>
            </a:pPr>
            <a:r>
              <a:rPr lang="ru-RU" sz="12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73,8%</a:t>
            </a:r>
            <a:endParaRPr lang="en-US" sz="12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22" name="Рисунок 21"/>
          <p:cNvPicPr>
            <a:picLocks noChangeAspect="1"/>
          </p:cNvPicPr>
          <p:nvPr/>
        </p:nvPicPr>
        <p:blipFill>
          <a:blip r:embed="rId4" cstate="print"/>
          <a:stretch>
            <a:fillRect/>
          </a:stretch>
        </p:blipFill>
        <p:spPr>
          <a:xfrm>
            <a:off x="6543616" y="1772816"/>
            <a:ext cx="286537" cy="672253"/>
          </a:xfrm>
          <a:prstGeom prst="rect">
            <a:avLst/>
          </a:prstGeom>
        </p:spPr>
      </p:pic>
      <p:pic>
        <p:nvPicPr>
          <p:cNvPr id="23" name="Рисунок 22"/>
          <p:cNvPicPr>
            <a:picLocks noChangeAspect="1"/>
          </p:cNvPicPr>
          <p:nvPr/>
        </p:nvPicPr>
        <p:blipFill>
          <a:blip r:embed="rId4" cstate="print"/>
          <a:stretch>
            <a:fillRect/>
          </a:stretch>
        </p:blipFill>
        <p:spPr>
          <a:xfrm>
            <a:off x="1364630" y="2076040"/>
            <a:ext cx="286537" cy="672253"/>
          </a:xfrm>
          <a:prstGeom prst="rect">
            <a:avLst/>
          </a:prstGeom>
        </p:spPr>
      </p:pic>
      <p:pic>
        <p:nvPicPr>
          <p:cNvPr id="24" name="Рисунок 23"/>
          <p:cNvPicPr>
            <a:picLocks noChangeAspect="1"/>
          </p:cNvPicPr>
          <p:nvPr/>
        </p:nvPicPr>
        <p:blipFill>
          <a:blip r:embed="rId4" cstate="print"/>
          <a:stretch>
            <a:fillRect/>
          </a:stretch>
        </p:blipFill>
        <p:spPr>
          <a:xfrm>
            <a:off x="3100092" y="2036667"/>
            <a:ext cx="286537" cy="672253"/>
          </a:xfrm>
          <a:prstGeom prst="rect">
            <a:avLst/>
          </a:prstGeom>
        </p:spPr>
      </p:pic>
      <p:pic>
        <p:nvPicPr>
          <p:cNvPr id="25" name="Рисунок 24"/>
          <p:cNvPicPr>
            <a:picLocks noChangeAspect="1"/>
          </p:cNvPicPr>
          <p:nvPr/>
        </p:nvPicPr>
        <p:blipFill>
          <a:blip r:embed="rId4" cstate="print"/>
          <a:stretch>
            <a:fillRect/>
          </a:stretch>
        </p:blipFill>
        <p:spPr>
          <a:xfrm>
            <a:off x="4808154" y="1925216"/>
            <a:ext cx="286537" cy="625397"/>
          </a:xfrm>
          <a:prstGeom prst="rect">
            <a:avLst/>
          </a:prstGeom>
        </p:spPr>
      </p:pic>
      <p:sp>
        <p:nvSpPr>
          <p:cNvPr id="26" name="Прямоугольник 25"/>
          <p:cNvSpPr/>
          <p:nvPr/>
        </p:nvSpPr>
        <p:spPr>
          <a:xfrm>
            <a:off x="1555645" y="2260241"/>
            <a:ext cx="619080" cy="276999"/>
          </a:xfrm>
          <a:prstGeom prst="rect">
            <a:avLst/>
          </a:prstGeom>
        </p:spPr>
        <p:txBody>
          <a:bodyPr wrap="none">
            <a:spAutoFit/>
          </a:bodyPr>
          <a:lstStyle/>
          <a:p>
            <a:pPr lvl="0" fontAlgn="auto">
              <a:spcBef>
                <a:spcPts val="0"/>
              </a:spcBef>
              <a:spcAft>
                <a:spcPts val="0"/>
              </a:spcAft>
              <a:defRPr/>
            </a:pPr>
            <a:r>
              <a:rPr lang="ru-RU" sz="12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20,6%</a:t>
            </a:r>
            <a:endParaRPr lang="en-US" sz="12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7" name="Прямоугольник 26"/>
          <p:cNvSpPr/>
          <p:nvPr/>
        </p:nvSpPr>
        <p:spPr>
          <a:xfrm>
            <a:off x="3239295" y="2202879"/>
            <a:ext cx="619080" cy="276999"/>
          </a:xfrm>
          <a:prstGeom prst="rect">
            <a:avLst/>
          </a:prstGeom>
        </p:spPr>
        <p:txBody>
          <a:bodyPr wrap="none">
            <a:spAutoFit/>
          </a:bodyPr>
          <a:lstStyle/>
          <a:p>
            <a:pPr lvl="0" fontAlgn="auto">
              <a:spcBef>
                <a:spcPts val="0"/>
              </a:spcBef>
              <a:spcAft>
                <a:spcPts val="0"/>
              </a:spcAft>
              <a:defRPr/>
            </a:pPr>
            <a:r>
              <a:rPr lang="ru-RU" sz="12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21,4%</a:t>
            </a:r>
            <a:endParaRPr lang="en-US" sz="12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8" name="Прямоугольник 27"/>
          <p:cNvSpPr/>
          <p:nvPr/>
        </p:nvSpPr>
        <p:spPr>
          <a:xfrm>
            <a:off x="4974757" y="2095135"/>
            <a:ext cx="619080" cy="276999"/>
          </a:xfrm>
          <a:prstGeom prst="rect">
            <a:avLst/>
          </a:prstGeom>
        </p:spPr>
        <p:txBody>
          <a:bodyPr wrap="none">
            <a:spAutoFit/>
          </a:bodyPr>
          <a:lstStyle/>
          <a:p>
            <a:pPr lvl="0" fontAlgn="auto">
              <a:spcBef>
                <a:spcPts val="0"/>
              </a:spcBef>
              <a:spcAft>
                <a:spcPts val="0"/>
              </a:spcAft>
              <a:defRPr/>
            </a:pPr>
            <a:r>
              <a:rPr lang="ru-RU" sz="12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19,6%</a:t>
            </a:r>
            <a:endParaRPr lang="en-US" sz="12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9" name="Прямоугольник 28"/>
          <p:cNvSpPr/>
          <p:nvPr/>
        </p:nvSpPr>
        <p:spPr>
          <a:xfrm>
            <a:off x="6733222" y="1970442"/>
            <a:ext cx="619080" cy="276999"/>
          </a:xfrm>
          <a:prstGeom prst="rect">
            <a:avLst/>
          </a:prstGeom>
        </p:spPr>
        <p:txBody>
          <a:bodyPr wrap="none">
            <a:spAutoFit/>
          </a:bodyPr>
          <a:lstStyle/>
          <a:p>
            <a:pPr lvl="0" fontAlgn="auto">
              <a:spcBef>
                <a:spcPts val="0"/>
              </a:spcBef>
              <a:spcAft>
                <a:spcPts val="0"/>
              </a:spcAft>
              <a:defRPr/>
            </a:pPr>
            <a:r>
              <a:rPr lang="ru-RU" sz="12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19,8%</a:t>
            </a:r>
            <a:endParaRPr lang="en-US" sz="12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cxnSp>
        <p:nvCxnSpPr>
          <p:cNvPr id="31" name="Прямая со стрелкой 30"/>
          <p:cNvCxnSpPr/>
          <p:nvPr/>
        </p:nvCxnSpPr>
        <p:spPr>
          <a:xfrm flipH="1" flipV="1">
            <a:off x="539552" y="2636912"/>
            <a:ext cx="144016" cy="72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Прямая со стрелкой 34"/>
          <p:cNvCxnSpPr/>
          <p:nvPr/>
        </p:nvCxnSpPr>
        <p:spPr>
          <a:xfrm flipH="1">
            <a:off x="395536" y="2060848"/>
            <a:ext cx="288032" cy="72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p:nvPr/>
        </p:nvCxnSpPr>
        <p:spPr>
          <a:xfrm flipH="1" flipV="1">
            <a:off x="467544" y="1556792"/>
            <a:ext cx="288032" cy="36004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flipH="1" flipV="1">
            <a:off x="539552" y="1844824"/>
            <a:ext cx="144016"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flipH="1" flipV="1">
            <a:off x="2123728" y="1556792"/>
            <a:ext cx="288032"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Прямая со стрелкой 46"/>
          <p:cNvCxnSpPr/>
          <p:nvPr/>
        </p:nvCxnSpPr>
        <p:spPr>
          <a:xfrm flipH="1" flipV="1">
            <a:off x="2123728" y="1844824"/>
            <a:ext cx="216024" cy="72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Прямая со стрелкой 48"/>
          <p:cNvCxnSpPr/>
          <p:nvPr/>
        </p:nvCxnSpPr>
        <p:spPr>
          <a:xfrm flipH="1">
            <a:off x="2195736" y="1988840"/>
            <a:ext cx="144016" cy="72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H="1" flipV="1">
            <a:off x="3995936" y="1556792"/>
            <a:ext cx="288032"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Прямая со стрелкой 53"/>
          <p:cNvCxnSpPr/>
          <p:nvPr/>
        </p:nvCxnSpPr>
        <p:spPr>
          <a:xfrm flipH="1">
            <a:off x="3851920" y="1772816"/>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Прямая со стрелкой 55"/>
          <p:cNvCxnSpPr/>
          <p:nvPr/>
        </p:nvCxnSpPr>
        <p:spPr>
          <a:xfrm flipH="1">
            <a:off x="3851920" y="1844824"/>
            <a:ext cx="288032"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flipH="1" flipV="1">
            <a:off x="5580112" y="1484784"/>
            <a:ext cx="288032"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p:nvPr/>
        </p:nvCxnSpPr>
        <p:spPr>
          <a:xfrm flipH="1">
            <a:off x="5652120" y="1700808"/>
            <a:ext cx="144016"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3" name="Прямая со стрелкой 62"/>
          <p:cNvCxnSpPr/>
          <p:nvPr/>
        </p:nvCxnSpPr>
        <p:spPr>
          <a:xfrm flipH="1">
            <a:off x="5652120" y="1844824"/>
            <a:ext cx="144016" cy="1440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091029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19456" y="113482"/>
            <a:ext cx="6768752" cy="584775"/>
          </a:xfrm>
          <a:prstGeom prst="rect">
            <a:avLst/>
          </a:prstGeom>
        </p:spPr>
        <p:txBody>
          <a:bodyPr wrap="square">
            <a:spAutoFit/>
          </a:bodyPr>
          <a:lstStyle/>
          <a:p>
            <a:r>
              <a:rPr lang="ru-RU" sz="1600" b="1" i="1" dirty="0">
                <a:latin typeface="Times New Roman" panose="02020603050405020304" pitchFamily="18" charset="0"/>
                <a:cs typeface="Times New Roman" panose="02020603050405020304" pitchFamily="18" charset="0"/>
              </a:rPr>
              <a:t>Динамика и структура неналоговых </a:t>
            </a:r>
            <a:r>
              <a:rPr lang="ru-RU" sz="1600" b="1" i="1" dirty="0" smtClean="0">
                <a:latin typeface="Times New Roman" panose="02020603050405020304" pitchFamily="18" charset="0"/>
                <a:cs typeface="Times New Roman" panose="02020603050405020304" pitchFamily="18" charset="0"/>
              </a:rPr>
              <a:t>доходов</a:t>
            </a:r>
          </a:p>
          <a:p>
            <a:r>
              <a:rPr lang="ru-RU" sz="1600" b="1" i="1" dirty="0" smtClean="0">
                <a:latin typeface="Times New Roman" panose="02020603050405020304" pitchFamily="18" charset="0"/>
                <a:cs typeface="Times New Roman" panose="02020603050405020304" pitchFamily="18" charset="0"/>
              </a:rPr>
              <a:t>бюджета городского </a:t>
            </a:r>
            <a:r>
              <a:rPr lang="ru-RU" sz="1600" b="1" i="1" dirty="0">
                <a:latin typeface="Times New Roman" panose="02020603050405020304" pitchFamily="18" charset="0"/>
                <a:cs typeface="Times New Roman" panose="02020603050405020304" pitchFamily="18" charset="0"/>
              </a:rPr>
              <a:t>округа город </a:t>
            </a:r>
            <a:r>
              <a:rPr lang="ru-RU" sz="1600" b="1" i="1" dirty="0" err="1">
                <a:latin typeface="Times New Roman" panose="02020603050405020304" pitchFamily="18" charset="0"/>
                <a:cs typeface="Times New Roman" panose="02020603050405020304" pitchFamily="18" charset="0"/>
              </a:rPr>
              <a:t>Урай</a:t>
            </a:r>
            <a:r>
              <a:rPr lang="ru-RU" sz="1600" b="1" i="1" dirty="0">
                <a:latin typeface="Times New Roman" panose="02020603050405020304" pitchFamily="18" charset="0"/>
                <a:cs typeface="Times New Roman" panose="02020603050405020304" pitchFamily="18" charset="0"/>
              </a:rPr>
              <a:t> за </a:t>
            </a:r>
            <a:r>
              <a:rPr lang="ru-RU" sz="1600" b="1" i="1" dirty="0" smtClean="0">
                <a:latin typeface="Times New Roman" panose="02020603050405020304" pitchFamily="18" charset="0"/>
                <a:cs typeface="Times New Roman" panose="02020603050405020304" pitchFamily="18" charset="0"/>
              </a:rPr>
              <a:t>2016-2018 </a:t>
            </a:r>
            <a:r>
              <a:rPr lang="ru-RU" sz="1600" b="1" i="1" dirty="0">
                <a:latin typeface="Times New Roman" panose="02020603050405020304" pitchFamily="18" charset="0"/>
                <a:cs typeface="Times New Roman" panose="02020603050405020304" pitchFamily="18" charset="0"/>
              </a:rPr>
              <a:t>годы, </a:t>
            </a:r>
            <a:r>
              <a:rPr lang="ru-RU" sz="1600" b="1" i="1" dirty="0" err="1" smtClean="0">
                <a:latin typeface="Times New Roman" panose="02020603050405020304" pitchFamily="18" charset="0"/>
                <a:cs typeface="Times New Roman" panose="02020603050405020304" pitchFamily="18" charset="0"/>
              </a:rPr>
              <a:t>тыс.рублей</a:t>
            </a:r>
            <a:endParaRPr lang="ru-RU" sz="1600" b="1" i="1" dirty="0">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 xmlns:p14="http://schemas.microsoft.com/office/powerpoint/2010/main" val="1626041330"/>
              </p:ext>
            </p:extLst>
          </p:nvPr>
        </p:nvGraphicFramePr>
        <p:xfrm>
          <a:off x="2843808" y="5472185"/>
          <a:ext cx="6192689" cy="1385815"/>
        </p:xfrm>
        <a:graphic>
          <a:graphicData uri="http://schemas.openxmlformats.org/drawingml/2006/table">
            <a:tbl>
              <a:tblPr/>
              <a:tblGrid>
                <a:gridCol w="821479"/>
                <a:gridCol w="978721"/>
                <a:gridCol w="792088"/>
                <a:gridCol w="936104"/>
                <a:gridCol w="792088"/>
                <a:gridCol w="792088"/>
                <a:gridCol w="1080121"/>
              </a:tblGrid>
              <a:tr h="172802">
                <a:tc gridSpan="7">
                  <a:txBody>
                    <a:bodyPr/>
                    <a:lstStyle/>
                    <a:p>
                      <a:pPr algn="ctr" fontAlgn="b"/>
                      <a:r>
                        <a:rPr lang="ru-RU" sz="1100" b="1" i="1" u="none" strike="noStrike" dirty="0" smtClean="0">
                          <a:solidFill>
                            <a:schemeClr val="tx1"/>
                          </a:solidFill>
                          <a:latin typeface="Arial" pitchFamily="34" charset="0"/>
                          <a:cs typeface="Arial" pitchFamily="34" charset="0"/>
                        </a:rPr>
                        <a:t>Динамика исполнения по неналоговым доходам</a:t>
                      </a:r>
                      <a:r>
                        <a:rPr lang="ru-RU" sz="1100" b="1" i="1" u="none" strike="noStrike" baseline="0" dirty="0" smtClean="0">
                          <a:solidFill>
                            <a:schemeClr val="tx1"/>
                          </a:solidFill>
                          <a:latin typeface="Arial" pitchFamily="34" charset="0"/>
                          <a:cs typeface="Arial" pitchFamily="34" charset="0"/>
                        </a:rPr>
                        <a:t> </a:t>
                      </a:r>
                      <a:endParaRPr lang="ru-RU" sz="1100" b="1" i="1" u="none" strike="noStrike" dirty="0">
                        <a:solidFill>
                          <a:schemeClr val="tx1"/>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pPr algn="ctr" fontAlgn="b"/>
                      <a:endParaRPr lang="ru-RU" sz="1400" b="1" i="0" u="none" strike="noStrike" dirty="0">
                        <a:solidFill>
                          <a:schemeClr val="tx1"/>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fontAlgn="b"/>
                      <a:endParaRPr lang="ru-RU" sz="1200" b="1" i="0" u="none" strike="noStrike" dirty="0">
                        <a:solidFill>
                          <a:schemeClr val="tx1"/>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8761">
                <a:tc>
                  <a:txBody>
                    <a:bodyPr/>
                    <a:lstStyle/>
                    <a:p>
                      <a:pPr algn="ctr" fontAlgn="b"/>
                      <a:r>
                        <a:rPr lang="ru-RU" sz="1100" b="1" i="1" u="none" strike="noStrike" dirty="0" smtClean="0">
                          <a:solidFill>
                            <a:schemeClr val="tx1"/>
                          </a:solidFill>
                          <a:latin typeface="Arial" pitchFamily="34" charset="0"/>
                          <a:cs typeface="Arial" pitchFamily="34" charset="0"/>
                        </a:rPr>
                        <a:t>Факт </a:t>
                      </a:r>
                    </a:p>
                    <a:p>
                      <a:pPr algn="ctr" fontAlgn="b"/>
                      <a:r>
                        <a:rPr lang="ru-RU" sz="1100" b="1" i="1" u="none" strike="noStrike" dirty="0" smtClean="0">
                          <a:solidFill>
                            <a:schemeClr val="tx1"/>
                          </a:solidFill>
                          <a:latin typeface="Arial" pitchFamily="34" charset="0"/>
                          <a:cs typeface="Arial" pitchFamily="34" charset="0"/>
                        </a:rPr>
                        <a:t>за 2016 г.</a:t>
                      </a:r>
                      <a:endParaRPr lang="ru-RU" sz="1100" b="1" i="1" u="none" strike="noStrike" dirty="0">
                        <a:solidFill>
                          <a:schemeClr val="tx1"/>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ru-RU" sz="1100" b="1" i="1" u="none" strike="noStrike" dirty="0" smtClean="0">
                        <a:solidFill>
                          <a:schemeClr val="tx1"/>
                        </a:solidFill>
                        <a:latin typeface="Arial" pitchFamily="34" charset="0"/>
                        <a:cs typeface="Arial"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ru-RU" sz="1100" b="1" i="1" u="none" strike="noStrike" dirty="0" smtClean="0">
                          <a:solidFill>
                            <a:schemeClr val="tx1"/>
                          </a:solidFill>
                          <a:latin typeface="Arial" pitchFamily="34" charset="0"/>
                          <a:cs typeface="Arial" pitchFamily="34" charset="0"/>
                        </a:rPr>
                        <a:t>% </a:t>
                      </a:r>
                    </a:p>
                    <a:p>
                      <a:pPr marL="0" marR="0" indent="0" algn="ctr" defTabSz="914400" rtl="0" eaLnBrk="1" fontAlgn="b" latinLnBrk="0" hangingPunct="1">
                        <a:lnSpc>
                          <a:spcPct val="100000"/>
                        </a:lnSpc>
                        <a:spcBef>
                          <a:spcPts val="0"/>
                        </a:spcBef>
                        <a:spcAft>
                          <a:spcPts val="0"/>
                        </a:spcAft>
                        <a:buClrTx/>
                        <a:buSzTx/>
                        <a:buFontTx/>
                        <a:buNone/>
                        <a:tabLst/>
                        <a:defRPr/>
                      </a:pPr>
                      <a:r>
                        <a:rPr lang="ru-RU" sz="1100" b="1" i="1" u="none" strike="noStrike" dirty="0" smtClean="0">
                          <a:solidFill>
                            <a:schemeClr val="tx1"/>
                          </a:solidFill>
                          <a:latin typeface="Arial" pitchFamily="34" charset="0"/>
                          <a:cs typeface="Arial" pitchFamily="34" charset="0"/>
                        </a:rPr>
                        <a:t>исполнения</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100" b="1" i="1" u="none" strike="noStrike" dirty="0" smtClean="0">
                          <a:solidFill>
                            <a:schemeClr val="tx1"/>
                          </a:solidFill>
                          <a:latin typeface="Arial" pitchFamily="34" charset="0"/>
                          <a:cs typeface="Arial" pitchFamily="34" charset="0"/>
                        </a:rPr>
                        <a:t>Факт </a:t>
                      </a:r>
                    </a:p>
                    <a:p>
                      <a:pPr algn="ctr" fontAlgn="b"/>
                      <a:r>
                        <a:rPr lang="ru-RU" sz="1100" b="1" i="1" u="none" strike="noStrike" dirty="0" smtClean="0">
                          <a:solidFill>
                            <a:schemeClr val="tx1"/>
                          </a:solidFill>
                          <a:latin typeface="Arial" pitchFamily="34" charset="0"/>
                          <a:cs typeface="Arial" pitchFamily="34" charset="0"/>
                        </a:rPr>
                        <a:t>за 2017 г.</a:t>
                      </a:r>
                      <a:endParaRPr lang="ru-RU" sz="1100" b="1" i="1" u="none" strike="noStrike" dirty="0">
                        <a:solidFill>
                          <a:schemeClr val="tx1"/>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ru-RU" sz="1100" b="1" i="1" u="none" strike="noStrike" dirty="0" smtClean="0">
                        <a:solidFill>
                          <a:schemeClr val="tx1"/>
                        </a:solidFill>
                        <a:latin typeface="Arial" pitchFamily="34" charset="0"/>
                        <a:cs typeface="Arial"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ru-RU" sz="1100" b="1" i="1" u="none" strike="noStrike" dirty="0" smtClean="0">
                          <a:solidFill>
                            <a:schemeClr val="tx1"/>
                          </a:solidFill>
                          <a:latin typeface="Arial" pitchFamily="34" charset="0"/>
                          <a:cs typeface="Arial" pitchFamily="34" charset="0"/>
                        </a:rPr>
                        <a:t>% </a:t>
                      </a:r>
                    </a:p>
                    <a:p>
                      <a:pPr marL="0" marR="0" indent="0" algn="ctr" defTabSz="914400" rtl="0" eaLnBrk="1" fontAlgn="b" latinLnBrk="0" hangingPunct="1">
                        <a:lnSpc>
                          <a:spcPct val="100000"/>
                        </a:lnSpc>
                        <a:spcBef>
                          <a:spcPts val="0"/>
                        </a:spcBef>
                        <a:spcAft>
                          <a:spcPts val="0"/>
                        </a:spcAft>
                        <a:buClrTx/>
                        <a:buSzTx/>
                        <a:buFontTx/>
                        <a:buNone/>
                        <a:tabLst/>
                        <a:defRPr/>
                      </a:pPr>
                      <a:r>
                        <a:rPr lang="ru-RU" sz="1100" b="1" i="1" u="none" strike="noStrike" dirty="0" smtClean="0">
                          <a:solidFill>
                            <a:schemeClr val="tx1"/>
                          </a:solidFill>
                          <a:latin typeface="Arial" pitchFamily="34" charset="0"/>
                          <a:cs typeface="Arial" pitchFamily="34" charset="0"/>
                        </a:rPr>
                        <a:t>исполнения</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endParaRPr lang="ru-RU" sz="1100" b="1" i="1" u="none" strike="noStrike" dirty="0" smtClean="0">
                        <a:solidFill>
                          <a:schemeClr val="tx1"/>
                        </a:solidFill>
                        <a:latin typeface="Arial" pitchFamily="34" charset="0"/>
                        <a:cs typeface="Arial" pitchFamily="34" charset="0"/>
                      </a:endParaRPr>
                    </a:p>
                    <a:p>
                      <a:pPr algn="ctr" fontAlgn="b"/>
                      <a:r>
                        <a:rPr lang="ru-RU" sz="1100" b="1" i="1" u="none" strike="noStrike" dirty="0" smtClean="0">
                          <a:solidFill>
                            <a:schemeClr val="tx1"/>
                          </a:solidFill>
                          <a:latin typeface="Arial" pitchFamily="34" charset="0"/>
                          <a:cs typeface="Arial" pitchFamily="34" charset="0"/>
                        </a:rPr>
                        <a:t>План </a:t>
                      </a:r>
                    </a:p>
                    <a:p>
                      <a:pPr algn="ctr" fontAlgn="b"/>
                      <a:r>
                        <a:rPr lang="ru-RU" sz="1100" b="1" i="1" u="none" strike="noStrike" dirty="0" smtClean="0">
                          <a:solidFill>
                            <a:schemeClr val="tx1"/>
                          </a:solidFill>
                          <a:latin typeface="Arial" pitchFamily="34" charset="0"/>
                          <a:cs typeface="Arial" pitchFamily="34" charset="0"/>
                        </a:rPr>
                        <a:t>на 2018 г.</a:t>
                      </a:r>
                    </a:p>
                    <a:p>
                      <a:pPr algn="ctr" fontAlgn="b"/>
                      <a:endParaRPr lang="ru-RU" sz="1100" b="1" i="1" u="none" strike="noStrike" dirty="0">
                        <a:solidFill>
                          <a:schemeClr val="tx1"/>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100" b="1" i="1" u="none" strike="noStrike" dirty="0" smtClean="0">
                          <a:solidFill>
                            <a:schemeClr val="tx1"/>
                          </a:solidFill>
                          <a:latin typeface="Arial" pitchFamily="34" charset="0"/>
                          <a:cs typeface="Arial" pitchFamily="34" charset="0"/>
                        </a:rPr>
                        <a:t>Факт </a:t>
                      </a:r>
                    </a:p>
                    <a:p>
                      <a:pPr algn="ctr" fontAlgn="b"/>
                      <a:r>
                        <a:rPr lang="ru-RU" sz="1100" b="1" i="1" u="none" strike="noStrike" dirty="0" smtClean="0">
                          <a:solidFill>
                            <a:schemeClr val="tx1"/>
                          </a:solidFill>
                          <a:latin typeface="Arial" pitchFamily="34" charset="0"/>
                          <a:cs typeface="Arial" pitchFamily="34" charset="0"/>
                        </a:rPr>
                        <a:t>за 2018 г.</a:t>
                      </a:r>
                      <a:endParaRPr lang="ru-RU" sz="1100" b="1" i="1" u="none" strike="noStrike" dirty="0">
                        <a:solidFill>
                          <a:schemeClr val="tx1"/>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ru-RU" sz="1100" b="1" i="1" u="none" strike="noStrike" dirty="0" smtClean="0">
                        <a:solidFill>
                          <a:schemeClr val="tx1"/>
                        </a:solidFill>
                        <a:latin typeface="Arial" pitchFamily="34" charset="0"/>
                        <a:cs typeface="Arial" pitchFamily="34" charset="0"/>
                      </a:endParaRPr>
                    </a:p>
                    <a:p>
                      <a:pPr marL="0" marR="0" indent="0" algn="ctr" defTabSz="914400" rtl="0" eaLnBrk="1" fontAlgn="b" latinLnBrk="0" hangingPunct="1">
                        <a:lnSpc>
                          <a:spcPct val="100000"/>
                        </a:lnSpc>
                        <a:spcBef>
                          <a:spcPts val="0"/>
                        </a:spcBef>
                        <a:spcAft>
                          <a:spcPts val="0"/>
                        </a:spcAft>
                        <a:buClrTx/>
                        <a:buSzTx/>
                        <a:buFontTx/>
                        <a:buNone/>
                        <a:tabLst/>
                        <a:defRPr/>
                      </a:pPr>
                      <a:r>
                        <a:rPr lang="ru-RU" sz="1100" b="1" i="1" u="none" strike="noStrike" dirty="0" smtClean="0">
                          <a:solidFill>
                            <a:schemeClr val="tx1"/>
                          </a:solidFill>
                          <a:latin typeface="Arial" pitchFamily="34" charset="0"/>
                          <a:cs typeface="Arial" pitchFamily="34" charset="0"/>
                        </a:rPr>
                        <a:t>% </a:t>
                      </a:r>
                    </a:p>
                    <a:p>
                      <a:pPr marL="0" marR="0" indent="0" algn="ctr" defTabSz="914400" rtl="0" eaLnBrk="1" fontAlgn="b" latinLnBrk="0" hangingPunct="1">
                        <a:lnSpc>
                          <a:spcPct val="100000"/>
                        </a:lnSpc>
                        <a:spcBef>
                          <a:spcPts val="0"/>
                        </a:spcBef>
                        <a:spcAft>
                          <a:spcPts val="0"/>
                        </a:spcAft>
                        <a:buClrTx/>
                        <a:buSzTx/>
                        <a:buFontTx/>
                        <a:buNone/>
                        <a:tabLst/>
                        <a:defRPr/>
                      </a:pPr>
                      <a:r>
                        <a:rPr lang="ru-RU" sz="1100" b="1" i="1" u="none" strike="noStrike" dirty="0" smtClean="0">
                          <a:solidFill>
                            <a:schemeClr val="tx1"/>
                          </a:solidFill>
                          <a:latin typeface="Arial" pitchFamily="34" charset="0"/>
                          <a:cs typeface="Arial" pitchFamily="34" charset="0"/>
                        </a:rPr>
                        <a:t>исполнения</a:t>
                      </a:r>
                    </a:p>
                    <a:p>
                      <a:pPr algn="ctr" fontAlgn="b"/>
                      <a:endParaRPr lang="ru-RU" sz="1100" b="1" i="1" u="none" strike="noStrike" dirty="0">
                        <a:solidFill>
                          <a:schemeClr val="tx1"/>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528557">
                <a:tc>
                  <a:txBody>
                    <a:bodyPr/>
                    <a:lstStyle/>
                    <a:p>
                      <a:pPr algn="ctr" fontAlgn="b"/>
                      <a:r>
                        <a:rPr lang="ru-RU" sz="1100" b="1" i="1" u="none" strike="noStrike" dirty="0" smtClean="0">
                          <a:solidFill>
                            <a:srgbClr val="000000"/>
                          </a:solidFill>
                          <a:latin typeface="Arial" pitchFamily="34" charset="0"/>
                          <a:cs typeface="Arial" pitchFamily="34" charset="0"/>
                        </a:rPr>
                        <a:t>441 137,5</a:t>
                      </a:r>
                      <a:endParaRPr lang="ru-RU" sz="11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b="1" i="1" u="none" strike="noStrike" dirty="0" smtClean="0">
                          <a:solidFill>
                            <a:srgbClr val="000000"/>
                          </a:solidFill>
                          <a:latin typeface="Arial" pitchFamily="34" charset="0"/>
                          <a:cs typeface="Arial" pitchFamily="34" charset="0"/>
                        </a:rPr>
                        <a:t>100,4</a:t>
                      </a:r>
                      <a:endParaRPr lang="ru-RU" sz="11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b="1" i="1" u="none" strike="noStrike" dirty="0" smtClean="0">
                          <a:solidFill>
                            <a:srgbClr val="000000"/>
                          </a:solidFill>
                          <a:latin typeface="Arial" pitchFamily="34" charset="0"/>
                          <a:cs typeface="Arial" pitchFamily="34" charset="0"/>
                        </a:rPr>
                        <a:t>170 546,7</a:t>
                      </a:r>
                      <a:endParaRPr lang="ru-RU" sz="11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b="1" i="1" u="none" strike="noStrike" dirty="0" smtClean="0">
                          <a:solidFill>
                            <a:srgbClr val="000000"/>
                          </a:solidFill>
                          <a:latin typeface="Arial" pitchFamily="34" charset="0"/>
                          <a:cs typeface="Arial" pitchFamily="34" charset="0"/>
                        </a:rPr>
                        <a:t>106,4</a:t>
                      </a:r>
                      <a:endParaRPr lang="ru-RU" sz="11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b="1" i="1" u="none" strike="noStrike" dirty="0" smtClean="0">
                          <a:solidFill>
                            <a:srgbClr val="000000"/>
                          </a:solidFill>
                          <a:latin typeface="Arial" pitchFamily="34" charset="0"/>
                          <a:cs typeface="Arial" pitchFamily="34" charset="0"/>
                        </a:rPr>
                        <a:t>150 093,1</a:t>
                      </a:r>
                      <a:endParaRPr lang="ru-RU" sz="11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b="1" i="1" u="none" strike="noStrike" dirty="0" smtClean="0">
                          <a:solidFill>
                            <a:srgbClr val="000000"/>
                          </a:solidFill>
                          <a:latin typeface="Arial" pitchFamily="34" charset="0"/>
                          <a:cs typeface="Arial" pitchFamily="34" charset="0"/>
                        </a:rPr>
                        <a:t>155 221,3</a:t>
                      </a:r>
                      <a:endParaRPr lang="ru-RU" sz="11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100" b="1" i="1" u="none" strike="noStrike" dirty="0" smtClean="0">
                          <a:solidFill>
                            <a:srgbClr val="000000"/>
                          </a:solidFill>
                          <a:latin typeface="Arial" pitchFamily="34" charset="0"/>
                          <a:cs typeface="Arial" pitchFamily="34" charset="0"/>
                        </a:rPr>
                        <a:t>103,4</a:t>
                      </a:r>
                      <a:endParaRPr lang="ru-RU" sz="11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aphicFrame>
        <p:nvGraphicFramePr>
          <p:cNvPr id="6" name="Диаграмма 5"/>
          <p:cNvGraphicFramePr>
            <a:graphicFrameLocks/>
          </p:cNvGraphicFramePr>
          <p:nvPr>
            <p:extLst>
              <p:ext uri="{D42A27DB-BD31-4B8C-83A1-F6EECF244321}">
                <p14:modId xmlns="" xmlns:p14="http://schemas.microsoft.com/office/powerpoint/2010/main" val="3232339267"/>
              </p:ext>
            </p:extLst>
          </p:nvPr>
        </p:nvGraphicFramePr>
        <p:xfrm>
          <a:off x="323528" y="1484784"/>
          <a:ext cx="8841064" cy="3955177"/>
        </p:xfrm>
        <a:graphic>
          <a:graphicData uri="http://schemas.openxmlformats.org/drawingml/2006/chart">
            <c:chart xmlns:c="http://schemas.openxmlformats.org/drawingml/2006/chart" xmlns:r="http://schemas.openxmlformats.org/officeDocument/2006/relationships" r:id="rId2"/>
          </a:graphicData>
        </a:graphic>
      </p:graphicFrame>
      <p:sp>
        <p:nvSpPr>
          <p:cNvPr id="7" name="Выгнутая вверх стрелка 6"/>
          <p:cNvSpPr/>
          <p:nvPr/>
        </p:nvSpPr>
        <p:spPr>
          <a:xfrm>
            <a:off x="2483768" y="744409"/>
            <a:ext cx="3456384" cy="679369"/>
          </a:xfrm>
          <a:prstGeom prst="curvedDownArrow">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bg1"/>
                </a:solidFill>
              </a:ln>
              <a:solidFill>
                <a:schemeClr val="bg1"/>
              </a:solidFill>
            </a:endParaRPr>
          </a:p>
        </p:txBody>
      </p:sp>
      <p:sp>
        <p:nvSpPr>
          <p:cNvPr id="8" name="Прямоугольник 7"/>
          <p:cNvSpPr/>
          <p:nvPr/>
        </p:nvSpPr>
        <p:spPr>
          <a:xfrm>
            <a:off x="3316009" y="836712"/>
            <a:ext cx="1791901" cy="338554"/>
          </a:xfrm>
          <a:prstGeom prst="rect">
            <a:avLst/>
          </a:prstGeom>
        </p:spPr>
        <p:txBody>
          <a:bodyPr wrap="none">
            <a:spAutoFit/>
          </a:bodyPr>
          <a:lstStyle/>
          <a:p>
            <a:pPr fontAlgn="auto">
              <a:spcBef>
                <a:spcPts val="0"/>
              </a:spcBef>
              <a:spcAft>
                <a:spcPts val="0"/>
              </a:spcAft>
              <a:defRPr/>
            </a:pPr>
            <a:r>
              <a:rPr lang="ru-RU" sz="1600" b="1" dirty="0" smtClean="0">
                <a:latin typeface="Times New Roman" panose="02020603050405020304" pitchFamily="18" charset="0"/>
                <a:cs typeface="Times New Roman" panose="02020603050405020304" pitchFamily="18" charset="0"/>
              </a:rPr>
              <a:t>-15 325,4 </a:t>
            </a:r>
            <a:r>
              <a:rPr lang="ru-RU" sz="1600" b="1" dirty="0" err="1" smtClean="0">
                <a:latin typeface="Times New Roman" panose="02020603050405020304" pitchFamily="18" charset="0"/>
                <a:cs typeface="Times New Roman" panose="02020603050405020304" pitchFamily="18" charset="0"/>
              </a:rPr>
              <a:t>тыс.руб</a:t>
            </a:r>
            <a:r>
              <a:rPr lang="ru-RU" sz="1600" b="1" dirty="0" smtClean="0">
                <a:latin typeface="Times New Roman" panose="02020603050405020304" pitchFamily="18" charset="0"/>
                <a:cs typeface="Times New Roman" panose="02020603050405020304" pitchFamily="18" charset="0"/>
              </a:rPr>
              <a:t>.</a:t>
            </a:r>
            <a:endParaRPr lang="en-US" sz="1600" b="1" dirty="0">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cstate="print"/>
          <a:stretch>
            <a:fillRect/>
          </a:stretch>
        </p:blipFill>
        <p:spPr>
          <a:xfrm>
            <a:off x="6372200" y="2636912"/>
            <a:ext cx="286537" cy="2304256"/>
          </a:xfrm>
          <a:prstGeom prst="rect">
            <a:avLst/>
          </a:prstGeom>
        </p:spPr>
      </p:pic>
      <p:sp>
        <p:nvSpPr>
          <p:cNvPr id="10" name="Прямоугольник 9"/>
          <p:cNvSpPr/>
          <p:nvPr/>
        </p:nvSpPr>
        <p:spPr>
          <a:xfrm>
            <a:off x="6588224" y="3640378"/>
            <a:ext cx="619080" cy="276999"/>
          </a:xfrm>
          <a:prstGeom prst="rect">
            <a:avLst/>
          </a:prstGeom>
        </p:spPr>
        <p:txBody>
          <a:bodyPr wrap="none">
            <a:spAutoFit/>
          </a:bodyPr>
          <a:lstStyle/>
          <a:p>
            <a:pPr lvl="0" fontAlgn="auto">
              <a:spcBef>
                <a:spcPts val="0"/>
              </a:spcBef>
              <a:spcAft>
                <a:spcPts val="0"/>
              </a:spcAft>
              <a:defRPr/>
            </a:pPr>
            <a:r>
              <a:rPr lang="ru-RU" sz="12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65,8%</a:t>
            </a:r>
            <a:endParaRPr lang="en-US" sz="12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11" name="Рисунок 10"/>
          <p:cNvPicPr>
            <a:picLocks noChangeAspect="1"/>
          </p:cNvPicPr>
          <p:nvPr/>
        </p:nvPicPr>
        <p:blipFill>
          <a:blip r:embed="rId3" cstate="print"/>
          <a:stretch>
            <a:fillRect/>
          </a:stretch>
        </p:blipFill>
        <p:spPr>
          <a:xfrm>
            <a:off x="4788024" y="2564904"/>
            <a:ext cx="286537" cy="2376264"/>
          </a:xfrm>
          <a:prstGeom prst="rect">
            <a:avLst/>
          </a:prstGeom>
        </p:spPr>
      </p:pic>
      <p:pic>
        <p:nvPicPr>
          <p:cNvPr id="12" name="Рисунок 11"/>
          <p:cNvPicPr>
            <a:picLocks noChangeAspect="1"/>
          </p:cNvPicPr>
          <p:nvPr/>
        </p:nvPicPr>
        <p:blipFill>
          <a:blip r:embed="rId3" cstate="print"/>
          <a:stretch>
            <a:fillRect/>
          </a:stretch>
        </p:blipFill>
        <p:spPr>
          <a:xfrm>
            <a:off x="3131840" y="2636912"/>
            <a:ext cx="286537" cy="2232248"/>
          </a:xfrm>
          <a:prstGeom prst="rect">
            <a:avLst/>
          </a:prstGeom>
        </p:spPr>
      </p:pic>
      <p:pic>
        <p:nvPicPr>
          <p:cNvPr id="13" name="Рисунок 12"/>
          <p:cNvPicPr>
            <a:picLocks noChangeAspect="1"/>
          </p:cNvPicPr>
          <p:nvPr/>
        </p:nvPicPr>
        <p:blipFill>
          <a:blip r:embed="rId3" cstate="print"/>
          <a:stretch>
            <a:fillRect/>
          </a:stretch>
        </p:blipFill>
        <p:spPr>
          <a:xfrm>
            <a:off x="1475656" y="3645024"/>
            <a:ext cx="286537" cy="1285401"/>
          </a:xfrm>
          <a:prstGeom prst="rect">
            <a:avLst/>
          </a:prstGeom>
        </p:spPr>
      </p:pic>
      <p:sp>
        <p:nvSpPr>
          <p:cNvPr id="15" name="Прямоугольник 14"/>
          <p:cNvSpPr/>
          <p:nvPr/>
        </p:nvSpPr>
        <p:spPr>
          <a:xfrm>
            <a:off x="1691680" y="4077072"/>
            <a:ext cx="619080" cy="276999"/>
          </a:xfrm>
          <a:prstGeom prst="rect">
            <a:avLst/>
          </a:prstGeom>
        </p:spPr>
        <p:txBody>
          <a:bodyPr wrap="none">
            <a:spAutoFit/>
          </a:bodyPr>
          <a:lstStyle/>
          <a:p>
            <a:pPr lvl="0" fontAlgn="auto">
              <a:spcBef>
                <a:spcPts val="0"/>
              </a:spcBef>
              <a:spcAft>
                <a:spcPts val="0"/>
              </a:spcAft>
              <a:defRPr/>
            </a:pPr>
            <a:r>
              <a:rPr lang="ru-RU" sz="12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36,3%</a:t>
            </a:r>
            <a:endParaRPr lang="en-US" sz="12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6" name="Прямоугольник 15"/>
          <p:cNvSpPr/>
          <p:nvPr/>
        </p:nvSpPr>
        <p:spPr>
          <a:xfrm>
            <a:off x="3347864" y="3573016"/>
            <a:ext cx="619080" cy="276999"/>
          </a:xfrm>
          <a:prstGeom prst="rect">
            <a:avLst/>
          </a:prstGeom>
        </p:spPr>
        <p:txBody>
          <a:bodyPr wrap="none">
            <a:spAutoFit/>
          </a:bodyPr>
          <a:lstStyle/>
          <a:p>
            <a:pPr lvl="0" fontAlgn="auto">
              <a:spcBef>
                <a:spcPts val="0"/>
              </a:spcBef>
              <a:spcAft>
                <a:spcPts val="0"/>
              </a:spcAft>
              <a:defRPr/>
            </a:pPr>
            <a:r>
              <a:rPr lang="ru-RU" sz="12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66,2%</a:t>
            </a:r>
            <a:endParaRPr lang="en-US" sz="12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17" name="Прямоугольник 16"/>
          <p:cNvSpPr/>
          <p:nvPr/>
        </p:nvSpPr>
        <p:spPr>
          <a:xfrm>
            <a:off x="5004048" y="3573016"/>
            <a:ext cx="619080" cy="276999"/>
          </a:xfrm>
          <a:prstGeom prst="rect">
            <a:avLst/>
          </a:prstGeom>
        </p:spPr>
        <p:txBody>
          <a:bodyPr wrap="none">
            <a:spAutoFit/>
          </a:bodyPr>
          <a:lstStyle/>
          <a:p>
            <a:pPr lvl="0" fontAlgn="auto">
              <a:spcBef>
                <a:spcPts val="0"/>
              </a:spcBef>
              <a:spcAft>
                <a:spcPts val="0"/>
              </a:spcAft>
              <a:defRPr/>
            </a:pPr>
            <a:r>
              <a:rPr lang="ru-RU" sz="12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66,4%</a:t>
            </a:r>
            <a:endParaRPr lang="en-US" sz="12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18" name="Рисунок 17"/>
          <p:cNvPicPr>
            <a:picLocks noChangeAspect="1"/>
          </p:cNvPicPr>
          <p:nvPr/>
        </p:nvPicPr>
        <p:blipFill>
          <a:blip r:embed="rId3" cstate="print"/>
          <a:stretch>
            <a:fillRect/>
          </a:stretch>
        </p:blipFill>
        <p:spPr>
          <a:xfrm>
            <a:off x="6372200" y="1772816"/>
            <a:ext cx="286537" cy="735069"/>
          </a:xfrm>
          <a:prstGeom prst="rect">
            <a:avLst/>
          </a:prstGeom>
        </p:spPr>
      </p:pic>
      <p:pic>
        <p:nvPicPr>
          <p:cNvPr id="19" name="Рисунок 18"/>
          <p:cNvPicPr>
            <a:picLocks noChangeAspect="1"/>
          </p:cNvPicPr>
          <p:nvPr/>
        </p:nvPicPr>
        <p:blipFill>
          <a:blip r:embed="rId3" cstate="print"/>
          <a:stretch>
            <a:fillRect/>
          </a:stretch>
        </p:blipFill>
        <p:spPr>
          <a:xfrm>
            <a:off x="4716016" y="1772816"/>
            <a:ext cx="286537" cy="691078"/>
          </a:xfrm>
          <a:prstGeom prst="rect">
            <a:avLst/>
          </a:prstGeom>
        </p:spPr>
      </p:pic>
      <p:pic>
        <p:nvPicPr>
          <p:cNvPr id="20" name="Рисунок 19"/>
          <p:cNvPicPr>
            <a:picLocks noChangeAspect="1"/>
          </p:cNvPicPr>
          <p:nvPr/>
        </p:nvPicPr>
        <p:blipFill>
          <a:blip r:embed="rId3" cstate="print"/>
          <a:stretch>
            <a:fillRect/>
          </a:stretch>
        </p:blipFill>
        <p:spPr>
          <a:xfrm>
            <a:off x="3059832" y="1772816"/>
            <a:ext cx="286537" cy="720080"/>
          </a:xfrm>
          <a:prstGeom prst="rect">
            <a:avLst/>
          </a:prstGeom>
        </p:spPr>
      </p:pic>
      <p:pic>
        <p:nvPicPr>
          <p:cNvPr id="21" name="Рисунок 20"/>
          <p:cNvPicPr>
            <a:picLocks noChangeAspect="1"/>
          </p:cNvPicPr>
          <p:nvPr/>
        </p:nvPicPr>
        <p:blipFill>
          <a:blip r:embed="rId3" cstate="print"/>
          <a:stretch>
            <a:fillRect/>
          </a:stretch>
        </p:blipFill>
        <p:spPr>
          <a:xfrm>
            <a:off x="1475656" y="1628800"/>
            <a:ext cx="286537" cy="1941675"/>
          </a:xfrm>
          <a:prstGeom prst="rect">
            <a:avLst/>
          </a:prstGeom>
        </p:spPr>
      </p:pic>
      <p:sp>
        <p:nvSpPr>
          <p:cNvPr id="22" name="Прямоугольник 21"/>
          <p:cNvSpPr/>
          <p:nvPr/>
        </p:nvSpPr>
        <p:spPr>
          <a:xfrm>
            <a:off x="1691680" y="2492896"/>
            <a:ext cx="619080" cy="276999"/>
          </a:xfrm>
          <a:prstGeom prst="rect">
            <a:avLst/>
          </a:prstGeom>
        </p:spPr>
        <p:txBody>
          <a:bodyPr wrap="none">
            <a:spAutoFit/>
          </a:bodyPr>
          <a:lstStyle/>
          <a:p>
            <a:pPr lvl="0" fontAlgn="auto">
              <a:spcBef>
                <a:spcPts val="0"/>
              </a:spcBef>
              <a:spcAft>
                <a:spcPts val="0"/>
              </a:spcAft>
              <a:defRPr/>
            </a:pPr>
            <a:r>
              <a:rPr lang="ru-RU" sz="12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57,9%</a:t>
            </a:r>
            <a:endParaRPr lang="en-US" sz="12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3" name="Прямоугольник 22"/>
          <p:cNvSpPr/>
          <p:nvPr/>
        </p:nvSpPr>
        <p:spPr>
          <a:xfrm>
            <a:off x="3275856" y="1988840"/>
            <a:ext cx="619080" cy="276999"/>
          </a:xfrm>
          <a:prstGeom prst="rect">
            <a:avLst/>
          </a:prstGeom>
        </p:spPr>
        <p:txBody>
          <a:bodyPr wrap="none">
            <a:spAutoFit/>
          </a:bodyPr>
          <a:lstStyle/>
          <a:p>
            <a:pPr lvl="0" fontAlgn="auto">
              <a:spcBef>
                <a:spcPts val="0"/>
              </a:spcBef>
              <a:spcAft>
                <a:spcPts val="0"/>
              </a:spcAft>
              <a:defRPr/>
            </a:pPr>
            <a:r>
              <a:rPr lang="ru-RU" sz="12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21,8</a:t>
            </a:r>
            <a:r>
              <a:rPr lang="ru-RU" sz="1200" b="1" i="1" dirty="0">
                <a:solidFill>
                  <a:srgbClr val="FF0000"/>
                </a:solidFill>
                <a:effectLst>
                  <a:outerShdw blurRad="38100" dist="38100" dir="2700000" algn="tl">
                    <a:srgbClr val="000000">
                      <a:alpha val="43137"/>
                    </a:srgbClr>
                  </a:outerShdw>
                </a:effectLst>
                <a:latin typeface="Arial" pitchFamily="34" charset="0"/>
                <a:cs typeface="Arial" pitchFamily="34" charset="0"/>
              </a:rPr>
              <a:t>%</a:t>
            </a:r>
            <a:endParaRPr lang="en-US" sz="12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4" name="Прямоугольник 23"/>
          <p:cNvSpPr/>
          <p:nvPr/>
        </p:nvSpPr>
        <p:spPr>
          <a:xfrm>
            <a:off x="5004048" y="1916832"/>
            <a:ext cx="619080" cy="276999"/>
          </a:xfrm>
          <a:prstGeom prst="rect">
            <a:avLst/>
          </a:prstGeom>
        </p:spPr>
        <p:txBody>
          <a:bodyPr wrap="none">
            <a:spAutoFit/>
          </a:bodyPr>
          <a:lstStyle/>
          <a:p>
            <a:pPr lvl="0" fontAlgn="auto">
              <a:spcBef>
                <a:spcPts val="0"/>
              </a:spcBef>
              <a:spcAft>
                <a:spcPts val="0"/>
              </a:spcAft>
              <a:defRPr/>
            </a:pPr>
            <a:r>
              <a:rPr lang="ru-RU" sz="12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21,7%</a:t>
            </a:r>
            <a:endParaRPr lang="en-US" sz="12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25" name="Прямоугольник 24"/>
          <p:cNvSpPr/>
          <p:nvPr/>
        </p:nvSpPr>
        <p:spPr>
          <a:xfrm>
            <a:off x="6515287" y="1938752"/>
            <a:ext cx="619080" cy="276999"/>
          </a:xfrm>
          <a:prstGeom prst="rect">
            <a:avLst/>
          </a:prstGeom>
        </p:spPr>
        <p:txBody>
          <a:bodyPr wrap="none">
            <a:spAutoFit/>
          </a:bodyPr>
          <a:lstStyle/>
          <a:p>
            <a:pPr lvl="0" fontAlgn="auto">
              <a:spcBef>
                <a:spcPts val="0"/>
              </a:spcBef>
              <a:spcAft>
                <a:spcPts val="0"/>
              </a:spcAft>
              <a:defRPr/>
            </a:pPr>
            <a:r>
              <a:rPr lang="ru-RU" sz="12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22,2%</a:t>
            </a:r>
            <a:endParaRPr lang="en-US" sz="12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26" name="Рисунок 25"/>
          <p:cNvPicPr>
            <a:picLocks noChangeAspect="1"/>
          </p:cNvPicPr>
          <p:nvPr/>
        </p:nvPicPr>
        <p:blipFill>
          <a:blip r:embed="rId3" cstate="print"/>
          <a:stretch>
            <a:fillRect/>
          </a:stretch>
        </p:blipFill>
        <p:spPr>
          <a:xfrm>
            <a:off x="4716016" y="1484784"/>
            <a:ext cx="286537" cy="222456"/>
          </a:xfrm>
          <a:prstGeom prst="rect">
            <a:avLst/>
          </a:prstGeom>
        </p:spPr>
      </p:pic>
      <p:pic>
        <p:nvPicPr>
          <p:cNvPr id="27" name="Рисунок 26"/>
          <p:cNvPicPr>
            <a:picLocks noChangeAspect="1"/>
          </p:cNvPicPr>
          <p:nvPr/>
        </p:nvPicPr>
        <p:blipFill>
          <a:blip r:embed="rId3" cstate="print"/>
          <a:stretch>
            <a:fillRect/>
          </a:stretch>
        </p:blipFill>
        <p:spPr>
          <a:xfrm>
            <a:off x="1475656" y="1484784"/>
            <a:ext cx="286537" cy="222456"/>
          </a:xfrm>
          <a:prstGeom prst="rect">
            <a:avLst/>
          </a:prstGeom>
        </p:spPr>
      </p:pic>
      <p:pic>
        <p:nvPicPr>
          <p:cNvPr id="28" name="Рисунок 27"/>
          <p:cNvPicPr>
            <a:picLocks noChangeAspect="1"/>
          </p:cNvPicPr>
          <p:nvPr/>
        </p:nvPicPr>
        <p:blipFill>
          <a:blip r:embed="rId3" cstate="print"/>
          <a:stretch>
            <a:fillRect/>
          </a:stretch>
        </p:blipFill>
        <p:spPr>
          <a:xfrm>
            <a:off x="3059832" y="1484784"/>
            <a:ext cx="286537" cy="222456"/>
          </a:xfrm>
          <a:prstGeom prst="rect">
            <a:avLst/>
          </a:prstGeom>
        </p:spPr>
      </p:pic>
      <p:pic>
        <p:nvPicPr>
          <p:cNvPr id="29" name="Рисунок 28"/>
          <p:cNvPicPr>
            <a:picLocks noChangeAspect="1"/>
          </p:cNvPicPr>
          <p:nvPr/>
        </p:nvPicPr>
        <p:blipFill>
          <a:blip r:embed="rId3" cstate="print"/>
          <a:stretch>
            <a:fillRect/>
          </a:stretch>
        </p:blipFill>
        <p:spPr>
          <a:xfrm>
            <a:off x="6305332" y="1486928"/>
            <a:ext cx="286537" cy="222456"/>
          </a:xfrm>
          <a:prstGeom prst="rect">
            <a:avLst/>
          </a:prstGeom>
        </p:spPr>
      </p:pic>
      <p:sp>
        <p:nvSpPr>
          <p:cNvPr id="30" name="Прямоугольник 29"/>
          <p:cNvSpPr/>
          <p:nvPr/>
        </p:nvSpPr>
        <p:spPr>
          <a:xfrm>
            <a:off x="1619672" y="1412776"/>
            <a:ext cx="534121" cy="276999"/>
          </a:xfrm>
          <a:prstGeom prst="rect">
            <a:avLst/>
          </a:prstGeom>
        </p:spPr>
        <p:txBody>
          <a:bodyPr wrap="none">
            <a:spAutoFit/>
          </a:bodyPr>
          <a:lstStyle/>
          <a:p>
            <a:pPr lvl="0" fontAlgn="auto">
              <a:spcBef>
                <a:spcPts val="0"/>
              </a:spcBef>
              <a:spcAft>
                <a:spcPts val="0"/>
              </a:spcAft>
              <a:defRPr/>
            </a:pPr>
            <a:r>
              <a:rPr lang="ru-RU" sz="12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4,7%</a:t>
            </a:r>
            <a:endParaRPr lang="en-US" sz="12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1" name="Прямоугольник 30"/>
          <p:cNvSpPr/>
          <p:nvPr/>
        </p:nvSpPr>
        <p:spPr>
          <a:xfrm>
            <a:off x="3275856" y="1412776"/>
            <a:ext cx="534121" cy="276999"/>
          </a:xfrm>
          <a:prstGeom prst="rect">
            <a:avLst/>
          </a:prstGeom>
        </p:spPr>
        <p:txBody>
          <a:bodyPr wrap="none">
            <a:spAutoFit/>
          </a:bodyPr>
          <a:lstStyle/>
          <a:p>
            <a:pPr lvl="0" fontAlgn="auto">
              <a:spcBef>
                <a:spcPts val="0"/>
              </a:spcBef>
              <a:spcAft>
                <a:spcPts val="0"/>
              </a:spcAft>
              <a:defRPr/>
            </a:pPr>
            <a:r>
              <a:rPr lang="ru-RU" sz="12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8,5%</a:t>
            </a:r>
            <a:endParaRPr lang="en-US" sz="12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2" name="Прямоугольник 31"/>
          <p:cNvSpPr/>
          <p:nvPr/>
        </p:nvSpPr>
        <p:spPr>
          <a:xfrm>
            <a:off x="4932040" y="1412776"/>
            <a:ext cx="534121" cy="276999"/>
          </a:xfrm>
          <a:prstGeom prst="rect">
            <a:avLst/>
          </a:prstGeom>
        </p:spPr>
        <p:txBody>
          <a:bodyPr wrap="none">
            <a:spAutoFit/>
          </a:bodyPr>
          <a:lstStyle/>
          <a:p>
            <a:pPr lvl="0" fontAlgn="auto">
              <a:spcBef>
                <a:spcPts val="0"/>
              </a:spcBef>
              <a:spcAft>
                <a:spcPts val="0"/>
              </a:spcAft>
              <a:defRPr/>
            </a:pPr>
            <a:r>
              <a:rPr lang="ru-RU" sz="12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7,6%</a:t>
            </a:r>
            <a:endParaRPr lang="en-US" sz="12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33" name="Прямоугольник 32"/>
          <p:cNvSpPr/>
          <p:nvPr/>
        </p:nvSpPr>
        <p:spPr>
          <a:xfrm>
            <a:off x="6600711" y="1423777"/>
            <a:ext cx="534121" cy="276999"/>
          </a:xfrm>
          <a:prstGeom prst="rect">
            <a:avLst/>
          </a:prstGeom>
        </p:spPr>
        <p:txBody>
          <a:bodyPr wrap="none">
            <a:spAutoFit/>
          </a:bodyPr>
          <a:lstStyle/>
          <a:p>
            <a:pPr lvl="0" fontAlgn="auto">
              <a:spcBef>
                <a:spcPts val="0"/>
              </a:spcBef>
              <a:spcAft>
                <a:spcPts val="0"/>
              </a:spcAft>
              <a:defRPr/>
            </a:pPr>
            <a:r>
              <a:rPr lang="ru-RU" sz="12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7,7%</a:t>
            </a:r>
            <a:endParaRPr lang="en-US" sz="12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34" name="Рисунок 33"/>
          <p:cNvPicPr>
            <a:picLocks noChangeAspect="1"/>
          </p:cNvPicPr>
          <p:nvPr/>
        </p:nvPicPr>
        <p:blipFill>
          <a:blip r:embed="rId3" cstate="print"/>
          <a:stretch>
            <a:fillRect/>
          </a:stretch>
        </p:blipFill>
        <p:spPr>
          <a:xfrm>
            <a:off x="6372200" y="2492896"/>
            <a:ext cx="286537" cy="222456"/>
          </a:xfrm>
          <a:prstGeom prst="rect">
            <a:avLst/>
          </a:prstGeom>
        </p:spPr>
      </p:pic>
      <p:sp>
        <p:nvSpPr>
          <p:cNvPr id="35" name="Прямоугольник 34"/>
          <p:cNvSpPr/>
          <p:nvPr/>
        </p:nvSpPr>
        <p:spPr>
          <a:xfrm>
            <a:off x="6588224" y="2492896"/>
            <a:ext cx="534121" cy="276999"/>
          </a:xfrm>
          <a:prstGeom prst="rect">
            <a:avLst/>
          </a:prstGeom>
        </p:spPr>
        <p:txBody>
          <a:bodyPr wrap="none">
            <a:spAutoFit/>
          </a:bodyPr>
          <a:lstStyle/>
          <a:p>
            <a:pPr lvl="0" fontAlgn="auto">
              <a:spcBef>
                <a:spcPts val="0"/>
              </a:spcBef>
              <a:spcAft>
                <a:spcPts val="0"/>
              </a:spcAft>
              <a:defRPr/>
            </a:pPr>
            <a:r>
              <a:rPr lang="ru-RU" sz="12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4,3%</a:t>
            </a:r>
            <a:endParaRPr lang="en-US" sz="12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36" name="Рисунок 35"/>
          <p:cNvPicPr>
            <a:picLocks noChangeAspect="1"/>
          </p:cNvPicPr>
          <p:nvPr/>
        </p:nvPicPr>
        <p:blipFill>
          <a:blip r:embed="rId3" cstate="print"/>
          <a:stretch>
            <a:fillRect/>
          </a:stretch>
        </p:blipFill>
        <p:spPr>
          <a:xfrm>
            <a:off x="4716016" y="2420888"/>
            <a:ext cx="286537" cy="222456"/>
          </a:xfrm>
          <a:prstGeom prst="rect">
            <a:avLst/>
          </a:prstGeom>
        </p:spPr>
      </p:pic>
      <p:sp>
        <p:nvSpPr>
          <p:cNvPr id="37" name="Прямоугольник 36"/>
          <p:cNvSpPr/>
          <p:nvPr/>
        </p:nvSpPr>
        <p:spPr>
          <a:xfrm>
            <a:off x="4932040" y="2420888"/>
            <a:ext cx="534121" cy="276999"/>
          </a:xfrm>
          <a:prstGeom prst="rect">
            <a:avLst/>
          </a:prstGeom>
        </p:spPr>
        <p:txBody>
          <a:bodyPr wrap="none">
            <a:spAutoFit/>
          </a:bodyPr>
          <a:lstStyle/>
          <a:p>
            <a:pPr lvl="0" fontAlgn="auto">
              <a:spcBef>
                <a:spcPts val="0"/>
              </a:spcBef>
              <a:spcAft>
                <a:spcPts val="0"/>
              </a:spcAft>
              <a:defRPr/>
            </a:pPr>
            <a:r>
              <a:rPr lang="ru-RU" sz="1200" b="1" i="1" dirty="0">
                <a:solidFill>
                  <a:srgbClr val="FF0000"/>
                </a:solidFill>
                <a:effectLst>
                  <a:outerShdw blurRad="38100" dist="38100" dir="2700000" algn="tl">
                    <a:srgbClr val="000000">
                      <a:alpha val="43137"/>
                    </a:srgbClr>
                  </a:outerShdw>
                </a:effectLst>
                <a:latin typeface="Arial" pitchFamily="34" charset="0"/>
                <a:cs typeface="Arial" pitchFamily="34" charset="0"/>
              </a:rPr>
              <a:t>4,3%</a:t>
            </a:r>
            <a:endParaRPr lang="en-US" sz="12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38" name="Рисунок 37"/>
          <p:cNvPicPr>
            <a:picLocks noChangeAspect="1"/>
          </p:cNvPicPr>
          <p:nvPr/>
        </p:nvPicPr>
        <p:blipFill>
          <a:blip r:embed="rId3" cstate="print"/>
          <a:stretch>
            <a:fillRect/>
          </a:stretch>
        </p:blipFill>
        <p:spPr>
          <a:xfrm>
            <a:off x="3059832" y="2492896"/>
            <a:ext cx="286537" cy="222456"/>
          </a:xfrm>
          <a:prstGeom prst="rect">
            <a:avLst/>
          </a:prstGeom>
        </p:spPr>
      </p:pic>
      <p:sp>
        <p:nvSpPr>
          <p:cNvPr id="39" name="Прямоугольник 38"/>
          <p:cNvSpPr/>
          <p:nvPr/>
        </p:nvSpPr>
        <p:spPr>
          <a:xfrm>
            <a:off x="3275856" y="2420888"/>
            <a:ext cx="534121" cy="276999"/>
          </a:xfrm>
          <a:prstGeom prst="rect">
            <a:avLst/>
          </a:prstGeom>
        </p:spPr>
        <p:txBody>
          <a:bodyPr wrap="none">
            <a:spAutoFit/>
          </a:bodyPr>
          <a:lstStyle/>
          <a:p>
            <a:pPr lvl="0" fontAlgn="auto">
              <a:spcBef>
                <a:spcPts val="0"/>
              </a:spcBef>
              <a:spcAft>
                <a:spcPts val="0"/>
              </a:spcAft>
              <a:defRPr/>
            </a:pPr>
            <a:r>
              <a:rPr lang="ru-RU" sz="12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3,5%</a:t>
            </a:r>
            <a:endParaRPr lang="en-US" sz="12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pic>
        <p:nvPicPr>
          <p:cNvPr id="40" name="Рисунок 39"/>
          <p:cNvPicPr>
            <a:picLocks noChangeAspect="1"/>
          </p:cNvPicPr>
          <p:nvPr/>
        </p:nvPicPr>
        <p:blipFill>
          <a:blip r:embed="rId3" cstate="print"/>
          <a:stretch>
            <a:fillRect/>
          </a:stretch>
        </p:blipFill>
        <p:spPr>
          <a:xfrm>
            <a:off x="1446468" y="3514827"/>
            <a:ext cx="286537" cy="222456"/>
          </a:xfrm>
          <a:prstGeom prst="rect">
            <a:avLst/>
          </a:prstGeom>
        </p:spPr>
      </p:pic>
      <p:sp>
        <p:nvSpPr>
          <p:cNvPr id="41" name="Прямоугольник 40"/>
          <p:cNvSpPr/>
          <p:nvPr/>
        </p:nvSpPr>
        <p:spPr>
          <a:xfrm>
            <a:off x="1547664" y="3429000"/>
            <a:ext cx="534121" cy="276999"/>
          </a:xfrm>
          <a:prstGeom prst="rect">
            <a:avLst/>
          </a:prstGeom>
        </p:spPr>
        <p:txBody>
          <a:bodyPr wrap="none">
            <a:spAutoFit/>
          </a:bodyPr>
          <a:lstStyle/>
          <a:p>
            <a:pPr lvl="0" fontAlgn="auto">
              <a:spcBef>
                <a:spcPts val="0"/>
              </a:spcBef>
              <a:spcAft>
                <a:spcPts val="0"/>
              </a:spcAft>
              <a:defRPr/>
            </a:pPr>
            <a:r>
              <a:rPr lang="ru-RU" sz="1200" b="1" i="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1,1%</a:t>
            </a:r>
            <a:endParaRPr lang="en-US" sz="1200" b="1" i="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sp>
        <p:nvSpPr>
          <p:cNvPr id="42" name="Прямоугольник 41"/>
          <p:cNvSpPr/>
          <p:nvPr/>
        </p:nvSpPr>
        <p:spPr>
          <a:xfrm>
            <a:off x="0" y="3645024"/>
            <a:ext cx="646331" cy="276999"/>
          </a:xfrm>
          <a:prstGeom prst="rect">
            <a:avLst/>
          </a:prstGeom>
        </p:spPr>
        <p:txBody>
          <a:bodyPr wrap="none">
            <a:spAutoFit/>
          </a:bodyPr>
          <a:lstStyle/>
          <a:p>
            <a:r>
              <a:rPr lang="ru-RU" sz="1200" b="1" u="sng" dirty="0" smtClean="0">
                <a:latin typeface="Times New Roman" panose="02020603050405020304" pitchFamily="18" charset="0"/>
                <a:cs typeface="Times New Roman" panose="02020603050405020304" pitchFamily="18" charset="0"/>
              </a:rPr>
              <a:t>2 220,1</a:t>
            </a:r>
            <a:endParaRPr lang="ru-RU" sz="1200" b="1" u="sng" dirty="0"/>
          </a:p>
        </p:txBody>
      </p:sp>
      <p:sp>
        <p:nvSpPr>
          <p:cNvPr id="43" name="Прямоугольник 42"/>
          <p:cNvSpPr/>
          <p:nvPr/>
        </p:nvSpPr>
        <p:spPr>
          <a:xfrm>
            <a:off x="4008384" y="3244334"/>
            <a:ext cx="646331" cy="276999"/>
          </a:xfrm>
          <a:prstGeom prst="rect">
            <a:avLst/>
          </a:prstGeom>
        </p:spPr>
        <p:txBody>
          <a:bodyPr wrap="none">
            <a:spAutoFit/>
          </a:bodyPr>
          <a:lstStyle/>
          <a:p>
            <a:r>
              <a:rPr lang="ru-RU" sz="1200" b="1" u="sng" dirty="0" smtClean="0">
                <a:latin typeface="Times New Roman" panose="02020603050405020304" pitchFamily="18" charset="0"/>
                <a:cs typeface="Times New Roman" panose="02020603050405020304" pitchFamily="18" charset="0"/>
              </a:rPr>
              <a:t>2 050,1</a:t>
            </a:r>
            <a:endParaRPr lang="ru-RU" sz="1200" u="sng" dirty="0"/>
          </a:p>
        </p:txBody>
      </p:sp>
      <p:sp>
        <p:nvSpPr>
          <p:cNvPr id="44" name="Прямоугольник 43"/>
          <p:cNvSpPr/>
          <p:nvPr/>
        </p:nvSpPr>
        <p:spPr>
          <a:xfrm>
            <a:off x="0" y="3140968"/>
            <a:ext cx="646331" cy="276999"/>
          </a:xfrm>
          <a:prstGeom prst="rect">
            <a:avLst/>
          </a:prstGeom>
        </p:spPr>
        <p:txBody>
          <a:bodyPr wrap="none">
            <a:spAutoFit/>
          </a:bodyPr>
          <a:lstStyle/>
          <a:p>
            <a:r>
              <a:rPr lang="ru-RU" sz="1200" b="1" u="sng" dirty="0" smtClean="0">
                <a:latin typeface="Times New Roman" panose="02020603050405020304" pitchFamily="18" charset="0"/>
                <a:cs typeface="Times New Roman" panose="02020603050405020304" pitchFamily="18" charset="0"/>
              </a:rPr>
              <a:t>2 050,1</a:t>
            </a:r>
            <a:endParaRPr lang="ru-RU" sz="1200" u="sng" dirty="0"/>
          </a:p>
        </p:txBody>
      </p:sp>
    </p:spTree>
    <p:extLst>
      <p:ext uri="{BB962C8B-B14F-4D97-AF65-F5344CB8AC3E}">
        <p14:creationId xmlns="" xmlns:p14="http://schemas.microsoft.com/office/powerpoint/2010/main" val="2357668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 xmlns:p14="http://schemas.microsoft.com/office/powerpoint/2010/main" val="2725210266"/>
              </p:ext>
            </p:extLst>
          </p:nvPr>
        </p:nvGraphicFramePr>
        <p:xfrm>
          <a:off x="4294049" y="5221678"/>
          <a:ext cx="4849951" cy="1650133"/>
        </p:xfrm>
        <a:graphic>
          <a:graphicData uri="http://schemas.openxmlformats.org/drawingml/2006/table">
            <a:tbl>
              <a:tblPr/>
              <a:tblGrid>
                <a:gridCol w="1212486"/>
                <a:gridCol w="1212489"/>
                <a:gridCol w="1212488"/>
                <a:gridCol w="1212488"/>
              </a:tblGrid>
              <a:tr h="343125">
                <a:tc gridSpan="4">
                  <a:txBody>
                    <a:bodyPr/>
                    <a:lstStyle/>
                    <a:p>
                      <a:pPr algn="ctr" fontAlgn="b"/>
                      <a:r>
                        <a:rPr lang="ru-RU" sz="1200" b="1" i="1" u="none" strike="noStrike" dirty="0" smtClean="0">
                          <a:solidFill>
                            <a:schemeClr val="tx1"/>
                          </a:solidFill>
                          <a:latin typeface="Arial" pitchFamily="34" charset="0"/>
                          <a:cs typeface="Arial" pitchFamily="34" charset="0"/>
                        </a:rPr>
                        <a:t>Объем безвозмездных поступлений,</a:t>
                      </a:r>
                      <a:r>
                        <a:rPr lang="ru-RU" sz="1200" b="1" i="1" u="none" strike="noStrike" baseline="0" dirty="0" smtClean="0">
                          <a:solidFill>
                            <a:schemeClr val="tx1"/>
                          </a:solidFill>
                          <a:latin typeface="Arial" pitchFamily="34" charset="0"/>
                          <a:cs typeface="Arial" pitchFamily="34" charset="0"/>
                        </a:rPr>
                        <a:t> </a:t>
                      </a:r>
                      <a:r>
                        <a:rPr lang="ru-RU" sz="1200" b="1" i="1" u="none" strike="noStrike" baseline="0" dirty="0" err="1" smtClean="0">
                          <a:solidFill>
                            <a:schemeClr val="tx1"/>
                          </a:solidFill>
                          <a:latin typeface="Arial" pitchFamily="34" charset="0"/>
                          <a:cs typeface="Arial" pitchFamily="34" charset="0"/>
                        </a:rPr>
                        <a:t>тыс.руб</a:t>
                      </a:r>
                      <a:r>
                        <a:rPr lang="ru-RU" sz="1200" b="1" i="1" u="none" strike="noStrike" baseline="0" dirty="0" smtClean="0">
                          <a:solidFill>
                            <a:schemeClr val="tx1"/>
                          </a:solidFill>
                          <a:latin typeface="Arial" pitchFamily="34" charset="0"/>
                          <a:cs typeface="Arial" pitchFamily="34" charset="0"/>
                        </a:rPr>
                        <a:t>.</a:t>
                      </a:r>
                      <a:endParaRPr lang="ru-RU" sz="1200" b="1" i="1" u="none" strike="noStrike" dirty="0">
                        <a:solidFill>
                          <a:schemeClr val="tx1"/>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ru-RU" sz="1400" b="1" i="0" u="none" strike="noStrike" dirty="0">
                        <a:solidFill>
                          <a:schemeClr val="tx1"/>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ru-RU"/>
                    </a:p>
                  </a:txBody>
                  <a:tcPr/>
                </a:tc>
                <a:tc hMerge="1">
                  <a:txBody>
                    <a:bodyPr/>
                    <a:lstStyle/>
                    <a:p>
                      <a:pPr algn="ctr" fontAlgn="b"/>
                      <a:endParaRPr lang="ru-RU" sz="1400" b="1" i="0" u="none" strike="noStrike" dirty="0">
                        <a:solidFill>
                          <a:schemeClr val="tx1"/>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175919">
                <a:tc>
                  <a:txBody>
                    <a:bodyPr/>
                    <a:lstStyle/>
                    <a:p>
                      <a:pPr algn="ctr" fontAlgn="b"/>
                      <a:r>
                        <a:rPr lang="ru-RU" sz="1200" b="1" i="1" u="none" strike="noStrike" dirty="0" smtClean="0">
                          <a:solidFill>
                            <a:schemeClr val="tx1"/>
                          </a:solidFill>
                          <a:latin typeface="Arial" pitchFamily="34" charset="0"/>
                          <a:cs typeface="Arial" pitchFamily="34" charset="0"/>
                        </a:rPr>
                        <a:t>Факт за 2016 год</a:t>
                      </a:r>
                      <a:endParaRPr lang="ru-RU" sz="1200" b="1" i="1" u="none" strike="noStrike" dirty="0">
                        <a:solidFill>
                          <a:schemeClr val="tx1"/>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ru-RU" sz="1200" b="1" i="1" u="none" strike="noStrike" dirty="0" smtClean="0">
                          <a:solidFill>
                            <a:schemeClr val="tx1"/>
                          </a:solidFill>
                          <a:latin typeface="Arial" pitchFamily="34" charset="0"/>
                          <a:cs typeface="Arial" pitchFamily="34" charset="0"/>
                        </a:rPr>
                        <a:t>Факт за 2017 год</a:t>
                      </a:r>
                      <a:endParaRPr lang="ru-RU" sz="1200" b="1" i="1" u="none" strike="noStrike" dirty="0">
                        <a:solidFill>
                          <a:schemeClr val="tx1"/>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ru-RU" sz="1200" b="1" i="1" u="none" strike="noStrike" dirty="0" smtClean="0">
                          <a:solidFill>
                            <a:schemeClr val="tx1"/>
                          </a:solidFill>
                          <a:latin typeface="Arial" pitchFamily="34" charset="0"/>
                          <a:cs typeface="Arial" pitchFamily="34" charset="0"/>
                        </a:rPr>
                        <a:t>План за 2018 год</a:t>
                      </a:r>
                      <a:endParaRPr lang="ru-RU" sz="1200" b="1" i="1" u="none" strike="noStrike" dirty="0">
                        <a:solidFill>
                          <a:schemeClr val="tx1"/>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b"/>
                      <a:r>
                        <a:rPr lang="ru-RU" sz="1200" b="1" i="1" u="none" strike="noStrike" dirty="0" smtClean="0">
                          <a:solidFill>
                            <a:schemeClr val="tx1"/>
                          </a:solidFill>
                          <a:latin typeface="Arial" pitchFamily="34" charset="0"/>
                          <a:cs typeface="Arial" pitchFamily="34" charset="0"/>
                        </a:rPr>
                        <a:t>Факт за 2018 год</a:t>
                      </a:r>
                      <a:endParaRPr lang="ru-RU" sz="1200" b="1" i="1" u="none" strike="noStrike" dirty="0">
                        <a:solidFill>
                          <a:schemeClr val="tx1"/>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r h="213305">
                <a:tc>
                  <a:txBody>
                    <a:bodyPr/>
                    <a:lstStyle/>
                    <a:p>
                      <a:pPr algn="ctr" fontAlgn="b"/>
                      <a:r>
                        <a:rPr lang="ru-RU" sz="1200" b="1" i="1" u="none" strike="noStrike" dirty="0" smtClean="0">
                          <a:solidFill>
                            <a:srgbClr val="000000"/>
                          </a:solidFill>
                          <a:latin typeface="Arial" pitchFamily="34" charset="0"/>
                          <a:cs typeface="Arial" pitchFamily="34" charset="0"/>
                        </a:rPr>
                        <a:t>2 610 328,0</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1" u="none" strike="noStrike" dirty="0" smtClean="0">
                          <a:solidFill>
                            <a:srgbClr val="000000"/>
                          </a:solidFill>
                          <a:latin typeface="Arial" pitchFamily="34" charset="0"/>
                          <a:cs typeface="Arial" pitchFamily="34" charset="0"/>
                        </a:rPr>
                        <a:t>2 213 766,8</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1" u="none" strike="noStrike" dirty="0" smtClean="0">
                          <a:solidFill>
                            <a:srgbClr val="000000"/>
                          </a:solidFill>
                          <a:latin typeface="Arial" pitchFamily="34" charset="0"/>
                          <a:cs typeface="Arial" pitchFamily="34" charset="0"/>
                        </a:rPr>
                        <a:t>2 558 426,9</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1" u="none" strike="noStrike" dirty="0" smtClean="0">
                          <a:solidFill>
                            <a:srgbClr val="000000"/>
                          </a:solidFill>
                          <a:latin typeface="Arial" pitchFamily="34" charset="0"/>
                          <a:cs typeface="Arial" pitchFamily="34" charset="0"/>
                        </a:rPr>
                        <a:t>2 542 691,6</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43125">
                <a:tc gridSpan="4">
                  <a:txBody>
                    <a:bodyPr/>
                    <a:lstStyle/>
                    <a:p>
                      <a:pPr algn="ctr" fontAlgn="b"/>
                      <a:r>
                        <a:rPr lang="ru-RU" sz="1200" b="1" i="1" u="none" strike="noStrike" dirty="0" smtClean="0">
                          <a:solidFill>
                            <a:srgbClr val="000000"/>
                          </a:solidFill>
                          <a:latin typeface="Arial" pitchFamily="34" charset="0"/>
                          <a:cs typeface="Arial" pitchFamily="34" charset="0"/>
                        </a:rPr>
                        <a:t>Прочие безвозмездные</a:t>
                      </a:r>
                      <a:r>
                        <a:rPr lang="ru-RU" sz="1200" b="1" i="1" u="none" strike="noStrike" baseline="0" dirty="0" smtClean="0">
                          <a:solidFill>
                            <a:srgbClr val="000000"/>
                          </a:solidFill>
                          <a:latin typeface="Arial" pitchFamily="34" charset="0"/>
                          <a:cs typeface="Arial" pitchFamily="34" charset="0"/>
                        </a:rPr>
                        <a:t> поступления, млн.руб.</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b"/>
                      <a:endParaRPr lang="ru-RU" sz="1200" b="1" i="0"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ru-RU"/>
                    </a:p>
                  </a:txBody>
                  <a:tcPr/>
                </a:tc>
                <a:tc hMerge="1">
                  <a:txBody>
                    <a:bodyPr/>
                    <a:lstStyle/>
                    <a:p>
                      <a:pPr algn="ctr" fontAlgn="b"/>
                      <a:endParaRPr lang="ru-RU" sz="1200" b="1" i="0"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39782">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1" i="1" u="none" strike="noStrike" dirty="0" smtClean="0">
                          <a:solidFill>
                            <a:srgbClr val="000000"/>
                          </a:solidFill>
                          <a:latin typeface="Arial" pitchFamily="34" charset="0"/>
                          <a:cs typeface="Arial" pitchFamily="34" charset="0"/>
                        </a:rPr>
                        <a:t>151 986,3</a:t>
                      </a:r>
                    </a:p>
                    <a:p>
                      <a:pPr algn="ctr" fontAlgn="b"/>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ru-RU" sz="1200" b="1" i="1" u="none" strike="noStrike" dirty="0" smtClean="0">
                          <a:solidFill>
                            <a:srgbClr val="000000"/>
                          </a:solidFill>
                          <a:latin typeface="Arial" pitchFamily="34" charset="0"/>
                          <a:cs typeface="Arial" pitchFamily="34" charset="0"/>
                        </a:rPr>
                        <a:t>81 571,2</a:t>
                      </a:r>
                    </a:p>
                    <a:p>
                      <a:pPr algn="ctr" fontAlgn="b"/>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1" u="none" strike="noStrike" dirty="0" smtClean="0">
                          <a:solidFill>
                            <a:srgbClr val="000000"/>
                          </a:solidFill>
                          <a:latin typeface="Arial" pitchFamily="34" charset="0"/>
                          <a:cs typeface="Arial" pitchFamily="34" charset="0"/>
                        </a:rPr>
                        <a:t>55 186,8</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ru-RU" sz="1200" b="1" i="1" u="none" strike="noStrike" dirty="0" smtClean="0">
                          <a:solidFill>
                            <a:srgbClr val="000000"/>
                          </a:solidFill>
                          <a:latin typeface="Arial" pitchFamily="34" charset="0"/>
                          <a:cs typeface="Arial" pitchFamily="34" charset="0"/>
                        </a:rPr>
                        <a:t>55 188,1</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6" name="Прямоугольник 5"/>
          <p:cNvSpPr/>
          <p:nvPr/>
        </p:nvSpPr>
        <p:spPr>
          <a:xfrm>
            <a:off x="107504" y="116632"/>
            <a:ext cx="7920880" cy="584775"/>
          </a:xfrm>
          <a:prstGeom prst="rect">
            <a:avLst/>
          </a:prstGeom>
        </p:spPr>
        <p:txBody>
          <a:bodyPr wrap="square">
            <a:spAutoFit/>
          </a:bodyPr>
          <a:lstStyle/>
          <a:p>
            <a:r>
              <a:rPr lang="ru-RU" sz="1600" b="1" i="1" dirty="0">
                <a:latin typeface="Times New Roman" panose="02020603050405020304" pitchFamily="18" charset="0"/>
                <a:cs typeface="Times New Roman" panose="02020603050405020304" pitchFamily="18" charset="0"/>
              </a:rPr>
              <a:t>Динамика безвозмездных поступлений в бюджет </a:t>
            </a:r>
          </a:p>
          <a:p>
            <a:r>
              <a:rPr lang="ru-RU" sz="1600" b="1" i="1" dirty="0">
                <a:latin typeface="Times New Roman" panose="02020603050405020304" pitchFamily="18" charset="0"/>
                <a:cs typeface="Times New Roman" panose="02020603050405020304" pitchFamily="18" charset="0"/>
              </a:rPr>
              <a:t>городского округа город </a:t>
            </a:r>
            <a:r>
              <a:rPr lang="ru-RU" sz="1600" b="1" i="1" dirty="0" err="1">
                <a:latin typeface="Times New Roman" panose="02020603050405020304" pitchFamily="18" charset="0"/>
                <a:cs typeface="Times New Roman" panose="02020603050405020304" pitchFamily="18" charset="0"/>
              </a:rPr>
              <a:t>Урай</a:t>
            </a:r>
            <a:r>
              <a:rPr lang="ru-RU" sz="1600" b="1" i="1" dirty="0">
                <a:latin typeface="Times New Roman" panose="02020603050405020304" pitchFamily="18" charset="0"/>
                <a:cs typeface="Times New Roman" panose="02020603050405020304" pitchFamily="18" charset="0"/>
              </a:rPr>
              <a:t> за </a:t>
            </a:r>
            <a:r>
              <a:rPr lang="ru-RU" sz="1600" b="1" i="1" dirty="0" smtClean="0">
                <a:latin typeface="Times New Roman" panose="02020603050405020304" pitchFamily="18" charset="0"/>
                <a:cs typeface="Times New Roman" panose="02020603050405020304" pitchFamily="18" charset="0"/>
              </a:rPr>
              <a:t>2016-2018 </a:t>
            </a:r>
            <a:r>
              <a:rPr lang="ru-RU" sz="1600" b="1" i="1" dirty="0">
                <a:latin typeface="Times New Roman" panose="02020603050405020304" pitchFamily="18" charset="0"/>
                <a:cs typeface="Times New Roman" panose="02020603050405020304" pitchFamily="18" charset="0"/>
              </a:rPr>
              <a:t>годы, </a:t>
            </a:r>
            <a:r>
              <a:rPr lang="ru-RU" sz="1600" b="1" i="1" dirty="0" err="1" smtClean="0">
                <a:latin typeface="Times New Roman" panose="02020603050405020304" pitchFamily="18" charset="0"/>
                <a:cs typeface="Times New Roman" panose="02020603050405020304" pitchFamily="18" charset="0"/>
              </a:rPr>
              <a:t>тыс.рублей</a:t>
            </a:r>
            <a:endParaRPr lang="ru-RU" sz="1600" b="1" i="1" dirty="0">
              <a:latin typeface="Times New Roman" panose="02020603050405020304" pitchFamily="18" charset="0"/>
              <a:cs typeface="Times New Roman" panose="02020603050405020304" pitchFamily="18" charset="0"/>
            </a:endParaRPr>
          </a:p>
        </p:txBody>
      </p:sp>
      <p:graphicFrame>
        <p:nvGraphicFramePr>
          <p:cNvPr id="8" name="Диаграмма 7"/>
          <p:cNvGraphicFramePr>
            <a:graphicFrameLocks/>
          </p:cNvGraphicFramePr>
          <p:nvPr>
            <p:extLst>
              <p:ext uri="{D42A27DB-BD31-4B8C-83A1-F6EECF244321}">
                <p14:modId xmlns="" xmlns:p14="http://schemas.microsoft.com/office/powerpoint/2010/main" val="1353470064"/>
              </p:ext>
            </p:extLst>
          </p:nvPr>
        </p:nvGraphicFramePr>
        <p:xfrm>
          <a:off x="0" y="1484784"/>
          <a:ext cx="8964488" cy="3816424"/>
        </p:xfrm>
        <a:graphic>
          <a:graphicData uri="http://schemas.openxmlformats.org/drawingml/2006/chart">
            <c:chart xmlns:c="http://schemas.openxmlformats.org/drawingml/2006/chart" xmlns:r="http://schemas.openxmlformats.org/officeDocument/2006/relationships" r:id="rId2"/>
          </a:graphicData>
        </a:graphic>
      </p:graphicFrame>
      <p:sp>
        <p:nvSpPr>
          <p:cNvPr id="9" name="Выгнутая вверх стрелка 8"/>
          <p:cNvSpPr/>
          <p:nvPr/>
        </p:nvSpPr>
        <p:spPr>
          <a:xfrm>
            <a:off x="3059832" y="764704"/>
            <a:ext cx="3744416" cy="720080"/>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Прямоугольник 9"/>
          <p:cNvSpPr/>
          <p:nvPr/>
        </p:nvSpPr>
        <p:spPr>
          <a:xfrm>
            <a:off x="3957542" y="836712"/>
            <a:ext cx="1948995" cy="369332"/>
          </a:xfrm>
          <a:prstGeom prst="rect">
            <a:avLst/>
          </a:prstGeom>
        </p:spPr>
        <p:txBody>
          <a:bodyPr wrap="none">
            <a:spAutoFit/>
          </a:bodyPr>
          <a:lstStyle/>
          <a:p>
            <a:pPr fontAlgn="auto">
              <a:spcBef>
                <a:spcPts val="0"/>
              </a:spcBef>
              <a:spcAft>
                <a:spcPts val="0"/>
              </a:spcAft>
              <a:defRPr/>
            </a:pPr>
            <a:r>
              <a:rPr lang="ru-RU" sz="1600" b="1" dirty="0" smtClean="0">
                <a:latin typeface="Times New Roman" panose="02020603050405020304" pitchFamily="18" charset="0"/>
                <a:cs typeface="Times New Roman" panose="02020603050405020304" pitchFamily="18" charset="0"/>
              </a:rPr>
              <a:t>+328 924,8 </a:t>
            </a:r>
            <a:r>
              <a:rPr lang="ru-RU" sz="1600" b="1" dirty="0" err="1">
                <a:latin typeface="Times New Roman" panose="02020603050405020304" pitchFamily="18" charset="0"/>
                <a:cs typeface="Times New Roman" panose="02020603050405020304" pitchFamily="18" charset="0"/>
              </a:rPr>
              <a:t>тыс.руб</a:t>
            </a:r>
            <a:r>
              <a:rPr lang="ru-RU" b="1" dirty="0">
                <a:latin typeface="Times New Roman" panose="02020603050405020304" pitchFamily="18" charset="0"/>
                <a:cs typeface="Times New Roman" panose="02020603050405020304" pitchFamily="18" charset="0"/>
              </a:rPr>
              <a:t>.</a:t>
            </a:r>
            <a:endParaRPr lang="en-US"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rot="16200000">
            <a:off x="6969943" y="2903265"/>
            <a:ext cx="1159292" cy="338554"/>
          </a:xfrm>
          <a:prstGeom prst="rect">
            <a:avLst/>
          </a:prstGeom>
        </p:spPr>
        <p:txBody>
          <a:bodyPr wrap="none">
            <a:spAutoFit/>
          </a:bodyPr>
          <a:lstStyle/>
          <a:p>
            <a:pPr fontAlgn="auto">
              <a:spcBef>
                <a:spcPts val="0"/>
              </a:spcBef>
              <a:spcAft>
                <a:spcPts val="0"/>
              </a:spcAft>
              <a:defRPr/>
            </a:pPr>
            <a:r>
              <a:rPr lang="ru-RU" sz="1600" b="1" dirty="0" smtClean="0">
                <a:latin typeface="Times New Roman" panose="02020603050405020304" pitchFamily="18" charset="0"/>
                <a:cs typeface="Times New Roman" panose="02020603050405020304" pitchFamily="18" charset="0"/>
              </a:rPr>
              <a:t>2 542 691,6</a:t>
            </a:r>
            <a:endParaRPr lang="en-US" sz="1600" b="1"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rot="16200000">
            <a:off x="5025727" y="2975273"/>
            <a:ext cx="1159292" cy="338554"/>
          </a:xfrm>
          <a:prstGeom prst="rect">
            <a:avLst/>
          </a:prstGeom>
        </p:spPr>
        <p:txBody>
          <a:bodyPr wrap="none">
            <a:spAutoFit/>
          </a:bodyPr>
          <a:lstStyle/>
          <a:p>
            <a:pPr fontAlgn="auto">
              <a:spcBef>
                <a:spcPts val="0"/>
              </a:spcBef>
              <a:spcAft>
                <a:spcPts val="0"/>
              </a:spcAft>
              <a:defRPr/>
            </a:pPr>
            <a:r>
              <a:rPr lang="ru-RU" sz="1600" b="1" dirty="0" smtClean="0">
                <a:latin typeface="Times New Roman" panose="02020603050405020304" pitchFamily="18" charset="0"/>
                <a:cs typeface="Times New Roman" panose="02020603050405020304" pitchFamily="18" charset="0"/>
              </a:rPr>
              <a:t>2 558 426,9</a:t>
            </a:r>
            <a:endParaRPr lang="en-US" sz="1600" b="1"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rot="16200000">
            <a:off x="3447098" y="3041734"/>
            <a:ext cx="1148198" cy="338554"/>
          </a:xfrm>
          <a:prstGeom prst="rect">
            <a:avLst/>
          </a:prstGeom>
        </p:spPr>
        <p:txBody>
          <a:bodyPr wrap="square">
            <a:spAutoFit/>
          </a:bodyPr>
          <a:lstStyle/>
          <a:p>
            <a:pPr fontAlgn="auto">
              <a:spcBef>
                <a:spcPts val="0"/>
              </a:spcBef>
              <a:spcAft>
                <a:spcPts val="0"/>
              </a:spcAft>
              <a:defRPr/>
            </a:pPr>
            <a:r>
              <a:rPr lang="ru-RU" sz="1600" b="1" dirty="0" smtClean="0">
                <a:latin typeface="Times New Roman" panose="02020603050405020304" pitchFamily="18" charset="0"/>
                <a:cs typeface="Times New Roman" panose="02020603050405020304" pitchFamily="18" charset="0"/>
              </a:rPr>
              <a:t>2 213 766,8</a:t>
            </a:r>
            <a:endParaRPr lang="en-US" sz="1600" b="1" dirty="0">
              <a:latin typeface="Times New Roman" panose="02020603050405020304" pitchFamily="18" charset="0"/>
              <a:cs typeface="Times New Roman" panose="02020603050405020304" pitchFamily="18" charset="0"/>
            </a:endParaRPr>
          </a:p>
        </p:txBody>
      </p:sp>
      <p:sp>
        <p:nvSpPr>
          <p:cNvPr id="13" name="Правая фигурная скобка 12"/>
          <p:cNvSpPr/>
          <p:nvPr/>
        </p:nvSpPr>
        <p:spPr>
          <a:xfrm>
            <a:off x="1619672" y="1700808"/>
            <a:ext cx="432048" cy="309634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4" name="Прямоугольник 13"/>
          <p:cNvSpPr/>
          <p:nvPr/>
        </p:nvSpPr>
        <p:spPr>
          <a:xfrm rot="16200000">
            <a:off x="1608579" y="3012341"/>
            <a:ext cx="1159292" cy="338554"/>
          </a:xfrm>
          <a:prstGeom prst="rect">
            <a:avLst/>
          </a:prstGeom>
        </p:spPr>
        <p:txBody>
          <a:bodyPr wrap="none">
            <a:spAutoFit/>
          </a:bodyPr>
          <a:lstStyle/>
          <a:p>
            <a:pPr fontAlgn="auto">
              <a:spcBef>
                <a:spcPts val="0"/>
              </a:spcBef>
              <a:spcAft>
                <a:spcPts val="0"/>
              </a:spcAft>
              <a:defRPr/>
            </a:pPr>
            <a:r>
              <a:rPr lang="ru-RU" sz="1600" b="1" dirty="0" smtClean="0">
                <a:latin typeface="Times New Roman" panose="02020603050405020304" pitchFamily="18" charset="0"/>
                <a:cs typeface="Times New Roman" panose="02020603050405020304" pitchFamily="18" charset="0"/>
              </a:rPr>
              <a:t>2 610 328,0</a:t>
            </a:r>
            <a:endParaRPr lang="en-US" sz="1600" b="1"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683568" y="836712"/>
            <a:ext cx="902811" cy="307777"/>
          </a:xfrm>
          <a:prstGeom prst="rect">
            <a:avLst/>
          </a:prstGeom>
        </p:spPr>
        <p:txBody>
          <a:bodyPr wrap="none">
            <a:spAutoFit/>
          </a:bodyPr>
          <a:lstStyle/>
          <a:p>
            <a:pPr fontAlgn="auto">
              <a:spcBef>
                <a:spcPts val="0"/>
              </a:spcBef>
              <a:spcAft>
                <a:spcPts val="0"/>
              </a:spcAft>
              <a:defRPr/>
            </a:pPr>
            <a:r>
              <a:rPr lang="ru-RU" sz="1400" b="1" u="sng" dirty="0" smtClean="0">
                <a:latin typeface="Times New Roman" panose="02020603050405020304" pitchFamily="18" charset="0"/>
                <a:cs typeface="Times New Roman" panose="02020603050405020304" pitchFamily="18" charset="0"/>
              </a:rPr>
              <a:t>151 986,3</a:t>
            </a:r>
            <a:endParaRPr lang="en-US" sz="1400" b="1" u="sng" dirty="0">
              <a:latin typeface="Times New Roman" panose="02020603050405020304" pitchFamily="18" charset="0"/>
              <a:cs typeface="Times New Roman" panose="02020603050405020304" pitchFamily="18" charset="0"/>
            </a:endParaRPr>
          </a:p>
        </p:txBody>
      </p:sp>
      <p:cxnSp>
        <p:nvCxnSpPr>
          <p:cNvPr id="17" name="Прямая со стрелкой 16"/>
          <p:cNvCxnSpPr/>
          <p:nvPr/>
        </p:nvCxnSpPr>
        <p:spPr>
          <a:xfrm flipH="1" flipV="1">
            <a:off x="1115616" y="1052737"/>
            <a:ext cx="144016" cy="50405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Прямоугольник 19"/>
          <p:cNvSpPr/>
          <p:nvPr/>
        </p:nvSpPr>
        <p:spPr>
          <a:xfrm>
            <a:off x="2339752" y="836712"/>
            <a:ext cx="813043" cy="307777"/>
          </a:xfrm>
          <a:prstGeom prst="rect">
            <a:avLst/>
          </a:prstGeom>
        </p:spPr>
        <p:txBody>
          <a:bodyPr wrap="none">
            <a:spAutoFit/>
          </a:bodyPr>
          <a:lstStyle/>
          <a:p>
            <a:pPr fontAlgn="auto">
              <a:spcBef>
                <a:spcPts val="0"/>
              </a:spcBef>
              <a:spcAft>
                <a:spcPts val="0"/>
              </a:spcAft>
              <a:defRPr/>
            </a:pPr>
            <a:r>
              <a:rPr lang="ru-RU" sz="1400" b="1" u="sng" dirty="0" smtClean="0">
                <a:latin typeface="Times New Roman" panose="02020603050405020304" pitchFamily="18" charset="0"/>
                <a:cs typeface="Times New Roman" panose="02020603050405020304" pitchFamily="18" charset="0"/>
              </a:rPr>
              <a:t>81 571,2</a:t>
            </a:r>
            <a:endParaRPr lang="en-US" sz="1400" b="1" u="sng" dirty="0">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7380312" y="764704"/>
            <a:ext cx="813043" cy="307777"/>
          </a:xfrm>
          <a:prstGeom prst="rect">
            <a:avLst/>
          </a:prstGeom>
        </p:spPr>
        <p:txBody>
          <a:bodyPr wrap="none">
            <a:spAutoFit/>
          </a:bodyPr>
          <a:lstStyle/>
          <a:p>
            <a:pPr fontAlgn="auto">
              <a:spcBef>
                <a:spcPts val="0"/>
              </a:spcBef>
              <a:spcAft>
                <a:spcPts val="0"/>
              </a:spcAft>
              <a:defRPr/>
            </a:pPr>
            <a:r>
              <a:rPr lang="ru-RU" sz="1400" b="1" u="sng" dirty="0" smtClean="0">
                <a:latin typeface="Times New Roman" panose="02020603050405020304" pitchFamily="18" charset="0"/>
                <a:cs typeface="Times New Roman" panose="02020603050405020304" pitchFamily="18" charset="0"/>
              </a:rPr>
              <a:t>55 188,1</a:t>
            </a:r>
            <a:endParaRPr lang="en-US" sz="1400" b="1" u="sng" dirty="0">
              <a:latin typeface="Times New Roman" panose="02020603050405020304" pitchFamily="18" charset="0"/>
              <a:cs typeface="Times New Roman" panose="02020603050405020304" pitchFamily="18" charset="0"/>
            </a:endParaRPr>
          </a:p>
        </p:txBody>
      </p:sp>
      <p:cxnSp>
        <p:nvCxnSpPr>
          <p:cNvPr id="23" name="Прямая со стрелкой 22"/>
          <p:cNvCxnSpPr/>
          <p:nvPr/>
        </p:nvCxnSpPr>
        <p:spPr>
          <a:xfrm flipV="1">
            <a:off x="6948264" y="980728"/>
            <a:ext cx="576064"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Прямая со стрелкой 24"/>
          <p:cNvCxnSpPr/>
          <p:nvPr/>
        </p:nvCxnSpPr>
        <p:spPr>
          <a:xfrm flipH="1" flipV="1">
            <a:off x="2843808" y="1052736"/>
            <a:ext cx="21602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63965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6" name="Прямоугольник 5"/>
          <p:cNvSpPr/>
          <p:nvPr/>
        </p:nvSpPr>
        <p:spPr>
          <a:xfrm>
            <a:off x="0" y="33958"/>
            <a:ext cx="9114284" cy="584775"/>
          </a:xfrm>
          <a:prstGeom prst="rect">
            <a:avLst/>
          </a:prstGeom>
        </p:spPr>
        <p:txBody>
          <a:bodyPr wrap="square">
            <a:spAutoFit/>
          </a:bodyPr>
          <a:lstStyle/>
          <a:p>
            <a:r>
              <a:rPr lang="ru-RU" sz="1600" b="1" i="1" dirty="0">
                <a:latin typeface="Times New Roman" panose="02020603050405020304" pitchFamily="18" charset="0"/>
                <a:cs typeface="Times New Roman" panose="02020603050405020304" pitchFamily="18" charset="0"/>
              </a:rPr>
              <a:t>Сведения об исполнении доходов бюджета городского округа город Урай за </a:t>
            </a:r>
            <a:r>
              <a:rPr lang="ru-RU" sz="1600" b="1" i="1" dirty="0" smtClean="0">
                <a:latin typeface="Times New Roman" panose="02020603050405020304" pitchFamily="18" charset="0"/>
                <a:cs typeface="Times New Roman" panose="02020603050405020304" pitchFamily="18" charset="0"/>
              </a:rPr>
              <a:t>2018 </a:t>
            </a:r>
            <a:r>
              <a:rPr lang="ru-RU" sz="1600" b="1" i="1" dirty="0">
                <a:latin typeface="Times New Roman" panose="02020603050405020304" pitchFamily="18" charset="0"/>
                <a:cs typeface="Times New Roman" panose="02020603050405020304" pitchFamily="18" charset="0"/>
              </a:rPr>
              <a:t>год,                                                                                                                   с объяснением причин отклонения от уточненного плана </a:t>
            </a:r>
            <a:r>
              <a:rPr lang="ru-RU" sz="1600" b="1" i="1" dirty="0" smtClean="0">
                <a:latin typeface="Times New Roman" panose="02020603050405020304" pitchFamily="18" charset="0"/>
                <a:cs typeface="Times New Roman" panose="02020603050405020304" pitchFamily="18" charset="0"/>
              </a:rPr>
              <a:t>2018 года, </a:t>
            </a:r>
            <a:r>
              <a:rPr lang="ru-RU" sz="1600" b="1" i="1" dirty="0" err="1" smtClean="0">
                <a:latin typeface="Times New Roman" panose="02020603050405020304" pitchFamily="18" charset="0"/>
                <a:cs typeface="Times New Roman" panose="02020603050405020304" pitchFamily="18" charset="0"/>
              </a:rPr>
              <a:t>тыс.рублей</a:t>
            </a:r>
            <a:endParaRPr lang="ru-RU" sz="1600" b="1" i="1"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 xmlns:p14="http://schemas.microsoft.com/office/powerpoint/2010/main" val="3841639399"/>
              </p:ext>
            </p:extLst>
          </p:nvPr>
        </p:nvGraphicFramePr>
        <p:xfrm>
          <a:off x="107504" y="618733"/>
          <a:ext cx="8928993" cy="6216744"/>
        </p:xfrm>
        <a:graphic>
          <a:graphicData uri="http://schemas.openxmlformats.org/drawingml/2006/table">
            <a:tbl>
              <a:tblPr/>
              <a:tblGrid>
                <a:gridCol w="2088233"/>
                <a:gridCol w="1296144"/>
                <a:gridCol w="720080"/>
                <a:gridCol w="576064"/>
                <a:gridCol w="763987"/>
                <a:gridCol w="3484485"/>
              </a:tblGrid>
              <a:tr h="518714">
                <a:tc>
                  <a:txBody>
                    <a:bodyPr/>
                    <a:lstStyle/>
                    <a:p>
                      <a:pPr algn="ctr" fontAlgn="ctr"/>
                      <a:r>
                        <a:rPr lang="ru-RU" sz="800" b="1" i="0" u="none" strike="noStrike" dirty="0">
                          <a:effectLst/>
                          <a:latin typeface="Times New Roman" panose="02020603050405020304" pitchFamily="18" charset="0"/>
                        </a:rPr>
                        <a:t>Наименование доходов</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Код бюджетной классификации</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План на 2018 год (уточненный)</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Исполнено по итогам 2018 года</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 исполнения от уточненного плана 2018 года</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Причины роста  или снижения от уточненного плана на 2018 год</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566">
                <a:tc>
                  <a:txBody>
                    <a:bodyPr/>
                    <a:lstStyle/>
                    <a:p>
                      <a:pPr algn="l" fontAlgn="ctr"/>
                      <a:r>
                        <a:rPr lang="ru-RU" sz="800" b="1" i="0" u="none" strike="noStrike" dirty="0">
                          <a:solidFill>
                            <a:schemeClr val="tx1"/>
                          </a:solidFill>
                          <a:effectLst/>
                          <a:latin typeface="Times New Roman" panose="02020603050405020304" pitchFamily="18" charset="0"/>
                        </a:rPr>
                        <a:t>ИТОГО НАЛОГОВЫХ И НЕНАЛОГОВЫХ ДОХОДОВ, в том числе:</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800" b="1" i="0" u="none" strike="noStrike" dirty="0">
                          <a:solidFill>
                            <a:schemeClr val="tx1"/>
                          </a:solidFill>
                          <a:effectLst/>
                          <a:latin typeface="Times New Roman" panose="02020603050405020304" pitchFamily="18" charset="0"/>
                        </a:rPr>
                        <a:t>000 1 00 00000 00 0000 000</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800" b="1" i="0" u="none" strike="noStrike" dirty="0">
                          <a:solidFill>
                            <a:schemeClr val="tx1"/>
                          </a:solidFill>
                          <a:effectLst/>
                          <a:latin typeface="Times New Roman" panose="02020603050405020304" pitchFamily="18" charset="0"/>
                        </a:rPr>
                        <a:t>792 213,5</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800" b="1" i="0" u="none" strike="noStrike" dirty="0">
                          <a:solidFill>
                            <a:schemeClr val="tx1"/>
                          </a:solidFill>
                          <a:effectLst/>
                          <a:latin typeface="Times New Roman" panose="02020603050405020304" pitchFamily="18" charset="0"/>
                        </a:rPr>
                        <a:t>811 721,6</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800" b="1" i="0" u="none" strike="noStrike" dirty="0">
                          <a:solidFill>
                            <a:schemeClr val="tx1"/>
                          </a:solidFill>
                          <a:effectLst/>
                          <a:latin typeface="Times New Roman" panose="02020603050405020304" pitchFamily="18" charset="0"/>
                        </a:rPr>
                        <a:t>102,5</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t"/>
                      <a:r>
                        <a:rPr lang="ru-RU" sz="800" b="1" i="0" u="none" strike="noStrike" dirty="0">
                          <a:solidFill>
                            <a:schemeClr val="tx1"/>
                          </a:solidFill>
                          <a:effectLst/>
                          <a:latin typeface="Times New Roman" panose="02020603050405020304" pitchFamily="18" charset="0"/>
                        </a:rPr>
                        <a:t> </a:t>
                      </a:r>
                    </a:p>
                  </a:txBody>
                  <a:tcPr marL="3185" marR="3185" marT="318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972765">
                <a:tc>
                  <a:txBody>
                    <a:bodyPr/>
                    <a:lstStyle/>
                    <a:p>
                      <a:pPr algn="l" fontAlgn="ctr"/>
                      <a:r>
                        <a:rPr lang="ru-RU" sz="800" b="1" i="0" u="none" strike="noStrike">
                          <a:effectLst/>
                          <a:latin typeface="Times New Roman" panose="02020603050405020304" pitchFamily="18" charset="0"/>
                        </a:rPr>
                        <a:t>1. Налог на доходы физических  лиц </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000 1 01 02000 01 0000 110</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474 265,5</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481 467,9</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101,5</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ru-RU" sz="800" b="0" i="0" u="none" strike="noStrike" dirty="0">
                          <a:effectLst/>
                          <a:latin typeface="Times New Roman" panose="02020603050405020304" pitchFamily="18" charset="0"/>
                        </a:rPr>
                        <a:t>Плановые показатели по данному налогу в течение финансового года были уточнены на (+ 32 599,2 тыс. рублей). Основные причины увеличения: 1) поступление налога от сетевых магазинов, осуществляющих торговую деятельность на территории города </a:t>
                      </a:r>
                      <a:r>
                        <a:rPr lang="ru-RU" sz="800" b="0" i="0" u="none" strike="noStrike" dirty="0" err="1">
                          <a:effectLst/>
                          <a:latin typeface="Times New Roman" panose="02020603050405020304" pitchFamily="18" charset="0"/>
                        </a:rPr>
                        <a:t>Урай</a:t>
                      </a:r>
                      <a:r>
                        <a:rPr lang="ru-RU" sz="800" b="0" i="0" u="none" strike="noStrike" dirty="0">
                          <a:effectLst/>
                          <a:latin typeface="Times New Roman" panose="02020603050405020304" pitchFamily="18" charset="0"/>
                        </a:rPr>
                        <a:t> и состоящих на налоговом учете в качестве обособленных структурных подразделений;                                                                                                      2) произведена индексация заработной </a:t>
                      </a:r>
                      <a:r>
                        <a:rPr lang="ru-RU" sz="800" b="0" i="0" u="none" strike="noStrike" dirty="0" smtClean="0">
                          <a:effectLst/>
                          <a:latin typeface="Times New Roman" panose="02020603050405020304" pitchFamily="18" charset="0"/>
                        </a:rPr>
                        <a:t>платы муниципальных </a:t>
                      </a:r>
                      <a:r>
                        <a:rPr kumimoji="0" lang="ru-RU" sz="800" kern="1200" dirty="0" smtClean="0">
                          <a:solidFill>
                            <a:schemeClr val="tx1"/>
                          </a:solidFill>
                          <a:effectLst/>
                          <a:latin typeface="Times New Roman" panose="02020603050405020304" pitchFamily="18" charset="0"/>
                          <a:ea typeface="+mn-ea"/>
                          <a:cs typeface="Times New Roman" panose="02020603050405020304" pitchFamily="18" charset="0"/>
                        </a:rPr>
                        <a:t>бюджетных, автономных, казенных учреждениях, ОМС, крупных организациях города </a:t>
                      </a:r>
                      <a:r>
                        <a:rPr kumimoji="0" lang="ru-RU" sz="800" kern="1200" dirty="0" err="1" smtClean="0">
                          <a:solidFill>
                            <a:schemeClr val="tx1"/>
                          </a:solidFill>
                          <a:effectLst/>
                          <a:latin typeface="Times New Roman" panose="02020603050405020304" pitchFamily="18" charset="0"/>
                          <a:ea typeface="+mn-ea"/>
                          <a:cs typeface="Times New Roman" panose="02020603050405020304" pitchFamily="18" charset="0"/>
                        </a:rPr>
                        <a:t>Урай</a:t>
                      </a:r>
                      <a:r>
                        <a:rPr kumimoji="0" lang="ru-RU" sz="800" kern="1200" dirty="0" smtClean="0">
                          <a:solidFill>
                            <a:schemeClr val="tx1"/>
                          </a:solidFill>
                          <a:effectLst/>
                          <a:latin typeface="Times New Roman" panose="02020603050405020304" pitchFamily="18" charset="0"/>
                          <a:ea typeface="+mn-ea"/>
                          <a:cs typeface="Times New Roman" panose="02020603050405020304" pitchFamily="18" charset="0"/>
                        </a:rPr>
                        <a:t> от 4% до 7%.</a:t>
                      </a:r>
                      <a:r>
                        <a:rPr lang="ru-RU" sz="800" b="0" i="0" u="none" strike="noStrike" dirty="0" smtClean="0">
                          <a:effectLst/>
                          <a:latin typeface="Times New Roman" panose="02020603050405020304" pitchFamily="18" charset="0"/>
                        </a:rPr>
                        <a:t> </a:t>
                      </a:r>
                      <a:endParaRPr lang="ru-RU" sz="800" b="0" i="0" u="none" strike="noStrike" dirty="0">
                        <a:effectLst/>
                        <a:latin typeface="Times New Roman" panose="02020603050405020304" pitchFamily="18" charset="0"/>
                      </a:endParaRP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51566">
                <a:tc>
                  <a:txBody>
                    <a:bodyPr/>
                    <a:lstStyle/>
                    <a:p>
                      <a:pPr algn="l" fontAlgn="ctr"/>
                      <a:r>
                        <a:rPr lang="ru-RU" sz="800" b="1" i="0" u="none" strike="noStrike" dirty="0">
                          <a:effectLst/>
                          <a:latin typeface="Times New Roman" panose="02020603050405020304" pitchFamily="18" charset="0"/>
                        </a:rPr>
                        <a:t>2. Акцизы по подакцизным товарам (продукции), производимым на территории Российской Федерации (акцизы на нефтепродукты)</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000 1 03 02000 01 0000 110</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11 555,0</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11 757,7</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101,8</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dirty="0">
                          <a:effectLst/>
                          <a:latin typeface="Times New Roman" panose="02020603050405020304" pitchFamily="18" charset="0"/>
                        </a:rPr>
                        <a:t>Плановые показатели по данному налогу  в течение финансового года были уточнены на (+1 524,1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 Увеличение поступлений сложилось в результате поэтапного увеличения норматива отчисления с федерального бюджета в бюджеты субъектов Российской Федерации с 61,7% в 2017 году до 84,41% до 31 декабря 2018 года. Данное изменение определено ФЗ от 30.11.2016 №409-ФЗ.       </a:t>
                      </a:r>
                      <a:r>
                        <a:rPr lang="ru-RU" sz="800" b="0" i="0" u="none" strike="noStrike" dirty="0" smtClean="0">
                          <a:effectLst/>
                          <a:latin typeface="Times New Roman" panose="02020603050405020304" pitchFamily="18" charset="0"/>
                        </a:rPr>
                        <a:t>  </a:t>
                      </a:r>
                      <a:r>
                        <a:rPr lang="ru-RU" sz="800" b="0" i="0" u="none" strike="noStrike" dirty="0">
                          <a:effectLst/>
                          <a:latin typeface="Times New Roman" panose="02020603050405020304" pitchFamily="18" charset="0"/>
                        </a:rPr>
                        <a:t/>
                      </a:r>
                      <a:br>
                        <a:rPr lang="ru-RU" sz="800" b="0" i="0" u="none" strike="noStrike" dirty="0">
                          <a:effectLst/>
                          <a:latin typeface="Times New Roman" panose="02020603050405020304" pitchFamily="18" charset="0"/>
                        </a:rPr>
                      </a:br>
                      <a:endParaRPr lang="ru-RU" sz="800" b="0" i="0" u="none" strike="noStrike" dirty="0">
                        <a:effectLst/>
                        <a:latin typeface="Times New Roman" panose="02020603050405020304" pitchFamily="18" charset="0"/>
                      </a:endParaRP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5566">
                <a:tc>
                  <a:txBody>
                    <a:bodyPr/>
                    <a:lstStyle/>
                    <a:p>
                      <a:pPr algn="l" fontAlgn="ctr"/>
                      <a:r>
                        <a:rPr lang="ru-RU" sz="800" b="1" i="0" u="none" strike="noStrike">
                          <a:effectLst/>
                          <a:latin typeface="Times New Roman" panose="02020603050405020304" pitchFamily="18" charset="0"/>
                        </a:rPr>
                        <a:t>3. Налоги на совокупный доход всего, в том числе:</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000 1 05 00000 00 0000 000</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125 869,0</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130 273,3</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103,5</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1" i="0" u="none" strike="noStrike" dirty="0">
                          <a:effectLst/>
                          <a:latin typeface="Times New Roman" panose="02020603050405020304" pitchFamily="18" charset="0"/>
                        </a:rPr>
                        <a:t> </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2765">
                <a:tc>
                  <a:txBody>
                    <a:bodyPr/>
                    <a:lstStyle/>
                    <a:p>
                      <a:pPr algn="l" fontAlgn="ctr"/>
                      <a:r>
                        <a:rPr lang="ru-RU" sz="800" b="0" i="0" u="none" strike="noStrike">
                          <a:effectLst/>
                          <a:latin typeface="Times New Roman" panose="02020603050405020304" pitchFamily="18" charset="0"/>
                        </a:rPr>
                        <a:t>3.1. Упрощенная система налогообложения</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000 1 05 01000 01 0000 110</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96 185,6</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99 769,4</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103,7</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dirty="0">
                          <a:effectLst/>
                          <a:latin typeface="Times New Roman" panose="02020603050405020304" pitchFamily="18" charset="0"/>
                        </a:rPr>
                        <a:t>Плановые показатели по данному налогу были уточнены в течение отчетного финансового года на (+15 148,0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  Основная причина увеличения поступлений налога - увеличение количества налогоплательщиков за последние три года (2018 год к 2016 году) на 4,5% или на 39, применяющих данный режим, в связи с их переходом с ЕНВД на данный режим налогообложения. По данным налогового органа – главного администратора налоговых доходов, количество зарегистрированных налогоплательщиков за последние три года составило в  2018 году - 915, 2017 году - 902, в 2016 году - 876.</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5871">
                <a:tc>
                  <a:txBody>
                    <a:bodyPr/>
                    <a:lstStyle/>
                    <a:p>
                      <a:pPr algn="l" fontAlgn="ctr"/>
                      <a:r>
                        <a:rPr lang="ru-RU" sz="800" b="0" i="0" u="none" strike="noStrike">
                          <a:effectLst/>
                          <a:latin typeface="Times New Roman" panose="02020603050405020304" pitchFamily="18" charset="0"/>
                        </a:rPr>
                        <a:t>3.2. Единый налог  на вмененный доход </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000 1 05 02000 02 0000 110</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22 086,4</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22 317,5</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101,0</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dirty="0">
                          <a:effectLst/>
                          <a:latin typeface="Times New Roman" panose="02020603050405020304" pitchFamily="18" charset="0"/>
                        </a:rPr>
                        <a:t>Плановые показатели по данному налогу были уточнены в течение отчетного финансового года (- 7 613,6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 Основная причина снижения поступлений – уменьшение количества налогоплательщиков на 7,1% или на 54, в связи с их переходом на УСН или патентную систему  налогообложения. По данным налогового органа – главного администратора налоговых доходов количество зарегистрированных налогоплательщиков за последние 3 года уменьшилось, и составило в 2017 году – 706, в 2016 году - 760, в 2015 году - 826.  </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1609">
                <a:tc>
                  <a:txBody>
                    <a:bodyPr/>
                    <a:lstStyle/>
                    <a:p>
                      <a:pPr algn="l" fontAlgn="ctr"/>
                      <a:r>
                        <a:rPr lang="ru-RU" sz="800" b="0" i="0" u="none" strike="noStrike">
                          <a:effectLst/>
                          <a:latin typeface="Times New Roman" panose="02020603050405020304" pitchFamily="18" charset="0"/>
                        </a:rPr>
                        <a:t>3.3. Сельскохозяйственный налог</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000 1 05 03000 01 0000 110</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97,0</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97,6</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100,6</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dirty="0">
                          <a:effectLst/>
                          <a:latin typeface="Times New Roman" panose="02020603050405020304" pitchFamily="18" charset="0"/>
                        </a:rPr>
                        <a:t>Плановые показатели по данному налогу были уточнены в течение отчетного финансового года на (+ 52,0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 Основная причина увеличения поступлений по данному налогу  связана с  увеличением  реализации продукции собственного производства у одного из крупных сельхозпроизводителей - плательщика ЕСХН</a:t>
                      </a:r>
                      <a:r>
                        <a:rPr lang="ru-RU" sz="800" b="0" i="0" u="none" strike="noStrike" dirty="0" smtClean="0">
                          <a:effectLst/>
                          <a:latin typeface="Times New Roman" panose="02020603050405020304" pitchFamily="18" charset="0"/>
                        </a:rPr>
                        <a:t>.</a:t>
                      </a:r>
                      <a:endParaRPr lang="ru-RU" sz="800" b="0" i="0" u="none" strike="noStrike" dirty="0">
                        <a:effectLst/>
                        <a:latin typeface="Times New Roman" panose="02020603050405020304" pitchFamily="18" charset="0"/>
                      </a:endParaRP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9166">
                <a:tc>
                  <a:txBody>
                    <a:bodyPr/>
                    <a:lstStyle/>
                    <a:p>
                      <a:pPr algn="l" fontAlgn="ctr"/>
                      <a:r>
                        <a:rPr lang="ru-RU" sz="800" b="0" i="0" u="none" strike="noStrike" dirty="0">
                          <a:effectLst/>
                          <a:latin typeface="Times New Roman" panose="02020603050405020304" pitchFamily="18" charset="0"/>
                        </a:rPr>
                        <a:t>3.4. Патентная система налогообложения</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panose="02020603050405020304" pitchFamily="18" charset="0"/>
                        </a:rPr>
                        <a:t>000 1 05 04000 02 0000 110</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panose="02020603050405020304" pitchFamily="18" charset="0"/>
                        </a:rPr>
                        <a:t>7 500,0</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panose="02020603050405020304" pitchFamily="18" charset="0"/>
                        </a:rPr>
                        <a:t>8 088,8</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panose="02020603050405020304" pitchFamily="18" charset="0"/>
                        </a:rPr>
                        <a:t>107,9</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dirty="0">
                          <a:effectLst/>
                          <a:latin typeface="Times New Roman" panose="02020603050405020304" pitchFamily="18" charset="0"/>
                        </a:rPr>
                        <a:t>Плановые показатели по данному налогу  в течение финансового года были уточнены на (+ 300,0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 Основная причина увеличения поступлений – увеличение количества налогоплательщиков, применяющих данный режим за последние три года (2017 год по отношению к 2015 году) на 15,0% или на 33 налогоплательщика (в  2017 году - 253,  в 2016 году - 276, 2015 году - 220). </a:t>
                      </a:r>
                    </a:p>
                  </a:txBody>
                  <a:tcPr marL="3185" marR="3185" marT="318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 xmlns:p14="http://schemas.microsoft.com/office/powerpoint/2010/main" val="2972955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07504" y="1196752"/>
          <a:ext cx="8856985" cy="5110828"/>
        </p:xfrm>
        <a:graphic>
          <a:graphicData uri="http://schemas.openxmlformats.org/drawingml/2006/table">
            <a:tbl>
              <a:tblPr/>
              <a:tblGrid>
                <a:gridCol w="3365116"/>
                <a:gridCol w="753786"/>
                <a:gridCol w="625911"/>
                <a:gridCol w="821088"/>
                <a:gridCol w="753786"/>
                <a:gridCol w="895121"/>
                <a:gridCol w="753786"/>
                <a:gridCol w="888391"/>
              </a:tblGrid>
              <a:tr h="399315">
                <a:tc>
                  <a:txBody>
                    <a:bodyPr/>
                    <a:lstStyle/>
                    <a:p>
                      <a:pPr algn="ctr" fontAlgn="ctr"/>
                      <a:r>
                        <a:rPr lang="ru-RU" sz="1000" b="0" i="0" u="none" strike="noStrike" dirty="0">
                          <a:latin typeface="Times New Roman"/>
                        </a:rPr>
                        <a:t>Показатели</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latin typeface="Times New Roman"/>
                        </a:rPr>
                        <a:t>единицы измерения</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latin typeface="Times New Roman Cyr"/>
                        </a:rPr>
                        <a:t> 2016 год</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latin typeface="Times New Roman Cyr"/>
                        </a:rPr>
                        <a:t>Темп роста 2016 года к 2015 году, %</a:t>
                      </a:r>
                      <a:r>
                        <a:rPr lang="ru-RU" sz="1000" b="0" i="0" u="none" strike="noStrike" baseline="30000" dirty="0">
                          <a:latin typeface="Times New Roman Cyr"/>
                        </a:rPr>
                        <a:t>1</a:t>
                      </a:r>
                      <a:endParaRPr lang="ru-RU" sz="1000" b="0" i="0" u="none" strike="noStrike" dirty="0">
                        <a:latin typeface="Times New Roman Cyr"/>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2017 год</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Темп роста   2017 года к  2016 году, %</a:t>
                      </a:r>
                      <a:r>
                        <a:rPr lang="ru-RU" sz="1000" b="0" i="0" u="none" strike="noStrike" baseline="30000">
                          <a:latin typeface="Times New Roman Cyr"/>
                        </a:rPr>
                        <a:t>1</a:t>
                      </a:r>
                      <a:endParaRPr lang="ru-RU" sz="1000" b="0" i="0" u="none" strike="noStrike">
                        <a:latin typeface="Times New Roman Cyr"/>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 2018 год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Темп роста   2018 года к  2017 году, %</a:t>
                      </a:r>
                      <a:r>
                        <a:rPr lang="ru-RU" sz="1000" b="0" i="0" u="none" strike="noStrike" baseline="30000">
                          <a:latin typeface="Times New Roman Cyr"/>
                        </a:rPr>
                        <a:t>1</a:t>
                      </a:r>
                      <a:endParaRPr lang="ru-RU" sz="1000" b="0" i="0" u="none" strike="noStrike">
                        <a:latin typeface="Times New Roman Cyr"/>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91">
                <a:tc gridSpan="2">
                  <a:txBody>
                    <a:bodyPr/>
                    <a:lstStyle/>
                    <a:p>
                      <a:pPr algn="l" fontAlgn="t"/>
                      <a:r>
                        <a:rPr lang="ru-RU" sz="1000" b="1" i="0" u="none" strike="noStrike">
                          <a:latin typeface="Times New Roman Cyr"/>
                        </a:rPr>
                        <a:t>Демография: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fontAlgn="b"/>
                      <a:r>
                        <a:rPr lang="ru-RU" sz="1000" b="0" i="0" u="none" strike="noStrike">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dirty="0">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dirty="0">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dirty="0">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151">
                <a:tc>
                  <a:txBody>
                    <a:bodyPr/>
                    <a:lstStyle/>
                    <a:p>
                      <a:pPr algn="l" fontAlgn="t"/>
                      <a:r>
                        <a:rPr lang="ru-RU" sz="1000" b="0" i="0" u="none" strike="noStrike">
                          <a:latin typeface="Times New Roman"/>
                        </a:rPr>
                        <a:t>Численность населения (среднегодовая)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latin typeface="Times New Roman Cyr"/>
                        </a:rPr>
                        <a:t>тыс.человек</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latin typeface="Times New Roman Cyr"/>
                        </a:rPr>
                        <a:t>40,518</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latin typeface="Times New Roman Cyr"/>
                        </a:rPr>
                        <a:t>100,2</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latin typeface="Times New Roman Cyr"/>
                        </a:rPr>
                        <a:t>40,518</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100</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40,389*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99,7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2710">
                <a:tc>
                  <a:txBody>
                    <a:bodyPr/>
                    <a:lstStyle/>
                    <a:p>
                      <a:pPr algn="l" fontAlgn="t"/>
                      <a:r>
                        <a:rPr lang="ru-RU" sz="1000" b="0" i="0" u="none" strike="noStrike">
                          <a:latin typeface="Times New Roman Cyr"/>
                        </a:rPr>
                        <a:t>Естественный прирост (убыль) населения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latin typeface="Times New Roman Cyr"/>
                        </a:rPr>
                        <a:t>человек</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latin typeface="Times New Roman Cyr"/>
                        </a:rPr>
                        <a:t>185</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latin typeface="Times New Roman Cyr"/>
                        </a:rPr>
                        <a:t>74,0</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148</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80</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98*</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66,2</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269">
                <a:tc>
                  <a:txBody>
                    <a:bodyPr/>
                    <a:lstStyle/>
                    <a:p>
                      <a:pPr algn="l" fontAlgn="t"/>
                      <a:r>
                        <a:rPr lang="ru-RU" sz="1000" b="0" i="0" u="none" strike="noStrike">
                          <a:latin typeface="Times New Roman Cyr"/>
                        </a:rPr>
                        <a:t>Миграционный прирост (убыль) населения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latin typeface="Times New Roman Cyr"/>
                        </a:rPr>
                        <a:t>человек</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latin typeface="Times New Roman Cyr"/>
                        </a:rPr>
                        <a:t>-103</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latin typeface="Times New Roman Cyr"/>
                        </a:rPr>
                        <a:t>х</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-230</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err="1">
                          <a:latin typeface="Times New Roman Cyr"/>
                        </a:rPr>
                        <a:t>х</a:t>
                      </a:r>
                      <a:endParaRPr lang="ru-RU" sz="1000" b="0" i="0" u="none" strike="noStrike" dirty="0">
                        <a:latin typeface="Times New Roman Cyr"/>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-274*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119,1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91">
                <a:tc gridSpan="2">
                  <a:txBody>
                    <a:bodyPr/>
                    <a:lstStyle/>
                    <a:p>
                      <a:pPr algn="l" fontAlgn="t"/>
                      <a:r>
                        <a:rPr lang="ru-RU" sz="1000" b="1" i="0" u="none" strike="noStrike">
                          <a:latin typeface="Times New Roman Cyr"/>
                        </a:rPr>
                        <a:t>Труд и занятость населения: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b"/>
                      <a:r>
                        <a:rPr lang="ru-RU" sz="1000" b="0" i="0" u="none" strike="noStrike">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latin typeface="Times New Roman Cyr"/>
                        </a:rPr>
                        <a:t>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dirty="0">
                          <a:latin typeface="Times New Roman Cyr"/>
                        </a:rPr>
                        <a:t>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latin typeface="Times New Roman Cyr"/>
                        </a:rPr>
                        <a:t>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latin typeface="Times New Roman Cyr"/>
                        </a:rPr>
                        <a:t>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182">
                <a:tc>
                  <a:txBody>
                    <a:bodyPr/>
                    <a:lstStyle/>
                    <a:p>
                      <a:pPr algn="l" fontAlgn="t"/>
                      <a:r>
                        <a:rPr lang="ru-RU" sz="1000" b="0" i="0" u="none" strike="noStrike">
                          <a:latin typeface="Times New Roman"/>
                        </a:rPr>
                        <a:t>Уровень зарегистрированной безработицы (на конец периода) </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latin typeface="Times New Roman"/>
                        </a:rPr>
                        <a:t>%</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0,63</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92,1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0,37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58,7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latin typeface="Times New Roman Cyr"/>
                        </a:rPr>
                        <a:t>0,35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94,6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269">
                <a:tc>
                  <a:txBody>
                    <a:bodyPr/>
                    <a:lstStyle/>
                    <a:p>
                      <a:pPr algn="l" fontAlgn="t"/>
                      <a:r>
                        <a:rPr lang="ru-RU" sz="1000" b="0" i="0" u="none" strike="noStrike">
                          <a:latin typeface="Times New Roman"/>
                        </a:rPr>
                        <a:t>Вновь созданные рабочие места, в том числе</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latin typeface="Times New Roman"/>
                        </a:rPr>
                        <a:t>единиц</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788</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latin typeface="Times New Roman Cyr"/>
                        </a:rPr>
                        <a:t>96,1</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788</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100,0</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655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83,1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4913">
                <a:tc>
                  <a:txBody>
                    <a:bodyPr/>
                    <a:lstStyle/>
                    <a:p>
                      <a:pPr algn="l" fontAlgn="t"/>
                      <a:r>
                        <a:rPr lang="ru-RU" sz="1000" b="0" i="0" u="none" strike="noStrike">
                          <a:latin typeface="Times New Roman"/>
                        </a:rPr>
                        <a:t>        постоянные</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latin typeface="Times New Roman"/>
                        </a:rPr>
                        <a:t> </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22</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latin typeface="Times New Roman Cyr"/>
                        </a:rPr>
                        <a:t>13,3</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21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95,5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latin typeface="Times New Roman Cyr"/>
                        </a:rPr>
                        <a:t>19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latin typeface="Times New Roman Cyr"/>
                        </a:rPr>
                        <a:t>90,5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032">
                <a:tc>
                  <a:txBody>
                    <a:bodyPr/>
                    <a:lstStyle/>
                    <a:p>
                      <a:pPr algn="l" fontAlgn="t"/>
                      <a:r>
                        <a:rPr lang="ru-RU" sz="1000" b="0" i="0" u="none" strike="noStrike">
                          <a:latin typeface="Times New Roman"/>
                        </a:rPr>
                        <a:t>        временные</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latin typeface="Times New Roman"/>
                        </a:rPr>
                        <a:t> </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766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ru-RU" sz="1000" b="0" i="0" u="none" strike="noStrike">
                          <a:latin typeface="Times New Roman Cyr"/>
                        </a:rPr>
                        <a:t>116,9</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767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100,1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636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latin typeface="Times New Roman Cyr"/>
                        </a:rPr>
                        <a:t>82,9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591">
                <a:tc gridSpan="2">
                  <a:txBody>
                    <a:bodyPr/>
                    <a:lstStyle/>
                    <a:p>
                      <a:pPr algn="l" fontAlgn="t"/>
                      <a:r>
                        <a:rPr lang="ru-RU" sz="1000" b="1" i="0" u="none" strike="noStrike">
                          <a:latin typeface="Times New Roman Cyr"/>
                        </a:rPr>
                        <a:t>Объем инвестиций в основной капитал</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l" fontAlgn="b"/>
                      <a:r>
                        <a:rPr lang="ru-RU" sz="1000" b="0" i="0" u="none" strike="noStrike">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dirty="0">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2371">
                <a:tc>
                  <a:txBody>
                    <a:bodyPr/>
                    <a:lstStyle/>
                    <a:p>
                      <a:pPr algn="l" fontAlgn="t"/>
                      <a:r>
                        <a:rPr lang="ru-RU" sz="1000" b="0" i="0" u="none" strike="noStrike">
                          <a:latin typeface="Times New Roman Cyr"/>
                        </a:rPr>
                        <a:t>     в действующих ценах каждого года</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000" b="0" i="0" u="none" strike="noStrike">
                          <a:latin typeface="Times New Roman Cyr"/>
                        </a:rPr>
                        <a:t>млн.руб.</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695,086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57,9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1336,106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192,2</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1186,6*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latin typeface="Times New Roman Cyr"/>
                        </a:rPr>
                        <a:t>88,81*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518466">
                <a:tc>
                  <a:txBody>
                    <a:bodyPr/>
                    <a:lstStyle/>
                    <a:p>
                      <a:pPr algn="l" fontAlgn="ctr"/>
                      <a:r>
                        <a:rPr lang="ru-RU" sz="1000" b="0" i="0" u="none" strike="noStrike">
                          <a:solidFill>
                            <a:srgbClr val="000000"/>
                          </a:solidFill>
                          <a:latin typeface="Times New Roman"/>
                        </a:rPr>
                        <a:t>Индекс физического объема</a:t>
                      </a:r>
                    </a:p>
                  </a:txBody>
                  <a:tcPr marL="38643"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 к предыдущему году в сопоставимых ценах</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latin typeface="Times New Roman Cyr"/>
                        </a:rPr>
                        <a:t>54,62</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Х</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185,4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Х</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85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latin typeface="Times New Roman Cyr"/>
                        </a:rPr>
                        <a:t>Х</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2710">
                <a:tc gridSpan="2">
                  <a:txBody>
                    <a:bodyPr/>
                    <a:lstStyle/>
                    <a:p>
                      <a:pPr algn="l" fontAlgn="t"/>
                      <a:r>
                        <a:rPr lang="ru-RU" sz="1000" b="1" i="0" u="none" strike="noStrike">
                          <a:latin typeface="Times New Roman Cyr"/>
                        </a:rPr>
                        <a:t>Финансы: </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fontAlgn="b"/>
                      <a:r>
                        <a:rPr lang="ru-RU" sz="1000" b="0" i="0" u="none" strike="noStrike">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ru-RU" sz="1000" b="0" i="0" u="none" strike="noStrike" dirty="0">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35252">
                <a:tc>
                  <a:txBody>
                    <a:bodyPr/>
                    <a:lstStyle/>
                    <a:p>
                      <a:pPr algn="l" fontAlgn="t"/>
                      <a:r>
                        <a:rPr lang="ru-RU" sz="1000" b="0" i="0" u="none" strike="noStrike">
                          <a:latin typeface="Times New Roman Cyr"/>
                        </a:rPr>
                        <a:t>Доходы  бюджета муниципального образования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latin typeface="Times New Roman Cyr"/>
                        </a:rPr>
                        <a:t>млн.рублей</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3792,5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114,3</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3071,9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81,0</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3406,5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latin typeface="Times New Roman Cyr"/>
                        </a:rPr>
                        <a:t>110,9</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4742">
                <a:tc>
                  <a:txBody>
                    <a:bodyPr/>
                    <a:lstStyle/>
                    <a:p>
                      <a:pPr algn="l" fontAlgn="t"/>
                      <a:r>
                        <a:rPr lang="ru-RU" sz="1000" b="0" i="0" u="none" strike="noStrike" dirty="0">
                          <a:latin typeface="Times New Roman Cyr"/>
                        </a:rPr>
                        <a:t>в том числе: безвозмездные поступления от других бюджетов бюджетной системы Российской Федерации</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latin typeface="Times New Roman Cyr"/>
                        </a:rPr>
                        <a:t>млн.рублей</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2748,3</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113,4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2282,4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83,0</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2542,7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latin typeface="Times New Roman Cyr"/>
                        </a:rPr>
                        <a:t>111,4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930">
                <a:tc>
                  <a:txBody>
                    <a:bodyPr/>
                    <a:lstStyle/>
                    <a:p>
                      <a:pPr algn="l" fontAlgn="t"/>
                      <a:r>
                        <a:rPr lang="ru-RU" sz="1000" b="0" i="0" u="none" strike="noStrike">
                          <a:latin typeface="Times New Roman Cyr"/>
                        </a:rPr>
                        <a:t>Расходы  бюджета муниципального образования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latin typeface="Times New Roman Cyr"/>
                        </a:rPr>
                        <a:t>млн.рублей</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3834,7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119,3</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3192,4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83,3</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3427,1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latin typeface="Times New Roman Cyr"/>
                        </a:rPr>
                        <a:t>107,4</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9151">
                <a:tc gridSpan="2">
                  <a:txBody>
                    <a:bodyPr/>
                    <a:lstStyle/>
                    <a:p>
                      <a:pPr algn="l" fontAlgn="t"/>
                      <a:r>
                        <a:rPr lang="ru-RU" sz="1000" b="1" i="0" u="none" strike="noStrike">
                          <a:latin typeface="Times New Roman Cyr"/>
                        </a:rPr>
                        <a:t>Ввод в действие жилых домов и объектов соцкультбыта:</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l" fontAlgn="b"/>
                      <a:r>
                        <a:rPr lang="ru-RU" sz="1000" b="0" i="0" u="none" strike="noStrike">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000" b="0" i="0" u="none" strike="noStrike" dirty="0">
                          <a:latin typeface="Times New Roman Cyr"/>
                        </a:rPr>
                        <a:t> </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9490">
                <a:tc>
                  <a:txBody>
                    <a:bodyPr/>
                    <a:lstStyle/>
                    <a:p>
                      <a:pPr algn="l" fontAlgn="t"/>
                      <a:r>
                        <a:rPr lang="ru-RU" sz="1000" b="0" i="0" u="none" strike="noStrike">
                          <a:latin typeface="Times New Roman Cyr"/>
                        </a:rPr>
                        <a:t>Жилые дома (общая площадь квартир)</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latin typeface="Times New Roman Cyr"/>
                        </a:rPr>
                        <a:t>тыс.кв.м</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latin typeface="Times New Roman Cyr"/>
                        </a:rPr>
                        <a:t>11,577</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latin typeface="Times New Roman Cyr"/>
                        </a:rPr>
                        <a:t>60,6</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13,206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114,1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15,306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115,90</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2371">
                <a:tc gridSpan="2">
                  <a:txBody>
                    <a:bodyPr/>
                    <a:lstStyle/>
                    <a:p>
                      <a:pPr algn="l" fontAlgn="t"/>
                      <a:r>
                        <a:rPr lang="ru-RU" sz="1000" b="1" i="0" u="none" strike="noStrike">
                          <a:latin typeface="Times New Roman Cyr"/>
                        </a:rPr>
                        <a:t>Уровень жизни населения: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a:txBody>
                    <a:bodyPr/>
                    <a:lstStyle/>
                    <a:p>
                      <a:pPr algn="ctr" fontAlgn="ctr"/>
                      <a:r>
                        <a:rPr lang="ru-RU" sz="1000" b="0" i="0" u="none" strike="noStrike">
                          <a:latin typeface="Times New Roman Cyr"/>
                        </a:rPr>
                        <a:t>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latin typeface="Times New Roman Cyr"/>
                        </a:rPr>
                        <a:t>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2368">
                <a:tc>
                  <a:txBody>
                    <a:bodyPr/>
                    <a:lstStyle/>
                    <a:p>
                      <a:pPr algn="l" fontAlgn="t"/>
                      <a:r>
                        <a:rPr lang="ru-RU" sz="1000" b="0" i="0" u="none" strike="noStrike" dirty="0">
                          <a:latin typeface="Times New Roman Cyr"/>
                        </a:rPr>
                        <a:t>Среднемесячная номинальная начисленная заработная плата одного работника по крупным и средним предприятиям</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000" b="0" i="0" u="none" strike="noStrike">
                          <a:latin typeface="Times New Roman Cyr"/>
                        </a:rPr>
                        <a:t>рублей</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59278,8</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104,6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61995,00</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104,7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66517,3**</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latin typeface="Times New Roman Cyr"/>
                        </a:rPr>
                        <a:t>110,6**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4574">
                <a:tc>
                  <a:txBody>
                    <a:bodyPr/>
                    <a:lstStyle/>
                    <a:p>
                      <a:pPr algn="l" fontAlgn="t"/>
                      <a:r>
                        <a:rPr lang="ru-RU" sz="1000" b="0" i="0" u="none" strike="noStrike">
                          <a:latin typeface="Times New Roman Cyr"/>
                        </a:rPr>
                        <a:t>Среднедушевые  денежные доходы населения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000" b="0" i="0" u="none" strike="noStrike">
                          <a:latin typeface="Times New Roman Cyr"/>
                        </a:rPr>
                        <a:t>рублей</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34815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000" b="0" i="0" u="none" strike="noStrike">
                          <a:latin typeface="Times New Roman Cyr"/>
                        </a:rPr>
                        <a:t>         101,5   </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35616</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102,3</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36397</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latin typeface="Times New Roman Cyr"/>
                        </a:rPr>
                        <a:t>102,2</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5930">
                <a:tc>
                  <a:txBody>
                    <a:bodyPr/>
                    <a:lstStyle/>
                    <a:p>
                      <a:pPr algn="l" fontAlgn="t"/>
                      <a:r>
                        <a:rPr lang="ru-RU" sz="1000" b="0" i="0" u="none" strike="noStrike">
                          <a:latin typeface="Times New Roman Cyr"/>
                        </a:rPr>
                        <a:t>Потребительские расходы на душу населения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ru-RU" sz="1000" b="0" i="0" u="none" strike="noStrike">
                          <a:latin typeface="Times New Roman Cyr"/>
                        </a:rPr>
                        <a:t>рублей</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latin typeface="Times New Roman Cyr"/>
                        </a:rPr>
                        <a:t>66688,76</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000" b="0" i="0" u="none" strike="noStrike">
                          <a:latin typeface="Times New Roman Cyr"/>
                        </a:rPr>
                        <a:t>116,6</a:t>
                      </a:r>
                    </a:p>
                  </a:txBody>
                  <a:tcPr marL="3220" marR="3220" marT="32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88088,82</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132,1</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102459,2*</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latin typeface="Times New Roman Cyr"/>
                        </a:rPr>
                        <a:t>116,3*</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2032">
                <a:tc>
                  <a:txBody>
                    <a:bodyPr/>
                    <a:lstStyle/>
                    <a:p>
                      <a:pPr algn="l" fontAlgn="t"/>
                      <a:r>
                        <a:rPr lang="ru-RU" sz="1000" b="0" i="0" u="none" strike="noStrike">
                          <a:latin typeface="Times New Roman Cyr"/>
                        </a:rPr>
                        <a:t>Реальные располагаемые денежные доходы неселения</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t"/>
                      <a:r>
                        <a:rPr lang="ru-RU" sz="1000" b="0" i="0" u="none" strike="noStrike">
                          <a:latin typeface="Times New Roman Cyr"/>
                        </a:rPr>
                        <a:t>%</a:t>
                      </a:r>
                    </a:p>
                  </a:txBody>
                  <a:tcPr marL="3220" marR="3220" marT="32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93,5</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х</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97,2</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latin typeface="Times New Roman Cyr"/>
                        </a:rPr>
                        <a:t>х</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000" b="0" i="0" u="none" strike="noStrike">
                          <a:latin typeface="Times New Roman Cyr"/>
                        </a:rPr>
                        <a:t>98,3</a:t>
                      </a: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err="1">
                          <a:latin typeface="Times New Roman Cyr"/>
                        </a:rPr>
                        <a:t>х</a:t>
                      </a:r>
                      <a:endParaRPr lang="ru-RU" sz="1000" b="0" i="0" u="none" strike="noStrike" dirty="0">
                        <a:latin typeface="Times New Roman Cyr"/>
                      </a:endParaRPr>
                    </a:p>
                  </a:txBody>
                  <a:tcPr marL="3220" marR="3220" marT="32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Прямоугольник 4"/>
          <p:cNvSpPr/>
          <p:nvPr/>
        </p:nvSpPr>
        <p:spPr>
          <a:xfrm>
            <a:off x="-252536" y="404664"/>
            <a:ext cx="8604448" cy="646331"/>
          </a:xfrm>
          <a:prstGeom prst="rect">
            <a:avLst/>
          </a:prstGeom>
        </p:spPr>
        <p:txBody>
          <a:bodyPr wrap="square">
            <a:spAutoFit/>
          </a:bodyPr>
          <a:lstStyle/>
          <a:p>
            <a:pPr lvl="0" indent="450850"/>
            <a:r>
              <a:rPr lang="ru-RU" b="1" i="1" dirty="0" smtClean="0">
                <a:solidFill>
                  <a:prstClr val="black"/>
                </a:solidFill>
                <a:latin typeface="Times New Roman" panose="02020603050405020304" pitchFamily="18" charset="0"/>
                <a:ea typeface="Calibri" pitchFamily="34" charset="0"/>
                <a:cs typeface="Times New Roman" panose="02020603050405020304" pitchFamily="18" charset="0"/>
              </a:rPr>
              <a:t>Основные показатели социально-экономического развития</a:t>
            </a:r>
          </a:p>
          <a:p>
            <a:pPr lvl="0" indent="450850"/>
            <a:r>
              <a:rPr lang="ru-RU" b="1" i="1" dirty="0" smtClean="0">
                <a:solidFill>
                  <a:prstClr val="black"/>
                </a:solidFill>
                <a:latin typeface="Times New Roman" panose="02020603050405020304" pitchFamily="18" charset="0"/>
                <a:ea typeface="Calibri" pitchFamily="34" charset="0"/>
                <a:cs typeface="Times New Roman" panose="02020603050405020304" pitchFamily="18" charset="0"/>
              </a:rPr>
              <a:t> городского округа город Урай</a:t>
            </a:r>
            <a:endParaRPr lang="ru-RU" b="1" i="1" dirty="0">
              <a:solidFill>
                <a:prstClr val="black"/>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79512" y="6309320"/>
            <a:ext cx="1778051" cy="430887"/>
          </a:xfrm>
          <a:prstGeom prst="rect">
            <a:avLst/>
          </a:prstGeom>
        </p:spPr>
        <p:txBody>
          <a:bodyPr wrap="none">
            <a:spAutoFit/>
          </a:bodyPr>
          <a:lstStyle/>
          <a:p>
            <a:r>
              <a:rPr lang="ru-RU" sz="1100" dirty="0" smtClean="0">
                <a:latin typeface="Times New Roman" pitchFamily="18" charset="0"/>
                <a:cs typeface="Times New Roman" pitchFamily="18" charset="0"/>
              </a:rPr>
              <a:t>* - оценка</a:t>
            </a:r>
          </a:p>
          <a:p>
            <a:r>
              <a:rPr lang="ru-RU" sz="1100" dirty="0" smtClean="0">
                <a:latin typeface="Times New Roman" pitchFamily="18" charset="0"/>
                <a:cs typeface="Times New Roman" pitchFamily="18" charset="0"/>
              </a:rPr>
              <a:t>** - январь-сентябрь 2018 </a:t>
            </a:r>
            <a:endParaRPr lang="ru-RU" sz="1100"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 xmlns:p14="http://schemas.microsoft.com/office/powerpoint/2010/main" val="3027981042"/>
              </p:ext>
            </p:extLst>
          </p:nvPr>
        </p:nvGraphicFramePr>
        <p:xfrm>
          <a:off x="179512" y="908720"/>
          <a:ext cx="8784976" cy="4606450"/>
        </p:xfrm>
        <a:graphic>
          <a:graphicData uri="http://schemas.openxmlformats.org/drawingml/2006/table">
            <a:tbl>
              <a:tblPr/>
              <a:tblGrid>
                <a:gridCol w="2232248"/>
                <a:gridCol w="1215936"/>
                <a:gridCol w="789661"/>
                <a:gridCol w="614181"/>
                <a:gridCol w="764598"/>
                <a:gridCol w="3168352"/>
              </a:tblGrid>
              <a:tr h="792088">
                <a:tc>
                  <a:txBody>
                    <a:bodyPr/>
                    <a:lstStyle/>
                    <a:p>
                      <a:pPr algn="ctr" fontAlgn="ctr"/>
                      <a:r>
                        <a:rPr lang="ru-RU" sz="800" b="1" i="0" u="none" strike="noStrike" dirty="0">
                          <a:effectLst/>
                          <a:latin typeface="Times New Roman" panose="02020603050405020304" pitchFamily="18" charset="0"/>
                        </a:rPr>
                        <a:t>Наименование доходов</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Код бюджетной классификации</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План на 2018 год (уточненный)</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Исполнено по итогам 2018 года</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 исполнения от уточненного плана 2018 года</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Причины роста  или снижения от уточненного плана на 2018 год</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238">
                <a:tc>
                  <a:txBody>
                    <a:bodyPr/>
                    <a:lstStyle/>
                    <a:p>
                      <a:pPr algn="l" fontAlgn="ctr"/>
                      <a:r>
                        <a:rPr lang="ru-RU" sz="800" b="1" i="0" u="none" strike="noStrike">
                          <a:effectLst/>
                          <a:latin typeface="Times New Roman" panose="02020603050405020304" pitchFamily="18" charset="0"/>
                        </a:rPr>
                        <a:t>4. Налоги на имущество, в том числе:</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000 1 06 00000 00 0000 000</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25 300,0</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27 385,5</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108,2</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1" i="0" u="none" strike="noStrike">
                          <a:effectLst/>
                          <a:latin typeface="Times New Roman" panose="02020603050405020304" pitchFamily="18" charset="0"/>
                        </a:rPr>
                        <a:t> </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43712">
                <a:tc>
                  <a:txBody>
                    <a:bodyPr/>
                    <a:lstStyle/>
                    <a:p>
                      <a:pPr algn="l" fontAlgn="ctr"/>
                      <a:r>
                        <a:rPr lang="ru-RU" sz="800" b="0" i="0" u="none" strike="noStrike">
                          <a:effectLst/>
                          <a:latin typeface="Times New Roman" panose="02020603050405020304" pitchFamily="18" charset="0"/>
                        </a:rPr>
                        <a:t>4.1.  Налог на имущество c физических лиц</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000 1 06 01000 00 0000 110</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8 500,0</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9 441,3</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panose="02020603050405020304" pitchFamily="18" charset="0"/>
                        </a:rPr>
                        <a:t>111,1</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dirty="0">
                          <a:effectLst/>
                          <a:latin typeface="Times New Roman" panose="02020603050405020304" pitchFamily="18" charset="0"/>
                        </a:rPr>
                        <a:t>Плановые показатели по данному налогу были уточнены в течение отчетного финансового года на (+ 1 200,0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                                                                                                                                                                                                                                                                                                                                                                                                                                                                                                                                                                                                                                                                         Поступление задолженности прошлых лет от физических лиц в результате проведенных совместных мероприятий с задействованными структурами, а также проведение исковой работы главным администратором - МРИ ФНС России №2 по ХМАО-Югре, отразилось на увеличении поступлений.</a:t>
                      </a:r>
                      <a:br>
                        <a:rPr lang="ru-RU" sz="800" b="0" i="0" u="none" strike="noStrike" dirty="0">
                          <a:effectLst/>
                          <a:latin typeface="Times New Roman" panose="02020603050405020304" pitchFamily="18" charset="0"/>
                        </a:rPr>
                      </a:br>
                      <a:endParaRPr lang="ru-RU" sz="800" b="0" i="0" u="none" strike="noStrike" dirty="0">
                        <a:effectLst/>
                        <a:latin typeface="Times New Roman" panose="02020603050405020304" pitchFamily="18" charset="0"/>
                      </a:endParaRP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2069">
                <a:tc>
                  <a:txBody>
                    <a:bodyPr/>
                    <a:lstStyle/>
                    <a:p>
                      <a:pPr algn="l" fontAlgn="ctr"/>
                      <a:r>
                        <a:rPr lang="ru-RU" sz="800" b="0" i="0" u="none" strike="noStrike">
                          <a:effectLst/>
                          <a:latin typeface="Times New Roman" panose="02020603050405020304" pitchFamily="18" charset="0"/>
                        </a:rPr>
                        <a:t>4.2. Земельный налог</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000 1 06 06000 00 0000 110</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panose="02020603050405020304" pitchFamily="18" charset="0"/>
                        </a:rPr>
                        <a:t>16 800,0</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17 944,2</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panose="02020603050405020304" pitchFamily="18" charset="0"/>
                        </a:rPr>
                        <a:t>106,8</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dirty="0">
                          <a:effectLst/>
                          <a:latin typeface="Times New Roman" panose="02020603050405020304" pitchFamily="18" charset="0"/>
                        </a:rPr>
                        <a:t>Плановые показатели по данному налогу были уточнены в течение отчетного финансового года на (- 1 605,0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  Согласно предоставленной информации от главного администратора платежей - МРИ ФНС России №2 по ХМАО-Югре - основная причина снижения плановых назначений сложилась в результате уточнения характеристик земельных участков (корректировка по исправлению технических ошибок, допущенных регистрирующими органами при расчете кадастровой стоимости объектов земельной собственности).</a:t>
                      </a:r>
                      <a:br>
                        <a:rPr lang="ru-RU" sz="800" b="0" i="0" u="none" strike="noStrike" dirty="0">
                          <a:effectLst/>
                          <a:latin typeface="Times New Roman" panose="02020603050405020304" pitchFamily="18" charset="0"/>
                        </a:rPr>
                      </a:br>
                      <a:endParaRPr lang="ru-RU" sz="800" b="0" i="0" u="none" strike="noStrike" dirty="0">
                        <a:effectLst/>
                        <a:latin typeface="Times New Roman" panose="02020603050405020304" pitchFamily="18" charset="0"/>
                      </a:endParaRP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18471">
                <a:tc>
                  <a:txBody>
                    <a:bodyPr/>
                    <a:lstStyle/>
                    <a:p>
                      <a:pPr algn="l" fontAlgn="ctr"/>
                      <a:r>
                        <a:rPr lang="ru-RU" sz="800" b="1" i="0" u="none" strike="noStrike">
                          <a:effectLst/>
                          <a:latin typeface="Times New Roman" panose="02020603050405020304" pitchFamily="18" charset="0"/>
                        </a:rPr>
                        <a:t>5. Государственная пошлина</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000 1 08 00000 00 0000 000</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5 130,9</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5 615,9</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109,5</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dirty="0">
                          <a:effectLst/>
                          <a:latin typeface="Times New Roman" panose="02020603050405020304" pitchFamily="18" charset="0"/>
                        </a:rPr>
                        <a:t>Плановые показатели по данному налогу были уточнены в течение отчетного финансового года на (- 471,1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 Основная причина снижения плановых назначений - уменьшение поступлений по делам, рассматриваемым в судах общей юрисдикции, мировыми судьями, администратором которых является Межрайонная инспекция Федеральной налоговой службы №2 по ХМАО-Югре (удельный вес составляет 80,6%). </a:t>
                      </a:r>
                      <a:br>
                        <a:rPr lang="ru-RU" sz="800" b="0" i="0" u="none" strike="noStrike" dirty="0">
                          <a:effectLst/>
                          <a:latin typeface="Times New Roman" panose="02020603050405020304" pitchFamily="18" charset="0"/>
                        </a:rPr>
                      </a:br>
                      <a:endParaRPr lang="ru-RU" sz="800" b="0" i="0" u="none" strike="noStrike" dirty="0">
                        <a:effectLst/>
                        <a:latin typeface="Times New Roman" panose="02020603050405020304" pitchFamily="18" charset="0"/>
                      </a:endParaRP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037">
                <a:tc>
                  <a:txBody>
                    <a:bodyPr/>
                    <a:lstStyle/>
                    <a:p>
                      <a:pPr algn="l" fontAlgn="ctr"/>
                      <a:r>
                        <a:rPr lang="ru-RU" sz="800" b="1" i="0" u="none" strike="noStrike">
                          <a:effectLst/>
                          <a:latin typeface="Times New Roman" panose="02020603050405020304" pitchFamily="18" charset="0"/>
                        </a:rPr>
                        <a:t>6. Прочие отмененные налоги</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000 1 09 00000 00 0000 000</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0,0</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0,0</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0,0</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dirty="0">
                          <a:effectLst/>
                          <a:latin typeface="Times New Roman" panose="02020603050405020304" pitchFamily="18" charset="0"/>
                        </a:rPr>
                        <a:t> </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9618">
                <a:tc>
                  <a:txBody>
                    <a:bodyPr/>
                    <a:lstStyle/>
                    <a:p>
                      <a:pPr algn="l" fontAlgn="ctr"/>
                      <a:r>
                        <a:rPr lang="ru-RU" sz="800" b="1" i="0" u="none" strike="noStrike" dirty="0">
                          <a:effectLst/>
                          <a:latin typeface="Times New Roman" panose="02020603050405020304" pitchFamily="18" charset="0"/>
                        </a:rPr>
                        <a:t>ИТОГО НАЛОГОВЫХ ДОХОДОВ</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dirty="0">
                          <a:effectLst/>
                          <a:latin typeface="Times New Roman" panose="02020603050405020304" pitchFamily="18" charset="0"/>
                        </a:rPr>
                        <a:t> </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dirty="0">
                          <a:effectLst/>
                          <a:latin typeface="Times New Roman" panose="02020603050405020304" pitchFamily="18" charset="0"/>
                        </a:rPr>
                        <a:t>642 120,4</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dirty="0">
                          <a:effectLst/>
                          <a:latin typeface="Times New Roman" panose="02020603050405020304" pitchFamily="18" charset="0"/>
                        </a:rPr>
                        <a:t>656 500,3</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800" b="1" i="0" u="none" strike="noStrike" dirty="0">
                          <a:effectLst/>
                          <a:latin typeface="Times New Roman" panose="02020603050405020304" pitchFamily="18" charset="0"/>
                        </a:rPr>
                        <a:t>102,2</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ru-RU" sz="800" b="1" i="0" u="none" strike="noStrike" dirty="0">
                          <a:effectLst/>
                          <a:latin typeface="Times New Roman" panose="02020603050405020304" pitchFamily="18" charset="0"/>
                        </a:rPr>
                        <a:t> </a:t>
                      </a:r>
                    </a:p>
                  </a:txBody>
                  <a:tcPr marL="5340" marR="5340" marT="53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bl>
          </a:graphicData>
        </a:graphic>
      </p:graphicFrame>
      <p:sp>
        <p:nvSpPr>
          <p:cNvPr id="5" name="Прямоугольник 4"/>
          <p:cNvSpPr/>
          <p:nvPr/>
        </p:nvSpPr>
        <p:spPr>
          <a:xfrm>
            <a:off x="7092280" y="548680"/>
            <a:ext cx="1872208" cy="246221"/>
          </a:xfrm>
          <a:prstGeom prst="rect">
            <a:avLst/>
          </a:prstGeom>
        </p:spPr>
        <p:txBody>
          <a:bodyPr wrap="square">
            <a:spAutoFit/>
          </a:bodyPr>
          <a:lstStyle/>
          <a:p>
            <a:pPr lvl="0" indent="450850" algn="ctr"/>
            <a:r>
              <a:rPr lang="ru-RU" sz="1000" dirty="0" smtClean="0">
                <a:solidFill>
                  <a:prstClr val="black"/>
                </a:solidFill>
                <a:latin typeface="Times New Roman" panose="02020603050405020304" pitchFamily="18" charset="0"/>
                <a:cs typeface="Times New Roman" panose="02020603050405020304" pitchFamily="18" charset="0"/>
              </a:rPr>
              <a:t>(продолжение слайда)</a:t>
            </a:r>
            <a:endParaRPr lang="ru-RU" sz="10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729552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 xmlns:p14="http://schemas.microsoft.com/office/powerpoint/2010/main" val="2335893188"/>
              </p:ext>
            </p:extLst>
          </p:nvPr>
        </p:nvGraphicFramePr>
        <p:xfrm>
          <a:off x="107504" y="980728"/>
          <a:ext cx="8928993" cy="5459271"/>
        </p:xfrm>
        <a:graphic>
          <a:graphicData uri="http://schemas.openxmlformats.org/drawingml/2006/table">
            <a:tbl>
              <a:tblPr/>
              <a:tblGrid>
                <a:gridCol w="2088232"/>
                <a:gridCol w="1296144"/>
                <a:gridCol w="720080"/>
                <a:gridCol w="648072"/>
                <a:gridCol w="750969"/>
                <a:gridCol w="3425496"/>
              </a:tblGrid>
              <a:tr h="634786">
                <a:tc>
                  <a:txBody>
                    <a:bodyPr/>
                    <a:lstStyle/>
                    <a:p>
                      <a:pPr algn="ctr" fontAlgn="ctr"/>
                      <a:r>
                        <a:rPr lang="ru-RU" sz="800" b="1" i="0" u="none" strike="noStrike" dirty="0">
                          <a:effectLst/>
                          <a:latin typeface="Times New Roman" panose="02020603050405020304" pitchFamily="18" charset="0"/>
                        </a:rPr>
                        <a:t>Наименование доходов</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Код бюджетной классификации</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План на 2018 год (уточненный)</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Исполнено по итогам 2018 года</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 исполнения от уточненного плана 2018 года</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Причины роста  или снижения от уточненного плана на 2018 год</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165">
                <a:tc>
                  <a:txBody>
                    <a:bodyPr/>
                    <a:lstStyle/>
                    <a:p>
                      <a:pPr algn="l" fontAlgn="ctr"/>
                      <a:r>
                        <a:rPr lang="ru-RU" sz="800" b="1" i="0" u="none" strike="noStrike" dirty="0">
                          <a:effectLst/>
                          <a:latin typeface="Times New Roman" panose="02020603050405020304" pitchFamily="18" charset="0"/>
                        </a:rPr>
                        <a:t> 1.  Доходы от использования муниципального имущества, в том числе:</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000 1 11 00000 00 0000 000</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99 698,2</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102 089,6</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102,4</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1" i="0" u="none" strike="noStrike">
                          <a:effectLst/>
                          <a:latin typeface="Times New Roman" panose="02020603050405020304" pitchFamily="18" charset="0"/>
                        </a:rPr>
                        <a:t> </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74289">
                <a:tc>
                  <a:txBody>
                    <a:bodyPr/>
                    <a:lstStyle/>
                    <a:p>
                      <a:pPr algn="l" fontAlgn="ctr"/>
                      <a:r>
                        <a:rPr lang="ru-RU" sz="800" b="0" i="0" u="none" strike="noStrike">
                          <a:effectLst/>
                          <a:latin typeface="Times New Roman" panose="02020603050405020304" pitchFamily="18" charset="0"/>
                        </a:rPr>
                        <a:t>1.1.  Доходы в виде прибыли (дивиденды по акциям), принадлежащие муниципальному образованию г. Урай </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panose="02020603050405020304" pitchFamily="18" charset="0"/>
                        </a:rPr>
                        <a:t>000 1 11 01000 00 0000 120</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panose="02020603050405020304" pitchFamily="18" charset="0"/>
                        </a:rPr>
                        <a:t>628,3</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panose="02020603050405020304" pitchFamily="18" charset="0"/>
                        </a:rPr>
                        <a:t>628,3</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panose="02020603050405020304" pitchFamily="18" charset="0"/>
                        </a:rPr>
                        <a:t>100,0</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dirty="0">
                          <a:effectLst/>
                          <a:latin typeface="Times New Roman" panose="02020603050405020304" pitchFamily="18" charset="0"/>
                        </a:rPr>
                        <a:t>Плановые показатели по данному налогу были уточнены в течение отчетного финансового года на (- 230,7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 Основная причина снижения плановых назначений – поступление ниже запланированных плановых назначений, так как  данный вид доходов зависит от результатов финансово-хозяйственной деятельности акционерных обществ, с долей акций, принадлежащих муниципальному образованию город </a:t>
                      </a:r>
                      <a:r>
                        <a:rPr lang="ru-RU" sz="800" b="0" i="0" u="none" strike="noStrike" dirty="0" err="1">
                          <a:effectLst/>
                          <a:latin typeface="Times New Roman" panose="02020603050405020304" pitchFamily="18" charset="0"/>
                        </a:rPr>
                        <a:t>Урай</a:t>
                      </a:r>
                      <a:r>
                        <a:rPr lang="ru-RU" sz="800" b="0" i="0" u="none" strike="noStrike" dirty="0">
                          <a:effectLst/>
                          <a:latin typeface="Times New Roman" panose="02020603050405020304" pitchFamily="18" charset="0"/>
                        </a:rPr>
                        <a:t> по итогам за 2017 финансовый год. В соответствии с принятыми  решениями на годовых общих собраниях акционеров  доходы от дивидендов поступили в сумме 628,3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 от: АО "</a:t>
                      </a:r>
                      <a:r>
                        <a:rPr lang="ru-RU" sz="800" b="0" i="0" u="none" strike="noStrike" dirty="0" err="1">
                          <a:effectLst/>
                          <a:latin typeface="Times New Roman" panose="02020603050405020304" pitchFamily="18" charset="0"/>
                        </a:rPr>
                        <a:t>Агроника</a:t>
                      </a:r>
                      <a:r>
                        <a:rPr lang="ru-RU" sz="800" b="0" i="0" u="none" strike="noStrike" dirty="0">
                          <a:effectLst/>
                          <a:latin typeface="Times New Roman" panose="02020603050405020304" pitchFamily="18" charset="0"/>
                        </a:rPr>
                        <a:t>", АО "Водоканал", ОАО "ЮТЭК-Энергия", АО "</a:t>
                      </a:r>
                      <a:r>
                        <a:rPr lang="ru-RU" sz="800" b="0" i="0" u="none" strike="noStrike" dirty="0" err="1">
                          <a:effectLst/>
                          <a:latin typeface="Times New Roman" panose="02020603050405020304" pitchFamily="18" charset="0"/>
                        </a:rPr>
                        <a:t>Урайтеплоэнергия</a:t>
                      </a:r>
                      <a:r>
                        <a:rPr lang="ru-RU" sz="800" b="0" i="0" u="none" strike="noStrike" dirty="0">
                          <a:effectLst/>
                          <a:latin typeface="Times New Roman" panose="02020603050405020304" pitchFamily="18" charset="0"/>
                        </a:rPr>
                        <a:t>". </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64096">
                <a:tc>
                  <a:txBody>
                    <a:bodyPr/>
                    <a:lstStyle/>
                    <a:p>
                      <a:pPr algn="l" fontAlgn="ctr"/>
                      <a:r>
                        <a:rPr lang="ru-RU" sz="800" b="0" i="0" u="none" strike="noStrike">
                          <a:effectLst/>
                          <a:latin typeface="Times New Roman" panose="02020603050405020304" pitchFamily="18" charset="0"/>
                        </a:rPr>
                        <a:t>1.2. Аренда земельных участков </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000 1 11 05000 00 0000 120</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69 770,2</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71 778,4</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panose="02020603050405020304" pitchFamily="18" charset="0"/>
                        </a:rPr>
                        <a:t>102,9</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dirty="0">
                          <a:effectLst/>
                          <a:latin typeface="Times New Roman" panose="02020603050405020304" pitchFamily="18" charset="0"/>
                        </a:rPr>
                        <a:t>Плановые показатели по данному налогу были уточнены в течение отчетного финансового года на  (- 2 790,0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 Основные причины снижения плановых назначений  в результате отсутствия заявок по отдельным аукционам на право заключения договоров аренды земельных участков;  оспаривание арендаторами (ООО "</a:t>
                      </a:r>
                      <a:r>
                        <a:rPr lang="ru-RU" sz="800" b="0" i="0" u="none" strike="noStrike" dirty="0" err="1">
                          <a:effectLst/>
                          <a:latin typeface="Times New Roman" panose="02020603050405020304" pitchFamily="18" charset="0"/>
                        </a:rPr>
                        <a:t>Нефтедорстрой</a:t>
                      </a:r>
                      <a:r>
                        <a:rPr lang="ru-RU" sz="800" b="0" i="0" u="none" strike="noStrike" dirty="0">
                          <a:effectLst/>
                          <a:latin typeface="Times New Roman" panose="02020603050405020304" pitchFamily="18" charset="0"/>
                        </a:rPr>
                        <a:t>" и Малышевым А.И.) кадастровой стоимости арендованных земельных участков, что отразилось на снижении поступлений арендных платежей.                                                                                                                                                                                                                                                                                                                                                     </a:t>
                      </a:r>
                      <a:br>
                        <a:rPr lang="ru-RU" sz="800" b="0" i="0" u="none" strike="noStrike" dirty="0">
                          <a:effectLst/>
                          <a:latin typeface="Times New Roman" panose="02020603050405020304" pitchFamily="18" charset="0"/>
                        </a:rPr>
                      </a:br>
                      <a:endParaRPr lang="ru-RU" sz="800" b="0" i="0" u="none" strike="noStrike" dirty="0">
                        <a:effectLst/>
                        <a:latin typeface="Times New Roman" panose="02020603050405020304" pitchFamily="18" charset="0"/>
                      </a:endParaRP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4451">
                <a:tc>
                  <a:txBody>
                    <a:bodyPr/>
                    <a:lstStyle/>
                    <a:p>
                      <a:pPr algn="l" fontAlgn="ctr"/>
                      <a:r>
                        <a:rPr lang="ru-RU" sz="800" b="0" i="0" u="none" strike="noStrike">
                          <a:effectLst/>
                          <a:latin typeface="Times New Roman" panose="02020603050405020304" pitchFamily="18" charset="0"/>
                        </a:rPr>
                        <a:t>1.3.  Доходы от перечисления части прибыли, МУП</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000 1 11 07000 00 0000 120</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88,2</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88,2</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100,0</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dirty="0">
                          <a:effectLst/>
                          <a:latin typeface="Times New Roman" panose="02020603050405020304" pitchFamily="18" charset="0"/>
                        </a:rPr>
                        <a:t>Плановые показатели по данному налогу были уточнены в течение отчетного финансового года на  (+87,0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                                                                                                                                                                                                                                                                                                                                                                                                                                                                                                                                                                                                                                                                                                                               Основные причины увеличения: Доходы от перечисления части прибыли МУП зависят от результатов финансово-хозяйственной деятельности предприятия за отчетный финансовый год. Поступления  по отчислениям от прибыли МУП в соответствии с  решением комиссии о рассмотрении итогов финансово-хозяйственной деятельности за 2017 год поступили от единственного плательщика данных платежей - МУП «Ритуальные услуги».</a:t>
                      </a:r>
                      <a:br>
                        <a:rPr lang="ru-RU" sz="800" b="0" i="0" u="none" strike="noStrike" dirty="0">
                          <a:effectLst/>
                          <a:latin typeface="Times New Roman" panose="02020603050405020304" pitchFamily="18" charset="0"/>
                        </a:rPr>
                      </a:br>
                      <a:endParaRPr lang="ru-RU" sz="800" b="0" i="0" u="none" strike="noStrike" dirty="0">
                        <a:effectLst/>
                        <a:latin typeface="Times New Roman" panose="02020603050405020304" pitchFamily="18" charset="0"/>
                      </a:endParaRP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6902">
                <a:tc>
                  <a:txBody>
                    <a:bodyPr/>
                    <a:lstStyle/>
                    <a:p>
                      <a:pPr algn="l" fontAlgn="ctr"/>
                      <a:r>
                        <a:rPr lang="ru-RU" sz="800" b="0" i="0" u="none" strike="noStrike">
                          <a:effectLst/>
                          <a:latin typeface="Times New Roman" panose="02020603050405020304" pitchFamily="18" charset="0"/>
                        </a:rPr>
                        <a:t>1.4. Аренда муниципального имущества</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000 1 11 09000 00 0000 120</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29 211,5</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29 594,7</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101,3</a:t>
                      </a: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dirty="0">
                          <a:effectLst/>
                          <a:latin typeface="Times New Roman" panose="02020603050405020304" pitchFamily="18" charset="0"/>
                        </a:rPr>
                        <a:t>Плановые показатели по данному источнику неналоговых доходов были уточнены в течение отчетного финансового года на (+15 070,9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  </a:t>
                      </a:r>
                      <a:br>
                        <a:rPr lang="ru-RU" sz="800" b="0" i="0" u="none" strike="noStrike" dirty="0">
                          <a:effectLst/>
                          <a:latin typeface="Times New Roman" panose="02020603050405020304" pitchFamily="18" charset="0"/>
                        </a:rPr>
                      </a:br>
                      <a:r>
                        <a:rPr lang="ru-RU" sz="800" b="0" i="0" u="none" strike="noStrike" dirty="0">
                          <a:effectLst/>
                          <a:latin typeface="Times New Roman" panose="02020603050405020304" pitchFamily="18" charset="0"/>
                        </a:rPr>
                        <a:t>         Основные причины увеличения поступлений -  связано с поступлением платы от АО «Водоканал» за пользование муниципальным имуществом в сумме 14 735,0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 (планировалось заключение концессионного соглашения на  объекты водоснабжения и водоотведения),  также в связи с заключение новых договоров найма жилых помещений во вновь построенных домах, что увеличивает коэффициент при начислении платы за </a:t>
                      </a:r>
                      <a:r>
                        <a:rPr lang="ru-RU" sz="800" b="0" i="0" u="none" strike="noStrike" dirty="0" err="1">
                          <a:effectLst/>
                          <a:latin typeface="Times New Roman" panose="02020603050405020304" pitchFamily="18" charset="0"/>
                        </a:rPr>
                        <a:t>найм</a:t>
                      </a:r>
                      <a:r>
                        <a:rPr lang="ru-RU" sz="800" b="0" i="0" u="none" strike="noStrike" dirty="0">
                          <a:effectLst/>
                          <a:latin typeface="Times New Roman" panose="02020603050405020304" pitchFamily="18" charset="0"/>
                        </a:rPr>
                        <a:t> жилых помещений.</a:t>
                      </a:r>
                      <a:br>
                        <a:rPr lang="ru-RU" sz="800" b="0" i="0" u="none" strike="noStrike" dirty="0">
                          <a:effectLst/>
                          <a:latin typeface="Times New Roman" panose="02020603050405020304" pitchFamily="18" charset="0"/>
                        </a:rPr>
                      </a:br>
                      <a:endParaRPr lang="ru-RU" sz="800" b="0" i="0" u="none" strike="noStrike" dirty="0">
                        <a:effectLst/>
                        <a:latin typeface="Times New Roman" panose="02020603050405020304" pitchFamily="18" charset="0"/>
                      </a:endParaRPr>
                    </a:p>
                  </a:txBody>
                  <a:tcPr marL="2397" marR="2397" marT="23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Прямоугольник 5"/>
          <p:cNvSpPr/>
          <p:nvPr/>
        </p:nvSpPr>
        <p:spPr>
          <a:xfrm>
            <a:off x="7092280" y="620688"/>
            <a:ext cx="1863011" cy="246221"/>
          </a:xfrm>
          <a:prstGeom prst="rect">
            <a:avLst/>
          </a:prstGeom>
        </p:spPr>
        <p:txBody>
          <a:bodyPr wrap="none">
            <a:spAutoFit/>
          </a:bodyPr>
          <a:lstStyle/>
          <a:p>
            <a:pPr lvl="0" indent="450850" algn="ctr"/>
            <a:r>
              <a:rPr lang="ru-RU" sz="1000" dirty="0">
                <a:solidFill>
                  <a:prstClr val="black"/>
                </a:solidFill>
                <a:latin typeface="Times New Roman" panose="02020603050405020304" pitchFamily="18" charset="0"/>
                <a:cs typeface="Times New Roman" panose="02020603050405020304" pitchFamily="18" charset="0"/>
              </a:rPr>
              <a:t>(продолжение слайда)</a:t>
            </a:r>
          </a:p>
        </p:txBody>
      </p:sp>
    </p:spTree>
    <p:extLst>
      <p:ext uri="{BB962C8B-B14F-4D97-AF65-F5344CB8AC3E}">
        <p14:creationId xmlns="" xmlns:p14="http://schemas.microsoft.com/office/powerpoint/2010/main" val="29473249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 xmlns:p14="http://schemas.microsoft.com/office/powerpoint/2010/main" val="669512861"/>
              </p:ext>
            </p:extLst>
          </p:nvPr>
        </p:nvGraphicFramePr>
        <p:xfrm>
          <a:off x="98307" y="764704"/>
          <a:ext cx="8856984" cy="5981266"/>
        </p:xfrm>
        <a:graphic>
          <a:graphicData uri="http://schemas.openxmlformats.org/drawingml/2006/table">
            <a:tbl>
              <a:tblPr/>
              <a:tblGrid>
                <a:gridCol w="2313453"/>
                <a:gridCol w="1206738"/>
                <a:gridCol w="789662"/>
                <a:gridCol w="514683"/>
                <a:gridCol w="750969"/>
                <a:gridCol w="3281479"/>
              </a:tblGrid>
              <a:tr h="487207">
                <a:tc>
                  <a:txBody>
                    <a:bodyPr/>
                    <a:lstStyle/>
                    <a:p>
                      <a:pPr algn="ctr" fontAlgn="ctr"/>
                      <a:r>
                        <a:rPr lang="ru-RU" sz="800" b="1" i="0" u="none" strike="noStrike" dirty="0">
                          <a:effectLst/>
                          <a:latin typeface="Times New Roman" panose="02020603050405020304" pitchFamily="18" charset="0"/>
                        </a:rPr>
                        <a:t>Наименование доходов</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Код бюджетной классификации</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План на 2018 год (уточненный)</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Исполнено по итогам 2018 года</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 исполнения от уточненного плана 2018 года</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Причины роста  или снижения от уточненного плана на 2018 год</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25616">
                <a:tc>
                  <a:txBody>
                    <a:bodyPr/>
                    <a:lstStyle/>
                    <a:p>
                      <a:pPr algn="l" fontAlgn="ctr"/>
                      <a:r>
                        <a:rPr lang="ru-RU" sz="800" b="1" i="0" u="none" strike="noStrike">
                          <a:effectLst/>
                          <a:latin typeface="Times New Roman" panose="02020603050405020304" pitchFamily="18" charset="0"/>
                        </a:rPr>
                        <a:t>2. Плата за негативное воздействие на окружающую среду</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000 1 12 00000 00 0000 000</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2 700,3</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2 880,3</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106,7</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dirty="0">
                          <a:effectLst/>
                          <a:latin typeface="Times New Roman" panose="02020603050405020304" pitchFamily="18" charset="0"/>
                        </a:rPr>
                        <a:t>Плановые показатели по данному источнику неналоговых доходов были уточнены в течение отчетного финансового года на  (1 875,5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 Согласно предоставленной информации от главного администратора платежей - Управление Федеральной службы по надзору в сфере природопользования (</a:t>
                      </a:r>
                      <a:r>
                        <a:rPr lang="ru-RU" sz="800" b="0" i="0" u="none" strike="noStrike" dirty="0" err="1">
                          <a:effectLst/>
                          <a:latin typeface="Times New Roman" panose="02020603050405020304" pitchFamily="18" charset="0"/>
                        </a:rPr>
                        <a:t>Росприроднадзора</a:t>
                      </a:r>
                      <a:r>
                        <a:rPr lang="ru-RU" sz="800" b="0" i="0" u="none" strike="noStrike" dirty="0">
                          <a:effectLst/>
                          <a:latin typeface="Times New Roman" panose="02020603050405020304" pitchFamily="18" charset="0"/>
                        </a:rPr>
                        <a:t>) по Ханты-Мансийскому автономному округу-Югре, увеличение поступлений по данному источнику связано с поступлением:</a:t>
                      </a:r>
                      <a:br>
                        <a:rPr lang="ru-RU" sz="800" b="0" i="0" u="none" strike="noStrike" dirty="0">
                          <a:effectLst/>
                          <a:latin typeface="Times New Roman" panose="02020603050405020304" pitchFamily="18" charset="0"/>
                        </a:rPr>
                      </a:br>
                      <a:r>
                        <a:rPr lang="ru-RU" sz="800" b="0" i="0" u="none" strike="noStrike" dirty="0">
                          <a:effectLst/>
                          <a:latin typeface="Times New Roman" panose="02020603050405020304" pitchFamily="18" charset="0"/>
                        </a:rPr>
                        <a:t> 1) платежа в сумме 666,3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 от одного из плательщика – </a:t>
                      </a:r>
                      <a:r>
                        <a:rPr lang="ru-RU" sz="800" b="0" i="0" u="none" strike="noStrike" dirty="0" err="1">
                          <a:effectLst/>
                          <a:latin typeface="Times New Roman" panose="02020603050405020304" pitchFamily="18" charset="0"/>
                        </a:rPr>
                        <a:t>природопользователя</a:t>
                      </a:r>
                      <a:r>
                        <a:rPr lang="ru-RU" sz="800" b="0" i="0" u="none" strike="noStrike" dirty="0">
                          <a:effectLst/>
                          <a:latin typeface="Times New Roman" panose="02020603050405020304" pitchFamily="18" charset="0"/>
                        </a:rPr>
                        <a:t>  (АО «Водоканал»)  за 4 квартал 2017 года в результате  перерасчета с июня 2017 года платы за сбросы загрязняющих веществ в водные объекты, в связи с увеличением лимитов на нормативно-допустимые сбросы;</a:t>
                      </a:r>
                      <a:br>
                        <a:rPr lang="ru-RU" sz="800" b="0" i="0" u="none" strike="noStrike" dirty="0">
                          <a:effectLst/>
                          <a:latin typeface="Times New Roman" panose="02020603050405020304" pitchFamily="18" charset="0"/>
                        </a:rPr>
                      </a:br>
                      <a:r>
                        <a:rPr lang="ru-RU" sz="800" b="0" i="0" u="none" strike="noStrike" dirty="0">
                          <a:effectLst/>
                          <a:latin typeface="Times New Roman" panose="02020603050405020304" pitchFamily="18" charset="0"/>
                        </a:rPr>
                        <a:t>  2) задолженности прошлых лет.</a:t>
                      </a:r>
                      <a:br>
                        <a:rPr lang="ru-RU" sz="800" b="0" i="0" u="none" strike="noStrike" dirty="0">
                          <a:effectLst/>
                          <a:latin typeface="Times New Roman" panose="02020603050405020304" pitchFamily="18" charset="0"/>
                        </a:rPr>
                      </a:br>
                      <a:endParaRPr lang="ru-RU" sz="800" b="0" i="0" u="none" strike="noStrike" dirty="0">
                        <a:effectLst/>
                        <a:latin typeface="Times New Roman" panose="02020603050405020304" pitchFamily="18" charset="0"/>
                      </a:endParaRP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1603">
                <a:tc>
                  <a:txBody>
                    <a:bodyPr/>
                    <a:lstStyle/>
                    <a:p>
                      <a:pPr algn="l" fontAlgn="ctr"/>
                      <a:r>
                        <a:rPr lang="ru-RU" sz="800" b="1" i="0" u="none" strike="noStrike">
                          <a:effectLst/>
                          <a:latin typeface="Times New Roman" panose="02020603050405020304" pitchFamily="18" charset="0"/>
                        </a:rPr>
                        <a:t>3. Доходы от оказания платных услуг (работ) и компенсации затрат государства </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000 1 13 00000 00 0000 000</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3 469,9</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3 679,7</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106,0</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ru-RU" sz="800" b="0" i="0" u="none" strike="noStrike" dirty="0">
                          <a:effectLst/>
                          <a:latin typeface="Times New Roman" panose="02020603050405020304" pitchFamily="18" charset="0"/>
                        </a:rPr>
                        <a:t>Плановые показатели по данному источнику неналоговых доходов были уточнены в течение отчетного финансового года на  (+ 1 854,9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  </a:t>
                      </a:r>
                      <a:br>
                        <a:rPr lang="ru-RU" sz="800" b="0" i="0" u="none" strike="noStrike" dirty="0">
                          <a:effectLst/>
                          <a:latin typeface="Times New Roman" panose="02020603050405020304" pitchFamily="18" charset="0"/>
                        </a:rPr>
                      </a:br>
                      <a:r>
                        <a:rPr lang="ru-RU" sz="800" b="0" i="0" u="none" strike="noStrike" dirty="0">
                          <a:effectLst/>
                          <a:latin typeface="Times New Roman" panose="02020603050405020304" pitchFamily="18" charset="0"/>
                        </a:rPr>
                        <a:t>         Основные причины увеличений связаны с поступлением  средств от возврата:</a:t>
                      </a:r>
                      <a:br>
                        <a:rPr lang="ru-RU" sz="800" b="0" i="0" u="none" strike="noStrike" dirty="0">
                          <a:effectLst/>
                          <a:latin typeface="Times New Roman" panose="02020603050405020304" pitchFamily="18" charset="0"/>
                        </a:rPr>
                      </a:br>
                      <a:r>
                        <a:rPr lang="ru-RU" sz="800" b="0" i="0" u="none" strike="noStrike" dirty="0">
                          <a:effectLst/>
                          <a:latin typeface="Times New Roman" panose="02020603050405020304" pitchFamily="18" charset="0"/>
                        </a:rPr>
                        <a:t>         - финансирования прошлых лет из Фонда Социального Страхования (ФСС) в сумме 1 615,0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a:t>
                      </a:r>
                      <a:br>
                        <a:rPr lang="ru-RU" sz="800" b="0" i="0" u="none" strike="noStrike" dirty="0">
                          <a:effectLst/>
                          <a:latin typeface="Times New Roman" panose="02020603050405020304" pitchFamily="18" charset="0"/>
                        </a:rPr>
                      </a:br>
                      <a:r>
                        <a:rPr lang="ru-RU" sz="800" b="0" i="0" u="none" strike="noStrike" dirty="0">
                          <a:effectLst/>
                          <a:latin typeface="Times New Roman" panose="02020603050405020304" pitchFamily="18" charset="0"/>
                        </a:rPr>
                        <a:t>         -  финансирования прошлых лет  по итогам за 2015-2016 годы от некоммерческой организации «Югорский фонд капитального ремонта многоквартирных домов»  в связи с   образовавшейся экономией по факту выполненных работ на проведение капитального ремонта многоквартирных домов в городе </a:t>
                      </a:r>
                      <a:r>
                        <a:rPr lang="ru-RU" sz="800" b="0" i="0" u="none" strike="noStrike" dirty="0" err="1">
                          <a:effectLst/>
                          <a:latin typeface="Times New Roman" panose="02020603050405020304" pitchFamily="18" charset="0"/>
                        </a:rPr>
                        <a:t>Урай</a:t>
                      </a:r>
                      <a:r>
                        <a:rPr lang="ru-RU" sz="800" b="0" i="0" u="none" strike="noStrike" dirty="0">
                          <a:effectLst/>
                          <a:latin typeface="Times New Roman" panose="02020603050405020304" pitchFamily="18" charset="0"/>
                        </a:rPr>
                        <a:t> в сумме 696,1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a:t>
                      </a:r>
                      <a:br>
                        <a:rPr lang="ru-RU" sz="800" b="0" i="0" u="none" strike="noStrike" dirty="0">
                          <a:effectLst/>
                          <a:latin typeface="Times New Roman" panose="02020603050405020304" pitchFamily="18" charset="0"/>
                        </a:rPr>
                      </a:br>
                      <a:endParaRPr lang="ru-RU" sz="800" b="0" i="0" u="none" strike="noStrike" dirty="0">
                        <a:effectLst/>
                        <a:latin typeface="Times New Roman" panose="02020603050405020304" pitchFamily="18" charset="0"/>
                      </a:endParaRP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4962">
                <a:tc>
                  <a:txBody>
                    <a:bodyPr/>
                    <a:lstStyle/>
                    <a:p>
                      <a:pPr algn="l" fontAlgn="ctr"/>
                      <a:r>
                        <a:rPr lang="ru-RU" sz="800" b="0" i="0" u="none" strike="noStrike">
                          <a:effectLst/>
                          <a:latin typeface="Times New Roman" panose="02020603050405020304" pitchFamily="18" charset="0"/>
                        </a:rPr>
                        <a:t>3.1.Доходы от оказания платных услуг (работ)</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000 1 13 01000 00 0000 130</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80,0</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83,4</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panose="02020603050405020304" pitchFamily="18" charset="0"/>
                        </a:rPr>
                        <a:t>104,3</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r>
              <a:tr h="641769">
                <a:tc>
                  <a:txBody>
                    <a:bodyPr/>
                    <a:lstStyle/>
                    <a:p>
                      <a:pPr algn="l" fontAlgn="ctr"/>
                      <a:r>
                        <a:rPr lang="ru-RU" sz="800" b="0" i="0" u="none" strike="noStrike">
                          <a:effectLst/>
                          <a:latin typeface="Times New Roman" panose="02020603050405020304" pitchFamily="18" charset="0"/>
                        </a:rPr>
                        <a:t>3.2.Доходы от компенсации затрат государства</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000 1 13 02000 00 0000 130</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3 389,9</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3 596,3</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panose="02020603050405020304" pitchFamily="18" charset="0"/>
                        </a:rPr>
                        <a:t>106,1</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r>
              <a:tr h="147842">
                <a:tc>
                  <a:txBody>
                    <a:bodyPr/>
                    <a:lstStyle/>
                    <a:p>
                      <a:pPr algn="l" fontAlgn="ctr"/>
                      <a:r>
                        <a:rPr lang="ru-RU" sz="800" b="1" i="0" u="none" strike="noStrike">
                          <a:effectLst/>
                          <a:latin typeface="Times New Roman" panose="02020603050405020304" pitchFamily="18" charset="0"/>
                        </a:rPr>
                        <a:t>4. Доходы от продажи материальных и нематериальных активов, в том числе: </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000 1 14 00000 00 0000 000</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32 639,6</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34 530,0</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105,8</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l" fontAlgn="ctr"/>
                      <a:r>
                        <a:rPr lang="ru-RU" sz="800" b="0" i="0" u="none" strike="noStrike" dirty="0">
                          <a:effectLst/>
                          <a:latin typeface="Times New Roman" panose="02020603050405020304" pitchFamily="18" charset="0"/>
                        </a:rPr>
                        <a:t>Плановые показатели по данному источнику неналоговых доходов были уточнены в течение отчетного финансового года на   (+ 4 697,8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).Основные причины увеличений связаны с поступлением  средств от реализации муниципального имущества (купля, продажа, мена жилья), в связи с заключением новых договоров с доплатой разницы стоимости квартир, поступлением единовременных платежей, с досрочным погашением платы от реализации муниципального имущества, ранее установленного договором срока, поступлением дебиторской задолженности прошлых лет, реализацией с аукциона двух автотранспортных средств в рамках реализации Федерального закона от 21.12.2001 №178-ФЗ на сумму 922,9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 и линий электроснабжения (преимущественное право выкупа) на сумму 104,3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 включенных в план приватизации на 2017 год и плановый период 2018-2019 годов, поступлением средств от продажи земельных участков в результате заключения 24 договоров, из которых по 12 договорам переоформлено право аренды в собственность земельных участков под строительство жилых домов и продажи земельных участков под личное подсобное хозяйство.</a:t>
                      </a:r>
                      <a:br>
                        <a:rPr lang="ru-RU" sz="800" b="0" i="0" u="none" strike="noStrike" dirty="0">
                          <a:effectLst/>
                          <a:latin typeface="Times New Roman" panose="02020603050405020304" pitchFamily="18" charset="0"/>
                        </a:rPr>
                      </a:br>
                      <a:endParaRPr lang="ru-RU" sz="800" b="0" i="0" u="none" strike="noStrike" dirty="0">
                        <a:effectLst/>
                        <a:latin typeface="Times New Roman" panose="02020603050405020304" pitchFamily="18" charset="0"/>
                      </a:endParaRP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3606">
                <a:tc>
                  <a:txBody>
                    <a:bodyPr/>
                    <a:lstStyle/>
                    <a:p>
                      <a:pPr algn="l" fontAlgn="ctr"/>
                      <a:r>
                        <a:rPr lang="ru-RU" sz="800" b="0" i="0" u="none" strike="noStrike">
                          <a:effectLst/>
                          <a:latin typeface="Times New Roman" panose="02020603050405020304" pitchFamily="18" charset="0"/>
                        </a:rPr>
                        <a:t>4.1. Доходы от реализации имущества, находящегося в собственности городских округов</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000 1 14 02000 00 0000 000</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29 988,8</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30 762,3</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panose="02020603050405020304" pitchFamily="18" charset="0"/>
                        </a:rPr>
                        <a:t>102,6</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r>
              <a:tr h="937453">
                <a:tc>
                  <a:txBody>
                    <a:bodyPr/>
                    <a:lstStyle/>
                    <a:p>
                      <a:pPr algn="l" fontAlgn="ctr"/>
                      <a:r>
                        <a:rPr lang="ru-RU" sz="800" b="0" i="0" u="none" strike="noStrike">
                          <a:effectLst/>
                          <a:latin typeface="Times New Roman" panose="02020603050405020304" pitchFamily="18" charset="0"/>
                        </a:rPr>
                        <a:t>4.2.  Доходы от продажи земельных участков</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000 1 14 06000 00 0000 000</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panose="02020603050405020304" pitchFamily="18" charset="0"/>
                        </a:rPr>
                        <a:t>2 650,8</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3 767,7</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panose="02020603050405020304" pitchFamily="18" charset="0"/>
                        </a:rPr>
                        <a:t>142,1</a:t>
                      </a:r>
                    </a:p>
                  </a:txBody>
                  <a:tcPr marL="2553" marR="2553" marT="255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r>
            </a:tbl>
          </a:graphicData>
        </a:graphic>
      </p:graphicFrame>
      <p:sp>
        <p:nvSpPr>
          <p:cNvPr id="5" name="Прямоугольник 4"/>
          <p:cNvSpPr/>
          <p:nvPr/>
        </p:nvSpPr>
        <p:spPr>
          <a:xfrm>
            <a:off x="7092280" y="476672"/>
            <a:ext cx="1863011" cy="246221"/>
          </a:xfrm>
          <a:prstGeom prst="rect">
            <a:avLst/>
          </a:prstGeom>
        </p:spPr>
        <p:txBody>
          <a:bodyPr wrap="none">
            <a:spAutoFit/>
          </a:bodyPr>
          <a:lstStyle/>
          <a:p>
            <a:pPr lvl="0" indent="450850" algn="ctr"/>
            <a:r>
              <a:rPr lang="ru-RU" sz="1000" dirty="0">
                <a:solidFill>
                  <a:prstClr val="black"/>
                </a:solidFill>
                <a:latin typeface="Times New Roman" panose="02020603050405020304" pitchFamily="18" charset="0"/>
                <a:cs typeface="Times New Roman" panose="02020603050405020304" pitchFamily="18" charset="0"/>
              </a:rPr>
              <a:t>(продолжение слайда)</a:t>
            </a:r>
          </a:p>
        </p:txBody>
      </p:sp>
    </p:spTree>
    <p:extLst>
      <p:ext uri="{BB962C8B-B14F-4D97-AF65-F5344CB8AC3E}">
        <p14:creationId xmlns="" xmlns:p14="http://schemas.microsoft.com/office/powerpoint/2010/main" val="20129693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 xmlns:p14="http://schemas.microsoft.com/office/powerpoint/2010/main" val="1463429465"/>
              </p:ext>
            </p:extLst>
          </p:nvPr>
        </p:nvGraphicFramePr>
        <p:xfrm>
          <a:off x="107504" y="692696"/>
          <a:ext cx="8928991" cy="5904657"/>
        </p:xfrm>
        <a:graphic>
          <a:graphicData uri="http://schemas.openxmlformats.org/drawingml/2006/table">
            <a:tbl>
              <a:tblPr/>
              <a:tblGrid>
                <a:gridCol w="2304256"/>
                <a:gridCol w="1244201"/>
                <a:gridCol w="796133"/>
                <a:gridCol w="551954"/>
                <a:gridCol w="724070"/>
                <a:gridCol w="3308377"/>
              </a:tblGrid>
              <a:tr h="722333">
                <a:tc>
                  <a:txBody>
                    <a:bodyPr/>
                    <a:lstStyle/>
                    <a:p>
                      <a:pPr algn="ctr" fontAlgn="ctr"/>
                      <a:r>
                        <a:rPr lang="ru-RU" sz="800" b="1" i="0" u="none" strike="noStrike" dirty="0">
                          <a:effectLst/>
                          <a:latin typeface="Times New Roman" panose="02020603050405020304" pitchFamily="18" charset="0"/>
                        </a:rPr>
                        <a:t>Наименование доходов</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Код бюджетной классификации</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План на 2018 год (уточненный)</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Исполнено по итогам 2018 года</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 исполнения от уточненного плана 2018 года</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Причины роста  или снижения от уточненного плана на 2018 год</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7838">
                <a:tc>
                  <a:txBody>
                    <a:bodyPr/>
                    <a:lstStyle/>
                    <a:p>
                      <a:pPr algn="l" fontAlgn="ctr"/>
                      <a:r>
                        <a:rPr lang="ru-RU" sz="800" b="1" i="0" u="none" strike="noStrike">
                          <a:effectLst/>
                          <a:latin typeface="Times New Roman" panose="02020603050405020304" pitchFamily="18" charset="0"/>
                        </a:rPr>
                        <a:t>5. Штрафные санкции, возмещения ущерба</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000 1 16 00000 00 0000 000</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11 492,6</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11 958,9</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104,1</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dirty="0">
                          <a:effectLst/>
                          <a:latin typeface="Times New Roman" panose="02020603050405020304" pitchFamily="18" charset="0"/>
                        </a:rPr>
                        <a:t>Плановые показатели по данному источнику неналоговых доходов были уточнены в течение отчетного финансового года на (+4 331,6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 Основные причины высокого процента роста – проведение контрольных мероприятий 12 главных администраторов доходов, уполномоченных  по взысканию штрафных санкций, в том числе поступление штрафов, за неисполнение договорных обязательств по условиям контрактов в сумме 3 974,6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 </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49020">
                <a:tc>
                  <a:txBody>
                    <a:bodyPr/>
                    <a:lstStyle/>
                    <a:p>
                      <a:pPr algn="l" fontAlgn="ctr"/>
                      <a:r>
                        <a:rPr lang="ru-RU" sz="800" b="1" i="0" u="none" strike="noStrike">
                          <a:effectLst/>
                          <a:latin typeface="Times New Roman" panose="02020603050405020304" pitchFamily="18" charset="0"/>
                        </a:rPr>
                        <a:t>6. Прочие неналоговые доходы</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000 1 17 00000 00 0000 000</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92,5</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82,8</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89,5</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dirty="0">
                          <a:effectLst/>
                          <a:latin typeface="Times New Roman" panose="02020603050405020304" pitchFamily="18" charset="0"/>
                        </a:rPr>
                        <a:t>                                                                                                                                                                                                                                                                                                                                                                                                                           Плановые показатели по данному источнику неналоговых доходов были уточнены в течение отчетного финансового года на (+92,5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 В данном разделе снижение показателей сложилось в результате уточнения главным администратором 10.01.2018 года невыясненных платежей, которые поступили в бюджет города </a:t>
                      </a:r>
                      <a:r>
                        <a:rPr lang="ru-RU" sz="800" b="0" i="0" u="none" strike="noStrike" dirty="0" err="1">
                          <a:effectLst/>
                          <a:latin typeface="Times New Roman" panose="02020603050405020304" pitchFamily="18" charset="0"/>
                        </a:rPr>
                        <a:t>Урай</a:t>
                      </a:r>
                      <a:r>
                        <a:rPr lang="ru-RU" sz="800" b="0" i="0" u="none" strike="noStrike" dirty="0">
                          <a:effectLst/>
                          <a:latin typeface="Times New Roman" panose="02020603050405020304" pitchFamily="18" charset="0"/>
                        </a:rPr>
                        <a:t> 29.12.2017 в сумме 9,7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 (операции по уточнению платежей УФК по ХМАО - Югре уже были прекращены).  </a:t>
                      </a:r>
                      <a:r>
                        <a:rPr lang="ru-RU" sz="800" b="0" i="0" u="none" strike="noStrike" dirty="0" smtClean="0">
                          <a:effectLst/>
                          <a:latin typeface="Times New Roman" panose="02020603050405020304" pitchFamily="18" charset="0"/>
                        </a:rPr>
                        <a:t>  </a:t>
                      </a:r>
                      <a:endParaRPr lang="ru-RU" sz="800" b="0" i="0" u="none" strike="noStrike" dirty="0">
                        <a:effectLst/>
                        <a:latin typeface="Times New Roman" panose="02020603050405020304" pitchFamily="18" charset="0"/>
                      </a:endParaRP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771">
                <a:tc>
                  <a:txBody>
                    <a:bodyPr/>
                    <a:lstStyle/>
                    <a:p>
                      <a:pPr algn="l" fontAlgn="ctr"/>
                      <a:r>
                        <a:rPr lang="ru-RU" sz="800" b="1" i="0" u="none" strike="noStrike" dirty="0">
                          <a:effectLst/>
                          <a:latin typeface="Times New Roman" panose="02020603050405020304" pitchFamily="18" charset="0"/>
                        </a:rPr>
                        <a:t>ИТОГО НЕНАЛОГОВЫХ ДОХОДОВ</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800" b="1" i="0" u="none" strike="noStrike">
                          <a:effectLst/>
                          <a:latin typeface="Times New Roman" panose="02020603050405020304" pitchFamily="18" charset="0"/>
                        </a:rPr>
                        <a:t> </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800" b="1" i="0" u="none" strike="noStrike">
                          <a:effectLst/>
                          <a:latin typeface="Times New Roman" panose="02020603050405020304" pitchFamily="18" charset="0"/>
                        </a:rPr>
                        <a:t>150 093,1</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800" b="1" i="0" u="none" strike="noStrike">
                          <a:effectLst/>
                          <a:latin typeface="Times New Roman" panose="02020603050405020304" pitchFamily="18" charset="0"/>
                        </a:rPr>
                        <a:t>155 221,3</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800" b="1" i="0" u="none" strike="noStrike">
                          <a:effectLst/>
                          <a:latin typeface="Times New Roman" panose="02020603050405020304" pitchFamily="18" charset="0"/>
                        </a:rPr>
                        <a:t>103,4</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ru-RU" sz="800" b="1" i="0" u="none" strike="noStrike" dirty="0">
                          <a:effectLst/>
                          <a:latin typeface="Times New Roman" panose="02020603050405020304" pitchFamily="18" charset="0"/>
                        </a:rPr>
                        <a:t> </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65856">
                <a:tc>
                  <a:txBody>
                    <a:bodyPr/>
                    <a:lstStyle/>
                    <a:p>
                      <a:pPr algn="l" fontAlgn="ctr"/>
                      <a:r>
                        <a:rPr lang="ru-RU" sz="800" b="1" i="0" u="none" strike="noStrike" dirty="0">
                          <a:effectLst/>
                          <a:latin typeface="Times New Roman" panose="02020603050405020304" pitchFamily="18" charset="0"/>
                        </a:rPr>
                        <a:t>1. Безвозмездные поступления от других бюджетов бюджетной системы</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000 2 02 00000 00 0000 000</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2 558 426,9</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2 542 691,6</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dirty="0">
                          <a:effectLst/>
                          <a:latin typeface="Times New Roman" panose="02020603050405020304" pitchFamily="18" charset="0"/>
                        </a:rPr>
                        <a:t>99,4</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l" fontAlgn="ctr"/>
                      <a:r>
                        <a:rPr lang="ru-RU" sz="800" b="0" i="0" u="none" strike="noStrike" dirty="0">
                          <a:effectLst/>
                          <a:latin typeface="Times New Roman" panose="02020603050405020304" pitchFamily="18" charset="0"/>
                        </a:rPr>
                        <a:t>Безвозмездные поступления, поступающие из федерального бюджета и бюджета автономного округа. В течение отчетного периода уточняются в части дотаций, субвенций, субсидий и иных межбюджетных трансфертов.</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5048">
                <a:tc>
                  <a:txBody>
                    <a:bodyPr/>
                    <a:lstStyle/>
                    <a:p>
                      <a:pPr algn="l" fontAlgn="ctr"/>
                      <a:r>
                        <a:rPr lang="ru-RU" sz="800" b="0" i="0" u="none" strike="noStrike">
                          <a:effectLst/>
                          <a:latin typeface="Times New Roman" panose="02020603050405020304" pitchFamily="18" charset="0"/>
                        </a:rPr>
                        <a:t>Дотации </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000 2 02 01000 00 0000 151</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499 768,5</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499 768,5</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panose="02020603050405020304" pitchFamily="18" charset="0"/>
                        </a:rPr>
                        <a:t>100,0</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r>
              <a:tr h="135048">
                <a:tc>
                  <a:txBody>
                    <a:bodyPr/>
                    <a:lstStyle/>
                    <a:p>
                      <a:pPr algn="l" fontAlgn="ctr"/>
                      <a:r>
                        <a:rPr lang="ru-RU" sz="800" b="0" i="0" u="none" strike="noStrike">
                          <a:effectLst/>
                          <a:latin typeface="Times New Roman" panose="02020603050405020304" pitchFamily="18" charset="0"/>
                        </a:rPr>
                        <a:t>Субсидии</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000 2 02 02000 00 0000 151</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744 494,7</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736 132,9</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panose="02020603050405020304" pitchFamily="18" charset="0"/>
                        </a:rPr>
                        <a:t>98,9</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r>
              <a:tr h="144970">
                <a:tc>
                  <a:txBody>
                    <a:bodyPr/>
                    <a:lstStyle/>
                    <a:p>
                      <a:pPr algn="l" fontAlgn="ctr"/>
                      <a:r>
                        <a:rPr lang="ru-RU" sz="800" b="0" i="0" u="none" strike="noStrike">
                          <a:effectLst/>
                          <a:latin typeface="Times New Roman" panose="02020603050405020304" pitchFamily="18" charset="0"/>
                        </a:rPr>
                        <a:t>Субвенции на реализацию госполномочий</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000 2 02 03000 00 0000 151</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1 271 305,0</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1 263 999,0</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99,4</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r>
              <a:tr h="135048">
                <a:tc>
                  <a:txBody>
                    <a:bodyPr/>
                    <a:lstStyle/>
                    <a:p>
                      <a:pPr algn="l" fontAlgn="ctr"/>
                      <a:r>
                        <a:rPr lang="ru-RU" sz="800" b="0" i="0" u="none" strike="noStrike">
                          <a:effectLst/>
                          <a:latin typeface="Times New Roman" panose="02020603050405020304" pitchFamily="18" charset="0"/>
                        </a:rPr>
                        <a:t>Иные межбюджетные трансферты</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000 2 02 04000 00 0000 151</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42 858,7</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effectLst/>
                          <a:latin typeface="Times New Roman" panose="02020603050405020304" pitchFamily="18" charset="0"/>
                        </a:rPr>
                        <a:t>42 791,2</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effectLst/>
                          <a:latin typeface="Times New Roman" panose="02020603050405020304" pitchFamily="18" charset="0"/>
                        </a:rPr>
                        <a:t>99,8</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r>
              <a:tr h="1020159">
                <a:tc>
                  <a:txBody>
                    <a:bodyPr/>
                    <a:lstStyle/>
                    <a:p>
                      <a:pPr algn="l" fontAlgn="ctr"/>
                      <a:r>
                        <a:rPr lang="ru-RU" sz="800" b="1" i="0" u="none" strike="noStrike">
                          <a:effectLst/>
                          <a:latin typeface="Times New Roman" panose="02020603050405020304" pitchFamily="18" charset="0"/>
                        </a:rPr>
                        <a:t>2. Прочие безвозмездные поступления </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000 2 07 00000 00 0000 000</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55 186,8</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55 188,1</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100,0</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dirty="0">
                          <a:effectLst/>
                          <a:latin typeface="Times New Roman" panose="02020603050405020304" pitchFamily="18" charset="0"/>
                        </a:rPr>
                        <a:t>     За отчетный период поступили доходы в рамках:                                                                                                                                                                                                                                                                                                                                               1) соглашения о сотрудничестве между ПАО "Нефтяная компания "ЛУКОЙЛ" и Правительством ХМАО-Югры в сумме 55 089,2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a:t>
                      </a:r>
                      <a:br>
                        <a:rPr lang="ru-RU" sz="800" b="0" i="0" u="none" strike="noStrike" dirty="0">
                          <a:effectLst/>
                          <a:latin typeface="Times New Roman" panose="02020603050405020304" pitchFamily="18" charset="0"/>
                        </a:rPr>
                      </a:br>
                      <a:r>
                        <a:rPr lang="ru-RU" sz="800" b="0" i="0" u="none" strike="noStrike" dirty="0">
                          <a:effectLst/>
                          <a:latin typeface="Times New Roman" panose="02020603050405020304" pitchFamily="18" charset="0"/>
                        </a:rPr>
                        <a:t> 2)  реализации приоритетного проекта "Формирование комфортной городской среды", согласно постановления администрации города </a:t>
                      </a:r>
                      <a:r>
                        <a:rPr lang="ru-RU" sz="800" b="0" i="0" u="none" strike="noStrike" dirty="0" err="1">
                          <a:effectLst/>
                          <a:latin typeface="Times New Roman" panose="02020603050405020304" pitchFamily="18" charset="0"/>
                        </a:rPr>
                        <a:t>Урай</a:t>
                      </a:r>
                      <a:r>
                        <a:rPr lang="ru-RU" sz="800" b="0" i="0" u="none" strike="noStrike" dirty="0">
                          <a:effectLst/>
                          <a:latin typeface="Times New Roman" panose="02020603050405020304" pitchFamily="18" charset="0"/>
                        </a:rPr>
                        <a:t> от 30.06.2017 №1876 в сумме 98,9 </a:t>
                      </a:r>
                      <a:r>
                        <a:rPr lang="ru-RU" sz="800" b="0" i="0" u="none" strike="noStrike" dirty="0" err="1">
                          <a:effectLst/>
                          <a:latin typeface="Times New Roman" panose="02020603050405020304" pitchFamily="18" charset="0"/>
                        </a:rPr>
                        <a:t>тыс.рублей</a:t>
                      </a:r>
                      <a:r>
                        <a:rPr lang="ru-RU" sz="800" b="0" i="0" u="none" strike="noStrike" dirty="0">
                          <a:effectLst/>
                          <a:latin typeface="Times New Roman" panose="02020603050405020304" pitchFamily="18" charset="0"/>
                        </a:rPr>
                        <a:t>.</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4710">
                <a:tc>
                  <a:txBody>
                    <a:bodyPr/>
                    <a:lstStyle/>
                    <a:p>
                      <a:pPr algn="l" fontAlgn="ctr"/>
                      <a:r>
                        <a:rPr lang="ru-RU" sz="800" b="1" i="0" u="none" strike="noStrike">
                          <a:effectLst/>
                          <a:latin typeface="Times New Roman" panose="02020603050405020304" pitchFamily="18" charset="0"/>
                        </a:rPr>
                        <a:t>3. Возврат остатков субсидий, субвенций и иных межбюджетных трансфертов, имеющих целевое назначение, прошлых лет</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000 2 19 00000 000 0000 000</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-3 094,0</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-3 094,0</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1" i="0" u="none" strike="noStrike">
                          <a:effectLst/>
                          <a:latin typeface="Times New Roman" panose="02020603050405020304" pitchFamily="18" charset="0"/>
                        </a:rPr>
                        <a:t>100,0</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dirty="0">
                          <a:effectLst/>
                          <a:latin typeface="Times New Roman" panose="02020603050405020304" pitchFamily="18" charset="0"/>
                        </a:rPr>
                        <a:t>Произведен возврат остатков субсидий, субвенций и иных  межбюджетных трансфертов, имеющих целевое назначение прошлых лет.</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0455">
                <a:tc>
                  <a:txBody>
                    <a:bodyPr/>
                    <a:lstStyle/>
                    <a:p>
                      <a:pPr algn="l" fontAlgn="ctr"/>
                      <a:r>
                        <a:rPr lang="ru-RU" sz="800" b="1" i="0" u="none" strike="noStrike" dirty="0">
                          <a:effectLst/>
                          <a:latin typeface="Times New Roman" panose="02020603050405020304" pitchFamily="18" charset="0"/>
                        </a:rPr>
                        <a:t>ИТОГО БЕЗВОЗМЕЗДНЫХ ПОСТУПЛЕНИЙ</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800" b="1" i="0" u="none" strike="noStrike">
                          <a:effectLst/>
                          <a:latin typeface="Times New Roman" panose="02020603050405020304" pitchFamily="18" charset="0"/>
                        </a:rPr>
                        <a:t> </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800" b="1" i="0" u="none" strike="noStrike">
                          <a:effectLst/>
                          <a:latin typeface="Times New Roman" panose="02020603050405020304" pitchFamily="18" charset="0"/>
                        </a:rPr>
                        <a:t>2 610 519,7</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800" b="1" i="0" u="none" strike="noStrike">
                          <a:effectLst/>
                          <a:latin typeface="Times New Roman" panose="02020603050405020304" pitchFamily="18" charset="0"/>
                        </a:rPr>
                        <a:t>2 594 785,7</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800" b="1" i="0" u="none" strike="noStrike">
                          <a:effectLst/>
                          <a:latin typeface="Times New Roman" panose="02020603050405020304" pitchFamily="18" charset="0"/>
                        </a:rPr>
                        <a:t>99,4</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ru-RU" sz="800" b="1" i="0" u="none" strike="noStrike" dirty="0">
                          <a:effectLst/>
                          <a:latin typeface="Times New Roman" panose="02020603050405020304" pitchFamily="18" charset="0"/>
                        </a:rPr>
                        <a:t> </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09401">
                <a:tc>
                  <a:txBody>
                    <a:bodyPr/>
                    <a:lstStyle/>
                    <a:p>
                      <a:pPr algn="l" fontAlgn="ctr"/>
                      <a:r>
                        <a:rPr lang="ru-RU" sz="800" b="1" i="0" u="none" strike="noStrike" dirty="0">
                          <a:effectLst/>
                          <a:latin typeface="Times New Roman" panose="02020603050405020304" pitchFamily="18" charset="0"/>
                        </a:rPr>
                        <a:t>ДОХОДЫ БЮДЖЕТА ГОРОДА УРАЙ ВСЕГО</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800" b="1" i="0" u="none" strike="noStrike" dirty="0">
                          <a:effectLst/>
                          <a:latin typeface="Times New Roman" panose="02020603050405020304" pitchFamily="18" charset="0"/>
                        </a:rPr>
                        <a:t>000 8 50 00000 00 0000 180</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800" b="1" i="0" u="none" strike="noStrike" dirty="0">
                          <a:effectLst/>
                          <a:latin typeface="Times New Roman" panose="02020603050405020304" pitchFamily="18" charset="0"/>
                        </a:rPr>
                        <a:t>3 402 733,2</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800" b="1" i="0" u="none" strike="noStrike" dirty="0">
                          <a:effectLst/>
                          <a:latin typeface="Times New Roman" panose="02020603050405020304" pitchFamily="18" charset="0"/>
                        </a:rPr>
                        <a:t>3 406 507,3</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ctr" fontAlgn="ctr"/>
                      <a:r>
                        <a:rPr lang="ru-RU" sz="800" b="1" i="0" u="none" strike="noStrike" dirty="0">
                          <a:effectLst/>
                          <a:latin typeface="Times New Roman" panose="02020603050405020304" pitchFamily="18" charset="0"/>
                        </a:rPr>
                        <a:t>100,1</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ru-RU" sz="800" b="1" i="0" u="none" strike="noStrike" dirty="0">
                          <a:effectLst/>
                          <a:latin typeface="Times New Roman" panose="02020603050405020304" pitchFamily="18" charset="0"/>
                        </a:rPr>
                        <a:t> </a:t>
                      </a:r>
                    </a:p>
                  </a:txBody>
                  <a:tcPr marL="3951" marR="3951" marT="395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
        <p:nvSpPr>
          <p:cNvPr id="5" name="Прямоугольник 4"/>
          <p:cNvSpPr/>
          <p:nvPr/>
        </p:nvSpPr>
        <p:spPr>
          <a:xfrm>
            <a:off x="7280989" y="404664"/>
            <a:ext cx="1863011" cy="246221"/>
          </a:xfrm>
          <a:prstGeom prst="rect">
            <a:avLst/>
          </a:prstGeom>
        </p:spPr>
        <p:txBody>
          <a:bodyPr wrap="none">
            <a:spAutoFit/>
          </a:bodyPr>
          <a:lstStyle/>
          <a:p>
            <a:pPr lvl="0" indent="450850" algn="ctr"/>
            <a:r>
              <a:rPr lang="ru-RU" sz="1000" dirty="0">
                <a:solidFill>
                  <a:prstClr val="black"/>
                </a:solidFill>
                <a:latin typeface="Times New Roman" panose="02020603050405020304" pitchFamily="18" charset="0"/>
                <a:cs typeface="Times New Roman" panose="02020603050405020304" pitchFamily="18" charset="0"/>
              </a:rPr>
              <a:t>(продолжение слайда)</a:t>
            </a:r>
          </a:p>
        </p:txBody>
      </p:sp>
    </p:spTree>
    <p:extLst>
      <p:ext uri="{BB962C8B-B14F-4D97-AF65-F5344CB8AC3E}">
        <p14:creationId xmlns="" xmlns:p14="http://schemas.microsoft.com/office/powerpoint/2010/main" val="31320548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 xmlns:p14="http://schemas.microsoft.com/office/powerpoint/2010/main" val="2361515412"/>
              </p:ext>
            </p:extLst>
          </p:nvPr>
        </p:nvGraphicFramePr>
        <p:xfrm>
          <a:off x="179512" y="989439"/>
          <a:ext cx="7560840" cy="3088113"/>
        </p:xfrm>
        <a:graphic>
          <a:graphicData uri="http://schemas.openxmlformats.org/drawingml/2006/table">
            <a:tbl>
              <a:tblPr/>
              <a:tblGrid>
                <a:gridCol w="1906393"/>
                <a:gridCol w="1281020"/>
                <a:gridCol w="1460431"/>
                <a:gridCol w="1059849"/>
                <a:gridCol w="917043"/>
                <a:gridCol w="936104"/>
              </a:tblGrid>
              <a:tr h="519305">
                <a:tc>
                  <a:txBody>
                    <a:bodyPr/>
                    <a:lstStyle/>
                    <a:p>
                      <a:pPr algn="ctr" fontAlgn="b"/>
                      <a:r>
                        <a:rPr lang="ru-RU" sz="1200" b="1" i="1" u="none" strike="noStrike" dirty="0" smtClean="0">
                          <a:solidFill>
                            <a:schemeClr val="tx1"/>
                          </a:solidFill>
                          <a:latin typeface="Arial" pitchFamily="34" charset="0"/>
                          <a:cs typeface="Arial" pitchFamily="34" charset="0"/>
                        </a:rPr>
                        <a:t>Наименование</a:t>
                      </a:r>
                      <a:endParaRPr lang="ru-RU" sz="1200" b="1" i="1" u="none" strike="noStrike" dirty="0">
                        <a:solidFill>
                          <a:schemeClr val="tx1"/>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chemeClr val="tx1"/>
                          </a:solidFill>
                          <a:latin typeface="Arial" pitchFamily="34" charset="0"/>
                          <a:cs typeface="Arial" pitchFamily="34" charset="0"/>
                        </a:rPr>
                        <a:t>Факт за 2016 г.</a:t>
                      </a:r>
                      <a:endParaRPr lang="ru-RU" sz="1200" b="1" i="1" u="none" strike="noStrike" dirty="0">
                        <a:solidFill>
                          <a:schemeClr val="tx1"/>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chemeClr val="tx1"/>
                          </a:solidFill>
                          <a:latin typeface="Arial" pitchFamily="34" charset="0"/>
                          <a:cs typeface="Arial" pitchFamily="34" charset="0"/>
                        </a:rPr>
                        <a:t>Факт за 2017 год</a:t>
                      </a:r>
                      <a:endParaRPr lang="ru-RU" sz="1200" b="1" i="1" u="none" strike="noStrike" dirty="0">
                        <a:solidFill>
                          <a:schemeClr val="tx1"/>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chemeClr val="tx1"/>
                          </a:solidFill>
                          <a:latin typeface="Arial" pitchFamily="34" charset="0"/>
                          <a:cs typeface="Arial" pitchFamily="34" charset="0"/>
                        </a:rPr>
                        <a:t>План за 2018 год</a:t>
                      </a:r>
                      <a:endParaRPr lang="ru-RU" sz="1200" b="1" i="1" u="none" strike="noStrike" dirty="0">
                        <a:solidFill>
                          <a:schemeClr val="tx1"/>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chemeClr val="tx1"/>
                          </a:solidFill>
                          <a:latin typeface="Arial" pitchFamily="34" charset="0"/>
                          <a:cs typeface="Arial" pitchFamily="34" charset="0"/>
                        </a:rPr>
                        <a:t>Факт за 2018 год</a:t>
                      </a:r>
                      <a:endParaRPr lang="ru-RU" sz="1200" b="1" i="1" u="none" strike="noStrike" dirty="0">
                        <a:solidFill>
                          <a:schemeClr val="tx1"/>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en-US" sz="1200" b="1" i="1" u="none" strike="noStrike" dirty="0" smtClean="0">
                          <a:solidFill>
                            <a:schemeClr val="tx1"/>
                          </a:solidFill>
                          <a:latin typeface="Arial" pitchFamily="34" charset="0"/>
                          <a:cs typeface="Arial" pitchFamily="34" charset="0"/>
                        </a:rPr>
                        <a:t>%</a:t>
                      </a:r>
                      <a:r>
                        <a:rPr lang="ru-RU" sz="1200" b="1" i="1" u="none" strike="noStrike" dirty="0" smtClean="0">
                          <a:solidFill>
                            <a:schemeClr val="tx1"/>
                          </a:solidFill>
                          <a:latin typeface="Arial" pitchFamily="34" charset="0"/>
                          <a:cs typeface="Arial" pitchFamily="34" charset="0"/>
                        </a:rPr>
                        <a:t> </a:t>
                      </a:r>
                    </a:p>
                    <a:p>
                      <a:pPr algn="ctr" fontAlgn="b"/>
                      <a:r>
                        <a:rPr lang="ru-RU" sz="1200" b="1" i="1" u="none" strike="noStrike" dirty="0" smtClean="0">
                          <a:solidFill>
                            <a:schemeClr val="tx1"/>
                          </a:solidFill>
                          <a:latin typeface="Arial" pitchFamily="34" charset="0"/>
                          <a:cs typeface="Arial" pitchFamily="34" charset="0"/>
                        </a:rPr>
                        <a:t>исполнения</a:t>
                      </a:r>
                      <a:endParaRPr lang="ru-RU" sz="1200" b="1" i="1" u="none" strike="noStrike" dirty="0">
                        <a:solidFill>
                          <a:schemeClr val="tx1"/>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44791">
                <a:tc>
                  <a:txBody>
                    <a:bodyPr/>
                    <a:lstStyle/>
                    <a:p>
                      <a:pPr algn="l" fontAlgn="b"/>
                      <a:r>
                        <a:rPr lang="ru-RU" sz="1200" b="1" i="1" u="none" strike="noStrike" dirty="0">
                          <a:solidFill>
                            <a:srgbClr val="000000"/>
                          </a:solidFill>
                          <a:latin typeface="Arial" pitchFamily="34" charset="0"/>
                          <a:cs typeface="Arial" pitchFamily="34" charset="0"/>
                        </a:rPr>
                        <a:t>РАСХОДЫ - всего</a:t>
                      </a: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1200" b="1" i="1" u="none" strike="noStrike" dirty="0" smtClean="0">
                          <a:solidFill>
                            <a:srgbClr val="000000"/>
                          </a:solidFill>
                          <a:latin typeface="Arial" pitchFamily="34" charset="0"/>
                          <a:cs typeface="Arial" pitchFamily="34" charset="0"/>
                        </a:rPr>
                        <a:t>3 834 734,5</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1200" b="1" i="1" u="none" strike="noStrike" dirty="0" smtClean="0">
                          <a:solidFill>
                            <a:srgbClr val="000000"/>
                          </a:solidFill>
                          <a:latin typeface="Arial" pitchFamily="34" charset="0"/>
                          <a:cs typeface="Arial" pitchFamily="34" charset="0"/>
                        </a:rPr>
                        <a:t>3 192 400,5</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1200" b="1" i="1" u="none" strike="noStrike" dirty="0" smtClean="0">
                          <a:solidFill>
                            <a:srgbClr val="000000"/>
                          </a:solidFill>
                          <a:latin typeface="Arial" pitchFamily="34" charset="0"/>
                          <a:cs typeface="Arial" pitchFamily="34" charset="0"/>
                        </a:rPr>
                        <a:t>3 551 738,1</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1200" b="1" i="1" u="none" strike="noStrike" dirty="0" smtClean="0">
                          <a:solidFill>
                            <a:srgbClr val="000000"/>
                          </a:solidFill>
                          <a:latin typeface="Arial" pitchFamily="34" charset="0"/>
                          <a:cs typeface="Arial" pitchFamily="34" charset="0"/>
                        </a:rPr>
                        <a:t>3 427 092,4</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ru-RU" sz="1200" b="1" i="1" u="none" strike="noStrike" dirty="0" smtClean="0">
                          <a:solidFill>
                            <a:srgbClr val="000000"/>
                          </a:solidFill>
                          <a:latin typeface="Arial" pitchFamily="34" charset="0"/>
                          <a:cs typeface="Arial" pitchFamily="34" charset="0"/>
                        </a:rPr>
                        <a:t>96,5</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07266">
                <a:tc>
                  <a:txBody>
                    <a:bodyPr/>
                    <a:lstStyle/>
                    <a:p>
                      <a:pPr algn="l" fontAlgn="b"/>
                      <a:r>
                        <a:rPr lang="ru-RU" sz="1200" b="0" i="1" u="none" strike="noStrike" dirty="0">
                          <a:solidFill>
                            <a:srgbClr val="000000"/>
                          </a:solidFill>
                          <a:latin typeface="Arial" pitchFamily="34" charset="0"/>
                          <a:cs typeface="Arial" pitchFamily="34" charset="0"/>
                        </a:rPr>
                        <a:t>в том числе:</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ru-RU" sz="1200" b="0" i="1" u="none" strike="noStrike" dirty="0">
                        <a:solidFill>
                          <a:srgbClr val="000000"/>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ru-RU" sz="1200" b="0" i="1" u="none" strike="noStrike" dirty="0">
                        <a:solidFill>
                          <a:srgbClr val="000000"/>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ru-RU" sz="1200" b="0" i="1" u="none" strike="noStrike" dirty="0">
                        <a:solidFill>
                          <a:srgbClr val="000000"/>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ru-RU" sz="1200" b="0" i="1" u="none" strike="noStrike" dirty="0">
                        <a:solidFill>
                          <a:srgbClr val="000000"/>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l" fontAlgn="b"/>
                      <a:endParaRPr lang="ru-RU" sz="1200" b="0" i="1" u="none" strike="noStrike" dirty="0">
                        <a:solidFill>
                          <a:srgbClr val="000000"/>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83049">
                <a:tc>
                  <a:txBody>
                    <a:bodyPr/>
                    <a:lstStyle/>
                    <a:p>
                      <a:pPr algn="l" fontAlgn="b"/>
                      <a:r>
                        <a:rPr lang="ru-RU" sz="1200" b="1" i="1" u="none" strike="noStrike" dirty="0">
                          <a:solidFill>
                            <a:srgbClr val="000000"/>
                          </a:solidFill>
                          <a:latin typeface="Arial" pitchFamily="34" charset="0"/>
                          <a:cs typeface="Arial" pitchFamily="34" charset="0"/>
                        </a:rPr>
                        <a:t>Расходы на реализацию муниципальных программ</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latin typeface="Arial" pitchFamily="34" charset="0"/>
                          <a:cs typeface="Arial" pitchFamily="34" charset="0"/>
                        </a:rPr>
                        <a:t>3 832 658,2</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latin typeface="Arial" pitchFamily="34" charset="0"/>
                          <a:cs typeface="Arial" pitchFamily="34" charset="0"/>
                        </a:rPr>
                        <a:t>3 164 251,7</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latin typeface="Arial" pitchFamily="34" charset="0"/>
                          <a:cs typeface="Arial" pitchFamily="34" charset="0"/>
                        </a:rPr>
                        <a:t>3 522 900,7</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latin typeface="Arial" pitchFamily="34" charset="0"/>
                          <a:cs typeface="Arial" pitchFamily="34" charset="0"/>
                        </a:rPr>
                        <a:t>3 398 618,4</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latin typeface="Arial" pitchFamily="34" charset="0"/>
                          <a:cs typeface="Arial" pitchFamily="34" charset="0"/>
                        </a:rPr>
                        <a:t>95,6</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24782">
                <a:tc>
                  <a:txBody>
                    <a:bodyPr/>
                    <a:lstStyle/>
                    <a:p>
                      <a:pPr algn="l" fontAlgn="b"/>
                      <a:r>
                        <a:rPr lang="ru-RU" sz="1200" b="0" i="1" u="none" strike="noStrike" dirty="0">
                          <a:solidFill>
                            <a:srgbClr val="000000"/>
                          </a:solidFill>
                          <a:latin typeface="Arial" pitchFamily="34" charset="0"/>
                          <a:cs typeface="Arial" pitchFamily="34" charset="0"/>
                        </a:rPr>
                        <a:t>удельный вес в общем объеме расходов (%)</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latin typeface="Arial" pitchFamily="34" charset="0"/>
                          <a:cs typeface="Arial" pitchFamily="34" charset="0"/>
                        </a:rPr>
                        <a:t>99,9</a:t>
                      </a:r>
                      <a:endParaRPr lang="ru-RU" sz="1200" b="0"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latin typeface="Arial" pitchFamily="34" charset="0"/>
                          <a:cs typeface="Arial" pitchFamily="34" charset="0"/>
                        </a:rPr>
                        <a:t>99,1</a:t>
                      </a:r>
                      <a:endParaRPr lang="ru-RU" sz="1200" b="0"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latin typeface="Arial" pitchFamily="34" charset="0"/>
                          <a:cs typeface="Arial" pitchFamily="34" charset="0"/>
                        </a:rPr>
                        <a:t>99,2</a:t>
                      </a:r>
                      <a:endParaRPr lang="ru-RU" sz="1200" b="0"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latin typeface="Arial" pitchFamily="34" charset="0"/>
                          <a:cs typeface="Arial" pitchFamily="34" charset="0"/>
                        </a:rPr>
                        <a:t>99,2</a:t>
                      </a:r>
                      <a:endParaRPr lang="ru-RU" sz="1200" b="0"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endParaRPr lang="ru-RU" sz="1200" b="0"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83049">
                <a:tc>
                  <a:txBody>
                    <a:bodyPr/>
                    <a:lstStyle/>
                    <a:p>
                      <a:pPr algn="l" fontAlgn="b"/>
                      <a:r>
                        <a:rPr lang="ru-RU" sz="1200" b="1" i="1" u="none" strike="noStrike" dirty="0">
                          <a:solidFill>
                            <a:srgbClr val="000000"/>
                          </a:solidFill>
                          <a:latin typeface="Arial" pitchFamily="34" charset="0"/>
                          <a:cs typeface="Arial" pitchFamily="34" charset="0"/>
                        </a:rPr>
                        <a:t>Расходы на непрограммную деятельность</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latin typeface="Arial" pitchFamily="34" charset="0"/>
                          <a:cs typeface="Arial" pitchFamily="34" charset="0"/>
                        </a:rPr>
                        <a:t>2 076,3</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latin typeface="Arial" pitchFamily="34" charset="0"/>
                          <a:cs typeface="Arial" pitchFamily="34" charset="0"/>
                        </a:rPr>
                        <a:t>28 148,8</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latin typeface="Arial" pitchFamily="34" charset="0"/>
                          <a:cs typeface="Arial" pitchFamily="34" charset="0"/>
                        </a:rPr>
                        <a:t>28 837,4</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latin typeface="Arial" pitchFamily="34" charset="0"/>
                          <a:cs typeface="Arial" pitchFamily="34" charset="0"/>
                        </a:rPr>
                        <a:t>28</a:t>
                      </a:r>
                      <a:r>
                        <a:rPr lang="ru-RU" sz="1200" b="1" i="1" u="none" strike="noStrike" baseline="0" dirty="0" smtClean="0">
                          <a:solidFill>
                            <a:srgbClr val="000000"/>
                          </a:solidFill>
                          <a:latin typeface="Arial" pitchFamily="34" charset="0"/>
                          <a:cs typeface="Arial" pitchFamily="34" charset="0"/>
                        </a:rPr>
                        <a:t> 474,0</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1" u="none" strike="noStrike" dirty="0" smtClean="0">
                          <a:solidFill>
                            <a:srgbClr val="000000"/>
                          </a:solidFill>
                          <a:latin typeface="Arial" pitchFamily="34" charset="0"/>
                          <a:cs typeface="Arial" pitchFamily="34" charset="0"/>
                        </a:rPr>
                        <a:t>98,7</a:t>
                      </a:r>
                      <a:endParaRPr lang="ru-RU" sz="1200" b="1"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25124">
                <a:tc>
                  <a:txBody>
                    <a:bodyPr/>
                    <a:lstStyle/>
                    <a:p>
                      <a:pPr algn="l" fontAlgn="b"/>
                      <a:r>
                        <a:rPr lang="ru-RU" sz="1200" b="0" i="1" u="none" strike="noStrike" dirty="0">
                          <a:solidFill>
                            <a:srgbClr val="000000"/>
                          </a:solidFill>
                          <a:latin typeface="Arial" pitchFamily="34" charset="0"/>
                          <a:cs typeface="Arial" pitchFamily="34" charset="0"/>
                        </a:rPr>
                        <a:t>удельный вес в общем объеме расходов (%)</a:t>
                      </a: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latin typeface="Arial" pitchFamily="34" charset="0"/>
                          <a:cs typeface="Arial" pitchFamily="34" charset="0"/>
                        </a:rPr>
                        <a:t>0,1</a:t>
                      </a:r>
                      <a:endParaRPr lang="ru-RU" sz="1200" b="0"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latin typeface="Arial" pitchFamily="34" charset="0"/>
                          <a:cs typeface="Arial" pitchFamily="34" charset="0"/>
                        </a:rPr>
                        <a:t>0,9</a:t>
                      </a:r>
                      <a:endParaRPr lang="ru-RU" sz="1200" b="0"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latin typeface="Arial" pitchFamily="34" charset="0"/>
                          <a:cs typeface="Arial" pitchFamily="34" charset="0"/>
                        </a:rPr>
                        <a:t>0,8</a:t>
                      </a:r>
                      <a:endParaRPr lang="ru-RU" sz="1200" b="0"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0" i="1" u="none" strike="noStrike" dirty="0" smtClean="0">
                          <a:solidFill>
                            <a:srgbClr val="000000"/>
                          </a:solidFill>
                          <a:latin typeface="Arial" pitchFamily="34" charset="0"/>
                          <a:cs typeface="Arial" pitchFamily="34" charset="0"/>
                        </a:rPr>
                        <a:t>0,8</a:t>
                      </a:r>
                      <a:endParaRPr lang="ru-RU" sz="1200" b="0"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b"/>
                      <a:endParaRPr lang="ru-RU" sz="1200" b="0" i="1"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4" name="Прямоугольник 3"/>
          <p:cNvSpPr/>
          <p:nvPr/>
        </p:nvSpPr>
        <p:spPr>
          <a:xfrm>
            <a:off x="56032" y="260648"/>
            <a:ext cx="8892480" cy="584775"/>
          </a:xfrm>
          <a:prstGeom prst="rect">
            <a:avLst/>
          </a:prstGeom>
        </p:spPr>
        <p:txBody>
          <a:bodyPr wrap="square">
            <a:spAutoFit/>
          </a:bodyPr>
          <a:lstStyle/>
          <a:p>
            <a:pPr>
              <a:defRPr/>
            </a:pPr>
            <a:r>
              <a:rPr lang="ru-RU" sz="1600" b="1" i="1" dirty="0" smtClean="0">
                <a:ln w="11430"/>
                <a:latin typeface="Times New Roman" panose="02020603050405020304" pitchFamily="18" charset="0"/>
                <a:cs typeface="Times New Roman" panose="02020603050405020304" pitchFamily="18" charset="0"/>
              </a:rPr>
              <a:t>Динамика расходов бюджета городского округа город </a:t>
            </a:r>
            <a:r>
              <a:rPr lang="ru-RU" sz="1600" b="1" i="1" dirty="0" err="1" smtClean="0">
                <a:ln w="11430"/>
                <a:latin typeface="Times New Roman" panose="02020603050405020304" pitchFamily="18" charset="0"/>
                <a:cs typeface="Times New Roman" panose="02020603050405020304" pitchFamily="18" charset="0"/>
              </a:rPr>
              <a:t>Урай</a:t>
            </a:r>
            <a:endParaRPr lang="ru-RU" sz="1600" b="1" i="1" dirty="0" smtClean="0">
              <a:ln w="11430"/>
              <a:latin typeface="Times New Roman" panose="02020603050405020304" pitchFamily="18" charset="0"/>
              <a:cs typeface="Times New Roman" panose="02020603050405020304" pitchFamily="18" charset="0"/>
            </a:endParaRPr>
          </a:p>
          <a:p>
            <a:pPr>
              <a:defRPr/>
            </a:pPr>
            <a:r>
              <a:rPr lang="ru-RU" sz="1600" b="1" i="1" dirty="0" smtClean="0">
                <a:ln w="11430"/>
                <a:latin typeface="Times New Roman" panose="02020603050405020304" pitchFamily="18" charset="0"/>
                <a:cs typeface="Times New Roman" panose="02020603050405020304" pitchFamily="18" charset="0"/>
              </a:rPr>
              <a:t>в рамках муниципальных программ за 2016-2018 годы, </a:t>
            </a:r>
            <a:r>
              <a:rPr lang="ru-RU" sz="1600" b="1" i="1" dirty="0" err="1" smtClean="0">
                <a:ln w="11430"/>
                <a:latin typeface="Times New Roman" panose="02020603050405020304" pitchFamily="18" charset="0"/>
                <a:cs typeface="Times New Roman" panose="02020603050405020304" pitchFamily="18" charset="0"/>
              </a:rPr>
              <a:t>тыс.рублей</a:t>
            </a:r>
            <a:endParaRPr lang="ru-RU" sz="1600" b="1" i="1" dirty="0">
              <a:latin typeface="Times New Roman" panose="02020603050405020304" pitchFamily="18" charset="0"/>
              <a:cs typeface="Times New Roman" panose="02020603050405020304" pitchFamily="18" charset="0"/>
            </a:endParaRPr>
          </a:p>
        </p:txBody>
      </p:sp>
      <p:graphicFrame>
        <p:nvGraphicFramePr>
          <p:cNvPr id="5" name="Диаграмма 4"/>
          <p:cNvGraphicFramePr>
            <a:graphicFrameLocks/>
          </p:cNvGraphicFramePr>
          <p:nvPr>
            <p:extLst>
              <p:ext uri="{D42A27DB-BD31-4B8C-83A1-F6EECF244321}">
                <p14:modId xmlns="" xmlns:p14="http://schemas.microsoft.com/office/powerpoint/2010/main" val="678268742"/>
              </p:ext>
            </p:extLst>
          </p:nvPr>
        </p:nvGraphicFramePr>
        <p:xfrm>
          <a:off x="0" y="4172799"/>
          <a:ext cx="8784976"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Выгнутая вверх стрелка 1"/>
          <p:cNvSpPr/>
          <p:nvPr/>
        </p:nvSpPr>
        <p:spPr>
          <a:xfrm>
            <a:off x="1403648" y="4149080"/>
            <a:ext cx="1368152" cy="648072"/>
          </a:xfrm>
          <a:prstGeom prst="curved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Прямоугольник 6"/>
          <p:cNvSpPr/>
          <p:nvPr/>
        </p:nvSpPr>
        <p:spPr>
          <a:xfrm>
            <a:off x="1547664" y="4257391"/>
            <a:ext cx="1470980" cy="307777"/>
          </a:xfrm>
          <a:prstGeom prst="rect">
            <a:avLst/>
          </a:prstGeom>
        </p:spPr>
        <p:txBody>
          <a:bodyPr wrap="none">
            <a:spAutoFit/>
          </a:bodyPr>
          <a:lstStyle/>
          <a:p>
            <a:pPr lvl="0" fontAlgn="auto">
              <a:spcBef>
                <a:spcPts val="0"/>
              </a:spcBef>
              <a:spcAft>
                <a:spcPts val="0"/>
              </a:spcAft>
              <a:defRPr/>
            </a:pPr>
            <a:r>
              <a:rPr lang="ru-RU" sz="1200" b="1" dirty="0" smtClean="0">
                <a:solidFill>
                  <a:prstClr val="black"/>
                </a:solidFill>
                <a:latin typeface="Times New Roman" panose="02020603050405020304" pitchFamily="18" charset="0"/>
                <a:cs typeface="Times New Roman" panose="02020603050405020304" pitchFamily="18" charset="0"/>
              </a:rPr>
              <a:t>+234 366,7тыс.руб</a:t>
            </a:r>
            <a:r>
              <a:rPr lang="ru-RU" sz="1400" b="1" dirty="0">
                <a:solidFill>
                  <a:prstClr val="black"/>
                </a:solidFill>
                <a:latin typeface="Times New Roman" panose="02020603050405020304" pitchFamily="18" charset="0"/>
                <a:cs typeface="Times New Roman" panose="02020603050405020304" pitchFamily="18" charset="0"/>
              </a:rPr>
              <a:t>.</a:t>
            </a:r>
            <a:endParaRPr lang="en-US" sz="1400" b="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27705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Прямоугольник 4"/>
          <p:cNvSpPr/>
          <p:nvPr/>
        </p:nvSpPr>
        <p:spPr>
          <a:xfrm>
            <a:off x="20592" y="260648"/>
            <a:ext cx="8424936" cy="584775"/>
          </a:xfrm>
          <a:prstGeom prst="rect">
            <a:avLst/>
          </a:prstGeom>
        </p:spPr>
        <p:txBody>
          <a:bodyPr wrap="square">
            <a:spAutoFit/>
          </a:bodyPr>
          <a:lstStyle/>
          <a:p>
            <a:r>
              <a:rPr lang="ru-RU" sz="1600" b="1" i="1" dirty="0" smtClean="0">
                <a:latin typeface="Times New Roman" panose="02020603050405020304" pitchFamily="18" charset="0"/>
                <a:cs typeface="Times New Roman" panose="02020603050405020304" pitchFamily="18" charset="0"/>
              </a:rPr>
              <a:t>Структура расходов бюджета городского округа город </a:t>
            </a:r>
            <a:r>
              <a:rPr lang="ru-RU" sz="1600" b="1" i="1" dirty="0" err="1" smtClean="0">
                <a:latin typeface="Times New Roman" panose="02020603050405020304" pitchFamily="18" charset="0"/>
                <a:cs typeface="Times New Roman" panose="02020603050405020304" pitchFamily="18" charset="0"/>
              </a:rPr>
              <a:t>Урай</a:t>
            </a:r>
            <a:r>
              <a:rPr lang="ru-RU" sz="1600" b="1" i="1" dirty="0" smtClean="0">
                <a:latin typeface="Times New Roman" panose="02020603050405020304" pitchFamily="18" charset="0"/>
                <a:cs typeface="Times New Roman" panose="02020603050405020304" pitchFamily="18" charset="0"/>
              </a:rPr>
              <a:t> </a:t>
            </a:r>
          </a:p>
          <a:p>
            <a:r>
              <a:rPr lang="ru-RU" sz="1600" b="1" i="1" dirty="0" smtClean="0">
                <a:latin typeface="Times New Roman" panose="02020603050405020304" pitchFamily="18" charset="0"/>
                <a:cs typeface="Times New Roman" panose="02020603050405020304" pitchFamily="18" charset="0"/>
              </a:rPr>
              <a:t>в функциональном разрезе за 2018 год, </a:t>
            </a:r>
            <a:r>
              <a:rPr lang="ru-RU" sz="1600" b="1" i="1" dirty="0" err="1" smtClean="0">
                <a:latin typeface="Times New Roman" panose="02020603050405020304" pitchFamily="18" charset="0"/>
                <a:cs typeface="Times New Roman" panose="02020603050405020304" pitchFamily="18" charset="0"/>
              </a:rPr>
              <a:t>тыс.рублей</a:t>
            </a:r>
            <a:r>
              <a:rPr lang="ru-RU" sz="1600" b="1" i="1" dirty="0" smtClean="0">
                <a:latin typeface="Times New Roman" panose="02020603050405020304" pitchFamily="18" charset="0"/>
                <a:cs typeface="Times New Roman" panose="02020603050405020304" pitchFamily="18" charset="0"/>
              </a:rPr>
              <a:t>,%</a:t>
            </a:r>
            <a:endParaRPr lang="ru-RU" sz="1600" b="1" i="1" dirty="0">
              <a:latin typeface="Times New Roman" panose="02020603050405020304" pitchFamily="18" charset="0"/>
              <a:cs typeface="Times New Roman" panose="02020603050405020304" pitchFamily="18" charset="0"/>
            </a:endParaRPr>
          </a:p>
        </p:txBody>
      </p:sp>
      <p:graphicFrame>
        <p:nvGraphicFramePr>
          <p:cNvPr id="12" name="Диаграмма 11"/>
          <p:cNvGraphicFramePr>
            <a:graphicFrameLocks/>
          </p:cNvGraphicFramePr>
          <p:nvPr>
            <p:extLst>
              <p:ext uri="{D42A27DB-BD31-4B8C-83A1-F6EECF244321}">
                <p14:modId xmlns="" xmlns:p14="http://schemas.microsoft.com/office/powerpoint/2010/main" val="2670562624"/>
              </p:ext>
            </p:extLst>
          </p:nvPr>
        </p:nvGraphicFramePr>
        <p:xfrm>
          <a:off x="107504" y="1133455"/>
          <a:ext cx="9036496" cy="5607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266131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 xmlns:p14="http://schemas.microsoft.com/office/powerpoint/2010/main" val="2387052970"/>
              </p:ext>
            </p:extLst>
          </p:nvPr>
        </p:nvGraphicFramePr>
        <p:xfrm>
          <a:off x="112048" y="836712"/>
          <a:ext cx="8928991" cy="5906396"/>
        </p:xfrm>
        <a:graphic>
          <a:graphicData uri="http://schemas.openxmlformats.org/drawingml/2006/table">
            <a:tbl>
              <a:tblPr/>
              <a:tblGrid>
                <a:gridCol w="2017456"/>
                <a:gridCol w="314877"/>
                <a:gridCol w="314877"/>
                <a:gridCol w="728714"/>
                <a:gridCol w="620757"/>
                <a:gridCol w="602763"/>
                <a:gridCol w="602763"/>
                <a:gridCol w="602763"/>
                <a:gridCol w="3124021"/>
              </a:tblGrid>
              <a:tr h="1022179">
                <a:tc>
                  <a:txBody>
                    <a:bodyPr/>
                    <a:lstStyle/>
                    <a:p>
                      <a:pPr algn="ctr" fontAlgn="ctr"/>
                      <a:r>
                        <a:rPr lang="ru-RU" sz="800" b="0" i="0" u="none" strike="noStrike" dirty="0">
                          <a:solidFill>
                            <a:srgbClr val="000000"/>
                          </a:solidFill>
                          <a:effectLst/>
                          <a:latin typeface="Times New Roman" panose="02020603050405020304" pitchFamily="18" charset="0"/>
                        </a:rPr>
                        <a:t>Наименование</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РЗ</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 План по решению Думы </a:t>
                      </a:r>
                      <a:r>
                        <a:rPr lang="ru-RU" sz="800" b="0" i="0" u="none" strike="noStrike" dirty="0" err="1">
                          <a:solidFill>
                            <a:srgbClr val="000000"/>
                          </a:solidFill>
                          <a:effectLst/>
                          <a:latin typeface="Times New Roman" panose="02020603050405020304" pitchFamily="18" charset="0"/>
                        </a:rPr>
                        <a:t>г.Урай</a:t>
                      </a:r>
                      <a:r>
                        <a:rPr lang="ru-RU" sz="800" b="0" i="0" u="none" strike="noStrike" dirty="0">
                          <a:solidFill>
                            <a:srgbClr val="000000"/>
                          </a:solidFill>
                          <a:effectLst/>
                          <a:latin typeface="Times New Roman" panose="02020603050405020304" pitchFamily="18" charset="0"/>
                        </a:rPr>
                        <a:t> от 26.12.2017 №105 (первоначальный план на 2018 год) </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a:solidFill>
                            <a:srgbClr val="000000"/>
                          </a:solidFill>
                          <a:effectLst/>
                          <a:latin typeface="Times New Roman" panose="02020603050405020304" pitchFamily="18" charset="0"/>
                        </a:rPr>
                        <a:t>План на год (уточненный)  2018 год</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Исполнено за 2018 год</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 исполнения к первонач.утвержденному плану на 2018 год</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 исполнения к уточненному плану на 2018 год</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Пояснения отклонений фактических значений от первоначального плана (+,-) 5%</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442">
                <a:tc>
                  <a:txBody>
                    <a:bodyPr/>
                    <a:lstStyle/>
                    <a:p>
                      <a:pPr algn="ctr" fontAlgn="ctr"/>
                      <a:r>
                        <a:rPr lang="ru-RU" sz="800" b="0" i="0" u="none" strike="noStrike">
                          <a:solidFill>
                            <a:srgbClr val="000000"/>
                          </a:solidFill>
                          <a:effectLst/>
                          <a:latin typeface="Times New Roman" panose="02020603050405020304" pitchFamily="18" charset="0"/>
                        </a:rPr>
                        <a:t>1</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2</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3</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4</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a:solidFill>
                            <a:srgbClr val="000000"/>
                          </a:solidFill>
                          <a:effectLst/>
                          <a:latin typeface="Times New Roman" panose="02020603050405020304" pitchFamily="18" charset="0"/>
                        </a:rPr>
                        <a:t>5</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6</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7</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8</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9</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770">
                <a:tc>
                  <a:txBody>
                    <a:bodyPr/>
                    <a:lstStyle/>
                    <a:p>
                      <a:pPr algn="l" fontAlgn="b"/>
                      <a:r>
                        <a:rPr lang="ru-RU" sz="800" b="1" i="0" u="none" strike="noStrike">
                          <a:solidFill>
                            <a:srgbClr val="000000"/>
                          </a:solidFill>
                          <a:effectLst/>
                          <a:latin typeface="Times New Roman" panose="02020603050405020304" pitchFamily="18" charset="0"/>
                        </a:rPr>
                        <a:t>ОБЩЕГОСУДАРСТВЕННЫЕ ВОПРОСЫ</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01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271 372,6</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321 244,6</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313 998,4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115,7</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97,7</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7367">
                <a:tc>
                  <a:txBody>
                    <a:bodyPr/>
                    <a:lstStyle/>
                    <a:p>
                      <a:pPr algn="l" fontAlgn="b"/>
                      <a:r>
                        <a:rPr lang="ru-RU" sz="800" b="0" i="0" u="none" strike="noStrike">
                          <a:solidFill>
                            <a:srgbClr val="000000"/>
                          </a:solidFill>
                          <a:effectLst/>
                          <a:latin typeface="Times New Roman" panose="02020603050405020304" pitchFamily="18" charset="0"/>
                        </a:rPr>
                        <a:t>Функционирование высшего должностного лица субъекта Российской Федерации и муниципального образования</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02</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22 937,6</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23 768,7</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23 112,4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100,8</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97,2</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Times New Roman" panose="02020603050405020304" pitchFamily="18" charset="0"/>
                        </a:rPr>
                        <a:t> </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4329">
                <a:tc>
                  <a:txBody>
                    <a:bodyPr/>
                    <a:lstStyle/>
                    <a:p>
                      <a:pPr algn="l" fontAlgn="b"/>
                      <a:r>
                        <a:rPr lang="ru-RU" sz="800" b="0" i="0" u="none" strike="noStrike">
                          <a:solidFill>
                            <a:srgbClr val="000000"/>
                          </a:solidFill>
                          <a:effectLst/>
                          <a:latin typeface="Times New Roman" panose="02020603050405020304" pitchFamily="18"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15 822,2</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18 058,0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18 055,8</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114,1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100,0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a:solidFill>
                            <a:srgbClr val="000000"/>
                          </a:solidFill>
                          <a:effectLst/>
                          <a:latin typeface="Times New Roman" panose="02020603050405020304" pitchFamily="18" charset="0"/>
                        </a:rPr>
                        <a:t>Выделены дополнительные средства на выплату заработной платы и начислений на нее в целях сохранения достигнутого уровня з/пл в пределах установленного норматива на содержание ОМС</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1292">
                <a:tc>
                  <a:txBody>
                    <a:bodyPr/>
                    <a:lstStyle/>
                    <a:p>
                      <a:pPr algn="l" fontAlgn="b"/>
                      <a:r>
                        <a:rPr lang="ru-RU" sz="800" b="0" i="0" u="none" strike="noStrike">
                          <a:solidFill>
                            <a:srgbClr val="000000"/>
                          </a:solidFill>
                          <a:effectLst/>
                          <a:latin typeface="Times New Roman" panose="02020603050405020304" pitchFamily="18"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178 565,1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189 071,7</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184 547,2</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103,4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97,6</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800" b="0" i="0" u="none" strike="noStrike" dirty="0">
                          <a:solidFill>
                            <a:srgbClr val="000000"/>
                          </a:solidFill>
                          <a:effectLst/>
                          <a:latin typeface="Times New Roman" panose="02020603050405020304" pitchFamily="18" charset="0"/>
                        </a:rPr>
                        <a:t> </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1292">
                <a:tc>
                  <a:txBody>
                    <a:bodyPr/>
                    <a:lstStyle/>
                    <a:p>
                      <a:pPr algn="l" fontAlgn="b"/>
                      <a:r>
                        <a:rPr lang="ru-RU" sz="800" b="0" i="0" u="none" strike="noStrike" dirty="0">
                          <a:solidFill>
                            <a:srgbClr val="000000"/>
                          </a:solidFill>
                          <a:effectLst/>
                          <a:latin typeface="Times New Roman" panose="02020603050405020304" pitchFamily="18" charset="0"/>
                        </a:rPr>
                        <a:t>Судебная система</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62,0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62,0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14,8</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23,9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23,9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В течение года поступили средства субвенции ФБ на осуществление полномочий по составлению (изменению) списков кандидатов в присяжные заседатели федеральных судов общей юрисдикции в Российской Федерации. Средства освоены в пределах поступления из окружного бюджета</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4329">
                <a:tc>
                  <a:txBody>
                    <a:bodyPr/>
                    <a:lstStyle/>
                    <a:p>
                      <a:pPr algn="l" fontAlgn="b"/>
                      <a:r>
                        <a:rPr lang="ru-RU" sz="800" b="0" i="0" u="none" strike="noStrike">
                          <a:solidFill>
                            <a:srgbClr val="000000"/>
                          </a:solidFill>
                          <a:effectLst/>
                          <a:latin typeface="Times New Roman" panose="02020603050405020304" pitchFamily="18" charset="0"/>
                        </a:rPr>
                        <a:t>Обеспечение деятельности финансовых, налоговых и таможенных органов и органов финансового (финансово-бюджетного) надзора</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06</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35 966,1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37 322,5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37 235,9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103,5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99,8</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Выделены дополнительные средства на выплату заработной платы и начислений на нее в целях сохранения достигнутого уровня з/</a:t>
                      </a:r>
                      <a:r>
                        <a:rPr lang="ru-RU" sz="800" b="0" i="0" u="none" strike="noStrike" dirty="0" err="1">
                          <a:solidFill>
                            <a:srgbClr val="000000"/>
                          </a:solidFill>
                          <a:effectLst/>
                          <a:latin typeface="Times New Roman" panose="02020603050405020304" pitchFamily="18" charset="0"/>
                        </a:rPr>
                        <a:t>пл</a:t>
                      </a:r>
                      <a:r>
                        <a:rPr lang="ru-RU" sz="800" b="0" i="0" u="none" strike="noStrike" dirty="0">
                          <a:solidFill>
                            <a:srgbClr val="000000"/>
                          </a:solidFill>
                          <a:effectLst/>
                          <a:latin typeface="Times New Roman" panose="02020603050405020304" pitchFamily="18" charset="0"/>
                        </a:rPr>
                        <a:t> в пределах установленного норматива на содержание ОМС</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2179">
                <a:tc>
                  <a:txBody>
                    <a:bodyPr/>
                    <a:lstStyle/>
                    <a:p>
                      <a:pPr algn="l" fontAlgn="b"/>
                      <a:r>
                        <a:rPr lang="ru-RU" sz="800" b="0" i="0" u="none" strike="noStrike">
                          <a:solidFill>
                            <a:srgbClr val="000000"/>
                          </a:solidFill>
                          <a:effectLst/>
                          <a:latin typeface="Times New Roman" panose="02020603050405020304" pitchFamily="18" charset="0"/>
                        </a:rPr>
                        <a:t>Резервные фонды</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11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5 000,0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1 135,1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0,0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0,0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0,0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Расходование средств Резервного фонда администрации города </a:t>
                      </a:r>
                      <a:r>
                        <a:rPr lang="ru-RU" sz="800" b="0" i="0" u="none" strike="noStrike" dirty="0" err="1">
                          <a:solidFill>
                            <a:srgbClr val="000000"/>
                          </a:solidFill>
                          <a:effectLst/>
                          <a:latin typeface="Times New Roman" panose="02020603050405020304" pitchFamily="18" charset="0"/>
                        </a:rPr>
                        <a:t>Урай</a:t>
                      </a:r>
                      <a:r>
                        <a:rPr lang="ru-RU" sz="800" b="0" i="0" u="none" strike="noStrike" dirty="0">
                          <a:solidFill>
                            <a:srgbClr val="000000"/>
                          </a:solidFill>
                          <a:effectLst/>
                          <a:latin typeface="Times New Roman" panose="02020603050405020304" pitchFamily="18" charset="0"/>
                        </a:rPr>
                        <a:t> осуществляется по другим разделам, подразделам функциональной классификации расходов бюджета. В течение года из резервного фонда администрации </a:t>
                      </a:r>
                      <a:r>
                        <a:rPr lang="ru-RU" sz="800" b="0" i="0" u="none" strike="noStrike" dirty="0" err="1">
                          <a:solidFill>
                            <a:srgbClr val="000000"/>
                          </a:solidFill>
                          <a:effectLst/>
                          <a:latin typeface="Times New Roman" panose="02020603050405020304" pitchFamily="18" charset="0"/>
                        </a:rPr>
                        <a:t>г.Урай</a:t>
                      </a:r>
                      <a:r>
                        <a:rPr lang="ru-RU" sz="800" b="0" i="0" u="none" strike="noStrike" dirty="0">
                          <a:solidFill>
                            <a:srgbClr val="000000"/>
                          </a:solidFill>
                          <a:effectLst/>
                          <a:latin typeface="Times New Roman" panose="02020603050405020304" pitchFamily="18" charset="0"/>
                        </a:rPr>
                        <a:t> выделялись средства  на финансовое обеспечение непредвиденных расходов, необходимость в которых возникла после принятия бюджета городского округа на соответствующий финансовый год (для исполнения решения суда, оказание материальной помощи пострадавшим от пожара)</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95217">
                <a:tc>
                  <a:txBody>
                    <a:bodyPr/>
                    <a:lstStyle/>
                    <a:p>
                      <a:pPr algn="l" fontAlgn="b"/>
                      <a:r>
                        <a:rPr lang="ru-RU" sz="800" b="0" i="0" u="none" strike="noStrike">
                          <a:solidFill>
                            <a:srgbClr val="000000"/>
                          </a:solidFill>
                          <a:effectLst/>
                          <a:latin typeface="Times New Roman" panose="02020603050405020304" pitchFamily="18" charset="0"/>
                        </a:rPr>
                        <a:t>Другие общегосударственные вопросы</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13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13 019,6</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51 826,6</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51 032,3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392,0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98,5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Увеличение ассигнований в связи с изменением в отнесении расходов субсидии на организацию предоставления государственных услуг в многофункциональных центрах предоставления государственных и муниципальных услуг (перенос из р.0412). Увеличение объема субвенций ОБ на осуществление переданных </a:t>
                      </a:r>
                      <a:r>
                        <a:rPr lang="ru-RU" sz="800" b="0" i="0" u="none" strike="noStrike" dirty="0" err="1">
                          <a:solidFill>
                            <a:srgbClr val="000000"/>
                          </a:solidFill>
                          <a:effectLst/>
                          <a:latin typeface="Times New Roman" panose="02020603050405020304" pitchFamily="18" charset="0"/>
                        </a:rPr>
                        <a:t>госполномочий</a:t>
                      </a:r>
                      <a:r>
                        <a:rPr lang="ru-RU" sz="800" b="0" i="0" u="none" strike="noStrike" dirty="0">
                          <a:solidFill>
                            <a:srgbClr val="000000"/>
                          </a:solidFill>
                          <a:effectLst/>
                          <a:latin typeface="Times New Roman" panose="02020603050405020304" pitchFamily="18" charset="0"/>
                        </a:rPr>
                        <a:t> по созданию административных комиссий, по образованию и организации деятельности КДН и защите их прав</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Прямоугольник 6"/>
          <p:cNvSpPr/>
          <p:nvPr/>
        </p:nvSpPr>
        <p:spPr>
          <a:xfrm>
            <a:off x="107504" y="44624"/>
            <a:ext cx="8568952" cy="738664"/>
          </a:xfrm>
          <a:prstGeom prst="rect">
            <a:avLst/>
          </a:prstGeom>
        </p:spPr>
        <p:txBody>
          <a:bodyPr wrap="square">
            <a:spAutoFit/>
          </a:bodyPr>
          <a:lstStyle/>
          <a:p>
            <a:pPr lvl="0"/>
            <a:r>
              <a:rPr lang="ru-RU" sz="1400" b="1" i="1" dirty="0">
                <a:solidFill>
                  <a:prstClr val="black"/>
                </a:solidFill>
                <a:latin typeface="Times New Roman" panose="02020603050405020304" pitchFamily="18" charset="0"/>
                <a:cs typeface="Times New Roman" panose="02020603050405020304" pitchFamily="18" charset="0"/>
              </a:rPr>
              <a:t>Сведения о фактически произведенных расходах по разделам и подразделам классификации расходов бюджета за </a:t>
            </a:r>
            <a:r>
              <a:rPr lang="ru-RU" sz="1400" b="1" i="1" dirty="0" smtClean="0">
                <a:solidFill>
                  <a:prstClr val="black"/>
                </a:solidFill>
                <a:latin typeface="Times New Roman" panose="02020603050405020304" pitchFamily="18" charset="0"/>
                <a:cs typeface="Times New Roman" panose="02020603050405020304" pitchFamily="18" charset="0"/>
              </a:rPr>
              <a:t>2018 </a:t>
            </a:r>
            <a:r>
              <a:rPr lang="ru-RU" sz="1400" b="1" i="1" dirty="0">
                <a:solidFill>
                  <a:prstClr val="black"/>
                </a:solidFill>
                <a:latin typeface="Times New Roman" panose="02020603050405020304" pitchFamily="18" charset="0"/>
                <a:cs typeface="Times New Roman" panose="02020603050405020304" pitchFamily="18" charset="0"/>
              </a:rPr>
              <a:t>год в сравнении с первоначально утвержденным решением о бюджете значениями на </a:t>
            </a:r>
            <a:r>
              <a:rPr lang="ru-RU" sz="1400" b="1" i="1" dirty="0" smtClean="0">
                <a:solidFill>
                  <a:prstClr val="black"/>
                </a:solidFill>
                <a:latin typeface="Times New Roman" panose="02020603050405020304" pitchFamily="18" charset="0"/>
                <a:cs typeface="Times New Roman" panose="02020603050405020304" pitchFamily="18" charset="0"/>
              </a:rPr>
              <a:t>2018 </a:t>
            </a:r>
            <a:r>
              <a:rPr lang="ru-RU" sz="1400" b="1" i="1" dirty="0">
                <a:solidFill>
                  <a:prstClr val="black"/>
                </a:solidFill>
                <a:latin typeface="Times New Roman" panose="02020603050405020304" pitchFamily="18" charset="0"/>
                <a:cs typeface="Times New Roman" panose="02020603050405020304" pitchFamily="18" charset="0"/>
              </a:rPr>
              <a:t>год и с уточненными значениями с учетом внесенных изменений, </a:t>
            </a:r>
            <a:r>
              <a:rPr lang="ru-RU" sz="1400" b="1" i="1" dirty="0" err="1" smtClean="0">
                <a:solidFill>
                  <a:prstClr val="black"/>
                </a:solidFill>
                <a:latin typeface="Times New Roman" panose="02020603050405020304" pitchFamily="18" charset="0"/>
                <a:cs typeface="Times New Roman" panose="02020603050405020304" pitchFamily="18" charset="0"/>
              </a:rPr>
              <a:t>тыс.рублей</a:t>
            </a:r>
            <a:endParaRPr lang="ru-RU" sz="1400" b="1"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94844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7280989" y="0"/>
            <a:ext cx="1863011" cy="246221"/>
          </a:xfrm>
          <a:prstGeom prst="rect">
            <a:avLst/>
          </a:prstGeom>
        </p:spPr>
        <p:txBody>
          <a:bodyPr wrap="none">
            <a:spAutoFit/>
          </a:bodyPr>
          <a:lstStyle/>
          <a:p>
            <a:pPr lvl="0" indent="450850" algn="ctr"/>
            <a:r>
              <a:rPr lang="ru-RU" sz="1000" dirty="0">
                <a:solidFill>
                  <a:prstClr val="black"/>
                </a:solidFill>
                <a:latin typeface="Times New Roman" panose="02020603050405020304" pitchFamily="18" charset="0"/>
                <a:cs typeface="Times New Roman" panose="02020603050405020304" pitchFamily="18" charset="0"/>
              </a:rPr>
              <a:t>(продолжение слайда)</a:t>
            </a:r>
          </a:p>
        </p:txBody>
      </p:sp>
      <p:graphicFrame>
        <p:nvGraphicFramePr>
          <p:cNvPr id="5" name="Таблица 4"/>
          <p:cNvGraphicFramePr>
            <a:graphicFrameLocks noGrp="1"/>
          </p:cNvGraphicFramePr>
          <p:nvPr>
            <p:extLst>
              <p:ext uri="{D42A27DB-BD31-4B8C-83A1-F6EECF244321}">
                <p14:modId xmlns="" xmlns:p14="http://schemas.microsoft.com/office/powerpoint/2010/main" val="3181865293"/>
              </p:ext>
            </p:extLst>
          </p:nvPr>
        </p:nvGraphicFramePr>
        <p:xfrm>
          <a:off x="107504" y="200463"/>
          <a:ext cx="8928991" cy="6656870"/>
        </p:xfrm>
        <a:graphic>
          <a:graphicData uri="http://schemas.openxmlformats.org/drawingml/2006/table">
            <a:tbl>
              <a:tblPr/>
              <a:tblGrid>
                <a:gridCol w="2017458"/>
                <a:gridCol w="314876"/>
                <a:gridCol w="314876"/>
                <a:gridCol w="728714"/>
                <a:gridCol w="620756"/>
                <a:gridCol w="602763"/>
                <a:gridCol w="602763"/>
                <a:gridCol w="602763"/>
                <a:gridCol w="3124022"/>
              </a:tblGrid>
              <a:tr h="454895">
                <a:tc>
                  <a:txBody>
                    <a:bodyPr/>
                    <a:lstStyle/>
                    <a:p>
                      <a:pPr algn="ctr" fontAlgn="ctr"/>
                      <a:r>
                        <a:rPr lang="ru-RU" sz="800" b="0" i="0" u="none" strike="noStrike" dirty="0">
                          <a:solidFill>
                            <a:srgbClr val="000000"/>
                          </a:solidFill>
                          <a:effectLst/>
                          <a:latin typeface="Times New Roman" panose="02020603050405020304" pitchFamily="18" charset="0"/>
                        </a:rPr>
                        <a:t>Наименование</a:t>
                      </a:r>
                    </a:p>
                  </a:txBody>
                  <a:tcPr marL="5630" marR="5630" marT="5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РЗ</a:t>
                      </a:r>
                    </a:p>
                  </a:txBody>
                  <a:tcPr marL="5630" marR="5630" marT="5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a:t>
                      </a:r>
                    </a:p>
                  </a:txBody>
                  <a:tcPr marL="5630" marR="5630" marT="5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 План по решению Думы </a:t>
                      </a:r>
                      <a:r>
                        <a:rPr lang="ru-RU" sz="800" b="0" i="0" u="none" strike="noStrike" dirty="0" err="1">
                          <a:solidFill>
                            <a:srgbClr val="000000"/>
                          </a:solidFill>
                          <a:effectLst/>
                          <a:latin typeface="Times New Roman" panose="02020603050405020304" pitchFamily="18" charset="0"/>
                        </a:rPr>
                        <a:t>г.Урай</a:t>
                      </a:r>
                      <a:r>
                        <a:rPr lang="ru-RU" sz="800" b="0" i="0" u="none" strike="noStrike" dirty="0">
                          <a:solidFill>
                            <a:srgbClr val="000000"/>
                          </a:solidFill>
                          <a:effectLst/>
                          <a:latin typeface="Times New Roman" panose="02020603050405020304" pitchFamily="18" charset="0"/>
                        </a:rPr>
                        <a:t> от 26.12.2017 №105 (первоначальный план на 2018 год) </a:t>
                      </a:r>
                    </a:p>
                  </a:txBody>
                  <a:tcPr marL="5630" marR="5630" marT="5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a:solidFill>
                            <a:srgbClr val="000000"/>
                          </a:solidFill>
                          <a:effectLst/>
                          <a:latin typeface="Times New Roman" panose="02020603050405020304" pitchFamily="18" charset="0"/>
                        </a:rPr>
                        <a:t>План на год (уточненный)  2018 год</a:t>
                      </a:r>
                    </a:p>
                  </a:txBody>
                  <a:tcPr marL="5630" marR="5630" marT="5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Исполнено за 2018 год</a:t>
                      </a:r>
                    </a:p>
                  </a:txBody>
                  <a:tcPr marL="5630" marR="5630" marT="5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 исполнения к первонач.утвержденному плану на 2018 год</a:t>
                      </a:r>
                    </a:p>
                  </a:txBody>
                  <a:tcPr marL="5630" marR="5630" marT="5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 исполнения к уточненному плану на 2018 год</a:t>
                      </a:r>
                    </a:p>
                  </a:txBody>
                  <a:tcPr marL="5630" marR="5630" marT="5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Пояснения отклонений фактических значений от первоначального плана (+,-) 5%</a:t>
                      </a:r>
                    </a:p>
                  </a:txBody>
                  <a:tcPr marL="5630" marR="5630" marT="56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5708">
                <a:tc>
                  <a:txBody>
                    <a:bodyPr/>
                    <a:lstStyle/>
                    <a:p>
                      <a:pPr algn="ctr" fontAlgn="ctr"/>
                      <a:r>
                        <a:rPr lang="ru-RU" sz="800" b="0" i="0" u="none" strike="noStrike" dirty="0">
                          <a:solidFill>
                            <a:srgbClr val="000000"/>
                          </a:solidFill>
                          <a:effectLst/>
                          <a:latin typeface="Times New Roman" panose="02020603050405020304" pitchFamily="18" charset="0"/>
                        </a:rPr>
                        <a:t>1</a:t>
                      </a:r>
                    </a:p>
                  </a:txBody>
                  <a:tcPr marL="5630" marR="5630" marT="56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2</a:t>
                      </a:r>
                    </a:p>
                  </a:txBody>
                  <a:tcPr marL="5630" marR="5630" marT="56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3</a:t>
                      </a:r>
                    </a:p>
                  </a:txBody>
                  <a:tcPr marL="5630" marR="5630" marT="56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4</a:t>
                      </a:r>
                    </a:p>
                  </a:txBody>
                  <a:tcPr marL="5630" marR="5630" marT="56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effectLst/>
                          <a:latin typeface="Times New Roman" panose="02020603050405020304" pitchFamily="18" charset="0"/>
                        </a:rPr>
                        <a:t>5</a:t>
                      </a:r>
                    </a:p>
                  </a:txBody>
                  <a:tcPr marL="5630" marR="5630" marT="56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6</a:t>
                      </a:r>
                    </a:p>
                  </a:txBody>
                  <a:tcPr marL="5630" marR="5630" marT="56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7</a:t>
                      </a:r>
                    </a:p>
                  </a:txBody>
                  <a:tcPr marL="5630" marR="5630" marT="56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8</a:t>
                      </a:r>
                    </a:p>
                  </a:txBody>
                  <a:tcPr marL="5630" marR="5630" marT="56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9</a:t>
                      </a:r>
                    </a:p>
                  </a:txBody>
                  <a:tcPr marL="5630" marR="5630" marT="56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8789">
                <a:tc>
                  <a:txBody>
                    <a:bodyPr/>
                    <a:lstStyle/>
                    <a:p>
                      <a:pPr algn="l" fontAlgn="b"/>
                      <a:r>
                        <a:rPr lang="ru-RU" sz="800" b="1" i="0" u="none" strike="noStrike">
                          <a:solidFill>
                            <a:srgbClr val="000000"/>
                          </a:solidFill>
                          <a:effectLst/>
                          <a:latin typeface="Times New Roman" panose="02020603050405020304" pitchFamily="18" charset="0"/>
                        </a:rPr>
                        <a:t>НАЦИОНАЛЬНАЯ БЕЗОПАСНОСТЬ И ПРАВООХРАНИТЕЛЬНАЯ ДЕЯТЕЛЬНОСТЬ</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03</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 </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34 935,5</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36 044,7</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dirty="0">
                          <a:solidFill>
                            <a:srgbClr val="000000"/>
                          </a:solidFill>
                          <a:effectLst/>
                          <a:latin typeface="Times New Roman" panose="02020603050405020304" pitchFamily="18" charset="0"/>
                        </a:rPr>
                        <a:t>35 875,5</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dirty="0">
                          <a:solidFill>
                            <a:srgbClr val="000000"/>
                          </a:solidFill>
                          <a:effectLst/>
                          <a:latin typeface="Times New Roman" panose="02020603050405020304" pitchFamily="18" charset="0"/>
                        </a:rPr>
                        <a:t>102,7</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dirty="0">
                          <a:solidFill>
                            <a:srgbClr val="000000"/>
                          </a:solidFill>
                          <a:effectLst/>
                          <a:latin typeface="Times New Roman" panose="02020603050405020304" pitchFamily="18" charset="0"/>
                        </a:rPr>
                        <a:t>99,5</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0391">
                <a:tc>
                  <a:txBody>
                    <a:bodyPr/>
                    <a:lstStyle/>
                    <a:p>
                      <a:pPr algn="l" fontAlgn="b"/>
                      <a:r>
                        <a:rPr lang="ru-RU" sz="800" b="0" i="0" u="none" strike="noStrike">
                          <a:solidFill>
                            <a:srgbClr val="000000"/>
                          </a:solidFill>
                          <a:effectLst/>
                          <a:latin typeface="Times New Roman" panose="02020603050405020304" pitchFamily="18" charset="0"/>
                        </a:rPr>
                        <a:t>Органы юстиции</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03</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04</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6 519,3</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6 701,0</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6 689,1</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dirty="0">
                          <a:solidFill>
                            <a:srgbClr val="000000"/>
                          </a:solidFill>
                          <a:effectLst/>
                          <a:latin typeface="Times New Roman" panose="02020603050405020304" pitchFamily="18" charset="0"/>
                        </a:rPr>
                        <a:t>102,6</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dirty="0">
                          <a:solidFill>
                            <a:srgbClr val="000000"/>
                          </a:solidFill>
                          <a:effectLst/>
                          <a:latin typeface="Times New Roman" panose="02020603050405020304" pitchFamily="18" charset="0"/>
                        </a:rPr>
                        <a:t>99,8</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Увеличение объема субвенции ФБ на осуществление переданных органам государственной власти субъектов Российской Федерации в соответствии с пунктом 1 статьи 4 Федерального закона от 15 ноября 1997 года № 143-ФЗ "Об актах гражданского состояния" полномочий Российской Федерации на государственную регистрацию актов гражданского состояния</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014">
                <a:tc>
                  <a:txBody>
                    <a:bodyPr/>
                    <a:lstStyle/>
                    <a:p>
                      <a:pPr algn="l" fontAlgn="b"/>
                      <a:r>
                        <a:rPr lang="ru-RU" sz="800" b="0" i="0" u="none" strike="noStrike">
                          <a:solidFill>
                            <a:srgbClr val="000000"/>
                          </a:solidFill>
                          <a:effectLst/>
                          <a:latin typeface="Times New Roman" panose="02020603050405020304" pitchFamily="18" charset="0"/>
                        </a:rPr>
                        <a:t>Защита населения и территории от чрезвычайных ситуаций природного и техногенного характера, гражданская оборона</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03</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09</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24 602,0</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25 299,1</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25 252,2</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102,6</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99,8</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Выделены дополнительные средства МБ на текущее содержание МКУ "ЕДДС" (в целях сохранения достигнутого уровня з/</a:t>
                      </a:r>
                      <a:r>
                        <a:rPr lang="ru-RU" sz="800" b="0" i="0" u="none" strike="noStrike" dirty="0" err="1">
                          <a:solidFill>
                            <a:srgbClr val="000000"/>
                          </a:solidFill>
                          <a:effectLst/>
                          <a:latin typeface="Times New Roman" panose="02020603050405020304" pitchFamily="18" charset="0"/>
                        </a:rPr>
                        <a:t>пл</a:t>
                      </a:r>
                      <a:r>
                        <a:rPr lang="ru-RU" sz="800" b="0" i="0" u="none" strike="noStrike" dirty="0">
                          <a:solidFill>
                            <a:srgbClr val="000000"/>
                          </a:solidFill>
                          <a:effectLst/>
                          <a:latin typeface="Times New Roman" panose="02020603050405020304" pitchFamily="18" charset="0"/>
                        </a:rPr>
                        <a:t> работников)</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79879">
                <a:tc>
                  <a:txBody>
                    <a:bodyPr/>
                    <a:lstStyle/>
                    <a:p>
                      <a:pPr algn="l" fontAlgn="b"/>
                      <a:r>
                        <a:rPr lang="ru-RU" sz="800" b="0" i="0" u="none" strike="noStrike">
                          <a:solidFill>
                            <a:srgbClr val="000000"/>
                          </a:solidFill>
                          <a:effectLst/>
                          <a:latin typeface="Times New Roman" panose="02020603050405020304" pitchFamily="18" charset="0"/>
                        </a:rPr>
                        <a:t>Другие вопросы в области национальной безопасности и правоохранительной деятельности</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03</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14</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3 814,2</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4 044,6</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3 934,2</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103,1</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97,3</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Увеличение объема субсидий ОБ на обеспечение функционирования и развития систем видеонаблюдения в сфере общественного порядка, на размещение систем </a:t>
                      </a:r>
                      <a:r>
                        <a:rPr lang="ru-RU" sz="800" b="0" i="0" u="none" strike="noStrike" dirty="0" err="1">
                          <a:solidFill>
                            <a:srgbClr val="000000"/>
                          </a:solidFill>
                          <a:effectLst/>
                          <a:latin typeface="Times New Roman" panose="02020603050405020304" pitchFamily="18" charset="0"/>
                        </a:rPr>
                        <a:t>видеообзора</a:t>
                      </a:r>
                      <a:r>
                        <a:rPr lang="ru-RU" sz="800" b="0" i="0" u="none" strike="noStrike" dirty="0">
                          <a:solidFill>
                            <a:srgbClr val="000000"/>
                          </a:solidFill>
                          <a:effectLst/>
                          <a:latin typeface="Times New Roman" panose="02020603050405020304" pitchFamily="18" charset="0"/>
                        </a:rPr>
                        <a:t>, модернизацию, обеспечение функционирования систем видеонаблюдения с целью повышения безопасности дорожного движения и информирование населения о необходимости соблюдения правил дорожного движения</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469">
                <a:tc>
                  <a:txBody>
                    <a:bodyPr/>
                    <a:lstStyle/>
                    <a:p>
                      <a:pPr algn="l" fontAlgn="b"/>
                      <a:r>
                        <a:rPr lang="ru-RU" sz="800" b="1" i="0" u="none" strike="noStrike">
                          <a:solidFill>
                            <a:srgbClr val="000000"/>
                          </a:solidFill>
                          <a:effectLst/>
                          <a:latin typeface="Times New Roman" panose="02020603050405020304" pitchFamily="18" charset="0"/>
                        </a:rPr>
                        <a:t>НАЦИОНАЛЬНАЯ ЭКОНОМИКА</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04</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 </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244 290,5</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240 686,2</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234 895,1</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96,2</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97,6</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235">
                <a:tc>
                  <a:txBody>
                    <a:bodyPr/>
                    <a:lstStyle/>
                    <a:p>
                      <a:pPr algn="l" fontAlgn="b"/>
                      <a:r>
                        <a:rPr lang="ru-RU" sz="800" b="0" i="0" u="none" strike="noStrike">
                          <a:solidFill>
                            <a:srgbClr val="000000"/>
                          </a:solidFill>
                          <a:effectLst/>
                          <a:latin typeface="Times New Roman" panose="02020603050405020304" pitchFamily="18" charset="0"/>
                        </a:rPr>
                        <a:t>Общеэкономические вопросы</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04</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01</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5 215,5</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5 982,4</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5 899,0</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113,1</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98,6</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Выделены бюджетные ассигнования за счет средств окружного бюджета на выплату заработной платы работникам учреждений бюджетной сферы на уровне не ниже установленного минимального размера оплаты труда</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8541">
                <a:tc>
                  <a:txBody>
                    <a:bodyPr/>
                    <a:lstStyle/>
                    <a:p>
                      <a:pPr algn="l" fontAlgn="b"/>
                      <a:r>
                        <a:rPr lang="ru-RU" sz="800" b="0" i="0" u="none" strike="noStrike">
                          <a:solidFill>
                            <a:srgbClr val="000000"/>
                          </a:solidFill>
                          <a:effectLst/>
                          <a:latin typeface="Times New Roman" panose="02020603050405020304" pitchFamily="18" charset="0"/>
                        </a:rPr>
                        <a:t>Сельское хозяйство и рыболовство</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04</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05</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22 850,0</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35 674,3</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35 674,3</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156,1</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100,0</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Предоставлена субсидия из средств МБ ОАО «</a:t>
                      </a:r>
                      <a:r>
                        <a:rPr lang="ru-RU" sz="800" b="0" i="0" u="none" strike="noStrike" dirty="0" err="1">
                          <a:solidFill>
                            <a:srgbClr val="000000"/>
                          </a:solidFill>
                          <a:effectLst/>
                          <a:latin typeface="Times New Roman" panose="02020603050405020304" pitchFamily="18" charset="0"/>
                        </a:rPr>
                        <a:t>Агроника</a:t>
                      </a:r>
                      <a:r>
                        <a:rPr lang="ru-RU" sz="800" b="0" i="0" u="none" strike="noStrike" dirty="0">
                          <a:solidFill>
                            <a:srgbClr val="000000"/>
                          </a:solidFill>
                          <a:effectLst/>
                          <a:latin typeface="Times New Roman" panose="02020603050405020304" pitchFamily="18" charset="0"/>
                        </a:rPr>
                        <a:t>» на возмещение части затрат на приобретение, доставку и монтаж оборудования по переработке и реализации сельскохозяйственной продукции. Увеличение объема субвенции ОБ на поддержку животноводства, переработку и реализацию продукции животноводства</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230">
                <a:tc>
                  <a:txBody>
                    <a:bodyPr/>
                    <a:lstStyle/>
                    <a:p>
                      <a:pPr algn="l" fontAlgn="b"/>
                      <a:r>
                        <a:rPr lang="ru-RU" sz="800" b="0" i="0" u="none" strike="noStrike">
                          <a:solidFill>
                            <a:srgbClr val="000000"/>
                          </a:solidFill>
                          <a:effectLst/>
                          <a:latin typeface="Times New Roman" panose="02020603050405020304" pitchFamily="18" charset="0"/>
                        </a:rPr>
                        <a:t>Транспорт</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04</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08</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10 600,0</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10 555,8</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10 331,4</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97,5</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97,9</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676">
                <a:tc>
                  <a:txBody>
                    <a:bodyPr/>
                    <a:lstStyle/>
                    <a:p>
                      <a:pPr algn="l" fontAlgn="b"/>
                      <a:r>
                        <a:rPr lang="ru-RU" sz="800" b="0" i="0" u="none" strike="noStrike">
                          <a:solidFill>
                            <a:srgbClr val="000000"/>
                          </a:solidFill>
                          <a:effectLst/>
                          <a:latin typeface="Times New Roman" panose="02020603050405020304" pitchFamily="18" charset="0"/>
                        </a:rPr>
                        <a:t>Дорожное хозяйство (дорожные фонды)</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04</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09</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109 163,3</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114 678,2</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111 379,4</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102,0</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97,1</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effectLst/>
                          <a:latin typeface="Times New Roman" panose="02020603050405020304" pitchFamily="18" charset="0"/>
                        </a:rPr>
                        <a:t>Увеличение ассигнований на содержание автомобильных дорог общего пользования и искусственных сооружений на них</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1465">
                <a:tc>
                  <a:txBody>
                    <a:bodyPr/>
                    <a:lstStyle/>
                    <a:p>
                      <a:pPr algn="l" fontAlgn="b"/>
                      <a:r>
                        <a:rPr lang="ru-RU" sz="800" b="0" i="0" u="none" strike="noStrike">
                          <a:solidFill>
                            <a:srgbClr val="000000"/>
                          </a:solidFill>
                          <a:effectLst/>
                          <a:latin typeface="Times New Roman" panose="02020603050405020304" pitchFamily="18" charset="0"/>
                        </a:rPr>
                        <a:t>Связь и информатика</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04</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10</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6 882,4</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7 145,9</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6 773,1</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98,4</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94,8</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Выделены ассигнования на оказание услуг по модернизации ПО АС "Бюджет". Перераспределение средств, предусмотренных на обеспечение информационной безопасности (учреждения </a:t>
                      </a:r>
                      <a:r>
                        <a:rPr lang="ru-RU" sz="800" b="0" i="0" u="none" strike="noStrike" dirty="0" err="1">
                          <a:solidFill>
                            <a:srgbClr val="000000"/>
                          </a:solidFill>
                          <a:effectLst/>
                          <a:latin typeface="Times New Roman" panose="02020603050405020304" pitchFamily="18" charset="0"/>
                        </a:rPr>
                        <a:t>доп.образования</a:t>
                      </a:r>
                      <a:r>
                        <a:rPr lang="ru-RU" sz="800" b="0" i="0" u="none" strike="noStrike" dirty="0">
                          <a:solidFill>
                            <a:srgbClr val="000000"/>
                          </a:solidFill>
                          <a:effectLst/>
                          <a:latin typeface="Times New Roman" panose="02020603050405020304" pitchFamily="18" charset="0"/>
                        </a:rPr>
                        <a:t>)</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43145">
                <a:tc>
                  <a:txBody>
                    <a:bodyPr/>
                    <a:lstStyle/>
                    <a:p>
                      <a:pPr algn="l" fontAlgn="b"/>
                      <a:r>
                        <a:rPr lang="ru-RU" sz="800" b="0" i="0" u="none" strike="noStrike">
                          <a:solidFill>
                            <a:srgbClr val="000000"/>
                          </a:solidFill>
                          <a:effectLst/>
                          <a:latin typeface="Times New Roman" panose="02020603050405020304" pitchFamily="18" charset="0"/>
                        </a:rPr>
                        <a:t>Другие вопросы в области национальной экономики</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04</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12</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89 579,3</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dirty="0">
                          <a:solidFill>
                            <a:srgbClr val="000000"/>
                          </a:solidFill>
                          <a:effectLst/>
                          <a:latin typeface="Times New Roman" panose="02020603050405020304" pitchFamily="18" charset="0"/>
                        </a:rPr>
                        <a:t>66 649,6</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64 837,9</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72,4</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97,3</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Увеличение объема субсидии ОБ на государственную поддержку малого и среднего предпринимательства. Выделены средства на текущее содержание МКУ "УКС" и МКУ "</a:t>
                      </a:r>
                      <a:r>
                        <a:rPr lang="ru-RU" sz="800" b="0" i="0" u="none" strike="noStrike" dirty="0" err="1">
                          <a:solidFill>
                            <a:srgbClr val="000000"/>
                          </a:solidFill>
                          <a:effectLst/>
                          <a:latin typeface="Times New Roman" panose="02020603050405020304" pitchFamily="18" charset="0"/>
                        </a:rPr>
                        <a:t>УГЗиП</a:t>
                      </a:r>
                      <a:r>
                        <a:rPr lang="ru-RU" sz="800" b="0" i="0" u="none" strike="noStrike" dirty="0">
                          <a:solidFill>
                            <a:srgbClr val="000000"/>
                          </a:solidFill>
                          <a:effectLst/>
                          <a:latin typeface="Times New Roman" panose="02020603050405020304" pitchFamily="18" charset="0"/>
                        </a:rPr>
                        <a:t>" (в целях сохранения достигнутого уровня з/</a:t>
                      </a:r>
                      <a:r>
                        <a:rPr lang="ru-RU" sz="800" b="0" i="0" u="none" strike="noStrike" dirty="0" err="1">
                          <a:solidFill>
                            <a:srgbClr val="000000"/>
                          </a:solidFill>
                          <a:effectLst/>
                          <a:latin typeface="Times New Roman" panose="02020603050405020304" pitchFamily="18" charset="0"/>
                        </a:rPr>
                        <a:t>пл</a:t>
                      </a:r>
                      <a:r>
                        <a:rPr lang="ru-RU" sz="800" b="0" i="0" u="none" strike="noStrike" dirty="0">
                          <a:solidFill>
                            <a:srgbClr val="000000"/>
                          </a:solidFill>
                          <a:effectLst/>
                          <a:latin typeface="Times New Roman" panose="02020603050405020304" pitchFamily="18" charset="0"/>
                        </a:rPr>
                        <a:t> работников), на выполнение работ по демонтажу здания по адресу: </a:t>
                      </a:r>
                      <a:r>
                        <a:rPr lang="ru-RU" sz="800" b="0" i="0" u="none" strike="noStrike" dirty="0" err="1">
                          <a:solidFill>
                            <a:srgbClr val="000000"/>
                          </a:solidFill>
                          <a:effectLst/>
                          <a:latin typeface="Times New Roman" panose="02020603050405020304" pitchFamily="18" charset="0"/>
                        </a:rPr>
                        <a:t>г.Урай</a:t>
                      </a:r>
                      <a:r>
                        <a:rPr lang="ru-RU" sz="800" b="0" i="0" u="none" strike="noStrike" dirty="0">
                          <a:solidFill>
                            <a:srgbClr val="000000"/>
                          </a:solidFill>
                          <a:effectLst/>
                          <a:latin typeface="Times New Roman" panose="02020603050405020304" pitchFamily="18" charset="0"/>
                        </a:rPr>
                        <a:t> мкр.2 дом 68. Уменьшение ассигнований в связи с изменением в отнесении расходов субсидии на организацию предоставления государственных услуг в многофункциональных центрах предоставления государственных и муниципальных услуг (перенос на р.0113). </a:t>
                      </a:r>
                    </a:p>
                  </a:txBody>
                  <a:tcPr marL="5630" marR="5630" marT="563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6477649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7280989" y="404664"/>
            <a:ext cx="1863011" cy="246221"/>
          </a:xfrm>
          <a:prstGeom prst="rect">
            <a:avLst/>
          </a:prstGeom>
        </p:spPr>
        <p:txBody>
          <a:bodyPr wrap="none">
            <a:spAutoFit/>
          </a:bodyPr>
          <a:lstStyle/>
          <a:p>
            <a:pPr lvl="0" indent="450850" algn="ctr"/>
            <a:r>
              <a:rPr lang="ru-RU" sz="1000" dirty="0">
                <a:solidFill>
                  <a:prstClr val="black"/>
                </a:solidFill>
                <a:latin typeface="Times New Roman" panose="02020603050405020304" pitchFamily="18" charset="0"/>
                <a:cs typeface="Times New Roman" panose="02020603050405020304" pitchFamily="18" charset="0"/>
              </a:rPr>
              <a:t>(продолжение слайда)</a:t>
            </a:r>
          </a:p>
        </p:txBody>
      </p:sp>
      <p:graphicFrame>
        <p:nvGraphicFramePr>
          <p:cNvPr id="5" name="Таблица 4"/>
          <p:cNvGraphicFramePr>
            <a:graphicFrameLocks noGrp="1"/>
          </p:cNvGraphicFramePr>
          <p:nvPr>
            <p:extLst>
              <p:ext uri="{D42A27DB-BD31-4B8C-83A1-F6EECF244321}">
                <p14:modId xmlns="" xmlns:p14="http://schemas.microsoft.com/office/powerpoint/2010/main" val="1042478719"/>
              </p:ext>
            </p:extLst>
          </p:nvPr>
        </p:nvGraphicFramePr>
        <p:xfrm>
          <a:off x="107503" y="980728"/>
          <a:ext cx="8928993" cy="5420478"/>
        </p:xfrm>
        <a:graphic>
          <a:graphicData uri="http://schemas.openxmlformats.org/drawingml/2006/table">
            <a:tbl>
              <a:tblPr/>
              <a:tblGrid>
                <a:gridCol w="2017456"/>
                <a:gridCol w="314877"/>
                <a:gridCol w="314877"/>
                <a:gridCol w="728714"/>
                <a:gridCol w="620757"/>
                <a:gridCol w="602763"/>
                <a:gridCol w="602763"/>
                <a:gridCol w="602763"/>
                <a:gridCol w="3124023"/>
              </a:tblGrid>
              <a:tr h="502736">
                <a:tc>
                  <a:txBody>
                    <a:bodyPr/>
                    <a:lstStyle/>
                    <a:p>
                      <a:pPr algn="ctr" fontAlgn="ctr"/>
                      <a:r>
                        <a:rPr lang="ru-RU" sz="800" b="0" i="0" u="none" strike="noStrike" dirty="0">
                          <a:solidFill>
                            <a:srgbClr val="000000"/>
                          </a:solidFill>
                          <a:effectLst/>
                          <a:latin typeface="Times New Roman" panose="02020603050405020304" pitchFamily="18" charset="0"/>
                        </a:rPr>
                        <a:t>Наименование</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РЗ</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 План по решению Думы </a:t>
                      </a:r>
                      <a:r>
                        <a:rPr lang="ru-RU" sz="800" b="0" i="0" u="none" strike="noStrike" dirty="0" err="1">
                          <a:solidFill>
                            <a:srgbClr val="000000"/>
                          </a:solidFill>
                          <a:effectLst/>
                          <a:latin typeface="Times New Roman" panose="02020603050405020304" pitchFamily="18" charset="0"/>
                        </a:rPr>
                        <a:t>г.Урай</a:t>
                      </a:r>
                      <a:r>
                        <a:rPr lang="ru-RU" sz="800" b="0" i="0" u="none" strike="noStrike" dirty="0">
                          <a:solidFill>
                            <a:srgbClr val="000000"/>
                          </a:solidFill>
                          <a:effectLst/>
                          <a:latin typeface="Times New Roman" panose="02020603050405020304" pitchFamily="18" charset="0"/>
                        </a:rPr>
                        <a:t> от 26.12.2017 №105 (первоначальный план на 2018 год) </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effectLst/>
                          <a:latin typeface="Times New Roman" panose="02020603050405020304" pitchFamily="18" charset="0"/>
                        </a:rPr>
                        <a:t>План на год (уточненный)  2018 год</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Исполнено за 2018 год</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 исполнения к первонач.утвержденному плану на 2018 год</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 исполнения к уточненному плану на 2018 год</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Пояснения отклонений фактических значений от первоначального плана (+,-) 5%</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774">
                <a:tc>
                  <a:txBody>
                    <a:bodyPr/>
                    <a:lstStyle/>
                    <a:p>
                      <a:pPr algn="ctr" fontAlgn="ctr"/>
                      <a:r>
                        <a:rPr lang="ru-RU" sz="800" b="0" i="0" u="none" strike="noStrike">
                          <a:solidFill>
                            <a:srgbClr val="000000"/>
                          </a:solidFill>
                          <a:effectLst/>
                          <a:latin typeface="Times New Roman" panose="02020603050405020304" pitchFamily="18" charset="0"/>
                        </a:rPr>
                        <a:t>1</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0" u="none" strike="noStrike">
                          <a:solidFill>
                            <a:srgbClr val="000000"/>
                          </a:solidFill>
                          <a:effectLst/>
                          <a:latin typeface="Times New Roman" panose="02020603050405020304" pitchFamily="18" charset="0"/>
                        </a:rPr>
                        <a:t>2</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0" u="none" strike="noStrike">
                          <a:solidFill>
                            <a:srgbClr val="000000"/>
                          </a:solidFill>
                          <a:effectLst/>
                          <a:latin typeface="Times New Roman" panose="02020603050405020304" pitchFamily="18" charset="0"/>
                        </a:rPr>
                        <a:t>3</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0" u="none" strike="noStrike">
                          <a:solidFill>
                            <a:srgbClr val="000000"/>
                          </a:solidFill>
                          <a:effectLst/>
                          <a:latin typeface="Times New Roman" panose="02020603050405020304" pitchFamily="18" charset="0"/>
                        </a:rPr>
                        <a:t>4</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fontAlgn="ctr"/>
                      <a:r>
                        <a:rPr lang="ru-RU" sz="800" b="0" i="0" u="none" strike="noStrike">
                          <a:solidFill>
                            <a:srgbClr val="000000"/>
                          </a:solidFill>
                          <a:effectLst/>
                          <a:latin typeface="Times New Roman" panose="02020603050405020304" pitchFamily="18" charset="0"/>
                        </a:rPr>
                        <a:t>5</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0" u="none" strike="noStrike">
                          <a:solidFill>
                            <a:srgbClr val="000000"/>
                          </a:solidFill>
                          <a:effectLst/>
                          <a:latin typeface="Times New Roman" panose="02020603050405020304" pitchFamily="18" charset="0"/>
                        </a:rPr>
                        <a:t>6</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0" u="none" strike="noStrike" dirty="0">
                          <a:solidFill>
                            <a:srgbClr val="000000"/>
                          </a:solidFill>
                          <a:effectLst/>
                          <a:latin typeface="Times New Roman" panose="02020603050405020304" pitchFamily="18" charset="0"/>
                        </a:rPr>
                        <a:t>7</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0" u="none" strike="noStrike">
                          <a:solidFill>
                            <a:srgbClr val="000000"/>
                          </a:solidFill>
                          <a:effectLst/>
                          <a:latin typeface="Times New Roman" panose="02020603050405020304" pitchFamily="18" charset="0"/>
                        </a:rPr>
                        <a:t>8</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0" u="none" strike="noStrike">
                          <a:solidFill>
                            <a:srgbClr val="000000"/>
                          </a:solidFill>
                          <a:effectLst/>
                          <a:latin typeface="Times New Roman" panose="02020603050405020304" pitchFamily="18" charset="0"/>
                        </a:rPr>
                        <a:t>9</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4440">
                <a:tc>
                  <a:txBody>
                    <a:bodyPr/>
                    <a:lstStyle/>
                    <a:p>
                      <a:pPr algn="l" fontAlgn="b"/>
                      <a:r>
                        <a:rPr lang="ru-RU" sz="800" b="1" i="0" u="none" strike="noStrike">
                          <a:solidFill>
                            <a:srgbClr val="000000"/>
                          </a:solidFill>
                          <a:effectLst/>
                          <a:latin typeface="Times New Roman" panose="02020603050405020304" pitchFamily="18" charset="0"/>
                        </a:rPr>
                        <a:t>ЖИЛИЩНО-КОММУНАЛЬНОЕ ХОЗЯЙСТВО</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05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dirty="0">
                          <a:solidFill>
                            <a:srgbClr val="000000"/>
                          </a:solidFill>
                          <a:effectLst/>
                          <a:latin typeface="Times New Roman" panose="02020603050405020304" pitchFamily="18" charset="0"/>
                        </a:rPr>
                        <a:t>359 946,4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800" b="1" i="0" u="none" strike="noStrike">
                          <a:solidFill>
                            <a:srgbClr val="000000"/>
                          </a:solidFill>
                          <a:effectLst/>
                          <a:latin typeface="Times New Roman" panose="02020603050405020304" pitchFamily="18" charset="0"/>
                        </a:rPr>
                        <a:t>940 128,4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860 961,0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239,2</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dirty="0">
                          <a:solidFill>
                            <a:srgbClr val="000000"/>
                          </a:solidFill>
                          <a:effectLst/>
                          <a:latin typeface="Times New Roman" panose="02020603050405020304" pitchFamily="18" charset="0"/>
                        </a:rPr>
                        <a:t>91,6</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96861">
                <a:tc>
                  <a:txBody>
                    <a:bodyPr/>
                    <a:lstStyle/>
                    <a:p>
                      <a:pPr algn="l" fontAlgn="b"/>
                      <a:r>
                        <a:rPr lang="ru-RU" sz="800" b="0" i="0" u="none" strike="noStrike">
                          <a:solidFill>
                            <a:srgbClr val="000000"/>
                          </a:solidFill>
                          <a:effectLst/>
                          <a:latin typeface="Times New Roman" panose="02020603050405020304" pitchFamily="18" charset="0"/>
                        </a:rPr>
                        <a:t>Жилищное хозяйство</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49 268,0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585 817,7</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543 111,1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1 102,4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dirty="0">
                          <a:solidFill>
                            <a:srgbClr val="000000"/>
                          </a:solidFill>
                          <a:effectLst/>
                          <a:latin typeface="Times New Roman" panose="02020603050405020304" pitchFamily="18" charset="0"/>
                        </a:rPr>
                        <a:t>92,7</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Выделены средства на реконструкцию нежилого здания детской поликлиники под жилой дом со встроенными помещениями (в рамках Соглашения о сотрудничестве между Правительством ХМАО - Югры и ПАО "Нефтяная компания "ЛУКОЙЛ", в том числе за счет остатков прошлых лет). Увеличен объем субсидии ОБ для реализации полномочий в области строительства, градостроительной деятельности и жилищных отношений (выкуп жилья), предусмотрена доля </a:t>
                      </a:r>
                      <a:r>
                        <a:rPr lang="ru-RU" sz="800" b="0" i="0" u="none" strike="noStrike" dirty="0" err="1">
                          <a:solidFill>
                            <a:srgbClr val="000000"/>
                          </a:solidFill>
                          <a:effectLst/>
                          <a:latin typeface="Times New Roman" panose="02020603050405020304" pitchFamily="18" charset="0"/>
                        </a:rPr>
                        <a:t>софинансирования</a:t>
                      </a:r>
                      <a:r>
                        <a:rPr lang="ru-RU" sz="800" b="0" i="0" u="none" strike="noStrike" dirty="0">
                          <a:solidFill>
                            <a:srgbClr val="000000"/>
                          </a:solidFill>
                          <a:effectLst/>
                          <a:latin typeface="Times New Roman" panose="02020603050405020304" pitchFamily="18" charset="0"/>
                        </a:rPr>
                        <a:t> местного бюджета</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7310">
                <a:tc>
                  <a:txBody>
                    <a:bodyPr/>
                    <a:lstStyle/>
                    <a:p>
                      <a:pPr algn="l" fontAlgn="b"/>
                      <a:r>
                        <a:rPr lang="ru-RU" sz="800" b="0" i="0" u="none" strike="noStrike" dirty="0">
                          <a:solidFill>
                            <a:srgbClr val="000000"/>
                          </a:solidFill>
                          <a:effectLst/>
                          <a:latin typeface="Times New Roman" panose="02020603050405020304" pitchFamily="18" charset="0"/>
                        </a:rPr>
                        <a:t>Коммунальное хозяйство</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02</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103 029,6</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114 398,6</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112 182,7</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108,9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98,1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Выделены средства МБ на реализацию мероприятий программы (разработка ПСД в целях подготовки объектов коммунальной инфраструктуры к ОЗП, проведение работ по прочистке канализационной сети и колодцев дворовых территорий мкр.2А "</a:t>
                      </a:r>
                      <a:r>
                        <a:rPr lang="ru-RU" sz="800" b="0" i="0" u="none" strike="noStrike" dirty="0" err="1">
                          <a:solidFill>
                            <a:srgbClr val="000000"/>
                          </a:solidFill>
                          <a:effectLst/>
                          <a:latin typeface="Times New Roman" panose="02020603050405020304" pitchFamily="18" charset="0"/>
                        </a:rPr>
                        <a:t>Шаимский</a:t>
                      </a:r>
                      <a:r>
                        <a:rPr lang="ru-RU" sz="800" b="0" i="0" u="none" strike="noStrike" dirty="0">
                          <a:solidFill>
                            <a:srgbClr val="000000"/>
                          </a:solidFill>
                          <a:effectLst/>
                          <a:latin typeface="Times New Roman" panose="02020603050405020304" pitchFamily="18" charset="0"/>
                        </a:rPr>
                        <a:t>", увеличение доли </a:t>
                      </a:r>
                      <a:r>
                        <a:rPr lang="ru-RU" sz="800" b="0" i="0" u="none" strike="noStrike" dirty="0" err="1">
                          <a:solidFill>
                            <a:srgbClr val="000000"/>
                          </a:solidFill>
                          <a:effectLst/>
                          <a:latin typeface="Times New Roman" panose="02020603050405020304" pitchFamily="18" charset="0"/>
                        </a:rPr>
                        <a:t>софинансирования</a:t>
                      </a:r>
                      <a:r>
                        <a:rPr lang="ru-RU" sz="800" b="0" i="0" u="none" strike="noStrike" dirty="0">
                          <a:solidFill>
                            <a:srgbClr val="000000"/>
                          </a:solidFill>
                          <a:effectLst/>
                          <a:latin typeface="Times New Roman" panose="02020603050405020304" pitchFamily="18" charset="0"/>
                        </a:rPr>
                        <a:t> МБ в рамках проведения капитального ремонта инженерных сетей (с 5 до 10%), обеспечение соответствия резервных источников питания электроснабжения на городской объекте "Водозабор")</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7310">
                <a:tc>
                  <a:txBody>
                    <a:bodyPr/>
                    <a:lstStyle/>
                    <a:p>
                      <a:pPr algn="l" fontAlgn="b"/>
                      <a:r>
                        <a:rPr lang="ru-RU" sz="800" b="0" i="0" u="none" strike="noStrike" dirty="0">
                          <a:solidFill>
                            <a:srgbClr val="000000"/>
                          </a:solidFill>
                          <a:effectLst/>
                          <a:latin typeface="Times New Roman" panose="02020603050405020304" pitchFamily="18" charset="0"/>
                        </a:rPr>
                        <a:t>Благоустройство</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109 475,9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128 706,9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95 318,9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87,1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74,1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Выделены средства на благоустройство территории в районе пересечения </a:t>
                      </a:r>
                      <a:r>
                        <a:rPr lang="ru-RU" sz="800" b="0" i="0" u="none" strike="noStrike" dirty="0" err="1">
                          <a:solidFill>
                            <a:srgbClr val="000000"/>
                          </a:solidFill>
                          <a:effectLst/>
                          <a:latin typeface="Times New Roman" panose="02020603050405020304" pitchFamily="18" charset="0"/>
                        </a:rPr>
                        <a:t>ул.Узбекистанская</a:t>
                      </a:r>
                      <a:r>
                        <a:rPr lang="ru-RU" sz="800" b="0" i="0" u="none" strike="noStrike" dirty="0">
                          <a:solidFill>
                            <a:srgbClr val="000000"/>
                          </a:solidFill>
                          <a:effectLst/>
                          <a:latin typeface="Times New Roman" panose="02020603050405020304" pitchFamily="18" charset="0"/>
                        </a:rPr>
                        <a:t>, </a:t>
                      </a:r>
                      <a:r>
                        <a:rPr lang="ru-RU" sz="800" b="0" i="0" u="none" strike="noStrike" dirty="0" err="1">
                          <a:solidFill>
                            <a:srgbClr val="000000"/>
                          </a:solidFill>
                          <a:effectLst/>
                          <a:latin typeface="Times New Roman" panose="02020603050405020304" pitchFamily="18" charset="0"/>
                        </a:rPr>
                        <a:t>ул.Космонавтов</a:t>
                      </a:r>
                      <a:r>
                        <a:rPr lang="ru-RU" sz="800" b="0" i="0" u="none" strike="noStrike" dirty="0">
                          <a:solidFill>
                            <a:srgbClr val="000000"/>
                          </a:solidFill>
                          <a:effectLst/>
                          <a:latin typeface="Times New Roman" panose="02020603050405020304" pitchFamily="18" charset="0"/>
                        </a:rPr>
                        <a:t>, граничащая с ж/д №71,72 мкр.1А, строительство внутриквартальных проездов и площадок в микрорайонах города и общественных территорий (в рамках Соглашения о сотрудничестве между Правительством ХМАО - Югры и ПАО "Нефтяная компания "ЛУКОЙЛ" и МБ). Выделены средства МБ на приобретение новогодней иллюминации и оборудования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206">
                <a:tc>
                  <a:txBody>
                    <a:bodyPr/>
                    <a:lstStyle/>
                    <a:p>
                      <a:pPr algn="l" fontAlgn="b"/>
                      <a:r>
                        <a:rPr lang="ru-RU" sz="800" b="0" i="0" u="none" strike="noStrike">
                          <a:solidFill>
                            <a:srgbClr val="000000"/>
                          </a:solidFill>
                          <a:effectLst/>
                          <a:latin typeface="Times New Roman" panose="02020603050405020304" pitchFamily="18" charset="0"/>
                        </a:rPr>
                        <a:t>Другие вопросы в области жилищно-коммунального хозяйства</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98 172,9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111 205,2</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110 348,3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112,4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99,2</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Увеличение ассигнований на текущее содержание МКУ "УМТО" в виду изменения системы оплаты труда с 01.01.2019 года. Выделены  бюджетные ассигнования за счет средств МБТ ОБ на выплату заработной платы работникам учреждений бюджетной сферы на уровне не ниже установленного минимального размера оплаты труда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774">
                <a:tc>
                  <a:txBody>
                    <a:bodyPr/>
                    <a:lstStyle/>
                    <a:p>
                      <a:pPr algn="l" fontAlgn="b"/>
                      <a:r>
                        <a:rPr lang="ru-RU" sz="800" b="1" i="0" u="none" strike="noStrike">
                          <a:solidFill>
                            <a:srgbClr val="000000"/>
                          </a:solidFill>
                          <a:effectLst/>
                          <a:latin typeface="Times New Roman" panose="02020603050405020304" pitchFamily="18" charset="0"/>
                        </a:rPr>
                        <a:t>ОХРАНА ОКРУЖАЮЩЕЙ СРЕДЫ</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06</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3 108,1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4 355,4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3 802,3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122,3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87,3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543">
                <a:tc>
                  <a:txBody>
                    <a:bodyPr/>
                    <a:lstStyle/>
                    <a:p>
                      <a:pPr algn="l" fontAlgn="b"/>
                      <a:r>
                        <a:rPr lang="ru-RU" sz="800" b="0" i="0" u="none" strike="noStrike">
                          <a:solidFill>
                            <a:srgbClr val="000000"/>
                          </a:solidFill>
                          <a:effectLst/>
                          <a:latin typeface="Times New Roman" panose="02020603050405020304" pitchFamily="18" charset="0"/>
                        </a:rPr>
                        <a:t>Другие вопросы в области охраны окружающей среды</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06</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3 108,1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4 355,4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3 802,3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122,3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87,3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Выделены средства МБ на выполнение работ по ликвидации несанкционированных свалок, разработку </a:t>
                      </a:r>
                      <a:r>
                        <a:rPr lang="ru-RU" sz="800" b="0" i="0" u="none" strike="noStrike" dirty="0" err="1">
                          <a:solidFill>
                            <a:srgbClr val="000000"/>
                          </a:solidFill>
                          <a:effectLst/>
                          <a:latin typeface="Times New Roman" panose="02020603050405020304" pitchFamily="18" charset="0"/>
                        </a:rPr>
                        <a:t>ген.схемы</a:t>
                      </a:r>
                      <a:r>
                        <a:rPr lang="ru-RU" sz="800" b="0" i="0" u="none" strike="noStrike" dirty="0">
                          <a:solidFill>
                            <a:srgbClr val="000000"/>
                          </a:solidFill>
                          <a:effectLst/>
                          <a:latin typeface="Times New Roman" panose="02020603050405020304" pitchFamily="18" charset="0"/>
                        </a:rPr>
                        <a:t> очистки территории города, лесохозяйственного регламента на городские леса</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7579229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7164288" y="116632"/>
            <a:ext cx="1863011" cy="246221"/>
          </a:xfrm>
          <a:prstGeom prst="rect">
            <a:avLst/>
          </a:prstGeom>
        </p:spPr>
        <p:txBody>
          <a:bodyPr wrap="none">
            <a:spAutoFit/>
          </a:bodyPr>
          <a:lstStyle/>
          <a:p>
            <a:pPr lvl="0" indent="450850" algn="ctr"/>
            <a:r>
              <a:rPr lang="ru-RU" sz="1000" dirty="0">
                <a:solidFill>
                  <a:prstClr val="black"/>
                </a:solidFill>
                <a:latin typeface="Times New Roman" panose="02020603050405020304" pitchFamily="18" charset="0"/>
                <a:cs typeface="Times New Roman" panose="02020603050405020304" pitchFamily="18" charset="0"/>
              </a:rPr>
              <a:t>(продолжение слайда)</a:t>
            </a:r>
          </a:p>
        </p:txBody>
      </p:sp>
      <p:graphicFrame>
        <p:nvGraphicFramePr>
          <p:cNvPr id="5" name="Таблица 4"/>
          <p:cNvGraphicFramePr>
            <a:graphicFrameLocks noGrp="1"/>
          </p:cNvGraphicFramePr>
          <p:nvPr>
            <p:extLst>
              <p:ext uri="{D42A27DB-BD31-4B8C-83A1-F6EECF244321}">
                <p14:modId xmlns="" xmlns:p14="http://schemas.microsoft.com/office/powerpoint/2010/main" val="3694480160"/>
              </p:ext>
            </p:extLst>
          </p:nvPr>
        </p:nvGraphicFramePr>
        <p:xfrm>
          <a:off x="107504" y="476672"/>
          <a:ext cx="8928992" cy="6298806"/>
        </p:xfrm>
        <a:graphic>
          <a:graphicData uri="http://schemas.openxmlformats.org/drawingml/2006/table">
            <a:tbl>
              <a:tblPr/>
              <a:tblGrid>
                <a:gridCol w="2017457"/>
                <a:gridCol w="314877"/>
                <a:gridCol w="314877"/>
                <a:gridCol w="728713"/>
                <a:gridCol w="584516"/>
                <a:gridCol w="639004"/>
                <a:gridCol w="602763"/>
                <a:gridCol w="602763"/>
                <a:gridCol w="3124022"/>
              </a:tblGrid>
              <a:tr h="502736">
                <a:tc>
                  <a:txBody>
                    <a:bodyPr/>
                    <a:lstStyle/>
                    <a:p>
                      <a:pPr algn="ctr" fontAlgn="ctr"/>
                      <a:r>
                        <a:rPr lang="ru-RU" sz="800" b="0" i="0" u="none" strike="noStrike" dirty="0">
                          <a:solidFill>
                            <a:srgbClr val="000000"/>
                          </a:solidFill>
                          <a:effectLst/>
                          <a:latin typeface="Times New Roman" panose="02020603050405020304" pitchFamily="18" charset="0"/>
                        </a:rPr>
                        <a:t>Наименование</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РЗ</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ПР</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 План по решению Думы </a:t>
                      </a:r>
                      <a:r>
                        <a:rPr lang="ru-RU" sz="800" b="0" i="0" u="none" strike="noStrike" dirty="0" err="1">
                          <a:solidFill>
                            <a:srgbClr val="000000"/>
                          </a:solidFill>
                          <a:effectLst/>
                          <a:latin typeface="Times New Roman" panose="02020603050405020304" pitchFamily="18" charset="0"/>
                        </a:rPr>
                        <a:t>г.Урай</a:t>
                      </a:r>
                      <a:r>
                        <a:rPr lang="ru-RU" sz="800" b="0" i="0" u="none" strike="noStrike" dirty="0">
                          <a:solidFill>
                            <a:srgbClr val="000000"/>
                          </a:solidFill>
                          <a:effectLst/>
                          <a:latin typeface="Times New Roman" panose="02020603050405020304" pitchFamily="18" charset="0"/>
                        </a:rPr>
                        <a:t> от 26.12.2017 №105 (первоначальный план на 2018 год) </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dirty="0">
                          <a:solidFill>
                            <a:srgbClr val="000000"/>
                          </a:solidFill>
                          <a:effectLst/>
                          <a:latin typeface="Times New Roman" panose="02020603050405020304" pitchFamily="18" charset="0"/>
                        </a:rPr>
                        <a:t>План на год (уточненный)  2018 год</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Исполнено за 2018 год</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 исполнения к первонач.утвержденному плану на 2018 год</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 исполнения к уточненному плану на 2018 год</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Пояснения отклонений фактических значений от первоначального плана (+,-) 5%</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774">
                <a:tc>
                  <a:txBody>
                    <a:bodyPr/>
                    <a:lstStyle/>
                    <a:p>
                      <a:pPr algn="ctr" fontAlgn="ctr"/>
                      <a:r>
                        <a:rPr lang="ru-RU" sz="800" b="0" i="0" u="none" strike="noStrike">
                          <a:solidFill>
                            <a:srgbClr val="000000"/>
                          </a:solidFill>
                          <a:effectLst/>
                          <a:latin typeface="Times New Roman" panose="02020603050405020304" pitchFamily="18" charset="0"/>
                        </a:rPr>
                        <a:t>1</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0" u="none" strike="noStrike">
                          <a:solidFill>
                            <a:srgbClr val="000000"/>
                          </a:solidFill>
                          <a:effectLst/>
                          <a:latin typeface="Times New Roman" panose="02020603050405020304" pitchFamily="18" charset="0"/>
                        </a:rPr>
                        <a:t>2</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0" u="none" strike="noStrike">
                          <a:solidFill>
                            <a:srgbClr val="000000"/>
                          </a:solidFill>
                          <a:effectLst/>
                          <a:latin typeface="Times New Roman" panose="02020603050405020304" pitchFamily="18" charset="0"/>
                        </a:rPr>
                        <a:t>3</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0" u="none" strike="noStrike">
                          <a:solidFill>
                            <a:srgbClr val="000000"/>
                          </a:solidFill>
                          <a:effectLst/>
                          <a:latin typeface="Times New Roman" panose="02020603050405020304" pitchFamily="18" charset="0"/>
                        </a:rPr>
                        <a:t>4</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1">
                        <a:lumMod val="20000"/>
                        <a:lumOff val="80000"/>
                      </a:schemeClr>
                    </a:solidFill>
                  </a:tcPr>
                </a:tc>
                <a:tc>
                  <a:txBody>
                    <a:bodyPr/>
                    <a:lstStyle/>
                    <a:p>
                      <a:pPr algn="ctr" fontAlgn="ctr"/>
                      <a:r>
                        <a:rPr lang="ru-RU" sz="800" b="0" i="0" u="none" strike="noStrike">
                          <a:solidFill>
                            <a:srgbClr val="000000"/>
                          </a:solidFill>
                          <a:effectLst/>
                          <a:latin typeface="Times New Roman" panose="02020603050405020304" pitchFamily="18" charset="0"/>
                        </a:rPr>
                        <a:t>5</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0" u="none" strike="noStrike" dirty="0">
                          <a:solidFill>
                            <a:srgbClr val="000000"/>
                          </a:solidFill>
                          <a:effectLst/>
                          <a:latin typeface="Times New Roman" panose="02020603050405020304" pitchFamily="18" charset="0"/>
                        </a:rPr>
                        <a:t>6</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0" u="none" strike="noStrike" dirty="0">
                          <a:solidFill>
                            <a:srgbClr val="000000"/>
                          </a:solidFill>
                          <a:effectLst/>
                          <a:latin typeface="Times New Roman" panose="02020603050405020304" pitchFamily="18" charset="0"/>
                        </a:rPr>
                        <a:t>7</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0" u="none" strike="noStrike">
                          <a:solidFill>
                            <a:srgbClr val="000000"/>
                          </a:solidFill>
                          <a:effectLst/>
                          <a:latin typeface="Times New Roman" panose="02020603050405020304" pitchFamily="18" charset="0"/>
                        </a:rPr>
                        <a:t>8</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ru-RU" sz="800" b="0" i="0" u="none" strike="noStrike">
                          <a:solidFill>
                            <a:srgbClr val="000000"/>
                          </a:solidFill>
                          <a:effectLst/>
                          <a:latin typeface="Times New Roman" panose="02020603050405020304" pitchFamily="18" charset="0"/>
                        </a:rPr>
                        <a:t>9</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774">
                <a:tc>
                  <a:txBody>
                    <a:bodyPr/>
                    <a:lstStyle/>
                    <a:p>
                      <a:pPr algn="l" fontAlgn="b"/>
                      <a:r>
                        <a:rPr lang="ru-RU" sz="800" b="1" i="0" u="none" strike="noStrike">
                          <a:solidFill>
                            <a:srgbClr val="000000"/>
                          </a:solidFill>
                          <a:effectLst/>
                          <a:latin typeface="Times New Roman" panose="02020603050405020304" pitchFamily="18" charset="0"/>
                        </a:rPr>
                        <a:t>ОБРАЗОВАНИЕ</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07</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dirty="0">
                          <a:solidFill>
                            <a:srgbClr val="000000"/>
                          </a:solidFill>
                          <a:effectLst/>
                          <a:latin typeface="Times New Roman" panose="02020603050405020304" pitchFamily="18" charset="0"/>
                        </a:rPr>
                        <a:t>1 528 631,2</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b"/>
                      <a:r>
                        <a:rPr lang="ru-RU" sz="800" b="1" i="0" u="none" strike="noStrike">
                          <a:solidFill>
                            <a:srgbClr val="000000"/>
                          </a:solidFill>
                          <a:effectLst/>
                          <a:latin typeface="Times New Roman" panose="02020603050405020304" pitchFamily="18" charset="0"/>
                        </a:rPr>
                        <a:t>1 607 635,3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1 596 695,9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dirty="0">
                          <a:solidFill>
                            <a:srgbClr val="000000"/>
                          </a:solidFill>
                          <a:effectLst/>
                          <a:latin typeface="Times New Roman" panose="02020603050405020304" pitchFamily="18" charset="0"/>
                        </a:rPr>
                        <a:t>104,5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dirty="0">
                          <a:solidFill>
                            <a:srgbClr val="000000"/>
                          </a:solidFill>
                          <a:effectLst/>
                          <a:latin typeface="Times New Roman" panose="02020603050405020304" pitchFamily="18" charset="0"/>
                        </a:rPr>
                        <a:t>99,3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9294">
                <a:tc>
                  <a:txBody>
                    <a:bodyPr/>
                    <a:lstStyle/>
                    <a:p>
                      <a:pPr algn="l" fontAlgn="b"/>
                      <a:r>
                        <a:rPr lang="ru-RU" sz="800" b="0" i="0" u="none" strike="noStrike">
                          <a:solidFill>
                            <a:srgbClr val="000000"/>
                          </a:solidFill>
                          <a:effectLst/>
                          <a:latin typeface="Times New Roman" panose="02020603050405020304" pitchFamily="18" charset="0"/>
                        </a:rPr>
                        <a:t>Дошкольное образование</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07</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545 256,7</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601 707,1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601 234,2</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110,3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dirty="0">
                          <a:solidFill>
                            <a:srgbClr val="000000"/>
                          </a:solidFill>
                          <a:effectLst/>
                          <a:latin typeface="Times New Roman" panose="02020603050405020304" pitchFamily="18" charset="0"/>
                        </a:rPr>
                        <a:t>99,9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Увеличение объема субвенции ОБ для обеспечения государственных гарантий на получение образования и осуществления переданных органам местного самоуправления муниципальных образований автономного округа отдельных государственных полномочий в области образования. Выделены средства за счет остатков прошлых лет в рамках Соглашения о сотрудничестве между Правительством ХМАО - Югры и ПАО "Нефтяная компания "ЛУКОЙЛ" на ремонт, реконструкцию и обеспечение комплексной безопасности образовательных учреждений. Выделены  бюджетные ассигнования за счет средств МБТ ОБ на выплату заработной платы работникам учреждений бюджетной сферы на уровне не ниже установленного минимального размера оплаты труда</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8206">
                <a:tc>
                  <a:txBody>
                    <a:bodyPr/>
                    <a:lstStyle/>
                    <a:p>
                      <a:pPr algn="l" fontAlgn="b"/>
                      <a:r>
                        <a:rPr lang="ru-RU" sz="800" b="0" i="0" u="none" strike="noStrike">
                          <a:solidFill>
                            <a:srgbClr val="000000"/>
                          </a:solidFill>
                          <a:effectLst/>
                          <a:latin typeface="Times New Roman" panose="02020603050405020304" pitchFamily="18" charset="0"/>
                        </a:rPr>
                        <a:t>Общее образование</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07</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02</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661 350,6</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663 918,2</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653 930,8</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98,9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98,5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Увеличение объема субвенции ОБ для обеспечения государственных гарантий на получение образования и осуществления переданных органам местного самоуправления муниципальных образований автономного округа отдельных государственных полномочий в области образования</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1536">
                <a:tc>
                  <a:txBody>
                    <a:bodyPr/>
                    <a:lstStyle/>
                    <a:p>
                      <a:pPr algn="l" fontAlgn="b"/>
                      <a:r>
                        <a:rPr lang="ru-RU" sz="800" b="0" i="0" u="none" strike="noStrike">
                          <a:solidFill>
                            <a:srgbClr val="000000"/>
                          </a:solidFill>
                          <a:effectLst/>
                          <a:latin typeface="Times New Roman" panose="02020603050405020304" pitchFamily="18" charset="0"/>
                        </a:rPr>
                        <a:t>Дополнительное образование детей</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07</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253 154,1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235 826,5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235 826,3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93,2</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100,0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Выделены бюджетные ассигнования за счет средств МБТ ОБ на выплату заработной платы работникам учреждений бюджетной сферы на уровне не ниже установленного минимального размера оплаты труда. Перераспределение средств в связи с персонифицированным финансированием дополнительного образования детей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9541">
                <a:tc>
                  <a:txBody>
                    <a:bodyPr/>
                    <a:lstStyle/>
                    <a:p>
                      <a:pPr algn="l" fontAlgn="b"/>
                      <a:r>
                        <a:rPr lang="ru-RU" sz="800" b="0" i="0" u="none" strike="noStrike">
                          <a:solidFill>
                            <a:srgbClr val="000000"/>
                          </a:solidFill>
                          <a:effectLst/>
                          <a:latin typeface="Times New Roman" panose="02020603050405020304" pitchFamily="18" charset="0"/>
                        </a:rPr>
                        <a:t>Молодежная политика</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07</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07</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23 170,9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27 364,5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27 327,4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117,9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99,9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Выделены бюджетные ассигнования за счет средств МБТ ОБ на выплату заработной платы работникам учреждений бюджетной сферы на уровне не ниже установленного минимального размера оплаты труда (подростки). Перераспределение средств на выплату з/п подросткам</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969">
                <a:tc>
                  <a:txBody>
                    <a:bodyPr/>
                    <a:lstStyle/>
                    <a:p>
                      <a:pPr algn="l" fontAlgn="b"/>
                      <a:r>
                        <a:rPr lang="ru-RU" sz="800" b="0" i="0" u="none" strike="noStrike">
                          <a:solidFill>
                            <a:srgbClr val="000000"/>
                          </a:solidFill>
                          <a:effectLst/>
                          <a:latin typeface="Times New Roman" panose="02020603050405020304" pitchFamily="18" charset="0"/>
                        </a:rPr>
                        <a:t>Другие вопросы в области образования</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07</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45 698,9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78 819,0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78 377,2</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171,5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99,4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Перераспределение средств в связи с персонифицированным финансированием дополнительного образования детей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774">
                <a:tc>
                  <a:txBody>
                    <a:bodyPr/>
                    <a:lstStyle/>
                    <a:p>
                      <a:pPr algn="l" fontAlgn="b"/>
                      <a:r>
                        <a:rPr lang="ru-RU" sz="800" b="1" i="0" u="none" strike="noStrike">
                          <a:solidFill>
                            <a:srgbClr val="000000"/>
                          </a:solidFill>
                          <a:effectLst/>
                          <a:latin typeface="Times New Roman" panose="02020603050405020304" pitchFamily="18" charset="0"/>
                        </a:rPr>
                        <a:t>КУЛЬТУРА, КИНЕМАТОГРАФИЯ</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08</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167 078,3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185 373,1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165 654,3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99,1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89,4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3308">
                <a:tc>
                  <a:txBody>
                    <a:bodyPr/>
                    <a:lstStyle/>
                    <a:p>
                      <a:pPr algn="l" fontAlgn="b"/>
                      <a:r>
                        <a:rPr lang="ru-RU" sz="800" b="0" i="0" u="none" strike="noStrike">
                          <a:solidFill>
                            <a:srgbClr val="000000"/>
                          </a:solidFill>
                          <a:effectLst/>
                          <a:latin typeface="Times New Roman" panose="02020603050405020304" pitchFamily="18" charset="0"/>
                        </a:rPr>
                        <a:t>Культура</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08</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166 827,4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185 122,2</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165 403,4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99,1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89,3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Выделены средства на приобретение экспозиционного оборудования для создания композиции Музея истории города </a:t>
                      </a:r>
                      <a:r>
                        <a:rPr lang="ru-RU" sz="800" b="0" i="0" u="none" strike="noStrike" dirty="0" err="1">
                          <a:solidFill>
                            <a:srgbClr val="000000"/>
                          </a:solidFill>
                          <a:effectLst/>
                          <a:latin typeface="Times New Roman" panose="02020603050405020304" pitchFamily="18" charset="0"/>
                        </a:rPr>
                        <a:t>Урай</a:t>
                      </a:r>
                      <a:r>
                        <a:rPr lang="ru-RU" sz="800" b="0" i="0" u="none" strike="noStrike" dirty="0">
                          <a:solidFill>
                            <a:srgbClr val="000000"/>
                          </a:solidFill>
                          <a:effectLst/>
                          <a:latin typeface="Times New Roman" panose="02020603050405020304" pitchFamily="18" charset="0"/>
                        </a:rPr>
                        <a:t> (в рамках Соглашения о сотрудничестве между Правительством ХМАО - Югры и ПАО "Нефтяная компания "ЛУКОЙЛ", в том числе за счет остатков прошлых лет), средства МБ для приобретения и монтажа системы видеонаблюдения на объекте "Реконструкция нежилого здания под музейно-библиотечный центр по адресу мкр.2 дом 39/1"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774">
                <a:tc>
                  <a:txBody>
                    <a:bodyPr/>
                    <a:lstStyle/>
                    <a:p>
                      <a:pPr algn="l" fontAlgn="b"/>
                      <a:r>
                        <a:rPr lang="ru-RU" sz="800" b="0" i="0" u="none" strike="noStrike">
                          <a:solidFill>
                            <a:srgbClr val="000000"/>
                          </a:solidFill>
                          <a:effectLst/>
                          <a:latin typeface="Times New Roman" panose="02020603050405020304" pitchFamily="18" charset="0"/>
                        </a:rPr>
                        <a:t>Другие вопросы в области культуры, кинематографии</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08</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250,9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250,9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250,9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100,0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100,0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774">
                <a:tc>
                  <a:txBody>
                    <a:bodyPr/>
                    <a:lstStyle/>
                    <a:p>
                      <a:pPr algn="l" fontAlgn="b"/>
                      <a:r>
                        <a:rPr lang="ru-RU" sz="800" b="1" i="0" u="none" strike="noStrike">
                          <a:solidFill>
                            <a:srgbClr val="000000"/>
                          </a:solidFill>
                          <a:effectLst/>
                          <a:latin typeface="Times New Roman" panose="02020603050405020304" pitchFamily="18" charset="0"/>
                        </a:rPr>
                        <a:t>ЗДРАВООХРАНЕНИЕ</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09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828,5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828,5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823,0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99,3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99,3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314">
                <a:tc>
                  <a:txBody>
                    <a:bodyPr/>
                    <a:lstStyle/>
                    <a:p>
                      <a:pPr algn="l" fontAlgn="b"/>
                      <a:r>
                        <a:rPr lang="ru-RU" sz="800" b="0" i="0" u="none" strike="noStrike">
                          <a:solidFill>
                            <a:srgbClr val="000000"/>
                          </a:solidFill>
                          <a:effectLst/>
                          <a:latin typeface="Times New Roman" panose="02020603050405020304" pitchFamily="18" charset="0"/>
                        </a:rPr>
                        <a:t>Другие вопросы в области здравоохранения</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828,5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828,5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823,0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99,3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99,3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567910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9600" cy="1143000"/>
          </a:xfrm>
        </p:spPr>
        <p:txBody>
          <a:bodyPr>
            <a:normAutofit fontScale="90000"/>
          </a:bodyPr>
          <a:lstStyle/>
          <a:p>
            <a:r>
              <a:rPr lang="ru-RU" sz="1400" b="1" i="1" dirty="0" smtClean="0">
                <a:solidFill>
                  <a:schemeClr val="tx1"/>
                </a:solidFill>
                <a:latin typeface="Times New Roman" pitchFamily="18" charset="0"/>
                <a:cs typeface="Times New Roman" pitchFamily="18" charset="0"/>
              </a:rPr>
              <a:t>Меры, направленные в 2018 году на увеличение доходов бюджета городского округа город Урай, повышение эффективности бюджетных расходов и сокращение долговой нагрузки (План мероприятий по росту доходов, оптимизации расходов бюджета и сокращению муниципального долга бюджета городского округа город Урай на 2018 год и на плановый период 2019 и 2020 годов, утвержденный постановлением администрации города Урай от 28.12.2017 №3909 «О мерах по реализации решения Думы города Урай от 26.12.2017№105  «О бюджете городского округа город Урай на 2018 год и на плановый период  2019 и 2020 годов»</a:t>
            </a:r>
            <a:endParaRPr lang="ru-RU" sz="1400" b="1" i="1" dirty="0">
              <a:solidFill>
                <a:schemeClr val="tx1"/>
              </a:solidFill>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251520" y="1916832"/>
          <a:ext cx="8640960" cy="3698240"/>
        </p:xfrm>
        <a:graphic>
          <a:graphicData uri="http://schemas.openxmlformats.org/drawingml/2006/table">
            <a:tbl>
              <a:tblPr firstRow="1" bandRow="1">
                <a:tableStyleId>{5C22544A-7EE6-4342-B048-85BDC9FD1C3A}</a:tableStyleId>
              </a:tblPr>
              <a:tblGrid>
                <a:gridCol w="4320480"/>
                <a:gridCol w="4320480"/>
              </a:tblGrid>
              <a:tr h="370840">
                <a:tc>
                  <a:txBody>
                    <a:bodyPr/>
                    <a:lstStyle/>
                    <a:p>
                      <a:r>
                        <a:rPr lang="ru-RU" sz="1600" dirty="0" smtClean="0">
                          <a:latin typeface="Times New Roman" pitchFamily="18" charset="0"/>
                          <a:cs typeface="Times New Roman" pitchFamily="18" charset="0"/>
                        </a:rPr>
                        <a:t>Наименование мероприятий</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Бюджетный эффект от реализации мероприятий</a:t>
                      </a:r>
                      <a:r>
                        <a:rPr lang="ru-RU" sz="1600" baseline="0" dirty="0" smtClean="0">
                          <a:latin typeface="Times New Roman" pitchFamily="18" charset="0"/>
                          <a:cs typeface="Times New Roman" pitchFamily="18" charset="0"/>
                        </a:rPr>
                        <a:t> за 2018 год (тыс.руб.)</a:t>
                      </a:r>
                      <a:endParaRPr lang="ru-RU" sz="1600" dirty="0">
                        <a:latin typeface="Times New Roman" pitchFamily="18" charset="0"/>
                        <a:cs typeface="Times New Roman" pitchFamily="18" charset="0"/>
                      </a:endParaRPr>
                    </a:p>
                  </a:txBody>
                  <a:tcPr/>
                </a:tc>
              </a:tr>
              <a:tr h="370840">
                <a:tc gridSpan="2">
                  <a:txBody>
                    <a:bodyPr/>
                    <a:lstStyle/>
                    <a:p>
                      <a:pPr algn="ctr"/>
                      <a:r>
                        <a:rPr lang="ru-RU" sz="1400" b="1" dirty="0" smtClean="0">
                          <a:latin typeface="Times New Roman" pitchFamily="18" charset="0"/>
                          <a:cs typeface="Times New Roman" pitchFamily="18" charset="0"/>
                        </a:rPr>
                        <a:t>Мероприятия по росту доходов бюджета городского округа город Урай</a:t>
                      </a:r>
                      <a:endParaRPr lang="ru-RU" sz="1400" b="1" dirty="0">
                        <a:latin typeface="Times New Roman" pitchFamily="18" charset="0"/>
                        <a:cs typeface="Times New Roman" pitchFamily="18" charset="0"/>
                      </a:endParaRPr>
                    </a:p>
                  </a:txBody>
                  <a:tcPr/>
                </a:tc>
                <a:tc hMerge="1">
                  <a:txBody>
                    <a:bodyPr/>
                    <a:lstStyle/>
                    <a:p>
                      <a:pPr algn="ctr"/>
                      <a:endParaRPr lang="ru-RU" sz="1200" dirty="0">
                        <a:latin typeface="Times New Roman" pitchFamily="18" charset="0"/>
                        <a:cs typeface="Times New Roman" pitchFamily="18" charset="0"/>
                      </a:endParaRPr>
                    </a:p>
                  </a:txBody>
                  <a:tcPr/>
                </a:tc>
              </a:tr>
              <a:tr h="370840">
                <a:tc>
                  <a:txBody>
                    <a:bodyPr/>
                    <a:lstStyle/>
                    <a:p>
                      <a:r>
                        <a:rPr lang="ru-RU" sz="1200" dirty="0" smtClean="0">
                          <a:latin typeface="Times New Roman" pitchFamily="18" charset="0"/>
                          <a:cs typeface="Times New Roman" pitchFamily="18" charset="0"/>
                        </a:rPr>
                        <a:t>Мероприятия, направленные на ликвидацию задолженности организаций и физических лиц, в том числе субъектами малого и среднего предпринимательства города Урай, в целях увеличения налоговых поступлений в бюджеты всех уровней</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10 275,0</a:t>
                      </a:r>
                      <a:endParaRPr lang="ru-RU" sz="1200" dirty="0">
                        <a:latin typeface="Times New Roman" pitchFamily="18" charset="0"/>
                        <a:cs typeface="Times New Roman" pitchFamily="18" charset="0"/>
                      </a:endParaRPr>
                    </a:p>
                  </a:txBody>
                  <a:tcPr/>
                </a:tc>
              </a:tr>
              <a:tr h="370840">
                <a:tc>
                  <a:txBody>
                    <a:bodyPr/>
                    <a:lstStyle/>
                    <a:p>
                      <a:r>
                        <a:rPr lang="ru-RU" sz="1200" dirty="0" smtClean="0">
                          <a:latin typeface="Times New Roman" pitchFamily="18" charset="0"/>
                          <a:cs typeface="Times New Roman" pitchFamily="18" charset="0"/>
                        </a:rPr>
                        <a:t>Сокращение дебиторской задолженности и проведение разъяснительной работы с арендаторами и пользователями муниципального имущества города Урай о целесообразности своевременной уплаты  неналоговых платежей </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797,1</a:t>
                      </a:r>
                      <a:endParaRPr lang="ru-RU" sz="1200" dirty="0">
                        <a:latin typeface="Times New Roman" pitchFamily="18" charset="0"/>
                        <a:cs typeface="Times New Roman" pitchFamily="18" charset="0"/>
                      </a:endParaRPr>
                    </a:p>
                  </a:txBody>
                  <a:tcPr/>
                </a:tc>
              </a:tr>
              <a:tr h="466288">
                <a:tc>
                  <a:txBody>
                    <a:bodyPr/>
                    <a:lstStyle/>
                    <a:p>
                      <a:r>
                        <a:rPr lang="ru-RU" sz="1200" dirty="0" smtClean="0">
                          <a:latin typeface="Times New Roman" pitchFamily="18" charset="0"/>
                          <a:cs typeface="Times New Roman" pitchFamily="18" charset="0"/>
                        </a:rPr>
                        <a:t>Проведение мероприятий, по фактам совершения административных правонарушений</a:t>
                      </a:r>
                    </a:p>
                    <a:p>
                      <a:endParaRPr lang="ru-RU" dirty="0"/>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243,0</a:t>
                      </a:r>
                    </a:p>
                    <a:p>
                      <a:pPr algn="ctr"/>
                      <a:endParaRPr lang="ru-RU" sz="1200" dirty="0">
                        <a:latin typeface="Times New Roman" pitchFamily="18" charset="0"/>
                        <a:cs typeface="Times New Roman" pitchFamily="18" charset="0"/>
                      </a:endParaRPr>
                    </a:p>
                  </a:txBody>
                  <a:tcPr/>
                </a:tc>
              </a:tr>
              <a:tr h="370840">
                <a:tc>
                  <a:txBody>
                    <a:bodyPr/>
                    <a:lstStyle/>
                    <a:p>
                      <a:r>
                        <a:rPr lang="ru-RU" sz="1200" b="1" dirty="0" smtClean="0">
                          <a:latin typeface="Times New Roman" pitchFamily="18" charset="0"/>
                          <a:cs typeface="Times New Roman" pitchFamily="18" charset="0"/>
                        </a:rPr>
                        <a:t>Итого</a:t>
                      </a:r>
                      <a:endParaRPr lang="ru-RU" sz="1200" b="1" dirty="0">
                        <a:latin typeface="Times New Roman" pitchFamily="18" charset="0"/>
                        <a:cs typeface="Times New Roman" pitchFamily="18" charset="0"/>
                      </a:endParaRPr>
                    </a:p>
                  </a:txBody>
                  <a:tcPr/>
                </a:tc>
                <a:tc>
                  <a:txBody>
                    <a:bodyPr/>
                    <a:lstStyle/>
                    <a:p>
                      <a:pPr algn="ctr"/>
                      <a:r>
                        <a:rPr lang="ru-RU" sz="1200" b="1" dirty="0" smtClean="0">
                          <a:latin typeface="Times New Roman" pitchFamily="18" charset="0"/>
                          <a:cs typeface="Times New Roman" pitchFamily="18" charset="0"/>
                        </a:rPr>
                        <a:t>11 315,1</a:t>
                      </a:r>
                      <a:endParaRPr lang="ru-RU" sz="1200" b="1" dirty="0">
                        <a:latin typeface="Times New Roman" pitchFamily="18" charset="0"/>
                        <a:cs typeface="Times New Roman" pitchFamily="18" charset="0"/>
                      </a:endParaRPr>
                    </a:p>
                  </a:txBody>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7280989" y="0"/>
            <a:ext cx="1863011" cy="246221"/>
          </a:xfrm>
          <a:prstGeom prst="rect">
            <a:avLst/>
          </a:prstGeom>
        </p:spPr>
        <p:txBody>
          <a:bodyPr wrap="none">
            <a:spAutoFit/>
          </a:bodyPr>
          <a:lstStyle/>
          <a:p>
            <a:pPr lvl="0" indent="450850" algn="ctr"/>
            <a:r>
              <a:rPr lang="ru-RU" sz="1000" dirty="0">
                <a:solidFill>
                  <a:prstClr val="black"/>
                </a:solidFill>
                <a:latin typeface="Times New Roman" panose="02020603050405020304" pitchFamily="18" charset="0"/>
                <a:cs typeface="Times New Roman" panose="02020603050405020304" pitchFamily="18" charset="0"/>
              </a:rPr>
              <a:t>(продолжение слайда)</a:t>
            </a:r>
          </a:p>
        </p:txBody>
      </p:sp>
      <p:graphicFrame>
        <p:nvGraphicFramePr>
          <p:cNvPr id="5" name="Таблица 4"/>
          <p:cNvGraphicFramePr>
            <a:graphicFrameLocks noGrp="1"/>
          </p:cNvGraphicFramePr>
          <p:nvPr>
            <p:extLst>
              <p:ext uri="{D42A27DB-BD31-4B8C-83A1-F6EECF244321}">
                <p14:modId xmlns="" xmlns:p14="http://schemas.microsoft.com/office/powerpoint/2010/main" val="2394145853"/>
              </p:ext>
            </p:extLst>
          </p:nvPr>
        </p:nvGraphicFramePr>
        <p:xfrm>
          <a:off x="107504" y="692696"/>
          <a:ext cx="8928991" cy="5701266"/>
        </p:xfrm>
        <a:graphic>
          <a:graphicData uri="http://schemas.openxmlformats.org/drawingml/2006/table">
            <a:tbl>
              <a:tblPr/>
              <a:tblGrid>
                <a:gridCol w="2017457"/>
                <a:gridCol w="314876"/>
                <a:gridCol w="314876"/>
                <a:gridCol w="728714"/>
                <a:gridCol w="620757"/>
                <a:gridCol w="602763"/>
                <a:gridCol w="602763"/>
                <a:gridCol w="602763"/>
                <a:gridCol w="3124022"/>
              </a:tblGrid>
              <a:tr h="936104">
                <a:tc>
                  <a:txBody>
                    <a:bodyPr/>
                    <a:lstStyle/>
                    <a:p>
                      <a:pPr algn="ctr" fontAlgn="ctr"/>
                      <a:r>
                        <a:rPr lang="ru-RU" sz="800" b="0" i="0" u="none" strike="noStrike" dirty="0">
                          <a:solidFill>
                            <a:srgbClr val="000000"/>
                          </a:solidFill>
                          <a:effectLst/>
                          <a:latin typeface="Times New Roman" panose="02020603050405020304" pitchFamily="18" charset="0"/>
                        </a:rPr>
                        <a:t>Наименование</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РЗ</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ПР</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 План по решению Думы </a:t>
                      </a:r>
                      <a:r>
                        <a:rPr lang="ru-RU" sz="800" b="0" i="0" u="none" strike="noStrike" dirty="0" err="1">
                          <a:solidFill>
                            <a:srgbClr val="000000"/>
                          </a:solidFill>
                          <a:effectLst/>
                          <a:latin typeface="Times New Roman" panose="02020603050405020304" pitchFamily="18" charset="0"/>
                        </a:rPr>
                        <a:t>г.Урай</a:t>
                      </a:r>
                      <a:r>
                        <a:rPr lang="ru-RU" sz="800" b="0" i="0" u="none" strike="noStrike" dirty="0">
                          <a:solidFill>
                            <a:srgbClr val="000000"/>
                          </a:solidFill>
                          <a:effectLst/>
                          <a:latin typeface="Times New Roman" panose="02020603050405020304" pitchFamily="18" charset="0"/>
                        </a:rPr>
                        <a:t> от 26.12.2017 №105 (первоначальный план на 2018 год) </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ru-RU" sz="800" b="0" i="0" u="none" strike="noStrike">
                          <a:solidFill>
                            <a:srgbClr val="000000"/>
                          </a:solidFill>
                          <a:effectLst/>
                          <a:latin typeface="Times New Roman" panose="02020603050405020304" pitchFamily="18" charset="0"/>
                        </a:rPr>
                        <a:t>План на год (уточненный)  2018 год</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Исполнено за 2018 год</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 исполнения к первонач.утвержденному плану на 2018 год</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 исполнения к уточненному плану на 2018 год</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rPr>
                        <a:t>Пояснения отклонений фактических значений от первоначального плана (+,-) 5%</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5774">
                <a:tc>
                  <a:txBody>
                    <a:bodyPr/>
                    <a:lstStyle/>
                    <a:p>
                      <a:pPr algn="ctr" fontAlgn="ctr"/>
                      <a:r>
                        <a:rPr lang="ru-RU" sz="800" b="0" i="0" u="none" strike="noStrike" dirty="0">
                          <a:solidFill>
                            <a:srgbClr val="000000"/>
                          </a:solidFill>
                          <a:effectLst/>
                          <a:latin typeface="Times New Roman" panose="02020603050405020304" pitchFamily="18" charset="0"/>
                        </a:rPr>
                        <a:t>1</a:t>
                      </a:r>
                    </a:p>
                  </a:txBody>
                  <a:tcPr marL="6222" marR="6222" marT="6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800" b="0" i="0" u="none" strike="noStrike" dirty="0">
                          <a:solidFill>
                            <a:srgbClr val="000000"/>
                          </a:solidFill>
                          <a:effectLst/>
                          <a:latin typeface="Times New Roman" panose="02020603050405020304" pitchFamily="18" charset="0"/>
                        </a:rPr>
                        <a:t>2</a:t>
                      </a:r>
                    </a:p>
                  </a:txBody>
                  <a:tcPr marL="6222" marR="6222" marT="6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800" b="0" i="0" u="none" strike="noStrike" dirty="0">
                          <a:solidFill>
                            <a:srgbClr val="000000"/>
                          </a:solidFill>
                          <a:effectLst/>
                          <a:latin typeface="Times New Roman" panose="02020603050405020304" pitchFamily="18" charset="0"/>
                        </a:rPr>
                        <a:t>3</a:t>
                      </a:r>
                    </a:p>
                  </a:txBody>
                  <a:tcPr marL="6222" marR="6222" marT="6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800" b="0" i="0" u="none" strike="noStrike" dirty="0">
                          <a:solidFill>
                            <a:srgbClr val="000000"/>
                          </a:solidFill>
                          <a:effectLst/>
                          <a:latin typeface="Times New Roman" panose="02020603050405020304" pitchFamily="18" charset="0"/>
                        </a:rPr>
                        <a:t>4</a:t>
                      </a:r>
                    </a:p>
                  </a:txBody>
                  <a:tcPr marL="6222" marR="6222" marT="6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ru-RU" sz="800" b="0" i="0" u="none" strike="noStrike" dirty="0">
                          <a:solidFill>
                            <a:srgbClr val="000000"/>
                          </a:solidFill>
                          <a:effectLst/>
                          <a:latin typeface="Times New Roman" panose="02020603050405020304" pitchFamily="18" charset="0"/>
                        </a:rPr>
                        <a:t>5</a:t>
                      </a:r>
                    </a:p>
                  </a:txBody>
                  <a:tcPr marL="6222" marR="6222" marT="6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800" b="0" i="0" u="none" strike="noStrike" dirty="0">
                          <a:solidFill>
                            <a:srgbClr val="000000"/>
                          </a:solidFill>
                          <a:effectLst/>
                          <a:latin typeface="Times New Roman" panose="02020603050405020304" pitchFamily="18" charset="0"/>
                        </a:rPr>
                        <a:t>6</a:t>
                      </a:r>
                    </a:p>
                  </a:txBody>
                  <a:tcPr marL="6222" marR="6222" marT="6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800" b="0" i="0" u="none" strike="noStrike" dirty="0">
                          <a:solidFill>
                            <a:srgbClr val="000000"/>
                          </a:solidFill>
                          <a:effectLst/>
                          <a:latin typeface="Times New Roman" panose="02020603050405020304" pitchFamily="18" charset="0"/>
                        </a:rPr>
                        <a:t>7</a:t>
                      </a:r>
                    </a:p>
                  </a:txBody>
                  <a:tcPr marL="6222" marR="6222" marT="6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800" b="0" i="0" u="none" strike="noStrike" dirty="0">
                          <a:solidFill>
                            <a:srgbClr val="000000"/>
                          </a:solidFill>
                          <a:effectLst/>
                          <a:latin typeface="Times New Roman" panose="02020603050405020304" pitchFamily="18" charset="0"/>
                        </a:rPr>
                        <a:t>8</a:t>
                      </a:r>
                    </a:p>
                  </a:txBody>
                  <a:tcPr marL="6222" marR="6222" marT="6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u-RU" sz="800" b="0" i="0" u="none" strike="noStrike" dirty="0">
                          <a:solidFill>
                            <a:srgbClr val="000000"/>
                          </a:solidFill>
                          <a:effectLst/>
                          <a:latin typeface="Times New Roman" panose="02020603050405020304" pitchFamily="18" charset="0"/>
                        </a:rPr>
                        <a:t>9</a:t>
                      </a:r>
                    </a:p>
                  </a:txBody>
                  <a:tcPr marL="6222" marR="6222" marT="622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05774">
                <a:tc>
                  <a:txBody>
                    <a:bodyPr/>
                    <a:lstStyle/>
                    <a:p>
                      <a:pPr algn="l" fontAlgn="b"/>
                      <a:r>
                        <a:rPr lang="ru-RU" sz="800" b="1" i="0" u="none" strike="noStrike">
                          <a:solidFill>
                            <a:srgbClr val="000000"/>
                          </a:solidFill>
                          <a:effectLst/>
                          <a:latin typeface="Times New Roman" panose="02020603050405020304" pitchFamily="18" charset="0"/>
                        </a:rPr>
                        <a:t>СОЦИАЛЬНАЯ ПОЛИТИКА</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10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153 534,7</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dirty="0">
                          <a:solidFill>
                            <a:srgbClr val="000000"/>
                          </a:solidFill>
                          <a:effectLst/>
                          <a:latin typeface="Times New Roman" panose="02020603050405020304" pitchFamily="18" charset="0"/>
                        </a:rPr>
                        <a:t>193 575,2</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dirty="0">
                          <a:solidFill>
                            <a:srgbClr val="000000"/>
                          </a:solidFill>
                          <a:effectLst/>
                          <a:latin typeface="Times New Roman" panose="02020603050405020304" pitchFamily="18" charset="0"/>
                        </a:rPr>
                        <a:t>192 564,9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125,4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99,5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774">
                <a:tc>
                  <a:txBody>
                    <a:bodyPr/>
                    <a:lstStyle/>
                    <a:p>
                      <a:pPr algn="l" fontAlgn="b"/>
                      <a:r>
                        <a:rPr lang="ru-RU" sz="800" b="0" i="0" u="none" strike="noStrike">
                          <a:solidFill>
                            <a:srgbClr val="000000"/>
                          </a:solidFill>
                          <a:effectLst/>
                          <a:latin typeface="Times New Roman" panose="02020603050405020304" pitchFamily="18" charset="0"/>
                        </a:rPr>
                        <a:t>Пенсионное обеспечение</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10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3 987,3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4 149,9</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dirty="0">
                          <a:solidFill>
                            <a:srgbClr val="000000"/>
                          </a:solidFill>
                          <a:effectLst/>
                          <a:latin typeface="Times New Roman" panose="02020603050405020304" pitchFamily="18" charset="0"/>
                        </a:rPr>
                        <a:t>3 956,4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99,2</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95,3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6872">
                <a:tc>
                  <a:txBody>
                    <a:bodyPr/>
                    <a:lstStyle/>
                    <a:p>
                      <a:pPr algn="l" fontAlgn="b"/>
                      <a:r>
                        <a:rPr lang="ru-RU" sz="800" b="0" i="0" u="none" strike="noStrike">
                          <a:solidFill>
                            <a:srgbClr val="000000"/>
                          </a:solidFill>
                          <a:effectLst/>
                          <a:latin typeface="Times New Roman" panose="02020603050405020304" pitchFamily="18" charset="0"/>
                        </a:rPr>
                        <a:t>Социальное обеспечение населения</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10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10 732,3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54 118,0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54 109,8</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dirty="0">
                          <a:solidFill>
                            <a:srgbClr val="000000"/>
                          </a:solidFill>
                          <a:effectLst/>
                          <a:latin typeface="Times New Roman" panose="02020603050405020304" pitchFamily="18" charset="0"/>
                        </a:rPr>
                        <a:t>504,2</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dirty="0">
                          <a:solidFill>
                            <a:srgbClr val="000000"/>
                          </a:solidFill>
                          <a:effectLst/>
                          <a:latin typeface="Times New Roman" panose="02020603050405020304" pitchFamily="18" charset="0"/>
                        </a:rPr>
                        <a:t>100,0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Увеличен объем средств на выплату возмещений за жилые помещения в рамках соглашений, заключенных с собственниками изымаемых жилых помещений. Увеличение объема субсидии на реализацию мероприятий по обеспечению жильем молодых семей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5527">
                <a:tc>
                  <a:txBody>
                    <a:bodyPr/>
                    <a:lstStyle/>
                    <a:p>
                      <a:pPr algn="l" fontAlgn="b"/>
                      <a:r>
                        <a:rPr lang="ru-RU" sz="800" b="0" i="0" u="none" strike="noStrike">
                          <a:solidFill>
                            <a:srgbClr val="000000"/>
                          </a:solidFill>
                          <a:effectLst/>
                          <a:latin typeface="Times New Roman" panose="02020603050405020304" pitchFamily="18" charset="0"/>
                        </a:rPr>
                        <a:t>Охрана семьи и детства</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10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dirty="0">
                          <a:solidFill>
                            <a:srgbClr val="000000"/>
                          </a:solidFill>
                          <a:effectLst/>
                          <a:latin typeface="Times New Roman" panose="02020603050405020304" pitchFamily="18" charset="0"/>
                        </a:rPr>
                        <a:t>122 574,7</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118 996,1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118 446,1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96,6</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99,5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Уменьшен объем субвенции ОБ на предоставление дополнительных мер социальной поддержки детям-сиротам и детям, оставшимся без попечения родителей, а также лицам из числа детей-сирот и детей, оставшихся без попечения родителей, усыновителям, приемным родителям, субвенции на выплату компенсации части родительской платы за присмотр и уход за детьми в образовательных организациях, реализующих образовательные программы дошкольного образования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3532">
                <a:tc>
                  <a:txBody>
                    <a:bodyPr/>
                    <a:lstStyle/>
                    <a:p>
                      <a:pPr algn="l" fontAlgn="b"/>
                      <a:r>
                        <a:rPr lang="ru-RU" sz="800" b="0" i="0" u="none" strike="noStrike">
                          <a:solidFill>
                            <a:srgbClr val="000000"/>
                          </a:solidFill>
                          <a:effectLst/>
                          <a:latin typeface="Times New Roman" panose="02020603050405020304" pitchFamily="18" charset="0"/>
                        </a:rPr>
                        <a:t>Другие вопросы в области социальной политики</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10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06</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dirty="0">
                          <a:solidFill>
                            <a:srgbClr val="000000"/>
                          </a:solidFill>
                          <a:effectLst/>
                          <a:latin typeface="Times New Roman" panose="02020603050405020304" pitchFamily="18" charset="0"/>
                        </a:rPr>
                        <a:t>16 240,4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16 311,2</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16 052,6</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98,8</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98,4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Увеличение объема субвенции ОБ на осуществление деятельности по опеке и попечительству</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774">
                <a:tc>
                  <a:txBody>
                    <a:bodyPr/>
                    <a:lstStyle/>
                    <a:p>
                      <a:pPr algn="l" fontAlgn="b"/>
                      <a:r>
                        <a:rPr lang="ru-RU" sz="800" b="1" i="0" u="none" strike="noStrike">
                          <a:solidFill>
                            <a:srgbClr val="000000"/>
                          </a:solidFill>
                          <a:effectLst/>
                          <a:latin typeface="Times New Roman" panose="02020603050405020304" pitchFamily="18" charset="0"/>
                        </a:rPr>
                        <a:t>ФИЗИЧЕСКАЯ КУЛЬТУРА И СПОРТ</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11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6 273,8</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8 157,7</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8 113,0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129,3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99,5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7310">
                <a:tc>
                  <a:txBody>
                    <a:bodyPr/>
                    <a:lstStyle/>
                    <a:p>
                      <a:pPr algn="l" fontAlgn="b"/>
                      <a:r>
                        <a:rPr lang="ru-RU" sz="800" b="0" i="0" u="none" strike="noStrike">
                          <a:solidFill>
                            <a:srgbClr val="000000"/>
                          </a:solidFill>
                          <a:effectLst/>
                          <a:latin typeface="Times New Roman" panose="02020603050405020304" pitchFamily="18" charset="0"/>
                        </a:rPr>
                        <a:t>Массовый спорт</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11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02</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6 273,8</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8 157,7</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8 113,0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129,3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99,5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Выделены средства за счет остатков прошлых лет в рамках Соглашения о сотрудничестве между Правительством ХМАО - Югры и ПАО "Нефтяная компания "ЛУКОЙЛ" (строительство лыжной базы, в том числе оборудование, инвентарь, мебель; крытый каток (</a:t>
                      </a:r>
                      <a:r>
                        <a:rPr lang="ru-RU" sz="800" b="0" i="0" u="none" strike="noStrike" dirty="0" err="1">
                          <a:solidFill>
                            <a:srgbClr val="000000"/>
                          </a:solidFill>
                          <a:effectLst/>
                          <a:latin typeface="Times New Roman" panose="02020603050405020304" pitchFamily="18" charset="0"/>
                        </a:rPr>
                        <a:t>тех.присоединение</a:t>
                      </a:r>
                      <a:r>
                        <a:rPr lang="ru-RU" sz="800" b="0" i="0" u="none" strike="noStrike" dirty="0">
                          <a:solidFill>
                            <a:srgbClr val="000000"/>
                          </a:solidFill>
                          <a:effectLst/>
                          <a:latin typeface="Times New Roman" panose="02020603050405020304" pitchFamily="18" charset="0"/>
                        </a:rPr>
                        <a:t> объекта к электрическим сетям)), за счет остатков средств МБ (капитальный ремонт кровли МБУДО ДЮСШ "Старт")</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5774">
                <a:tc>
                  <a:txBody>
                    <a:bodyPr/>
                    <a:lstStyle/>
                    <a:p>
                      <a:pPr algn="l" fontAlgn="b"/>
                      <a:r>
                        <a:rPr lang="ru-RU" sz="800" b="1" i="0" u="none" strike="noStrike">
                          <a:solidFill>
                            <a:srgbClr val="000000"/>
                          </a:solidFill>
                          <a:effectLst/>
                          <a:latin typeface="Times New Roman" panose="02020603050405020304" pitchFamily="18" charset="0"/>
                        </a:rPr>
                        <a:t>СРЕДСТВА МАССОВОЙ ИНФОРМАЦИИ</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12</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13 394,7</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13 709,0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13 709,0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102,3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100,0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433">
                <a:tc>
                  <a:txBody>
                    <a:bodyPr/>
                    <a:lstStyle/>
                    <a:p>
                      <a:pPr algn="l" fontAlgn="b"/>
                      <a:r>
                        <a:rPr lang="ru-RU" sz="800" b="0" i="0" u="none" strike="noStrike">
                          <a:solidFill>
                            <a:srgbClr val="000000"/>
                          </a:solidFill>
                          <a:effectLst/>
                          <a:latin typeface="Times New Roman" panose="02020603050405020304" pitchFamily="18" charset="0"/>
                        </a:rPr>
                        <a:t>Периодическая печать и издательства</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12</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02</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13 394,7</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13 709,0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13 709,0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102,3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100,0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Выделены бюджетные ассигнования за счет средств МБТ ОБ на выплату заработной платы работникам учреждений бюджетной сферы на уровне не ниже установленного минимального размера оплаты труда (МБУ "Газета "Знамя")</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14866">
                <a:tc>
                  <a:txBody>
                    <a:bodyPr/>
                    <a:lstStyle/>
                    <a:p>
                      <a:pPr algn="l" fontAlgn="b"/>
                      <a:r>
                        <a:rPr lang="ru-RU" sz="800" b="1" i="0" u="none" strike="noStrike">
                          <a:solidFill>
                            <a:srgbClr val="000000"/>
                          </a:solidFill>
                          <a:effectLst/>
                          <a:latin typeface="Times New Roman" panose="02020603050405020304" pitchFamily="18" charset="0"/>
                        </a:rPr>
                        <a:t>ОБСЛУЖИВАНИЕ ГОСУДАРСТВЕННОГО И МУНИЦИПАЛЬНОГО ДОЛГА</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13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1" i="0" u="none" strike="noStrike">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1 653,4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0,0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0,0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0,0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0,0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a:solidFill>
                            <a:srgbClr val="000000"/>
                          </a:solidFill>
                          <a:effectLst/>
                          <a:latin typeface="Arial" panose="020B0604020202020204" pitchFamily="34"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5314">
                <a:tc>
                  <a:txBody>
                    <a:bodyPr/>
                    <a:lstStyle/>
                    <a:p>
                      <a:pPr algn="l" fontAlgn="b"/>
                      <a:r>
                        <a:rPr lang="ru-RU" sz="800" b="0" i="0" u="none" strike="noStrike">
                          <a:solidFill>
                            <a:srgbClr val="000000"/>
                          </a:solidFill>
                          <a:effectLst/>
                          <a:latin typeface="Times New Roman" panose="02020603050405020304" pitchFamily="18" charset="0"/>
                        </a:rPr>
                        <a:t>Обслуживание государственного внутреннего и муниципального долга</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13</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01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1 653,4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0,0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0,0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0,0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0" i="0" u="none" strike="noStrike">
                          <a:solidFill>
                            <a:srgbClr val="000000"/>
                          </a:solidFill>
                          <a:effectLst/>
                          <a:latin typeface="Times New Roman" panose="02020603050405020304" pitchFamily="18" charset="0"/>
                        </a:rPr>
                        <a:t>0,0</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Перераспределение средств, предусмотренных на обслуживание муниципального долга на случай привлечения кредитов на покрытие дефицита и кассового разрыва, возникающего при исполнении бюджета, в том числе на обеспечение исполнения муниципальной гарантии. В 2018 году кредитные средства не привлекались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980">
                <a:tc>
                  <a:txBody>
                    <a:bodyPr/>
                    <a:lstStyle/>
                    <a:p>
                      <a:pPr algn="l" fontAlgn="b"/>
                      <a:r>
                        <a:rPr lang="ru-RU" sz="800" b="1" i="0" u="none" strike="noStrike">
                          <a:solidFill>
                            <a:srgbClr val="000000"/>
                          </a:solidFill>
                          <a:effectLst/>
                          <a:latin typeface="Times New Roman" panose="02020603050405020304" pitchFamily="18" charset="0"/>
                        </a:rPr>
                        <a:t>Всего расходов</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800" b="0" i="0" u="none" strike="noStrike">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2 785 047,7</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3 551 738,1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3 427 092,4</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123,1</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800" b="1" i="0" u="none" strike="noStrike">
                          <a:solidFill>
                            <a:srgbClr val="000000"/>
                          </a:solidFill>
                          <a:effectLst/>
                          <a:latin typeface="Times New Roman" panose="02020603050405020304" pitchFamily="18" charset="0"/>
                        </a:rPr>
                        <a:t>96,5</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 </a:t>
                      </a:r>
                    </a:p>
                  </a:txBody>
                  <a:tcPr marL="6222" marR="6222" marT="62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3421882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5" name="Диаграмма 4"/>
          <p:cNvGraphicFramePr/>
          <p:nvPr>
            <p:extLst>
              <p:ext uri="{D42A27DB-BD31-4B8C-83A1-F6EECF244321}">
                <p14:modId xmlns="" xmlns:p14="http://schemas.microsoft.com/office/powerpoint/2010/main" val="3729866939"/>
              </p:ext>
            </p:extLst>
          </p:nvPr>
        </p:nvGraphicFramePr>
        <p:xfrm>
          <a:off x="748034" y="2636912"/>
          <a:ext cx="2952328" cy="3312368"/>
        </p:xfrm>
        <a:graphic>
          <a:graphicData uri="http://schemas.openxmlformats.org/drawingml/2006/chart">
            <c:chart xmlns:c="http://schemas.openxmlformats.org/drawingml/2006/chart" xmlns:r="http://schemas.openxmlformats.org/officeDocument/2006/relationships" r:id="rId2"/>
          </a:graphicData>
        </a:graphic>
      </p:graphicFrame>
      <p:sp>
        <p:nvSpPr>
          <p:cNvPr id="6" name="Прямоугольник 5"/>
          <p:cNvSpPr/>
          <p:nvPr/>
        </p:nvSpPr>
        <p:spPr>
          <a:xfrm>
            <a:off x="251520" y="444511"/>
            <a:ext cx="8136904" cy="584775"/>
          </a:xfrm>
          <a:prstGeom prst="rect">
            <a:avLst/>
          </a:prstGeom>
        </p:spPr>
        <p:txBody>
          <a:bodyPr wrap="square">
            <a:spAutoFit/>
          </a:bodyPr>
          <a:lstStyle/>
          <a:p>
            <a:r>
              <a:rPr lang="ru-RU" sz="1600" b="1" i="1" dirty="0" smtClean="0">
                <a:latin typeface="Times New Roman" panose="02020603050405020304" pitchFamily="18" charset="0"/>
                <a:cs typeface="Times New Roman" panose="02020603050405020304" pitchFamily="18" charset="0"/>
              </a:rPr>
              <a:t>Динамика расходов бюджета городского округа город </a:t>
            </a:r>
            <a:r>
              <a:rPr lang="ru-RU" sz="1600" b="1" i="1" dirty="0" err="1" smtClean="0">
                <a:latin typeface="Times New Roman" panose="02020603050405020304" pitchFamily="18" charset="0"/>
                <a:cs typeface="Times New Roman" panose="02020603050405020304" pitchFamily="18" charset="0"/>
              </a:rPr>
              <a:t>Урай</a:t>
            </a:r>
            <a:endParaRPr lang="ru-RU" sz="1600" b="1" i="1" dirty="0" smtClean="0">
              <a:latin typeface="Times New Roman" panose="02020603050405020304" pitchFamily="18" charset="0"/>
              <a:cs typeface="Times New Roman" panose="02020603050405020304" pitchFamily="18" charset="0"/>
            </a:endParaRPr>
          </a:p>
          <a:p>
            <a:r>
              <a:rPr lang="ru-RU" sz="1600" b="1" i="1" dirty="0" smtClean="0">
                <a:latin typeface="Times New Roman" panose="02020603050405020304" pitchFamily="18" charset="0"/>
                <a:cs typeface="Times New Roman" panose="02020603050405020304" pitchFamily="18" charset="0"/>
              </a:rPr>
              <a:t>на функционирование социальной сферы за 2016-2018 годы, </a:t>
            </a:r>
            <a:r>
              <a:rPr lang="ru-RU" sz="1600" b="1" i="1" dirty="0" err="1" smtClean="0">
                <a:latin typeface="Times New Roman" panose="02020603050405020304" pitchFamily="18" charset="0"/>
                <a:cs typeface="Times New Roman" panose="02020603050405020304" pitchFamily="18" charset="0"/>
              </a:rPr>
              <a:t>тыс.рублей</a:t>
            </a:r>
            <a:r>
              <a:rPr lang="ru-RU" sz="1600" b="1" i="1" dirty="0" smtClean="0">
                <a:latin typeface="Times New Roman" panose="02020603050405020304" pitchFamily="18" charset="0"/>
                <a:cs typeface="Times New Roman" panose="02020603050405020304" pitchFamily="18" charset="0"/>
              </a:rPr>
              <a:t> </a:t>
            </a:r>
            <a:endParaRPr lang="ru-RU" sz="1600" b="1" i="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0" y="4941168"/>
            <a:ext cx="3888432" cy="461665"/>
          </a:xfrm>
          <a:prstGeom prst="rect">
            <a:avLst/>
          </a:prstGeom>
        </p:spPr>
        <p:txBody>
          <a:bodyPr wrap="square">
            <a:spAutoFit/>
          </a:bodyPr>
          <a:lstStyle/>
          <a:p>
            <a:pPr>
              <a:spcBef>
                <a:spcPct val="50000"/>
              </a:spcBef>
              <a:defRPr/>
            </a:pPr>
            <a:r>
              <a:rPr lang="ru-RU" sz="2400" b="1" i="1" dirty="0" smtClean="0">
                <a:latin typeface="Arial" pitchFamily="34" charset="0"/>
                <a:cs typeface="Arial" pitchFamily="34" charset="0"/>
              </a:rPr>
              <a:t>       Социальная сфера                                                                 </a:t>
            </a:r>
          </a:p>
        </p:txBody>
      </p:sp>
      <p:sp>
        <p:nvSpPr>
          <p:cNvPr id="10" name="Прямоугольник 9"/>
          <p:cNvSpPr/>
          <p:nvPr/>
        </p:nvSpPr>
        <p:spPr>
          <a:xfrm>
            <a:off x="4572000" y="4437112"/>
            <a:ext cx="4572000" cy="1631216"/>
          </a:xfrm>
          <a:prstGeom prst="rect">
            <a:avLst/>
          </a:prstGeom>
        </p:spPr>
        <p:txBody>
          <a:bodyPr wrap="square">
            <a:spAutoFit/>
          </a:bodyPr>
          <a:lstStyle/>
          <a:p>
            <a:pPr>
              <a:defRPr/>
            </a:pPr>
            <a:r>
              <a:rPr lang="en-US" sz="2000" b="1" i="1" dirty="0" smtClean="0">
                <a:solidFill>
                  <a:srgbClr val="0000FF"/>
                </a:solidFill>
                <a:latin typeface="Arial" pitchFamily="34" charset="0"/>
                <a:cs typeface="Arial" pitchFamily="34" charset="0"/>
              </a:rPr>
              <a:t>-</a:t>
            </a:r>
            <a:r>
              <a:rPr lang="ru-RU" sz="2000" b="1" i="1" dirty="0" smtClean="0">
                <a:solidFill>
                  <a:srgbClr val="0000FF"/>
                </a:solidFill>
                <a:latin typeface="Arial" pitchFamily="34" charset="0"/>
                <a:cs typeface="Arial" pitchFamily="34" charset="0"/>
              </a:rPr>
              <a:t>Образование</a:t>
            </a:r>
            <a:endParaRPr lang="ru-RU" sz="2000" b="1" i="1" dirty="0">
              <a:solidFill>
                <a:srgbClr val="0000FF"/>
              </a:solidFill>
              <a:latin typeface="Arial" pitchFamily="34" charset="0"/>
              <a:cs typeface="Arial" pitchFamily="34" charset="0"/>
            </a:endParaRPr>
          </a:p>
          <a:p>
            <a:pPr>
              <a:buFontTx/>
              <a:buChar char="-"/>
              <a:defRPr/>
            </a:pPr>
            <a:r>
              <a:rPr lang="ru-RU" sz="2000" b="1" i="1" dirty="0">
                <a:solidFill>
                  <a:srgbClr val="0000FF"/>
                </a:solidFill>
                <a:latin typeface="Arial" pitchFamily="34" charset="0"/>
                <a:cs typeface="Arial" pitchFamily="34" charset="0"/>
              </a:rPr>
              <a:t>Культура</a:t>
            </a:r>
            <a:r>
              <a:rPr lang="ru-RU" sz="2000" b="1" i="1" dirty="0">
                <a:solidFill>
                  <a:srgbClr val="0000FF"/>
                </a:solidFill>
                <a:latin typeface="+mn-lt"/>
              </a:rPr>
              <a:t> </a:t>
            </a:r>
          </a:p>
          <a:p>
            <a:pPr>
              <a:buFontTx/>
              <a:buChar char="-"/>
              <a:defRPr/>
            </a:pPr>
            <a:r>
              <a:rPr lang="ru-RU" sz="2000" b="1" i="1" dirty="0">
                <a:solidFill>
                  <a:srgbClr val="0000FF"/>
                </a:solidFill>
                <a:latin typeface="Arial" pitchFamily="34" charset="0"/>
                <a:cs typeface="Arial" pitchFamily="34" charset="0"/>
              </a:rPr>
              <a:t>Здравоохранение</a:t>
            </a:r>
          </a:p>
          <a:p>
            <a:pPr>
              <a:buFontTx/>
              <a:buChar char="-"/>
              <a:defRPr/>
            </a:pPr>
            <a:r>
              <a:rPr lang="ru-RU" sz="2000" b="1" i="1" dirty="0">
                <a:solidFill>
                  <a:srgbClr val="0000FF"/>
                </a:solidFill>
                <a:latin typeface="Arial" pitchFamily="34" charset="0"/>
                <a:cs typeface="Arial" pitchFamily="34" charset="0"/>
              </a:rPr>
              <a:t>Социальная политика</a:t>
            </a:r>
          </a:p>
          <a:p>
            <a:pPr>
              <a:buFontTx/>
              <a:buChar char="-"/>
              <a:defRPr/>
            </a:pPr>
            <a:r>
              <a:rPr lang="ru-RU" sz="2000" b="1" i="1" dirty="0">
                <a:solidFill>
                  <a:srgbClr val="0000FF"/>
                </a:solidFill>
                <a:latin typeface="Arial" pitchFamily="34" charset="0"/>
                <a:cs typeface="Arial" pitchFamily="34" charset="0"/>
              </a:rPr>
              <a:t>Физическая культура и спорт</a:t>
            </a:r>
          </a:p>
        </p:txBody>
      </p:sp>
      <p:sp>
        <p:nvSpPr>
          <p:cNvPr id="11" name="Левая фигурная скобка 10"/>
          <p:cNvSpPr/>
          <p:nvPr/>
        </p:nvSpPr>
        <p:spPr>
          <a:xfrm>
            <a:off x="3851920" y="4437112"/>
            <a:ext cx="936104" cy="1656184"/>
          </a:xfrm>
          <a:prstGeom prst="leftBrace">
            <a:avLst/>
          </a:prstGeom>
          <a:ln w="28575">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b="1" dirty="0"/>
          </a:p>
        </p:txBody>
      </p:sp>
      <p:sp>
        <p:nvSpPr>
          <p:cNvPr id="13" name="Прямоугольник 12"/>
          <p:cNvSpPr/>
          <p:nvPr/>
        </p:nvSpPr>
        <p:spPr>
          <a:xfrm>
            <a:off x="1523325" y="1427362"/>
            <a:ext cx="692818" cy="307777"/>
          </a:xfrm>
          <a:prstGeom prst="rect">
            <a:avLst/>
          </a:prstGeom>
        </p:spPr>
        <p:txBody>
          <a:bodyPr wrap="none">
            <a:spAutoFit/>
          </a:bodyPr>
          <a:lstStyle/>
          <a:p>
            <a:pPr fontAlgn="auto">
              <a:spcBef>
                <a:spcPts val="0"/>
              </a:spcBef>
              <a:spcAft>
                <a:spcPts val="0"/>
              </a:spcAft>
              <a:defRPr/>
            </a:pPr>
            <a:r>
              <a:rPr lang="ru-RU"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62,8%</a:t>
            </a:r>
            <a:endPar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Прямоугольник 15"/>
          <p:cNvSpPr/>
          <p:nvPr/>
        </p:nvSpPr>
        <p:spPr>
          <a:xfrm>
            <a:off x="4544738" y="1709246"/>
            <a:ext cx="742511" cy="307777"/>
          </a:xfrm>
          <a:prstGeom prst="rect">
            <a:avLst/>
          </a:prstGeom>
        </p:spPr>
        <p:txBody>
          <a:bodyPr wrap="none">
            <a:spAutoFit/>
          </a:bodyPr>
          <a:lstStyle/>
          <a:p>
            <a:pPr fontAlgn="auto">
              <a:spcBef>
                <a:spcPts val="0"/>
              </a:spcBef>
              <a:spcAft>
                <a:spcPts val="0"/>
              </a:spcAft>
              <a:defRPr/>
            </a:pPr>
            <a:r>
              <a:rPr lang="ru-RU" sz="1400" b="1" dirty="0" smtClean="0">
                <a:effectLst>
                  <a:outerShdw blurRad="38100" dist="38100" dir="2700000" algn="tl">
                    <a:srgbClr val="000000">
                      <a:alpha val="43137"/>
                    </a:srgbClr>
                  </a:outerShdw>
                </a:effectLst>
                <a:latin typeface="Arial" pitchFamily="34" charset="0"/>
                <a:cs typeface="Arial" pitchFamily="34" charset="0"/>
              </a:rPr>
              <a:t>37,2%.</a:t>
            </a:r>
            <a:endParaRPr lang="en-US" sz="1400" b="1" dirty="0">
              <a:effectLst>
                <a:outerShdw blurRad="38100" dist="38100" dir="2700000" algn="tl">
                  <a:srgbClr val="000000">
                    <a:alpha val="43137"/>
                  </a:srgbClr>
                </a:outerShdw>
              </a:effectLst>
              <a:latin typeface="Arial" pitchFamily="34" charset="0"/>
              <a:cs typeface="Arial" pitchFamily="34" charset="0"/>
            </a:endParaRPr>
          </a:p>
        </p:txBody>
      </p:sp>
      <p:sp>
        <p:nvSpPr>
          <p:cNvPr id="17" name="Прямоугольник 16"/>
          <p:cNvSpPr/>
          <p:nvPr/>
        </p:nvSpPr>
        <p:spPr>
          <a:xfrm>
            <a:off x="795965" y="1401469"/>
            <a:ext cx="692818" cy="307777"/>
          </a:xfrm>
          <a:prstGeom prst="rect">
            <a:avLst/>
          </a:prstGeom>
        </p:spPr>
        <p:txBody>
          <a:bodyPr wrap="none">
            <a:spAutoFit/>
          </a:bodyPr>
          <a:lstStyle/>
          <a:p>
            <a:pPr fontAlgn="auto">
              <a:spcBef>
                <a:spcPts val="0"/>
              </a:spcBef>
              <a:spcAft>
                <a:spcPts val="0"/>
              </a:spcAft>
              <a:defRPr/>
            </a:pPr>
            <a:r>
              <a:rPr lang="ru-RU"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64,9%</a:t>
            </a:r>
            <a:endPar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9" name="Прямоугольник 18"/>
          <p:cNvSpPr/>
          <p:nvPr/>
        </p:nvSpPr>
        <p:spPr>
          <a:xfrm>
            <a:off x="3851920" y="1709247"/>
            <a:ext cx="692818" cy="307777"/>
          </a:xfrm>
          <a:prstGeom prst="rect">
            <a:avLst/>
          </a:prstGeom>
        </p:spPr>
        <p:txBody>
          <a:bodyPr wrap="none">
            <a:spAutoFit/>
          </a:bodyPr>
          <a:lstStyle/>
          <a:p>
            <a:pPr fontAlgn="auto">
              <a:spcBef>
                <a:spcPts val="0"/>
              </a:spcBef>
              <a:spcAft>
                <a:spcPts val="0"/>
              </a:spcAft>
              <a:defRPr/>
            </a:pPr>
            <a:r>
              <a:rPr lang="ru-RU" sz="1400" b="1" dirty="0" smtClean="0">
                <a:effectLst>
                  <a:outerShdw blurRad="38100" dist="38100" dir="2700000" algn="tl">
                    <a:srgbClr val="000000">
                      <a:alpha val="43137"/>
                    </a:srgbClr>
                  </a:outerShdw>
                </a:effectLst>
                <a:latin typeface="Arial" pitchFamily="34" charset="0"/>
                <a:cs typeface="Arial" pitchFamily="34" charset="0"/>
              </a:rPr>
              <a:t>35,1%</a:t>
            </a:r>
            <a:endParaRPr lang="en-US" sz="1400" b="1" dirty="0">
              <a:effectLst>
                <a:outerShdw blurRad="38100" dist="38100" dir="2700000" algn="tl">
                  <a:srgbClr val="000000">
                    <a:alpha val="43137"/>
                  </a:srgbClr>
                </a:outerShdw>
              </a:effectLst>
              <a:latin typeface="Arial" pitchFamily="34" charset="0"/>
              <a:cs typeface="Arial" pitchFamily="34" charset="0"/>
            </a:endParaRPr>
          </a:p>
        </p:txBody>
      </p:sp>
      <p:sp>
        <p:nvSpPr>
          <p:cNvPr id="20" name="Прямоугольник 19"/>
          <p:cNvSpPr/>
          <p:nvPr/>
        </p:nvSpPr>
        <p:spPr>
          <a:xfrm>
            <a:off x="2285228" y="1401469"/>
            <a:ext cx="692818" cy="307777"/>
          </a:xfrm>
          <a:prstGeom prst="rect">
            <a:avLst/>
          </a:prstGeom>
        </p:spPr>
        <p:txBody>
          <a:bodyPr wrap="none">
            <a:spAutoFit/>
          </a:bodyPr>
          <a:lstStyle/>
          <a:p>
            <a:pPr fontAlgn="auto">
              <a:spcBef>
                <a:spcPts val="0"/>
              </a:spcBef>
              <a:spcAft>
                <a:spcPts val="0"/>
              </a:spcAft>
              <a:defRPr/>
            </a:pPr>
            <a:r>
              <a:rPr lang="ru-RU"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57,3%</a:t>
            </a:r>
            <a:endPar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14" name="Диаграмма 13"/>
          <p:cNvGraphicFramePr>
            <a:graphicFrameLocks/>
          </p:cNvGraphicFramePr>
          <p:nvPr>
            <p:extLst>
              <p:ext uri="{D42A27DB-BD31-4B8C-83A1-F6EECF244321}">
                <p14:modId xmlns="" xmlns:p14="http://schemas.microsoft.com/office/powerpoint/2010/main" val="3140933635"/>
              </p:ext>
            </p:extLst>
          </p:nvPr>
        </p:nvGraphicFramePr>
        <p:xfrm>
          <a:off x="-720588" y="1490698"/>
          <a:ext cx="9145016"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2" name="Прямоугольник 1"/>
          <p:cNvSpPr/>
          <p:nvPr/>
        </p:nvSpPr>
        <p:spPr>
          <a:xfrm>
            <a:off x="5250084" y="1684278"/>
            <a:ext cx="678391" cy="307777"/>
          </a:xfrm>
          <a:prstGeom prst="rect">
            <a:avLst/>
          </a:prstGeom>
        </p:spPr>
        <p:txBody>
          <a:bodyPr wrap="none">
            <a:spAutoFit/>
          </a:bodyPr>
          <a:lstStyle/>
          <a:p>
            <a:pPr fontAlgn="auto">
              <a:spcBef>
                <a:spcPts val="0"/>
              </a:spcBef>
              <a:spcAft>
                <a:spcPts val="0"/>
              </a:spcAft>
              <a:defRPr/>
            </a:pPr>
            <a:r>
              <a:rPr lang="ru-RU"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42,7%</a:t>
            </a:r>
            <a:endParaRPr lang="en-US"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639064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 xmlns:p14="http://schemas.microsoft.com/office/powerpoint/2010/main" val="205169615"/>
              </p:ext>
            </p:extLst>
          </p:nvPr>
        </p:nvGraphicFramePr>
        <p:xfrm>
          <a:off x="147520" y="1124744"/>
          <a:ext cx="8928993" cy="5685840"/>
        </p:xfrm>
        <a:graphic>
          <a:graphicData uri="http://schemas.openxmlformats.org/drawingml/2006/table">
            <a:tbl>
              <a:tblPr/>
              <a:tblGrid>
                <a:gridCol w="4958007"/>
                <a:gridCol w="1332546"/>
                <a:gridCol w="1319220"/>
                <a:gridCol w="1319220"/>
              </a:tblGrid>
              <a:tr h="772208">
                <a:tc>
                  <a:txBody>
                    <a:bodyPr/>
                    <a:lstStyle/>
                    <a:p>
                      <a:pPr algn="ctr" fontAlgn="ctr"/>
                      <a:r>
                        <a:rPr lang="ru-RU" sz="1200" b="0" i="0" u="none" strike="noStrike" dirty="0">
                          <a:solidFill>
                            <a:srgbClr val="000000"/>
                          </a:solidFill>
                          <a:effectLst/>
                          <a:latin typeface="Times New Roman" panose="02020603050405020304" pitchFamily="18" charset="0"/>
                          <a:cs typeface="Times New Roman" panose="02020603050405020304" pitchFamily="18" charset="0"/>
                        </a:rPr>
                        <a:t>Наименование</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План на год (уточненный)  2018 год</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Исполнено за 2018 год</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cs typeface="Times New Roman" panose="02020603050405020304" pitchFamily="18" charset="0"/>
                        </a:rPr>
                        <a:t>% исполнения к уточненному плану на 2018 год</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442">
                <a:tc>
                  <a:txBody>
                    <a:bodyPr/>
                    <a:lstStyle/>
                    <a:p>
                      <a:pPr algn="ctr" fontAlgn="ctr"/>
                      <a:r>
                        <a:rPr lang="ru-RU" sz="800" b="0" i="0" u="none" strike="noStrike" dirty="0">
                          <a:solidFill>
                            <a:srgbClr val="000000"/>
                          </a:solidFill>
                          <a:effectLst/>
                          <a:latin typeface="Times New Roman" panose="02020603050405020304" pitchFamily="18" charset="0"/>
                          <a:cs typeface="Times New Roman" panose="02020603050405020304" pitchFamily="18" charset="0"/>
                        </a:rPr>
                        <a:t>1</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cs typeface="Times New Roman" panose="02020603050405020304" pitchFamily="18" charset="0"/>
                        </a:rPr>
                        <a:t>2</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a:solidFill>
                            <a:srgbClr val="000000"/>
                          </a:solidFill>
                          <a:effectLst/>
                          <a:latin typeface="Times New Roman" panose="02020603050405020304" pitchFamily="18" charset="0"/>
                          <a:cs typeface="Times New Roman" panose="02020603050405020304" pitchFamily="18" charset="0"/>
                        </a:rPr>
                        <a:t>3</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cs typeface="Times New Roman" panose="02020603050405020304" pitchFamily="18" charset="0"/>
                        </a:rPr>
                        <a:t>4</a:t>
                      </a:r>
                    </a:p>
                  </a:txBody>
                  <a:tcPr marL="6096" marR="6096" marT="60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88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1. Муниципальная программа "Развитие образования города </a:t>
                      </a:r>
                      <a:r>
                        <a:rPr lang="ru-RU" sz="1200" b="0" i="0" u="none" strike="noStrike" dirty="0" err="1">
                          <a:solidFill>
                            <a:srgbClr val="000000"/>
                          </a:solidFill>
                          <a:effectLst/>
                          <a:latin typeface="Times New Roman" panose="02020603050405020304" pitchFamily="18" charset="0"/>
                          <a:cs typeface="Times New Roman" panose="02020603050405020304" pitchFamily="18" charset="0"/>
                        </a:rPr>
                        <a:t>Урай</a:t>
                      </a:r>
                      <a:r>
                        <a:rPr lang="ru-RU" sz="1200" b="0" i="0" u="none" strike="noStrike" dirty="0">
                          <a:solidFill>
                            <a:srgbClr val="000000"/>
                          </a:solidFill>
                          <a:effectLst/>
                          <a:latin typeface="Times New Roman" panose="02020603050405020304" pitchFamily="18" charset="0"/>
                          <a:cs typeface="Times New Roman" panose="02020603050405020304" pitchFamily="18" charset="0"/>
                        </a:rPr>
                        <a:t>" на 2014-2018 годы</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1 429 521,1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1 418 037,5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99,2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88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2. Муниципальная программа "Культура города </a:t>
                      </a:r>
                      <a:r>
                        <a:rPr lang="ru-RU" sz="1200" b="0" i="0" u="none" strike="noStrike" dirty="0" err="1">
                          <a:solidFill>
                            <a:srgbClr val="000000"/>
                          </a:solidFill>
                          <a:effectLst/>
                          <a:latin typeface="Times New Roman" panose="02020603050405020304" pitchFamily="18" charset="0"/>
                          <a:cs typeface="Times New Roman" panose="02020603050405020304" pitchFamily="18" charset="0"/>
                        </a:rPr>
                        <a:t>Урай</a:t>
                      </a:r>
                      <a:r>
                        <a:rPr lang="ru-RU" sz="1200" b="0" i="0" u="none" strike="noStrike" dirty="0">
                          <a:solidFill>
                            <a:srgbClr val="000000"/>
                          </a:solidFill>
                          <a:effectLst/>
                          <a:latin typeface="Times New Roman" panose="02020603050405020304" pitchFamily="18" charset="0"/>
                          <a:cs typeface="Times New Roman" panose="02020603050405020304" pitchFamily="18" charset="0"/>
                        </a:rPr>
                        <a:t>" на 2017-2021 годы</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256 067,8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236 349,0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                92,3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332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3. </a:t>
                      </a:r>
                      <a:r>
                        <a:rPr lang="ru-RU" sz="1200" b="0" i="0" u="none" strike="noStrike" dirty="0" smtClean="0">
                          <a:solidFill>
                            <a:srgbClr val="000000"/>
                          </a:solidFill>
                          <a:effectLst/>
                          <a:latin typeface="Times New Roman" panose="02020603050405020304" pitchFamily="18" charset="0"/>
                          <a:cs typeface="Times New Roman" panose="02020603050405020304" pitchFamily="18" charset="0"/>
                        </a:rPr>
                        <a:t>Муниципальная </a:t>
                      </a:r>
                      <a:r>
                        <a:rPr lang="ru-RU" sz="1200" b="0" i="0" u="none" strike="noStrike" dirty="0">
                          <a:solidFill>
                            <a:srgbClr val="000000"/>
                          </a:solidFill>
                          <a:effectLst/>
                          <a:latin typeface="Times New Roman" panose="02020603050405020304" pitchFamily="18" charset="0"/>
                          <a:cs typeface="Times New Roman" panose="02020603050405020304" pitchFamily="18" charset="0"/>
                        </a:rPr>
                        <a:t>программа "Развитие физической культуры, спорта и туризма в городе </a:t>
                      </a:r>
                      <a:r>
                        <a:rPr lang="ru-RU" sz="1200" b="0" i="0" u="none" strike="noStrike" dirty="0" err="1">
                          <a:solidFill>
                            <a:srgbClr val="000000"/>
                          </a:solidFill>
                          <a:effectLst/>
                          <a:latin typeface="Times New Roman" panose="02020603050405020304" pitchFamily="18" charset="0"/>
                          <a:cs typeface="Times New Roman" panose="02020603050405020304" pitchFamily="18" charset="0"/>
                        </a:rPr>
                        <a:t>Урай</a:t>
                      </a:r>
                      <a:r>
                        <a:rPr lang="ru-RU" sz="1200" b="0" i="0" u="none" strike="noStrike" dirty="0">
                          <a:solidFill>
                            <a:srgbClr val="000000"/>
                          </a:solidFill>
                          <a:effectLst/>
                          <a:latin typeface="Times New Roman" panose="02020603050405020304" pitchFamily="18" charset="0"/>
                          <a:cs typeface="Times New Roman" panose="02020603050405020304" pitchFamily="18" charset="0"/>
                        </a:rPr>
                        <a:t>" на 2016-2018 годы</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125 591,9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125 547,0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100,0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3324">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4. Муниципальная программа "Поддержка социально ориентированных некоммерческих  организаций в городе </a:t>
                      </a:r>
                      <a:r>
                        <a:rPr lang="ru-RU" sz="1200" b="0" i="0" u="none" strike="noStrike" dirty="0" err="1">
                          <a:solidFill>
                            <a:srgbClr val="000000"/>
                          </a:solidFill>
                          <a:effectLst/>
                          <a:latin typeface="Times New Roman" panose="02020603050405020304" pitchFamily="18" charset="0"/>
                          <a:cs typeface="Times New Roman" panose="02020603050405020304" pitchFamily="18" charset="0"/>
                        </a:rPr>
                        <a:t>Урай</a:t>
                      </a:r>
                      <a:r>
                        <a:rPr lang="ru-RU" sz="1200" b="0" i="0" u="none" strike="noStrike" dirty="0">
                          <a:solidFill>
                            <a:srgbClr val="000000"/>
                          </a:solidFill>
                          <a:effectLst/>
                          <a:latin typeface="Times New Roman" panose="02020603050405020304" pitchFamily="18" charset="0"/>
                          <a:cs typeface="Times New Roman" panose="02020603050405020304" pitchFamily="18" charset="0"/>
                        </a:rPr>
                        <a:t>" на 2018 - 2030 годы</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13 789,0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          13 789,0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100,0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7766">
                <a:tc>
                  <a:txBody>
                    <a:bodyPr/>
                    <a:lstStyle/>
                    <a:p>
                      <a:pPr algn="l"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5. Муниципальная программа "Улучшение жилищных условий граждан, проживающих на территории муниципального образования город Урай" на 2016-2018 годы</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641 834,4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        600 656,4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93,6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3324">
                <a:tc>
                  <a:txBody>
                    <a:bodyPr/>
                    <a:lstStyle/>
                    <a:p>
                      <a:pPr algn="l"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6. Муниципальная программа "Капитальный ремонт и реконструкция систем коммунальной инфраструктуры города Урай на 2014-2020 годы"</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68 676,9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          68 349,8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99,5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3324">
                <a:tc>
                  <a:txBody>
                    <a:bodyPr/>
                    <a:lstStyle/>
                    <a:p>
                      <a:pPr algn="l"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7. Муниципальная программа "Профилактика правонарушений на территории города Урай" на 2018-2030 годы</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          12 656,9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12 146,7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96,0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7766">
                <a:tc>
                  <a:txBody>
                    <a:bodyPr/>
                    <a:lstStyle/>
                    <a:p>
                      <a:pPr algn="l"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8. Муниципальная программа "Защита населения и территории городского округа города Урай от чрезвычайных ситуаций, совершенствование гражданской обороны" на 2013-2018 годы</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          26 685,5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26 631,3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99,8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884">
                <a:tc>
                  <a:txBody>
                    <a:bodyPr/>
                    <a:lstStyle/>
                    <a:p>
                      <a:pPr algn="l"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9. Муниципальная программа "Охрана окружающей среды в границах города Урай" на 2017-2020 годы</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            4 243,3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3 690,1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87,0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7766">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10. Муниципальная программа "Развитие малого и среднего предпринимательства, потребительского рынка и сельскохозяйственных товаропроизводителей города </a:t>
                      </a:r>
                      <a:r>
                        <a:rPr lang="ru-RU" sz="1200" b="0" i="0" u="none" strike="noStrike" dirty="0" err="1">
                          <a:solidFill>
                            <a:srgbClr val="000000"/>
                          </a:solidFill>
                          <a:effectLst/>
                          <a:latin typeface="Times New Roman" panose="02020603050405020304" pitchFamily="18" charset="0"/>
                          <a:cs typeface="Times New Roman" panose="02020603050405020304" pitchFamily="18" charset="0"/>
                        </a:rPr>
                        <a:t>Урай</a:t>
                      </a:r>
                      <a:r>
                        <a:rPr lang="ru-RU" sz="1200" b="0" i="0" u="none" strike="noStrike" dirty="0">
                          <a:solidFill>
                            <a:srgbClr val="000000"/>
                          </a:solidFill>
                          <a:effectLst/>
                          <a:latin typeface="Times New Roman" panose="02020603050405020304" pitchFamily="18" charset="0"/>
                          <a:cs typeface="Times New Roman" panose="02020603050405020304" pitchFamily="18" charset="0"/>
                        </a:rPr>
                        <a:t>" на 2016-2020 годы"</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          40 001,7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panose="02020603050405020304" pitchFamily="18" charset="0"/>
                          <a:cs typeface="Times New Roman" panose="02020603050405020304" pitchFamily="18" charset="0"/>
                        </a:rPr>
                        <a:t>          40 001,6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cs typeface="Times New Roman" panose="02020603050405020304" pitchFamily="18" charset="0"/>
                        </a:rPr>
                        <a:t>              100,0 </a:t>
                      </a:r>
                    </a:p>
                  </a:txBody>
                  <a:tcPr marL="6096" marR="6096" marT="60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107504" y="404664"/>
            <a:ext cx="8784976" cy="830997"/>
          </a:xfrm>
          <a:prstGeom prst="rect">
            <a:avLst/>
          </a:prstGeom>
        </p:spPr>
        <p:txBody>
          <a:bodyPr wrap="square">
            <a:spAutoFit/>
          </a:bodyPr>
          <a:lstStyle/>
          <a:p>
            <a:pPr>
              <a:defRPr/>
            </a:pPr>
            <a:r>
              <a:rPr lang="ru-RU" sz="1600" b="1" i="1" dirty="0" smtClean="0">
                <a:ln w="11430"/>
                <a:latin typeface="Times New Roman" panose="02020603050405020304" pitchFamily="18" charset="0"/>
                <a:cs typeface="Times New Roman" panose="02020603050405020304" pitchFamily="18" charset="0"/>
              </a:rPr>
              <a:t>Структура расходов бюджета городского округа город </a:t>
            </a:r>
            <a:r>
              <a:rPr lang="ru-RU" sz="1600" b="1" i="1" dirty="0" err="1" smtClean="0">
                <a:ln w="11430"/>
                <a:latin typeface="Times New Roman" panose="02020603050405020304" pitchFamily="18" charset="0"/>
                <a:cs typeface="Times New Roman" panose="02020603050405020304" pitchFamily="18" charset="0"/>
              </a:rPr>
              <a:t>Урай</a:t>
            </a:r>
            <a:r>
              <a:rPr lang="ru-RU" sz="1600" b="1" i="1" dirty="0" smtClean="0">
                <a:ln w="11430"/>
                <a:latin typeface="Times New Roman" panose="02020603050405020304" pitchFamily="18" charset="0"/>
                <a:cs typeface="Times New Roman" panose="02020603050405020304" pitchFamily="18" charset="0"/>
              </a:rPr>
              <a:t> в разрезе </a:t>
            </a:r>
          </a:p>
          <a:p>
            <a:pPr>
              <a:defRPr/>
            </a:pPr>
            <a:r>
              <a:rPr lang="ru-RU" sz="1600" b="1" i="1" dirty="0" smtClean="0">
                <a:ln w="11430"/>
                <a:latin typeface="Times New Roman" panose="02020603050405020304" pitchFamily="18" charset="0"/>
                <a:cs typeface="Times New Roman" panose="02020603050405020304" pitchFamily="18" charset="0"/>
              </a:rPr>
              <a:t>муниципальных программ, непрограммных направлений деятельности за 2018 год, </a:t>
            </a:r>
            <a:r>
              <a:rPr lang="ru-RU" sz="1600" b="1" i="1" dirty="0" err="1" smtClean="0">
                <a:ln w="11430"/>
                <a:latin typeface="Times New Roman" panose="02020603050405020304" pitchFamily="18" charset="0"/>
                <a:cs typeface="Times New Roman" panose="02020603050405020304" pitchFamily="18" charset="0"/>
              </a:rPr>
              <a:t>тыс.рублей</a:t>
            </a:r>
            <a:endParaRPr lang="ru-RU" sz="1600" b="1" i="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19219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1159736154"/>
              </p:ext>
            </p:extLst>
          </p:nvPr>
        </p:nvGraphicFramePr>
        <p:xfrm>
          <a:off x="163512" y="1093155"/>
          <a:ext cx="8856983" cy="5764845"/>
        </p:xfrm>
        <a:graphic>
          <a:graphicData uri="http://schemas.openxmlformats.org/drawingml/2006/table">
            <a:tbl>
              <a:tblPr/>
              <a:tblGrid>
                <a:gridCol w="4885999"/>
                <a:gridCol w="1332546"/>
                <a:gridCol w="1319219"/>
                <a:gridCol w="1319219"/>
              </a:tblGrid>
              <a:tr h="162968">
                <a:tc>
                  <a:txBody>
                    <a:bodyPr/>
                    <a:lstStyle/>
                    <a:p>
                      <a:pPr algn="ctr" fontAlgn="ctr"/>
                      <a:r>
                        <a:rPr lang="ru-RU" sz="800" b="0" i="0" u="none" strike="noStrike" dirty="0">
                          <a:solidFill>
                            <a:srgbClr val="000000"/>
                          </a:solidFill>
                          <a:effectLst/>
                          <a:latin typeface="Times New Roman" panose="02020603050405020304" pitchFamily="18" charset="0"/>
                        </a:rPr>
                        <a:t>1</a:t>
                      </a:r>
                    </a:p>
                  </a:txBody>
                  <a:tcPr marL="6433" marR="6433" marT="6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2</a:t>
                      </a:r>
                    </a:p>
                  </a:txBody>
                  <a:tcPr marL="6433" marR="6433" marT="6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3</a:t>
                      </a:r>
                    </a:p>
                  </a:txBody>
                  <a:tcPr marL="6433" marR="6433" marT="6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4</a:t>
                      </a:r>
                    </a:p>
                  </a:txBody>
                  <a:tcPr marL="6433" marR="6433" marT="6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5934">
                <a:tc>
                  <a:txBody>
                    <a:bodyPr/>
                    <a:lstStyle/>
                    <a:p>
                      <a:pPr algn="l" fontAlgn="b"/>
                      <a:r>
                        <a:rPr lang="ru-RU" sz="1200" b="0" i="0" u="none" strike="noStrike" dirty="0">
                          <a:solidFill>
                            <a:srgbClr val="000000"/>
                          </a:solidFill>
                          <a:effectLst/>
                          <a:latin typeface="Times New Roman" panose="02020603050405020304" pitchFamily="18" charset="0"/>
                        </a:rPr>
                        <a:t>11. Муниципальная программа "Информационное общество - </a:t>
                      </a:r>
                      <a:r>
                        <a:rPr lang="ru-RU" sz="1200" b="0" i="0" u="none" strike="noStrike" dirty="0" err="1">
                          <a:solidFill>
                            <a:srgbClr val="000000"/>
                          </a:solidFill>
                          <a:effectLst/>
                          <a:latin typeface="Times New Roman" panose="02020603050405020304" pitchFamily="18" charset="0"/>
                        </a:rPr>
                        <a:t>Урай</a:t>
                      </a:r>
                      <a:r>
                        <a:rPr lang="ru-RU" sz="1200" b="0" i="0" u="none" strike="noStrike" dirty="0">
                          <a:solidFill>
                            <a:srgbClr val="000000"/>
                          </a:solidFill>
                          <a:effectLst/>
                          <a:latin typeface="Times New Roman" panose="02020603050405020304" pitchFamily="18" charset="0"/>
                        </a:rPr>
                        <a:t>" на 2016-2018 годы</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rPr>
                        <a:t>          18 709,0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rPr>
                        <a:t>          18 678,3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rPr>
                        <a:t>                99,8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934">
                <a:tc>
                  <a:txBody>
                    <a:bodyPr/>
                    <a:lstStyle/>
                    <a:p>
                      <a:pPr algn="l" fontAlgn="b"/>
                      <a:r>
                        <a:rPr lang="ru-RU" sz="1200" b="0" i="0" u="none" strike="noStrike" dirty="0">
                          <a:solidFill>
                            <a:srgbClr val="000000"/>
                          </a:solidFill>
                          <a:effectLst/>
                          <a:latin typeface="Times New Roman" panose="02020603050405020304" pitchFamily="18" charset="0"/>
                        </a:rPr>
                        <a:t>12. Муниципальная программа "Развитие транспортной системы города </a:t>
                      </a:r>
                      <a:r>
                        <a:rPr lang="ru-RU" sz="1200" b="0" i="0" u="none" strike="noStrike" dirty="0" err="1">
                          <a:solidFill>
                            <a:srgbClr val="000000"/>
                          </a:solidFill>
                          <a:effectLst/>
                          <a:latin typeface="Times New Roman" panose="02020603050405020304" pitchFamily="18" charset="0"/>
                        </a:rPr>
                        <a:t>Урай</a:t>
                      </a:r>
                      <a:r>
                        <a:rPr lang="ru-RU" sz="1200" b="0" i="0" u="none" strike="noStrike" dirty="0">
                          <a:solidFill>
                            <a:srgbClr val="000000"/>
                          </a:solidFill>
                          <a:effectLst/>
                          <a:latin typeface="Times New Roman" panose="02020603050405020304" pitchFamily="18" charset="0"/>
                        </a:rPr>
                        <a:t>" на 2016-2020 годы</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rPr>
                        <a:t>          39 055,2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panose="02020603050405020304" pitchFamily="18" charset="0"/>
                        </a:rPr>
                        <a:t>          38 725,3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rPr>
                        <a:t>                99,2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902">
                <a:tc>
                  <a:txBody>
                    <a:bodyPr/>
                    <a:lstStyle/>
                    <a:p>
                      <a:pPr algn="l" fontAlgn="b"/>
                      <a:r>
                        <a:rPr lang="ru-RU" sz="1200" b="0" i="0" u="none" strike="noStrike" dirty="0">
                          <a:solidFill>
                            <a:srgbClr val="000000"/>
                          </a:solidFill>
                          <a:effectLst/>
                          <a:latin typeface="Times New Roman" panose="02020603050405020304" pitchFamily="18" charset="0"/>
                        </a:rPr>
                        <a:t>13. Муниципальная программа "Формирование современной городской среды муниципального образования город </a:t>
                      </a:r>
                      <a:r>
                        <a:rPr lang="ru-RU" sz="1200" b="0" i="0" u="none" strike="noStrike" dirty="0" err="1">
                          <a:solidFill>
                            <a:srgbClr val="000000"/>
                          </a:solidFill>
                          <a:effectLst/>
                          <a:latin typeface="Times New Roman" panose="02020603050405020304" pitchFamily="18" charset="0"/>
                        </a:rPr>
                        <a:t>Урай</a:t>
                      </a:r>
                      <a:r>
                        <a:rPr lang="ru-RU" sz="1200" b="0" i="0" u="none" strike="noStrike" dirty="0">
                          <a:solidFill>
                            <a:srgbClr val="000000"/>
                          </a:solidFill>
                          <a:effectLst/>
                          <a:latin typeface="Times New Roman" panose="02020603050405020304" pitchFamily="18" charset="0"/>
                        </a:rPr>
                        <a:t>" на 2018-2022 годы</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rPr>
                        <a:t>          53 023,4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rPr>
                        <a:t>          21 699,4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rPr>
                        <a:t>                40,9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7803">
                <a:tc>
                  <a:txBody>
                    <a:bodyPr/>
                    <a:lstStyle/>
                    <a:p>
                      <a:pPr algn="l" fontAlgn="b"/>
                      <a:r>
                        <a:rPr lang="ru-RU" sz="1200" b="0" i="0" u="none" strike="noStrike">
                          <a:solidFill>
                            <a:srgbClr val="000000"/>
                          </a:solidFill>
                          <a:effectLst/>
                          <a:latin typeface="Times New Roman" panose="02020603050405020304" pitchFamily="18" charset="0"/>
                        </a:rPr>
                        <a:t>14. Муниципальная программа "Создание условий для эффективного и ответственного управления муниципальными финансами, повышения устойчивости местного бюджета городского округа г.Урай. Управление муниципальными финансами в городском округе г.Урай" на период до 2020 года"</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panose="02020603050405020304" pitchFamily="18" charset="0"/>
                        </a:rPr>
                        <a:t>          34 241,1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rPr>
                        <a:t>          32 678,2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rPr>
                        <a:t>                95,4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902">
                <a:tc>
                  <a:txBody>
                    <a:bodyPr/>
                    <a:lstStyle/>
                    <a:p>
                      <a:pPr algn="l" fontAlgn="b"/>
                      <a:r>
                        <a:rPr lang="ru-RU" sz="1200" b="0" i="0" u="none" strike="noStrike" dirty="0">
                          <a:solidFill>
                            <a:srgbClr val="000000"/>
                          </a:solidFill>
                          <a:effectLst/>
                          <a:latin typeface="Times New Roman" panose="02020603050405020304" pitchFamily="18" charset="0"/>
                        </a:rPr>
                        <a:t>15. Муниципальная программа "Совершенствование и развитие муниципального управления в городе </a:t>
                      </a:r>
                      <a:r>
                        <a:rPr lang="ru-RU" sz="1200" b="0" i="0" u="none" strike="noStrike" dirty="0" err="1">
                          <a:solidFill>
                            <a:srgbClr val="000000"/>
                          </a:solidFill>
                          <a:effectLst/>
                          <a:latin typeface="Times New Roman" panose="02020603050405020304" pitchFamily="18" charset="0"/>
                        </a:rPr>
                        <a:t>Урай</a:t>
                      </a:r>
                      <a:r>
                        <a:rPr lang="ru-RU" sz="1200" b="0" i="0" u="none" strike="noStrike" dirty="0">
                          <a:solidFill>
                            <a:srgbClr val="000000"/>
                          </a:solidFill>
                          <a:effectLst/>
                          <a:latin typeface="Times New Roman" panose="02020603050405020304" pitchFamily="18" charset="0"/>
                        </a:rPr>
                        <a:t>" на 2018-2030 годы</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panose="02020603050405020304" pitchFamily="18" charset="0"/>
                        </a:rPr>
                        <a:t>        450 113,6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panose="02020603050405020304" pitchFamily="18" charset="0"/>
                        </a:rPr>
                        <a:t>        442 333,6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rPr>
                        <a:t>                98,3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902">
                <a:tc>
                  <a:txBody>
                    <a:bodyPr/>
                    <a:lstStyle/>
                    <a:p>
                      <a:pPr algn="l" fontAlgn="b"/>
                      <a:r>
                        <a:rPr lang="ru-RU" sz="1200" b="0" i="0" u="none" strike="noStrike">
                          <a:solidFill>
                            <a:srgbClr val="000000"/>
                          </a:solidFill>
                          <a:effectLst/>
                          <a:latin typeface="Times New Roman" panose="02020603050405020304" pitchFamily="18" charset="0"/>
                        </a:rPr>
                        <a:t>16. Муниципальная программа "Обеспечение градостроительной деятельности на территории города Урай" на  2018-2030 годы</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panose="02020603050405020304" pitchFamily="18" charset="0"/>
                        </a:rPr>
                        <a:t>          60 272,3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panose="02020603050405020304" pitchFamily="18" charset="0"/>
                        </a:rPr>
                        <a:t>          58 460,7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rPr>
                        <a:t>                97,0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934">
                <a:tc>
                  <a:txBody>
                    <a:bodyPr/>
                    <a:lstStyle/>
                    <a:p>
                      <a:pPr algn="l" fontAlgn="b"/>
                      <a:r>
                        <a:rPr lang="ru-RU" sz="1200" b="0" i="0" u="none" strike="noStrike">
                          <a:solidFill>
                            <a:srgbClr val="000000"/>
                          </a:solidFill>
                          <a:effectLst/>
                          <a:latin typeface="Times New Roman" panose="02020603050405020304" pitchFamily="18" charset="0"/>
                        </a:rPr>
                        <a:t>17. Муниципальная программа "Молодежь города Урай" на 2016-2020 годы</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panose="02020603050405020304" pitchFamily="18" charset="0"/>
                        </a:rPr>
                        <a:t>            6 923,8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panose="02020603050405020304" pitchFamily="18" charset="0"/>
                        </a:rPr>
                        <a:t>            6 923,8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rPr>
                        <a:t>              100,0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1868">
                <a:tc>
                  <a:txBody>
                    <a:bodyPr/>
                    <a:lstStyle/>
                    <a:p>
                      <a:pPr algn="l" fontAlgn="b"/>
                      <a:r>
                        <a:rPr lang="ru-RU" sz="1200" b="0" i="0" u="none" strike="noStrike">
                          <a:solidFill>
                            <a:srgbClr val="000000"/>
                          </a:solidFill>
                          <a:effectLst/>
                          <a:latin typeface="Times New Roman" panose="02020603050405020304" pitchFamily="18" charset="0"/>
                        </a:rPr>
                        <a:t>18. Муниципальная программа "Развитие жилищно-коммунального комплекса и повышение энергетической эффективности в городе Урай на 2016-2018 годы"</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panose="02020603050405020304" pitchFamily="18" charset="0"/>
                        </a:rPr>
                        <a:t>        199 333,3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panose="02020603050405020304" pitchFamily="18" charset="0"/>
                        </a:rPr>
                        <a:t>        193 648,8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rPr>
                        <a:t>                97,1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8902">
                <a:tc>
                  <a:txBody>
                    <a:bodyPr/>
                    <a:lstStyle/>
                    <a:p>
                      <a:pPr algn="l" fontAlgn="b"/>
                      <a:r>
                        <a:rPr lang="ru-RU" sz="1200" b="0" i="0" u="none" strike="noStrike" dirty="0">
                          <a:solidFill>
                            <a:srgbClr val="000000"/>
                          </a:solidFill>
                          <a:effectLst/>
                          <a:latin typeface="Times New Roman" panose="02020603050405020304" pitchFamily="18" charset="0"/>
                        </a:rPr>
                        <a:t>19. Муниципальная программа "Проектирование и строительство инженерных сетей коммунальной инфраструктуры в городе </a:t>
                      </a:r>
                      <a:r>
                        <a:rPr lang="ru-RU" sz="1200" b="0" i="0" u="none" strike="noStrike" dirty="0" err="1">
                          <a:solidFill>
                            <a:srgbClr val="000000"/>
                          </a:solidFill>
                          <a:effectLst/>
                          <a:latin typeface="Times New Roman" panose="02020603050405020304" pitchFamily="18" charset="0"/>
                        </a:rPr>
                        <a:t>Урай</a:t>
                      </a:r>
                      <a:r>
                        <a:rPr lang="ru-RU" sz="1200" b="0" i="0" u="none" strike="noStrike" dirty="0">
                          <a:solidFill>
                            <a:srgbClr val="000000"/>
                          </a:solidFill>
                          <a:effectLst/>
                          <a:latin typeface="Times New Roman" panose="02020603050405020304" pitchFamily="18" charset="0"/>
                        </a:rPr>
                        <a:t>" на 2014-2020 годы</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panose="02020603050405020304" pitchFamily="18" charset="0"/>
                        </a:rPr>
                        <a:t>          42 160,5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a:solidFill>
                            <a:srgbClr val="000000"/>
                          </a:solidFill>
                          <a:effectLst/>
                          <a:latin typeface="Times New Roman" panose="02020603050405020304" pitchFamily="18" charset="0"/>
                        </a:rPr>
                        <a:t>          40 271,9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1200" b="0" i="0" u="none" strike="noStrike" dirty="0">
                          <a:solidFill>
                            <a:srgbClr val="000000"/>
                          </a:solidFill>
                          <a:effectLst/>
                          <a:latin typeface="Times New Roman" panose="02020603050405020304" pitchFamily="18" charset="0"/>
                        </a:rPr>
                        <a:t>                95,5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5192">
                <a:tc>
                  <a:txBody>
                    <a:bodyPr/>
                    <a:lstStyle/>
                    <a:p>
                      <a:pPr algn="l" fontAlgn="b"/>
                      <a:r>
                        <a:rPr lang="ru-RU" sz="1200" b="1" i="0" u="none" strike="noStrike">
                          <a:solidFill>
                            <a:srgbClr val="000000"/>
                          </a:solidFill>
                          <a:effectLst/>
                          <a:latin typeface="Times New Roman" panose="02020603050405020304" pitchFamily="18" charset="0"/>
                        </a:rPr>
                        <a:t>Итого по муниципальным программам</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effectLst/>
                          <a:latin typeface="Times New Roman" panose="02020603050405020304" pitchFamily="18" charset="0"/>
                        </a:rPr>
                        <a:t>   3 522 900,7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effectLst/>
                          <a:latin typeface="Times New Roman" panose="02020603050405020304" pitchFamily="18" charset="0"/>
                        </a:rPr>
                        <a:t>   3 398 618,4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200" b="1" i="0" u="none" strike="noStrike" dirty="0">
                          <a:solidFill>
                            <a:srgbClr val="000000"/>
                          </a:solidFill>
                          <a:effectLst/>
                          <a:latin typeface="Times New Roman" panose="02020603050405020304" pitchFamily="18" charset="0"/>
                        </a:rPr>
                        <a:t>               96,5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796">
                <a:tc>
                  <a:txBody>
                    <a:bodyPr/>
                    <a:lstStyle/>
                    <a:p>
                      <a:pPr algn="l" fontAlgn="b"/>
                      <a:r>
                        <a:rPr lang="ru-RU" sz="1200" b="1" i="0" u="none" strike="noStrike" dirty="0">
                          <a:solidFill>
                            <a:srgbClr val="000000"/>
                          </a:solidFill>
                          <a:effectLst/>
                          <a:latin typeface="Times New Roman" panose="02020603050405020304" pitchFamily="18" charset="0"/>
                        </a:rPr>
                        <a:t>Непрограммные направления деятельности</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a:solidFill>
                            <a:srgbClr val="000000"/>
                          </a:solidFill>
                          <a:effectLst/>
                          <a:latin typeface="Times New Roman" panose="02020603050405020304" pitchFamily="18" charset="0"/>
                        </a:rPr>
                        <a:t> 28 837,4   </a:t>
                      </a:r>
                    </a:p>
                  </a:txBody>
                  <a:tcPr marL="6433" marR="6433" marT="6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a:solidFill>
                            <a:srgbClr val="000000"/>
                          </a:solidFill>
                          <a:effectLst/>
                          <a:latin typeface="Times New Roman" panose="02020603050405020304" pitchFamily="18" charset="0"/>
                        </a:rPr>
                        <a:t> 28 474,0   </a:t>
                      </a:r>
                    </a:p>
                  </a:txBody>
                  <a:tcPr marL="6433" marR="6433" marT="6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0" u="none" strike="noStrike" dirty="0">
                          <a:solidFill>
                            <a:srgbClr val="000000"/>
                          </a:solidFill>
                          <a:effectLst/>
                          <a:latin typeface="Times New Roman" panose="02020603050405020304" pitchFamily="18" charset="0"/>
                        </a:rPr>
                        <a:t>               98,7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99860">
                <a:tc>
                  <a:txBody>
                    <a:bodyPr/>
                    <a:lstStyle/>
                    <a:p>
                      <a:pPr algn="l" fontAlgn="b"/>
                      <a:r>
                        <a:rPr lang="ru-RU" sz="1200" b="1" i="0" u="none" strike="noStrike">
                          <a:solidFill>
                            <a:srgbClr val="000000"/>
                          </a:solidFill>
                          <a:effectLst/>
                          <a:latin typeface="Times New Roman" panose="02020603050405020304" pitchFamily="18" charset="0"/>
                        </a:rPr>
                        <a:t>Всего расходов</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a:solidFill>
                            <a:srgbClr val="000000"/>
                          </a:solidFill>
                          <a:effectLst/>
                          <a:latin typeface="Times New Roman" panose="02020603050405020304" pitchFamily="18" charset="0"/>
                        </a:rPr>
                        <a:t> 3 551 738,1 </a:t>
                      </a:r>
                    </a:p>
                  </a:txBody>
                  <a:tcPr marL="6433" marR="6433" marT="6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a:solidFill>
                            <a:srgbClr val="000000"/>
                          </a:solidFill>
                          <a:effectLst/>
                          <a:latin typeface="Times New Roman" panose="02020603050405020304" pitchFamily="18" charset="0"/>
                        </a:rPr>
                        <a:t> 3 427 092,4 </a:t>
                      </a:r>
                    </a:p>
                  </a:txBody>
                  <a:tcPr marL="6433" marR="6433" marT="643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ru-RU" sz="1200" b="1" i="0" u="none" strike="noStrike" dirty="0">
                          <a:solidFill>
                            <a:srgbClr val="000000"/>
                          </a:solidFill>
                          <a:effectLst/>
                          <a:latin typeface="Times New Roman" panose="02020603050405020304" pitchFamily="18" charset="0"/>
                        </a:rPr>
                        <a:t>               96,5 </a:t>
                      </a:r>
                    </a:p>
                  </a:txBody>
                  <a:tcPr marL="6433" marR="6433" marT="643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4" name="Прямоугольник 3"/>
          <p:cNvSpPr/>
          <p:nvPr/>
        </p:nvSpPr>
        <p:spPr>
          <a:xfrm>
            <a:off x="7380312" y="692696"/>
            <a:ext cx="1636474" cy="276999"/>
          </a:xfrm>
          <a:prstGeom prst="rect">
            <a:avLst/>
          </a:prstGeom>
        </p:spPr>
        <p:txBody>
          <a:bodyPr wrap="none">
            <a:spAutoFit/>
          </a:bodyPr>
          <a:lstStyle/>
          <a:p>
            <a:pPr lvl="0" fontAlgn="b"/>
            <a:r>
              <a:rPr lang="ru-RU" sz="1200" dirty="0">
                <a:solidFill>
                  <a:srgbClr val="000000"/>
                </a:solidFill>
                <a:latin typeface="Times New Roman" panose="02020603050405020304" pitchFamily="18" charset="0"/>
                <a:cs typeface="Times New Roman" panose="02020603050405020304" pitchFamily="18" charset="0"/>
              </a:rPr>
              <a:t>(продолжение слайда)</a:t>
            </a:r>
          </a:p>
        </p:txBody>
      </p:sp>
      <p:sp>
        <p:nvSpPr>
          <p:cNvPr id="6" name="Прямоугольник 5"/>
          <p:cNvSpPr/>
          <p:nvPr/>
        </p:nvSpPr>
        <p:spPr>
          <a:xfrm>
            <a:off x="179512" y="26328"/>
            <a:ext cx="8640960" cy="830997"/>
          </a:xfrm>
          <a:prstGeom prst="rect">
            <a:avLst/>
          </a:prstGeom>
        </p:spPr>
        <p:txBody>
          <a:bodyPr wrap="square">
            <a:spAutoFit/>
          </a:bodyPr>
          <a:lstStyle/>
          <a:p>
            <a:pPr>
              <a:defRPr/>
            </a:pPr>
            <a:r>
              <a:rPr lang="ru-RU" sz="1600" b="1" i="1" dirty="0">
                <a:ln w="11430"/>
                <a:latin typeface="Times New Roman" panose="02020603050405020304" pitchFamily="18" charset="0"/>
                <a:cs typeface="Times New Roman" panose="02020603050405020304" pitchFamily="18" charset="0"/>
              </a:rPr>
              <a:t>Структура расходов бюджета городского округа город </a:t>
            </a:r>
            <a:r>
              <a:rPr lang="ru-RU" sz="1600" b="1" i="1" dirty="0" err="1">
                <a:ln w="11430"/>
                <a:latin typeface="Times New Roman" panose="02020603050405020304" pitchFamily="18" charset="0"/>
                <a:cs typeface="Times New Roman" panose="02020603050405020304" pitchFamily="18" charset="0"/>
              </a:rPr>
              <a:t>Урай</a:t>
            </a:r>
            <a:r>
              <a:rPr lang="ru-RU" sz="1600" b="1" i="1" dirty="0">
                <a:ln w="11430"/>
                <a:latin typeface="Times New Roman" panose="02020603050405020304" pitchFamily="18" charset="0"/>
                <a:cs typeface="Times New Roman" panose="02020603050405020304" pitchFamily="18" charset="0"/>
              </a:rPr>
              <a:t> в разрезе </a:t>
            </a:r>
          </a:p>
          <a:p>
            <a:pPr>
              <a:defRPr/>
            </a:pPr>
            <a:r>
              <a:rPr lang="ru-RU" sz="1600" b="1" i="1" dirty="0">
                <a:ln w="11430"/>
                <a:latin typeface="Times New Roman" panose="02020603050405020304" pitchFamily="18" charset="0"/>
                <a:cs typeface="Times New Roman" panose="02020603050405020304" pitchFamily="18" charset="0"/>
              </a:rPr>
              <a:t>муниципальных программ, непрограммных направлений деятельности за 2018 год, </a:t>
            </a:r>
            <a:r>
              <a:rPr lang="ru-RU" sz="1600" b="1" i="1" dirty="0" err="1">
                <a:ln w="11430"/>
                <a:latin typeface="Times New Roman" panose="02020603050405020304" pitchFamily="18" charset="0"/>
                <a:cs typeface="Times New Roman" panose="02020603050405020304" pitchFamily="18" charset="0"/>
              </a:rPr>
              <a:t>тыс.рублей</a:t>
            </a:r>
            <a:endParaRPr lang="ru-RU" sz="1600" b="1" i="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833521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29728" y="188640"/>
            <a:ext cx="9001000" cy="830997"/>
          </a:xfrm>
          <a:prstGeom prst="rect">
            <a:avLst/>
          </a:prstGeom>
        </p:spPr>
        <p:txBody>
          <a:bodyPr wrap="square">
            <a:spAutoFit/>
          </a:bodyPr>
          <a:lstStyle/>
          <a:p>
            <a:pPr lvl="0"/>
            <a:r>
              <a:rPr lang="ru-RU" sz="1600" b="1" i="1" dirty="0">
                <a:solidFill>
                  <a:prstClr val="black"/>
                </a:solidFill>
                <a:latin typeface="Times New Roman" panose="02020603050405020304" pitchFamily="18" charset="0"/>
                <a:cs typeface="Times New Roman" panose="02020603050405020304" pitchFamily="18" charset="0"/>
              </a:rPr>
              <a:t>Сведения о фактически произведенных расходах на реализацию муниципальных программ в сравнении с первоначально утвержденным бюджетом городского округа город </a:t>
            </a:r>
            <a:r>
              <a:rPr lang="ru-RU" sz="1600" b="1" i="1" dirty="0" err="1">
                <a:solidFill>
                  <a:prstClr val="black"/>
                </a:solidFill>
                <a:latin typeface="Times New Roman" panose="02020603050405020304" pitchFamily="18" charset="0"/>
                <a:cs typeface="Times New Roman" panose="02020603050405020304" pitchFamily="18" charset="0"/>
              </a:rPr>
              <a:t>Урай</a:t>
            </a:r>
            <a:r>
              <a:rPr lang="ru-RU" sz="1600" b="1" i="1" dirty="0">
                <a:solidFill>
                  <a:prstClr val="black"/>
                </a:solidFill>
                <a:latin typeface="Times New Roman" panose="02020603050405020304" pitchFamily="18" charset="0"/>
                <a:cs typeface="Times New Roman" panose="02020603050405020304" pitchFamily="18" charset="0"/>
              </a:rPr>
              <a:t> на </a:t>
            </a:r>
            <a:r>
              <a:rPr lang="ru-RU" sz="1600" b="1" i="1" dirty="0" smtClean="0">
                <a:solidFill>
                  <a:prstClr val="black"/>
                </a:solidFill>
                <a:latin typeface="Times New Roman" panose="02020603050405020304" pitchFamily="18" charset="0"/>
                <a:cs typeface="Times New Roman" panose="02020603050405020304" pitchFamily="18" charset="0"/>
              </a:rPr>
              <a:t>2018 </a:t>
            </a:r>
            <a:r>
              <a:rPr lang="ru-RU" sz="1600" b="1" i="1" dirty="0">
                <a:solidFill>
                  <a:prstClr val="black"/>
                </a:solidFill>
                <a:latin typeface="Times New Roman" panose="02020603050405020304" pitchFamily="18" charset="0"/>
                <a:cs typeface="Times New Roman" panose="02020603050405020304" pitchFamily="18" charset="0"/>
              </a:rPr>
              <a:t>год и с уточненными значениями с учетом внесенных изменений, </a:t>
            </a:r>
            <a:r>
              <a:rPr lang="ru-RU" sz="1600" b="1" i="1" dirty="0" err="1" smtClean="0">
                <a:solidFill>
                  <a:prstClr val="black"/>
                </a:solidFill>
                <a:latin typeface="Times New Roman" panose="02020603050405020304" pitchFamily="18" charset="0"/>
                <a:cs typeface="Times New Roman" panose="02020603050405020304" pitchFamily="18" charset="0"/>
              </a:rPr>
              <a:t>тыс.рублей</a:t>
            </a:r>
            <a:endParaRPr lang="ru-RU" sz="1600" b="1" i="1" dirty="0">
              <a:solidFill>
                <a:prstClr val="black"/>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045565958"/>
              </p:ext>
            </p:extLst>
          </p:nvPr>
        </p:nvGraphicFramePr>
        <p:xfrm>
          <a:off x="134887" y="1196752"/>
          <a:ext cx="8856985" cy="5586514"/>
        </p:xfrm>
        <a:graphic>
          <a:graphicData uri="http://schemas.openxmlformats.org/drawingml/2006/table">
            <a:tbl>
              <a:tblPr/>
              <a:tblGrid>
                <a:gridCol w="1739681"/>
                <a:gridCol w="792088"/>
                <a:gridCol w="792088"/>
                <a:gridCol w="720080"/>
                <a:gridCol w="722357"/>
                <a:gridCol w="611750"/>
                <a:gridCol w="3478941"/>
              </a:tblGrid>
              <a:tr h="1029442">
                <a:tc>
                  <a:txBody>
                    <a:bodyPr/>
                    <a:lstStyle/>
                    <a:p>
                      <a:pPr algn="ctr" fontAlgn="ctr"/>
                      <a:r>
                        <a:rPr lang="ru-RU" sz="900" b="0" i="0" u="none" strike="noStrike" dirty="0">
                          <a:solidFill>
                            <a:srgbClr val="000000"/>
                          </a:solidFill>
                          <a:effectLst/>
                          <a:latin typeface="Times New Roman" panose="02020603050405020304" pitchFamily="18" charset="0"/>
                        </a:rPr>
                        <a:t>Наименование</a:t>
                      </a:r>
                    </a:p>
                  </a:txBody>
                  <a:tcPr marL="4170" marR="4170" marT="4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 План по решению Думы </a:t>
                      </a:r>
                      <a:r>
                        <a:rPr lang="ru-RU" sz="900" b="0" i="0" u="none" strike="noStrike" dirty="0" err="1">
                          <a:solidFill>
                            <a:srgbClr val="000000"/>
                          </a:solidFill>
                          <a:effectLst/>
                          <a:latin typeface="Times New Roman" panose="02020603050405020304" pitchFamily="18" charset="0"/>
                        </a:rPr>
                        <a:t>г.Урай</a:t>
                      </a:r>
                      <a:r>
                        <a:rPr lang="ru-RU" sz="900" b="0" i="0" u="none" strike="noStrike" dirty="0">
                          <a:solidFill>
                            <a:srgbClr val="000000"/>
                          </a:solidFill>
                          <a:effectLst/>
                          <a:latin typeface="Times New Roman" panose="02020603050405020304" pitchFamily="18" charset="0"/>
                        </a:rPr>
                        <a:t> от 26.12.2017 №105 (первоначальный план на 2018 год) </a:t>
                      </a:r>
                    </a:p>
                  </a:txBody>
                  <a:tcPr marL="4170" marR="4170" marT="4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0" i="0" u="none" strike="noStrike" dirty="0">
                          <a:solidFill>
                            <a:srgbClr val="000000"/>
                          </a:solidFill>
                          <a:effectLst/>
                          <a:latin typeface="Times New Roman" panose="02020603050405020304" pitchFamily="18" charset="0"/>
                        </a:rPr>
                        <a:t>План на год (уточненный)  2018 год</a:t>
                      </a:r>
                    </a:p>
                  </a:txBody>
                  <a:tcPr marL="4170" marR="4170" marT="4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0" i="0" u="none" strike="noStrike" dirty="0">
                          <a:solidFill>
                            <a:srgbClr val="000000"/>
                          </a:solidFill>
                          <a:effectLst/>
                          <a:latin typeface="Times New Roman" panose="02020603050405020304" pitchFamily="18" charset="0"/>
                        </a:rPr>
                        <a:t>Исполнено за 2018 год</a:t>
                      </a:r>
                    </a:p>
                  </a:txBody>
                  <a:tcPr marL="4170" marR="4170" marT="4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 исполнения к первонач.утвержденному плану на 2018 год</a:t>
                      </a:r>
                    </a:p>
                  </a:txBody>
                  <a:tcPr marL="4170" marR="4170" marT="4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 исполнения к уточненному плану на 2018 год</a:t>
                      </a:r>
                    </a:p>
                  </a:txBody>
                  <a:tcPr marL="4170" marR="4170" marT="4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Пояснения отклонений фактических значений от первоначального плана (+,-) 5%</a:t>
                      </a:r>
                    </a:p>
                  </a:txBody>
                  <a:tcPr marL="4170" marR="4170" marT="4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0804">
                <a:tc>
                  <a:txBody>
                    <a:bodyPr/>
                    <a:lstStyle/>
                    <a:p>
                      <a:pPr algn="ctr" fontAlgn="ctr"/>
                      <a:r>
                        <a:rPr lang="ru-RU" sz="900" b="0" i="0" u="none" strike="noStrike">
                          <a:solidFill>
                            <a:srgbClr val="000000"/>
                          </a:solidFill>
                          <a:effectLst/>
                          <a:latin typeface="Times New Roman" panose="02020603050405020304" pitchFamily="18" charset="0"/>
                        </a:rPr>
                        <a:t>1</a:t>
                      </a:r>
                    </a:p>
                  </a:txBody>
                  <a:tcPr marL="4170" marR="4170" marT="4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2</a:t>
                      </a:r>
                    </a:p>
                  </a:txBody>
                  <a:tcPr marL="4170" marR="4170" marT="4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0" i="0" u="none" strike="noStrike" dirty="0">
                          <a:solidFill>
                            <a:srgbClr val="000000"/>
                          </a:solidFill>
                          <a:effectLst/>
                          <a:latin typeface="Times New Roman" panose="02020603050405020304" pitchFamily="18" charset="0"/>
                        </a:rPr>
                        <a:t>3</a:t>
                      </a:r>
                    </a:p>
                  </a:txBody>
                  <a:tcPr marL="4170" marR="4170" marT="4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900" b="0" i="0" u="none" strike="noStrike" dirty="0">
                          <a:solidFill>
                            <a:srgbClr val="000000"/>
                          </a:solidFill>
                          <a:effectLst/>
                          <a:latin typeface="Times New Roman" panose="02020603050405020304" pitchFamily="18" charset="0"/>
                        </a:rPr>
                        <a:t>4</a:t>
                      </a:r>
                    </a:p>
                  </a:txBody>
                  <a:tcPr marL="4170" marR="4170" marT="4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5</a:t>
                      </a:r>
                    </a:p>
                  </a:txBody>
                  <a:tcPr marL="4170" marR="4170" marT="4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0" i="0" u="none" strike="noStrike">
                          <a:solidFill>
                            <a:srgbClr val="000000"/>
                          </a:solidFill>
                          <a:effectLst/>
                          <a:latin typeface="Times New Roman" panose="02020603050405020304" pitchFamily="18" charset="0"/>
                        </a:rPr>
                        <a:t>6</a:t>
                      </a:r>
                    </a:p>
                  </a:txBody>
                  <a:tcPr marL="4170" marR="4170" marT="4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7</a:t>
                      </a:r>
                    </a:p>
                  </a:txBody>
                  <a:tcPr marL="4170" marR="4170" marT="41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199">
                <a:tc>
                  <a:txBody>
                    <a:bodyPr/>
                    <a:lstStyle/>
                    <a:p>
                      <a:pPr algn="l" fontAlgn="b"/>
                      <a:r>
                        <a:rPr lang="ru-RU" sz="900" b="0" i="0" u="none" strike="noStrike">
                          <a:solidFill>
                            <a:srgbClr val="000000"/>
                          </a:solidFill>
                          <a:effectLst/>
                          <a:latin typeface="Times New Roman" panose="02020603050405020304" pitchFamily="18" charset="0"/>
                        </a:rPr>
                        <a:t>1. Муниципальная программа "Развитие образования города Урай" на 2014-2018 годы</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1 368 521,4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1 429 521,1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1 418 037,5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103,6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99,2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Увеличение объема субвенции ОБ для обеспечения государственных гарантий на получение образования и осуществления переданных ОМС отдельных государственных полномочий в области образования, за счет средств МБТ ОБ на выплату заработной платы работникам учреждений бюджетной сферы на уровне не ниже установленного минимального размера оплаты труда (</a:t>
                      </a:r>
                      <a:r>
                        <a:rPr lang="ru-RU" sz="800" b="0" i="0" u="none" strike="noStrike" dirty="0" err="1">
                          <a:solidFill>
                            <a:srgbClr val="000000"/>
                          </a:solidFill>
                          <a:effectLst/>
                          <a:latin typeface="Times New Roman" panose="02020603050405020304" pitchFamily="18" charset="0"/>
                        </a:rPr>
                        <a:t>дет.сады</a:t>
                      </a:r>
                      <a:r>
                        <a:rPr lang="ru-RU" sz="800" b="0" i="0" u="none" strike="noStrike" dirty="0">
                          <a:solidFill>
                            <a:srgbClr val="000000"/>
                          </a:solidFill>
                          <a:effectLst/>
                          <a:latin typeface="Times New Roman" panose="02020603050405020304" pitchFamily="18" charset="0"/>
                        </a:rPr>
                        <a:t>). Внесены изменения за счет </a:t>
                      </a:r>
                      <a:r>
                        <a:rPr lang="ru-RU" sz="800" b="0" i="0" u="none" strike="noStrike" dirty="0" err="1">
                          <a:solidFill>
                            <a:srgbClr val="000000"/>
                          </a:solidFill>
                          <a:effectLst/>
                          <a:latin typeface="Times New Roman" panose="02020603050405020304" pitchFamily="18" charset="0"/>
                        </a:rPr>
                        <a:t>перепрописания</a:t>
                      </a:r>
                      <a:r>
                        <a:rPr lang="ru-RU" sz="800" b="0" i="0" u="none" strike="noStrike" dirty="0">
                          <a:solidFill>
                            <a:srgbClr val="000000"/>
                          </a:solidFill>
                          <a:effectLst/>
                          <a:latin typeface="Times New Roman" panose="02020603050405020304" pitchFamily="18" charset="0"/>
                        </a:rPr>
                        <a:t> остатков прошлых лет в рамках Соглашения о сотрудничестве между Правительством ХМАО - Югры и ПАО "Нефтяная компания "ЛУКОЙЛ" на ремонт, реконструкцию и обеспечение комплексной безопасности образовательных учреждений.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96144">
                <a:tc>
                  <a:txBody>
                    <a:bodyPr/>
                    <a:lstStyle/>
                    <a:p>
                      <a:pPr algn="l" fontAlgn="b"/>
                      <a:r>
                        <a:rPr lang="ru-RU" sz="900" b="0" i="0" u="none" strike="noStrike">
                          <a:solidFill>
                            <a:srgbClr val="000000"/>
                          </a:solidFill>
                          <a:effectLst/>
                          <a:latin typeface="Times New Roman" panose="02020603050405020304" pitchFamily="18" charset="0"/>
                        </a:rPr>
                        <a:t>2. Муниципальная программа "Культура города Урай" на 2017-2021 годы</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237 713,4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256 067,8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236 349,0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99,4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92,3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Выделены средства на приобретение экспозиционного оборудования для создания композиции Музея истории города </a:t>
                      </a:r>
                      <a:r>
                        <a:rPr lang="ru-RU" sz="800" b="0" i="0" u="none" strike="noStrike" dirty="0" err="1">
                          <a:solidFill>
                            <a:srgbClr val="000000"/>
                          </a:solidFill>
                          <a:effectLst/>
                          <a:latin typeface="Times New Roman" panose="02020603050405020304" pitchFamily="18" charset="0"/>
                        </a:rPr>
                        <a:t>Урай</a:t>
                      </a:r>
                      <a:r>
                        <a:rPr lang="ru-RU" sz="800" b="0" i="0" u="none" strike="noStrike" dirty="0">
                          <a:solidFill>
                            <a:srgbClr val="000000"/>
                          </a:solidFill>
                          <a:effectLst/>
                          <a:latin typeface="Times New Roman" panose="02020603050405020304" pitchFamily="18" charset="0"/>
                        </a:rPr>
                        <a:t> (в рамках Соглашения о сотрудничестве между Правительством ХМАО - Югры и ПАО "Нефтяная компания "ЛУКОЙЛ", в том числе за счет остатков прошлых лет), средства МБ для приобретения и монтажа системы видеонаблюдения на объекте "Реконструкция нежилого здания под музейно-библиотечный центр по адресу мкр.2 дом 39/1". Выделены бюджетные ассигнования за счет средств МБТ ОБ на выплату заработной платы работникам учреждений бюджетной сферы на уровне не ниже установленного минимального размера оплаты труда (учреждения </a:t>
                      </a:r>
                      <a:r>
                        <a:rPr lang="ru-RU" sz="800" b="0" i="0" u="none" strike="noStrike" dirty="0" err="1">
                          <a:solidFill>
                            <a:srgbClr val="000000"/>
                          </a:solidFill>
                          <a:effectLst/>
                          <a:latin typeface="Times New Roman" panose="02020603050405020304" pitchFamily="18" charset="0"/>
                        </a:rPr>
                        <a:t>доп.образования</a:t>
                      </a:r>
                      <a:r>
                        <a:rPr lang="ru-RU" sz="800" b="0" i="0" u="none" strike="noStrike" dirty="0">
                          <a:solidFill>
                            <a:srgbClr val="000000"/>
                          </a:solidFill>
                          <a:effectLst/>
                          <a:latin typeface="Times New Roman" panose="02020603050405020304" pitchFamily="18" charset="0"/>
                        </a:rPr>
                        <a:t> в сфере культуры)</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8421">
                <a:tc>
                  <a:txBody>
                    <a:bodyPr/>
                    <a:lstStyle/>
                    <a:p>
                      <a:pPr algn="l" fontAlgn="b"/>
                      <a:r>
                        <a:rPr lang="ru-RU" sz="900" b="0" i="0" u="none" strike="noStrike">
                          <a:solidFill>
                            <a:srgbClr val="000000"/>
                          </a:solidFill>
                          <a:effectLst/>
                          <a:latin typeface="Times New Roman" panose="02020603050405020304" pitchFamily="18" charset="0"/>
                        </a:rPr>
                        <a:t>3. Муниципальная программа "Развитие физической культуры, спорта и туризма в городе Урай" на 2016-2018 годы</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110 306,6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125 591,9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125 547,0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113,8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100,0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Выделены средства за счет остатков прошлых лет в рамках Соглашения о сотрудничестве между Правительством ХМАО - Югры и ПАО "Нефтяная компания "ЛУКОЙЛ" (строительство лыжной базы, в том числе оборудование, инвентарь, мебель; крытый каток (</a:t>
                      </a:r>
                      <a:r>
                        <a:rPr lang="ru-RU" sz="800" b="0" i="0" u="none" strike="noStrike" dirty="0" err="1">
                          <a:solidFill>
                            <a:srgbClr val="000000"/>
                          </a:solidFill>
                          <a:effectLst/>
                          <a:latin typeface="Times New Roman" panose="02020603050405020304" pitchFamily="18" charset="0"/>
                        </a:rPr>
                        <a:t>тех.присоединение</a:t>
                      </a:r>
                      <a:r>
                        <a:rPr lang="ru-RU" sz="800" b="0" i="0" u="none" strike="noStrike" dirty="0">
                          <a:solidFill>
                            <a:srgbClr val="000000"/>
                          </a:solidFill>
                          <a:effectLst/>
                          <a:latin typeface="Times New Roman" panose="02020603050405020304" pitchFamily="18" charset="0"/>
                        </a:rPr>
                        <a:t> объекта к электрическим сетям)), за счет остатков средств (капитальный ремонт кровли МБУДО ДЮСШ "Старт"). Выделены бюджетные ассигнования за счет средств МБТ ОБ на выплату заработной платы работникам учреждений бюджетной сферы на уровне не ниже установленного минимального размера оплаты труда (учреждения </a:t>
                      </a:r>
                      <a:r>
                        <a:rPr lang="ru-RU" sz="800" b="0" i="0" u="none" strike="noStrike" dirty="0" err="1">
                          <a:solidFill>
                            <a:srgbClr val="000000"/>
                          </a:solidFill>
                          <a:effectLst/>
                          <a:latin typeface="Times New Roman" panose="02020603050405020304" pitchFamily="18" charset="0"/>
                        </a:rPr>
                        <a:t>доп.образования</a:t>
                      </a:r>
                      <a:r>
                        <a:rPr lang="ru-RU" sz="800" b="0" i="0" u="none" strike="noStrike" dirty="0">
                          <a:solidFill>
                            <a:srgbClr val="000000"/>
                          </a:solidFill>
                          <a:effectLst/>
                          <a:latin typeface="Times New Roman" panose="02020603050405020304" pitchFamily="18" charset="0"/>
                        </a:rPr>
                        <a:t> в сфере физкультуры)</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2572">
                <a:tc>
                  <a:txBody>
                    <a:bodyPr/>
                    <a:lstStyle/>
                    <a:p>
                      <a:pPr algn="l" fontAlgn="b"/>
                      <a:r>
                        <a:rPr lang="ru-RU" sz="900" b="0" i="0" u="none" strike="noStrike">
                          <a:solidFill>
                            <a:srgbClr val="000000"/>
                          </a:solidFill>
                          <a:effectLst/>
                          <a:latin typeface="Times New Roman" panose="02020603050405020304" pitchFamily="18" charset="0"/>
                        </a:rPr>
                        <a:t>4. Муниципальная программа "Поддержка социально ориентированных некоммерческих  организаций в городе Урай" на 2018 - 2030 годы</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14 970,3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13 789,0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13 789,0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92,1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100,0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Перераспределение плановых назначений в связи с осуществлением персонифицированного финансирования дополнительного образования детей</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 xmlns:p14="http://schemas.microsoft.com/office/powerpoint/2010/main" val="4113625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2773114674"/>
              </p:ext>
            </p:extLst>
          </p:nvPr>
        </p:nvGraphicFramePr>
        <p:xfrm>
          <a:off x="90727" y="1310652"/>
          <a:ext cx="8945769" cy="5547348"/>
        </p:xfrm>
        <a:graphic>
          <a:graphicData uri="http://schemas.openxmlformats.org/drawingml/2006/table">
            <a:tbl>
              <a:tblPr/>
              <a:tblGrid>
                <a:gridCol w="1908212"/>
                <a:gridCol w="792088"/>
                <a:gridCol w="736858"/>
                <a:gridCol w="720080"/>
                <a:gridCol w="697840"/>
                <a:gridCol w="611750"/>
                <a:gridCol w="3478941"/>
              </a:tblGrid>
              <a:tr h="126303">
                <a:tc>
                  <a:txBody>
                    <a:bodyPr/>
                    <a:lstStyle/>
                    <a:p>
                      <a:pPr algn="ctr" fontAlgn="ctr"/>
                      <a:r>
                        <a:rPr lang="ru-RU" sz="900" b="0" i="0" u="none" strike="noStrike" dirty="0">
                          <a:solidFill>
                            <a:srgbClr val="000000"/>
                          </a:solidFill>
                          <a:effectLst/>
                          <a:latin typeface="Times New Roman" panose="02020603050405020304" pitchFamily="18" charset="0"/>
                        </a:rPr>
                        <a:t>1</a:t>
                      </a:r>
                    </a:p>
                  </a:txBody>
                  <a:tcPr marL="4383" marR="4383" marT="4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2</a:t>
                      </a:r>
                    </a:p>
                  </a:txBody>
                  <a:tcPr marL="4383" marR="4383" marT="4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3</a:t>
                      </a:r>
                    </a:p>
                  </a:txBody>
                  <a:tcPr marL="4383" marR="4383" marT="4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4</a:t>
                      </a:r>
                    </a:p>
                  </a:txBody>
                  <a:tcPr marL="4383" marR="4383" marT="4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5</a:t>
                      </a:r>
                    </a:p>
                  </a:txBody>
                  <a:tcPr marL="4383" marR="4383" marT="4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6</a:t>
                      </a:r>
                    </a:p>
                  </a:txBody>
                  <a:tcPr marL="4383" marR="4383" marT="4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7</a:t>
                      </a:r>
                    </a:p>
                  </a:txBody>
                  <a:tcPr marL="4383" marR="4383" marT="43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0112">
                <a:tc>
                  <a:txBody>
                    <a:bodyPr/>
                    <a:lstStyle/>
                    <a:p>
                      <a:pPr algn="l" fontAlgn="b"/>
                      <a:r>
                        <a:rPr lang="ru-RU" sz="900" b="0" i="0" u="none" strike="noStrike" dirty="0">
                          <a:solidFill>
                            <a:srgbClr val="000000"/>
                          </a:solidFill>
                          <a:effectLst/>
                          <a:latin typeface="Times New Roman" panose="02020603050405020304" pitchFamily="18" charset="0"/>
                        </a:rPr>
                        <a:t>5. Муниципальная программа "Улучшение жилищных условий граждан, проживающих на территории муниципального образования город </a:t>
                      </a:r>
                      <a:r>
                        <a:rPr lang="ru-RU" sz="900" b="0" i="0" u="none" strike="noStrike" dirty="0" err="1">
                          <a:solidFill>
                            <a:srgbClr val="000000"/>
                          </a:solidFill>
                          <a:effectLst/>
                          <a:latin typeface="Times New Roman" panose="02020603050405020304" pitchFamily="18" charset="0"/>
                        </a:rPr>
                        <a:t>Урай</a:t>
                      </a:r>
                      <a:r>
                        <a:rPr lang="ru-RU" sz="900" b="0" i="0" u="none" strike="noStrike" dirty="0">
                          <a:solidFill>
                            <a:srgbClr val="000000"/>
                          </a:solidFill>
                          <a:effectLst/>
                          <a:latin typeface="Times New Roman" panose="02020603050405020304" pitchFamily="18" charset="0"/>
                        </a:rPr>
                        <a:t>" на 2016-2018 годы</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57 182,7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641 834,4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600 656,4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1 050,4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93,6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Выделены средства на реконструкцию нежилого здания детской поликлиники под жилой дом со встроенными помещениями (в рамках Соглашения о сотрудничестве между Правительством ХМАО - Югры и ПАО "Нефтяная компания "ЛУКОЙЛ", в том числе за счет остатков прошлых лет). Увеличен объем субсидии ОБ для реализации полномочий в области строительства, градостроительной деятельности и жилищных отношений (выкуп жилья), предусмотрена доля </a:t>
                      </a:r>
                      <a:r>
                        <a:rPr lang="ru-RU" sz="800" b="0" i="0" u="none" strike="noStrike" dirty="0" err="1">
                          <a:solidFill>
                            <a:srgbClr val="000000"/>
                          </a:solidFill>
                          <a:effectLst/>
                          <a:latin typeface="Times New Roman" panose="02020603050405020304" pitchFamily="18" charset="0"/>
                        </a:rPr>
                        <a:t>софинансирования</a:t>
                      </a:r>
                      <a:r>
                        <a:rPr lang="ru-RU" sz="800" b="0" i="0" u="none" strike="noStrike" dirty="0">
                          <a:solidFill>
                            <a:srgbClr val="000000"/>
                          </a:solidFill>
                          <a:effectLst/>
                          <a:latin typeface="Times New Roman" panose="02020603050405020304" pitchFamily="18" charset="0"/>
                        </a:rPr>
                        <a:t> местного бюджета. Увеличен объем средств на выплату возмещений за жилые помещения в рамках соглашений, заключенных с собственниками изымаемых жилых помещений  </a:t>
                      </a:r>
                    </a:p>
                  </a:txBody>
                  <a:tcPr marL="4170" marR="4170" marT="417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0112">
                <a:tc>
                  <a:txBody>
                    <a:bodyPr/>
                    <a:lstStyle/>
                    <a:p>
                      <a:pPr algn="l" fontAlgn="b"/>
                      <a:r>
                        <a:rPr lang="ru-RU" sz="900" b="0" i="0" u="none" strike="noStrike" dirty="0">
                          <a:solidFill>
                            <a:srgbClr val="000000"/>
                          </a:solidFill>
                          <a:effectLst/>
                          <a:latin typeface="Times New Roman" panose="02020603050405020304" pitchFamily="18" charset="0"/>
                        </a:rPr>
                        <a:t>6. Муниципальная программа "Капитальный ремонт и реконструкция систем коммунальной инфраструктуры города </a:t>
                      </a:r>
                      <a:r>
                        <a:rPr lang="ru-RU" sz="900" b="0" i="0" u="none" strike="noStrike" dirty="0" err="1">
                          <a:solidFill>
                            <a:srgbClr val="000000"/>
                          </a:solidFill>
                          <a:effectLst/>
                          <a:latin typeface="Times New Roman" panose="02020603050405020304" pitchFamily="18" charset="0"/>
                        </a:rPr>
                        <a:t>Урай</a:t>
                      </a:r>
                      <a:r>
                        <a:rPr lang="ru-RU" sz="900" b="0" i="0" u="none" strike="noStrike" dirty="0">
                          <a:solidFill>
                            <a:srgbClr val="000000"/>
                          </a:solidFill>
                          <a:effectLst/>
                          <a:latin typeface="Times New Roman" panose="02020603050405020304" pitchFamily="18" charset="0"/>
                        </a:rPr>
                        <a:t> на 2014-2020 годы"</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56 814,1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68 676,9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68 349,8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120,3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99,5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Выделены средства на реализацию мероприятий программы (разработка ПСД в целях подготовки объектов коммунальной инфраструктуры к ОЗП, проведение работ по прочистке канализационной сети и колодцев дворовых территорий мкр.2А "</a:t>
                      </a:r>
                      <a:r>
                        <a:rPr lang="ru-RU" sz="800" b="0" i="0" u="none" strike="noStrike" dirty="0" err="1">
                          <a:solidFill>
                            <a:srgbClr val="000000"/>
                          </a:solidFill>
                          <a:effectLst/>
                          <a:latin typeface="Times New Roman" panose="02020603050405020304" pitchFamily="18" charset="0"/>
                        </a:rPr>
                        <a:t>Шаимский</a:t>
                      </a:r>
                      <a:r>
                        <a:rPr lang="ru-RU" sz="800" b="0" i="0" u="none" strike="noStrike" dirty="0">
                          <a:solidFill>
                            <a:srgbClr val="000000"/>
                          </a:solidFill>
                          <a:effectLst/>
                          <a:latin typeface="Times New Roman" panose="02020603050405020304" pitchFamily="18" charset="0"/>
                        </a:rPr>
                        <a:t>", увеличение доли </a:t>
                      </a:r>
                      <a:r>
                        <a:rPr lang="ru-RU" sz="800" b="0" i="0" u="none" strike="noStrike" dirty="0" err="1">
                          <a:solidFill>
                            <a:srgbClr val="000000"/>
                          </a:solidFill>
                          <a:effectLst/>
                          <a:latin typeface="Times New Roman" panose="02020603050405020304" pitchFamily="18" charset="0"/>
                        </a:rPr>
                        <a:t>софинансирования</a:t>
                      </a:r>
                      <a:r>
                        <a:rPr lang="ru-RU" sz="800" b="0" i="0" u="none" strike="noStrike" dirty="0">
                          <a:solidFill>
                            <a:srgbClr val="000000"/>
                          </a:solidFill>
                          <a:effectLst/>
                          <a:latin typeface="Times New Roman" panose="02020603050405020304" pitchFamily="18" charset="0"/>
                        </a:rPr>
                        <a:t> МБ в рамках проведения капитального ремонта инженерных сетей (с 5 до 10%), обеспечение соответствия резервных источников питания электроснабжения на городской объекте "Водозабор")</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04236">
                <a:tc>
                  <a:txBody>
                    <a:bodyPr/>
                    <a:lstStyle/>
                    <a:p>
                      <a:pPr algn="l" fontAlgn="b"/>
                      <a:r>
                        <a:rPr lang="ru-RU" sz="900" b="0" i="0" u="none" strike="noStrike" dirty="0">
                          <a:solidFill>
                            <a:srgbClr val="000000"/>
                          </a:solidFill>
                          <a:effectLst/>
                          <a:latin typeface="Times New Roman" panose="02020603050405020304" pitchFamily="18" charset="0"/>
                        </a:rPr>
                        <a:t>7. Муниципальная программа "Профилактика правонарушений на территории города </a:t>
                      </a:r>
                      <a:r>
                        <a:rPr lang="ru-RU" sz="900" b="0" i="0" u="none" strike="noStrike" dirty="0" err="1">
                          <a:solidFill>
                            <a:srgbClr val="000000"/>
                          </a:solidFill>
                          <a:effectLst/>
                          <a:latin typeface="Times New Roman" panose="02020603050405020304" pitchFamily="18" charset="0"/>
                        </a:rPr>
                        <a:t>Урай</a:t>
                      </a:r>
                      <a:r>
                        <a:rPr lang="ru-RU" sz="900" b="0" i="0" u="none" strike="noStrike" dirty="0">
                          <a:solidFill>
                            <a:srgbClr val="000000"/>
                          </a:solidFill>
                          <a:effectLst/>
                          <a:latin typeface="Times New Roman" panose="02020603050405020304" pitchFamily="18" charset="0"/>
                        </a:rPr>
                        <a:t>" на 2018-2030 годы</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11 569,9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12 656,9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12 146,7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105,0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96,0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Увеличение объема субвенций ОБ на осуществление переданных </a:t>
                      </a:r>
                      <a:r>
                        <a:rPr lang="ru-RU" sz="800" b="0" i="0" u="none" strike="noStrike" dirty="0" err="1">
                          <a:solidFill>
                            <a:srgbClr val="000000"/>
                          </a:solidFill>
                          <a:effectLst/>
                          <a:latin typeface="Times New Roman" panose="02020603050405020304" pitchFamily="18" charset="0"/>
                        </a:rPr>
                        <a:t>госполномочий</a:t>
                      </a:r>
                      <a:r>
                        <a:rPr lang="ru-RU" sz="800" b="0" i="0" u="none" strike="noStrike" dirty="0">
                          <a:solidFill>
                            <a:srgbClr val="000000"/>
                          </a:solidFill>
                          <a:effectLst/>
                          <a:latin typeface="Times New Roman" panose="02020603050405020304" pitchFamily="18" charset="0"/>
                        </a:rPr>
                        <a:t> по созданию административных комиссий, по образованию и организации деятельности КДН и защите их прав. Увеличение объема субсидий ОБ на обеспечение функционирования и развития систем видеонаблюдения в сфере общественного порядка, на размещение систем </a:t>
                      </a:r>
                      <a:r>
                        <a:rPr lang="ru-RU" sz="800" b="0" i="0" u="none" strike="noStrike" dirty="0" err="1">
                          <a:solidFill>
                            <a:srgbClr val="000000"/>
                          </a:solidFill>
                          <a:effectLst/>
                          <a:latin typeface="Times New Roman" panose="02020603050405020304" pitchFamily="18" charset="0"/>
                        </a:rPr>
                        <a:t>видеообзора</a:t>
                      </a:r>
                      <a:r>
                        <a:rPr lang="ru-RU" sz="800" b="0" i="0" u="none" strike="noStrike" dirty="0">
                          <a:solidFill>
                            <a:srgbClr val="000000"/>
                          </a:solidFill>
                          <a:effectLst/>
                          <a:latin typeface="Times New Roman" panose="02020603050405020304" pitchFamily="18" charset="0"/>
                        </a:rPr>
                        <a:t>, модернизацию, обеспечение функционирования систем видеонаблюдения с целью повышения безопасности дорожного движения и информирование населения о необходимости соблюдения правил дорожного движения</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0338">
                <a:tc>
                  <a:txBody>
                    <a:bodyPr/>
                    <a:lstStyle/>
                    <a:p>
                      <a:pPr algn="l" fontAlgn="b"/>
                      <a:r>
                        <a:rPr lang="ru-RU" sz="900" b="0" i="0" u="none" strike="noStrike">
                          <a:solidFill>
                            <a:srgbClr val="000000"/>
                          </a:solidFill>
                          <a:effectLst/>
                          <a:latin typeface="Times New Roman" panose="02020603050405020304" pitchFamily="18" charset="0"/>
                        </a:rPr>
                        <a:t>8. Муниципальная программа "Защита населения и территории городского округа города Урай от чрезвычайных ситуаций, совершенствование гражданской обороны" на 2013-2018 годы</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26 000,4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26 685,5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26 631,3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102,4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99,8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Выделены средства на текущее содержание МКУ "ЕДДС" (в целях сохранения достигнутого уровня з/</a:t>
                      </a:r>
                      <a:r>
                        <a:rPr lang="ru-RU" sz="800" b="0" i="0" u="none" strike="noStrike" dirty="0" err="1">
                          <a:solidFill>
                            <a:srgbClr val="000000"/>
                          </a:solidFill>
                          <a:effectLst/>
                          <a:latin typeface="Times New Roman" panose="02020603050405020304" pitchFamily="18" charset="0"/>
                        </a:rPr>
                        <a:t>пл</a:t>
                      </a:r>
                      <a:r>
                        <a:rPr lang="ru-RU" sz="800" b="0" i="0" u="none" strike="noStrike" dirty="0">
                          <a:solidFill>
                            <a:srgbClr val="000000"/>
                          </a:solidFill>
                          <a:effectLst/>
                          <a:latin typeface="Times New Roman" panose="02020603050405020304" pitchFamily="18" charset="0"/>
                        </a:rPr>
                        <a:t> работников)</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198">
                <a:tc>
                  <a:txBody>
                    <a:bodyPr/>
                    <a:lstStyle/>
                    <a:p>
                      <a:pPr algn="l" fontAlgn="b"/>
                      <a:r>
                        <a:rPr lang="ru-RU" sz="900" b="0" i="0" u="none" strike="noStrike">
                          <a:solidFill>
                            <a:srgbClr val="000000"/>
                          </a:solidFill>
                          <a:effectLst/>
                          <a:latin typeface="Times New Roman" panose="02020603050405020304" pitchFamily="18" charset="0"/>
                        </a:rPr>
                        <a:t>9. Муниципальная программа "Охрана окружающей среды в границах города Урай" на 2017-2020 годы</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3 000,0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4 243,3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3 690,1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123,0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87,0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Выделены средства на выполнение работ по ликвидации несанкционированных свалок, разработку </a:t>
                      </a:r>
                      <a:r>
                        <a:rPr lang="ru-RU" sz="800" b="0" i="0" u="none" strike="noStrike" dirty="0" err="1">
                          <a:solidFill>
                            <a:srgbClr val="000000"/>
                          </a:solidFill>
                          <a:effectLst/>
                          <a:latin typeface="Times New Roman" panose="02020603050405020304" pitchFamily="18" charset="0"/>
                        </a:rPr>
                        <a:t>ген.схемы</a:t>
                      </a:r>
                      <a:r>
                        <a:rPr lang="ru-RU" sz="800" b="0" i="0" u="none" strike="noStrike" dirty="0">
                          <a:solidFill>
                            <a:srgbClr val="000000"/>
                          </a:solidFill>
                          <a:effectLst/>
                          <a:latin typeface="Times New Roman" panose="02020603050405020304" pitchFamily="18" charset="0"/>
                        </a:rPr>
                        <a:t> очистки территории города, лесохозяйственного регламента на городские леса</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0089">
                <a:tc>
                  <a:txBody>
                    <a:bodyPr/>
                    <a:lstStyle/>
                    <a:p>
                      <a:pPr algn="l" fontAlgn="b"/>
                      <a:r>
                        <a:rPr lang="ru-RU" sz="900" b="0" i="0" u="none" strike="noStrike">
                          <a:solidFill>
                            <a:srgbClr val="000000"/>
                          </a:solidFill>
                          <a:effectLst/>
                          <a:latin typeface="Times New Roman" panose="02020603050405020304" pitchFamily="18" charset="0"/>
                        </a:rPr>
                        <a:t>10. Муниципальная программа "Развитие малого и среднего предпринимательства, потребительского рынка и сельскохозяйственных товаропроизводителей города Урай" на 2016-2020 годы"</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22 898,5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40 001,7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40 001,6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174,7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100,0 </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800" b="0" i="0" u="none" strike="noStrike" dirty="0">
                          <a:solidFill>
                            <a:srgbClr val="000000"/>
                          </a:solidFill>
                          <a:effectLst/>
                          <a:latin typeface="Times New Roman" panose="02020603050405020304" pitchFamily="18" charset="0"/>
                        </a:rPr>
                        <a:t>Предоставлена субсидия из средств МБ ОАО «</a:t>
                      </a:r>
                      <a:r>
                        <a:rPr lang="ru-RU" sz="800" b="0" i="0" u="none" strike="noStrike" dirty="0" err="1">
                          <a:solidFill>
                            <a:srgbClr val="000000"/>
                          </a:solidFill>
                          <a:effectLst/>
                          <a:latin typeface="Times New Roman" panose="02020603050405020304" pitchFamily="18" charset="0"/>
                        </a:rPr>
                        <a:t>Агроника</a:t>
                      </a:r>
                      <a:r>
                        <a:rPr lang="ru-RU" sz="800" b="0" i="0" u="none" strike="noStrike" dirty="0">
                          <a:solidFill>
                            <a:srgbClr val="000000"/>
                          </a:solidFill>
                          <a:effectLst/>
                          <a:latin typeface="Times New Roman" panose="02020603050405020304" pitchFamily="18" charset="0"/>
                        </a:rPr>
                        <a:t>» на возмещение части затрат на приобретение, доставку и монтаж оборудования по переработке и реализации сельскохозяйственной продукции. Увеличение объема субвенции ОБ на поддержку животноводства, переработку и реализацию продукции животноводства, объема субсидии ОБ на государственную поддержку малого и среднего предпринимательства</a:t>
                      </a:r>
                    </a:p>
                  </a:txBody>
                  <a:tcPr marL="4383" marR="4383" marT="438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7380312" y="980728"/>
            <a:ext cx="1872208" cy="276999"/>
          </a:xfrm>
          <a:prstGeom prst="rect">
            <a:avLst/>
          </a:prstGeom>
        </p:spPr>
        <p:txBody>
          <a:bodyPr wrap="square">
            <a:spAutoFit/>
          </a:bodyPr>
          <a:lstStyle/>
          <a:p>
            <a:pPr lvl="0" fontAlgn="b"/>
            <a:r>
              <a:rPr lang="ru-RU" sz="1200" dirty="0" smtClean="0">
                <a:solidFill>
                  <a:srgbClr val="000000"/>
                </a:solidFill>
                <a:latin typeface="Times New Roman" panose="02020603050405020304" pitchFamily="18" charset="0"/>
                <a:cs typeface="Times New Roman" panose="02020603050405020304" pitchFamily="18" charset="0"/>
              </a:rPr>
              <a:t>(продолжение слайда)</a:t>
            </a:r>
            <a:endParaRPr lang="ru-RU" sz="1200" dirty="0">
              <a:solidFill>
                <a:srgbClr val="0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0576" y="288230"/>
            <a:ext cx="8928992" cy="830997"/>
          </a:xfrm>
          <a:prstGeom prst="rect">
            <a:avLst/>
          </a:prstGeom>
        </p:spPr>
        <p:txBody>
          <a:bodyPr wrap="square">
            <a:spAutoFit/>
          </a:bodyPr>
          <a:lstStyle/>
          <a:p>
            <a:pPr lvl="0"/>
            <a:r>
              <a:rPr lang="ru-RU" sz="1600" b="1" i="1" dirty="0">
                <a:solidFill>
                  <a:prstClr val="black"/>
                </a:solidFill>
                <a:latin typeface="Times New Roman" panose="02020603050405020304" pitchFamily="18" charset="0"/>
                <a:cs typeface="Times New Roman" panose="02020603050405020304" pitchFamily="18" charset="0"/>
              </a:rPr>
              <a:t>Сведения о фактически произведенных расходах на реализацию муниципальных программ в сравнении с первоначально утвержденным бюджетом городского округа город </a:t>
            </a:r>
            <a:r>
              <a:rPr lang="ru-RU" sz="1600" b="1" i="1" dirty="0" err="1">
                <a:solidFill>
                  <a:prstClr val="black"/>
                </a:solidFill>
                <a:latin typeface="Times New Roman" panose="02020603050405020304" pitchFamily="18" charset="0"/>
                <a:cs typeface="Times New Roman" panose="02020603050405020304" pitchFamily="18" charset="0"/>
              </a:rPr>
              <a:t>Урай</a:t>
            </a:r>
            <a:r>
              <a:rPr lang="ru-RU" sz="1600" b="1" i="1" dirty="0">
                <a:solidFill>
                  <a:prstClr val="black"/>
                </a:solidFill>
                <a:latin typeface="Times New Roman" panose="02020603050405020304" pitchFamily="18" charset="0"/>
                <a:cs typeface="Times New Roman" panose="02020603050405020304" pitchFamily="18" charset="0"/>
              </a:rPr>
              <a:t> на 2018 год и с уточненными значениями с учетом внесенных изменений, </a:t>
            </a:r>
            <a:r>
              <a:rPr lang="ru-RU" sz="1600" b="1" i="1" dirty="0" err="1">
                <a:solidFill>
                  <a:prstClr val="black"/>
                </a:solidFill>
                <a:latin typeface="Times New Roman" panose="02020603050405020304" pitchFamily="18" charset="0"/>
                <a:cs typeface="Times New Roman" panose="02020603050405020304" pitchFamily="18" charset="0"/>
              </a:rPr>
              <a:t>тыс.рублей</a:t>
            </a:r>
            <a:endParaRPr lang="ru-RU" sz="1600" b="1"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90755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 xmlns:p14="http://schemas.microsoft.com/office/powerpoint/2010/main" val="811185414"/>
              </p:ext>
            </p:extLst>
          </p:nvPr>
        </p:nvGraphicFramePr>
        <p:xfrm>
          <a:off x="78944" y="1340768"/>
          <a:ext cx="8784976" cy="5277763"/>
        </p:xfrm>
        <a:graphic>
          <a:graphicData uri="http://schemas.openxmlformats.org/drawingml/2006/table">
            <a:tbl>
              <a:tblPr/>
              <a:tblGrid>
                <a:gridCol w="1872208"/>
                <a:gridCol w="792088"/>
                <a:gridCol w="720080"/>
                <a:gridCol w="736390"/>
                <a:gridCol w="606777"/>
                <a:gridCol w="606777"/>
                <a:gridCol w="3450656"/>
              </a:tblGrid>
              <a:tr h="270430">
                <a:tc>
                  <a:txBody>
                    <a:bodyPr/>
                    <a:lstStyle/>
                    <a:p>
                      <a:pPr algn="ctr" fontAlgn="ctr"/>
                      <a:r>
                        <a:rPr lang="ru-RU" sz="800" b="0" i="0" u="none" strike="noStrike" dirty="0">
                          <a:solidFill>
                            <a:srgbClr val="000000"/>
                          </a:solidFill>
                          <a:effectLst/>
                          <a:latin typeface="Times New Roman" panose="02020603050405020304" pitchFamily="18" charset="0"/>
                        </a:rPr>
                        <a:t>1</a:t>
                      </a:r>
                    </a:p>
                  </a:txBody>
                  <a:tcPr marL="5747" marR="5747" marT="5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2</a:t>
                      </a:r>
                    </a:p>
                  </a:txBody>
                  <a:tcPr marL="5747" marR="5747" marT="5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3</a:t>
                      </a:r>
                    </a:p>
                  </a:txBody>
                  <a:tcPr marL="5747" marR="5747" marT="5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4</a:t>
                      </a:r>
                    </a:p>
                  </a:txBody>
                  <a:tcPr marL="5747" marR="5747" marT="5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5</a:t>
                      </a:r>
                    </a:p>
                  </a:txBody>
                  <a:tcPr marL="5747" marR="5747" marT="5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6</a:t>
                      </a:r>
                    </a:p>
                  </a:txBody>
                  <a:tcPr marL="5747" marR="5747" marT="5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800" b="0" i="0" u="none" strike="noStrike" dirty="0">
                          <a:solidFill>
                            <a:srgbClr val="000000"/>
                          </a:solidFill>
                          <a:effectLst/>
                          <a:latin typeface="Times New Roman" panose="02020603050405020304" pitchFamily="18" charset="0"/>
                        </a:rPr>
                        <a:t>7</a:t>
                      </a:r>
                    </a:p>
                  </a:txBody>
                  <a:tcPr marL="5747" marR="5747" marT="5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2867">
                <a:tc>
                  <a:txBody>
                    <a:bodyPr/>
                    <a:lstStyle/>
                    <a:p>
                      <a:pPr algn="l" fontAlgn="b"/>
                      <a:r>
                        <a:rPr lang="ru-RU" sz="900" b="0" i="0" u="none" strike="noStrike">
                          <a:solidFill>
                            <a:srgbClr val="000000"/>
                          </a:solidFill>
                          <a:effectLst/>
                          <a:latin typeface="Times New Roman" panose="02020603050405020304" pitchFamily="18" charset="0"/>
                        </a:rPr>
                        <a:t>11. Муниципальная программа "Информационное общество - Урай" на 2016-2018 годы</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18 394,7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18 709,0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18 678,3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101,5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99,8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700" b="0" i="0" u="none" strike="noStrike">
                          <a:solidFill>
                            <a:srgbClr val="000000"/>
                          </a:solidFill>
                          <a:effectLst/>
                          <a:latin typeface="Times New Roman" panose="02020603050405020304" pitchFamily="18" charset="0"/>
                        </a:rPr>
                        <a:t>Выделены бюджетные ассигнования за счет средств МБТ ОБ на выплату заработной платы работникам учреждений бюджетной сферы на уровне не ниже установленного минимального размера оплаты труда (МБУ "Газета "Знамя")</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5783">
                <a:tc>
                  <a:txBody>
                    <a:bodyPr/>
                    <a:lstStyle/>
                    <a:p>
                      <a:pPr algn="l" fontAlgn="b"/>
                      <a:r>
                        <a:rPr lang="ru-RU" sz="900" b="0" i="0" u="none" strike="noStrike">
                          <a:solidFill>
                            <a:srgbClr val="000000"/>
                          </a:solidFill>
                          <a:effectLst/>
                          <a:latin typeface="Times New Roman" panose="02020603050405020304" pitchFamily="18" charset="0"/>
                        </a:rPr>
                        <a:t>12. Муниципальная программа "Развитие транспортной системы города Урай" на 2016-2020 годы</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39 081,8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39 055,2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38 725,3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99,1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99,2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700" b="0" i="0" u="none" strike="noStrike">
                          <a:solidFill>
                            <a:srgbClr val="000000"/>
                          </a:solidFill>
                          <a:effectLst/>
                          <a:latin typeface="Times New Roman" panose="02020603050405020304" pitchFamily="18" charset="0"/>
                        </a:rPr>
                        <a:t>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41311">
                <a:tc>
                  <a:txBody>
                    <a:bodyPr/>
                    <a:lstStyle/>
                    <a:p>
                      <a:pPr algn="l" fontAlgn="b"/>
                      <a:r>
                        <a:rPr lang="ru-RU" sz="900" b="0" i="0" u="none" strike="noStrike">
                          <a:solidFill>
                            <a:srgbClr val="000000"/>
                          </a:solidFill>
                          <a:effectLst/>
                          <a:latin typeface="Times New Roman" panose="02020603050405020304" pitchFamily="18" charset="0"/>
                        </a:rPr>
                        <a:t>13. Муниципальная программа "Формирование современной городской среды муниципального образования город Урай" на 2018-2022 годы</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33 850,7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53 023,4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21 699,4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64,1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40,9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700" b="0" i="0" u="none" strike="noStrike" dirty="0">
                          <a:solidFill>
                            <a:srgbClr val="000000"/>
                          </a:solidFill>
                          <a:effectLst/>
                          <a:latin typeface="Times New Roman" panose="02020603050405020304" pitchFamily="18" charset="0"/>
                        </a:rPr>
                        <a:t>Выделены средства на благоустройство территории в районе пересечения </a:t>
                      </a:r>
                      <a:r>
                        <a:rPr lang="ru-RU" sz="700" b="0" i="0" u="none" strike="noStrike" dirty="0" err="1">
                          <a:solidFill>
                            <a:srgbClr val="000000"/>
                          </a:solidFill>
                          <a:effectLst/>
                          <a:latin typeface="Times New Roman" panose="02020603050405020304" pitchFamily="18" charset="0"/>
                        </a:rPr>
                        <a:t>ул.Узбекистанская</a:t>
                      </a:r>
                      <a:r>
                        <a:rPr lang="ru-RU" sz="700" b="0" i="0" u="none" strike="noStrike" dirty="0">
                          <a:solidFill>
                            <a:srgbClr val="000000"/>
                          </a:solidFill>
                          <a:effectLst/>
                          <a:latin typeface="Times New Roman" panose="02020603050405020304" pitchFamily="18" charset="0"/>
                        </a:rPr>
                        <a:t>, </a:t>
                      </a:r>
                      <a:r>
                        <a:rPr lang="ru-RU" sz="700" b="0" i="0" u="none" strike="noStrike" dirty="0" err="1">
                          <a:solidFill>
                            <a:srgbClr val="000000"/>
                          </a:solidFill>
                          <a:effectLst/>
                          <a:latin typeface="Times New Roman" panose="02020603050405020304" pitchFamily="18" charset="0"/>
                        </a:rPr>
                        <a:t>ул.Космонавтов</a:t>
                      </a:r>
                      <a:r>
                        <a:rPr lang="ru-RU" sz="700" b="0" i="0" u="none" strike="noStrike" dirty="0">
                          <a:solidFill>
                            <a:srgbClr val="000000"/>
                          </a:solidFill>
                          <a:effectLst/>
                          <a:latin typeface="Times New Roman" panose="02020603050405020304" pitchFamily="18" charset="0"/>
                        </a:rPr>
                        <a:t>, граничащая с ж/д №71,72 мкр.1А, строительство внутриквартальных проездов и площадок в микрорайонах города и общественных территорий (в рамках Соглашения о сотрудничестве между Правительством ХМАО - Югры и ПАО "Нефтяная компания "ЛУКОЙЛ" и МБ). Выделены средства МБ на приобретение новогодней иллюминации и оборудования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88453">
                <a:tc>
                  <a:txBody>
                    <a:bodyPr/>
                    <a:lstStyle/>
                    <a:p>
                      <a:pPr algn="l" fontAlgn="b"/>
                      <a:r>
                        <a:rPr lang="ru-RU" sz="900" b="0" i="0" u="none" strike="noStrike">
                          <a:solidFill>
                            <a:srgbClr val="000000"/>
                          </a:solidFill>
                          <a:effectLst/>
                          <a:latin typeface="Times New Roman" panose="02020603050405020304" pitchFamily="18" charset="0"/>
                        </a:rPr>
                        <a:t>14. Муниципальная программа "Создание условий для эффективного и ответственного управления муниципальными финансами, повышения устойчивости местного бюджета городского округа г.Урай. Управление муниципальными финансами в городском округе г.Урай" на период до 2020 года"</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37 052,6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34 241,1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32 678,2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88,2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95,4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700" b="0" i="0" u="none" strike="noStrike" dirty="0">
                          <a:solidFill>
                            <a:srgbClr val="000000"/>
                          </a:solidFill>
                          <a:effectLst/>
                          <a:latin typeface="Times New Roman" panose="02020603050405020304" pitchFamily="18" charset="0"/>
                        </a:rPr>
                        <a:t>Перераспределение средств, предусмотренных на обслуживание муниципального долга на случай привлечения кредитов на покрытие дефицита и кассового разрыва, возникающего при исполнении бюджета, в том числе на обеспечение исполнения муниципальной гарантии. В течение 2018 году кредитные средства не привлекались. В течение года средства из резервного фонда администрации </a:t>
                      </a:r>
                      <a:r>
                        <a:rPr lang="ru-RU" sz="700" b="0" i="0" u="none" strike="noStrike" dirty="0" err="1">
                          <a:solidFill>
                            <a:srgbClr val="000000"/>
                          </a:solidFill>
                          <a:effectLst/>
                          <a:latin typeface="Times New Roman" panose="02020603050405020304" pitchFamily="18" charset="0"/>
                        </a:rPr>
                        <a:t>г.Урай</a:t>
                      </a:r>
                      <a:r>
                        <a:rPr lang="ru-RU" sz="700" b="0" i="0" u="none" strike="noStrike" dirty="0">
                          <a:solidFill>
                            <a:srgbClr val="000000"/>
                          </a:solidFill>
                          <a:effectLst/>
                          <a:latin typeface="Times New Roman" panose="02020603050405020304" pitchFamily="18" charset="0"/>
                        </a:rPr>
                        <a:t> выделялись на финансовое обеспечение непредвиденных расходов, необходимость в которых возникла после принятия бюджета городского округа на соответствующий финансовый год (для исполнения решения суда, оказание материальной помощи пострадавшим от пожара)</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53088">
                <a:tc>
                  <a:txBody>
                    <a:bodyPr/>
                    <a:lstStyle/>
                    <a:p>
                      <a:pPr algn="l" fontAlgn="b"/>
                      <a:r>
                        <a:rPr lang="ru-RU" sz="900" b="0" i="0" u="none" strike="noStrike">
                          <a:solidFill>
                            <a:srgbClr val="000000"/>
                          </a:solidFill>
                          <a:effectLst/>
                          <a:latin typeface="Times New Roman" panose="02020603050405020304" pitchFamily="18" charset="0"/>
                        </a:rPr>
                        <a:t>15. Муниципальная программа "Совершенствование и развитие муниципального управления в городе Урай" на 2018-2030 годы</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433 024,3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450 113,6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442 333,6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102,1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98,3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700" b="0" i="0" u="none" strike="noStrike">
                          <a:solidFill>
                            <a:srgbClr val="000000"/>
                          </a:solidFill>
                          <a:effectLst/>
                          <a:latin typeface="Times New Roman" panose="02020603050405020304" pitchFamily="18" charset="0"/>
                        </a:rPr>
                        <a:t>Увеличение ассигнований (средства МБ) в связи с увеличением потребности в выплатах, связанных с выходом на пенсию, юбилейные даты работников, частичной компенсации стоимости оздоровительных и сан.кур.путевок, на повышение квалификации муниципальных служащих, на выплату заработной платы и начислений на нее в целях сохранения достигнутого уровня з/пл в пределах установленного норматива на содержание ОМС, на текущее содержание МКУ "УМТО" в виду изменения системы оплаты труда с 01.01.2019 года. Выделены  бюджетные ассигнования за счет средств МБТ ОБ на выплату заработной платы работникам учреждений бюджетной сферы на уровне не ниже установленного минимального размера оплаты труда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3843">
                <a:tc>
                  <a:txBody>
                    <a:bodyPr/>
                    <a:lstStyle/>
                    <a:p>
                      <a:pPr algn="l" fontAlgn="b"/>
                      <a:r>
                        <a:rPr lang="ru-RU" sz="900" b="0" i="0" u="none" strike="noStrike">
                          <a:solidFill>
                            <a:srgbClr val="000000"/>
                          </a:solidFill>
                          <a:effectLst/>
                          <a:latin typeface="Times New Roman" panose="02020603050405020304" pitchFamily="18" charset="0"/>
                        </a:rPr>
                        <a:t>16. Муниципальная программа "Обеспечение градостроительной деятельности на территории города Урай" на  2018-2030 годы</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53 647,7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60 272,3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58 460,7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109,0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97,0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700" b="0" i="0" u="none" strike="noStrike" dirty="0">
                          <a:solidFill>
                            <a:srgbClr val="000000"/>
                          </a:solidFill>
                          <a:effectLst/>
                          <a:latin typeface="Times New Roman" panose="02020603050405020304" pitchFamily="18" charset="0"/>
                        </a:rPr>
                        <a:t>Выделены средства на текущее содержание МКУ "УКС" и МКУ "</a:t>
                      </a:r>
                      <a:r>
                        <a:rPr lang="ru-RU" sz="700" b="0" i="0" u="none" strike="noStrike" dirty="0" err="1">
                          <a:solidFill>
                            <a:srgbClr val="000000"/>
                          </a:solidFill>
                          <a:effectLst/>
                          <a:latin typeface="Times New Roman" panose="02020603050405020304" pitchFamily="18" charset="0"/>
                        </a:rPr>
                        <a:t>УГЗиП</a:t>
                      </a:r>
                      <a:r>
                        <a:rPr lang="ru-RU" sz="700" b="0" i="0" u="none" strike="noStrike" dirty="0">
                          <a:solidFill>
                            <a:srgbClr val="000000"/>
                          </a:solidFill>
                          <a:effectLst/>
                          <a:latin typeface="Times New Roman" panose="02020603050405020304" pitchFamily="18" charset="0"/>
                        </a:rPr>
                        <a:t>" (в целях сохранения достигнутого уровня з/</a:t>
                      </a:r>
                      <a:r>
                        <a:rPr lang="ru-RU" sz="700" b="0" i="0" u="none" strike="noStrike" dirty="0" err="1">
                          <a:solidFill>
                            <a:srgbClr val="000000"/>
                          </a:solidFill>
                          <a:effectLst/>
                          <a:latin typeface="Times New Roman" panose="02020603050405020304" pitchFamily="18" charset="0"/>
                        </a:rPr>
                        <a:t>пл</a:t>
                      </a:r>
                      <a:r>
                        <a:rPr lang="ru-RU" sz="700" b="0" i="0" u="none" strike="noStrike" dirty="0">
                          <a:solidFill>
                            <a:srgbClr val="000000"/>
                          </a:solidFill>
                          <a:effectLst/>
                          <a:latin typeface="Times New Roman" panose="02020603050405020304" pitchFamily="18" charset="0"/>
                        </a:rPr>
                        <a:t> работников), на выполнение работ по демонтажу здания по адресу: </a:t>
                      </a:r>
                      <a:r>
                        <a:rPr lang="ru-RU" sz="700" b="0" i="0" u="none" strike="noStrike" dirty="0" err="1">
                          <a:solidFill>
                            <a:srgbClr val="000000"/>
                          </a:solidFill>
                          <a:effectLst/>
                          <a:latin typeface="Times New Roman" panose="02020603050405020304" pitchFamily="18" charset="0"/>
                        </a:rPr>
                        <a:t>г.Урай</a:t>
                      </a:r>
                      <a:r>
                        <a:rPr lang="ru-RU" sz="700" b="0" i="0" u="none" strike="noStrike" dirty="0">
                          <a:solidFill>
                            <a:srgbClr val="000000"/>
                          </a:solidFill>
                          <a:effectLst/>
                          <a:latin typeface="Times New Roman" panose="02020603050405020304" pitchFamily="18" charset="0"/>
                        </a:rPr>
                        <a:t> мкр.2 дом 68</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7256006" y="980728"/>
            <a:ext cx="1636474" cy="276999"/>
          </a:xfrm>
          <a:prstGeom prst="rect">
            <a:avLst/>
          </a:prstGeom>
        </p:spPr>
        <p:txBody>
          <a:bodyPr wrap="none">
            <a:spAutoFit/>
          </a:bodyPr>
          <a:lstStyle/>
          <a:p>
            <a:pPr lvl="0" fontAlgn="b"/>
            <a:r>
              <a:rPr lang="ru-RU" sz="1200" dirty="0">
                <a:solidFill>
                  <a:srgbClr val="000000"/>
                </a:solidFill>
                <a:latin typeface="Times New Roman" panose="02020603050405020304" pitchFamily="18" charset="0"/>
                <a:cs typeface="Times New Roman" panose="02020603050405020304" pitchFamily="18" charset="0"/>
              </a:rPr>
              <a:t>(продолжение слайда)</a:t>
            </a:r>
          </a:p>
        </p:txBody>
      </p:sp>
      <p:sp>
        <p:nvSpPr>
          <p:cNvPr id="2" name="Прямоугольник 1"/>
          <p:cNvSpPr/>
          <p:nvPr/>
        </p:nvSpPr>
        <p:spPr>
          <a:xfrm>
            <a:off x="0" y="288230"/>
            <a:ext cx="8712968" cy="830997"/>
          </a:xfrm>
          <a:prstGeom prst="rect">
            <a:avLst/>
          </a:prstGeom>
        </p:spPr>
        <p:txBody>
          <a:bodyPr wrap="square">
            <a:spAutoFit/>
          </a:bodyPr>
          <a:lstStyle/>
          <a:p>
            <a:pPr lvl="0"/>
            <a:r>
              <a:rPr lang="ru-RU" sz="1600" b="1" i="1" dirty="0">
                <a:solidFill>
                  <a:prstClr val="black"/>
                </a:solidFill>
                <a:latin typeface="Times New Roman" panose="02020603050405020304" pitchFamily="18" charset="0"/>
                <a:cs typeface="Times New Roman" panose="02020603050405020304" pitchFamily="18" charset="0"/>
              </a:rPr>
              <a:t>Сведения о фактически произведенных расходах на реализацию муниципальных программ в сравнении с первоначально утвержденным бюджетом городского округа город </a:t>
            </a:r>
            <a:r>
              <a:rPr lang="ru-RU" sz="1600" b="1" i="1" dirty="0" err="1">
                <a:solidFill>
                  <a:prstClr val="black"/>
                </a:solidFill>
                <a:latin typeface="Times New Roman" panose="02020603050405020304" pitchFamily="18" charset="0"/>
                <a:cs typeface="Times New Roman" panose="02020603050405020304" pitchFamily="18" charset="0"/>
              </a:rPr>
              <a:t>Урай</a:t>
            </a:r>
            <a:r>
              <a:rPr lang="ru-RU" sz="1600" b="1" i="1" dirty="0">
                <a:solidFill>
                  <a:prstClr val="black"/>
                </a:solidFill>
                <a:latin typeface="Times New Roman" panose="02020603050405020304" pitchFamily="18" charset="0"/>
                <a:cs typeface="Times New Roman" panose="02020603050405020304" pitchFamily="18" charset="0"/>
              </a:rPr>
              <a:t> на 2018 год и с уточненными значениями с учетом внесенных изменений, </a:t>
            </a:r>
            <a:r>
              <a:rPr lang="ru-RU" sz="1600" b="1" i="1" dirty="0" err="1">
                <a:solidFill>
                  <a:prstClr val="black"/>
                </a:solidFill>
                <a:latin typeface="Times New Roman" panose="02020603050405020304" pitchFamily="18" charset="0"/>
                <a:cs typeface="Times New Roman" panose="02020603050405020304" pitchFamily="18" charset="0"/>
              </a:rPr>
              <a:t>тыс.рублей</a:t>
            </a:r>
            <a:endParaRPr lang="ru-RU" sz="1600" b="1" i="1"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519037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7334814" y="1340768"/>
            <a:ext cx="1636474" cy="276999"/>
          </a:xfrm>
          <a:prstGeom prst="rect">
            <a:avLst/>
          </a:prstGeom>
        </p:spPr>
        <p:txBody>
          <a:bodyPr wrap="none">
            <a:spAutoFit/>
          </a:bodyPr>
          <a:lstStyle/>
          <a:p>
            <a:pPr lvl="0" fontAlgn="b"/>
            <a:r>
              <a:rPr lang="ru-RU" sz="1200" dirty="0">
                <a:solidFill>
                  <a:srgbClr val="000000"/>
                </a:solidFill>
                <a:latin typeface="Times New Roman" panose="02020603050405020304" pitchFamily="18" charset="0"/>
                <a:cs typeface="Times New Roman" panose="02020603050405020304" pitchFamily="18" charset="0"/>
              </a:rPr>
              <a:t>(продолжение слайда)</a:t>
            </a:r>
          </a:p>
        </p:txBody>
      </p:sp>
      <p:graphicFrame>
        <p:nvGraphicFramePr>
          <p:cNvPr id="4" name="Таблица 3"/>
          <p:cNvGraphicFramePr>
            <a:graphicFrameLocks noGrp="1"/>
          </p:cNvGraphicFramePr>
          <p:nvPr>
            <p:extLst>
              <p:ext uri="{D42A27DB-BD31-4B8C-83A1-F6EECF244321}">
                <p14:modId xmlns="" xmlns:p14="http://schemas.microsoft.com/office/powerpoint/2010/main" val="4100377776"/>
              </p:ext>
            </p:extLst>
          </p:nvPr>
        </p:nvGraphicFramePr>
        <p:xfrm>
          <a:off x="107504" y="1772816"/>
          <a:ext cx="8928990" cy="4743348"/>
        </p:xfrm>
        <a:graphic>
          <a:graphicData uri="http://schemas.openxmlformats.org/drawingml/2006/table">
            <a:tbl>
              <a:tblPr/>
              <a:tblGrid>
                <a:gridCol w="1884343"/>
                <a:gridCol w="824374"/>
                <a:gridCol w="740121"/>
                <a:gridCol w="739482"/>
                <a:gridCol w="616723"/>
                <a:gridCol w="616723"/>
                <a:gridCol w="3507224"/>
              </a:tblGrid>
              <a:tr h="159435">
                <a:tc>
                  <a:txBody>
                    <a:bodyPr/>
                    <a:lstStyle/>
                    <a:p>
                      <a:pPr algn="ctr" fontAlgn="ctr"/>
                      <a:r>
                        <a:rPr lang="ru-RU" sz="900" b="0" i="0" u="none" strike="noStrike" dirty="0">
                          <a:solidFill>
                            <a:srgbClr val="000000"/>
                          </a:solidFill>
                          <a:effectLst/>
                          <a:latin typeface="Times New Roman" panose="02020603050405020304" pitchFamily="18" charset="0"/>
                        </a:rPr>
                        <a:t>1</a:t>
                      </a:r>
                    </a:p>
                  </a:txBody>
                  <a:tcPr marL="5747" marR="5747" marT="5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2</a:t>
                      </a:r>
                    </a:p>
                  </a:txBody>
                  <a:tcPr marL="5747" marR="5747" marT="5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3</a:t>
                      </a:r>
                    </a:p>
                  </a:txBody>
                  <a:tcPr marL="5747" marR="5747" marT="5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4</a:t>
                      </a:r>
                    </a:p>
                  </a:txBody>
                  <a:tcPr marL="5747" marR="5747" marT="5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5</a:t>
                      </a:r>
                    </a:p>
                  </a:txBody>
                  <a:tcPr marL="5747" marR="5747" marT="5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6</a:t>
                      </a:r>
                    </a:p>
                  </a:txBody>
                  <a:tcPr marL="5747" marR="5747" marT="5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900" b="0" i="0" u="none" strike="noStrike" dirty="0">
                          <a:solidFill>
                            <a:srgbClr val="000000"/>
                          </a:solidFill>
                          <a:effectLst/>
                          <a:latin typeface="Times New Roman" panose="02020603050405020304" pitchFamily="18" charset="0"/>
                        </a:rPr>
                        <a:t>7</a:t>
                      </a:r>
                    </a:p>
                  </a:txBody>
                  <a:tcPr marL="5747" marR="5747" marT="5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63777">
                <a:tc>
                  <a:txBody>
                    <a:bodyPr/>
                    <a:lstStyle/>
                    <a:p>
                      <a:pPr algn="l" fontAlgn="b"/>
                      <a:r>
                        <a:rPr lang="ru-RU" sz="900" b="0" i="0" u="none" strike="noStrike" dirty="0">
                          <a:solidFill>
                            <a:srgbClr val="000000"/>
                          </a:solidFill>
                          <a:effectLst/>
                          <a:latin typeface="Times New Roman" panose="02020603050405020304" pitchFamily="18" charset="0"/>
                        </a:rPr>
                        <a:t>17. Муниципальная программа "Молодежь города </a:t>
                      </a:r>
                      <a:r>
                        <a:rPr lang="ru-RU" sz="900" b="0" i="0" u="none" strike="noStrike" dirty="0" err="1">
                          <a:solidFill>
                            <a:srgbClr val="000000"/>
                          </a:solidFill>
                          <a:effectLst/>
                          <a:latin typeface="Times New Roman" panose="02020603050405020304" pitchFamily="18" charset="0"/>
                        </a:rPr>
                        <a:t>Урай</a:t>
                      </a:r>
                      <a:r>
                        <a:rPr lang="ru-RU" sz="900" b="0" i="0" u="none" strike="noStrike" dirty="0">
                          <a:solidFill>
                            <a:srgbClr val="000000"/>
                          </a:solidFill>
                          <a:effectLst/>
                          <a:latin typeface="Times New Roman" panose="02020603050405020304" pitchFamily="18" charset="0"/>
                        </a:rPr>
                        <a:t>" на 2016-2020 годы</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3 449,1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6 923,8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6 923,8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200,7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100,0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effectLst/>
                          <a:latin typeface="Times New Roman" panose="02020603050405020304" pitchFamily="18" charset="0"/>
                        </a:rPr>
                        <a:t>Выделены бюджетные ассигнования за счет средств МБТ ОБ на выплату заработной платы работникам учреждений бюджетной сферы на уровне не ниже установленного минимального размера оплаты труда (подростки). Перераспределение средств на выплату з/</a:t>
                      </a:r>
                      <a:r>
                        <a:rPr lang="ru-RU" sz="900" b="0" i="0" u="none" strike="noStrike" dirty="0" err="1">
                          <a:solidFill>
                            <a:srgbClr val="000000"/>
                          </a:solidFill>
                          <a:effectLst/>
                          <a:latin typeface="Times New Roman" panose="02020603050405020304" pitchFamily="18" charset="0"/>
                        </a:rPr>
                        <a:t>пл</a:t>
                      </a:r>
                      <a:r>
                        <a:rPr lang="ru-RU" sz="900" b="0" i="0" u="none" strike="noStrike" dirty="0">
                          <a:solidFill>
                            <a:srgbClr val="000000"/>
                          </a:solidFill>
                          <a:effectLst/>
                          <a:latin typeface="Times New Roman" panose="02020603050405020304" pitchFamily="18" charset="0"/>
                        </a:rPr>
                        <a:t> подросткам</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74765">
                <a:tc>
                  <a:txBody>
                    <a:bodyPr/>
                    <a:lstStyle/>
                    <a:p>
                      <a:pPr algn="l" fontAlgn="b"/>
                      <a:r>
                        <a:rPr lang="ru-RU" sz="900" b="0" i="0" u="none" strike="noStrike">
                          <a:solidFill>
                            <a:srgbClr val="000000"/>
                          </a:solidFill>
                          <a:effectLst/>
                          <a:latin typeface="Times New Roman" panose="02020603050405020304" pitchFamily="18" charset="0"/>
                        </a:rPr>
                        <a:t>18. Муниципальная программа "Развитие жилищно-коммунального комплекса и повышение энергетической эффективности в городе Урай на 2016-2018 годы"</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193 285,7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199 333,3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a:solidFill>
                            <a:srgbClr val="000000"/>
                          </a:solidFill>
                          <a:effectLst/>
                          <a:latin typeface="Times New Roman" panose="02020603050405020304" pitchFamily="18" charset="0"/>
                        </a:rPr>
                        <a:t>        193 648,8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100,2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97,1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effectLst/>
                          <a:latin typeface="Times New Roman" panose="02020603050405020304" pitchFamily="18" charset="0"/>
                        </a:rPr>
                        <a:t>Выделены средства МБ на выполнение работ по сносу жилых домов, ремонтных работ по благоустройству территории, прилегающей к кафе-вагону "Экспресс", установку дорожных знаков, светофора, выполнение работ по демонтажу несанкционированных переходов, ремонт тротуаров, устройство пандусов вдоль </a:t>
                      </a:r>
                      <a:r>
                        <a:rPr lang="ru-RU" sz="900" b="0" i="0" u="none" strike="noStrike" dirty="0" err="1">
                          <a:solidFill>
                            <a:srgbClr val="000000"/>
                          </a:solidFill>
                          <a:effectLst/>
                          <a:latin typeface="Times New Roman" panose="02020603050405020304" pitchFamily="18" charset="0"/>
                        </a:rPr>
                        <a:t>авт.дорог</a:t>
                      </a:r>
                      <a:r>
                        <a:rPr lang="ru-RU" sz="900" b="0" i="0" u="none" strike="noStrike" dirty="0">
                          <a:solidFill>
                            <a:srgbClr val="000000"/>
                          </a:solidFill>
                          <a:effectLst/>
                          <a:latin typeface="Times New Roman" panose="02020603050405020304" pitchFamily="18" charset="0"/>
                        </a:rPr>
                        <a:t>, проведение ремонтных работ в муниципальном жилом фонде, расчистку территории кладбища №4 под захоронения, работ по очистке и вывозу мусора после проведения городских субботников, замена кабеля и ремонт светильников по </a:t>
                      </a:r>
                      <a:r>
                        <a:rPr lang="ru-RU" sz="900" b="0" i="0" u="none" strike="noStrike" dirty="0" err="1">
                          <a:solidFill>
                            <a:srgbClr val="000000"/>
                          </a:solidFill>
                          <a:effectLst/>
                          <a:latin typeface="Times New Roman" panose="02020603050405020304" pitchFamily="18" charset="0"/>
                        </a:rPr>
                        <a:t>ул.Сибирская</a:t>
                      </a:r>
                      <a:r>
                        <a:rPr lang="ru-RU" sz="900" b="0" i="0" u="none" strike="noStrike" dirty="0">
                          <a:solidFill>
                            <a:srgbClr val="000000"/>
                          </a:solidFill>
                          <a:effectLst/>
                          <a:latin typeface="Times New Roman" panose="02020603050405020304" pitchFamily="18" charset="0"/>
                        </a:rPr>
                        <a:t>, средства на текущее содержание МКУ "УЖКХ" (в целях сохранения достигнутого уровня з/п работников)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9960">
                <a:tc>
                  <a:txBody>
                    <a:bodyPr/>
                    <a:lstStyle/>
                    <a:p>
                      <a:pPr algn="l" fontAlgn="b"/>
                      <a:r>
                        <a:rPr lang="ru-RU" sz="900" b="0" i="0" u="none" strike="noStrike" dirty="0">
                          <a:solidFill>
                            <a:srgbClr val="000000"/>
                          </a:solidFill>
                          <a:effectLst/>
                          <a:latin typeface="Times New Roman" panose="02020603050405020304" pitchFamily="18" charset="0"/>
                        </a:rPr>
                        <a:t>19. Муниципальная программа "Проектирование и строительство инженерных сетей коммунальной инфраструктуры в городе </a:t>
                      </a:r>
                      <a:r>
                        <a:rPr lang="ru-RU" sz="900" b="0" i="0" u="none" strike="noStrike" dirty="0" err="1">
                          <a:solidFill>
                            <a:srgbClr val="000000"/>
                          </a:solidFill>
                          <a:effectLst/>
                          <a:latin typeface="Times New Roman" panose="02020603050405020304" pitchFamily="18" charset="0"/>
                        </a:rPr>
                        <a:t>Урай</a:t>
                      </a:r>
                      <a:r>
                        <a:rPr lang="ru-RU" sz="900" b="0" i="0" u="none" strike="noStrike" dirty="0">
                          <a:solidFill>
                            <a:srgbClr val="000000"/>
                          </a:solidFill>
                          <a:effectLst/>
                          <a:latin typeface="Times New Roman" panose="02020603050405020304" pitchFamily="18" charset="0"/>
                        </a:rPr>
                        <a:t>" на 2014-2020 годы</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40 909,8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42 160,5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40 271,9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98,4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0" i="0" u="none" strike="noStrike" dirty="0">
                          <a:solidFill>
                            <a:srgbClr val="000000"/>
                          </a:solidFill>
                          <a:effectLst/>
                          <a:latin typeface="Times New Roman" panose="02020603050405020304" pitchFamily="18" charset="0"/>
                        </a:rPr>
                        <a:t>                95,5 </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ru-RU" sz="900" b="0" i="0" u="none" strike="noStrike" dirty="0">
                          <a:solidFill>
                            <a:srgbClr val="000000"/>
                          </a:solidFill>
                          <a:effectLst/>
                          <a:latin typeface="Times New Roman" panose="02020603050405020304" pitchFamily="18" charset="0"/>
                        </a:rPr>
                        <a:t>Выделены средства МБ (обязательства прошлых лет) на выполнение работ (объект "Инженерные сети </a:t>
                      </a:r>
                      <a:r>
                        <a:rPr lang="ru-RU" sz="900" b="0" i="0" u="none" strike="noStrike" dirty="0" err="1">
                          <a:solidFill>
                            <a:srgbClr val="000000"/>
                          </a:solidFill>
                          <a:effectLst/>
                          <a:latin typeface="Times New Roman" panose="02020603050405020304" pitchFamily="18" charset="0"/>
                        </a:rPr>
                        <a:t>мкр.Солнечный</a:t>
                      </a:r>
                      <a:r>
                        <a:rPr lang="ru-RU" sz="900" b="0" i="0" u="none" strike="noStrike" dirty="0">
                          <a:solidFill>
                            <a:srgbClr val="000000"/>
                          </a:solidFill>
                          <a:effectLst/>
                          <a:latin typeface="Times New Roman" panose="02020603050405020304" pitchFamily="18" charset="0"/>
                        </a:rPr>
                        <a:t> (ПИР)"). Перераспределены средства МБ на выполнение кадастровых работ, проведение </a:t>
                      </a:r>
                      <a:r>
                        <a:rPr lang="ru-RU" sz="900" b="0" i="0" u="none" strike="noStrike" dirty="0" err="1">
                          <a:solidFill>
                            <a:srgbClr val="000000"/>
                          </a:solidFill>
                          <a:effectLst/>
                          <a:latin typeface="Times New Roman" panose="02020603050405020304" pitchFamily="18" charset="0"/>
                        </a:rPr>
                        <a:t>гос.ценовой</a:t>
                      </a:r>
                      <a:r>
                        <a:rPr lang="ru-RU" sz="900" b="0" i="0" u="none" strike="noStrike" dirty="0">
                          <a:solidFill>
                            <a:srgbClr val="000000"/>
                          </a:solidFill>
                          <a:effectLst/>
                          <a:latin typeface="Times New Roman" panose="02020603050405020304" pitchFamily="18" charset="0"/>
                        </a:rPr>
                        <a:t> экспертизы (объект "Инженерные сети теплоснабжения мкр.1А </a:t>
                      </a:r>
                      <a:r>
                        <a:rPr lang="ru-RU" sz="900" b="0" i="0" u="none" strike="noStrike" dirty="0" err="1">
                          <a:solidFill>
                            <a:srgbClr val="000000"/>
                          </a:solidFill>
                          <a:effectLst/>
                          <a:latin typeface="Times New Roman" panose="02020603050405020304" pitchFamily="18" charset="0"/>
                        </a:rPr>
                        <a:t>г.Урай</a:t>
                      </a:r>
                      <a:r>
                        <a:rPr lang="ru-RU" sz="900" b="0" i="0" u="none" strike="noStrike" dirty="0">
                          <a:solidFill>
                            <a:srgbClr val="000000"/>
                          </a:solidFill>
                          <a:effectLst/>
                          <a:latin typeface="Times New Roman" panose="02020603050405020304" pitchFamily="18" charset="0"/>
                        </a:rPr>
                        <a:t>")</a:t>
                      </a: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3279">
                <a:tc>
                  <a:txBody>
                    <a:bodyPr/>
                    <a:lstStyle/>
                    <a:p>
                      <a:pPr algn="l" fontAlgn="b"/>
                      <a:r>
                        <a:rPr lang="ru-RU" sz="900" b="1" i="0" u="none" strike="noStrike" dirty="0">
                          <a:solidFill>
                            <a:srgbClr val="000000"/>
                          </a:solidFill>
                          <a:effectLst/>
                          <a:latin typeface="Times New Roman" panose="02020603050405020304" pitchFamily="18" charset="0"/>
                        </a:rPr>
                        <a:t>Итого по муниципальным программам</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dirty="0">
                          <a:solidFill>
                            <a:srgbClr val="000000"/>
                          </a:solidFill>
                          <a:effectLst/>
                          <a:latin typeface="Times New Roman" panose="02020603050405020304" pitchFamily="18" charset="0"/>
                        </a:rPr>
                        <a:t>     2 761 673,7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dirty="0">
                          <a:solidFill>
                            <a:srgbClr val="000000"/>
                          </a:solidFill>
                          <a:effectLst/>
                          <a:latin typeface="Times New Roman" panose="02020603050405020304" pitchFamily="18" charset="0"/>
                        </a:rPr>
                        <a:t>   3 522 900,7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dirty="0">
                          <a:solidFill>
                            <a:srgbClr val="000000"/>
                          </a:solidFill>
                          <a:effectLst/>
                          <a:latin typeface="Times New Roman" panose="02020603050405020304" pitchFamily="18" charset="0"/>
                        </a:rPr>
                        <a:t>   3 398 618,4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solidFill>
                            <a:srgbClr val="000000"/>
                          </a:solidFill>
                          <a:effectLst/>
                          <a:latin typeface="Times New Roman" panose="02020603050405020304" pitchFamily="18" charset="0"/>
                        </a:rPr>
                        <a:t>             123,1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a:solidFill>
                            <a:srgbClr val="000000"/>
                          </a:solidFill>
                          <a:effectLst/>
                          <a:latin typeface="Times New Roman" panose="02020603050405020304" pitchFamily="18" charset="0"/>
                        </a:rPr>
                        <a:t>               96,5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900" b="0" i="0" u="none" strike="noStrike" dirty="0">
                        <a:solidFill>
                          <a:srgbClr val="000000"/>
                        </a:solidFill>
                        <a:effectLst/>
                        <a:latin typeface="Times New Roman" panose="02020603050405020304" pitchFamily="18" charset="0"/>
                      </a:endParaRPr>
                    </a:p>
                  </a:txBody>
                  <a:tcPr marL="5747" marR="5747" marT="574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7550">
                <a:tc>
                  <a:txBody>
                    <a:bodyPr/>
                    <a:lstStyle/>
                    <a:p>
                      <a:pPr algn="l" fontAlgn="b"/>
                      <a:r>
                        <a:rPr lang="ru-RU" sz="900" b="1" i="1" u="none" strike="noStrike" dirty="0">
                          <a:solidFill>
                            <a:srgbClr val="000000"/>
                          </a:solidFill>
                          <a:effectLst/>
                          <a:latin typeface="Times New Roman" panose="02020603050405020304" pitchFamily="18" charset="0"/>
                        </a:rPr>
                        <a:t>Непрограммные направления деятельности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rgbClr val="000000"/>
                          </a:solidFill>
                          <a:effectLst/>
                          <a:latin typeface="Times New Roman" panose="02020603050405020304" pitchFamily="18" charset="0"/>
                        </a:rPr>
                        <a:t> 23 374,0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rgbClr val="000000"/>
                          </a:solidFill>
                          <a:effectLst/>
                          <a:latin typeface="Times New Roman" panose="02020603050405020304" pitchFamily="18" charset="0"/>
                        </a:rPr>
                        <a:t> 28 837,4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900" b="1" i="1" u="none" strike="noStrike" dirty="0">
                          <a:solidFill>
                            <a:srgbClr val="000000"/>
                          </a:solidFill>
                          <a:effectLst/>
                          <a:latin typeface="Times New Roman" panose="02020603050405020304" pitchFamily="18" charset="0"/>
                        </a:rPr>
                        <a:t> 28 474,0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1" u="none" strike="noStrike" dirty="0">
                          <a:solidFill>
                            <a:srgbClr val="000000"/>
                          </a:solidFill>
                          <a:effectLst/>
                          <a:latin typeface="Times New Roman" panose="02020603050405020304" pitchFamily="18" charset="0"/>
                        </a:rPr>
                        <a:t>             121,8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1" u="none" strike="noStrike" dirty="0">
                          <a:solidFill>
                            <a:srgbClr val="000000"/>
                          </a:solidFill>
                          <a:effectLst/>
                          <a:latin typeface="Times New Roman" panose="02020603050405020304" pitchFamily="18" charset="0"/>
                        </a:rPr>
                        <a:t>               98,7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800" b="0" i="0" u="none" strike="noStrike" dirty="0" smtClean="0">
                          <a:solidFill>
                            <a:srgbClr val="000000"/>
                          </a:solidFill>
                          <a:effectLst/>
                          <a:latin typeface="Times New Roman" panose="02020603050405020304" pitchFamily="18" charset="0"/>
                        </a:rPr>
                        <a:t>В течение года были выделены</a:t>
                      </a:r>
                      <a:r>
                        <a:rPr lang="ru-RU" sz="800" b="0" i="0" u="none" strike="noStrike" baseline="0" dirty="0" smtClean="0">
                          <a:solidFill>
                            <a:srgbClr val="000000"/>
                          </a:solidFill>
                          <a:effectLst/>
                          <a:latin typeface="Times New Roman" panose="02020603050405020304" pitchFamily="18" charset="0"/>
                        </a:rPr>
                        <a:t> </a:t>
                      </a:r>
                      <a:r>
                        <a:rPr lang="ru-RU" sz="800" b="0" i="0" u="none" strike="noStrike" dirty="0" smtClean="0">
                          <a:solidFill>
                            <a:srgbClr val="000000"/>
                          </a:solidFill>
                          <a:effectLst/>
                          <a:latin typeface="Times New Roman" panose="02020603050405020304" pitchFamily="18" charset="0"/>
                        </a:rPr>
                        <a:t>средства из резервного фонда администрации г.Урай  на финансовое обеспечение непредвиденных расходов, необходимость в которых возникла после принятия бюджета городского округа на соответствующий финансовый год (для исполнения решения суда, оказание материальной помощи пострадавшим от пожара)</a:t>
                      </a:r>
                    </a:p>
                    <a:p>
                      <a:pPr algn="l" fontAlgn="b"/>
                      <a:endParaRPr lang="ru-RU" sz="900" b="0" i="1" u="none" strike="noStrike" dirty="0">
                        <a:solidFill>
                          <a:srgbClr val="000000"/>
                        </a:solidFill>
                        <a:effectLst/>
                        <a:latin typeface="Times New Roman" panose="02020603050405020304" pitchFamily="18" charset="0"/>
                      </a:endParaRPr>
                    </a:p>
                  </a:txBody>
                  <a:tcPr marL="5747" marR="5747" marT="5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9960">
                <a:tc>
                  <a:txBody>
                    <a:bodyPr/>
                    <a:lstStyle/>
                    <a:p>
                      <a:pPr algn="l" fontAlgn="b"/>
                      <a:r>
                        <a:rPr lang="ru-RU" sz="900" b="1" i="0" u="none" strike="noStrike" dirty="0">
                          <a:solidFill>
                            <a:srgbClr val="000000"/>
                          </a:solidFill>
                          <a:effectLst/>
                          <a:latin typeface="Times New Roman" panose="02020603050405020304" pitchFamily="18" charset="0"/>
                        </a:rPr>
                        <a:t>Всего </a:t>
                      </a:r>
                      <a:r>
                        <a:rPr lang="ru-RU" sz="900" b="1" i="0" u="none" strike="noStrike" dirty="0" smtClean="0">
                          <a:solidFill>
                            <a:srgbClr val="000000"/>
                          </a:solidFill>
                          <a:effectLst/>
                          <a:latin typeface="Times New Roman" panose="02020603050405020304" pitchFamily="18" charset="0"/>
                        </a:rPr>
                        <a:t>расходов бюджета</a:t>
                      </a:r>
                      <a:endParaRPr lang="ru-RU" sz="900" b="1" i="0" u="none" strike="noStrike" dirty="0">
                        <a:solidFill>
                          <a:srgbClr val="000000"/>
                        </a:solidFill>
                        <a:effectLst/>
                        <a:latin typeface="Times New Roman" panose="02020603050405020304" pitchFamily="18"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1" i="0" u="none" strike="noStrike" dirty="0">
                          <a:solidFill>
                            <a:srgbClr val="000000"/>
                          </a:solidFill>
                          <a:effectLst/>
                          <a:latin typeface="Times New Roman" panose="02020603050405020304" pitchFamily="18" charset="0"/>
                        </a:rPr>
                        <a:t> 2 785 047,7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1" i="0" u="none" strike="noStrike" dirty="0">
                          <a:solidFill>
                            <a:srgbClr val="000000"/>
                          </a:solidFill>
                          <a:effectLst/>
                          <a:latin typeface="Times New Roman" panose="02020603050405020304" pitchFamily="18" charset="0"/>
                        </a:rPr>
                        <a:t> 3 551 738,1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900" b="1" i="0" u="none" strike="noStrike" dirty="0">
                          <a:solidFill>
                            <a:srgbClr val="000000"/>
                          </a:solidFill>
                          <a:effectLst/>
                          <a:latin typeface="Times New Roman" panose="02020603050405020304" pitchFamily="18" charset="0"/>
                        </a:rPr>
                        <a:t> 3 427 092,4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123,1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900" b="1" i="0" u="none" strike="noStrike" dirty="0" smtClean="0">
                          <a:solidFill>
                            <a:srgbClr val="000000"/>
                          </a:solidFill>
                          <a:effectLst/>
                          <a:latin typeface="Times New Roman" panose="02020603050405020304" pitchFamily="18" charset="0"/>
                        </a:rPr>
                        <a:t>   </a:t>
                      </a:r>
                      <a:r>
                        <a:rPr lang="ru-RU" sz="900" b="1" i="0" u="none" strike="noStrike" dirty="0">
                          <a:solidFill>
                            <a:srgbClr val="000000"/>
                          </a:solidFill>
                          <a:effectLst/>
                          <a:latin typeface="Times New Roman" panose="02020603050405020304" pitchFamily="18" charset="0"/>
                        </a:rPr>
                        <a:t>96,5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ru-RU" sz="900" b="0" i="0" u="none" strike="noStrike" dirty="0">
                        <a:solidFill>
                          <a:srgbClr val="000000"/>
                        </a:solidFill>
                        <a:effectLst/>
                        <a:latin typeface="Times New Roman" panose="02020603050405020304" pitchFamily="18" charset="0"/>
                      </a:endParaRPr>
                    </a:p>
                  </a:txBody>
                  <a:tcPr marL="5747" marR="5747" marT="574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114312" y="332656"/>
            <a:ext cx="8856984" cy="830997"/>
          </a:xfrm>
          <a:prstGeom prst="rect">
            <a:avLst/>
          </a:prstGeom>
        </p:spPr>
        <p:txBody>
          <a:bodyPr wrap="square">
            <a:spAutoFit/>
          </a:bodyPr>
          <a:lstStyle/>
          <a:p>
            <a:r>
              <a:rPr lang="ru-RU" sz="1600" b="1" i="1" dirty="0">
                <a:solidFill>
                  <a:prstClr val="black"/>
                </a:solidFill>
                <a:latin typeface="Times New Roman" panose="02020603050405020304" pitchFamily="18" charset="0"/>
                <a:cs typeface="Times New Roman" panose="02020603050405020304" pitchFamily="18" charset="0"/>
              </a:rPr>
              <a:t>Сведения о фактически произведенных расходах на реализацию муниципальных программ в сравнении с первоначально утвержденным бюджетом городского округа город </a:t>
            </a:r>
            <a:r>
              <a:rPr lang="ru-RU" sz="1600" b="1" i="1" dirty="0" err="1">
                <a:solidFill>
                  <a:prstClr val="black"/>
                </a:solidFill>
                <a:latin typeface="Times New Roman" panose="02020603050405020304" pitchFamily="18" charset="0"/>
                <a:cs typeface="Times New Roman" panose="02020603050405020304" pitchFamily="18" charset="0"/>
              </a:rPr>
              <a:t>Урай</a:t>
            </a:r>
            <a:r>
              <a:rPr lang="ru-RU" sz="1600" b="1" i="1" dirty="0">
                <a:solidFill>
                  <a:prstClr val="black"/>
                </a:solidFill>
                <a:latin typeface="Times New Roman" panose="02020603050405020304" pitchFamily="18" charset="0"/>
                <a:cs typeface="Times New Roman" panose="02020603050405020304" pitchFamily="18" charset="0"/>
              </a:rPr>
              <a:t> на 2018 год и с уточненными значениями с учетом внесенных изменений, </a:t>
            </a:r>
            <a:r>
              <a:rPr lang="ru-RU" sz="1600" b="1" i="1" dirty="0" err="1">
                <a:solidFill>
                  <a:prstClr val="black"/>
                </a:solidFill>
                <a:latin typeface="Times New Roman" panose="02020603050405020304" pitchFamily="18" charset="0"/>
                <a:cs typeface="Times New Roman" panose="02020603050405020304" pitchFamily="18" charset="0"/>
              </a:rPr>
              <a:t>тыс.рублей</a:t>
            </a:r>
            <a:endParaRPr lang="ru-RU" sz="1600" b="1" dirty="0"/>
          </a:p>
        </p:txBody>
      </p:sp>
    </p:spTree>
    <p:extLst>
      <p:ext uri="{BB962C8B-B14F-4D97-AF65-F5344CB8AC3E}">
        <p14:creationId xmlns="" xmlns:p14="http://schemas.microsoft.com/office/powerpoint/2010/main" val="295155824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 xmlns:p14="http://schemas.microsoft.com/office/powerpoint/2010/main" val="3390290900"/>
              </p:ext>
            </p:extLst>
          </p:nvPr>
        </p:nvGraphicFramePr>
        <p:xfrm>
          <a:off x="251520" y="1286733"/>
          <a:ext cx="8640960" cy="4337745"/>
        </p:xfrm>
        <a:graphic>
          <a:graphicData uri="http://schemas.openxmlformats.org/drawingml/2006/table">
            <a:tbl>
              <a:tblPr firstRow="1" firstCol="1" bandRow="1"/>
              <a:tblGrid>
                <a:gridCol w="3024336"/>
                <a:gridCol w="1368152"/>
                <a:gridCol w="1449988"/>
                <a:gridCol w="1358324"/>
                <a:gridCol w="1440160"/>
              </a:tblGrid>
              <a:tr h="1324267">
                <a:tc rowSpan="2">
                  <a:txBody>
                    <a:bodyPr/>
                    <a:lstStyle/>
                    <a:p>
                      <a:pPr algn="ctr">
                        <a:spcAft>
                          <a:spcPts val="0"/>
                        </a:spcAft>
                        <a:tabLst>
                          <a:tab pos="540385" algn="l"/>
                        </a:tabLs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Наименование категории</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tabLst>
                          <a:tab pos="540385" algn="l"/>
                        </a:tabLs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Целевой показатель средней заработной платы отдельной категории, доведённый Департаментом образования и  молодежной политики ХМАО-Югры и Департаментом культуры ХМАО-Югры индивидуально до каждого ОМСУ, в целях реализации региональной "дорожной карты", </a:t>
                      </a:r>
                      <a:r>
                        <a:rPr lang="ru-RU" sz="1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рублей</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2">
                  <a:txBody>
                    <a:bodyPr/>
                    <a:lstStyle/>
                    <a:p>
                      <a:pPr algn="ctr">
                        <a:spcAft>
                          <a:spcPts val="0"/>
                        </a:spcAft>
                        <a:tabLst>
                          <a:tab pos="540385" algn="l"/>
                        </a:tabLs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Показатель достижения целевого значения по средней заработной плате отдельной категории работников) %</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950">
                <a:tc vMerge="1">
                  <a:txBody>
                    <a:bodyPr/>
                    <a:lstStyle/>
                    <a:p>
                      <a:endParaRPr lang="ru-RU"/>
                    </a:p>
                  </a:txBody>
                  <a:tcPr/>
                </a:tc>
                <a:tc>
                  <a:txBody>
                    <a:bodyPr/>
                    <a:lstStyle/>
                    <a:p>
                      <a:pPr algn="ctr">
                        <a:lnSpc>
                          <a:spcPct val="115000"/>
                        </a:lnSpc>
                        <a:spcAft>
                          <a:spcPts val="0"/>
                        </a:spcAft>
                        <a:tabLst>
                          <a:tab pos="540385"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Факт за </a:t>
                      </a:r>
                      <a:r>
                        <a:rPr lang="ru-RU" sz="1400" dirty="0" smtClean="0">
                          <a:effectLst/>
                          <a:latin typeface="Times New Roman" panose="02020603050405020304" pitchFamily="18" charset="0"/>
                          <a:ea typeface="Times New Roman" panose="02020603050405020304" pitchFamily="18" charset="0"/>
                          <a:cs typeface="Times New Roman" panose="02020603050405020304" pitchFamily="18" charset="0"/>
                        </a:rPr>
                        <a:t>2017 </a:t>
                      </a: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год</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План на </a:t>
                      </a:r>
                      <a:r>
                        <a:rPr lang="ru-RU" sz="1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2018 </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год (</a:t>
                      </a:r>
                      <a:r>
                        <a:rPr lang="ru-RU" sz="1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уточненный</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Факт за </a:t>
                      </a:r>
                      <a:r>
                        <a:rPr lang="ru-RU" sz="1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2018 </a:t>
                      </a: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год</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473288">
                <a:tc>
                  <a:txBody>
                    <a:bodyPr/>
                    <a:lstStyle/>
                    <a:p>
                      <a:pPr>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Работники муниципальных учреждений культуры</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52 000,2</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60 687,0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60 687,0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100,0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2473">
                <a:tc>
                  <a:txBody>
                    <a:bodyPr/>
                    <a:lstStyle/>
                    <a:p>
                      <a:pPr>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Работники муниципальных образовательных организаций дополнительного образования детей</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57 073,1</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64 312,9</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64 312,9</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540385" algn="l"/>
                        </a:tabLs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100,0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248">
                <a:tc>
                  <a:txBody>
                    <a:bodyPr/>
                    <a:lstStyle/>
                    <a:p>
                      <a:pPr>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Педагогические работники муниципальных дошкольных образовательных организаций</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49 454,0</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54 149,89</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54 149,9</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100,0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2273">
                <a:tc>
                  <a:txBody>
                    <a:bodyPr/>
                    <a:lstStyle/>
                    <a:p>
                      <a:pPr>
                        <a:spcAft>
                          <a:spcPts val="0"/>
                        </a:spcAft>
                      </a:pPr>
                      <a:r>
                        <a:rPr lang="ru-RU"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Педагогические работники муниципальных общеобразовательных организаций</a:t>
                      </a:r>
                      <a:endParaRPr lang="ru-RU"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58 357,7</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63 097,1</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63 097,1</a:t>
                      </a:r>
                      <a:endParaRPr lang="ru-RU"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dirty="0">
                          <a:effectLst/>
                          <a:latin typeface="Times New Roman" panose="02020603050405020304" pitchFamily="18" charset="0"/>
                          <a:ea typeface="Times New Roman" panose="02020603050405020304" pitchFamily="18" charset="0"/>
                          <a:cs typeface="Times New Roman" panose="02020603050405020304" pitchFamily="18" charset="0"/>
                        </a:rPr>
                        <a:t>100,0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2"/>
          <p:cNvSpPr>
            <a:spLocks noChangeArrowheads="1"/>
          </p:cNvSpPr>
          <p:nvPr/>
        </p:nvSpPr>
        <p:spPr bwMode="auto">
          <a:xfrm>
            <a:off x="323527" y="620688"/>
            <a:ext cx="8496945" cy="584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80975" eaLnBrk="0" hangingPunct="0">
              <a:tabLst>
                <a:tab pos="539750" algn="l"/>
              </a:tabLst>
              <a:defRPr>
                <a:solidFill>
                  <a:schemeClr val="tx1"/>
                </a:solidFill>
                <a:latin typeface="Arial" panose="020B0604020202020204" pitchFamily="34" charset="0"/>
              </a:defRPr>
            </a:lvl1pPr>
            <a:lvl2pPr eaLnBrk="0" hangingPunct="0">
              <a:tabLst>
                <a:tab pos="539750" algn="l"/>
              </a:tabLst>
              <a:defRPr>
                <a:solidFill>
                  <a:schemeClr val="tx1"/>
                </a:solidFill>
                <a:latin typeface="Arial" panose="020B0604020202020204" pitchFamily="34" charset="0"/>
              </a:defRPr>
            </a:lvl2pPr>
            <a:lvl3pPr eaLnBrk="0" hangingPunct="0">
              <a:tabLst>
                <a:tab pos="539750" algn="l"/>
              </a:tabLst>
              <a:defRPr>
                <a:solidFill>
                  <a:schemeClr val="tx1"/>
                </a:solidFill>
                <a:latin typeface="Arial" panose="020B0604020202020204" pitchFamily="34" charset="0"/>
              </a:defRPr>
            </a:lvl3pPr>
            <a:lvl4pPr eaLnBrk="0" hangingPunct="0">
              <a:tabLst>
                <a:tab pos="539750" algn="l"/>
              </a:tabLst>
              <a:defRPr>
                <a:solidFill>
                  <a:schemeClr val="tx1"/>
                </a:solidFill>
                <a:latin typeface="Arial" panose="020B0604020202020204" pitchFamily="34" charset="0"/>
              </a:defRPr>
            </a:lvl4pPr>
            <a:lvl5pPr eaLnBrk="0" hangingPunct="0">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marL="0" marR="0" lvl="0" indent="180975" algn="ctr" defTabSz="914400" rtl="0" eaLnBrk="0" fontAlgn="base" latinLnBrk="0" hangingPunct="0">
              <a:lnSpc>
                <a:spcPct val="100000"/>
              </a:lnSpc>
              <a:spcBef>
                <a:spcPct val="0"/>
              </a:spcBef>
              <a:spcAft>
                <a:spcPct val="0"/>
              </a:spcAft>
              <a:buClrTx/>
              <a:buSzTx/>
              <a:buFontTx/>
              <a:buNone/>
              <a:tabLst>
                <a:tab pos="539750" algn="l"/>
              </a:tabLst>
            </a:pPr>
            <a:r>
              <a:rPr kumimoji="0" lang="ru-RU" altLang="ru-RU" sz="16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Данные о выполнении майских Указов Президента</a:t>
            </a:r>
          </a:p>
          <a:p>
            <a:pPr marL="0" marR="0" lvl="0" indent="180975" algn="ctr" defTabSz="914400" rtl="0" eaLnBrk="0" fontAlgn="base" latinLnBrk="0" hangingPunct="0">
              <a:lnSpc>
                <a:spcPct val="100000"/>
              </a:lnSpc>
              <a:spcBef>
                <a:spcPct val="0"/>
              </a:spcBef>
              <a:spcAft>
                <a:spcPct val="0"/>
              </a:spcAft>
              <a:buClrTx/>
              <a:buSzTx/>
              <a:buFontTx/>
              <a:buNone/>
              <a:tabLst>
                <a:tab pos="539750" algn="l"/>
              </a:tabLst>
            </a:pPr>
            <a:r>
              <a:rPr kumimoji="0" lang="ru-RU" altLang="ru-RU" sz="1600"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Российской Федерации</a:t>
            </a:r>
            <a:endParaRPr kumimoji="0" lang="ru-RU" altLang="ru-RU" sz="1600" b="1"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950239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07504" y="1124744"/>
          <a:ext cx="8928993" cy="3871350"/>
        </p:xfrm>
        <a:graphic>
          <a:graphicData uri="http://schemas.openxmlformats.org/drawingml/2006/table">
            <a:tbl>
              <a:tblPr/>
              <a:tblGrid>
                <a:gridCol w="292754"/>
                <a:gridCol w="4976815"/>
                <a:gridCol w="563079"/>
                <a:gridCol w="432048"/>
                <a:gridCol w="524064"/>
                <a:gridCol w="427137"/>
                <a:gridCol w="429411"/>
                <a:gridCol w="427137"/>
                <a:gridCol w="427137"/>
                <a:gridCol w="429411"/>
              </a:tblGrid>
              <a:tr h="194864">
                <a:tc rowSpan="3">
                  <a:txBody>
                    <a:bodyPr/>
                    <a:lstStyle/>
                    <a:p>
                      <a:pPr algn="ctr" fontAlgn="ctr"/>
                      <a:r>
                        <a:rPr lang="ru-RU" sz="1200" b="1" i="0" u="none" strike="noStrike" dirty="0">
                          <a:solidFill>
                            <a:srgbClr val="000000"/>
                          </a:solidFill>
                          <a:latin typeface="Times New Roman"/>
                        </a:rPr>
                        <a:t>№ </a:t>
                      </a:r>
                      <a:r>
                        <a:rPr lang="ru-RU" sz="1200" b="1" i="0" u="none" strike="noStrike" dirty="0" err="1">
                          <a:solidFill>
                            <a:srgbClr val="000000"/>
                          </a:solidFill>
                          <a:latin typeface="Times New Roman"/>
                        </a:rPr>
                        <a:t>п</a:t>
                      </a:r>
                      <a:r>
                        <a:rPr lang="ru-RU" sz="1200" b="1" i="0" u="none" strike="noStrike" dirty="0">
                          <a:solidFill>
                            <a:srgbClr val="000000"/>
                          </a:solidFill>
                          <a:latin typeface="Times New Roman"/>
                        </a:rPr>
                        <a:t>/</a:t>
                      </a:r>
                      <a:r>
                        <a:rPr lang="ru-RU" sz="1200" b="1" i="0" u="none" strike="noStrike" dirty="0" err="1">
                          <a:solidFill>
                            <a:srgbClr val="000000"/>
                          </a:solidFill>
                          <a:latin typeface="Times New Roman"/>
                        </a:rPr>
                        <a:t>п</a:t>
                      </a:r>
                      <a:endParaRPr lang="ru-RU" sz="1200" b="1"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ru-RU" sz="1200" b="1" i="0" u="none" strike="noStrike" dirty="0">
                          <a:solidFill>
                            <a:srgbClr val="000000"/>
                          </a:solidFill>
                          <a:latin typeface="Times New Roman"/>
                        </a:rPr>
                        <a:t>Наименование Указа Президента Российской Федерации</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ru-RU" sz="1200" b="1" i="0" u="none" strike="noStrike">
                          <a:solidFill>
                            <a:srgbClr val="000000"/>
                          </a:solidFill>
                          <a:latin typeface="Times New Roman"/>
                        </a:rPr>
                        <a:t>план</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gridSpan="4">
                  <a:txBody>
                    <a:bodyPr/>
                    <a:lstStyle/>
                    <a:p>
                      <a:pPr algn="ctr" fontAlgn="ctr"/>
                      <a:r>
                        <a:rPr lang="ru-RU" sz="1200" b="1" i="0" u="none" strike="noStrike">
                          <a:solidFill>
                            <a:srgbClr val="000000"/>
                          </a:solidFill>
                          <a:latin typeface="Times New Roman"/>
                        </a:rPr>
                        <a:t>исполнено</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r>
              <a:tr h="194864">
                <a:tc vMerge="1">
                  <a:txBody>
                    <a:bodyPr/>
                    <a:lstStyle/>
                    <a:p>
                      <a:endParaRPr lang="ru-RU"/>
                    </a:p>
                  </a:txBody>
                  <a:tcPr/>
                </a:tc>
                <a:tc vMerge="1">
                  <a:txBody>
                    <a:bodyPr/>
                    <a:lstStyle/>
                    <a:p>
                      <a:endParaRPr lang="ru-RU"/>
                    </a:p>
                  </a:txBody>
                  <a:tcPr/>
                </a:tc>
                <a:tc rowSpan="2">
                  <a:txBody>
                    <a:bodyPr/>
                    <a:lstStyle/>
                    <a:p>
                      <a:pPr algn="ctr" fontAlgn="ctr"/>
                      <a:r>
                        <a:rPr lang="ru-RU" sz="1200" b="1" i="0" u="none" strike="noStrike">
                          <a:solidFill>
                            <a:srgbClr val="000000"/>
                          </a:solidFill>
                          <a:latin typeface="Times New Roman"/>
                        </a:rPr>
                        <a:t>всего</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1200" b="0" i="0" u="none" strike="noStrike">
                          <a:solidFill>
                            <a:srgbClr val="000000"/>
                          </a:solidFill>
                          <a:latin typeface="Times New Roman"/>
                        </a:rPr>
                        <a:t>в том числе</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rowSpan="2">
                  <a:txBody>
                    <a:bodyPr/>
                    <a:lstStyle/>
                    <a:p>
                      <a:pPr algn="ctr" fontAlgn="ctr"/>
                      <a:r>
                        <a:rPr lang="ru-RU" sz="1200" b="1" i="0" u="none" strike="noStrike">
                          <a:solidFill>
                            <a:srgbClr val="000000"/>
                          </a:solidFill>
                          <a:latin typeface="Times New Roman"/>
                        </a:rPr>
                        <a:t>всего</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ru-RU" sz="1200" b="0" i="0" u="none" strike="noStrike">
                          <a:solidFill>
                            <a:srgbClr val="000000"/>
                          </a:solidFill>
                          <a:latin typeface="Times New Roman"/>
                        </a:rPr>
                        <a:t>в том числе</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r>
              <a:tr h="194864">
                <a:tc vMerge="1">
                  <a:txBody>
                    <a:bodyPr/>
                    <a:lstStyle/>
                    <a:p>
                      <a:endParaRPr lang="ru-RU"/>
                    </a:p>
                  </a:txBody>
                  <a:tcPr/>
                </a:tc>
                <a:tc vMerge="1">
                  <a:txBody>
                    <a:bodyPr/>
                    <a:lstStyle/>
                    <a:p>
                      <a:endParaRPr lang="ru-RU"/>
                    </a:p>
                  </a:txBody>
                  <a:tcPr/>
                </a:tc>
                <a:tc vMerge="1">
                  <a:txBody>
                    <a:bodyPr/>
                    <a:lstStyle/>
                    <a:p>
                      <a:endParaRPr lang="ru-RU"/>
                    </a:p>
                  </a:txBody>
                  <a:tcPr/>
                </a:tc>
                <a:tc>
                  <a:txBody>
                    <a:bodyPr/>
                    <a:lstStyle/>
                    <a:p>
                      <a:pPr algn="ctr" fontAlgn="ctr"/>
                      <a:r>
                        <a:rPr lang="ru-RU" sz="1200" b="0" i="0" u="none" strike="noStrike">
                          <a:solidFill>
                            <a:srgbClr val="000000"/>
                          </a:solidFill>
                          <a:latin typeface="Times New Roman"/>
                        </a:rPr>
                        <a:t>ФБ</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ОБ</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МБ</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fontAlgn="ctr"/>
                      <a:r>
                        <a:rPr lang="ru-RU" sz="1200" b="0" i="0" u="none" strike="noStrike">
                          <a:solidFill>
                            <a:srgbClr val="000000"/>
                          </a:solidFill>
                          <a:latin typeface="Times New Roman"/>
                        </a:rPr>
                        <a:t>ФБ</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ОБ</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МБ</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94868">
                <a:tc rowSpan="2">
                  <a:txBody>
                    <a:bodyPr/>
                    <a:lstStyle/>
                    <a:p>
                      <a:pPr algn="ctr" fontAlgn="ctr"/>
                      <a:r>
                        <a:rPr lang="ru-RU" sz="1200" b="0" i="0" u="none" strike="noStrike" dirty="0" smtClean="0">
                          <a:solidFill>
                            <a:srgbClr val="000000"/>
                          </a:solidFill>
                          <a:latin typeface="Times New Roman"/>
                        </a:rPr>
                        <a:t>1.</a:t>
                      </a:r>
                      <a:endParaRPr lang="ru-RU" sz="1200" b="0"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ru-RU" sz="1200" b="0" i="0" u="none" strike="noStrike" dirty="0">
                          <a:solidFill>
                            <a:srgbClr val="000000"/>
                          </a:solidFill>
                          <a:latin typeface="Times New Roman"/>
                        </a:rPr>
                        <a:t>Всего №597 "О </a:t>
                      </a:r>
                      <a:r>
                        <a:rPr lang="ru-RU" sz="1200" b="0" i="0" u="none" strike="noStrike" dirty="0" smtClean="0">
                          <a:solidFill>
                            <a:srgbClr val="000000"/>
                          </a:solidFill>
                          <a:latin typeface="Times New Roman"/>
                        </a:rPr>
                        <a:t>мероприятиях </a:t>
                      </a:r>
                      <a:r>
                        <a:rPr lang="ru-RU" sz="1200" b="0" i="0" u="none" strike="noStrike" dirty="0">
                          <a:solidFill>
                            <a:srgbClr val="000000"/>
                          </a:solidFill>
                          <a:latin typeface="Times New Roman"/>
                        </a:rPr>
                        <a:t>по реализации государственной социальной политики", №1688 "О некоторых мерах по реализации государственной политики в сфере защиты детей-сирот и детей, оставшихся без попечения родителей", №761 "О национальной стратегии действий в интересах детей на 2012-2017 годы"</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chemeClr val="tx1"/>
                          </a:solidFill>
                          <a:latin typeface="Times New Roman"/>
                        </a:rPr>
                        <a:t>111,7</a:t>
                      </a:r>
                      <a:endParaRPr lang="ru-RU" sz="1200" b="1"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a:solidFill>
                            <a:schemeClr val="tx1"/>
                          </a:solidFill>
                          <a:latin typeface="Times New Roman"/>
                        </a:rPr>
                        <a:t>0,0</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chemeClr val="tx1"/>
                          </a:solidFill>
                          <a:latin typeface="Times New Roman"/>
                        </a:rPr>
                        <a:t>111,7</a:t>
                      </a:r>
                      <a:endParaRPr lang="ru-RU" sz="1200" b="1"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chemeClr val="tx1"/>
                          </a:solidFill>
                          <a:latin typeface="Times New Roman"/>
                        </a:rPr>
                        <a:t>0,0</a:t>
                      </a:r>
                      <a:endParaRPr lang="ru-RU" sz="1200" b="1"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chemeClr val="tx1"/>
                          </a:solidFill>
                          <a:latin typeface="Times New Roman"/>
                        </a:rPr>
                        <a:t>111,7</a:t>
                      </a:r>
                      <a:endParaRPr lang="ru-RU" sz="1200" b="1"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a:solidFill>
                            <a:schemeClr val="tx1"/>
                          </a:solidFill>
                          <a:latin typeface="Times New Roman"/>
                        </a:rPr>
                        <a:t>0,0</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chemeClr val="tx1"/>
                          </a:solidFill>
                          <a:latin typeface="Times New Roman"/>
                        </a:rPr>
                        <a:t>111,7</a:t>
                      </a:r>
                      <a:endParaRPr lang="ru-RU" sz="1200" b="1"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chemeClr val="tx1"/>
                          </a:solidFill>
                          <a:latin typeface="Times New Roman"/>
                        </a:rPr>
                        <a:t>0,0</a:t>
                      </a:r>
                      <a:endParaRPr lang="ru-RU" sz="1200" b="1"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43469">
                <a:tc vMerge="1">
                  <a:txBody>
                    <a:bodyPr/>
                    <a:lstStyle/>
                    <a:p>
                      <a:endParaRPr lang="ru-RU"/>
                    </a:p>
                  </a:txBody>
                  <a:tcPr/>
                </a:tc>
                <a:tc>
                  <a:txBody>
                    <a:bodyPr/>
                    <a:lstStyle/>
                    <a:p>
                      <a:pPr algn="l" fontAlgn="ctr"/>
                      <a:r>
                        <a:rPr lang="ru-RU" sz="1200" b="0" i="1" u="none" strike="noStrike">
                          <a:solidFill>
                            <a:srgbClr val="000000"/>
                          </a:solidFill>
                          <a:latin typeface="Times New Roman"/>
                        </a:rPr>
                        <a:t>повышение оплаты труда отдельным категориям работников</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chemeClr val="tx1"/>
                          </a:solidFill>
                          <a:latin typeface="Times New Roman"/>
                        </a:rPr>
                        <a:t>111,7</a:t>
                      </a:r>
                      <a:endParaRPr lang="ru-RU" sz="1200" b="1"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a:solidFill>
                            <a:schemeClr val="tx1"/>
                          </a:solidFill>
                          <a:latin typeface="Times New Roman"/>
                        </a:rPr>
                        <a:t>0,0</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chemeClr val="tx1"/>
                          </a:solidFill>
                          <a:latin typeface="Times New Roman"/>
                        </a:rPr>
                        <a:t>111,7</a:t>
                      </a:r>
                      <a:endParaRPr lang="ru-RU" sz="1200" b="0"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chemeClr val="tx1"/>
                          </a:solidFill>
                          <a:latin typeface="Times New Roman"/>
                        </a:rPr>
                        <a:t>0,0</a:t>
                      </a:r>
                      <a:endParaRPr lang="ru-RU" sz="1200" b="0"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chemeClr val="tx1"/>
                          </a:solidFill>
                          <a:latin typeface="Times New Roman"/>
                        </a:rPr>
                        <a:t>111,7</a:t>
                      </a:r>
                      <a:endParaRPr lang="ru-RU" sz="1200" b="1"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a:solidFill>
                            <a:schemeClr val="tx1"/>
                          </a:solidFill>
                          <a:latin typeface="Times New Roman"/>
                        </a:rPr>
                        <a:t>0,0</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chemeClr val="tx1"/>
                          </a:solidFill>
                          <a:latin typeface="Times New Roman"/>
                        </a:rPr>
                        <a:t>111,7</a:t>
                      </a:r>
                      <a:endParaRPr lang="ru-RU" sz="1200" b="0"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chemeClr val="tx1"/>
                          </a:solidFill>
                          <a:latin typeface="Times New Roman"/>
                        </a:rPr>
                        <a:t>0,0</a:t>
                      </a:r>
                      <a:endParaRPr lang="ru-RU" sz="1200" b="0"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573143">
                <a:tc>
                  <a:txBody>
                    <a:bodyPr/>
                    <a:lstStyle/>
                    <a:p>
                      <a:pPr algn="ctr" fontAlgn="ctr"/>
                      <a:r>
                        <a:rPr lang="ru-RU" sz="1200" b="0" i="0" u="none" strike="noStrike" dirty="0" smtClean="0">
                          <a:solidFill>
                            <a:srgbClr val="000000"/>
                          </a:solidFill>
                          <a:latin typeface="Times New Roman"/>
                        </a:rPr>
                        <a:t>2.</a:t>
                      </a:r>
                      <a:endParaRPr lang="ru-RU" sz="1200" b="0"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ru-RU" sz="1200" b="0" i="0" u="none" strike="noStrike" dirty="0">
                          <a:solidFill>
                            <a:srgbClr val="000000"/>
                          </a:solidFill>
                          <a:latin typeface="Times New Roman"/>
                        </a:rPr>
                        <a:t>№600 "О мерах по обеспечению граждан Российской Федерации доступным и комфортным жильем и повышению качества жилищно-коммунальных услуг"</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endParaRPr lang="ru-RU" sz="1200" b="1"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endParaRPr lang="ru-RU" sz="1200" b="0"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endParaRPr lang="ru-RU" sz="1200" b="0"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endParaRPr lang="ru-RU" sz="1200" b="0"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endParaRPr lang="ru-RU" sz="1200" b="1"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endParaRPr lang="ru-RU" sz="1200" b="0"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endParaRPr lang="ru-RU" sz="1200" b="0"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endParaRPr lang="ru-RU" sz="1200" b="0"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94864">
                <a:tc>
                  <a:txBody>
                    <a:bodyPr/>
                    <a:lstStyle/>
                    <a:p>
                      <a:pPr algn="ctr" fontAlgn="ctr"/>
                      <a:r>
                        <a:rPr lang="ru-RU" sz="1200" b="0" i="0" u="none" strike="noStrike">
                          <a:solidFill>
                            <a:srgbClr val="000000"/>
                          </a:solidFill>
                          <a:latin typeface="Times New Roman"/>
                        </a:rPr>
                        <a:t> </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ru-RU" sz="1200" b="0" i="1" u="none" strike="noStrike">
                          <a:solidFill>
                            <a:srgbClr val="000000"/>
                          </a:solidFill>
                          <a:latin typeface="Times New Roman"/>
                        </a:rPr>
                        <a:t>приобретение жилья</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chemeClr val="tx1"/>
                          </a:solidFill>
                          <a:latin typeface="Times New Roman"/>
                        </a:rPr>
                        <a:t>511,3</a:t>
                      </a:r>
                      <a:endParaRPr lang="ru-RU" sz="1200" b="1"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chemeClr val="tx1"/>
                          </a:solidFill>
                          <a:latin typeface="Times New Roman"/>
                        </a:rPr>
                        <a:t>0,0</a:t>
                      </a:r>
                      <a:endParaRPr lang="ru-RU" sz="1200" b="0"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chemeClr val="tx1"/>
                          </a:solidFill>
                          <a:latin typeface="Times New Roman"/>
                        </a:rPr>
                        <a:t>455,1</a:t>
                      </a:r>
                      <a:endParaRPr lang="ru-RU" sz="1200" b="0"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chemeClr val="tx1"/>
                          </a:solidFill>
                          <a:latin typeface="Times New Roman"/>
                        </a:rPr>
                        <a:t>56,2</a:t>
                      </a:r>
                      <a:endParaRPr lang="ru-RU" sz="1200" b="0"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chemeClr val="tx1"/>
                          </a:solidFill>
                          <a:latin typeface="Times New Roman"/>
                        </a:rPr>
                        <a:t>507,2</a:t>
                      </a:r>
                      <a:endParaRPr lang="ru-RU" sz="1200" b="1"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chemeClr val="tx1"/>
                          </a:solidFill>
                          <a:latin typeface="Times New Roman"/>
                        </a:rPr>
                        <a:t>0,0</a:t>
                      </a:r>
                      <a:endParaRPr lang="ru-RU" sz="1200" b="0"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chemeClr val="tx1"/>
                          </a:solidFill>
                          <a:latin typeface="Times New Roman"/>
                        </a:rPr>
                        <a:t>451,4</a:t>
                      </a:r>
                      <a:endParaRPr lang="ru-RU" sz="1200" b="0"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chemeClr val="tx1"/>
                          </a:solidFill>
                          <a:latin typeface="Times New Roman"/>
                        </a:rPr>
                        <a:t>55,8</a:t>
                      </a:r>
                      <a:endParaRPr lang="ru-RU" sz="1200" b="0"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94864">
                <a:tc>
                  <a:txBody>
                    <a:bodyPr/>
                    <a:lstStyle/>
                    <a:p>
                      <a:pPr algn="ctr" fontAlgn="ctr"/>
                      <a:r>
                        <a:rPr lang="ru-RU" sz="1200" b="0" i="0" u="none" strike="noStrike">
                          <a:solidFill>
                            <a:srgbClr val="000000"/>
                          </a:solidFill>
                          <a:latin typeface="Times New Roman"/>
                        </a:rPr>
                        <a:t> </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ru-RU" sz="1200" b="0" i="1" u="none" strike="noStrike">
                          <a:solidFill>
                            <a:srgbClr val="000000"/>
                          </a:solidFill>
                          <a:latin typeface="Times New Roman"/>
                        </a:rPr>
                        <a:t>градостроительная деятельность</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chemeClr val="tx1"/>
                          </a:solidFill>
                          <a:latin typeface="Times New Roman"/>
                        </a:rPr>
                        <a:t>2,7</a:t>
                      </a:r>
                      <a:endParaRPr lang="ru-RU" sz="1200" b="1"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chemeClr val="tx1"/>
                          </a:solidFill>
                          <a:latin typeface="Times New Roman"/>
                        </a:rPr>
                        <a:t>0,0</a:t>
                      </a:r>
                      <a:endParaRPr lang="ru-RU" sz="1200" b="0"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chemeClr val="tx1"/>
                          </a:solidFill>
                          <a:latin typeface="Times New Roman"/>
                        </a:rPr>
                        <a:t>2,4</a:t>
                      </a:r>
                      <a:endParaRPr lang="ru-RU" sz="1200" b="0"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chemeClr val="tx1"/>
                          </a:solidFill>
                          <a:latin typeface="Times New Roman"/>
                        </a:rPr>
                        <a:t>0,3</a:t>
                      </a:r>
                      <a:endParaRPr lang="ru-RU" sz="1200" b="0"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chemeClr val="tx1"/>
                          </a:solidFill>
                          <a:latin typeface="Times New Roman"/>
                        </a:rPr>
                        <a:t>2,2</a:t>
                      </a:r>
                      <a:endParaRPr lang="ru-RU" sz="1200" b="1"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chemeClr val="tx1"/>
                          </a:solidFill>
                          <a:latin typeface="Times New Roman"/>
                        </a:rPr>
                        <a:t>0,0</a:t>
                      </a:r>
                      <a:endParaRPr lang="ru-RU" sz="1200" b="0"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chemeClr val="tx1"/>
                          </a:solidFill>
                          <a:latin typeface="Times New Roman"/>
                        </a:rPr>
                        <a:t>1,9</a:t>
                      </a:r>
                      <a:endParaRPr lang="ru-RU" sz="1200" b="0"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chemeClr val="tx1"/>
                          </a:solidFill>
                          <a:latin typeface="Times New Roman"/>
                        </a:rPr>
                        <a:t>0,3</a:t>
                      </a:r>
                      <a:endParaRPr lang="ru-RU" sz="1200" b="0" i="0" u="none" strike="noStrike" dirty="0">
                        <a:solidFill>
                          <a:schemeClr val="tx1"/>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445343">
                <a:tc>
                  <a:txBody>
                    <a:bodyPr/>
                    <a:lstStyle/>
                    <a:p>
                      <a:pPr algn="ctr" fontAlgn="ctr"/>
                      <a:r>
                        <a:rPr lang="ru-RU" sz="1200" b="0" i="0" u="none" strike="noStrike">
                          <a:solidFill>
                            <a:srgbClr val="000000"/>
                          </a:solidFill>
                          <a:latin typeface="Times New Roman"/>
                        </a:rPr>
                        <a:t> </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ru-RU" sz="1200" b="0" i="1" u="none" strike="noStrike" dirty="0">
                          <a:solidFill>
                            <a:srgbClr val="000000"/>
                          </a:solidFill>
                          <a:latin typeface="Times New Roman"/>
                        </a:rPr>
                        <a:t>проектирование и строительство объектов инженерной инфраструктуры на территориях, предназначенных для жилищного строительства</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rgbClr val="000000"/>
                          </a:solidFill>
                          <a:latin typeface="Times New Roman"/>
                        </a:rPr>
                        <a:t>13,5</a:t>
                      </a:r>
                      <a:endParaRPr lang="ru-RU" sz="1200" b="1"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rgbClr val="000000"/>
                          </a:solidFill>
                          <a:latin typeface="Times New Roman"/>
                        </a:rPr>
                        <a:t>0,0</a:t>
                      </a:r>
                      <a:endParaRPr lang="ru-RU" sz="1200" b="0"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rgbClr val="000000"/>
                          </a:solidFill>
                          <a:latin typeface="Times New Roman"/>
                        </a:rPr>
                        <a:t>10,1</a:t>
                      </a:r>
                      <a:endParaRPr lang="ru-RU" sz="1200" b="0"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rgbClr val="000000"/>
                          </a:solidFill>
                          <a:latin typeface="Times New Roman"/>
                        </a:rPr>
                        <a:t>3,4</a:t>
                      </a:r>
                      <a:endParaRPr lang="ru-RU" sz="1200" b="0"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rgbClr val="000000"/>
                          </a:solidFill>
                          <a:latin typeface="Times New Roman"/>
                        </a:rPr>
                        <a:t>13,1</a:t>
                      </a:r>
                      <a:endParaRPr lang="ru-RU" sz="1200" b="1"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rgbClr val="000000"/>
                          </a:solidFill>
                          <a:latin typeface="Times New Roman"/>
                        </a:rPr>
                        <a:t>0,0</a:t>
                      </a:r>
                      <a:endParaRPr lang="ru-RU" sz="1200" b="0"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rgbClr val="000000"/>
                          </a:solidFill>
                          <a:latin typeface="Times New Roman"/>
                        </a:rPr>
                        <a:t>9,7</a:t>
                      </a:r>
                      <a:endParaRPr lang="ru-RU" sz="1200" b="0"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rgbClr val="000000"/>
                          </a:solidFill>
                          <a:latin typeface="Times New Roman"/>
                        </a:rPr>
                        <a:t>3,4</a:t>
                      </a:r>
                      <a:endParaRPr lang="ru-RU" sz="1200" b="0"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445343">
                <a:tc>
                  <a:txBody>
                    <a:bodyPr/>
                    <a:lstStyle/>
                    <a:p>
                      <a:pPr algn="ctr" fontAlgn="ctr"/>
                      <a:r>
                        <a:rPr lang="ru-RU" sz="1200" b="0" i="0" u="none" strike="noStrike">
                          <a:solidFill>
                            <a:srgbClr val="000000"/>
                          </a:solidFill>
                          <a:latin typeface="Times New Roman"/>
                        </a:rPr>
                        <a:t> </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ru-RU" sz="1200" b="0" i="1" u="none" strike="noStrike">
                          <a:solidFill>
                            <a:srgbClr val="000000"/>
                          </a:solidFill>
                          <a:latin typeface="Times New Roman"/>
                        </a:rPr>
                        <a:t>мероприятия подпрограммы "Обеспечение жильем молодых семей" федеральной целевой программы "Жилище" на 2015-2020 годы</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rgbClr val="000000"/>
                          </a:solidFill>
                          <a:latin typeface="Times New Roman"/>
                        </a:rPr>
                        <a:t>10,0</a:t>
                      </a:r>
                      <a:endParaRPr lang="ru-RU" sz="1200" b="1"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rgbClr val="000000"/>
                          </a:solidFill>
                          <a:latin typeface="Times New Roman"/>
                        </a:rPr>
                        <a:t>1,3</a:t>
                      </a:r>
                      <a:endParaRPr lang="ru-RU" sz="1200" b="0"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rgbClr val="000000"/>
                          </a:solidFill>
                          <a:latin typeface="Times New Roman"/>
                        </a:rPr>
                        <a:t>8,2</a:t>
                      </a:r>
                      <a:endParaRPr lang="ru-RU" sz="1200" b="0"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rgbClr val="000000"/>
                          </a:solidFill>
                          <a:latin typeface="Times New Roman"/>
                        </a:rPr>
                        <a:t>0,5</a:t>
                      </a:r>
                      <a:endParaRPr lang="ru-RU" sz="1200" b="0"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rgbClr val="000000"/>
                          </a:solidFill>
                          <a:latin typeface="Times New Roman"/>
                        </a:rPr>
                        <a:t>9,9</a:t>
                      </a:r>
                      <a:endParaRPr lang="ru-RU" sz="1200" b="1"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rgbClr val="000000"/>
                          </a:solidFill>
                          <a:latin typeface="Times New Roman"/>
                        </a:rPr>
                        <a:t>1,2</a:t>
                      </a:r>
                      <a:endParaRPr lang="ru-RU" sz="1200" b="0"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rgbClr val="000000"/>
                          </a:solidFill>
                          <a:latin typeface="Times New Roman"/>
                        </a:rPr>
                        <a:t>8,2</a:t>
                      </a:r>
                      <a:endParaRPr lang="ru-RU" sz="1200" b="0"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0" i="0" u="none" strike="noStrike" dirty="0" smtClean="0">
                          <a:solidFill>
                            <a:srgbClr val="000000"/>
                          </a:solidFill>
                          <a:latin typeface="Times New Roman"/>
                        </a:rPr>
                        <a:t>0,5</a:t>
                      </a:r>
                      <a:endParaRPr lang="ru-RU" sz="1200" b="0"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194864">
                <a:tc>
                  <a:txBody>
                    <a:bodyPr/>
                    <a:lstStyle/>
                    <a:p>
                      <a:pPr algn="ctr" fontAlgn="ctr"/>
                      <a:r>
                        <a:rPr lang="ru-RU" sz="1200" b="1" i="1" u="none" strike="noStrike">
                          <a:solidFill>
                            <a:srgbClr val="000000"/>
                          </a:solidFill>
                          <a:latin typeface="Times New Roman"/>
                        </a:rPr>
                        <a:t> </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ru-RU" sz="1200" b="1" i="0" u="none" strike="noStrike">
                          <a:solidFill>
                            <a:srgbClr val="000000"/>
                          </a:solidFill>
                          <a:latin typeface="Times New Roman"/>
                        </a:rPr>
                        <a:t>Итого</a:t>
                      </a: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rgbClr val="000000"/>
                          </a:solidFill>
                          <a:latin typeface="Times New Roman"/>
                        </a:rPr>
                        <a:t>649,2</a:t>
                      </a:r>
                      <a:endParaRPr lang="ru-RU" sz="1200" b="1"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rgbClr val="000000"/>
                          </a:solidFill>
                          <a:latin typeface="Times New Roman"/>
                        </a:rPr>
                        <a:t>1,3</a:t>
                      </a:r>
                      <a:endParaRPr lang="ru-RU" sz="1200" b="1"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rgbClr val="000000"/>
                          </a:solidFill>
                          <a:latin typeface="Times New Roman"/>
                        </a:rPr>
                        <a:t>587,5</a:t>
                      </a:r>
                      <a:endParaRPr lang="ru-RU" sz="1200" b="1"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rgbClr val="000000"/>
                          </a:solidFill>
                          <a:latin typeface="Times New Roman"/>
                        </a:rPr>
                        <a:t>60,4</a:t>
                      </a:r>
                      <a:endParaRPr lang="ru-RU" sz="1200" b="1"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rgbClr val="000000"/>
                          </a:solidFill>
                          <a:latin typeface="Times New Roman"/>
                        </a:rPr>
                        <a:t>644,1</a:t>
                      </a:r>
                      <a:endParaRPr lang="ru-RU" sz="1200" b="1"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rgbClr val="000000"/>
                          </a:solidFill>
                          <a:latin typeface="Times New Roman"/>
                        </a:rPr>
                        <a:t>1,2</a:t>
                      </a:r>
                      <a:endParaRPr lang="ru-RU" sz="1200" b="1"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rgbClr val="000000"/>
                          </a:solidFill>
                          <a:latin typeface="Times New Roman"/>
                        </a:rPr>
                        <a:t>582,9</a:t>
                      </a:r>
                      <a:endParaRPr lang="ru-RU" sz="1200" b="1"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ru-RU" sz="1200" b="1" i="0" u="none" strike="noStrike" dirty="0" smtClean="0">
                          <a:solidFill>
                            <a:srgbClr val="000000"/>
                          </a:solidFill>
                          <a:latin typeface="Times New Roman"/>
                        </a:rPr>
                        <a:t>60,0</a:t>
                      </a:r>
                      <a:endParaRPr lang="ru-RU" sz="1200" b="1" i="0" u="none" strike="noStrike" dirty="0">
                        <a:solidFill>
                          <a:srgbClr val="000000"/>
                        </a:solidFill>
                        <a:latin typeface="Times New Roman"/>
                      </a:endParaRPr>
                    </a:p>
                  </a:txBody>
                  <a:tcPr marL="5535" marR="5535" marT="553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3" name="Прямоугольник 2"/>
          <p:cNvSpPr/>
          <p:nvPr/>
        </p:nvSpPr>
        <p:spPr>
          <a:xfrm>
            <a:off x="395536" y="188640"/>
            <a:ext cx="7056784" cy="646331"/>
          </a:xfrm>
          <a:prstGeom prst="rect">
            <a:avLst/>
          </a:prstGeom>
        </p:spPr>
        <p:txBody>
          <a:bodyPr wrap="square">
            <a:spAutoFit/>
          </a:bodyPr>
          <a:lstStyle/>
          <a:p>
            <a:pPr algn="ctr"/>
            <a:r>
              <a:rPr lang="ru-RU" b="1" i="1" dirty="0" smtClean="0">
                <a:latin typeface="Arial" pitchFamily="34" charset="0"/>
                <a:cs typeface="Arial" pitchFamily="34" charset="0"/>
              </a:rPr>
              <a:t>Исполнение майских указов Президента Российской Федерации в 2018 году, млн.руб.</a:t>
            </a:r>
            <a:endParaRPr lang="ru-RU" b="1" i="1" dirty="0">
              <a:latin typeface="Arial" pitchFamily="34" charset="0"/>
              <a:cs typeface="Arial" pitchFamily="34" charset="0"/>
            </a:endParaRPr>
          </a:p>
        </p:txBody>
      </p:sp>
    </p:spTree>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Содержимое 4"/>
          <p:cNvGraphicFramePr>
            <a:graphicFrameLocks noGrp="1"/>
          </p:cNvGraphicFramePr>
          <p:nvPr>
            <p:ph idx="1"/>
          </p:nvPr>
        </p:nvGraphicFramePr>
        <p:xfrm>
          <a:off x="107504" y="1484784"/>
          <a:ext cx="8928992" cy="5440680"/>
        </p:xfrm>
        <a:graphic>
          <a:graphicData uri="http://schemas.openxmlformats.org/drawingml/2006/table">
            <a:tbl>
              <a:tblPr firstRow="1" bandRow="1">
                <a:tableStyleId>{5C22544A-7EE6-4342-B048-85BDC9FD1C3A}</a:tableStyleId>
              </a:tblPr>
              <a:tblGrid>
                <a:gridCol w="4464496"/>
                <a:gridCol w="4464496"/>
              </a:tblGrid>
              <a:tr h="370840">
                <a:tc>
                  <a:txBody>
                    <a:bodyPr/>
                    <a:lstStyle/>
                    <a:p>
                      <a:r>
                        <a:rPr lang="ru-RU" sz="1600" dirty="0" smtClean="0">
                          <a:latin typeface="Times New Roman" pitchFamily="18" charset="0"/>
                          <a:cs typeface="Times New Roman" pitchFamily="18" charset="0"/>
                        </a:rPr>
                        <a:t>Наименование мероприятий</a:t>
                      </a:r>
                      <a:endParaRPr lang="ru-RU" sz="1600" dirty="0">
                        <a:latin typeface="Times New Roman" pitchFamily="18" charset="0"/>
                        <a:cs typeface="Times New Roman" pitchFamily="18" charset="0"/>
                      </a:endParaRPr>
                    </a:p>
                  </a:txBody>
                  <a:tcPr/>
                </a:tc>
                <a:tc>
                  <a:txBody>
                    <a:bodyPr/>
                    <a:lstStyle/>
                    <a:p>
                      <a:r>
                        <a:rPr lang="ru-RU" sz="1600" dirty="0" smtClean="0">
                          <a:latin typeface="Times New Roman" pitchFamily="18" charset="0"/>
                          <a:cs typeface="Times New Roman" pitchFamily="18" charset="0"/>
                        </a:rPr>
                        <a:t>Бюджетный эффект от реализации мероприятий</a:t>
                      </a:r>
                      <a:r>
                        <a:rPr lang="ru-RU" sz="1600" baseline="0" dirty="0" smtClean="0">
                          <a:latin typeface="Times New Roman" pitchFamily="18" charset="0"/>
                          <a:cs typeface="Times New Roman" pitchFamily="18" charset="0"/>
                        </a:rPr>
                        <a:t> за 2018 год (тыс.руб.)</a:t>
                      </a:r>
                      <a:endParaRPr lang="ru-RU" sz="1600" dirty="0">
                        <a:latin typeface="Times New Roman" pitchFamily="18" charset="0"/>
                        <a:cs typeface="Times New Roman" pitchFamily="18" charset="0"/>
                      </a:endParaRPr>
                    </a:p>
                  </a:txBody>
                  <a:tcPr/>
                </a:tc>
              </a:tr>
              <a:tr h="370840">
                <a:tc gridSpan="2">
                  <a:txBody>
                    <a:bodyPr/>
                    <a:lstStyle/>
                    <a:p>
                      <a:r>
                        <a:rPr lang="ru-RU" sz="1200" b="1" dirty="0" smtClean="0">
                          <a:latin typeface="Times New Roman" pitchFamily="18" charset="0"/>
                          <a:cs typeface="Times New Roman" pitchFamily="18" charset="0"/>
                        </a:rPr>
                        <a:t>Мероприятия по оптимизации расходов бюджета муниципального образования</a:t>
                      </a:r>
                      <a:endParaRPr lang="ru-RU" sz="1200" b="1" dirty="0">
                        <a:latin typeface="Times New Roman" pitchFamily="18" charset="0"/>
                        <a:cs typeface="Times New Roman" pitchFamily="18" charset="0"/>
                      </a:endParaRPr>
                    </a:p>
                  </a:txBody>
                  <a:tcPr/>
                </a:tc>
                <a:tc hMerge="1">
                  <a:txBody>
                    <a:bodyPr/>
                    <a:lstStyle/>
                    <a:p>
                      <a:endParaRPr lang="ru-RU" dirty="0"/>
                    </a:p>
                  </a:txBody>
                  <a:tcPr/>
                </a:tc>
              </a:tr>
              <a:tr h="370840">
                <a:tc>
                  <a:txBody>
                    <a:bodyPr/>
                    <a:lstStyle/>
                    <a:p>
                      <a:r>
                        <a:rPr lang="ru-RU" sz="1200" dirty="0" smtClean="0">
                          <a:latin typeface="Times New Roman" pitchFamily="18" charset="0"/>
                          <a:cs typeface="Times New Roman" pitchFamily="18" charset="0"/>
                        </a:rPr>
                        <a:t>Сокращение расходов бюджета городского округа за исключением межбюджетных трансфертов</a:t>
                      </a:r>
                      <a:endParaRPr lang="ru-RU" sz="1200" dirty="0">
                        <a:latin typeface="Times New Roman" pitchFamily="18" charset="0"/>
                        <a:cs typeface="Times New Roman" pitchFamily="18" charset="0"/>
                      </a:endParaRPr>
                    </a:p>
                  </a:txBody>
                  <a:tcPr/>
                </a:tc>
                <a:tc>
                  <a:txBody>
                    <a:bodyPr/>
                    <a:lstStyle/>
                    <a:p>
                      <a:pPr algn="ctr"/>
                      <a:r>
                        <a:rPr lang="ru-RU" sz="1200" dirty="0" smtClean="0">
                          <a:latin typeface="Times New Roman" pitchFamily="18" charset="0"/>
                          <a:cs typeface="Times New Roman" pitchFamily="18" charset="0"/>
                        </a:rPr>
                        <a:t>31 705,2</a:t>
                      </a:r>
                      <a:endParaRPr lang="ru-RU" sz="1200" dirty="0">
                        <a:latin typeface="Times New Roman" pitchFamily="18" charset="0"/>
                        <a:cs typeface="Times New Roman" pitchFamily="18" charset="0"/>
                      </a:endParaRPr>
                    </a:p>
                  </a:txBody>
                  <a:tcPr/>
                </a:tc>
              </a:tr>
              <a:tr h="370840">
                <a:tc>
                  <a:txBody>
                    <a:bodyPr/>
                    <a:lstStyle/>
                    <a:p>
                      <a:r>
                        <a:rPr lang="ru-RU" sz="1200" dirty="0" smtClean="0">
                          <a:latin typeface="Times New Roman" pitchFamily="18" charset="0"/>
                          <a:cs typeface="Times New Roman" pitchFamily="18" charset="0"/>
                        </a:rPr>
                        <a:t>в результате </a:t>
                      </a:r>
                      <a:r>
                        <a:rPr lang="ru-RU" sz="1200" dirty="0" err="1" smtClean="0">
                          <a:latin typeface="Times New Roman" pitchFamily="18" charset="0"/>
                          <a:cs typeface="Times New Roman" pitchFamily="18" charset="0"/>
                        </a:rPr>
                        <a:t>cокращения</a:t>
                      </a:r>
                      <a:r>
                        <a:rPr lang="ru-RU" sz="1200" dirty="0" smtClean="0">
                          <a:latin typeface="Times New Roman" pitchFamily="18" charset="0"/>
                          <a:cs typeface="Times New Roman" pitchFamily="18" charset="0"/>
                        </a:rPr>
                        <a:t> бюджетных ассигнований на закупку товаров, работ и услуг, в том числе в целях повышения эффективности осуществления закупок, обоснованности цен, контрактов, комплектности и технических характеристик, проведении экспертизы качества поставленного товара, результатов выполненной работы </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25 946,6</a:t>
                      </a:r>
                      <a:endParaRPr lang="ru-RU" sz="1200" dirty="0">
                        <a:latin typeface="Times New Roman" pitchFamily="18" charset="0"/>
                        <a:cs typeface="Times New Roman" pitchFamily="18" charset="0"/>
                      </a:endParaRPr>
                    </a:p>
                  </a:txBody>
                  <a:tcPr/>
                </a:tc>
              </a:tr>
              <a:tr h="370840">
                <a:tc>
                  <a:txBody>
                    <a:bodyPr/>
                    <a:lstStyle/>
                    <a:p>
                      <a:r>
                        <a:rPr lang="ru-RU" sz="1200" dirty="0" smtClean="0">
                          <a:latin typeface="Times New Roman" pitchFamily="18" charset="0"/>
                          <a:cs typeface="Times New Roman" pitchFamily="18" charset="0"/>
                        </a:rPr>
                        <a:t>в результате оптимизации лимитов потребления топливно-энергетических ресурсов муниципальных учреждений, обеспечение </a:t>
                      </a:r>
                      <a:r>
                        <a:rPr lang="ru-RU" sz="1200" dirty="0" err="1" smtClean="0">
                          <a:latin typeface="Times New Roman" pitchFamily="18" charset="0"/>
                          <a:cs typeface="Times New Roman" pitchFamily="18" charset="0"/>
                        </a:rPr>
                        <a:t>энергоэффективности</a:t>
                      </a:r>
                      <a:r>
                        <a:rPr lang="ru-RU" sz="1200" dirty="0" smtClean="0">
                          <a:latin typeface="Times New Roman" pitchFamily="18" charset="0"/>
                          <a:cs typeface="Times New Roman" pitchFamily="18" charset="0"/>
                        </a:rPr>
                        <a:t> в бюджетном секторе </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5 758,6</a:t>
                      </a:r>
                      <a:endParaRPr lang="ru-RU" sz="1200" dirty="0">
                        <a:latin typeface="Times New Roman" pitchFamily="18" charset="0"/>
                        <a:cs typeface="Times New Roman" pitchFamily="18" charset="0"/>
                      </a:endParaRPr>
                    </a:p>
                  </a:txBody>
                  <a:tcPr/>
                </a:tc>
              </a:tr>
              <a:tr h="370840">
                <a:tc>
                  <a:txBody>
                    <a:bodyPr/>
                    <a:lstStyle/>
                    <a:p>
                      <a:r>
                        <a:rPr lang="ru-RU" sz="1200" dirty="0" smtClean="0">
                          <a:latin typeface="Times New Roman" pitchFamily="18" charset="0"/>
                          <a:cs typeface="Times New Roman" pitchFamily="18" charset="0"/>
                        </a:rPr>
                        <a:t>Проведение мероприятий, направленных на расширение перечня и объемов платных услуг, оказываемых муниципальными учреждениями в соответствии с их уставами</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1 613,4</a:t>
                      </a:r>
                      <a:endParaRPr lang="ru-RU" sz="1200" dirty="0">
                        <a:latin typeface="Times New Roman" pitchFamily="18" charset="0"/>
                        <a:cs typeface="Times New Roman" pitchFamily="18" charset="0"/>
                      </a:endParaRPr>
                    </a:p>
                  </a:txBody>
                  <a:tcPr/>
                </a:tc>
              </a:tr>
              <a:tr h="370840">
                <a:tc gridSpan="2">
                  <a:txBody>
                    <a:bodyPr/>
                    <a:lstStyle/>
                    <a:p>
                      <a:r>
                        <a:rPr lang="ru-RU" sz="1200" b="1" dirty="0" smtClean="0">
                          <a:latin typeface="Times New Roman" pitchFamily="18" charset="0"/>
                          <a:cs typeface="Times New Roman" pitchFamily="18" charset="0"/>
                        </a:rPr>
                        <a:t>Мероприятия по сокращению муниципального долга и расходов на его обслуживание</a:t>
                      </a:r>
                      <a:endParaRPr lang="ru-RU" sz="1200" b="1" dirty="0">
                        <a:latin typeface="Times New Roman" pitchFamily="18" charset="0"/>
                        <a:cs typeface="Times New Roman" pitchFamily="18" charset="0"/>
                      </a:endParaRPr>
                    </a:p>
                  </a:txBody>
                  <a:tcPr/>
                </a:tc>
                <a:tc hMerge="1">
                  <a:txBody>
                    <a:bodyPr/>
                    <a:lstStyle/>
                    <a:p>
                      <a:endParaRPr lang="ru-RU" dirty="0"/>
                    </a:p>
                  </a:txBody>
                  <a:tcPr/>
                </a:tc>
              </a:tr>
              <a:tr h="370840">
                <a:tc>
                  <a:txBody>
                    <a:bodyPr/>
                    <a:lstStyle/>
                    <a:p>
                      <a:r>
                        <a:rPr lang="ru-RU" sz="1200" dirty="0" smtClean="0">
                          <a:latin typeface="Times New Roman" pitchFamily="18" charset="0"/>
                          <a:cs typeface="Times New Roman" pitchFamily="18" charset="0"/>
                        </a:rPr>
                        <a:t>Установление предельного годового объема расходов на обслуживание муниципального долга не более 1,0 % от общего годового объема расходов бюджета города, за исключением расходов, осуществляемых за счет субвенций</a:t>
                      </a:r>
                      <a:endParaRPr lang="ru-RU" sz="1200" dirty="0">
                        <a:latin typeface="Times New Roman" pitchFamily="18" charset="0"/>
                        <a:cs typeface="Times New Roman" pitchFamily="18" charset="0"/>
                      </a:endParaRPr>
                    </a:p>
                  </a:txBody>
                  <a:tcPr/>
                </a:tc>
                <a:tc>
                  <a:txBody>
                    <a:bodyPr/>
                    <a:lstStyle/>
                    <a:p>
                      <a:pPr algn="ctr"/>
                      <a:endParaRPr lang="ru-RU" sz="1200" dirty="0" smtClean="0">
                        <a:latin typeface="Times New Roman" pitchFamily="18" charset="0"/>
                        <a:cs typeface="Times New Roman" pitchFamily="18" charset="0"/>
                      </a:endParaRPr>
                    </a:p>
                    <a:p>
                      <a:pPr algn="ctr"/>
                      <a:r>
                        <a:rPr lang="ru-RU" sz="1200" dirty="0" smtClean="0">
                          <a:latin typeface="Times New Roman" pitchFamily="18" charset="0"/>
                          <a:cs typeface="Times New Roman" pitchFamily="18" charset="0"/>
                        </a:rPr>
                        <a:t>1</a:t>
                      </a:r>
                      <a:r>
                        <a:rPr lang="ru-RU" sz="1200" baseline="0" dirty="0" smtClean="0">
                          <a:latin typeface="Times New Roman" pitchFamily="18" charset="0"/>
                          <a:cs typeface="Times New Roman" pitchFamily="18" charset="0"/>
                        </a:rPr>
                        <a:t> 653,4</a:t>
                      </a:r>
                      <a:endParaRPr lang="ru-RU" sz="1200" dirty="0">
                        <a:latin typeface="Times New Roman" pitchFamily="18" charset="0"/>
                        <a:cs typeface="Times New Roman" pitchFamily="18" charset="0"/>
                      </a:endParaRPr>
                    </a:p>
                  </a:txBody>
                  <a:tcPr/>
                </a:tc>
              </a:tr>
              <a:tr h="370840">
                <a:tc>
                  <a:txBody>
                    <a:bodyPr/>
                    <a:lstStyle/>
                    <a:p>
                      <a:endParaRPr lang="ru-RU" sz="1200" dirty="0">
                        <a:latin typeface="Times New Roman" pitchFamily="18" charset="0"/>
                        <a:cs typeface="Times New Roman" pitchFamily="18" charset="0"/>
                      </a:endParaRPr>
                    </a:p>
                  </a:txBody>
                  <a:tcPr/>
                </a:tc>
                <a:tc>
                  <a:txBody>
                    <a:bodyPr/>
                    <a:lstStyle/>
                    <a:p>
                      <a:endParaRPr lang="ru-RU" dirty="0"/>
                    </a:p>
                  </a:txBody>
                  <a:tcPr/>
                </a:tc>
              </a:tr>
            </a:tbl>
          </a:graphicData>
        </a:graphic>
      </p:graphicFrame>
      <p:sp>
        <p:nvSpPr>
          <p:cNvPr id="4" name="Прямоугольник 3"/>
          <p:cNvSpPr/>
          <p:nvPr/>
        </p:nvSpPr>
        <p:spPr>
          <a:xfrm>
            <a:off x="179512" y="116632"/>
            <a:ext cx="8964488" cy="1292662"/>
          </a:xfrm>
          <a:prstGeom prst="rect">
            <a:avLst/>
          </a:prstGeom>
        </p:spPr>
        <p:txBody>
          <a:bodyPr wrap="square">
            <a:spAutoFit/>
          </a:bodyPr>
          <a:lstStyle/>
          <a:p>
            <a:r>
              <a:rPr lang="ru-RU" sz="1300" b="1" i="1" dirty="0" smtClean="0">
                <a:latin typeface="Times New Roman" pitchFamily="18" charset="0"/>
                <a:cs typeface="Times New Roman" pitchFamily="18" charset="0"/>
              </a:rPr>
              <a:t>Меры, направленные в 2018 году на увеличение доходов бюджета городского округа город Урай, повышение эффективности бюджетных расходов и сокращение долговой нагрузки (План мероприятий по росту доходов, оптимизации расходов бюджета и сокращению муниципального долга бюджета городского округа город Урай на 2018 год и на плановый период 2019 и 2020 годов, утвержденный постановлением администрации города Урай от 28.12.2017 №3909 «О мерах по реализации решения Думы города Урай от 26.12.2017№105  «О бюджете городского округа город Урай на 2018 год и на плановый период  2019 и 2020 годов»</a:t>
            </a:r>
            <a:endParaRPr lang="ru-RU" sz="13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179512" y="116632"/>
            <a:ext cx="8784976" cy="584775"/>
          </a:xfrm>
          <a:prstGeom prst="rect">
            <a:avLst/>
          </a:prstGeom>
        </p:spPr>
        <p:txBody>
          <a:bodyPr wrap="square">
            <a:spAutoFit/>
          </a:bodyPr>
          <a:lstStyle/>
          <a:p>
            <a:pPr fontAlgn="b"/>
            <a:r>
              <a:rPr lang="ru-RU" sz="1600" b="1" i="1" dirty="0" smtClean="0">
                <a:solidFill>
                  <a:srgbClr val="000000"/>
                </a:solidFill>
                <a:latin typeface="Times New Roman" panose="02020603050405020304" pitchFamily="18" charset="0"/>
                <a:cs typeface="Times New Roman" panose="02020603050405020304" pitchFamily="18" charset="0"/>
              </a:rPr>
              <a:t>Результаты достижения показателей муниципальной программы</a:t>
            </a:r>
          </a:p>
          <a:p>
            <a:pPr fontAlgn="b"/>
            <a:r>
              <a:rPr lang="ru-RU" sz="1600" b="1" i="1" dirty="0" smtClean="0">
                <a:solidFill>
                  <a:srgbClr val="000000"/>
                </a:solidFill>
                <a:latin typeface="Times New Roman" panose="02020603050405020304" pitchFamily="18" charset="0"/>
                <a:cs typeface="Times New Roman" panose="02020603050405020304" pitchFamily="18" charset="0"/>
              </a:rPr>
              <a:t>«Развитие </a:t>
            </a:r>
            <a:r>
              <a:rPr lang="ru-RU" sz="1600" b="1" i="1" dirty="0">
                <a:solidFill>
                  <a:srgbClr val="000000"/>
                </a:solidFill>
                <a:latin typeface="Times New Roman" panose="02020603050405020304" pitchFamily="18" charset="0"/>
                <a:cs typeface="Times New Roman" panose="02020603050405020304" pitchFamily="18" charset="0"/>
              </a:rPr>
              <a:t>образования города </a:t>
            </a:r>
            <a:r>
              <a:rPr lang="ru-RU" sz="1600" b="1" i="1" dirty="0" smtClean="0">
                <a:solidFill>
                  <a:srgbClr val="000000"/>
                </a:solidFill>
                <a:latin typeface="Times New Roman" panose="02020603050405020304" pitchFamily="18" charset="0"/>
                <a:cs typeface="Times New Roman" panose="02020603050405020304" pitchFamily="18" charset="0"/>
              </a:rPr>
              <a:t>Урай» </a:t>
            </a:r>
            <a:r>
              <a:rPr lang="ru-RU" sz="1600" b="1" i="1" dirty="0">
                <a:solidFill>
                  <a:srgbClr val="000000"/>
                </a:solidFill>
                <a:latin typeface="Times New Roman" panose="02020603050405020304" pitchFamily="18" charset="0"/>
                <a:cs typeface="Times New Roman" panose="02020603050405020304" pitchFamily="18" charset="0"/>
              </a:rPr>
              <a:t>на 2014-2018 годы</a:t>
            </a:r>
          </a:p>
        </p:txBody>
      </p:sp>
      <p:graphicFrame>
        <p:nvGraphicFramePr>
          <p:cNvPr id="4" name="Таблица 3"/>
          <p:cNvGraphicFramePr>
            <a:graphicFrameLocks noGrp="1"/>
          </p:cNvGraphicFramePr>
          <p:nvPr>
            <p:extLst>
              <p:ext uri="{D42A27DB-BD31-4B8C-83A1-F6EECF244321}">
                <p14:modId xmlns="" xmlns:p14="http://schemas.microsoft.com/office/powerpoint/2010/main" val="1769613973"/>
              </p:ext>
            </p:extLst>
          </p:nvPr>
        </p:nvGraphicFramePr>
        <p:xfrm>
          <a:off x="157799" y="3429000"/>
          <a:ext cx="8784977" cy="3031790"/>
        </p:xfrm>
        <a:graphic>
          <a:graphicData uri="http://schemas.openxmlformats.org/drawingml/2006/table">
            <a:tbl>
              <a:tblPr>
                <a:tableStyleId>{5C22544A-7EE6-4342-B048-85BDC9FD1C3A}</a:tableStyleId>
              </a:tblPr>
              <a:tblGrid>
                <a:gridCol w="5524881"/>
                <a:gridCol w="642428"/>
                <a:gridCol w="835157"/>
                <a:gridCol w="835157"/>
                <a:gridCol w="947354"/>
              </a:tblGrid>
              <a:tr h="190146">
                <a:tc rowSpan="2">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 Наименование целевого показателя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ru-RU" sz="1000" b="0" u="none" strike="noStrike" dirty="0" err="1" smtClean="0">
                          <a:effectLst/>
                          <a:latin typeface="Times New Roman" panose="02020603050405020304" pitchFamily="18" charset="0"/>
                          <a:cs typeface="Times New Roman" panose="02020603050405020304" pitchFamily="18" charset="0"/>
                        </a:rPr>
                        <a:t>ед.изм</a:t>
                      </a:r>
                      <a:r>
                        <a:rPr lang="ru-RU" sz="1000" b="0" u="none" strike="noStrike" dirty="0" smtClean="0">
                          <a:effectLst/>
                          <a:latin typeface="Times New Roman" panose="02020603050405020304" pitchFamily="18" charset="0"/>
                          <a:cs typeface="Times New Roman" panose="02020603050405020304" pitchFamily="18" charset="0"/>
                        </a:rPr>
                        <a:t>.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2017 год</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2018 год</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209462">
                <a:tc vMerge="1">
                  <a:txBody>
                    <a:bodyPr/>
                    <a:lstStyle/>
                    <a:p>
                      <a:pPr algn="l" fontAlgn="t"/>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smtClean="0">
                          <a:solidFill>
                            <a:srgbClr val="000000"/>
                          </a:solidFill>
                          <a:effectLst/>
                          <a:latin typeface="Times New Roman" panose="02020603050405020304" pitchFamily="18" charset="0"/>
                        </a:rPr>
                        <a:t>факт</a:t>
                      </a:r>
                      <a:endParaRPr lang="ru-RU" sz="10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smtClean="0">
                          <a:solidFill>
                            <a:srgbClr val="000000"/>
                          </a:solidFill>
                          <a:effectLst/>
                          <a:latin typeface="Times New Roman" panose="02020603050405020304" pitchFamily="18" charset="0"/>
                        </a:rPr>
                        <a:t>план</a:t>
                      </a:r>
                      <a:endParaRPr lang="ru-RU" sz="10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smtClean="0">
                          <a:solidFill>
                            <a:srgbClr val="000000"/>
                          </a:solidFill>
                          <a:effectLst/>
                          <a:latin typeface="Times New Roman" panose="02020603050405020304" pitchFamily="18" charset="0"/>
                        </a:rPr>
                        <a:t>факт</a:t>
                      </a:r>
                      <a:endParaRPr lang="ru-RU" sz="10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83965">
                <a:tc>
                  <a:txBody>
                    <a:bodyPr/>
                    <a:lstStyle/>
                    <a:p>
                      <a:pPr algn="l"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Доля детей в возрасте от 1-6 лет, получающих дошкольную образовательную услугу и (или) услугу по их содержанию в муниципальных образовательных организациях, в общей численности детей в возрасте от 1-6 лет</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latin typeface="Times New Roman"/>
                        </a:rPr>
                        <a:t>69,8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rPr>
                        <a:t>68,6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rPr>
                        <a:t>70,3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471">
                <a:tc>
                  <a:txBody>
                    <a:bodyPr/>
                    <a:lstStyle/>
                    <a:p>
                      <a:pPr algn="l"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Доля детей в возрасте от 1-6 лет, стоящих на учете для определения в муниципальные дошкольные образовательные организации, в общей численности детей в возрасте от 1-6 лет</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a:solidFill>
                            <a:srgbClr val="000000"/>
                          </a:solidFill>
                          <a:latin typeface="Times New Roman"/>
                        </a:rPr>
                        <a:t>17,3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rPr>
                        <a:t>23,9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rPr>
                        <a:t>13,8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89310">
                <a:tc>
                  <a:txBody>
                    <a:bodyPr/>
                    <a:lstStyle/>
                    <a:p>
                      <a:pPr algn="just"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Количество призеров и победителей Всероссийской олимпиады школьников, от общего количества участников</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a:solidFill>
                            <a:srgbClr val="000000"/>
                          </a:solidFill>
                          <a:effectLst/>
                          <a:latin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a:solidFill>
                            <a:srgbClr val="000000"/>
                          </a:solidFill>
                          <a:latin typeface="Times New Roman"/>
                        </a:rPr>
                        <a:t>84,8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rPr>
                        <a:t>61,2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37471">
                <a:tc>
                  <a:txBody>
                    <a:bodyPr/>
                    <a:lstStyle/>
                    <a:p>
                      <a:pPr algn="l"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Участие общественности в управлении образовательными  организациями (в </a:t>
                      </a:r>
                      <a:r>
                        <a:rPr lang="ru-RU" sz="1000" b="0" i="0" u="none" strike="noStrike" dirty="0" err="1" smtClean="0">
                          <a:solidFill>
                            <a:srgbClr val="000000"/>
                          </a:solidFill>
                          <a:effectLst/>
                          <a:latin typeface="Times New Roman" panose="02020603050405020304" pitchFamily="18" charset="0"/>
                          <a:cs typeface="Times New Roman" panose="02020603050405020304" pitchFamily="18" charset="0"/>
                        </a:rPr>
                        <a:t>т.ч</a:t>
                      </a: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 в решении вопросов финансово-хозяйственной деятельности, контроля качества образования)</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a:solidFill>
                            <a:srgbClr val="000000"/>
                          </a:solidFill>
                          <a:effectLst/>
                          <a:latin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a:solidFill>
                            <a:srgbClr val="000000"/>
                          </a:solidFill>
                          <a:latin typeface="Times New Roman"/>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rPr>
                        <a:t>100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83965">
                <a:tc>
                  <a:txBody>
                    <a:bodyPr/>
                    <a:lstStyle/>
                    <a:p>
                      <a:pPr algn="l"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Доля обучающихся в муниципальных общеобразовательных организациях, занимающихся во вторую (третью) смену, в общей численности обучающихся в муниципальных общеобразовательных организациях</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a:solidFill>
                            <a:srgbClr val="000000"/>
                          </a:solidFill>
                          <a:effectLst/>
                          <a:latin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a:solidFill>
                            <a:srgbClr val="000000"/>
                          </a:solidFill>
                          <a:latin typeface="Times New Roman"/>
                        </a:rPr>
                        <a:t>24,52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rPr>
                        <a:t>20,1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 name="Прямоугольник 4"/>
          <p:cNvSpPr/>
          <p:nvPr/>
        </p:nvSpPr>
        <p:spPr>
          <a:xfrm>
            <a:off x="179512" y="692696"/>
            <a:ext cx="5760640" cy="523220"/>
          </a:xfrm>
          <a:prstGeom prst="rect">
            <a:avLst/>
          </a:prstGeom>
        </p:spPr>
        <p:txBody>
          <a:bodyPr wrap="square">
            <a:spAutoFit/>
          </a:bodyPr>
          <a:lstStyle/>
          <a:p>
            <a:pPr fontAlgn="b"/>
            <a:r>
              <a:rPr lang="ru-RU" sz="1400" b="1" dirty="0" smtClean="0">
                <a:solidFill>
                  <a:srgbClr val="000000"/>
                </a:solidFill>
                <a:latin typeface="Times New Roman" panose="02020603050405020304" pitchFamily="18" charset="0"/>
                <a:cs typeface="Times New Roman" panose="02020603050405020304" pitchFamily="18" charset="0"/>
              </a:rPr>
              <a:t>Предусмотрено на год – 1 429 521,1 </a:t>
            </a:r>
            <a:r>
              <a:rPr lang="ru-RU" sz="1400" b="1" dirty="0" err="1" smtClean="0">
                <a:solidFill>
                  <a:srgbClr val="000000"/>
                </a:solidFill>
                <a:latin typeface="Times New Roman" panose="02020603050405020304" pitchFamily="18" charset="0"/>
                <a:cs typeface="Times New Roman" panose="02020603050405020304" pitchFamily="18" charset="0"/>
              </a:rPr>
              <a:t>тыс.рублей</a:t>
            </a:r>
            <a:endParaRPr lang="ru-RU" sz="1400" b="1" dirty="0" smtClean="0">
              <a:solidFill>
                <a:srgbClr val="000000"/>
              </a:solidFill>
              <a:latin typeface="Times New Roman" panose="02020603050405020304" pitchFamily="18" charset="0"/>
              <a:cs typeface="Times New Roman" panose="02020603050405020304" pitchFamily="18" charset="0"/>
            </a:endParaRPr>
          </a:p>
          <a:p>
            <a:pPr fontAlgn="b"/>
            <a:r>
              <a:rPr lang="ru-RU" sz="1400" b="1" dirty="0" smtClean="0">
                <a:solidFill>
                  <a:srgbClr val="000000"/>
                </a:solidFill>
                <a:latin typeface="Times New Roman" panose="02020603050405020304" pitchFamily="18" charset="0"/>
                <a:cs typeface="Times New Roman" panose="02020603050405020304" pitchFamily="18" charset="0"/>
              </a:rPr>
              <a:t>исполнено – 1 418 037,5 </a:t>
            </a:r>
            <a:r>
              <a:rPr lang="ru-RU" sz="1400" b="1" dirty="0" err="1" smtClean="0">
                <a:solidFill>
                  <a:srgbClr val="000000"/>
                </a:solidFill>
                <a:latin typeface="Times New Roman" panose="02020603050405020304" pitchFamily="18" charset="0"/>
                <a:cs typeface="Times New Roman" panose="02020603050405020304" pitchFamily="18" charset="0"/>
              </a:rPr>
              <a:t>тыс.рублей</a:t>
            </a:r>
            <a:r>
              <a:rPr lang="ru-RU" sz="1400" b="1" dirty="0" smtClean="0">
                <a:solidFill>
                  <a:srgbClr val="000000"/>
                </a:solidFill>
                <a:latin typeface="Times New Roman" panose="02020603050405020304" pitchFamily="18" charset="0"/>
                <a:cs typeface="Times New Roman" panose="02020603050405020304" pitchFamily="18" charset="0"/>
              </a:rPr>
              <a:t> </a:t>
            </a:r>
            <a:endParaRPr lang="ru-RU" sz="1400" b="1" dirty="0">
              <a:solidFill>
                <a:srgbClr val="00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323528" y="1493495"/>
            <a:ext cx="8820472" cy="276999"/>
          </a:xfrm>
          <a:prstGeom prst="rect">
            <a:avLst/>
          </a:prstGeom>
        </p:spPr>
        <p:txBody>
          <a:bodyPr wrap="square">
            <a:spAutoFit/>
          </a:bodyPr>
          <a:lstStyle/>
          <a:p>
            <a:endParaRPr lang="ru-RU" sz="1200" dirty="0"/>
          </a:p>
        </p:txBody>
      </p:sp>
      <p:sp>
        <p:nvSpPr>
          <p:cNvPr id="6" name="Прямоугольник 5"/>
          <p:cNvSpPr/>
          <p:nvPr/>
        </p:nvSpPr>
        <p:spPr>
          <a:xfrm>
            <a:off x="0" y="1196752"/>
            <a:ext cx="8784976" cy="1634102"/>
          </a:xfrm>
          <a:prstGeom prst="rect">
            <a:avLst/>
          </a:prstGeom>
        </p:spPr>
        <p:txBody>
          <a:bodyPr wrap="square">
            <a:spAutoFit/>
          </a:bodyPr>
          <a:lstStyle/>
          <a:p>
            <a:pPr indent="450215" algn="just">
              <a:lnSpc>
                <a:spcPct val="115000"/>
              </a:lnSpc>
              <a:spcAft>
                <a:spcPts val="0"/>
              </a:spcAft>
              <a:tabLst>
                <a:tab pos="540385" algn="l"/>
              </a:tabLst>
            </a:pPr>
            <a:r>
              <a:rPr lang="ru-RU" sz="1100" dirty="0">
                <a:latin typeface="Times New Roman" panose="02020603050405020304" pitchFamily="18" charset="0"/>
                <a:ea typeface="Times New Roman" panose="02020603050405020304" pitchFamily="18" charset="0"/>
              </a:rPr>
              <a:t>В 2018 году выдано 1 144 сертификата для детей на получение гарантированных бесплатных услуг дополнительного образования, позволяющих детям самостоятельно формировать спрос на дополнительное образование, тем самым стимулируя конкуренцию между муниципальными и немуниципальными организациями за получение средств из бюджета города. В систему персонифицированного финансирования дополнительного образования детей (ПФДО) в 2018 году включены 2 муниципальных учреждения дополнительного образования (МБУ ДО «Детская школа искусств №2», МБУ ДО «Центр молодежи и дополнительного образования») и 2 некоммерческие организации (ЧУДО «Центр творческого развития и гуманитарного образования «Духовное просвещение», ЧУДО «Детский центр «Успех»). Объем финансового обеспечения сертификатов дополнительного образования по дополнительным общеразвивающим программам за 2018 год составил 29 490,8 тыс. рублей</a:t>
            </a:r>
            <a:r>
              <a:rPr lang="ru-RU" sz="1100" dirty="0" smtClean="0">
                <a:latin typeface="Times New Roman" panose="02020603050405020304" pitchFamily="18" charset="0"/>
                <a:ea typeface="Times New Roman" panose="02020603050405020304" pitchFamily="18" charset="0"/>
              </a:rPr>
              <a:t>.</a:t>
            </a:r>
            <a:endParaRPr lang="ru-RU" sz="1100" dirty="0">
              <a:latin typeface="Times New Roman" panose="02020603050405020304" pitchFamily="18" charset="0"/>
              <a:ea typeface="Times New Roman" panose="02020603050405020304" pitchFamily="18" charset="0"/>
            </a:endParaRPr>
          </a:p>
        </p:txBody>
      </p:sp>
      <p:sp>
        <p:nvSpPr>
          <p:cNvPr id="7" name="Прямоугольник 6"/>
          <p:cNvSpPr/>
          <p:nvPr/>
        </p:nvSpPr>
        <p:spPr>
          <a:xfrm>
            <a:off x="179512" y="2890391"/>
            <a:ext cx="8784976" cy="338554"/>
          </a:xfrm>
          <a:prstGeom prst="rect">
            <a:avLst/>
          </a:prstGeom>
        </p:spPr>
        <p:txBody>
          <a:bodyPr wrap="square">
            <a:spAutoFit/>
          </a:bodyPr>
          <a:lstStyle/>
          <a:p>
            <a:pPr lvl="0" fontAlgn="b"/>
            <a:r>
              <a:rPr lang="ru-RU" sz="1600" i="1" dirty="0" smtClean="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a:t>
            </a:r>
            <a:r>
              <a:rPr lang="ru-RU" sz="1600" i="1" dirty="0">
                <a:solidFill>
                  <a:srgbClr val="000000"/>
                </a:solidFill>
                <a:latin typeface="Times New Roman" panose="02020603050405020304" pitchFamily="18" charset="0"/>
                <a:cs typeface="Times New Roman" panose="02020603050405020304" pitchFamily="18" charset="0"/>
              </a:rPr>
              <a:t>муниципальной </a:t>
            </a:r>
            <a:r>
              <a:rPr lang="ru-RU" sz="1600" i="1" dirty="0" smtClean="0">
                <a:solidFill>
                  <a:srgbClr val="000000"/>
                </a:solidFill>
                <a:latin typeface="Times New Roman" panose="02020603050405020304" pitchFamily="18" charset="0"/>
                <a:cs typeface="Times New Roman" panose="02020603050405020304" pitchFamily="18" charset="0"/>
              </a:rPr>
              <a:t>программы</a:t>
            </a:r>
            <a:endParaRPr lang="ru-RU" sz="16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25032062"/>
      </p:ext>
    </p:extLst>
  </p:cSld>
  <p:clrMapOvr>
    <a:masterClrMapping/>
  </p:clrMapOvr>
  <p:transition spd="slow"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 xmlns:p14="http://schemas.microsoft.com/office/powerpoint/2010/main" val="581455119"/>
              </p:ext>
            </p:extLst>
          </p:nvPr>
        </p:nvGraphicFramePr>
        <p:xfrm>
          <a:off x="35496" y="1124744"/>
          <a:ext cx="8856985" cy="5620698"/>
        </p:xfrm>
        <a:graphic>
          <a:graphicData uri="http://schemas.openxmlformats.org/drawingml/2006/table">
            <a:tbl>
              <a:tblPr>
                <a:tableStyleId>{5C22544A-7EE6-4342-B048-85BDC9FD1C3A}</a:tableStyleId>
              </a:tblPr>
              <a:tblGrid>
                <a:gridCol w="5652845"/>
                <a:gridCol w="723038"/>
                <a:gridCol w="723038"/>
                <a:gridCol w="854499"/>
                <a:gridCol w="903565"/>
              </a:tblGrid>
              <a:tr h="360042">
                <a:tc rowSpan="2">
                  <a:txBody>
                    <a:bodyPr/>
                    <a:lstStyle/>
                    <a:p>
                      <a:pPr algn="ctr" fontAlgn="ctr"/>
                      <a:r>
                        <a:rPr lang="ru-RU" sz="1000" b="0" u="none" strike="noStrike" dirty="0">
                          <a:effectLst/>
                          <a:latin typeface="Times New Roman" panose="02020603050405020304" pitchFamily="18" charset="0"/>
                          <a:cs typeface="Times New Roman" panose="02020603050405020304" pitchFamily="18" charset="0"/>
                        </a:rPr>
                        <a:t> Наименование целевого показателя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fontAlgn="ctr"/>
                      <a:r>
                        <a:rPr lang="ru-RU" sz="1000" b="0" u="none" strike="noStrike" dirty="0" err="1" smtClean="0">
                          <a:effectLst/>
                          <a:latin typeface="Times New Roman" panose="02020603050405020304" pitchFamily="18" charset="0"/>
                          <a:cs typeface="Times New Roman" panose="02020603050405020304" pitchFamily="18" charset="0"/>
                        </a:rPr>
                        <a:t>ед.изм</a:t>
                      </a:r>
                      <a:r>
                        <a:rPr lang="ru-RU" sz="1000" b="0" u="none" strike="noStrike" dirty="0" smtClean="0">
                          <a:effectLst/>
                          <a:latin typeface="Times New Roman" panose="02020603050405020304" pitchFamily="18" charset="0"/>
                          <a:cs typeface="Times New Roman" panose="02020603050405020304" pitchFamily="18" charset="0"/>
                        </a:rPr>
                        <a:t>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2017 год</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ru-RU" sz="1000" b="0" u="none" strike="noStrike" dirty="0" smtClean="0">
                          <a:effectLst/>
                          <a:latin typeface="Times New Roman" panose="02020603050405020304" pitchFamily="18" charset="0"/>
                          <a:cs typeface="Times New Roman" panose="02020603050405020304" pitchFamily="18" charset="0"/>
                        </a:rPr>
                        <a:t>2018 год</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44016">
                <a:tc vMerge="1">
                  <a:txBody>
                    <a:bodyPr/>
                    <a:lstStyle/>
                    <a:p>
                      <a:pPr algn="l" fontAlgn="t"/>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fontAlgn="ct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факт</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план</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факт</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14137">
                <a:tc>
                  <a:txBody>
                    <a:bodyPr/>
                    <a:lstStyle/>
                    <a:p>
                      <a:pPr algn="l"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Доля детей I и II групп здоровья в общей численности обучающихся в муниципальных общеобразовательных организациях</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a:solidFill>
                            <a:srgbClr val="000000"/>
                          </a:solidFill>
                          <a:effectLst/>
                          <a:latin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latin typeface="Times New Roman"/>
                        </a:rPr>
                        <a:t>87,5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rPr>
                        <a:t>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rPr>
                        <a:t>87,3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76064">
                <a:tc>
                  <a:txBody>
                    <a:bodyPr/>
                    <a:lstStyle/>
                    <a:p>
                      <a:pPr algn="l"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Доля детей в возрасте от 5 до 18 лет, получающих дополнительное образование с использованием сертификата дополнительного образования, в общей численности детей данной возрастной группы</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latin typeface="Times New Roman"/>
                        </a:rPr>
                        <a:t>13,4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rPr>
                        <a:t>14,6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rPr>
                        <a:t>15,1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576064">
                <a:tc>
                  <a:txBody>
                    <a:bodyPr/>
                    <a:lstStyle/>
                    <a:p>
                      <a:pPr algn="l"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Расходы бюджета муниципального образования на общее образование в расчете на 1 обучающегося в муниципальных общеобразовательных организациях</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err="1">
                          <a:solidFill>
                            <a:srgbClr val="000000"/>
                          </a:solidFill>
                          <a:effectLst/>
                          <a:latin typeface="Times New Roman" panose="02020603050405020304" pitchFamily="18" charset="0"/>
                          <a:cs typeface="Times New Roman" panose="02020603050405020304" pitchFamily="18" charset="0"/>
                        </a:rPr>
                        <a:t>тыс.руб</a:t>
                      </a: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latin typeface="Times New Roman"/>
                        </a:rPr>
                        <a:t>123,3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129,2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127,2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58985">
                <a:tc>
                  <a:txBody>
                    <a:bodyPr/>
                    <a:lstStyle/>
                    <a:p>
                      <a:pPr algn="l"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Доля муниципальных общеобразовательных организаций, здания которых находятся в аварийном состоянии или требуют капитального ремонта, в общем числе муниципальных общеобразовательных организаций</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latin typeface="Times New Roman"/>
                        </a:rPr>
                        <a:t>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33,3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658985">
                <a:tc>
                  <a:txBody>
                    <a:bodyPr/>
                    <a:lstStyle/>
                    <a:p>
                      <a:pPr algn="l"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Доля муниципальных дошкольных образовательных организаций, здания которых находятся в аварийном состоянии или требуют капитального ремонта, в общем числе муниципальных дошкольных образовательных организаций</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a:solidFill>
                            <a:srgbClr val="000000"/>
                          </a:solidFill>
                          <a:latin typeface="Times New Roman"/>
                        </a:rPr>
                        <a:t>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22,2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9324">
                <a:tc>
                  <a:txBody>
                    <a:bodyPr/>
                    <a:lstStyle/>
                    <a:p>
                      <a:pPr algn="l"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Удельный вес жителей города, удовлетворенных уровнем качества системы образования, в общем числе жителей города, охваченных соответствующими исследованиями, опросами, мониторингами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a:solidFill>
                            <a:srgbClr val="000000"/>
                          </a:solidFill>
                          <a:latin typeface="Times New Roman"/>
                        </a:rPr>
                        <a:t>94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9324">
                <a:tc>
                  <a:txBody>
                    <a:bodyPr/>
                    <a:lstStyle/>
                    <a:p>
                      <a:pPr algn="l"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Доля руководящих и педагогических работников, повысивших уровень квалификации через участие в курсах повышения квалификации, стажировках, семинарах</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a:solidFill>
                            <a:srgbClr val="000000"/>
                          </a:solidFill>
                          <a:latin typeface="Times New Roman"/>
                        </a:rPr>
                        <a:t>61,5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83,3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9324">
                <a:tc>
                  <a:txBody>
                    <a:bodyPr/>
                    <a:lstStyle/>
                    <a:p>
                      <a:pPr algn="l"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Доля педагогических работников образовательных организаций, которым при прохождении аттестации присвоена первая или высшая категория</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a:solidFill>
                            <a:srgbClr val="000000"/>
                          </a:solidFill>
                          <a:latin typeface="Times New Roman"/>
                        </a:rPr>
                        <a:t>13,5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16,7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9324">
                <a:tc>
                  <a:txBody>
                    <a:bodyPr/>
                    <a:lstStyle/>
                    <a:p>
                      <a:pPr algn="l" fontAlgn="ct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Доля муниципальных общеобразовательных учреждений, соответствующих современным требованиям обучения, в общем количестве муниципальных общеобразовательных учреждений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latin typeface="Times New Roman"/>
                        </a:rPr>
                        <a:t>92,71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92,7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94,8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39324">
                <a:tc>
                  <a:txBody>
                    <a:bodyPr/>
                    <a:lstStyle/>
                    <a:p>
                      <a:pPr algn="l" fontAlgn="ct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Доля детей в возрасте от 5-18 лет, получающих услуги по дополнительному образованию в организациях различной организационно-правовой формы собственности, в общей численности детей данной возрастной группы</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latin typeface="Times New Roman"/>
                        </a:rPr>
                        <a:t>49,3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84,8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53,86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Прямоугольник 1"/>
          <p:cNvSpPr/>
          <p:nvPr/>
        </p:nvSpPr>
        <p:spPr>
          <a:xfrm>
            <a:off x="7507526" y="692696"/>
            <a:ext cx="1636474" cy="276999"/>
          </a:xfrm>
          <a:prstGeom prst="rect">
            <a:avLst/>
          </a:prstGeom>
        </p:spPr>
        <p:txBody>
          <a:bodyPr wrap="none">
            <a:spAutoFit/>
          </a:bodyPr>
          <a:lstStyle/>
          <a:p>
            <a:pPr lvl="0" fontAlgn="b"/>
            <a:r>
              <a:rPr lang="ru-RU" sz="1200" dirty="0">
                <a:solidFill>
                  <a:srgbClr val="000000"/>
                </a:solidFill>
                <a:latin typeface="Times New Roman" panose="02020603050405020304" pitchFamily="18" charset="0"/>
                <a:cs typeface="Times New Roman" panose="02020603050405020304" pitchFamily="18" charset="0"/>
              </a:rPr>
              <a:t>(продолжение слайда)</a:t>
            </a:r>
          </a:p>
        </p:txBody>
      </p:sp>
      <p:sp>
        <p:nvSpPr>
          <p:cNvPr id="5" name="Прямоугольник 4"/>
          <p:cNvSpPr/>
          <p:nvPr/>
        </p:nvSpPr>
        <p:spPr>
          <a:xfrm>
            <a:off x="251520" y="246420"/>
            <a:ext cx="8568952" cy="584775"/>
          </a:xfrm>
          <a:prstGeom prst="rect">
            <a:avLst/>
          </a:prstGeom>
        </p:spPr>
        <p:txBody>
          <a:bodyPr wrap="square">
            <a:spAutoFit/>
          </a:bodyPr>
          <a:lstStyle/>
          <a:p>
            <a:pPr lvl="0" fontAlgn="b"/>
            <a:r>
              <a:rPr lang="ru-RU" sz="1600" b="1"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a:p>
            <a:pPr lvl="0" fontAlgn="b"/>
            <a:r>
              <a:rPr lang="ru-RU" sz="1600" b="1" i="1" dirty="0">
                <a:solidFill>
                  <a:srgbClr val="000000"/>
                </a:solidFill>
                <a:latin typeface="Times New Roman" panose="02020603050405020304" pitchFamily="18" charset="0"/>
                <a:cs typeface="Times New Roman" panose="02020603050405020304" pitchFamily="18" charset="0"/>
              </a:rPr>
              <a:t>«Развитие образования города </a:t>
            </a:r>
            <a:r>
              <a:rPr lang="ru-RU" sz="1600" b="1" i="1" dirty="0" err="1">
                <a:solidFill>
                  <a:srgbClr val="000000"/>
                </a:solidFill>
                <a:latin typeface="Times New Roman" panose="02020603050405020304" pitchFamily="18" charset="0"/>
                <a:cs typeface="Times New Roman" panose="02020603050405020304" pitchFamily="18" charset="0"/>
              </a:rPr>
              <a:t>Урай</a:t>
            </a:r>
            <a:r>
              <a:rPr lang="ru-RU" sz="1600" b="1" i="1" dirty="0">
                <a:solidFill>
                  <a:srgbClr val="000000"/>
                </a:solidFill>
                <a:latin typeface="Times New Roman" panose="02020603050405020304" pitchFamily="18" charset="0"/>
                <a:cs typeface="Times New Roman" panose="02020603050405020304" pitchFamily="18" charset="0"/>
              </a:rPr>
              <a:t>» на 2014-2018 годы</a:t>
            </a:r>
          </a:p>
        </p:txBody>
      </p:sp>
    </p:spTree>
    <p:extLst>
      <p:ext uri="{BB962C8B-B14F-4D97-AF65-F5344CB8AC3E}">
        <p14:creationId xmlns="" xmlns:p14="http://schemas.microsoft.com/office/powerpoint/2010/main" val="4125032062"/>
      </p:ext>
    </p:extLst>
  </p:cSld>
  <p:clrMapOvr>
    <a:masterClrMapping/>
  </p:clrMapOvr>
  <p:transition spd="slow"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323528" y="395953"/>
            <a:ext cx="8712968" cy="584775"/>
          </a:xfrm>
          <a:prstGeom prst="rect">
            <a:avLst/>
          </a:prstGeom>
        </p:spPr>
        <p:txBody>
          <a:bodyPr wrap="square">
            <a:spAutoFit/>
          </a:bodyPr>
          <a:lstStyle/>
          <a:p>
            <a:pP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a:t>
            </a:r>
            <a:r>
              <a:rPr lang="ru-RU" sz="1600" b="1" i="1" dirty="0" smtClean="0">
                <a:solidFill>
                  <a:srgbClr val="000000"/>
                </a:solidFill>
                <a:latin typeface="Times New Roman" panose="02020603050405020304" pitchFamily="18" charset="0"/>
                <a:cs typeface="Times New Roman" panose="02020603050405020304" pitchFamily="18" charset="0"/>
              </a:rPr>
              <a:t>показателей </a:t>
            </a:r>
          </a:p>
          <a:p>
            <a:pPr fontAlgn="b"/>
            <a:r>
              <a:rPr lang="ru-RU" sz="1600" b="1" i="1" dirty="0" smtClean="0">
                <a:solidFill>
                  <a:srgbClr val="000000"/>
                </a:solidFill>
                <a:latin typeface="Times New Roman" panose="02020603050405020304" pitchFamily="18" charset="0"/>
                <a:cs typeface="Times New Roman" panose="02020603050405020304" pitchFamily="18" charset="0"/>
              </a:rPr>
              <a:t>муниципальной программы «Культура </a:t>
            </a:r>
            <a:r>
              <a:rPr lang="ru-RU" sz="1600" b="1" i="1" dirty="0">
                <a:solidFill>
                  <a:srgbClr val="000000"/>
                </a:solidFill>
                <a:latin typeface="Times New Roman" panose="02020603050405020304" pitchFamily="18" charset="0"/>
                <a:cs typeface="Times New Roman" panose="02020603050405020304" pitchFamily="18" charset="0"/>
              </a:rPr>
              <a:t>города </a:t>
            </a:r>
            <a:r>
              <a:rPr lang="ru-RU" sz="1600" b="1" i="1" dirty="0" smtClean="0">
                <a:solidFill>
                  <a:srgbClr val="000000"/>
                </a:solidFill>
                <a:latin typeface="Times New Roman" panose="02020603050405020304" pitchFamily="18" charset="0"/>
                <a:cs typeface="Times New Roman" panose="02020603050405020304" pitchFamily="18" charset="0"/>
              </a:rPr>
              <a:t>Урай» </a:t>
            </a:r>
            <a:r>
              <a:rPr lang="ru-RU" sz="1600" b="1" i="1" dirty="0">
                <a:solidFill>
                  <a:srgbClr val="000000"/>
                </a:solidFill>
                <a:latin typeface="Times New Roman" panose="02020603050405020304" pitchFamily="18" charset="0"/>
                <a:cs typeface="Times New Roman" panose="02020603050405020304" pitchFamily="18" charset="0"/>
              </a:rPr>
              <a:t>на </a:t>
            </a:r>
            <a:r>
              <a:rPr lang="ru-RU" sz="1600" b="1" i="1" dirty="0" smtClean="0">
                <a:solidFill>
                  <a:srgbClr val="000000"/>
                </a:solidFill>
                <a:latin typeface="Times New Roman" panose="02020603050405020304" pitchFamily="18" charset="0"/>
                <a:cs typeface="Times New Roman" panose="02020603050405020304" pitchFamily="18" charset="0"/>
              </a:rPr>
              <a:t>2017-2021 </a:t>
            </a:r>
            <a:r>
              <a:rPr lang="ru-RU" sz="1600" b="1" i="1" dirty="0">
                <a:solidFill>
                  <a:srgbClr val="000000"/>
                </a:solidFill>
                <a:latin typeface="Times New Roman" panose="02020603050405020304" pitchFamily="18" charset="0"/>
                <a:cs typeface="Times New Roman" panose="02020603050405020304" pitchFamily="18" charset="0"/>
              </a:rPr>
              <a:t>годы</a:t>
            </a:r>
          </a:p>
        </p:txBody>
      </p:sp>
      <p:graphicFrame>
        <p:nvGraphicFramePr>
          <p:cNvPr id="4" name="Таблица 3"/>
          <p:cNvGraphicFramePr>
            <a:graphicFrameLocks noGrp="1"/>
          </p:cNvGraphicFramePr>
          <p:nvPr>
            <p:extLst>
              <p:ext uri="{D42A27DB-BD31-4B8C-83A1-F6EECF244321}">
                <p14:modId xmlns="" xmlns:p14="http://schemas.microsoft.com/office/powerpoint/2010/main" val="2006663945"/>
              </p:ext>
            </p:extLst>
          </p:nvPr>
        </p:nvGraphicFramePr>
        <p:xfrm>
          <a:off x="179512" y="2492896"/>
          <a:ext cx="8568951" cy="3601339"/>
        </p:xfrm>
        <a:graphic>
          <a:graphicData uri="http://schemas.openxmlformats.org/drawingml/2006/table">
            <a:tbl>
              <a:tblPr/>
              <a:tblGrid>
                <a:gridCol w="5009541"/>
                <a:gridCol w="725065"/>
                <a:gridCol w="725065"/>
                <a:gridCol w="1054640"/>
                <a:gridCol w="1054640"/>
              </a:tblGrid>
              <a:tr h="398904">
                <a:tc rowSpan="2">
                  <a:txBody>
                    <a:bodyPr/>
                    <a:lstStyle/>
                    <a:p>
                      <a:pPr algn="ctr">
                        <a:spcAft>
                          <a:spcPts val="0"/>
                        </a:spcAft>
                      </a:pPr>
                      <a:r>
                        <a:rPr lang="ru-RU" sz="1200" b="0" dirty="0">
                          <a:effectLst/>
                          <a:latin typeface="Times New Roman" pitchFamily="18" charset="0"/>
                          <a:ea typeface="Calibri" panose="020F0502020204030204" pitchFamily="34" charset="0"/>
                          <a:cs typeface="Times New Roman" pitchFamily="18" charset="0"/>
                        </a:rPr>
                        <a:t>Наименование целевого показателя</a:t>
                      </a:r>
                    </a:p>
                  </a:txBody>
                  <a:tcPr marL="36928" marR="36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200" b="0" dirty="0">
                          <a:effectLst/>
                          <a:latin typeface="Times New Roman" pitchFamily="18" charset="0"/>
                          <a:ea typeface="Calibri" panose="020F0502020204030204" pitchFamily="34" charset="0"/>
                          <a:cs typeface="Times New Roman" pitchFamily="18" charset="0"/>
                        </a:rPr>
                        <a:t>Ед. </a:t>
                      </a:r>
                      <a:r>
                        <a:rPr lang="ru-RU" sz="1200" b="0" dirty="0" err="1">
                          <a:effectLst/>
                          <a:latin typeface="Times New Roman" pitchFamily="18" charset="0"/>
                          <a:ea typeface="Calibri" panose="020F0502020204030204" pitchFamily="34" charset="0"/>
                          <a:cs typeface="Times New Roman" pitchFamily="18" charset="0"/>
                        </a:rPr>
                        <a:t>изм</a:t>
                      </a:r>
                      <a:r>
                        <a:rPr lang="ru-RU" sz="1200" b="0" dirty="0">
                          <a:effectLst/>
                          <a:latin typeface="Times New Roman" pitchFamily="18" charset="0"/>
                          <a:ea typeface="Calibri" panose="020F0502020204030204" pitchFamily="34" charset="0"/>
                          <a:cs typeface="Times New Roman" pitchFamily="18" charset="0"/>
                        </a:rPr>
                        <a:t>.</a:t>
                      </a:r>
                    </a:p>
                  </a:txBody>
                  <a:tcPr marL="36928" marR="36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0" dirty="0" smtClean="0">
                          <a:effectLst/>
                          <a:latin typeface="Times New Roman" pitchFamily="18" charset="0"/>
                          <a:ea typeface="Calibri" panose="020F0502020204030204" pitchFamily="34" charset="0"/>
                          <a:cs typeface="Times New Roman" pitchFamily="18" charset="0"/>
                        </a:rPr>
                        <a:t>2017 год</a:t>
                      </a:r>
                      <a:endParaRPr lang="ru-RU" sz="1200" b="0" dirty="0">
                        <a:effectLst/>
                        <a:latin typeface="Times New Roman" pitchFamily="18" charset="0"/>
                        <a:ea typeface="Calibri" panose="020F0502020204030204" pitchFamily="34" charset="0"/>
                        <a:cs typeface="Times New Roman" pitchFamily="18" charset="0"/>
                      </a:endParaRPr>
                    </a:p>
                  </a:txBody>
                  <a:tcPr marL="36928" marR="36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200" b="0" dirty="0" smtClean="0">
                          <a:effectLst/>
                          <a:latin typeface="Times New Roman" pitchFamily="18" charset="0"/>
                          <a:ea typeface="Calibri" panose="020F0502020204030204" pitchFamily="34" charset="0"/>
                          <a:cs typeface="Times New Roman" pitchFamily="18" charset="0"/>
                        </a:rPr>
                        <a:t>2018 год</a:t>
                      </a:r>
                      <a:endParaRPr lang="ru-RU" sz="1200" b="0" dirty="0">
                        <a:effectLst/>
                        <a:latin typeface="Times New Roman" pitchFamily="18" charset="0"/>
                        <a:ea typeface="Calibri" panose="020F0502020204030204" pitchFamily="34" charset="0"/>
                        <a:cs typeface="Times New Roman" pitchFamily="18" charset="0"/>
                      </a:endParaRPr>
                    </a:p>
                  </a:txBody>
                  <a:tcPr marL="36928" marR="36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200" dirty="0">
                        <a:effectLst/>
                        <a:latin typeface="Arial" pitchFamily="34" charset="0"/>
                        <a:ea typeface="Calibri" panose="020F0502020204030204" pitchFamily="34" charset="0"/>
                        <a:cs typeface="Arial" pitchFamily="34" charset="0"/>
                      </a:endParaRPr>
                    </a:p>
                  </a:txBody>
                  <a:tcPr marL="36928" marR="36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671">
                <a:tc vMerge="1">
                  <a:txBody>
                    <a:bodyPr/>
                    <a:lstStyle/>
                    <a:p>
                      <a:pPr algn="ctr">
                        <a:spcAft>
                          <a:spcPts val="0"/>
                        </a:spcAft>
                      </a:pPr>
                      <a:endParaRPr lang="ru-RU" sz="1200" dirty="0">
                        <a:effectLst/>
                        <a:latin typeface="Arial" pitchFamily="34" charset="0"/>
                        <a:ea typeface="Calibri" panose="020F0502020204030204" pitchFamily="34" charset="0"/>
                        <a:cs typeface="Arial" pitchFamily="34" charset="0"/>
                      </a:endParaRPr>
                    </a:p>
                  </a:txBody>
                  <a:tcPr marL="36928" marR="36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200" dirty="0">
                        <a:effectLst/>
                        <a:latin typeface="Arial" pitchFamily="34" charset="0"/>
                        <a:ea typeface="Calibri" panose="020F0502020204030204" pitchFamily="34" charset="0"/>
                        <a:cs typeface="Arial" pitchFamily="34" charset="0"/>
                      </a:endParaRPr>
                    </a:p>
                  </a:txBody>
                  <a:tcPr marL="36928" marR="36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0" dirty="0" smtClean="0">
                          <a:effectLst/>
                          <a:latin typeface="Times New Roman" pitchFamily="18" charset="0"/>
                          <a:ea typeface="Calibri" panose="020F0502020204030204" pitchFamily="34" charset="0"/>
                          <a:cs typeface="Times New Roman" pitchFamily="18" charset="0"/>
                        </a:rPr>
                        <a:t>факт</a:t>
                      </a:r>
                      <a:endParaRPr lang="ru-RU" sz="1200" b="0" dirty="0">
                        <a:effectLst/>
                        <a:latin typeface="Times New Roman" pitchFamily="18" charset="0"/>
                        <a:ea typeface="Calibri" panose="020F0502020204030204" pitchFamily="34" charset="0"/>
                        <a:cs typeface="Times New Roman" pitchFamily="18" charset="0"/>
                      </a:endParaRPr>
                    </a:p>
                  </a:txBody>
                  <a:tcPr marL="36928" marR="36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0" dirty="0" smtClean="0">
                          <a:effectLst/>
                          <a:latin typeface="Times New Roman" pitchFamily="18" charset="0"/>
                          <a:ea typeface="Calibri" panose="020F0502020204030204" pitchFamily="34" charset="0"/>
                          <a:cs typeface="Times New Roman" pitchFamily="18" charset="0"/>
                        </a:rPr>
                        <a:t>план</a:t>
                      </a:r>
                      <a:endParaRPr lang="ru-RU" sz="1200" b="0" dirty="0">
                        <a:effectLst/>
                        <a:latin typeface="Times New Roman" pitchFamily="18" charset="0"/>
                        <a:ea typeface="Calibri" panose="020F0502020204030204" pitchFamily="34" charset="0"/>
                        <a:cs typeface="Times New Roman" pitchFamily="18" charset="0"/>
                      </a:endParaRPr>
                    </a:p>
                  </a:txBody>
                  <a:tcPr marL="36928" marR="36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0" dirty="0" smtClean="0">
                          <a:effectLst/>
                          <a:latin typeface="Times New Roman" pitchFamily="18" charset="0"/>
                          <a:ea typeface="Calibri" panose="020F0502020204030204" pitchFamily="34" charset="0"/>
                          <a:cs typeface="Times New Roman" pitchFamily="18" charset="0"/>
                        </a:rPr>
                        <a:t>факт</a:t>
                      </a:r>
                      <a:endParaRPr lang="ru-RU" sz="1200" b="0" dirty="0">
                        <a:effectLst/>
                        <a:latin typeface="Times New Roman" pitchFamily="18" charset="0"/>
                        <a:ea typeface="Calibri" panose="020F0502020204030204" pitchFamily="34" charset="0"/>
                        <a:cs typeface="Times New Roman" pitchFamily="18" charset="0"/>
                      </a:endParaRPr>
                    </a:p>
                  </a:txBody>
                  <a:tcPr marL="36928" marR="36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295">
                <a:tc>
                  <a:txBody>
                    <a:bodyPr/>
                    <a:lstStyle/>
                    <a:p>
                      <a:pPr algn="l" fontAlgn="ctr"/>
                      <a:r>
                        <a:rPr lang="ru-RU" sz="1200" b="0" i="0" u="none" strike="noStrike" dirty="0">
                          <a:solidFill>
                            <a:srgbClr val="000000"/>
                          </a:solidFill>
                          <a:effectLst/>
                          <a:latin typeface="Times New Roman" pitchFamily="18" charset="0"/>
                          <a:cs typeface="Times New Roman" pitchFamily="18" charset="0"/>
                        </a:rPr>
                        <a:t>Объем библиотечного фонда на 1000 жителей</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экз.</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latin typeface="Times New Roman"/>
                        </a:rPr>
                        <a:t>2611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2606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2632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295">
                <a:tc>
                  <a:txBody>
                    <a:bodyPr/>
                    <a:lstStyle/>
                    <a:p>
                      <a:pPr algn="l" fontAlgn="ctr"/>
                      <a:r>
                        <a:rPr lang="ru-RU" sz="1200" b="0" i="0" u="none" strike="noStrike">
                          <a:solidFill>
                            <a:srgbClr val="000000"/>
                          </a:solidFill>
                          <a:effectLst/>
                          <a:latin typeface="Times New Roman" pitchFamily="18" charset="0"/>
                          <a:cs typeface="Times New Roman" pitchFamily="18" charset="0"/>
                        </a:rPr>
                        <a:t>Посещаемость музея (на 1 жителя в год)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пос.</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0,38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itchFamily="18" charset="0"/>
                          <a:cs typeface="Times New Roman" pitchFamily="18" charset="0"/>
                        </a:rPr>
                        <a:t>0,40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0,40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681">
                <a:tc>
                  <a:txBody>
                    <a:bodyPr/>
                    <a:lstStyle/>
                    <a:p>
                      <a:pPr algn="l" fontAlgn="ctr"/>
                      <a:r>
                        <a:rPr lang="ru-RU" sz="1200" b="0" i="0" u="none" strike="noStrike">
                          <a:solidFill>
                            <a:srgbClr val="000000"/>
                          </a:solidFill>
                          <a:effectLst/>
                          <a:latin typeface="Times New Roman" pitchFamily="18" charset="0"/>
                          <a:cs typeface="Times New Roman" pitchFamily="18" charset="0"/>
                        </a:rPr>
                        <a:t>Динамика количества выставочных проектов (в том числе передвижных выставок), ежегодный рост не менее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itchFamily="18" charset="0"/>
                          <a:cs typeface="Times New Roman"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295">
                <a:tc>
                  <a:txBody>
                    <a:bodyPr/>
                    <a:lstStyle/>
                    <a:p>
                      <a:pPr algn="l" fontAlgn="ctr"/>
                      <a:r>
                        <a:rPr lang="ru-RU" sz="1200" b="0" i="0" u="none" strike="noStrike">
                          <a:solidFill>
                            <a:srgbClr val="000000"/>
                          </a:solidFill>
                          <a:effectLst/>
                          <a:latin typeface="Times New Roman" pitchFamily="18" charset="0"/>
                          <a:cs typeface="Times New Roman" pitchFamily="18" charset="0"/>
                        </a:rPr>
                        <a:t>Доля детей, привлекаемых к участию в творческих мероприятиях, от общего числа детей</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39,1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itchFamily="18" charset="0"/>
                          <a:cs typeface="Times New Roman" pitchFamily="18" charset="0"/>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40,3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681">
                <a:tc>
                  <a:txBody>
                    <a:bodyPr/>
                    <a:lstStyle/>
                    <a:p>
                      <a:pPr algn="l" fontAlgn="ctr"/>
                      <a:r>
                        <a:rPr lang="ru-RU" sz="1200" b="0" i="0" u="none" strike="noStrike">
                          <a:solidFill>
                            <a:srgbClr val="000000"/>
                          </a:solidFill>
                          <a:effectLst/>
                          <a:latin typeface="Times New Roman" pitchFamily="18" charset="0"/>
                          <a:cs typeface="Times New Roman" pitchFamily="18" charset="0"/>
                        </a:rPr>
                        <a:t>Посещаемость культурно-досуговых мероприятий (на 1 жителя в год)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пос.</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3,54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itchFamily="18" charset="0"/>
                          <a:cs typeface="Times New Roman" pitchFamily="18" charset="0"/>
                        </a:rPr>
                        <a:t>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4,34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681">
                <a:tc>
                  <a:txBody>
                    <a:bodyPr/>
                    <a:lstStyle/>
                    <a:p>
                      <a:pPr algn="l" fontAlgn="ctr"/>
                      <a:r>
                        <a:rPr lang="ru-RU" sz="1200" b="0" i="0" u="none" strike="noStrike">
                          <a:solidFill>
                            <a:srgbClr val="000000"/>
                          </a:solidFill>
                          <a:effectLst/>
                          <a:latin typeface="Times New Roman" pitchFamily="18" charset="0"/>
                          <a:cs typeface="Times New Roman" pitchFamily="18" charset="0"/>
                        </a:rPr>
                        <a:t>Доля работников, прошедших повышение квалификации путем направления на семинары, курсы повышения квалификации, обучение</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20,6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itchFamily="18" charset="0"/>
                          <a:cs typeface="Times New Roman" pitchFamily="18" charset="0"/>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681">
                <a:tc>
                  <a:txBody>
                    <a:bodyPr/>
                    <a:lstStyle/>
                    <a:p>
                      <a:pPr algn="l" fontAlgn="ctr"/>
                      <a:r>
                        <a:rPr lang="ru-RU" sz="1200" b="0" i="0" u="none" strike="noStrike">
                          <a:solidFill>
                            <a:srgbClr val="000000"/>
                          </a:solidFill>
                          <a:effectLst/>
                          <a:latin typeface="Times New Roman" pitchFamily="18" charset="0"/>
                          <a:cs typeface="Times New Roman" pitchFamily="18" charset="0"/>
                        </a:rPr>
                        <a:t>Сохранение уровня удовлетворенности жителей города Урай качеством услуг, предоставляемых учреждениями в сфере культуры</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latin typeface="Times New Roman"/>
                        </a:rPr>
                        <a:t>97,5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itchFamily="18" charset="0"/>
                          <a:cs typeface="Times New Roman" pitchFamily="18" charset="0"/>
                        </a:rPr>
                        <a:t>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95,5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0040">
                <a:tc>
                  <a:txBody>
                    <a:bodyPr/>
                    <a:lstStyle/>
                    <a:p>
                      <a:pPr algn="l" fontAlgn="ctr"/>
                      <a:r>
                        <a:rPr lang="ru-RU" sz="1200" b="0" i="0" u="none" strike="noStrike" dirty="0">
                          <a:solidFill>
                            <a:srgbClr val="000000"/>
                          </a:solidFill>
                          <a:effectLst/>
                          <a:latin typeface="Times New Roman" pitchFamily="18" charset="0"/>
                          <a:cs typeface="Times New Roman" pitchFamily="18" charset="0"/>
                        </a:rPr>
                        <a:t>Доля зданий учреждений культуры, соответствующих требованиям и рекомендациям стандартов, нормативов, в общем количестве зданий учреждений культуры</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latin typeface="Times New Roman"/>
                        </a:rPr>
                        <a:t>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itchFamily="18" charset="0"/>
                          <a:cs typeface="Times New Roman" pitchFamily="18" charset="0"/>
                        </a:rPr>
                        <a:t>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a:solidFill>
                            <a:srgbClr val="000000"/>
                          </a:solidFill>
                          <a:effectLst/>
                          <a:latin typeface="Times New Roman" pitchFamily="18" charset="0"/>
                          <a:cs typeface="Times New Roman" pitchFamily="18" charset="0"/>
                        </a:rPr>
                        <a:t>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179512" y="1124744"/>
            <a:ext cx="6264696" cy="523220"/>
          </a:xfrm>
          <a:prstGeom prst="rect">
            <a:avLst/>
          </a:prstGeom>
        </p:spPr>
        <p:txBody>
          <a:bodyPr wrap="square">
            <a:spAutoFit/>
          </a:bodyPr>
          <a:lstStyle/>
          <a:p>
            <a:pPr fontAlgn="b"/>
            <a:r>
              <a:rPr lang="ru-RU" sz="1400" b="1" dirty="0" smtClean="0">
                <a:solidFill>
                  <a:srgbClr val="000000"/>
                </a:solidFill>
                <a:latin typeface="Times New Roman" panose="02020603050405020304" pitchFamily="18" charset="0"/>
                <a:cs typeface="Times New Roman" panose="02020603050405020304" pitchFamily="18" charset="0"/>
              </a:rPr>
              <a:t>Предусмотрено на год – 256 067,8 </a:t>
            </a:r>
            <a:r>
              <a:rPr lang="ru-RU" sz="1400" b="1" dirty="0" err="1" smtClean="0">
                <a:solidFill>
                  <a:srgbClr val="000000"/>
                </a:solidFill>
                <a:latin typeface="Times New Roman" panose="02020603050405020304" pitchFamily="18" charset="0"/>
                <a:cs typeface="Times New Roman" panose="02020603050405020304" pitchFamily="18" charset="0"/>
              </a:rPr>
              <a:t>тыс.рублей</a:t>
            </a:r>
            <a:endParaRPr lang="ru-RU" sz="1400" b="1" dirty="0" smtClean="0">
              <a:solidFill>
                <a:srgbClr val="000000"/>
              </a:solidFill>
              <a:latin typeface="Times New Roman" panose="02020603050405020304" pitchFamily="18" charset="0"/>
              <a:cs typeface="Times New Roman" panose="02020603050405020304" pitchFamily="18" charset="0"/>
            </a:endParaRPr>
          </a:p>
          <a:p>
            <a:pPr fontAlgn="b"/>
            <a:r>
              <a:rPr lang="ru-RU" sz="1400" b="1" dirty="0" smtClean="0">
                <a:solidFill>
                  <a:srgbClr val="000000"/>
                </a:solidFill>
                <a:latin typeface="Times New Roman" panose="02020603050405020304" pitchFamily="18" charset="0"/>
                <a:cs typeface="Times New Roman" panose="02020603050405020304" pitchFamily="18" charset="0"/>
              </a:rPr>
              <a:t>исполнено – 236 349,0 </a:t>
            </a:r>
            <a:r>
              <a:rPr lang="ru-RU" sz="1400" b="1" dirty="0" err="1" smtClean="0">
                <a:solidFill>
                  <a:srgbClr val="000000"/>
                </a:solidFill>
                <a:latin typeface="Times New Roman" panose="02020603050405020304" pitchFamily="18" charset="0"/>
                <a:cs typeface="Times New Roman" panose="02020603050405020304" pitchFamily="18" charset="0"/>
              </a:rPr>
              <a:t>тыс.рублей</a:t>
            </a:r>
            <a:r>
              <a:rPr lang="ru-RU" sz="1400" b="1" dirty="0" smtClean="0">
                <a:solidFill>
                  <a:srgbClr val="000000"/>
                </a:solidFill>
                <a:latin typeface="Times New Roman" panose="02020603050405020304" pitchFamily="18" charset="0"/>
                <a:cs typeface="Times New Roman" panose="02020603050405020304" pitchFamily="18" charset="0"/>
              </a:rPr>
              <a:t> </a:t>
            </a:r>
            <a:endParaRPr lang="ru-RU" sz="1400" b="1" dirty="0">
              <a:solidFill>
                <a:srgbClr val="0000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79512" y="1916832"/>
            <a:ext cx="8640960" cy="338554"/>
          </a:xfrm>
          <a:prstGeom prst="rect">
            <a:avLst/>
          </a:prstGeom>
        </p:spPr>
        <p:txBody>
          <a:bodyPr wrap="square">
            <a:spAutoFit/>
          </a:bodyPr>
          <a:lstStyle/>
          <a:p>
            <a:pPr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a:t>
            </a:r>
            <a:r>
              <a:rPr lang="ru-RU" sz="1600" i="1" dirty="0" smtClean="0">
                <a:solidFill>
                  <a:srgbClr val="000000"/>
                </a:solidFill>
                <a:latin typeface="Times New Roman" panose="02020603050405020304" pitchFamily="18" charset="0"/>
                <a:cs typeface="Times New Roman" panose="02020603050405020304" pitchFamily="18" charset="0"/>
              </a:rPr>
              <a:t>результативности муниципальной программы</a:t>
            </a:r>
            <a:endParaRPr lang="ru-RU" sz="16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576254188"/>
      </p:ext>
    </p:extLst>
  </p:cSld>
  <p:clrMapOvr>
    <a:masterClrMapping/>
  </p:clrMapOvr>
  <p:transition spd="slow"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261904" y="71046"/>
            <a:ext cx="8856984" cy="584775"/>
          </a:xfrm>
          <a:prstGeom prst="rect">
            <a:avLst/>
          </a:prstGeom>
        </p:spPr>
        <p:txBody>
          <a:bodyPr wrap="square">
            <a:spAutoFit/>
          </a:bodyPr>
          <a:lstStyle/>
          <a:p>
            <a:pP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a:t>
            </a:r>
            <a:r>
              <a:rPr lang="ru-RU" sz="1600" b="1" i="1" dirty="0" smtClean="0">
                <a:solidFill>
                  <a:srgbClr val="000000"/>
                </a:solidFill>
                <a:latin typeface="Times New Roman" panose="02020603050405020304" pitchFamily="18" charset="0"/>
                <a:cs typeface="Times New Roman" panose="02020603050405020304" pitchFamily="18" charset="0"/>
              </a:rPr>
              <a:t>показателей муниципальной программы «Развитие </a:t>
            </a:r>
            <a:r>
              <a:rPr lang="ru-RU" sz="1600" b="1" i="1" dirty="0">
                <a:solidFill>
                  <a:srgbClr val="000000"/>
                </a:solidFill>
                <a:latin typeface="Times New Roman" panose="02020603050405020304" pitchFamily="18" charset="0"/>
                <a:cs typeface="Times New Roman" panose="02020603050405020304" pitchFamily="18" charset="0"/>
              </a:rPr>
              <a:t>физической культуры, спорта и туризма в городе </a:t>
            </a:r>
            <a:r>
              <a:rPr lang="ru-RU" sz="1600" b="1" i="1" dirty="0" smtClean="0">
                <a:solidFill>
                  <a:srgbClr val="000000"/>
                </a:solidFill>
                <a:latin typeface="Times New Roman" panose="02020603050405020304" pitchFamily="18" charset="0"/>
                <a:cs typeface="Times New Roman" panose="02020603050405020304" pitchFamily="18" charset="0"/>
              </a:rPr>
              <a:t>Урай» </a:t>
            </a:r>
            <a:r>
              <a:rPr lang="ru-RU" sz="1600" b="1" i="1" dirty="0">
                <a:solidFill>
                  <a:srgbClr val="000000"/>
                </a:solidFill>
                <a:latin typeface="Times New Roman" panose="02020603050405020304" pitchFamily="18" charset="0"/>
                <a:cs typeface="Times New Roman" panose="02020603050405020304" pitchFamily="18" charset="0"/>
              </a:rPr>
              <a:t>на 2016-2018 годы</a:t>
            </a:r>
          </a:p>
        </p:txBody>
      </p:sp>
      <p:graphicFrame>
        <p:nvGraphicFramePr>
          <p:cNvPr id="3" name="Таблица 2"/>
          <p:cNvGraphicFramePr>
            <a:graphicFrameLocks noGrp="1"/>
          </p:cNvGraphicFramePr>
          <p:nvPr>
            <p:extLst>
              <p:ext uri="{D42A27DB-BD31-4B8C-83A1-F6EECF244321}">
                <p14:modId xmlns="" xmlns:p14="http://schemas.microsoft.com/office/powerpoint/2010/main" val="2819859330"/>
              </p:ext>
            </p:extLst>
          </p:nvPr>
        </p:nvGraphicFramePr>
        <p:xfrm>
          <a:off x="123528" y="1772816"/>
          <a:ext cx="8975952" cy="4852540"/>
        </p:xfrm>
        <a:graphic>
          <a:graphicData uri="http://schemas.openxmlformats.org/drawingml/2006/table">
            <a:tbl>
              <a:tblPr firstRow="1" firstCol="1" bandRow="1"/>
              <a:tblGrid>
                <a:gridCol w="6192688"/>
                <a:gridCol w="418241"/>
                <a:gridCol w="803612"/>
                <a:gridCol w="692267"/>
                <a:gridCol w="839582"/>
                <a:gridCol w="29562"/>
              </a:tblGrid>
              <a:tr h="196274">
                <a:tc rowSpan="2">
                  <a:txBody>
                    <a:bodyPr/>
                    <a:lstStyle/>
                    <a:p>
                      <a:pPr algn="ctr">
                        <a:spcAft>
                          <a:spcPts val="0"/>
                        </a:spcAft>
                      </a:pPr>
                      <a:r>
                        <a:rPr lang="ru-RU" sz="105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50" dirty="0">
                          <a:effectLst/>
                          <a:latin typeface="Times New Roman" panose="02020603050405020304" pitchFamily="18" charset="0"/>
                          <a:ea typeface="Calibri" panose="020F0502020204030204" pitchFamily="34" charset="0"/>
                          <a:cs typeface="Times New Roman" panose="02020603050405020304" pitchFamily="18" charset="0"/>
                        </a:rPr>
                        <a:t>Ед.</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050" dirty="0" err="1">
                          <a:effectLst/>
                          <a:latin typeface="Times New Roman" panose="02020603050405020304" pitchFamily="18" charset="0"/>
                          <a:ea typeface="Calibri" panose="020F0502020204030204" pitchFamily="34" charset="0"/>
                          <a:cs typeface="Times New Roman" panose="02020603050405020304" pitchFamily="18" charset="0"/>
                        </a:rPr>
                        <a:t>изм</a:t>
                      </a:r>
                      <a:r>
                        <a:rPr lang="ru-RU" sz="105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2017 год</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2018 год</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70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81545">
                <a:tc vMerge="1">
                  <a:txBody>
                    <a:bodyPr/>
                    <a:lstStyle/>
                    <a:p>
                      <a:pPr marL="0" lvl="0" indent="0" algn="l">
                        <a:spcAft>
                          <a:spcPts val="0"/>
                        </a:spcAft>
                        <a:buFont typeface="+mj-lt"/>
                        <a:buNone/>
                      </a:pP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51" marR="411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ct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0" dirty="0" smtClean="0">
                          <a:effectLst/>
                          <a:latin typeface="Times New Roman" pitchFamily="18" charset="0"/>
                          <a:ea typeface="Calibri" panose="020F0502020204030204" pitchFamily="34" charset="0"/>
                          <a:cs typeface="Times New Roman" pitchFamily="18" charset="0"/>
                        </a:rPr>
                        <a:t>факт</a:t>
                      </a:r>
                      <a:endParaRPr lang="ru-RU" sz="1200" b="0" dirty="0">
                        <a:effectLst/>
                        <a:latin typeface="Times New Roman" pitchFamily="18" charset="0"/>
                        <a:ea typeface="Calibri" panose="020F0502020204030204" pitchFamily="34" charset="0"/>
                        <a:cs typeface="Times New Roman" pitchFamily="18" charset="0"/>
                      </a:endParaRPr>
                    </a:p>
                  </a:txBody>
                  <a:tcPr marL="36928" marR="36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0" dirty="0" smtClean="0">
                          <a:effectLst/>
                          <a:latin typeface="Times New Roman" pitchFamily="18" charset="0"/>
                          <a:ea typeface="Calibri" panose="020F0502020204030204" pitchFamily="34" charset="0"/>
                          <a:cs typeface="Times New Roman" pitchFamily="18" charset="0"/>
                        </a:rPr>
                        <a:t>план</a:t>
                      </a:r>
                      <a:endParaRPr lang="ru-RU" sz="1200" b="0" dirty="0">
                        <a:effectLst/>
                        <a:latin typeface="Times New Roman" pitchFamily="18" charset="0"/>
                        <a:ea typeface="Calibri" panose="020F0502020204030204" pitchFamily="34" charset="0"/>
                        <a:cs typeface="Times New Roman" pitchFamily="18" charset="0"/>
                      </a:endParaRPr>
                    </a:p>
                  </a:txBody>
                  <a:tcPr marL="36928" marR="36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b="0" dirty="0" smtClean="0">
                          <a:effectLst/>
                          <a:latin typeface="Times New Roman" pitchFamily="18" charset="0"/>
                          <a:ea typeface="Calibri" panose="020F0502020204030204" pitchFamily="34" charset="0"/>
                          <a:cs typeface="Times New Roman" pitchFamily="18" charset="0"/>
                        </a:rPr>
                        <a:t>факт</a:t>
                      </a:r>
                      <a:endParaRPr lang="ru-RU" sz="1200" b="0" dirty="0">
                        <a:effectLst/>
                        <a:latin typeface="Times New Roman" pitchFamily="18" charset="0"/>
                        <a:ea typeface="Calibri" panose="020F0502020204030204" pitchFamily="34" charset="0"/>
                        <a:cs typeface="Times New Roman" pitchFamily="18" charset="0"/>
                      </a:endParaRPr>
                    </a:p>
                  </a:txBody>
                  <a:tcPr marL="36928" marR="369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700" dirty="0">
                        <a:solidFill>
                          <a:srgbClr val="000000"/>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49714">
                <a:tc>
                  <a:txBody>
                    <a:bodyPr/>
                    <a:lstStyle/>
                    <a:p>
                      <a:pPr marL="0" lvl="0" indent="0" algn="l">
                        <a:spcAft>
                          <a:spcPts val="0"/>
                        </a:spcAft>
                        <a:buFont typeface="+mj-lt"/>
                        <a:buNone/>
                      </a:pPr>
                      <a:r>
                        <a:rPr lang="ru-RU"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Доля населения, систематически занимающегося физической культурой и спортом</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51" marR="411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Times New Roman" panose="02020603050405020304" pitchFamily="18" charset="0"/>
                        </a:rPr>
                        <a:t>35,7</a:t>
                      </a:r>
                      <a:endParaRPr lang="ru-RU" sz="12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36,5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a:solidFill>
                            <a:srgbClr val="000000"/>
                          </a:solidFill>
                          <a:effectLst/>
                          <a:latin typeface="Times New Roman" panose="02020603050405020304" pitchFamily="18" charset="0"/>
                          <a:cs typeface="Times New Roman" panose="02020603050405020304" pitchFamily="18" charset="0"/>
                        </a:rPr>
                        <a:t>47,7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dirty="0">
                          <a:solidFill>
                            <a:srgbClr val="000000"/>
                          </a:solidFill>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68170">
                <a:tc>
                  <a:txBody>
                    <a:bodyPr/>
                    <a:lstStyle/>
                    <a:p>
                      <a:pPr marL="0" lvl="0" indent="0" algn="l">
                        <a:spcAft>
                          <a:spcPts val="0"/>
                        </a:spcAft>
                        <a:buFont typeface="+mj-lt"/>
                        <a:buNone/>
                      </a:pPr>
                      <a:r>
                        <a:rPr lang="ru-RU"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Доля населения, систематически занимающегося физической культурой и спортом на бесплатной основе, в общей численности занимающихся</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51" marR="411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Times New Roman" panose="02020603050405020304" pitchFamily="18" charset="0"/>
                        </a:rPr>
                        <a:t>55,5</a:t>
                      </a:r>
                      <a:endParaRPr lang="ru-RU" sz="12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56,5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53,7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dirty="0">
                          <a:solidFill>
                            <a:srgbClr val="000000"/>
                          </a:solidFill>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52255">
                <a:tc>
                  <a:txBody>
                    <a:bodyPr/>
                    <a:lstStyle/>
                    <a:p>
                      <a:pPr marL="0" lvl="0" indent="0" algn="l">
                        <a:spcAft>
                          <a:spcPts val="0"/>
                        </a:spcAft>
                        <a:buFont typeface="+mj-lt"/>
                        <a:buNone/>
                      </a:pPr>
                      <a:r>
                        <a:rPr lang="ru-RU"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Численность детей и подростков, занимающихся в учреждениях дополнительного образования физкультурно-спортивной направленности (детско-юношеские спортивные школы)</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51" marR="411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чел.</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Times New Roman" panose="02020603050405020304" pitchFamily="18" charset="0"/>
                        </a:rPr>
                        <a:t>1625</a:t>
                      </a:r>
                      <a:endParaRPr lang="ru-RU" sz="12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1600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a:solidFill>
                            <a:srgbClr val="000000"/>
                          </a:solidFill>
                          <a:effectLst/>
                          <a:latin typeface="Times New Roman" panose="02020603050405020304" pitchFamily="18" charset="0"/>
                          <a:cs typeface="Times New Roman" panose="02020603050405020304" pitchFamily="18" charset="0"/>
                        </a:rPr>
                        <a:t>1536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solidFill>
                            <a:srgbClr val="000000"/>
                          </a:solidFill>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95484">
                <a:tc>
                  <a:txBody>
                    <a:bodyPr/>
                    <a:lstStyle/>
                    <a:p>
                      <a:pPr marL="0" lvl="0" indent="0" algn="l">
                        <a:spcAft>
                          <a:spcPts val="0"/>
                        </a:spcAft>
                        <a:buFont typeface="+mj-lt"/>
                        <a:buNone/>
                      </a:pPr>
                      <a:r>
                        <a:rPr lang="ru-RU"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Удельный вес спортсменов, получивших спортивные разряды и звания, от численности населения, систематически занимающегося физической культурой и спортом</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51" marR="411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Times New Roman" panose="02020603050405020304" pitchFamily="18" charset="0"/>
                        </a:rPr>
                        <a:t>4,9</a:t>
                      </a:r>
                      <a:endParaRPr lang="ru-RU" sz="12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a:solidFill>
                            <a:srgbClr val="000000"/>
                          </a:solidFill>
                          <a:effectLst/>
                          <a:latin typeface="Times New Roman" panose="02020603050405020304" pitchFamily="18" charset="0"/>
                          <a:cs typeface="Times New Roman" panose="02020603050405020304" pitchFamily="18" charset="0"/>
                        </a:rPr>
                        <a:t>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a:solidFill>
                            <a:srgbClr val="000000"/>
                          </a:solidFill>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68170">
                <a:tc>
                  <a:txBody>
                    <a:bodyPr/>
                    <a:lstStyle/>
                    <a:p>
                      <a:pPr marL="0" lvl="0" indent="0" algn="l">
                        <a:spcAft>
                          <a:spcPts val="0"/>
                        </a:spcAft>
                        <a:buFont typeface="+mj-lt"/>
                        <a:buNone/>
                      </a:pPr>
                      <a:r>
                        <a:rPr lang="ru-RU"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Уровень обеспеченности населения спортивными сооружениями исходя из единовременной пропускной способности объекта спорта</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51" marR="411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Times New Roman" panose="02020603050405020304" pitchFamily="18" charset="0"/>
                        </a:rPr>
                        <a:t>49,2</a:t>
                      </a:r>
                      <a:endParaRPr lang="ru-RU" sz="12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47,2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a:solidFill>
                            <a:srgbClr val="000000"/>
                          </a:solidFill>
                          <a:effectLst/>
                          <a:latin typeface="Times New Roman" panose="02020603050405020304" pitchFamily="18" charset="0"/>
                          <a:cs typeface="Times New Roman" panose="02020603050405020304" pitchFamily="18" charset="0"/>
                        </a:rPr>
                        <a:t>54,7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dirty="0">
                          <a:solidFill>
                            <a:srgbClr val="000000"/>
                          </a:solidFill>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95484">
                <a:tc>
                  <a:txBody>
                    <a:bodyPr/>
                    <a:lstStyle/>
                    <a:p>
                      <a:pPr marL="0" lvl="0" indent="0" algn="l">
                        <a:spcAft>
                          <a:spcPts val="0"/>
                        </a:spcAft>
                        <a:buFont typeface="+mj-lt"/>
                        <a:buNone/>
                        <a:tabLst>
                          <a:tab pos="123825" algn="l"/>
                        </a:tabLst>
                      </a:pPr>
                      <a:r>
                        <a:rPr lang="ru-RU"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Доля граждан муниципального образования, занимающихся физической культурой и спортом по месту работы, в общей численности населения, занятого в экономике</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51" marR="411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Times New Roman" panose="02020603050405020304" pitchFamily="18" charset="0"/>
                        </a:rPr>
                        <a:t>17,33</a:t>
                      </a:r>
                      <a:endParaRPr lang="ru-RU" sz="12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a:solidFill>
                            <a:srgbClr val="000000"/>
                          </a:solidFill>
                          <a:effectLst/>
                          <a:latin typeface="Times New Roman" panose="02020603050405020304" pitchFamily="18" charset="0"/>
                          <a:cs typeface="Times New Roman" panose="02020603050405020304" pitchFamily="18" charset="0"/>
                        </a:rPr>
                        <a:t>33,4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dirty="0">
                          <a:solidFill>
                            <a:srgbClr val="000000"/>
                          </a:solidFill>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368170">
                <a:tc>
                  <a:txBody>
                    <a:bodyPr/>
                    <a:lstStyle/>
                    <a:p>
                      <a:pPr marL="0" lvl="0" indent="0" algn="l">
                        <a:spcAft>
                          <a:spcPts val="0"/>
                        </a:spcAft>
                        <a:buFont typeface="+mj-lt"/>
                        <a:buNone/>
                        <a:tabLst>
                          <a:tab pos="342900" algn="l"/>
                        </a:tabLst>
                      </a:pPr>
                      <a:r>
                        <a:rPr lang="ru-RU"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Доля обучающихся, систематически занимающихся физической культурой и спортом, в общей численности обучающихся</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51" marR="411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Times New Roman" panose="02020603050405020304" pitchFamily="18" charset="0"/>
                        </a:rPr>
                        <a:t>71,3</a:t>
                      </a:r>
                      <a:endParaRPr lang="ru-RU" sz="12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a:solidFill>
                            <a:srgbClr val="000000"/>
                          </a:solidFill>
                          <a:effectLst/>
                          <a:latin typeface="Times New Roman" panose="02020603050405020304" pitchFamily="18" charset="0"/>
                          <a:cs typeface="Times New Roman" panose="02020603050405020304" pitchFamily="18" charset="0"/>
                        </a:rPr>
                        <a:t>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dirty="0">
                          <a:solidFill>
                            <a:srgbClr val="000000"/>
                          </a:solidFill>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552255">
                <a:tc>
                  <a:txBody>
                    <a:bodyPr/>
                    <a:lstStyle/>
                    <a:p>
                      <a:pPr marL="0" lvl="0" indent="0" algn="l">
                        <a:spcAft>
                          <a:spcPts val="0"/>
                        </a:spcAft>
                        <a:buFont typeface="+mj-lt"/>
                        <a:buNone/>
                        <a:tabLst>
                          <a:tab pos="342900" algn="l"/>
                        </a:tabLst>
                      </a:pPr>
                      <a:r>
                        <a:rPr lang="ru-RU"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Доля лиц с ограниченными возможностями здоровья и инвалидов, систематически занимающихся физической культурой и спортом, в общей численности данной категории населения</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51" marR="411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0" i="0" u="none" strike="noStrike" dirty="0" smtClean="0">
                          <a:solidFill>
                            <a:srgbClr val="000000"/>
                          </a:solidFill>
                          <a:effectLst/>
                          <a:latin typeface="Times New Roman" panose="02020603050405020304" pitchFamily="18" charset="0"/>
                        </a:rPr>
                        <a:t>9,3</a:t>
                      </a:r>
                      <a:endParaRPr lang="ru-RU" sz="12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14,1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a:solidFill>
                            <a:srgbClr val="000000"/>
                          </a:solidFill>
                          <a:effectLst/>
                          <a:latin typeface="Times New Roman" panose="02020603050405020304" pitchFamily="18" charset="0"/>
                          <a:cs typeface="Times New Roman" panose="02020603050405020304" pitchFamily="18" charset="0"/>
                        </a:rPr>
                        <a:t>34,8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dirty="0">
                          <a:solidFill>
                            <a:srgbClr val="000000"/>
                          </a:solidFill>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736340">
                <a:tc>
                  <a:txBody>
                    <a:bodyPr/>
                    <a:lstStyle/>
                    <a:p>
                      <a:pPr marL="0" lvl="0" indent="0" algn="l">
                        <a:spcAft>
                          <a:spcPts val="0"/>
                        </a:spcAft>
                        <a:buFont typeface="+mj-lt"/>
                        <a:buNone/>
                        <a:tabLst>
                          <a:tab pos="342900" algn="l"/>
                        </a:tabLst>
                      </a:pPr>
                      <a:r>
                        <a:rPr lang="ru-RU"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Доля граждан муниципального образования, выполнивших нормативы Всероссийского физкультурно-спортивного комплекса «Готов к труду и обороне» (ГТО), в общей численности населения, принявшего участие в сдаче нормативов Всероссийского физкультурно-спортивного комплекса «Готов к труду и обороне» (ГТО)</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51" marR="411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46,2</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47,7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dirty="0">
                          <a:solidFill>
                            <a:srgbClr val="000000"/>
                          </a:solidFill>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93672">
                <a:tc>
                  <a:txBody>
                    <a:bodyPr/>
                    <a:lstStyle/>
                    <a:p>
                      <a:pPr marL="457200" lvl="1" indent="0" algn="l">
                        <a:spcAft>
                          <a:spcPts val="0"/>
                        </a:spcAft>
                        <a:buFont typeface="+mj-lt"/>
                        <a:buNone/>
                        <a:tabLst>
                          <a:tab pos="342900" algn="l"/>
                        </a:tabLst>
                      </a:pPr>
                      <a:r>
                        <a:rPr lang="ru-RU" sz="1050" dirty="0" smtClean="0">
                          <a:effectLst/>
                          <a:latin typeface="Times New Roman" panose="02020603050405020304" pitchFamily="18" charset="0"/>
                          <a:ea typeface="Times New Roman" panose="02020603050405020304" pitchFamily="18" charset="0"/>
                          <a:cs typeface="Times New Roman" panose="02020603050405020304" pitchFamily="18" charset="0"/>
                        </a:rPr>
                        <a:t>Численность туристов, размещенных в коллективных средствах размещения</a:t>
                      </a:r>
                      <a:endParaRPr lang="ru-RU" sz="105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151" marR="411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чел.</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5117</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3100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4365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dirty="0">
                          <a:solidFill>
                            <a:srgbClr val="000000"/>
                          </a:solidFill>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r>
              <a:tr h="193672">
                <a:tc>
                  <a:txBody>
                    <a:bodyPr/>
                    <a:lstStyle/>
                    <a:p>
                      <a:r>
                        <a:rPr lang="ru-RU" sz="1050" dirty="0" smtClean="0">
                          <a:effectLst/>
                          <a:latin typeface="Times New Roman" panose="02020603050405020304" pitchFamily="18" charset="0"/>
                          <a:cs typeface="Times New Roman" panose="02020603050405020304" pitchFamily="18" charset="0"/>
                        </a:rPr>
                        <a:t>Увеличение количества участия в  мероприятиях по выставочной деятельности</a:t>
                      </a:r>
                      <a:endParaRPr lang="ru-RU" sz="1050" dirty="0">
                        <a:effectLst/>
                        <a:latin typeface="Times New Roman" panose="02020603050405020304" pitchFamily="18" charset="0"/>
                        <a:cs typeface="Times New Roman" panose="02020603050405020304" pitchFamily="18" charset="0"/>
                      </a:endParaRPr>
                    </a:p>
                  </a:txBody>
                  <a:tcPr marL="41151" marR="4115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ед.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smtClean="0">
                          <a:solidFill>
                            <a:srgbClr val="000000"/>
                          </a:solidFill>
                          <a:effectLst/>
                          <a:latin typeface="Times New Roman" panose="02020603050405020304" pitchFamily="18" charset="0"/>
                          <a:cs typeface="Times New Roman" panose="02020603050405020304" pitchFamily="18" charset="0"/>
                        </a:rPr>
                        <a:t>4</a:t>
                      </a:r>
                      <a:endParaRPr lang="ru-RU" sz="105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50" b="0" i="0" u="none" strike="noStrike" dirty="0">
                          <a:solidFill>
                            <a:srgbClr val="000000"/>
                          </a:solidFill>
                          <a:effectLst/>
                          <a:latin typeface="Times New Roman" panose="02020603050405020304" pitchFamily="18" charset="0"/>
                          <a:cs typeface="Times New Roman" panose="02020603050405020304" pitchFamily="18" charset="0"/>
                        </a:rPr>
                        <a:t>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700" dirty="0">
                          <a:solidFill>
                            <a:srgbClr val="000000"/>
                          </a:solidFill>
                          <a:effectLst/>
                          <a:latin typeface="Times New Roman" panose="02020603050405020304" pitchFamily="18" charset="0"/>
                          <a:ea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4" name="Прямоугольник 3"/>
          <p:cNvSpPr/>
          <p:nvPr/>
        </p:nvSpPr>
        <p:spPr>
          <a:xfrm>
            <a:off x="261904" y="762658"/>
            <a:ext cx="6120680" cy="523220"/>
          </a:xfrm>
          <a:prstGeom prst="rect">
            <a:avLst/>
          </a:prstGeom>
        </p:spPr>
        <p:txBody>
          <a:bodyPr wrap="square">
            <a:spAutoFit/>
          </a:bodyPr>
          <a:lstStyle/>
          <a:p>
            <a:pPr fontAlgn="b"/>
            <a:r>
              <a:rPr lang="ru-RU" sz="1400" b="1" dirty="0" smtClean="0">
                <a:solidFill>
                  <a:srgbClr val="000000"/>
                </a:solidFill>
                <a:latin typeface="Times New Roman" panose="02020603050405020304" pitchFamily="18" charset="0"/>
                <a:cs typeface="Times New Roman" panose="02020603050405020304" pitchFamily="18" charset="0"/>
              </a:rPr>
              <a:t>Предусмотрено на год – 125 591,9 </a:t>
            </a:r>
            <a:r>
              <a:rPr lang="ru-RU" sz="1400" b="1" dirty="0" err="1" smtClean="0">
                <a:solidFill>
                  <a:srgbClr val="000000"/>
                </a:solidFill>
                <a:latin typeface="Times New Roman" panose="02020603050405020304" pitchFamily="18" charset="0"/>
                <a:cs typeface="Times New Roman" panose="02020603050405020304" pitchFamily="18" charset="0"/>
              </a:rPr>
              <a:t>тыс.рублей</a:t>
            </a:r>
            <a:endParaRPr lang="ru-RU" sz="1400" b="1" dirty="0" smtClean="0">
              <a:solidFill>
                <a:srgbClr val="000000"/>
              </a:solidFill>
              <a:latin typeface="Times New Roman" panose="02020603050405020304" pitchFamily="18" charset="0"/>
              <a:cs typeface="Times New Roman" panose="02020603050405020304" pitchFamily="18" charset="0"/>
            </a:endParaRPr>
          </a:p>
          <a:p>
            <a:pPr fontAlgn="b"/>
            <a:r>
              <a:rPr lang="ru-RU" sz="1400" b="1" dirty="0" smtClean="0">
                <a:solidFill>
                  <a:srgbClr val="000000"/>
                </a:solidFill>
                <a:latin typeface="Times New Roman" panose="02020603050405020304" pitchFamily="18" charset="0"/>
                <a:cs typeface="Times New Roman" panose="02020603050405020304" pitchFamily="18" charset="0"/>
              </a:rPr>
              <a:t>исполнено – 125 547,0 </a:t>
            </a:r>
            <a:r>
              <a:rPr lang="ru-RU" sz="1400" b="1" dirty="0" err="1" smtClean="0">
                <a:solidFill>
                  <a:srgbClr val="000000"/>
                </a:solidFill>
                <a:latin typeface="Times New Roman" panose="02020603050405020304" pitchFamily="18" charset="0"/>
                <a:cs typeface="Times New Roman" panose="02020603050405020304" pitchFamily="18" charset="0"/>
              </a:rPr>
              <a:t>тыс.рублей</a:t>
            </a:r>
            <a:r>
              <a:rPr lang="ru-RU" sz="1400" b="1" dirty="0" smtClean="0">
                <a:solidFill>
                  <a:srgbClr val="000000"/>
                </a:solidFill>
                <a:latin typeface="Times New Roman" panose="02020603050405020304" pitchFamily="18" charset="0"/>
                <a:cs typeface="Times New Roman" panose="02020603050405020304" pitchFamily="18" charset="0"/>
              </a:rPr>
              <a:t> </a:t>
            </a:r>
            <a:endParaRPr lang="ru-RU" sz="1400" b="1" dirty="0">
              <a:solidFill>
                <a:srgbClr val="0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07504" y="1293910"/>
            <a:ext cx="8640960"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a:t>
            </a:r>
            <a:r>
              <a:rPr lang="ru-RU" sz="1600" i="1" dirty="0" smtClean="0">
                <a:solidFill>
                  <a:srgbClr val="000000"/>
                </a:solidFill>
                <a:latin typeface="Times New Roman" panose="02020603050405020304" pitchFamily="18" charset="0"/>
                <a:cs typeface="Times New Roman" panose="02020603050405020304" pitchFamily="18" charset="0"/>
              </a:rPr>
              <a:t>результативности муниципальной программы</a:t>
            </a:r>
            <a:endParaRPr lang="ru-RU" dirty="0"/>
          </a:p>
        </p:txBody>
      </p:sp>
    </p:spTree>
    <p:extLst>
      <p:ext uri="{BB962C8B-B14F-4D97-AF65-F5344CB8AC3E}">
        <p14:creationId xmlns="" xmlns:p14="http://schemas.microsoft.com/office/powerpoint/2010/main" val="2104203087"/>
      </p:ext>
    </p:extLst>
  </p:cSld>
  <p:clrMapOvr>
    <a:masterClrMapping/>
  </p:clrMapOvr>
  <p:transition spd="slow"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37256" y="20616"/>
            <a:ext cx="9036496" cy="830997"/>
          </a:xfrm>
          <a:prstGeom prst="rect">
            <a:avLst/>
          </a:prstGeom>
        </p:spPr>
        <p:txBody>
          <a:bodyPr wrap="square">
            <a:spAutoFit/>
          </a:bodyPr>
          <a:lstStyle/>
          <a:p>
            <a:pP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a:t>
            </a:r>
            <a:r>
              <a:rPr lang="ru-RU" sz="1600" b="1" i="1" dirty="0" smtClean="0">
                <a:solidFill>
                  <a:srgbClr val="000000"/>
                </a:solidFill>
                <a:latin typeface="Times New Roman" panose="02020603050405020304" pitchFamily="18" charset="0"/>
                <a:cs typeface="Times New Roman" panose="02020603050405020304" pitchFamily="18" charset="0"/>
              </a:rPr>
              <a:t>показателей муниципальной программы </a:t>
            </a:r>
          </a:p>
          <a:p>
            <a:pPr fontAlgn="b"/>
            <a:r>
              <a:rPr lang="ru-RU" sz="1600" b="1" i="1" dirty="0" smtClean="0">
                <a:solidFill>
                  <a:srgbClr val="000000"/>
                </a:solidFill>
                <a:latin typeface="Times New Roman" panose="02020603050405020304" pitchFamily="18" charset="0"/>
                <a:cs typeface="Times New Roman" panose="02020603050405020304" pitchFamily="18" charset="0"/>
              </a:rPr>
              <a:t>«Поддержка </a:t>
            </a:r>
            <a:r>
              <a:rPr lang="ru-RU" sz="1600" b="1" i="1" dirty="0">
                <a:solidFill>
                  <a:srgbClr val="000000"/>
                </a:solidFill>
                <a:latin typeface="Times New Roman" panose="02020603050405020304" pitchFamily="18" charset="0"/>
                <a:cs typeface="Times New Roman" panose="02020603050405020304" pitchFamily="18" charset="0"/>
              </a:rPr>
              <a:t>социально ориентированных некоммерческих  организаций </a:t>
            </a:r>
            <a:endParaRPr lang="ru-RU" sz="1600" b="1" i="1" dirty="0" smtClean="0">
              <a:solidFill>
                <a:srgbClr val="000000"/>
              </a:solidFill>
              <a:latin typeface="Times New Roman" panose="02020603050405020304" pitchFamily="18" charset="0"/>
              <a:cs typeface="Times New Roman" panose="02020603050405020304" pitchFamily="18" charset="0"/>
            </a:endParaRPr>
          </a:p>
          <a:p>
            <a:pPr fontAlgn="b"/>
            <a:r>
              <a:rPr lang="ru-RU" sz="1600" b="1" i="1" dirty="0" smtClean="0">
                <a:solidFill>
                  <a:srgbClr val="000000"/>
                </a:solidFill>
                <a:latin typeface="Times New Roman" panose="02020603050405020304" pitchFamily="18" charset="0"/>
                <a:cs typeface="Times New Roman" panose="02020603050405020304" pitchFamily="18" charset="0"/>
              </a:rPr>
              <a:t>в </a:t>
            </a:r>
            <a:r>
              <a:rPr lang="ru-RU" sz="1600" b="1" i="1" dirty="0">
                <a:solidFill>
                  <a:srgbClr val="000000"/>
                </a:solidFill>
                <a:latin typeface="Times New Roman" panose="02020603050405020304" pitchFamily="18" charset="0"/>
                <a:cs typeface="Times New Roman" panose="02020603050405020304" pitchFamily="18" charset="0"/>
              </a:rPr>
              <a:t>городе </a:t>
            </a:r>
            <a:r>
              <a:rPr lang="ru-RU" sz="1600" b="1" i="1" dirty="0" smtClean="0">
                <a:solidFill>
                  <a:srgbClr val="000000"/>
                </a:solidFill>
                <a:latin typeface="Times New Roman" panose="02020603050405020304" pitchFamily="18" charset="0"/>
                <a:cs typeface="Times New Roman" panose="02020603050405020304" pitchFamily="18" charset="0"/>
              </a:rPr>
              <a:t>Урай» </a:t>
            </a:r>
            <a:r>
              <a:rPr lang="ru-RU" sz="1600" b="1" i="1" dirty="0">
                <a:solidFill>
                  <a:srgbClr val="000000"/>
                </a:solidFill>
                <a:latin typeface="Times New Roman" panose="02020603050405020304" pitchFamily="18" charset="0"/>
                <a:cs typeface="Times New Roman" panose="02020603050405020304" pitchFamily="18" charset="0"/>
              </a:rPr>
              <a:t>на </a:t>
            </a:r>
            <a:r>
              <a:rPr lang="ru-RU" sz="1600" b="1" i="1" dirty="0" smtClean="0">
                <a:solidFill>
                  <a:srgbClr val="000000"/>
                </a:solidFill>
                <a:latin typeface="Times New Roman" panose="02020603050405020304" pitchFamily="18" charset="0"/>
                <a:cs typeface="Times New Roman" panose="02020603050405020304" pitchFamily="18" charset="0"/>
              </a:rPr>
              <a:t>2018- 2030 </a:t>
            </a:r>
            <a:r>
              <a:rPr lang="ru-RU" sz="1600" b="1" i="1" dirty="0">
                <a:solidFill>
                  <a:srgbClr val="000000"/>
                </a:solidFill>
                <a:latin typeface="Times New Roman" panose="02020603050405020304" pitchFamily="18" charset="0"/>
                <a:cs typeface="Times New Roman" panose="02020603050405020304" pitchFamily="18" charset="0"/>
              </a:rPr>
              <a:t>годы</a:t>
            </a:r>
          </a:p>
        </p:txBody>
      </p:sp>
      <p:graphicFrame>
        <p:nvGraphicFramePr>
          <p:cNvPr id="3" name="Таблица 2"/>
          <p:cNvGraphicFramePr>
            <a:graphicFrameLocks noGrp="1"/>
          </p:cNvGraphicFramePr>
          <p:nvPr>
            <p:extLst>
              <p:ext uri="{D42A27DB-BD31-4B8C-83A1-F6EECF244321}">
                <p14:modId xmlns="" xmlns:p14="http://schemas.microsoft.com/office/powerpoint/2010/main" val="252664015"/>
              </p:ext>
            </p:extLst>
          </p:nvPr>
        </p:nvGraphicFramePr>
        <p:xfrm>
          <a:off x="179512" y="1988840"/>
          <a:ext cx="8856983" cy="4783769"/>
        </p:xfrm>
        <a:graphic>
          <a:graphicData uri="http://schemas.openxmlformats.org/drawingml/2006/table">
            <a:tbl>
              <a:tblPr/>
              <a:tblGrid>
                <a:gridCol w="5107313"/>
                <a:gridCol w="711144"/>
                <a:gridCol w="1034392"/>
                <a:gridCol w="1034392"/>
                <a:gridCol w="969742"/>
              </a:tblGrid>
              <a:tr h="281308">
                <a:tc rowSpan="2">
                  <a:txBody>
                    <a:bodyPr/>
                    <a:lstStyle/>
                    <a:p>
                      <a:pPr algn="ctr">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Ед.</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100" dirty="0" err="1">
                          <a:effectLst/>
                          <a:latin typeface="Times New Roman" panose="02020603050405020304" pitchFamily="18" charset="0"/>
                          <a:ea typeface="Calibri" panose="020F0502020204030204" pitchFamily="34" charset="0"/>
                          <a:cs typeface="Times New Roman" panose="02020603050405020304" pitchFamily="18" charset="0"/>
                        </a:rPr>
                        <a:t>изм</a:t>
                      </a: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2017 год</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2018 год</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1575">
                <a:tc vMerge="1">
                  <a:txBody>
                    <a:bodyPr/>
                    <a:lstStyle/>
                    <a:p>
                      <a:pPr algn="l" fontAlgn="ct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panose="02020603050405020304" pitchFamily="18" charset="0"/>
                        </a:rPr>
                        <a:t>факт</a:t>
                      </a:r>
                      <a:endParaRPr lang="ru-RU" sz="11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panose="02020603050405020304" pitchFamily="18" charset="0"/>
                        </a:rPr>
                        <a:t>план</a:t>
                      </a:r>
                      <a:endParaRPr lang="ru-RU" sz="11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smtClean="0">
                          <a:solidFill>
                            <a:srgbClr val="000000"/>
                          </a:solidFill>
                          <a:effectLst/>
                          <a:latin typeface="Times New Roman" panose="02020603050405020304" pitchFamily="18" charset="0"/>
                        </a:rPr>
                        <a:t>факт</a:t>
                      </a:r>
                      <a:endParaRPr lang="ru-RU" sz="11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181">
                <a:tc>
                  <a:txBody>
                    <a:bodyPr/>
                    <a:lstStyle/>
                    <a:p>
                      <a:pPr algn="l"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Количество социально ориентированных некоммерческих организаций, предоставляющих гражданам услуги (работы) в социальной сфере, получающих финансовую поддержку за счет средств бюджета городского округа город </a:t>
                      </a: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Урай</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шт.</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1051">
                <a:tc>
                  <a:txBody>
                    <a:bodyPr/>
                    <a:lstStyle/>
                    <a:p>
                      <a:pPr algn="l"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Доля средств бюджета города </a:t>
                      </a: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Урай</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выделяемая немуниципальным организациям, в том числе социально ориентированным некоммерческим организациям, на предоставление услуг (работ) в социальной сфере</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10,4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7631">
                <a:tc>
                  <a:txBody>
                    <a:bodyPr/>
                    <a:lstStyle/>
                    <a:p>
                      <a:pPr algn="l"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Средний размер предоставляемой льготы социально ориентированным некоммерческим организациям при предоставлении недвижимого имущества во владение и (или) пользование (в процентных пунктах от полной стоимости)</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шт.</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7234">
                <a:tc>
                  <a:txBody>
                    <a:bodyPr/>
                    <a:lstStyle/>
                    <a:p>
                      <a:pPr algn="l"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Количество социально ориентированных некоммерческих организаций, получающих консультационную поддержку</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шт.</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8863">
                <a:tc>
                  <a:txBody>
                    <a:bodyPr/>
                    <a:lstStyle/>
                    <a:p>
                      <a:pPr algn="l"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Количество публикаций о деятельности социально ориентированных некоммерческих организаций, благотворительной деятельности и добровольчестве на официальном сайте органов местного самоуправления города </a:t>
                      </a: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Урай</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шт.</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70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93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3659">
                <a:tc>
                  <a:txBody>
                    <a:bodyPr/>
                    <a:lstStyle/>
                    <a:p>
                      <a:pPr algn="l"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Удовлетворенность населения города </a:t>
                      </a: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Урай</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качеством работы социально ориентированных некоммерческих организаций, оказывающих населению услуги (работы) в социальной сфере</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80,06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8032">
                <a:tc>
                  <a:txBody>
                    <a:bodyPr/>
                    <a:lstStyle/>
                    <a:p>
                      <a:pPr algn="l"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Количество услуг (работ), предоставляемых гражданам в социальной сфере, оказываемых социально ориентированными некоммерческими организациями</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услуг</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101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3267">
                <a:tc>
                  <a:txBody>
                    <a:bodyPr/>
                    <a:lstStyle/>
                    <a:p>
                      <a:pPr algn="l"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Доля населения города </a:t>
                      </a:r>
                      <a:r>
                        <a:rPr lang="ru-RU" sz="1100" b="0" i="0" u="none" strike="noStrike" dirty="0" err="1">
                          <a:solidFill>
                            <a:srgbClr val="000000"/>
                          </a:solidFill>
                          <a:effectLst/>
                          <a:latin typeface="Times New Roman" panose="02020603050405020304" pitchFamily="18" charset="0"/>
                          <a:cs typeface="Times New Roman" panose="02020603050405020304" pitchFamily="18" charset="0"/>
                        </a:rPr>
                        <a:t>Урай</a:t>
                      </a:r>
                      <a:r>
                        <a:rPr lang="ru-RU" sz="1100" b="0" i="0" u="none" strike="noStrike" dirty="0">
                          <a:solidFill>
                            <a:srgbClr val="000000"/>
                          </a:solidFill>
                          <a:effectLst/>
                          <a:latin typeface="Times New Roman" panose="02020603050405020304" pitchFamily="18" charset="0"/>
                          <a:cs typeface="Times New Roman" panose="02020603050405020304" pitchFamily="18" charset="0"/>
                        </a:rPr>
                        <a:t>, участвующих в мероприятиях, проводимых социально ориентированными некоммерческими организациями</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21,4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12,3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27,6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1817">
                <a:tc>
                  <a:txBody>
                    <a:bodyPr/>
                    <a:lstStyle/>
                    <a:p>
                      <a:pPr algn="l" fontAlgn="ct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Удельный вес некоммерческих организаций, оказывающих социальные услуги, от общего количества учреждений социальной сферы всех форм собственности</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36,6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163584" y="851613"/>
            <a:ext cx="6192688" cy="523220"/>
          </a:xfrm>
          <a:prstGeom prst="rect">
            <a:avLst/>
          </a:prstGeom>
        </p:spPr>
        <p:txBody>
          <a:bodyPr wrap="square">
            <a:spAutoFit/>
          </a:bodyPr>
          <a:lstStyle/>
          <a:p>
            <a:pPr fontAlgn="b"/>
            <a:r>
              <a:rPr lang="ru-RU" sz="1400" b="1" dirty="0" smtClean="0">
                <a:solidFill>
                  <a:srgbClr val="000000"/>
                </a:solidFill>
                <a:latin typeface="Times New Roman" panose="02020603050405020304" pitchFamily="18" charset="0"/>
                <a:cs typeface="Times New Roman" panose="02020603050405020304" pitchFamily="18" charset="0"/>
              </a:rPr>
              <a:t>Предусмотрено на год – 13 789,0 </a:t>
            </a:r>
            <a:r>
              <a:rPr lang="ru-RU" sz="1400" b="1" dirty="0" err="1" smtClean="0">
                <a:solidFill>
                  <a:srgbClr val="000000"/>
                </a:solidFill>
                <a:latin typeface="Times New Roman" panose="02020603050405020304" pitchFamily="18" charset="0"/>
                <a:cs typeface="Times New Roman" panose="02020603050405020304" pitchFamily="18" charset="0"/>
              </a:rPr>
              <a:t>тыс.рублей</a:t>
            </a:r>
            <a:endParaRPr lang="ru-RU" sz="1400" b="1" dirty="0" smtClean="0">
              <a:solidFill>
                <a:srgbClr val="000000"/>
              </a:solidFill>
              <a:latin typeface="Times New Roman" panose="02020603050405020304" pitchFamily="18" charset="0"/>
              <a:cs typeface="Times New Roman" panose="02020603050405020304" pitchFamily="18" charset="0"/>
            </a:endParaRPr>
          </a:p>
          <a:p>
            <a:pPr fontAlgn="b"/>
            <a:r>
              <a:rPr lang="ru-RU" sz="1400" b="1" dirty="0" smtClean="0">
                <a:solidFill>
                  <a:srgbClr val="000000"/>
                </a:solidFill>
                <a:latin typeface="Times New Roman" panose="02020603050405020304" pitchFamily="18" charset="0"/>
                <a:cs typeface="Times New Roman" panose="02020603050405020304" pitchFamily="18" charset="0"/>
              </a:rPr>
              <a:t>исполнено – 13 789,0 </a:t>
            </a:r>
            <a:r>
              <a:rPr lang="ru-RU" sz="1400" b="1" dirty="0" err="1" smtClean="0">
                <a:solidFill>
                  <a:srgbClr val="000000"/>
                </a:solidFill>
                <a:latin typeface="Times New Roman" panose="02020603050405020304" pitchFamily="18" charset="0"/>
                <a:cs typeface="Times New Roman" panose="02020603050405020304" pitchFamily="18" charset="0"/>
              </a:rPr>
              <a:t>тыс.рублей</a:t>
            </a:r>
            <a:r>
              <a:rPr lang="ru-RU" sz="1400" b="1" dirty="0" smtClean="0">
                <a:solidFill>
                  <a:srgbClr val="000000"/>
                </a:solidFill>
                <a:latin typeface="Times New Roman" panose="02020603050405020304" pitchFamily="18" charset="0"/>
                <a:cs typeface="Times New Roman" panose="02020603050405020304" pitchFamily="18" charset="0"/>
              </a:rPr>
              <a:t> </a:t>
            </a:r>
            <a:endParaRPr lang="ru-RU" sz="1400" b="1" dirty="0">
              <a:solidFill>
                <a:srgbClr val="0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283968" y="1231093"/>
            <a:ext cx="4572000" cy="738664"/>
          </a:xfrm>
          <a:prstGeom prst="rect">
            <a:avLst/>
          </a:prstGeom>
        </p:spPr>
        <p:txBody>
          <a:bodyPr>
            <a:spAutoFit/>
          </a:bodyPr>
          <a:lstStyle/>
          <a:p>
            <a:pPr lvl="0" fontAlgn="b"/>
            <a:r>
              <a:rPr lang="ru-RU" sz="1400" b="1" dirty="0">
                <a:solidFill>
                  <a:srgbClr val="000000"/>
                </a:solidFill>
                <a:latin typeface="Times New Roman" panose="02020603050405020304" pitchFamily="18" charset="0"/>
                <a:cs typeface="Times New Roman" panose="02020603050405020304" pitchFamily="18" charset="0"/>
              </a:rPr>
              <a:t>В 2018 году финансовую поддержку в форме субсидий получили 12 социально ориентированных некоммерческих организаций по </a:t>
            </a:r>
            <a:r>
              <a:rPr lang="ru-RU" sz="1400" b="1" dirty="0" smtClean="0">
                <a:solidFill>
                  <a:srgbClr val="000000"/>
                </a:solidFill>
                <a:latin typeface="Times New Roman" panose="02020603050405020304" pitchFamily="18" charset="0"/>
                <a:cs typeface="Times New Roman" panose="02020603050405020304" pitchFamily="18" charset="0"/>
              </a:rPr>
              <a:t>направлениям</a:t>
            </a:r>
            <a:endParaRPr lang="ru-RU" sz="1400" b="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057661769"/>
      </p:ext>
    </p:extLst>
  </p:cSld>
  <p:clrMapOvr>
    <a:masterClrMapping/>
  </p:clrMapOvr>
  <p:transition spd="slow"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Прямоугольник 3"/>
          <p:cNvSpPr/>
          <p:nvPr/>
        </p:nvSpPr>
        <p:spPr>
          <a:xfrm>
            <a:off x="107504" y="332656"/>
            <a:ext cx="9144000" cy="830997"/>
          </a:xfrm>
          <a:prstGeom prst="rect">
            <a:avLst/>
          </a:prstGeom>
          <a:noFill/>
        </p:spPr>
        <p:txBody>
          <a:bodyPr wrap="square">
            <a:spAutoFit/>
          </a:bodyPr>
          <a:lstStyle/>
          <a:p>
            <a:r>
              <a:rPr lang="ru-RU" sz="1600" b="1" i="1" dirty="0">
                <a:latin typeface="Times New Roman" panose="02020603050405020304" pitchFamily="18" charset="0"/>
                <a:cs typeface="Times New Roman" panose="02020603050405020304" pitchFamily="18" charset="0"/>
              </a:rPr>
              <a:t>Предоставлено субсидий на оказание финансовой поддержки </a:t>
            </a:r>
            <a:r>
              <a:rPr lang="ru-RU" sz="1600" b="1" i="1" dirty="0" smtClean="0">
                <a:latin typeface="Times New Roman" panose="02020603050405020304" pitchFamily="18" charset="0"/>
                <a:cs typeface="Times New Roman" panose="02020603050405020304" pitchFamily="18" charset="0"/>
              </a:rPr>
              <a:t>социально ориентированным </a:t>
            </a:r>
            <a:r>
              <a:rPr lang="ru-RU" sz="1600" b="1" i="1" dirty="0">
                <a:latin typeface="Times New Roman" panose="02020603050405020304" pitchFamily="18" charset="0"/>
                <a:cs typeface="Times New Roman" panose="02020603050405020304" pitchFamily="18" charset="0"/>
              </a:rPr>
              <a:t>некоммерческим организациям </a:t>
            </a:r>
            <a:r>
              <a:rPr lang="ru-RU" sz="1600" b="1" i="1" dirty="0" smtClean="0">
                <a:latin typeface="Times New Roman" panose="02020603050405020304" pitchFamily="18" charset="0"/>
                <a:cs typeface="Times New Roman" panose="02020603050405020304" pitchFamily="18" charset="0"/>
              </a:rPr>
              <a:t>за 2018 год в сумме 13 789,0 тыс.руб., по следующим направлениям</a:t>
            </a:r>
            <a:r>
              <a:rPr lang="en-US" sz="1600" b="1" i="1" dirty="0" smtClean="0">
                <a:latin typeface="Times New Roman" panose="02020603050405020304" pitchFamily="18" charset="0"/>
                <a:cs typeface="Times New Roman" panose="02020603050405020304" pitchFamily="18" charset="0"/>
              </a:rPr>
              <a:t>:</a:t>
            </a:r>
            <a:endParaRPr lang="ru-RU" sz="1600" b="1" i="1" dirty="0">
              <a:latin typeface="Times New Roman" panose="02020603050405020304" pitchFamily="18" charset="0"/>
              <a:cs typeface="Times New Roman" panose="02020603050405020304" pitchFamily="18" charset="0"/>
            </a:endParaRPr>
          </a:p>
        </p:txBody>
      </p:sp>
      <p:graphicFrame>
        <p:nvGraphicFramePr>
          <p:cNvPr id="6" name="Схема 5"/>
          <p:cNvGraphicFramePr/>
          <p:nvPr>
            <p:extLst>
              <p:ext uri="{D42A27DB-BD31-4B8C-83A1-F6EECF244321}">
                <p14:modId xmlns="" xmlns:p14="http://schemas.microsoft.com/office/powerpoint/2010/main" val="2596589325"/>
              </p:ext>
            </p:extLst>
          </p:nvPr>
        </p:nvGraphicFramePr>
        <p:xfrm>
          <a:off x="0" y="1268760"/>
          <a:ext cx="9143999"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41208044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35496" y="20616"/>
            <a:ext cx="9144000" cy="830997"/>
          </a:xfrm>
          <a:prstGeom prst="rect">
            <a:avLst/>
          </a:prstGeom>
          <a:noFill/>
        </p:spPr>
        <p:txBody>
          <a:bodyPr wrap="square">
            <a:spAutoFit/>
          </a:bodyPr>
          <a:lstStyle/>
          <a:p>
            <a:pPr fontAlgn="b"/>
            <a:r>
              <a:rPr lang="ru-RU" sz="1600" b="1" i="1" dirty="0" smtClean="0">
                <a:solidFill>
                  <a:srgbClr val="000000"/>
                </a:solidFill>
                <a:latin typeface="Times New Roman" panose="02020603050405020304" pitchFamily="18" charset="0"/>
                <a:cs typeface="Times New Roman" panose="02020603050405020304" pitchFamily="18" charset="0"/>
              </a:rPr>
              <a:t>Результаты достижения показателей муниципальной программы </a:t>
            </a:r>
          </a:p>
          <a:p>
            <a:pPr fontAlgn="b"/>
            <a:r>
              <a:rPr lang="ru-RU" sz="1600" b="1" i="1" dirty="0" smtClean="0">
                <a:solidFill>
                  <a:srgbClr val="000000"/>
                </a:solidFill>
                <a:latin typeface="Times New Roman" panose="02020603050405020304" pitchFamily="18" charset="0"/>
                <a:cs typeface="Times New Roman" panose="02020603050405020304" pitchFamily="18" charset="0"/>
              </a:rPr>
              <a:t>«Улучшение жилищных условий граждан, проживающих на территории </a:t>
            </a:r>
          </a:p>
          <a:p>
            <a:pPr fontAlgn="b"/>
            <a:r>
              <a:rPr lang="ru-RU" sz="1600" b="1" i="1" dirty="0" smtClean="0">
                <a:solidFill>
                  <a:srgbClr val="000000"/>
                </a:solidFill>
                <a:latin typeface="Times New Roman" panose="02020603050405020304" pitchFamily="18" charset="0"/>
                <a:cs typeface="Times New Roman" panose="02020603050405020304" pitchFamily="18" charset="0"/>
              </a:rPr>
              <a:t>муниципального образования город Урай» на 2016-2018 годы</a:t>
            </a:r>
            <a:endParaRPr lang="ru-RU" sz="1600" b="1" i="1" dirty="0">
              <a:solidFill>
                <a:srgbClr val="000000"/>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1582830506"/>
              </p:ext>
            </p:extLst>
          </p:nvPr>
        </p:nvGraphicFramePr>
        <p:xfrm>
          <a:off x="66376" y="1869579"/>
          <a:ext cx="8928994" cy="4782636"/>
        </p:xfrm>
        <a:graphic>
          <a:graphicData uri="http://schemas.openxmlformats.org/drawingml/2006/table">
            <a:tbl>
              <a:tblPr firstRow="1" firstCol="1" bandRow="1"/>
              <a:tblGrid>
                <a:gridCol w="5735411"/>
                <a:gridCol w="586576"/>
                <a:gridCol w="847277"/>
                <a:gridCol w="751616"/>
                <a:gridCol w="1008114"/>
              </a:tblGrid>
              <a:tr h="43599">
                <a:tc rowSpan="2">
                  <a:txBody>
                    <a:bodyPr/>
                    <a:lstStyle/>
                    <a:p>
                      <a:pPr algn="ctr">
                        <a:spcAft>
                          <a:spcPts val="0"/>
                        </a:spcAft>
                      </a:pPr>
                      <a:r>
                        <a:rPr lang="ru-RU" sz="1000" dirty="0" smtClean="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spcAft>
                          <a:spcPts val="0"/>
                        </a:spcAft>
                      </a:pPr>
                      <a:r>
                        <a:rPr lang="ru-RU" sz="1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Ед.изм</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2017</a:t>
                      </a:r>
                      <a:r>
                        <a:rPr lang="ru-RU" sz="10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год</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00" dirty="0" smtClean="0">
                          <a:effectLst/>
                          <a:latin typeface="Times New Roman" panose="02020603050405020304" pitchFamily="18" charset="0"/>
                          <a:ea typeface="Calibri" panose="020F0502020204030204" pitchFamily="34" charset="0"/>
                          <a:cs typeface="Times New Roman" panose="02020603050405020304" pitchFamily="18" charset="0"/>
                        </a:rPr>
                        <a:t>2018 год</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200" dirty="0">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222">
                <a:tc vMerge="1">
                  <a:txBody>
                    <a:bodyPr/>
                    <a:lstStyle/>
                    <a:p>
                      <a:pPr>
                        <a:lnSpc>
                          <a:spcPct val="115000"/>
                        </a:lnSpc>
                        <a:spcAft>
                          <a:spcPts val="0"/>
                        </a:spcAft>
                      </a:pPr>
                      <a:endParaRPr lang="ru-RU" sz="1100" dirty="0">
                        <a:effectLst/>
                        <a:latin typeface="Arial" pitchFamily="34" charset="0"/>
                        <a:ea typeface="Times New Roman" panose="02020603050405020304" pitchFamily="18" charset="0"/>
                        <a:cs typeface="Arial" pitchFamily="34"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ru-RU" sz="1100" dirty="0">
                        <a:effectLst/>
                        <a:latin typeface="Arial" pitchFamily="34" charset="0"/>
                        <a:ea typeface="Times New Roman" panose="02020603050405020304" pitchFamily="18" charset="0"/>
                        <a:cs typeface="Arial" pitchFamily="34"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план</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417">
                <a:tc>
                  <a:txBody>
                    <a:bodyPr/>
                    <a:lstStyle/>
                    <a:p>
                      <a:pPr>
                        <a:lnSpc>
                          <a:spcPct val="115000"/>
                        </a:lnSpc>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Количество квартир, приобретаемых в муниципальную собственность в рамках заключенных контрактов</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Ед.</a:t>
                      </a: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97</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175</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175</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nSpc>
                          <a:spcPct val="115000"/>
                        </a:lnSpc>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Количество семей, которым предоставлены жилые помещения при расселении домов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семей</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92</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74</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76</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9890">
                <a:tc>
                  <a:txBody>
                    <a:bodyPr/>
                    <a:lstStyle/>
                    <a:p>
                      <a:pPr>
                        <a:lnSpc>
                          <a:spcPct val="115000"/>
                        </a:lnSpc>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Площадь жилых помещений, изъятых в муниципальную собственность путем выплаты возмещений за жилые помещения в рамках соглашений, заключенных с собственниками изымаемых жилых помещений</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Кв.метры</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891,1</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1098,8</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1098,8</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184">
                <a:tc>
                  <a:txBody>
                    <a:bodyPr/>
                    <a:lstStyle/>
                    <a:p>
                      <a:pPr>
                        <a:lnSpc>
                          <a:spcPct val="115000"/>
                        </a:lnSpc>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Количество жилых домов на начало года, жилые помещения которых признаны непригодными для проживания, либо аварийных</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Ед.</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200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181</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181</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413">
                <a:tc>
                  <a:txBody>
                    <a:bodyPr/>
                    <a:lstStyle/>
                    <a:p>
                      <a:pPr>
                        <a:lnSpc>
                          <a:spcPct val="115000"/>
                        </a:lnSpc>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Количество расселенных жилых домов, жилые помещения которых признаны непригодными для проживания, либо аварийных</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Ед.</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413">
                <a:tc>
                  <a:txBody>
                    <a:bodyPr/>
                    <a:lstStyle/>
                    <a:p>
                      <a:pPr>
                        <a:lnSpc>
                          <a:spcPct val="115000"/>
                        </a:lnSpc>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Доля расселенных многоквартирных домов в соответствии с программой, в общем числе многоквартирных домов, жилые помещения в которых признаны непригодными (число многоквартирных домов, жилые помещения которых признаны непригодными на 1 января 2015 года -236), нарастающим итогом</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16,1</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15,3</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15,3</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207">
                <a:tc>
                  <a:txBody>
                    <a:bodyPr/>
                    <a:lstStyle/>
                    <a:p>
                      <a:pPr>
                        <a:lnSpc>
                          <a:spcPct val="115000"/>
                        </a:lnSpc>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Количество граждан, которым предоставлены жилые помещения по договорам социального найма в порядке очередности</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Семей</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7</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207">
                <a:tc>
                  <a:txBody>
                    <a:bodyPr/>
                    <a:lstStyle/>
                    <a:p>
                      <a:pPr>
                        <a:lnSpc>
                          <a:spcPct val="115000"/>
                        </a:lnSpc>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Доля граждан, которым предоставлены жилые помещения по договорам социального найма в порядке очередности в соответствии с программой, в общем числе граждан, состоящих на учете в качестве нуждающихся в жилых помещениях (число состоящих на учете в качестве нуждающихся в жилых помещениях на 1 апреля 2015 года -621), нарастающим итогом</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4,3</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5,8</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6,6</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207">
                <a:tc>
                  <a:txBody>
                    <a:bodyPr/>
                    <a:lstStyle/>
                    <a:p>
                      <a:pPr>
                        <a:lnSpc>
                          <a:spcPct val="115000"/>
                        </a:lnSpc>
                        <a:spcAft>
                          <a:spcPts val="0"/>
                        </a:spcAft>
                      </a:pPr>
                      <a:r>
                        <a:rPr kumimoji="0" lang="ru-RU" sz="1100" kern="1200" dirty="0" smtClean="0">
                          <a:solidFill>
                            <a:schemeClr val="tx1"/>
                          </a:solidFill>
                          <a:effectLst/>
                          <a:latin typeface="Times New Roman" panose="02020603050405020304" pitchFamily="18" charset="0"/>
                          <a:ea typeface="+mn-ea"/>
                          <a:cs typeface="Times New Roman" panose="02020603050405020304" pitchFamily="18" charset="0"/>
                        </a:rPr>
                        <a:t>Количество специализированных жилых помещений, предоставленных работникам бюджетных учреждений, на период трудовых отношений</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Ед.</a:t>
                      </a: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3</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179512" y="851613"/>
            <a:ext cx="4572000" cy="523220"/>
          </a:xfrm>
          <a:prstGeom prst="rect">
            <a:avLst/>
          </a:prstGeom>
        </p:spPr>
        <p:txBody>
          <a:bodyPr>
            <a:spAutoFit/>
          </a:bodyPr>
          <a:lstStyle/>
          <a:p>
            <a:pPr lvl="0" fontAlgn="b"/>
            <a:r>
              <a:rPr lang="ru-RU" sz="1400" b="1" dirty="0">
                <a:solidFill>
                  <a:srgbClr val="000000"/>
                </a:solidFill>
                <a:latin typeface="Times New Roman" panose="02020603050405020304" pitchFamily="18" charset="0"/>
                <a:cs typeface="Times New Roman" panose="02020603050405020304" pitchFamily="18" charset="0"/>
              </a:rPr>
              <a:t>Предусмотрено на год – 641 834,4 </a:t>
            </a:r>
            <a:r>
              <a:rPr lang="ru-RU" sz="1400" b="1" dirty="0" err="1">
                <a:solidFill>
                  <a:srgbClr val="000000"/>
                </a:solidFill>
                <a:latin typeface="Times New Roman" panose="02020603050405020304" pitchFamily="18" charset="0"/>
                <a:cs typeface="Times New Roman" panose="02020603050405020304" pitchFamily="18" charset="0"/>
              </a:rPr>
              <a:t>тыс.рублей</a:t>
            </a:r>
            <a:endParaRPr lang="ru-RU" sz="1400" b="1" dirty="0">
              <a:solidFill>
                <a:srgbClr val="000000"/>
              </a:solidFill>
              <a:latin typeface="Times New Roman" panose="02020603050405020304" pitchFamily="18" charset="0"/>
              <a:cs typeface="Times New Roman" panose="02020603050405020304" pitchFamily="18" charset="0"/>
            </a:endParaRPr>
          </a:p>
          <a:p>
            <a:pPr lvl="0" fontAlgn="b"/>
            <a:r>
              <a:rPr lang="ru-RU" sz="1400" b="1" dirty="0">
                <a:solidFill>
                  <a:srgbClr val="000000"/>
                </a:solidFill>
                <a:latin typeface="Times New Roman" panose="02020603050405020304" pitchFamily="18" charset="0"/>
                <a:cs typeface="Times New Roman" panose="02020603050405020304" pitchFamily="18" charset="0"/>
              </a:rPr>
              <a:t>исполнено – 600 656,4 </a:t>
            </a:r>
            <a:r>
              <a:rPr lang="ru-RU" sz="1400" b="1" dirty="0" err="1">
                <a:solidFill>
                  <a:srgbClr val="000000"/>
                </a:solidFill>
                <a:latin typeface="Times New Roman" panose="02020603050405020304" pitchFamily="18" charset="0"/>
                <a:cs typeface="Times New Roman" panose="02020603050405020304" pitchFamily="18" charset="0"/>
              </a:rPr>
              <a:t>тыс.рублей</a:t>
            </a:r>
            <a:r>
              <a:rPr lang="ru-RU" sz="1400" b="1" dirty="0">
                <a:solidFill>
                  <a:srgbClr val="000000"/>
                </a:solidFill>
                <a:latin typeface="Times New Roman" panose="02020603050405020304" pitchFamily="18" charset="0"/>
                <a:cs typeface="Times New Roman" panose="02020603050405020304" pitchFamily="18" charset="0"/>
              </a:rPr>
              <a:t> </a:t>
            </a:r>
          </a:p>
        </p:txBody>
      </p:sp>
      <p:sp>
        <p:nvSpPr>
          <p:cNvPr id="5" name="Прямоугольник 4"/>
          <p:cNvSpPr/>
          <p:nvPr/>
        </p:nvSpPr>
        <p:spPr>
          <a:xfrm>
            <a:off x="163520" y="1528721"/>
            <a:ext cx="8926688"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a:t>
            </a:r>
            <a:r>
              <a:rPr lang="ru-RU" sz="1600" i="1" dirty="0" smtClean="0">
                <a:solidFill>
                  <a:srgbClr val="000000"/>
                </a:solidFill>
                <a:latin typeface="Times New Roman" panose="02020603050405020304" pitchFamily="18" charset="0"/>
                <a:cs typeface="Times New Roman" panose="02020603050405020304" pitchFamily="18" charset="0"/>
              </a:rPr>
              <a:t>результативности муниципальной программы</a:t>
            </a:r>
            <a:endParaRPr lang="ru-RU" sz="1600" i="1"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826508006"/>
      </p:ext>
    </p:extLst>
  </p:cSld>
  <p:clrMapOvr>
    <a:masterClrMapping/>
  </p:clrMapOvr>
  <p:transition spd="slow"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 xmlns:p14="http://schemas.microsoft.com/office/powerpoint/2010/main" val="2898807226"/>
              </p:ext>
            </p:extLst>
          </p:nvPr>
        </p:nvGraphicFramePr>
        <p:xfrm>
          <a:off x="113280" y="1115990"/>
          <a:ext cx="8856986" cy="5742010"/>
        </p:xfrm>
        <a:graphic>
          <a:graphicData uri="http://schemas.openxmlformats.org/drawingml/2006/table">
            <a:tbl>
              <a:tblPr firstRow="1" firstCol="1" bandRow="1"/>
              <a:tblGrid>
                <a:gridCol w="5663403"/>
                <a:gridCol w="586576"/>
                <a:gridCol w="847277"/>
                <a:gridCol w="847277"/>
                <a:gridCol w="912453"/>
              </a:tblGrid>
              <a:tr h="43599">
                <a:tc rowSpan="2">
                  <a:txBody>
                    <a:bodyPr/>
                    <a:lstStyle/>
                    <a:p>
                      <a:pPr algn="ctr">
                        <a:spcAft>
                          <a:spcPts val="0"/>
                        </a:spcAft>
                      </a:pPr>
                      <a:r>
                        <a:rPr lang="ru-RU" sz="1000" dirty="0" smtClean="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algn="ctr">
                        <a:spcAft>
                          <a:spcPts val="0"/>
                        </a:spcAft>
                      </a:pPr>
                      <a:r>
                        <a:rPr lang="ru-RU" sz="1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Ед.изм</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2017</a:t>
                      </a:r>
                      <a:r>
                        <a:rPr lang="ru-RU" sz="1100" baseline="0" dirty="0" smtClean="0">
                          <a:effectLst/>
                          <a:latin typeface="Times New Roman" panose="02020603050405020304" pitchFamily="18" charset="0"/>
                          <a:ea typeface="Times New Roman" panose="02020603050405020304" pitchFamily="18" charset="0"/>
                          <a:cs typeface="Times New Roman" panose="02020603050405020304" pitchFamily="18" charset="0"/>
                        </a:rPr>
                        <a:t> год</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2018 год</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200" dirty="0">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6222">
                <a:tc vMerge="1">
                  <a:txBody>
                    <a:bodyPr/>
                    <a:lstStyle/>
                    <a:p>
                      <a:pPr>
                        <a:lnSpc>
                          <a:spcPct val="115000"/>
                        </a:lnSpc>
                        <a:spcAft>
                          <a:spcPts val="0"/>
                        </a:spcAft>
                      </a:pPr>
                      <a:endParaRPr lang="ru-RU" sz="1100" dirty="0">
                        <a:effectLst/>
                        <a:latin typeface="Arial" pitchFamily="34" charset="0"/>
                        <a:ea typeface="Times New Roman" panose="02020603050405020304" pitchFamily="18" charset="0"/>
                        <a:cs typeface="Arial" pitchFamily="34"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ru-RU" sz="1100" dirty="0">
                        <a:effectLst/>
                        <a:latin typeface="Arial" pitchFamily="34" charset="0"/>
                        <a:ea typeface="Times New Roman" panose="02020603050405020304" pitchFamily="18" charset="0"/>
                        <a:cs typeface="Arial" pitchFamily="34"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план</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438">
                <a:tc>
                  <a:txBody>
                    <a:bodyPr/>
                    <a:lstStyle/>
                    <a:p>
                      <a:pPr>
                        <a:lnSpc>
                          <a:spcPct val="115000"/>
                        </a:lnSpc>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Количество жилых помещений, отнесенных к маневренному фонду</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Ед.</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6</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14</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898">
                <a:tc>
                  <a:txBody>
                    <a:bodyPr/>
                    <a:lstStyle/>
                    <a:p>
                      <a:pPr>
                        <a:lnSpc>
                          <a:spcPct val="115000"/>
                        </a:lnSpc>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Количество выданных молодым семьям свидетельств о праве на получение социальной выплаты</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Ед.</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9</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4620">
                <a:tc>
                  <a:txBody>
                    <a:bodyPr/>
                    <a:lstStyle/>
                    <a:p>
                      <a:pPr>
                        <a:lnSpc>
                          <a:spcPct val="115000"/>
                        </a:lnSpc>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Доля молодых семей, улучшивших жилищные условия в соответствии с программой, в общем числе молодых семей, поставленных на учет в качестве нуждающихся в жилых помещениях (число молодых семей, состоящих на учете для получения мер государственной поддержки в целях улучшения жилищных условий на 1 января 2015 года -94), нарастающим итогом</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19,1</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28,7</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28,7</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413">
                <a:tc>
                  <a:txBody>
                    <a:bodyPr/>
                    <a:lstStyle/>
                    <a:p>
                      <a:pPr>
                        <a:lnSpc>
                          <a:spcPct val="115000"/>
                        </a:lnSpc>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Количество жилых помещений специализированного жилищного фонда, предоставленных по договорам найма специализированных жилых помещений детям-сиротам и детям, оставшимся без попечения родителей, лицам из числа детей-сирот и детей, оставшихся без попечения родителей</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Ед.</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31</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13</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413">
                <a:tc>
                  <a:txBody>
                    <a:bodyPr/>
                    <a:lstStyle/>
                    <a:p>
                      <a:pPr>
                        <a:lnSpc>
                          <a:spcPct val="115000"/>
                        </a:lnSpc>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Доля детей-сирот и детей, оставшихся без попечения родителей, лиц из числа детей-сирот и детей, оставшихся без попечения родителей, обеспеченных жилыми помещениями, в общем количестве включенных в список детей-сирот и детей, оставшихся без попечения родителей, лиц из числа детей-сирот и детей, оставшихся без попечения родителей, которые подлежат обеспечению жилыми помещениями специализированного жилищного фонда по договорам найма специализированных жилых помещений (число включенных в список на 1 января 2016 года -25), нарастающим итогом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208,0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256,0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260,0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413">
                <a:tc>
                  <a:txBody>
                    <a:bodyPr/>
                    <a:lstStyle/>
                    <a:p>
                      <a:pPr>
                        <a:lnSpc>
                          <a:spcPct val="115000"/>
                        </a:lnSpc>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Количество улучшивших жилищные условия граждан из числа ветеранов Великой Отечественной войны и вставших на учет в качестве нуждающихся в жилых помещениях до 1 января 2005 года ветеранов боевых действий, инвалидов и семей, имеющих детей-инвалидов</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Ед.</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413">
                <a:tc>
                  <a:txBody>
                    <a:bodyPr/>
                    <a:lstStyle/>
                    <a:p>
                      <a:pPr>
                        <a:lnSpc>
                          <a:spcPct val="115000"/>
                        </a:lnSpc>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Количество жилых помещений после завершения реконструкции нежилого здания детской поликлиники, площадь</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Ед. </a:t>
                      </a:r>
                      <a:r>
                        <a:rPr lang="ru-RU" sz="1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тыс.кв.м</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392,18</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0,0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413">
                <a:tc>
                  <a:txBody>
                    <a:bodyPr/>
                    <a:lstStyle/>
                    <a:p>
                      <a:pPr>
                        <a:lnSpc>
                          <a:spcPct val="115000"/>
                        </a:lnSpc>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Доля населения, получившего жилые помещения и улучшившего жилищные условия в отчетном году, в общей численности населения, состоящего на учете в качестве нуждающегося в жилых помещениях</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33,8</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45,3</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48,1</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413">
                <a:tc>
                  <a:txBody>
                    <a:bodyPr/>
                    <a:lstStyle/>
                    <a:p>
                      <a:pPr>
                        <a:lnSpc>
                          <a:spcPct val="115000"/>
                        </a:lnSpc>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Число семей, получивших жилые помещения и улучшивших жилищные условия в отчетном году</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Ед.</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186</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225</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238</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413">
                <a:tc>
                  <a:txBody>
                    <a:bodyPr/>
                    <a:lstStyle/>
                    <a:p>
                      <a:pPr>
                        <a:lnSpc>
                          <a:spcPct val="115000"/>
                        </a:lnSpc>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Число семей, состоящих на учете на получение жилья на начало года</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Ед.</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1242" marR="1124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550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495</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495</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107504" y="44624"/>
            <a:ext cx="8928992" cy="1077218"/>
          </a:xfrm>
          <a:prstGeom prst="rect">
            <a:avLst/>
          </a:prstGeom>
        </p:spPr>
        <p:txBody>
          <a:bodyPr wrap="square">
            <a:spAutoFit/>
          </a:bodyPr>
          <a:lstStyle/>
          <a:p>
            <a:pPr fontAlgn="b"/>
            <a:r>
              <a:rPr lang="ru-RU" sz="1600" b="1"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a:t>
            </a:r>
            <a:r>
              <a:rPr lang="ru-RU" sz="1600" b="1" i="1" dirty="0" smtClean="0">
                <a:solidFill>
                  <a:srgbClr val="000000"/>
                </a:solidFill>
                <a:latin typeface="Times New Roman" panose="02020603050405020304" pitchFamily="18" charset="0"/>
                <a:cs typeface="Times New Roman" panose="02020603050405020304" pitchFamily="18" charset="0"/>
              </a:rPr>
              <a:t>программы</a:t>
            </a:r>
          </a:p>
          <a:p>
            <a:pPr fontAlgn="b"/>
            <a:r>
              <a:rPr lang="ru-RU" sz="1600" b="1" i="1" dirty="0" smtClean="0">
                <a:solidFill>
                  <a:srgbClr val="000000"/>
                </a:solidFill>
                <a:latin typeface="Times New Roman" panose="02020603050405020304" pitchFamily="18" charset="0"/>
                <a:cs typeface="Times New Roman" panose="02020603050405020304" pitchFamily="18" charset="0"/>
              </a:rPr>
              <a:t>«</a:t>
            </a:r>
            <a:r>
              <a:rPr lang="ru-RU" sz="1600" b="1" i="1" dirty="0">
                <a:solidFill>
                  <a:srgbClr val="000000"/>
                </a:solidFill>
                <a:latin typeface="Times New Roman" panose="02020603050405020304" pitchFamily="18" charset="0"/>
                <a:cs typeface="Times New Roman" panose="02020603050405020304" pitchFamily="18" charset="0"/>
              </a:rPr>
              <a:t>Улучшение жилищных условий граждан, проживающих на территории </a:t>
            </a:r>
          </a:p>
          <a:p>
            <a:pPr fontAlgn="b"/>
            <a:r>
              <a:rPr lang="ru-RU" sz="1600" b="1" i="1" dirty="0">
                <a:solidFill>
                  <a:srgbClr val="000000"/>
                </a:solidFill>
                <a:latin typeface="Times New Roman" panose="02020603050405020304" pitchFamily="18" charset="0"/>
                <a:cs typeface="Times New Roman" panose="02020603050405020304" pitchFamily="18" charset="0"/>
              </a:rPr>
              <a:t>муниципального образования город </a:t>
            </a:r>
            <a:r>
              <a:rPr lang="ru-RU" sz="1600" b="1" i="1" dirty="0" err="1">
                <a:solidFill>
                  <a:srgbClr val="000000"/>
                </a:solidFill>
                <a:latin typeface="Times New Roman" panose="02020603050405020304" pitchFamily="18" charset="0"/>
                <a:cs typeface="Times New Roman" panose="02020603050405020304" pitchFamily="18" charset="0"/>
              </a:rPr>
              <a:t>Урай</a:t>
            </a:r>
            <a:r>
              <a:rPr lang="ru-RU" sz="1600" b="1" i="1" dirty="0">
                <a:solidFill>
                  <a:srgbClr val="000000"/>
                </a:solidFill>
                <a:latin typeface="Times New Roman" panose="02020603050405020304" pitchFamily="18" charset="0"/>
                <a:cs typeface="Times New Roman" panose="02020603050405020304" pitchFamily="18" charset="0"/>
              </a:rPr>
              <a:t>» на 2016-2018 годы</a:t>
            </a:r>
          </a:p>
          <a:p>
            <a:pPr lvl="0" fontAlgn="b"/>
            <a:endParaRPr lang="ru-RU" sz="1600" i="1" dirty="0">
              <a:solidFill>
                <a:srgbClr val="0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7308304" y="692696"/>
            <a:ext cx="1636474" cy="276999"/>
          </a:xfrm>
          <a:prstGeom prst="rect">
            <a:avLst/>
          </a:prstGeom>
        </p:spPr>
        <p:txBody>
          <a:bodyPr wrap="none">
            <a:spAutoFit/>
          </a:bodyPr>
          <a:lstStyle/>
          <a:p>
            <a:pPr lvl="0" fontAlgn="b"/>
            <a:r>
              <a:rPr lang="ru-RU" sz="1200" dirty="0">
                <a:solidFill>
                  <a:srgbClr val="000000"/>
                </a:solidFill>
                <a:latin typeface="Times New Roman" panose="02020603050405020304" pitchFamily="18" charset="0"/>
                <a:cs typeface="Times New Roman" panose="02020603050405020304" pitchFamily="18" charset="0"/>
              </a:rPr>
              <a:t>(продолжение слайда)</a:t>
            </a:r>
          </a:p>
        </p:txBody>
      </p:sp>
    </p:spTree>
    <p:extLst>
      <p:ext uri="{BB962C8B-B14F-4D97-AF65-F5344CB8AC3E}">
        <p14:creationId xmlns="" xmlns:p14="http://schemas.microsoft.com/office/powerpoint/2010/main" val="371966323"/>
      </p:ext>
    </p:extLst>
  </p:cSld>
  <p:clrMapOvr>
    <a:masterClrMapping/>
  </p:clrMapOvr>
  <p:transition spd="slow"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9036496" cy="830997"/>
          </a:xfrm>
          <a:prstGeom prst="rect">
            <a:avLst/>
          </a:prstGeom>
        </p:spPr>
        <p:txBody>
          <a:bodyPr wrap="square">
            <a:spAutoFit/>
          </a:bodyPr>
          <a:lstStyle/>
          <a:p>
            <a:pP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a:t>
            </a:r>
            <a:r>
              <a:rPr lang="ru-RU" sz="1600" b="1" i="1" dirty="0" smtClean="0">
                <a:solidFill>
                  <a:srgbClr val="000000"/>
                </a:solidFill>
                <a:latin typeface="Times New Roman" panose="02020603050405020304" pitchFamily="18" charset="0"/>
                <a:cs typeface="Times New Roman" panose="02020603050405020304" pitchFamily="18" charset="0"/>
              </a:rPr>
              <a:t>показателей муниципальной программы </a:t>
            </a:r>
          </a:p>
          <a:p>
            <a:pPr fontAlgn="b"/>
            <a:r>
              <a:rPr lang="ru-RU" sz="1600" b="1" i="1" dirty="0" smtClean="0">
                <a:solidFill>
                  <a:srgbClr val="000000"/>
                </a:solidFill>
                <a:latin typeface="Times New Roman" panose="02020603050405020304" pitchFamily="18" charset="0"/>
                <a:cs typeface="Times New Roman" panose="02020603050405020304" pitchFamily="18" charset="0"/>
              </a:rPr>
              <a:t>«Капитальный </a:t>
            </a:r>
            <a:r>
              <a:rPr lang="ru-RU" sz="1600" b="1" i="1" dirty="0">
                <a:solidFill>
                  <a:srgbClr val="000000"/>
                </a:solidFill>
                <a:latin typeface="Times New Roman" panose="02020603050405020304" pitchFamily="18" charset="0"/>
                <a:cs typeface="Times New Roman" panose="02020603050405020304" pitchFamily="18" charset="0"/>
              </a:rPr>
              <a:t>ремонт и реконструкция систем коммунальной инфраструктуры города Урай на 2014-2020 </a:t>
            </a:r>
            <a:r>
              <a:rPr lang="ru-RU" sz="1600" b="1" i="1" dirty="0" smtClean="0">
                <a:solidFill>
                  <a:srgbClr val="000000"/>
                </a:solidFill>
                <a:latin typeface="Times New Roman" panose="02020603050405020304" pitchFamily="18" charset="0"/>
                <a:cs typeface="Times New Roman" panose="02020603050405020304" pitchFamily="18" charset="0"/>
              </a:rPr>
              <a:t>годы»</a:t>
            </a:r>
            <a:endParaRPr lang="ru-RU" sz="1600" b="1" i="1" dirty="0">
              <a:solidFill>
                <a:srgbClr val="000000"/>
              </a:solidFill>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1732496227"/>
              </p:ext>
            </p:extLst>
          </p:nvPr>
        </p:nvGraphicFramePr>
        <p:xfrm>
          <a:off x="115341" y="1740391"/>
          <a:ext cx="8921154" cy="5104477"/>
        </p:xfrm>
        <a:graphic>
          <a:graphicData uri="http://schemas.openxmlformats.org/drawingml/2006/table">
            <a:tbl>
              <a:tblPr/>
              <a:tblGrid>
                <a:gridCol w="5758475"/>
                <a:gridCol w="728082"/>
                <a:gridCol w="728082"/>
                <a:gridCol w="794272"/>
                <a:gridCol w="912243"/>
              </a:tblGrid>
              <a:tr h="320703">
                <a:tc rowSpan="2">
                  <a:txBody>
                    <a:bodyPr/>
                    <a:lstStyle/>
                    <a:p>
                      <a:pPr algn="ctr">
                        <a:spcAft>
                          <a:spcPts val="0"/>
                        </a:spcAft>
                      </a:pPr>
                      <a:r>
                        <a:rPr lang="ru-RU" sz="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9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2017 год</a:t>
                      </a: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2018 год</a:t>
                      </a: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051">
                <a:tc vMerge="1">
                  <a:txBody>
                    <a:bodyPr/>
                    <a:lstStyle/>
                    <a:p>
                      <a:pPr algn="just">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751">
                <a:tc>
                  <a:txBody>
                    <a:bodyPr/>
                    <a:lstStyle/>
                    <a:p>
                      <a:pPr algn="just">
                        <a:spcAft>
                          <a:spcPts val="0"/>
                        </a:spcAft>
                      </a:pPr>
                      <a:r>
                        <a:rPr lang="ru-RU" sz="9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1.ТЕПЛОСНАБЖЕНИЕ</a:t>
                      </a: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145">
                <a:tc>
                  <a:txBody>
                    <a:bodyPr/>
                    <a:lstStyle/>
                    <a:p>
                      <a:pPr algn="just">
                        <a:spcAft>
                          <a:spcPts val="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Удельный </a:t>
                      </a: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вес протяженности ветхих сетей, в общей протяженности сетей</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051">
                <a:tc>
                  <a:txBody>
                    <a:bodyPr/>
                    <a:lstStyle/>
                    <a:p>
                      <a:pPr algn="just">
                        <a:lnSpc>
                          <a:spcPts val="1200"/>
                        </a:lnSpc>
                        <a:spcAft>
                          <a:spcPts val="800"/>
                        </a:spcAft>
                      </a:pPr>
                      <a:r>
                        <a:rPr lang="en-US" sz="9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a:t>
                      </a:r>
                      <a:r>
                        <a:rPr lang="en-US"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отказов</a:t>
                      </a: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шт</a:t>
                      </a: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410">
                <a:tc>
                  <a:txBody>
                    <a:bodyPr/>
                    <a:lstStyle/>
                    <a:p>
                      <a:pPr algn="just">
                        <a:spcAft>
                          <a:spcPts val="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Удельный </a:t>
                      </a: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расход электрической энергии на выработку и передачу 1Гкал тепловой энергии</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кВт*ч/ Гкал</a:t>
                      </a: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35,97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35,09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3465">
                <a:tc>
                  <a:txBody>
                    <a:bodyPr/>
                    <a:lstStyle/>
                    <a:p>
                      <a:pPr algn="just">
                        <a:spcAft>
                          <a:spcPts val="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Технологический </a:t>
                      </a: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расход тепловой энергии при ее передаче по тепловым сетям</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Гкал</a:t>
                      </a: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54126,81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36706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49688,12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051">
                <a:tc>
                  <a:txBody>
                    <a:bodyPr/>
                    <a:lstStyle/>
                    <a:p>
                      <a:pPr algn="just">
                        <a:spcAft>
                          <a:spcPts val="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a:t>
                      </a: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отказов на сетях ГВС</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шт</a:t>
                      </a: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051">
                <a:tc>
                  <a:txBody>
                    <a:bodyPr/>
                    <a:lstStyle/>
                    <a:p>
                      <a:pPr algn="just">
                        <a:spcAft>
                          <a:spcPts val="0"/>
                        </a:spcAft>
                      </a:pPr>
                      <a:r>
                        <a:rPr lang="ru-RU" sz="9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ru-RU" sz="9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ВОДОСНАБЖЕНИЕ</a:t>
                      </a: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231">
                <a:tc>
                  <a:txBody>
                    <a:bodyPr/>
                    <a:lstStyle/>
                    <a:p>
                      <a:pPr algn="just">
                        <a:spcAft>
                          <a:spcPts val="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Удельный </a:t>
                      </a: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вес протяженности ветхих сетей, в общей протяженности сетей</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24,3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051">
                <a:tc>
                  <a:txBody>
                    <a:bodyPr/>
                    <a:lstStyle/>
                    <a:p>
                      <a:pPr algn="just">
                        <a:lnSpc>
                          <a:spcPts val="1200"/>
                        </a:lnSpc>
                        <a:spcAft>
                          <a:spcPts val="800"/>
                        </a:spcAft>
                      </a:pPr>
                      <a:r>
                        <a:rPr lang="en-US" sz="9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a:t>
                      </a:r>
                      <a:r>
                        <a:rPr lang="en-US"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аварий</a:t>
                      </a: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отказов</a:t>
                      </a: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шт</a:t>
                      </a: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702">
                <a:tc>
                  <a:txBody>
                    <a:bodyPr/>
                    <a:lstStyle/>
                    <a:p>
                      <a:pPr algn="just">
                        <a:spcAft>
                          <a:spcPts val="0"/>
                        </a:spcAft>
                      </a:pPr>
                      <a:r>
                        <a:rPr lang="ru-RU" sz="9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Энергозатраты</a:t>
                      </a: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на выработку 1 единицы продукции (услуги)</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кВт*ч/м3</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0,749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051">
                <a:tc>
                  <a:txBody>
                    <a:bodyPr/>
                    <a:lstStyle/>
                    <a:p>
                      <a:pPr algn="just">
                        <a:spcAft>
                          <a:spcPts val="0"/>
                        </a:spcAft>
                      </a:pPr>
                      <a:r>
                        <a:rPr lang="ru-RU" sz="9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ru-RU" sz="900" b="1"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ВОДООТВЕДЕНИЕ</a:t>
                      </a: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231">
                <a:tc>
                  <a:txBody>
                    <a:bodyPr/>
                    <a:lstStyle/>
                    <a:p>
                      <a:pPr algn="just">
                        <a:spcAft>
                          <a:spcPts val="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Удельный </a:t>
                      </a: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вес протяженности ветхих сетей, в общей протяженности сетей</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34,6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73,24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051">
                <a:tc>
                  <a:txBody>
                    <a:bodyPr/>
                    <a:lstStyle/>
                    <a:p>
                      <a:pPr algn="just">
                        <a:lnSpc>
                          <a:spcPts val="1200"/>
                        </a:lnSpc>
                        <a:spcAft>
                          <a:spcPts val="800"/>
                        </a:spcAft>
                      </a:pPr>
                      <a:r>
                        <a:rPr lang="en-US" sz="9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a:t>
                      </a:r>
                      <a:r>
                        <a:rPr lang="en-US"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порывов</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шт</a:t>
                      </a: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995">
                <a:tc>
                  <a:txBody>
                    <a:bodyPr/>
                    <a:lstStyle/>
                    <a:p>
                      <a:pPr algn="just">
                        <a:spcAft>
                          <a:spcPts val="0"/>
                        </a:spcAft>
                      </a:pPr>
                      <a:r>
                        <a:rPr lang="ru-RU" sz="9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Энергозатраты</a:t>
                      </a: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на выработку 1 единицы продукции (услуги)</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кВт*ч/м3</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051">
                <a:tc>
                  <a:txBody>
                    <a:bodyPr/>
                    <a:lstStyle/>
                    <a:p>
                      <a:pPr algn="just">
                        <a:spcAft>
                          <a:spcPts val="0"/>
                        </a:spcAft>
                      </a:pPr>
                      <a:r>
                        <a:rPr lang="ru-RU" sz="9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 ГАЗОСНАБЖЕНИЕ</a:t>
                      </a:r>
                      <a:endParaRPr lang="ru-RU"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051">
                <a:tc>
                  <a:txBody>
                    <a:bodyPr/>
                    <a:lstStyle/>
                    <a:p>
                      <a:pPr algn="just">
                        <a:spcAft>
                          <a:spcPts val="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Протяженность </a:t>
                      </a: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сетей, всего</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км</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193,1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127,3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195,2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947">
                <a:tc>
                  <a:txBody>
                    <a:bodyPr/>
                    <a:lstStyle/>
                    <a:p>
                      <a:pPr algn="just">
                        <a:spcAft>
                          <a:spcPts val="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Удельный </a:t>
                      </a: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вес протяженности (сетей срок эксплуатации более 30 лет) в общей протяженности сетей</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26,99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051">
                <a:tc>
                  <a:txBody>
                    <a:bodyPr/>
                    <a:lstStyle/>
                    <a:p>
                      <a:pPr algn="just">
                        <a:lnSpc>
                          <a:spcPts val="1200"/>
                        </a:lnSpc>
                        <a:spcAft>
                          <a:spcPts val="800"/>
                        </a:spcAft>
                      </a:pPr>
                      <a:r>
                        <a:rPr lang="en-US" sz="9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a:t>
                      </a:r>
                      <a:r>
                        <a:rPr lang="en-US"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аварий</a:t>
                      </a:r>
                      <a:r>
                        <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отказов</a:t>
                      </a: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шт</a:t>
                      </a: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051">
                <a:tc>
                  <a:txBody>
                    <a:bodyPr/>
                    <a:lstStyle/>
                    <a:p>
                      <a:pPr algn="just">
                        <a:spcAft>
                          <a:spcPts val="0"/>
                        </a:spcAft>
                      </a:pPr>
                      <a:r>
                        <a:rPr lang="ru-RU" sz="900" b="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5. ЭНЕРГОСНАБЖЕНИЕ</a:t>
                      </a:r>
                      <a:endParaRPr lang="ru-RU"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231">
                <a:tc>
                  <a:txBody>
                    <a:bodyPr/>
                    <a:lstStyle/>
                    <a:p>
                      <a:pPr algn="just">
                        <a:spcAft>
                          <a:spcPts val="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Удельный </a:t>
                      </a: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вес протяженности ветхих сетей, в общей протяженности сетей</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3051">
                <a:tc>
                  <a:txBody>
                    <a:bodyPr/>
                    <a:lstStyle/>
                    <a:p>
                      <a:pPr algn="just">
                        <a:lnSpc>
                          <a:spcPts val="1200"/>
                        </a:lnSpc>
                        <a:spcAft>
                          <a:spcPts val="80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a:t>
                      </a: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отказов</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err="1">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шт</a:t>
                      </a:r>
                      <a:endPar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231">
                <a:tc>
                  <a:txBody>
                    <a:bodyPr/>
                    <a:lstStyle/>
                    <a:p>
                      <a:pPr algn="just">
                        <a:spcAft>
                          <a:spcPts val="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Электрические </a:t>
                      </a: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нагрузки (сумма максимумов нагрузок на шинах ТП)</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МВт</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17,22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19,59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996">
                <a:tc>
                  <a:txBody>
                    <a:bodyPr/>
                    <a:lstStyle/>
                    <a:p>
                      <a:pPr algn="just">
                        <a:spcAft>
                          <a:spcPts val="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Электрические </a:t>
                      </a: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нагрузки (сумма совмещенных максимумов нагрузок на шинах 35-110 кВ ПС)</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МВт</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1,048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40,9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0,98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827">
                <a:tc>
                  <a:txBody>
                    <a:bodyPr/>
                    <a:lstStyle/>
                    <a:p>
                      <a:pPr algn="just">
                        <a:spcAft>
                          <a:spcPts val="0"/>
                        </a:spcAft>
                      </a:pPr>
                      <a:r>
                        <a:rPr lang="ru-RU" sz="9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Питающие </a:t>
                      </a: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сети 6 кВ (сумма совмещенных максимумов нагрузок РП)</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МВт</a:t>
                      </a:r>
                    </a:p>
                  </a:txBody>
                  <a:tcPr marL="38144" marR="38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11,08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12,36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22896" y="867022"/>
            <a:ext cx="5400600" cy="523220"/>
          </a:xfrm>
          <a:prstGeom prst="rect">
            <a:avLst/>
          </a:prstGeom>
        </p:spPr>
        <p:txBody>
          <a:bodyPr wrap="square">
            <a:spAutoFit/>
          </a:bodyPr>
          <a:lstStyle/>
          <a:p>
            <a:pPr fontAlgn="b"/>
            <a:r>
              <a:rPr lang="ru-RU" sz="1400" b="1" dirty="0" smtClean="0">
                <a:solidFill>
                  <a:srgbClr val="000000"/>
                </a:solidFill>
                <a:latin typeface="Times New Roman" panose="02020603050405020304" pitchFamily="18" charset="0"/>
                <a:cs typeface="Times New Roman" panose="02020603050405020304" pitchFamily="18" charset="0"/>
              </a:rPr>
              <a:t>Предусмотрено на год – 68 676,9 </a:t>
            </a:r>
            <a:r>
              <a:rPr lang="ru-RU" sz="1400" b="1" dirty="0" err="1" smtClean="0">
                <a:solidFill>
                  <a:srgbClr val="000000"/>
                </a:solidFill>
                <a:latin typeface="Times New Roman" panose="02020603050405020304" pitchFamily="18" charset="0"/>
                <a:cs typeface="Times New Roman" panose="02020603050405020304" pitchFamily="18" charset="0"/>
              </a:rPr>
              <a:t>тыс.рублей</a:t>
            </a:r>
            <a:endParaRPr lang="ru-RU" sz="1400" b="1" dirty="0" smtClean="0">
              <a:solidFill>
                <a:srgbClr val="000000"/>
              </a:solidFill>
              <a:latin typeface="Times New Roman" panose="02020603050405020304" pitchFamily="18" charset="0"/>
              <a:cs typeface="Times New Roman" panose="02020603050405020304" pitchFamily="18" charset="0"/>
            </a:endParaRPr>
          </a:p>
          <a:p>
            <a:pPr fontAlgn="b"/>
            <a:r>
              <a:rPr lang="ru-RU" sz="1400" b="1" dirty="0" smtClean="0">
                <a:solidFill>
                  <a:srgbClr val="000000"/>
                </a:solidFill>
                <a:latin typeface="Times New Roman" panose="02020603050405020304" pitchFamily="18" charset="0"/>
                <a:cs typeface="Times New Roman" panose="02020603050405020304" pitchFamily="18" charset="0"/>
              </a:rPr>
              <a:t>исполнено –68 349,8 </a:t>
            </a:r>
            <a:r>
              <a:rPr lang="ru-RU" sz="1400" b="1" dirty="0" err="1" smtClean="0">
                <a:solidFill>
                  <a:srgbClr val="000000"/>
                </a:solidFill>
                <a:latin typeface="Times New Roman" panose="02020603050405020304" pitchFamily="18" charset="0"/>
                <a:cs typeface="Times New Roman" panose="02020603050405020304" pitchFamily="18" charset="0"/>
              </a:rPr>
              <a:t>тыс.рублей</a:t>
            </a:r>
            <a:r>
              <a:rPr lang="ru-RU" sz="1400" b="1" dirty="0" smtClean="0">
                <a:solidFill>
                  <a:srgbClr val="000000"/>
                </a:solidFill>
                <a:latin typeface="Times New Roman" panose="02020603050405020304" pitchFamily="18" charset="0"/>
                <a:cs typeface="Times New Roman" panose="02020603050405020304" pitchFamily="18" charset="0"/>
              </a:rPr>
              <a:t> </a:t>
            </a:r>
            <a:endParaRPr lang="ru-RU" sz="1400" b="1" dirty="0">
              <a:solidFill>
                <a:srgbClr val="0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4104456" y="574634"/>
            <a:ext cx="4932040" cy="1107996"/>
          </a:xfrm>
          <a:prstGeom prst="rect">
            <a:avLst/>
          </a:prstGeom>
        </p:spPr>
        <p:txBody>
          <a:bodyPr wrap="square">
            <a:spAutoFit/>
          </a:bodyPr>
          <a:lstStyle/>
          <a:p>
            <a:pPr algn="just">
              <a:spcAft>
                <a:spcPts val="0"/>
              </a:spcAft>
            </a:pPr>
            <a:r>
              <a:rPr lang="ru-RU" sz="1100" dirty="0">
                <a:latin typeface="Times New Roman" panose="02020603050405020304" pitchFamily="18" charset="0"/>
                <a:ea typeface="Times New Roman" panose="02020603050405020304" pitchFamily="18" charset="0"/>
              </a:rPr>
              <a:t>В рамках реализации мероприятий по реконструкции и строительству объектов коммунальной инфраструктуры города </a:t>
            </a:r>
            <a:r>
              <a:rPr lang="ru-RU" sz="1100" dirty="0" err="1">
                <a:latin typeface="Times New Roman" panose="02020603050405020304" pitchFamily="18" charset="0"/>
                <a:ea typeface="Times New Roman" panose="02020603050405020304" pitchFamily="18" charset="0"/>
              </a:rPr>
              <a:t>Урай</a:t>
            </a:r>
            <a:r>
              <a:rPr lang="ru-RU" sz="1100" dirty="0">
                <a:latin typeface="Times New Roman" panose="02020603050405020304" pitchFamily="18" charset="0"/>
                <a:ea typeface="Times New Roman" panose="02020603050405020304" pitchFamily="18" charset="0"/>
              </a:rPr>
              <a:t> 26.12.2016 г. заключено  концессионное соглашение №1 между Администрация города </a:t>
            </a:r>
            <a:r>
              <a:rPr lang="ru-RU" sz="1100" dirty="0" err="1">
                <a:latin typeface="Times New Roman" panose="02020603050405020304" pitchFamily="18" charset="0"/>
                <a:ea typeface="Times New Roman" panose="02020603050405020304" pitchFamily="18" charset="0"/>
              </a:rPr>
              <a:t>Урай</a:t>
            </a:r>
            <a:r>
              <a:rPr lang="ru-RU" sz="1100" dirty="0">
                <a:latin typeface="Times New Roman" panose="02020603050405020304" pitchFamily="18" charset="0"/>
                <a:ea typeface="Times New Roman" panose="02020603050405020304" pitchFamily="18" charset="0"/>
              </a:rPr>
              <a:t> и  АО «</a:t>
            </a:r>
            <a:r>
              <a:rPr lang="ru-RU" sz="1100" dirty="0" err="1">
                <a:latin typeface="Times New Roman" panose="02020603050405020304" pitchFamily="18" charset="0"/>
                <a:ea typeface="Times New Roman" panose="02020603050405020304" pitchFamily="18" charset="0"/>
              </a:rPr>
              <a:t>Урайтеплоэнергия</a:t>
            </a:r>
            <a:r>
              <a:rPr lang="ru-RU" sz="1100" dirty="0">
                <a:latin typeface="Times New Roman" panose="02020603050405020304" pitchFamily="18" charset="0"/>
                <a:ea typeface="Times New Roman" panose="02020603050405020304" pitchFamily="18" charset="0"/>
              </a:rPr>
              <a:t>»  в отношении объектов теплоснабжения и централизованных систем горячего водоснабжения, находящихся в муниципальной собственности с периодом реализации  с 2017 по 2026 годы.</a:t>
            </a:r>
            <a:endParaRPr lang="ru-RU"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 xmlns:p14="http://schemas.microsoft.com/office/powerpoint/2010/main" val="99935980"/>
      </p:ext>
    </p:extLst>
  </p:cSld>
  <p:clrMapOvr>
    <a:masterClrMapping/>
  </p:clrMapOvr>
  <p:transition spd="slow"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70408" y="12773"/>
            <a:ext cx="9144000" cy="584775"/>
          </a:xfrm>
          <a:prstGeom prst="rect">
            <a:avLst/>
          </a:prstGeom>
        </p:spPr>
        <p:txBody>
          <a:bodyPr wrap="square">
            <a:spAutoFit/>
          </a:bodyPr>
          <a:lstStyle/>
          <a:p>
            <a:pP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a:t>
            </a:r>
            <a:r>
              <a:rPr lang="ru-RU" sz="1600" b="1" i="1" dirty="0" smtClean="0">
                <a:solidFill>
                  <a:srgbClr val="000000"/>
                </a:solidFill>
                <a:latin typeface="Times New Roman" panose="02020603050405020304" pitchFamily="18" charset="0"/>
                <a:cs typeface="Times New Roman" panose="02020603050405020304" pitchFamily="18" charset="0"/>
              </a:rPr>
              <a:t>показателей муниципальной программы</a:t>
            </a:r>
          </a:p>
          <a:p>
            <a:pPr fontAlgn="b"/>
            <a:r>
              <a:rPr lang="ru-RU" sz="1600" b="1" i="1" dirty="0" smtClean="0">
                <a:solidFill>
                  <a:srgbClr val="000000"/>
                </a:solidFill>
                <a:latin typeface="Times New Roman" panose="02020603050405020304" pitchFamily="18" charset="0"/>
                <a:cs typeface="Times New Roman" panose="02020603050405020304" pitchFamily="18" charset="0"/>
              </a:rPr>
              <a:t>«Профилактика </a:t>
            </a:r>
            <a:r>
              <a:rPr lang="ru-RU" sz="1600" b="1" i="1" dirty="0">
                <a:solidFill>
                  <a:srgbClr val="000000"/>
                </a:solidFill>
                <a:latin typeface="Times New Roman" panose="02020603050405020304" pitchFamily="18" charset="0"/>
                <a:cs typeface="Times New Roman" panose="02020603050405020304" pitchFamily="18" charset="0"/>
              </a:rPr>
              <a:t>правонарушений на территории города </a:t>
            </a:r>
            <a:r>
              <a:rPr lang="ru-RU" sz="1600" b="1" i="1" dirty="0" err="1" smtClean="0">
                <a:solidFill>
                  <a:srgbClr val="000000"/>
                </a:solidFill>
                <a:latin typeface="Times New Roman" panose="02020603050405020304" pitchFamily="18" charset="0"/>
                <a:cs typeface="Times New Roman" panose="02020603050405020304" pitchFamily="18" charset="0"/>
              </a:rPr>
              <a:t>Урай</a:t>
            </a:r>
            <a:r>
              <a:rPr lang="ru-RU" sz="1600" b="1" i="1" dirty="0" smtClean="0">
                <a:solidFill>
                  <a:srgbClr val="000000"/>
                </a:solidFill>
                <a:latin typeface="Times New Roman" panose="02020603050405020304" pitchFamily="18" charset="0"/>
                <a:cs typeface="Times New Roman" panose="02020603050405020304" pitchFamily="18" charset="0"/>
              </a:rPr>
              <a:t>» </a:t>
            </a:r>
            <a:r>
              <a:rPr lang="ru-RU" sz="1600" b="1" i="1" dirty="0">
                <a:solidFill>
                  <a:srgbClr val="000000"/>
                </a:solidFill>
                <a:latin typeface="Times New Roman" panose="02020603050405020304" pitchFamily="18" charset="0"/>
                <a:cs typeface="Times New Roman" panose="02020603050405020304" pitchFamily="18" charset="0"/>
              </a:rPr>
              <a:t>на </a:t>
            </a:r>
            <a:r>
              <a:rPr lang="ru-RU" sz="1600" b="1" i="1" dirty="0" smtClean="0">
                <a:solidFill>
                  <a:srgbClr val="000000"/>
                </a:solidFill>
                <a:latin typeface="Times New Roman" panose="02020603050405020304" pitchFamily="18" charset="0"/>
                <a:cs typeface="Times New Roman" panose="02020603050405020304" pitchFamily="18" charset="0"/>
              </a:rPr>
              <a:t>2018-2030 </a:t>
            </a:r>
            <a:r>
              <a:rPr lang="ru-RU" sz="1600" b="1" i="1" dirty="0">
                <a:solidFill>
                  <a:srgbClr val="000000"/>
                </a:solidFill>
                <a:latin typeface="Times New Roman" panose="02020603050405020304" pitchFamily="18" charset="0"/>
                <a:cs typeface="Times New Roman" panose="02020603050405020304" pitchFamily="18" charset="0"/>
              </a:rPr>
              <a:t>годы</a:t>
            </a:r>
          </a:p>
        </p:txBody>
      </p:sp>
      <p:graphicFrame>
        <p:nvGraphicFramePr>
          <p:cNvPr id="3" name="Таблица 2"/>
          <p:cNvGraphicFramePr>
            <a:graphicFrameLocks noGrp="1"/>
          </p:cNvGraphicFramePr>
          <p:nvPr>
            <p:extLst>
              <p:ext uri="{D42A27DB-BD31-4B8C-83A1-F6EECF244321}">
                <p14:modId xmlns="" xmlns:p14="http://schemas.microsoft.com/office/powerpoint/2010/main" val="3306761987"/>
              </p:ext>
            </p:extLst>
          </p:nvPr>
        </p:nvGraphicFramePr>
        <p:xfrm>
          <a:off x="107504" y="1477697"/>
          <a:ext cx="8856984" cy="5349120"/>
        </p:xfrm>
        <a:graphic>
          <a:graphicData uri="http://schemas.openxmlformats.org/drawingml/2006/table">
            <a:tbl>
              <a:tblPr/>
              <a:tblGrid>
                <a:gridCol w="5948721"/>
                <a:gridCol w="660969"/>
                <a:gridCol w="660969"/>
                <a:gridCol w="727066"/>
                <a:gridCol w="859259"/>
              </a:tblGrid>
              <a:tr h="418623">
                <a:tc rowSpan="2">
                  <a:txBody>
                    <a:bodyPr/>
                    <a:lstStyle/>
                    <a:p>
                      <a:pPr algn="ctr">
                        <a:spcAft>
                          <a:spcPts val="0"/>
                        </a:spcAft>
                      </a:pP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Ед.изм</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2017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2018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277">
                <a:tc vMerge="1">
                  <a:txBody>
                    <a:bodyPr/>
                    <a:lstStyle/>
                    <a:p>
                      <a:pPr algn="l" fontAlgn="t"/>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ct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277">
                <a:tc>
                  <a:txBody>
                    <a:bodyPr/>
                    <a:lstStyle/>
                    <a:p>
                      <a:pPr algn="l"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1. Доля уличных преступлений в числе зарегистрированных общеуголовных преступлений</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21,2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21,1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15,3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830">
                <a:tc>
                  <a:txBody>
                    <a:bodyPr/>
                    <a:lstStyle/>
                    <a:p>
                      <a:pPr algn="l" fontAlgn="t"/>
                      <a:r>
                        <a:rPr lang="ru-RU" sz="1000" b="0" i="0" u="none" strike="noStrike" dirty="0">
                          <a:solidFill>
                            <a:srgbClr val="000000"/>
                          </a:solidFill>
                          <a:effectLst/>
                          <a:latin typeface="Times New Roman" panose="02020603050405020304" pitchFamily="18" charset="0"/>
                          <a:cs typeface="Times New Roman" panose="02020603050405020304" pitchFamily="18" charset="0"/>
                        </a:rPr>
                        <a:t>2</a:t>
                      </a: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 Доля административных правонарушений, посягающих на общественный порядок и общественную безопасность, выявленных с участием народных дружинников (глава 20 КоАП РФ), в общем количестве таких правонарушений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11,9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12,0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4,9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830">
                <a:tc>
                  <a:txBody>
                    <a:bodyPr/>
                    <a:lstStyle/>
                    <a:p>
                      <a:pPr algn="l"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3. Доля административных правонарушений, предусмотренных ст.12.9, 12.12, 12.19 КоАП РФ, выявленных с помощью технических средств фото-, </a:t>
                      </a:r>
                      <a:r>
                        <a:rPr lang="ru-RU" sz="1000" b="0" i="0" u="none" strike="noStrike" dirty="0" err="1" smtClean="0">
                          <a:solidFill>
                            <a:srgbClr val="000000"/>
                          </a:solidFill>
                          <a:effectLst/>
                          <a:latin typeface="Times New Roman" panose="02020603050405020304" pitchFamily="18" charset="0"/>
                          <a:cs typeface="Times New Roman" panose="02020603050405020304" pitchFamily="18" charset="0"/>
                        </a:rPr>
                        <a:t>видеофиксации</a:t>
                      </a: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 работающих в автоматическом режиме, в общем количестве таких правонарушений</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28,1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28,2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31,9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830">
                <a:tc>
                  <a:txBody>
                    <a:bodyPr/>
                    <a:lstStyle/>
                    <a:p>
                      <a:pPr algn="l"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4 Доля раскрытых преступлений с использованием системы видеонаблюдения в общем количестве преступлений</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553">
                <a:tc>
                  <a:txBody>
                    <a:bodyPr/>
                    <a:lstStyle/>
                    <a:p>
                      <a:pPr algn="l"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5. Количество рассмотренных дел об административных правонарушениях, составленных должностными лицами администрации города </a:t>
                      </a:r>
                      <a:r>
                        <a:rPr lang="ru-RU" sz="1000" b="0" i="0" u="none" strike="noStrike" dirty="0" err="1" smtClean="0">
                          <a:solidFill>
                            <a:srgbClr val="000000"/>
                          </a:solidFill>
                          <a:effectLst/>
                          <a:latin typeface="Times New Roman" panose="02020603050405020304" pitchFamily="18" charset="0"/>
                          <a:cs typeface="Times New Roman" panose="02020603050405020304" pitchFamily="18" charset="0"/>
                        </a:rPr>
                        <a:t>Урай</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шт.</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221,0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223,0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219,0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553">
                <a:tc>
                  <a:txBody>
                    <a:bodyPr/>
                    <a:lstStyle/>
                    <a:p>
                      <a:pPr algn="l"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6. Доля преступлений, совершенных несовершеннолетними, в общем количестве зарегистрированных преступлений на территории города </a:t>
                      </a:r>
                      <a:r>
                        <a:rPr lang="ru-RU" sz="1000" b="0" i="0" u="none" strike="noStrike" dirty="0" err="1" smtClean="0">
                          <a:solidFill>
                            <a:srgbClr val="000000"/>
                          </a:solidFill>
                          <a:effectLst/>
                          <a:latin typeface="Times New Roman" panose="02020603050405020304" pitchFamily="18" charset="0"/>
                          <a:cs typeface="Times New Roman" panose="02020603050405020304" pitchFamily="18" charset="0"/>
                        </a:rPr>
                        <a:t>Урай</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3,5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553">
                <a:tc>
                  <a:txBody>
                    <a:bodyPr/>
                    <a:lstStyle/>
                    <a:p>
                      <a:pPr algn="l"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7. Доля обучающихся 6-11 классов образовательных организаций, охваченных мероприятиями, направленными на формирование стойкой негативной установки по отношению к употреблению </a:t>
                      </a:r>
                      <a:r>
                        <a:rPr lang="ru-RU" sz="1000" b="0" i="0" u="none" strike="noStrike" dirty="0" err="1" smtClean="0">
                          <a:solidFill>
                            <a:srgbClr val="000000"/>
                          </a:solidFill>
                          <a:effectLst/>
                          <a:latin typeface="Times New Roman" panose="02020603050405020304" pitchFamily="18" charset="0"/>
                          <a:cs typeface="Times New Roman" panose="02020603050405020304" pitchFamily="18" charset="0"/>
                        </a:rPr>
                        <a:t>психоактивных</a:t>
                      </a: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 веществ</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553">
                <a:tc>
                  <a:txBody>
                    <a:bodyPr/>
                    <a:lstStyle/>
                    <a:p>
                      <a:pPr algn="l"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8. Общая заболеваемость наркоманией и обращаемость лиц, употребляющих наркотики с вредными последствиями</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254,5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254,1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69,2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830">
                <a:tc>
                  <a:txBody>
                    <a:bodyPr/>
                    <a:lstStyle/>
                    <a:p>
                      <a:pPr algn="l"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9. Доля обучающихся образовательных организаций, охваченных мероприятиями, направленными на профилактику терроризма и экстремизма</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87,6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87,7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95,2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0553">
                <a:tc>
                  <a:txBody>
                    <a:bodyPr/>
                    <a:lstStyle/>
                    <a:p>
                      <a:pPr algn="l"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10. Доля граждан, положительно оценивающих состояние межнациональных отношений</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78,7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90,2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277">
                <a:tc>
                  <a:txBody>
                    <a:bodyPr/>
                    <a:lstStyle/>
                    <a:p>
                      <a:pPr algn="l"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11.Доля граждан, положительно оценивающих состояние межконфессиональных отношений</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88,9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88,9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94,0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277">
                <a:tc>
                  <a:txBody>
                    <a:bodyPr/>
                    <a:lstStyle/>
                    <a:p>
                      <a:pPr algn="l"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12. Численность участников мероприятий, направленных на укрепление общероссийского гражданского единства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0,122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0,122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0,385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277">
                <a:tc>
                  <a:txBody>
                    <a:bodyPr/>
                    <a:lstStyle/>
                    <a:p>
                      <a:pPr algn="l" fontAlgn="t"/>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13. Численность участников мероприятий, направленных на этнокультурное развитие народов России, проживающих на территории города </a:t>
                      </a:r>
                      <a:r>
                        <a:rPr lang="ru-RU" sz="1000" b="0" i="0" u="none" strike="noStrike" dirty="0" err="1" smtClean="0">
                          <a:solidFill>
                            <a:srgbClr val="000000"/>
                          </a:solidFill>
                          <a:effectLst/>
                          <a:latin typeface="Times New Roman" panose="02020603050405020304" pitchFamily="18" charset="0"/>
                          <a:cs typeface="Times New Roman" panose="02020603050405020304" pitchFamily="18" charset="0"/>
                        </a:rPr>
                        <a:t>Урай</a:t>
                      </a: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0,066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0,066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0,236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170408" y="594156"/>
            <a:ext cx="5256584" cy="523220"/>
          </a:xfrm>
          <a:prstGeom prst="rect">
            <a:avLst/>
          </a:prstGeom>
        </p:spPr>
        <p:txBody>
          <a:bodyPr wrap="square">
            <a:spAutoFit/>
          </a:bodyPr>
          <a:lstStyle/>
          <a:p>
            <a:pPr fontAlgn="b"/>
            <a:r>
              <a:rPr lang="ru-RU" sz="1400" b="1" dirty="0" smtClean="0">
                <a:solidFill>
                  <a:srgbClr val="000000"/>
                </a:solidFill>
                <a:latin typeface="Times New Roman" panose="02020603050405020304" pitchFamily="18" charset="0"/>
                <a:cs typeface="Times New Roman" panose="02020603050405020304" pitchFamily="18" charset="0"/>
              </a:rPr>
              <a:t>Предусмотрено на год – 12 656,9 </a:t>
            </a:r>
            <a:r>
              <a:rPr lang="ru-RU" sz="1400" b="1" dirty="0" err="1" smtClean="0">
                <a:solidFill>
                  <a:srgbClr val="000000"/>
                </a:solidFill>
                <a:latin typeface="Times New Roman" panose="02020603050405020304" pitchFamily="18" charset="0"/>
                <a:cs typeface="Times New Roman" panose="02020603050405020304" pitchFamily="18" charset="0"/>
              </a:rPr>
              <a:t>тыс.рублей</a:t>
            </a:r>
            <a:r>
              <a:rPr lang="ru-RU" sz="1400" b="1" dirty="0" smtClean="0">
                <a:solidFill>
                  <a:srgbClr val="000000"/>
                </a:solidFill>
                <a:latin typeface="Times New Roman" panose="02020603050405020304" pitchFamily="18" charset="0"/>
                <a:cs typeface="Times New Roman" panose="02020603050405020304" pitchFamily="18" charset="0"/>
              </a:rPr>
              <a:t> </a:t>
            </a:r>
          </a:p>
          <a:p>
            <a:pPr fontAlgn="b"/>
            <a:r>
              <a:rPr lang="ru-RU" sz="1400" b="1" dirty="0" smtClean="0">
                <a:solidFill>
                  <a:srgbClr val="000000"/>
                </a:solidFill>
                <a:latin typeface="Times New Roman" panose="02020603050405020304" pitchFamily="18" charset="0"/>
                <a:cs typeface="Times New Roman" panose="02020603050405020304" pitchFamily="18" charset="0"/>
              </a:rPr>
              <a:t>исполнено – 12 146,7 </a:t>
            </a:r>
            <a:r>
              <a:rPr lang="ru-RU" sz="1400" b="1" dirty="0" err="1" smtClean="0">
                <a:solidFill>
                  <a:srgbClr val="000000"/>
                </a:solidFill>
                <a:latin typeface="Times New Roman" panose="02020603050405020304" pitchFamily="18" charset="0"/>
                <a:cs typeface="Times New Roman" panose="02020603050405020304" pitchFamily="18" charset="0"/>
              </a:rPr>
              <a:t>тыс.рублей</a:t>
            </a:r>
            <a:r>
              <a:rPr lang="ru-RU" sz="1400" b="1" dirty="0" smtClean="0">
                <a:solidFill>
                  <a:srgbClr val="000000"/>
                </a:solidFill>
                <a:latin typeface="Times New Roman" panose="02020603050405020304" pitchFamily="18" charset="0"/>
                <a:cs typeface="Times New Roman" panose="02020603050405020304" pitchFamily="18" charset="0"/>
              </a:rPr>
              <a:t> </a:t>
            </a:r>
            <a:endParaRPr lang="ru-RU" sz="1400" b="1" dirty="0">
              <a:solidFill>
                <a:srgbClr val="0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70408" y="1117376"/>
            <a:ext cx="8794080"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 xmlns:p14="http://schemas.microsoft.com/office/powerpoint/2010/main" val="2608185973"/>
      </p:ext>
    </p:extLst>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extLst>
              <p:ext uri="{D42A27DB-BD31-4B8C-83A1-F6EECF244321}">
                <p14:modId xmlns="" xmlns:p14="http://schemas.microsoft.com/office/powerpoint/2010/main" val="3751894680"/>
              </p:ext>
            </p:extLst>
          </p:nvPr>
        </p:nvGraphicFramePr>
        <p:xfrm>
          <a:off x="107504" y="1484784"/>
          <a:ext cx="8928992" cy="5040557"/>
        </p:xfrm>
        <a:graphic>
          <a:graphicData uri="http://schemas.openxmlformats.org/drawingml/2006/table">
            <a:tbl>
              <a:tblPr>
                <a:effectLst>
                  <a:outerShdw blurRad="50800" dist="50800" dir="5400000" algn="ctr" rotWithShape="0">
                    <a:schemeClr val="accent1">
                      <a:lumMod val="20000"/>
                      <a:lumOff val="80000"/>
                    </a:schemeClr>
                  </a:outerShdw>
                </a:effectLst>
              </a:tblPr>
              <a:tblGrid>
                <a:gridCol w="3578039"/>
                <a:gridCol w="1706496"/>
                <a:gridCol w="1734573"/>
                <a:gridCol w="1909884"/>
              </a:tblGrid>
              <a:tr h="448851">
                <a:tc>
                  <a:txBody>
                    <a:bodyPr/>
                    <a:lstStyle/>
                    <a:p>
                      <a:pPr algn="ctr">
                        <a:lnSpc>
                          <a:spcPct val="150000"/>
                        </a:lnSpc>
                        <a:spcAft>
                          <a:spcPts val="0"/>
                        </a:spcAft>
                      </a:pP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400" b="1" i="1" dirty="0" smtClean="0">
                        <a:solidFill>
                          <a:schemeClr val="tx1"/>
                        </a:solidFill>
                        <a:latin typeface="Arial" panose="020B0604020202020204" pitchFamily="34" charset="0"/>
                        <a:ea typeface="Times New Roman"/>
                        <a:cs typeface="Arial" panose="020B0604020202020204" pitchFamily="34" charset="0"/>
                      </a:endParaRPr>
                    </a:p>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ДОХОДЫ</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400" b="1" i="1" dirty="0" smtClean="0">
                        <a:solidFill>
                          <a:schemeClr val="tx1"/>
                        </a:solidFill>
                        <a:latin typeface="Arial" panose="020B0604020202020204" pitchFamily="34" charset="0"/>
                        <a:ea typeface="Times New Roman"/>
                        <a:cs typeface="Arial" panose="020B0604020202020204" pitchFamily="34" charset="0"/>
                      </a:endParaRPr>
                    </a:p>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РАСХОДЫ</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Дефицит (-)</a:t>
                      </a:r>
                    </a:p>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 </a:t>
                      </a:r>
                      <a:r>
                        <a:rPr lang="ru-RU" sz="1400" b="1" i="1" dirty="0" err="1" smtClean="0">
                          <a:solidFill>
                            <a:schemeClr val="tx1"/>
                          </a:solidFill>
                          <a:latin typeface="Arial" panose="020B0604020202020204" pitchFamily="34" charset="0"/>
                          <a:ea typeface="Times New Roman"/>
                          <a:cs typeface="Arial" panose="020B0604020202020204" pitchFamily="34" charset="0"/>
                        </a:rPr>
                        <a:t>профицит</a:t>
                      </a:r>
                      <a:r>
                        <a:rPr lang="ru-RU" sz="1400" b="1" i="1" dirty="0" smtClean="0">
                          <a:solidFill>
                            <a:schemeClr val="tx1"/>
                          </a:solidFill>
                          <a:latin typeface="Arial" panose="020B0604020202020204" pitchFamily="34" charset="0"/>
                          <a:ea typeface="Times New Roman"/>
                          <a:cs typeface="Arial" panose="020B0604020202020204" pitchFamily="34" charset="0"/>
                        </a:rPr>
                        <a:t> (+) </a:t>
                      </a: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2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dirty="0" smtClean="0">
                          <a:solidFill>
                            <a:schemeClr val="tx1"/>
                          </a:solidFill>
                          <a:latin typeface="Arial" panose="020B0604020202020204" pitchFamily="34" charset="0"/>
                          <a:ea typeface="Times New Roman"/>
                          <a:cs typeface="Arial" panose="020B0604020202020204" pitchFamily="34" charset="0"/>
                        </a:rPr>
                        <a:t>Первоначально утверждено решением Думы города </a:t>
                      </a:r>
                      <a:r>
                        <a:rPr lang="ru-RU" sz="1400" b="1" i="1" dirty="0" err="1" smtClean="0">
                          <a:solidFill>
                            <a:schemeClr val="tx1"/>
                          </a:solidFill>
                          <a:latin typeface="Arial" panose="020B0604020202020204" pitchFamily="34" charset="0"/>
                          <a:ea typeface="Times New Roman"/>
                          <a:cs typeface="Arial" panose="020B0604020202020204" pitchFamily="34" charset="0"/>
                        </a:rPr>
                        <a:t>Урай</a:t>
                      </a:r>
                      <a:r>
                        <a:rPr lang="ru-RU" sz="1400" b="1" i="1" dirty="0" smtClean="0">
                          <a:solidFill>
                            <a:schemeClr val="tx1"/>
                          </a:solidFill>
                          <a:latin typeface="Arial" panose="020B0604020202020204" pitchFamily="34" charset="0"/>
                          <a:ea typeface="Times New Roman"/>
                          <a:cs typeface="Arial" panose="020B0604020202020204" pitchFamily="34" charset="0"/>
                        </a:rPr>
                        <a:t>             от 26.12.2017 №105</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2 714 807,1</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2 785 047,7</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b="1" i="1" dirty="0" smtClean="0">
                          <a:solidFill>
                            <a:schemeClr val="tx1"/>
                          </a:solidFill>
                          <a:latin typeface="Arial" panose="020B0604020202020204" pitchFamily="34" charset="0"/>
                          <a:cs typeface="Arial" panose="020B0604020202020204" pitchFamily="34" charset="0"/>
                        </a:rPr>
                        <a:t>-70 240,6</a:t>
                      </a: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409">
                <a:tc>
                  <a:txBody>
                    <a:bodyPr/>
                    <a:lstStyle/>
                    <a:p>
                      <a:pP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Утверждено решением о бюджете от 22.03.2018 №13</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400" b="1" i="1" dirty="0" smtClean="0">
                        <a:solidFill>
                          <a:schemeClr val="tx1"/>
                        </a:solidFill>
                        <a:latin typeface="Arial" panose="020B0604020202020204" pitchFamily="34" charset="0"/>
                        <a:ea typeface="Times New Roman"/>
                        <a:cs typeface="Arial" panose="020B0604020202020204" pitchFamily="34" charset="0"/>
                      </a:endParaRPr>
                    </a:p>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2 775 374,3</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400" b="1" i="1" dirty="0" smtClean="0">
                        <a:solidFill>
                          <a:schemeClr val="tx1"/>
                        </a:solidFill>
                        <a:latin typeface="Arial" panose="020B0604020202020204" pitchFamily="34" charset="0"/>
                        <a:ea typeface="Times New Roman"/>
                        <a:cs typeface="Arial" panose="020B0604020202020204" pitchFamily="34" charset="0"/>
                      </a:endParaRPr>
                    </a:p>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2 953 210,9</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400" b="1" i="1" dirty="0" smtClean="0">
                        <a:solidFill>
                          <a:schemeClr val="tx1"/>
                        </a:solidFill>
                        <a:latin typeface="Arial" panose="020B0604020202020204" pitchFamily="34" charset="0"/>
                        <a:cs typeface="Arial" panose="020B0604020202020204" pitchFamily="34" charset="0"/>
                      </a:endParaRPr>
                    </a:p>
                    <a:p>
                      <a:pPr algn="ctr"/>
                      <a:r>
                        <a:rPr lang="ru-RU" sz="1400" b="1" i="1" dirty="0" smtClean="0">
                          <a:solidFill>
                            <a:schemeClr val="tx1"/>
                          </a:solidFill>
                          <a:latin typeface="Arial" panose="020B0604020202020204" pitchFamily="34" charset="0"/>
                          <a:cs typeface="Arial" panose="020B0604020202020204" pitchFamily="34" charset="0"/>
                        </a:rPr>
                        <a:t>-177 836,6</a:t>
                      </a: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425">
                <a:tc>
                  <a:txBody>
                    <a:bodyPr/>
                    <a:lstStyle/>
                    <a:p>
                      <a:pP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Изменения (+,-)</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+60 567,2</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+168 163,2</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r>
                        <a:rPr lang="ru-RU" sz="1400" b="1" i="1" dirty="0" smtClean="0">
                          <a:solidFill>
                            <a:schemeClr val="tx1"/>
                          </a:solidFill>
                          <a:latin typeface="Arial" panose="020B0604020202020204" pitchFamily="34" charset="0"/>
                          <a:cs typeface="Arial" panose="020B0604020202020204" pitchFamily="34" charset="0"/>
                        </a:rPr>
                        <a:t>-107 596,0</a:t>
                      </a: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478409">
                <a:tc>
                  <a:txBody>
                    <a:bodyPr/>
                    <a:lstStyle/>
                    <a:p>
                      <a:pP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Утверждено решением о бюджете от 20.09.2018 № 45</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400" b="1" i="1" dirty="0" smtClean="0">
                        <a:solidFill>
                          <a:schemeClr val="tx1"/>
                        </a:solidFill>
                        <a:latin typeface="Arial" panose="020B0604020202020204" pitchFamily="34" charset="0"/>
                        <a:ea typeface="Times New Roman"/>
                        <a:cs typeface="Arial" panose="020B0604020202020204" pitchFamily="34" charset="0"/>
                      </a:endParaRPr>
                    </a:p>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3 014 510,0</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400" b="1" i="1" dirty="0" smtClean="0">
                        <a:solidFill>
                          <a:schemeClr val="tx1"/>
                        </a:solidFill>
                        <a:latin typeface="Arial" panose="020B0604020202020204" pitchFamily="34" charset="0"/>
                        <a:ea typeface="Times New Roman"/>
                        <a:cs typeface="Arial" panose="020B0604020202020204" pitchFamily="34" charset="0"/>
                      </a:endParaRPr>
                    </a:p>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3 202 346,6</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400" b="1" i="1" dirty="0" smtClean="0">
                        <a:solidFill>
                          <a:schemeClr val="tx1"/>
                        </a:solidFill>
                        <a:latin typeface="Arial" panose="020B0604020202020204" pitchFamily="34" charset="0"/>
                        <a:cs typeface="Arial" panose="020B0604020202020204" pitchFamily="34" charset="0"/>
                      </a:endParaRPr>
                    </a:p>
                    <a:p>
                      <a:pPr algn="ctr"/>
                      <a:r>
                        <a:rPr lang="ru-RU" sz="1400" b="1" i="1" dirty="0" smtClean="0">
                          <a:solidFill>
                            <a:schemeClr val="tx1"/>
                          </a:solidFill>
                          <a:latin typeface="Arial" panose="020B0604020202020204" pitchFamily="34" charset="0"/>
                          <a:cs typeface="Arial" panose="020B0604020202020204" pitchFamily="34" charset="0"/>
                        </a:rPr>
                        <a:t>-187 836,6</a:t>
                      </a: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1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dirty="0" smtClean="0">
                          <a:solidFill>
                            <a:schemeClr val="tx1"/>
                          </a:solidFill>
                          <a:latin typeface="Arial" panose="020B0604020202020204" pitchFamily="34" charset="0"/>
                          <a:ea typeface="Times New Roman"/>
                          <a:cs typeface="Arial" panose="020B0604020202020204" pitchFamily="34" charset="0"/>
                        </a:rPr>
                        <a:t>Изменения (+,-)</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+239 135,7</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+249 135,7</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b="1" i="1" dirty="0" smtClean="0">
                          <a:solidFill>
                            <a:schemeClr val="tx1"/>
                          </a:solidFill>
                          <a:latin typeface="Arial" panose="020B0604020202020204" pitchFamily="34" charset="0"/>
                          <a:cs typeface="Arial" panose="020B0604020202020204" pitchFamily="34" charset="0"/>
                        </a:rPr>
                        <a:t>-10 000,0</a:t>
                      </a: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538379">
                <a:tc>
                  <a:txBody>
                    <a:bodyPr/>
                    <a:lstStyle/>
                    <a:p>
                      <a:pP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Утверждено решением о бюджете от 30.11.2018 №76 </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400" b="1" i="1" dirty="0" smtClean="0">
                        <a:solidFill>
                          <a:schemeClr val="tx1"/>
                        </a:solidFill>
                        <a:latin typeface="Arial" panose="020B0604020202020204" pitchFamily="34" charset="0"/>
                        <a:ea typeface="Times New Roman"/>
                        <a:cs typeface="Arial" panose="020B0604020202020204" pitchFamily="34" charset="0"/>
                      </a:endParaRPr>
                    </a:p>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3 411 454,2</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400" b="1" i="1" dirty="0" smtClean="0">
                        <a:solidFill>
                          <a:schemeClr val="tx1"/>
                        </a:solidFill>
                        <a:latin typeface="Arial" panose="020B0604020202020204" pitchFamily="34" charset="0"/>
                        <a:ea typeface="Times New Roman"/>
                        <a:cs typeface="Arial" panose="020B0604020202020204" pitchFamily="34" charset="0"/>
                      </a:endParaRPr>
                    </a:p>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3 560 459,1</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400" b="1" i="1" dirty="0" smtClean="0">
                        <a:solidFill>
                          <a:schemeClr val="tx1"/>
                        </a:solidFill>
                        <a:latin typeface="Arial" panose="020B0604020202020204" pitchFamily="34" charset="0"/>
                        <a:cs typeface="Arial" panose="020B0604020202020204" pitchFamily="34" charset="0"/>
                      </a:endParaRPr>
                    </a:p>
                    <a:p>
                      <a:pPr algn="ctr"/>
                      <a:r>
                        <a:rPr lang="ru-RU" sz="1400" b="1" i="1" dirty="0" smtClean="0">
                          <a:solidFill>
                            <a:schemeClr val="tx1"/>
                          </a:solidFill>
                          <a:latin typeface="Arial" panose="020B0604020202020204" pitchFamily="34" charset="0"/>
                          <a:cs typeface="Arial" panose="020B0604020202020204" pitchFamily="34" charset="0"/>
                        </a:rPr>
                        <a:t>-149 004,9</a:t>
                      </a: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11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i="1" dirty="0" smtClean="0">
                          <a:solidFill>
                            <a:schemeClr val="tx1"/>
                          </a:solidFill>
                          <a:latin typeface="Arial" panose="020B0604020202020204" pitchFamily="34" charset="0"/>
                          <a:ea typeface="Times New Roman"/>
                          <a:cs typeface="Arial" panose="020B0604020202020204" pitchFamily="34" charset="0"/>
                        </a:rPr>
                        <a:t>Изменения (+,-)</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+396 944,2</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+358 112,5</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r>
                        <a:rPr lang="ru-RU" sz="1400" b="1" i="1" dirty="0" smtClean="0">
                          <a:solidFill>
                            <a:schemeClr val="tx1"/>
                          </a:solidFill>
                          <a:latin typeface="Arial" panose="020B0604020202020204" pitchFamily="34" charset="0"/>
                          <a:cs typeface="Arial" panose="020B0604020202020204" pitchFamily="34" charset="0"/>
                        </a:rPr>
                        <a:t>+38 831,7</a:t>
                      </a: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8201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i="1" dirty="0" smtClean="0">
                          <a:solidFill>
                            <a:schemeClr val="tx1"/>
                          </a:solidFill>
                          <a:latin typeface="Arial" panose="020B0604020202020204" pitchFamily="34" charset="0"/>
                          <a:ea typeface="Times New Roman"/>
                          <a:cs typeface="Arial" panose="020B0604020202020204" pitchFamily="34" charset="0"/>
                        </a:rPr>
                        <a:t>Изменения,</a:t>
                      </a:r>
                      <a:r>
                        <a:rPr lang="ru-RU" sz="1200" b="1" i="1" baseline="0" dirty="0" smtClean="0">
                          <a:solidFill>
                            <a:schemeClr val="tx1"/>
                          </a:solidFill>
                          <a:latin typeface="Arial" panose="020B0604020202020204" pitchFamily="34" charset="0"/>
                          <a:ea typeface="Times New Roman"/>
                          <a:cs typeface="Arial" panose="020B0604020202020204" pitchFamily="34" charset="0"/>
                        </a:rPr>
                        <a:t> вносимые, в соответствии со.ст217,232 БК РФ, и по основаниям указанным в ст.7 решения Думы города </a:t>
                      </a:r>
                      <a:r>
                        <a:rPr lang="ru-RU" sz="1200" b="1" i="1" baseline="0" dirty="0" err="1" smtClean="0">
                          <a:solidFill>
                            <a:schemeClr val="tx1"/>
                          </a:solidFill>
                          <a:latin typeface="Arial" panose="020B0604020202020204" pitchFamily="34" charset="0"/>
                          <a:ea typeface="Times New Roman"/>
                          <a:cs typeface="Arial" panose="020B0604020202020204" pitchFamily="34" charset="0"/>
                        </a:rPr>
                        <a:t>Урай</a:t>
                      </a:r>
                      <a:r>
                        <a:rPr lang="ru-RU" sz="1200" b="1" i="1" baseline="0" dirty="0" smtClean="0">
                          <a:solidFill>
                            <a:schemeClr val="tx1"/>
                          </a:solidFill>
                          <a:latin typeface="Arial" panose="020B0604020202020204" pitchFamily="34" charset="0"/>
                          <a:ea typeface="Times New Roman"/>
                          <a:cs typeface="Arial" panose="020B0604020202020204" pitchFamily="34" charset="0"/>
                        </a:rPr>
                        <a:t> от 26.12.2017 №105</a:t>
                      </a:r>
                      <a:endParaRPr lang="ru-RU" sz="12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400" b="1" i="1" dirty="0" smtClean="0">
                        <a:solidFill>
                          <a:schemeClr val="tx1"/>
                        </a:solidFill>
                        <a:latin typeface="Arial" panose="020B0604020202020204" pitchFamily="34" charset="0"/>
                        <a:ea typeface="Times New Roman"/>
                        <a:cs typeface="Arial" panose="020B0604020202020204" pitchFamily="34" charset="0"/>
                      </a:endParaRPr>
                    </a:p>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-8 721,0</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400" b="1" i="1" dirty="0" smtClean="0">
                        <a:solidFill>
                          <a:schemeClr val="tx1"/>
                        </a:solidFill>
                        <a:latin typeface="Arial" panose="020B0604020202020204" pitchFamily="34" charset="0"/>
                        <a:ea typeface="Times New Roman"/>
                        <a:cs typeface="Arial" panose="020B0604020202020204" pitchFamily="34" charset="0"/>
                      </a:endParaRPr>
                    </a:p>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-8 721,0</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400" b="1" i="1" dirty="0" smtClean="0">
                        <a:solidFill>
                          <a:schemeClr val="tx1"/>
                        </a:solidFill>
                        <a:latin typeface="Arial" panose="020B0604020202020204" pitchFamily="34" charset="0"/>
                        <a:cs typeface="Arial" panose="020B0604020202020204" pitchFamily="34" charset="0"/>
                      </a:endParaRPr>
                    </a:p>
                    <a:p>
                      <a:pPr algn="ctr"/>
                      <a:r>
                        <a:rPr lang="ru-RU" sz="1400" b="1" i="1" dirty="0" smtClean="0">
                          <a:solidFill>
                            <a:schemeClr val="tx1"/>
                          </a:solidFill>
                          <a:latin typeface="Arial" panose="020B0604020202020204" pitchFamily="34" charset="0"/>
                          <a:cs typeface="Arial" panose="020B0604020202020204" pitchFamily="34" charset="0"/>
                        </a:rPr>
                        <a:t>0,0</a:t>
                      </a: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950">
                <a:tc>
                  <a:txBody>
                    <a:bodyPr/>
                    <a:lstStyle/>
                    <a:p>
                      <a:pP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Общие изменения за год (+,-)</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+687 926,1</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+766 690,4</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r>
                        <a:rPr lang="ru-RU" sz="1400" b="1" i="1" dirty="0" smtClean="0">
                          <a:solidFill>
                            <a:schemeClr val="tx1"/>
                          </a:solidFill>
                          <a:latin typeface="Arial" panose="020B0604020202020204" pitchFamily="34" charset="0"/>
                          <a:cs typeface="Arial" panose="020B0604020202020204" pitchFamily="34" charset="0"/>
                        </a:rPr>
                        <a:t>-78 764,3</a:t>
                      </a: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r h="417462">
                <a:tc>
                  <a:txBody>
                    <a:bodyPr/>
                    <a:lstStyle/>
                    <a:p>
                      <a:pP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Уточненный</a:t>
                      </a:r>
                      <a:r>
                        <a:rPr lang="ru-RU" sz="1400" b="1" i="1" baseline="0" dirty="0" smtClean="0">
                          <a:solidFill>
                            <a:schemeClr val="tx1"/>
                          </a:solidFill>
                          <a:latin typeface="Arial" panose="020B0604020202020204" pitchFamily="34" charset="0"/>
                          <a:ea typeface="Times New Roman"/>
                          <a:cs typeface="Arial" panose="020B0604020202020204" pitchFamily="34" charset="0"/>
                        </a:rPr>
                        <a:t> бюджет</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3 402 733,2</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spcAft>
                          <a:spcPts val="0"/>
                        </a:spcAft>
                      </a:pPr>
                      <a:r>
                        <a:rPr lang="ru-RU" sz="1400" b="1" i="1" dirty="0" smtClean="0">
                          <a:solidFill>
                            <a:schemeClr val="tx1"/>
                          </a:solidFill>
                          <a:latin typeface="Arial" panose="020B0604020202020204" pitchFamily="34" charset="0"/>
                          <a:ea typeface="Times New Roman"/>
                          <a:cs typeface="Arial" panose="020B0604020202020204" pitchFamily="34" charset="0"/>
                        </a:rPr>
                        <a:t>3 551 738,1</a:t>
                      </a:r>
                      <a:endParaRPr lang="ru-RU" sz="1400" b="1" i="1" dirty="0">
                        <a:solidFill>
                          <a:schemeClr val="tx1"/>
                        </a:solidFill>
                        <a:latin typeface="Arial" panose="020B0604020202020204" pitchFamily="34" charset="0"/>
                        <a:ea typeface="Times New Roman"/>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a:r>
                        <a:rPr lang="ru-RU" sz="1400" b="1" i="1" dirty="0" smtClean="0">
                          <a:solidFill>
                            <a:schemeClr val="tx1"/>
                          </a:solidFill>
                          <a:latin typeface="Arial" panose="020B0604020202020204" pitchFamily="34" charset="0"/>
                          <a:cs typeface="Arial" panose="020B0604020202020204" pitchFamily="34" charset="0"/>
                        </a:rPr>
                        <a:t>-149 004,9</a:t>
                      </a:r>
                      <a:endParaRPr lang="ru-RU" sz="1400" b="1" i="1" dirty="0">
                        <a:solidFill>
                          <a:schemeClr val="tx1"/>
                        </a:solidFill>
                        <a:latin typeface="Arial" panose="020B0604020202020204" pitchFamily="34" charset="0"/>
                        <a:cs typeface="Arial" panose="020B0604020202020204" pitchFamily="34" charset="0"/>
                      </a:endParaRPr>
                    </a:p>
                  </a:txBody>
                  <a:tcPr marL="68260" marR="6826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r>
            </a:tbl>
          </a:graphicData>
        </a:graphic>
      </p:graphicFrame>
      <p:sp>
        <p:nvSpPr>
          <p:cNvPr id="6" name="Прямоугольник 5"/>
          <p:cNvSpPr/>
          <p:nvPr/>
        </p:nvSpPr>
        <p:spPr>
          <a:xfrm>
            <a:off x="179512" y="548680"/>
            <a:ext cx="8496944" cy="584775"/>
          </a:xfrm>
          <a:prstGeom prst="rect">
            <a:avLst/>
          </a:prstGeom>
        </p:spPr>
        <p:txBody>
          <a:bodyPr wrap="square">
            <a:spAutoFit/>
          </a:bodyPr>
          <a:lstStyle/>
          <a:p>
            <a:r>
              <a:rPr lang="ru-RU" sz="1600" b="1" i="1" dirty="0" smtClean="0">
                <a:latin typeface="Times New Roman" panose="02020603050405020304" pitchFamily="18" charset="0"/>
                <a:cs typeface="Times New Roman" panose="02020603050405020304" pitchFamily="18" charset="0"/>
              </a:rPr>
              <a:t>Изменение параметров бюджета</a:t>
            </a:r>
          </a:p>
          <a:p>
            <a:r>
              <a:rPr lang="ru-RU" sz="1600" b="1" i="1" dirty="0" smtClean="0">
                <a:latin typeface="Times New Roman" panose="02020603050405020304" pitchFamily="18" charset="0"/>
                <a:cs typeface="Times New Roman" panose="02020603050405020304" pitchFamily="18" charset="0"/>
              </a:rPr>
              <a:t>городского округа город Урай в 2018 году, тыс. рублей</a:t>
            </a:r>
            <a:endParaRPr lang="ru-RU" sz="1600" b="1" i="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851037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0" y="116632"/>
            <a:ext cx="9144000" cy="1077218"/>
          </a:xfrm>
          <a:prstGeom prst="rect">
            <a:avLst/>
          </a:prstGeom>
        </p:spPr>
        <p:txBody>
          <a:bodyPr wrap="square">
            <a:spAutoFit/>
          </a:bodyPr>
          <a:lstStyle/>
          <a:p>
            <a:pP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a:t>
            </a:r>
            <a:r>
              <a:rPr lang="ru-RU" sz="1600" b="1" i="1" dirty="0" smtClean="0">
                <a:solidFill>
                  <a:srgbClr val="000000"/>
                </a:solidFill>
                <a:latin typeface="Times New Roman" panose="02020603050405020304" pitchFamily="18" charset="0"/>
                <a:cs typeface="Times New Roman" panose="02020603050405020304" pitchFamily="18" charset="0"/>
              </a:rPr>
              <a:t>показателей муниципальной программы </a:t>
            </a:r>
          </a:p>
          <a:p>
            <a:pPr fontAlgn="b"/>
            <a:r>
              <a:rPr lang="ru-RU" sz="1600" b="1" i="1" dirty="0" smtClean="0">
                <a:solidFill>
                  <a:srgbClr val="000000"/>
                </a:solidFill>
                <a:latin typeface="Times New Roman" panose="02020603050405020304" pitchFamily="18" charset="0"/>
                <a:cs typeface="Times New Roman" panose="02020603050405020304" pitchFamily="18" charset="0"/>
              </a:rPr>
              <a:t>«Защита </a:t>
            </a:r>
            <a:r>
              <a:rPr lang="ru-RU" sz="1600" b="1" i="1" dirty="0">
                <a:solidFill>
                  <a:srgbClr val="000000"/>
                </a:solidFill>
                <a:latin typeface="Times New Roman" panose="02020603050405020304" pitchFamily="18" charset="0"/>
                <a:cs typeface="Times New Roman" panose="02020603050405020304" pitchFamily="18" charset="0"/>
              </a:rPr>
              <a:t>населения и территории городского округа города </a:t>
            </a:r>
            <a:r>
              <a:rPr lang="ru-RU" sz="1600" b="1" i="1" dirty="0" err="1">
                <a:solidFill>
                  <a:srgbClr val="000000"/>
                </a:solidFill>
                <a:latin typeface="Times New Roman" panose="02020603050405020304" pitchFamily="18" charset="0"/>
                <a:cs typeface="Times New Roman" panose="02020603050405020304" pitchFamily="18" charset="0"/>
              </a:rPr>
              <a:t>Урай</a:t>
            </a:r>
            <a:r>
              <a:rPr lang="ru-RU" sz="1600" b="1" i="1" dirty="0">
                <a:solidFill>
                  <a:srgbClr val="000000"/>
                </a:solidFill>
                <a:latin typeface="Times New Roman" panose="02020603050405020304" pitchFamily="18" charset="0"/>
                <a:cs typeface="Times New Roman" panose="02020603050405020304" pitchFamily="18" charset="0"/>
              </a:rPr>
              <a:t> </a:t>
            </a:r>
            <a:endParaRPr lang="ru-RU" sz="1600" b="1" i="1" dirty="0" smtClean="0">
              <a:solidFill>
                <a:srgbClr val="000000"/>
              </a:solidFill>
              <a:latin typeface="Times New Roman" panose="02020603050405020304" pitchFamily="18" charset="0"/>
              <a:cs typeface="Times New Roman" panose="02020603050405020304" pitchFamily="18" charset="0"/>
            </a:endParaRPr>
          </a:p>
          <a:p>
            <a:pPr fontAlgn="b"/>
            <a:r>
              <a:rPr lang="ru-RU" sz="1600" b="1" i="1" dirty="0" smtClean="0">
                <a:solidFill>
                  <a:srgbClr val="000000"/>
                </a:solidFill>
                <a:latin typeface="Times New Roman" panose="02020603050405020304" pitchFamily="18" charset="0"/>
                <a:cs typeface="Times New Roman" panose="02020603050405020304" pitchFamily="18" charset="0"/>
              </a:rPr>
              <a:t>от </a:t>
            </a:r>
            <a:r>
              <a:rPr lang="ru-RU" sz="1600" b="1" i="1" dirty="0">
                <a:solidFill>
                  <a:srgbClr val="000000"/>
                </a:solidFill>
                <a:latin typeface="Times New Roman" panose="02020603050405020304" pitchFamily="18" charset="0"/>
                <a:cs typeface="Times New Roman" panose="02020603050405020304" pitchFamily="18" charset="0"/>
              </a:rPr>
              <a:t>чрезвычайных ситуаций, совершенствование гражданской </a:t>
            </a:r>
            <a:r>
              <a:rPr lang="ru-RU" sz="1600" b="1" i="1" dirty="0" smtClean="0">
                <a:solidFill>
                  <a:srgbClr val="000000"/>
                </a:solidFill>
                <a:latin typeface="Times New Roman" panose="02020603050405020304" pitchFamily="18" charset="0"/>
                <a:cs typeface="Times New Roman" panose="02020603050405020304" pitchFamily="18" charset="0"/>
              </a:rPr>
              <a:t>обороны» </a:t>
            </a:r>
          </a:p>
          <a:p>
            <a:pPr fontAlgn="b"/>
            <a:r>
              <a:rPr lang="ru-RU" sz="1600" b="1" i="1" dirty="0" smtClean="0">
                <a:solidFill>
                  <a:srgbClr val="000000"/>
                </a:solidFill>
                <a:latin typeface="Times New Roman" panose="02020603050405020304" pitchFamily="18" charset="0"/>
                <a:cs typeface="Times New Roman" panose="02020603050405020304" pitchFamily="18" charset="0"/>
              </a:rPr>
              <a:t>на </a:t>
            </a:r>
            <a:r>
              <a:rPr lang="ru-RU" sz="1600" b="1" i="1" dirty="0">
                <a:solidFill>
                  <a:srgbClr val="000000"/>
                </a:solidFill>
                <a:latin typeface="Times New Roman" panose="02020603050405020304" pitchFamily="18" charset="0"/>
                <a:cs typeface="Times New Roman" panose="02020603050405020304" pitchFamily="18" charset="0"/>
              </a:rPr>
              <a:t>2013-2018 годы</a:t>
            </a:r>
          </a:p>
        </p:txBody>
      </p:sp>
      <p:graphicFrame>
        <p:nvGraphicFramePr>
          <p:cNvPr id="7" name="Таблица 6"/>
          <p:cNvGraphicFramePr>
            <a:graphicFrameLocks noGrp="1"/>
          </p:cNvGraphicFramePr>
          <p:nvPr>
            <p:extLst>
              <p:ext uri="{D42A27DB-BD31-4B8C-83A1-F6EECF244321}">
                <p14:modId xmlns="" xmlns:p14="http://schemas.microsoft.com/office/powerpoint/2010/main" val="1556411376"/>
              </p:ext>
            </p:extLst>
          </p:nvPr>
        </p:nvGraphicFramePr>
        <p:xfrm>
          <a:off x="104088" y="2557328"/>
          <a:ext cx="8856983" cy="4393252"/>
        </p:xfrm>
        <a:graphic>
          <a:graphicData uri="http://schemas.openxmlformats.org/drawingml/2006/table">
            <a:tbl>
              <a:tblPr/>
              <a:tblGrid>
                <a:gridCol w="5495210"/>
                <a:gridCol w="646495"/>
                <a:gridCol w="905093"/>
                <a:gridCol w="905093"/>
                <a:gridCol w="905092"/>
              </a:tblGrid>
              <a:tr h="437400">
                <a:tc rowSpan="2">
                  <a:txBody>
                    <a:bodyPr/>
                    <a:lstStyle/>
                    <a:p>
                      <a:pPr algn="ctr">
                        <a:spcAft>
                          <a:spcPts val="0"/>
                        </a:spcAft>
                      </a:pPr>
                      <a:r>
                        <a:rPr lang="ru-RU" sz="1100" dirty="0">
                          <a:effectLst/>
                          <a:latin typeface="Arial" pitchFamily="34" charset="0"/>
                          <a:ea typeface="Calibri" panose="020F0502020204030204" pitchFamily="34" charset="0"/>
                          <a:cs typeface="Arial" pitchFamily="34" charset="0"/>
                        </a:rPr>
                        <a:t>Наименование целевого показателя</a:t>
                      </a:r>
                      <a:endParaRPr lang="ru-RU" sz="1100" dirty="0">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100" dirty="0" err="1" smtClean="0">
                          <a:effectLst/>
                          <a:latin typeface="Arial" pitchFamily="34" charset="0"/>
                          <a:ea typeface="Times New Roman" panose="02020603050405020304" pitchFamily="18" charset="0"/>
                          <a:cs typeface="Arial" pitchFamily="34" charset="0"/>
                        </a:rPr>
                        <a:t>Ед.изм</a:t>
                      </a:r>
                      <a:endParaRPr lang="ru-RU" sz="1100" dirty="0">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2017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2018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0672">
                <a:tc vMerge="1">
                  <a:txBody>
                    <a:bodyPr/>
                    <a:lstStyle/>
                    <a:p>
                      <a:pPr indent="457200" algn="l">
                        <a:lnSpc>
                          <a:spcPct val="115000"/>
                        </a:lnSpc>
                        <a:spcAft>
                          <a:spcPts val="0"/>
                        </a:spcAft>
                      </a:pPr>
                      <a:endParaRPr lang="ru-R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indent="457200">
                        <a:lnSpc>
                          <a:spcPct val="115000"/>
                        </a:lnSpc>
                        <a:spcAft>
                          <a:spcPts val="0"/>
                        </a:spcAft>
                      </a:pPr>
                      <a:endParaRPr lang="ru-R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4128">
                <a:tc>
                  <a:txBody>
                    <a:bodyPr/>
                    <a:lstStyle/>
                    <a:p>
                      <a:pPr indent="457200" algn="l">
                        <a:lnSpc>
                          <a:spcPct val="115000"/>
                        </a:lnSpc>
                        <a:spcAft>
                          <a:spcPts val="0"/>
                        </a:spcAft>
                      </a:pP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Доля населения получившие памятки по способам защиты, действиям населения в чрезвычайных ситуациях и по сигналам гражданской обороны</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72">
                <a:tc>
                  <a:txBody>
                    <a:bodyPr/>
                    <a:lstStyle/>
                    <a:p>
                      <a:pPr indent="457200" algn="just">
                        <a:lnSpc>
                          <a:spcPct val="115000"/>
                        </a:lnSpc>
                        <a:spcAft>
                          <a:spcPts val="0"/>
                        </a:spcAft>
                      </a:pP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 Уровень обеспечения, восполнения резерва средств индивидуальной защиты</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95,5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96,5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96,5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0905">
                <a:tc>
                  <a:txBody>
                    <a:bodyPr/>
                    <a:lstStyle/>
                    <a:p>
                      <a:pPr>
                        <a:lnSpc>
                          <a:spcPct val="115000"/>
                        </a:lnSpc>
                        <a:spcAft>
                          <a:spcPts val="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Уровень оснащения общественных спасательных постов в местах массового отдыха людей на водных объектах оборудованием и снаряжением</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66,0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66,0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66,0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836">
                <a:tc>
                  <a:txBody>
                    <a:bodyPr/>
                    <a:lstStyle/>
                    <a:p>
                      <a:pPr>
                        <a:lnSpc>
                          <a:spcPct val="115000"/>
                        </a:lnSpc>
                        <a:spcAft>
                          <a:spcPts val="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Уровень внедрения и обеспечения работы «Системы обеспечения вызова экстренных оперативных служб по единому номеру «112» на базе единой дежурно-диспетчерской службы города </a:t>
                      </a:r>
                      <a:r>
                        <a:rPr lang="ru-RU" sz="1100" dirty="0" err="1" smtClean="0">
                          <a:effectLst/>
                          <a:latin typeface="Times New Roman" panose="02020603050405020304" pitchFamily="18" charset="0"/>
                          <a:ea typeface="Calibri" panose="020F0502020204030204" pitchFamily="34" charset="0"/>
                          <a:cs typeface="Times New Roman" panose="02020603050405020304" pitchFamily="18" charset="0"/>
                        </a:rPr>
                        <a:t>Урай</a:t>
                      </a: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 на удаленном рабочем месте дежурно-диспетчерских служб (ДДС-01,02,03)</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536">
                <a:tc>
                  <a:txBody>
                    <a:bodyPr/>
                    <a:lstStyle/>
                    <a:p>
                      <a:pPr algn="just">
                        <a:lnSpc>
                          <a:spcPct val="115000"/>
                        </a:lnSpc>
                        <a:spcAft>
                          <a:spcPts val="0"/>
                        </a:spcAft>
                      </a:pP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Охват населения города </a:t>
                      </a:r>
                      <a:r>
                        <a:rPr lang="ru-RU" sz="1100" dirty="0" err="1" smtClean="0">
                          <a:effectLst/>
                          <a:latin typeface="Times New Roman" panose="02020603050405020304" pitchFamily="18" charset="0"/>
                          <a:ea typeface="Calibri" panose="020F0502020204030204" pitchFamily="34" charset="0"/>
                          <a:cs typeface="Times New Roman" panose="02020603050405020304" pitchFamily="18" charset="0"/>
                        </a:rPr>
                        <a:t>Урай</a:t>
                      </a:r>
                      <a:r>
                        <a:rPr lang="ru-RU" sz="1100" dirty="0" smtClean="0">
                          <a:effectLst/>
                          <a:latin typeface="Times New Roman" panose="02020603050405020304" pitchFamily="18" charset="0"/>
                          <a:ea typeface="Calibri" panose="020F0502020204030204" pitchFamily="34" charset="0"/>
                          <a:cs typeface="Times New Roman" panose="02020603050405020304" pitchFamily="18" charset="0"/>
                        </a:rPr>
                        <a:t> муниципальной системой оповещения (МСО), доведение сигналов гражданской обороны до населения</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4094">
                <a:tc>
                  <a:txBody>
                    <a:bodyPr/>
                    <a:lstStyle/>
                    <a:p>
                      <a:pPr indent="457200" algn="l">
                        <a:lnSpc>
                          <a:spcPct val="115000"/>
                        </a:lnSpc>
                        <a:spcAft>
                          <a:spcPts val="0"/>
                        </a:spcAft>
                      </a:pP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Удельный вес площади территории муниципального образования,  обработанной в целях профилактики инфекционных и паразитарных заболеваний в соответствии с планом на год</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Times New Roman" panose="02020603050405020304" pitchFamily="18"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rPr>
                        <a:t>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72">
                <a:tc>
                  <a:txBody>
                    <a:bodyPr/>
                    <a:lstStyle/>
                    <a:p>
                      <a:pPr indent="457200" algn="just">
                        <a:lnSpc>
                          <a:spcPct val="115000"/>
                        </a:lnSpc>
                        <a:spcAft>
                          <a:spcPts val="0"/>
                        </a:spcAft>
                      </a:pP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Протяженность минерализованных полос на территории города </a:t>
                      </a:r>
                      <a:r>
                        <a:rPr lang="ru-RU" sz="11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Урай</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км</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panose="02020603050405020304" pitchFamily="18" charset="0"/>
                        </a:rPr>
                        <a:t>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panose="02020603050405020304" pitchFamily="18" charset="0"/>
                        </a:rPr>
                        <a:t>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panose="02020603050405020304" pitchFamily="18" charset="0"/>
                        </a:rPr>
                        <a:t>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5271">
                <a:tc>
                  <a:txBody>
                    <a:bodyPr/>
                    <a:lstStyle/>
                    <a:p>
                      <a:pPr indent="457200" algn="just">
                        <a:lnSpc>
                          <a:spcPct val="115000"/>
                        </a:lnSpc>
                        <a:spcAft>
                          <a:spcPts val="0"/>
                        </a:spcAft>
                      </a:pP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 Доля населения, охваченного противопожарной пропагандой (размещение статей, памяток, видеороликов в средствах массовой информации и среди населения города </a:t>
                      </a:r>
                      <a:r>
                        <a:rPr lang="ru-RU" sz="11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Урай</a:t>
                      </a: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lnSpc>
                          <a:spcPct val="115000"/>
                        </a:lnSpc>
                        <a:spcAft>
                          <a:spcPts val="0"/>
                        </a:spcAft>
                      </a:pP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panose="02020603050405020304" pitchFamily="18" charset="0"/>
                        </a:rPr>
                        <a:t>87,0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100" b="0" i="0" u="none" strike="noStrike">
                          <a:solidFill>
                            <a:srgbClr val="000000"/>
                          </a:solidFill>
                          <a:effectLst/>
                          <a:latin typeface="Times New Roman" panose="02020603050405020304" pitchFamily="18" charset="0"/>
                        </a:rPr>
                        <a:t>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ru-RU" sz="1100" b="0" i="0" u="none" strike="noStrike" dirty="0">
                          <a:solidFill>
                            <a:srgbClr val="000000"/>
                          </a:solidFill>
                          <a:effectLst/>
                          <a:latin typeface="Times New Roman" panose="02020603050405020304" pitchFamily="18" charset="0"/>
                        </a:rPr>
                        <a:t>91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107504" y="1268760"/>
            <a:ext cx="5328592" cy="584775"/>
          </a:xfrm>
          <a:prstGeom prst="rect">
            <a:avLst/>
          </a:prstGeom>
        </p:spPr>
        <p:txBody>
          <a:bodyPr wrap="square">
            <a:spAutoFit/>
          </a:bodyPr>
          <a:lstStyle/>
          <a:p>
            <a:pPr fontAlgn="b"/>
            <a:r>
              <a:rPr lang="ru-RU" sz="1600" b="1" dirty="0" smtClean="0">
                <a:solidFill>
                  <a:srgbClr val="000000"/>
                </a:solidFill>
                <a:latin typeface="Times New Roman" panose="02020603050405020304" pitchFamily="18" charset="0"/>
                <a:cs typeface="Times New Roman" panose="02020603050405020304" pitchFamily="18" charset="0"/>
              </a:rPr>
              <a:t>Предусмотрено на год – 26 685,5 </a:t>
            </a:r>
            <a:r>
              <a:rPr lang="ru-RU" sz="1600" b="1" dirty="0" err="1" smtClean="0">
                <a:solidFill>
                  <a:srgbClr val="000000"/>
                </a:solidFill>
                <a:latin typeface="Times New Roman" panose="02020603050405020304" pitchFamily="18" charset="0"/>
                <a:cs typeface="Times New Roman" panose="02020603050405020304" pitchFamily="18" charset="0"/>
              </a:rPr>
              <a:t>тыс.рублей</a:t>
            </a:r>
            <a:endParaRPr lang="ru-RU" sz="1600" b="1" dirty="0" smtClean="0">
              <a:solidFill>
                <a:srgbClr val="000000"/>
              </a:solidFill>
              <a:latin typeface="Times New Roman" panose="02020603050405020304" pitchFamily="18" charset="0"/>
              <a:cs typeface="Times New Roman" panose="02020603050405020304" pitchFamily="18" charset="0"/>
            </a:endParaRPr>
          </a:p>
          <a:p>
            <a:pPr fontAlgn="b"/>
            <a:r>
              <a:rPr lang="ru-RU" sz="1600" b="1" dirty="0" smtClean="0">
                <a:solidFill>
                  <a:srgbClr val="000000"/>
                </a:solidFill>
                <a:latin typeface="Times New Roman" panose="02020603050405020304" pitchFamily="18" charset="0"/>
                <a:cs typeface="Times New Roman" panose="02020603050405020304" pitchFamily="18" charset="0"/>
              </a:rPr>
              <a:t>исполнено – 26 631,3 </a:t>
            </a:r>
            <a:r>
              <a:rPr lang="ru-RU" sz="1600" b="1" dirty="0" err="1" smtClean="0">
                <a:solidFill>
                  <a:srgbClr val="000000"/>
                </a:solidFill>
                <a:latin typeface="Times New Roman" panose="02020603050405020304" pitchFamily="18" charset="0"/>
                <a:cs typeface="Times New Roman" panose="02020603050405020304" pitchFamily="18" charset="0"/>
              </a:rPr>
              <a:t>тыс.рублей</a:t>
            </a:r>
            <a:endParaRPr lang="ru-RU" sz="1600" b="1" dirty="0">
              <a:solidFill>
                <a:srgbClr val="00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79512" y="2060848"/>
            <a:ext cx="8784976"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 xmlns:p14="http://schemas.microsoft.com/office/powerpoint/2010/main" val="1075571313"/>
      </p:ext>
    </p:extLst>
  </p:cSld>
  <p:clrMapOvr>
    <a:masterClrMapping/>
  </p:clrMapOvr>
  <p:transition spd="slow"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548680"/>
            <a:ext cx="9144001" cy="357190"/>
          </a:xfrm>
          <a:prstGeom prst="rect">
            <a:avLst/>
          </a:prstGeom>
          <a:noFill/>
          <a:ln w="9525">
            <a:noFill/>
            <a:miter lim="800000"/>
            <a:headEnd/>
            <a:tailEnd/>
          </a:ln>
        </p:spPr>
        <p:txBody>
          <a:bodyPr lIns="80039" tIns="40022" rIns="80039" bIns="40022" anchor="ctr"/>
          <a:lstStyle/>
          <a:p>
            <a:pPr algn="ctr"/>
            <a:endParaRPr lang="ru-RU" sz="1400" b="1" i="1" dirty="0">
              <a:solidFill>
                <a:schemeClr val="tx2">
                  <a:lumMod val="50000"/>
                </a:schemeClr>
              </a:solidFill>
              <a:latin typeface="+mn-lt"/>
            </a:endParaRPr>
          </a:p>
        </p:txBody>
      </p:sp>
      <p:sp>
        <p:nvSpPr>
          <p:cNvPr id="18434" name="Rectangle 2"/>
          <p:cNvSpPr>
            <a:spLocks noChangeArrowheads="1"/>
          </p:cNvSpPr>
          <p:nvPr/>
        </p:nvSpPr>
        <p:spPr bwMode="auto">
          <a:xfrm>
            <a:off x="0" y="502514"/>
            <a:ext cx="91440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ru-RU" sz="2400" b="1" dirty="0">
                <a:latin typeface="Times New Roman" pitchFamily="18" charset="0"/>
                <a:cs typeface="Times New Roman" pitchFamily="18" charset="0"/>
              </a:rPr>
              <a:t>Обеспечение </a:t>
            </a:r>
            <a:r>
              <a:rPr lang="ru-RU" sz="2400" b="1" dirty="0" smtClean="0">
                <a:latin typeface="Times New Roman" pitchFamily="18" charset="0"/>
                <a:cs typeface="Times New Roman" pitchFamily="18" charset="0"/>
              </a:rPr>
              <a:t>безопасности</a:t>
            </a:r>
            <a:endParaRPr kumimoji="0" lang="ru-RU" sz="2400" b="0" i="0" u="none" strike="noStrike" cap="none" normalizeH="0" baseline="0" dirty="0" smtClean="0">
              <a:ln>
                <a:noFill/>
              </a:ln>
              <a:effectLst/>
              <a:latin typeface="Times New Roman" pitchFamily="18" charset="0"/>
              <a:cs typeface="Times New Roman" pitchFamily="18" charset="0"/>
            </a:endParaRPr>
          </a:p>
        </p:txBody>
      </p:sp>
      <p:sp>
        <p:nvSpPr>
          <p:cNvPr id="19" name="Скругленный прямоугольник 18"/>
          <p:cNvSpPr/>
          <p:nvPr/>
        </p:nvSpPr>
        <p:spPr>
          <a:xfrm>
            <a:off x="179512" y="5877272"/>
            <a:ext cx="8712968" cy="864096"/>
          </a:xfrm>
          <a:prstGeom prst="roundRect">
            <a:avLst/>
          </a:prstGeom>
          <a:gradFill flip="none" rotWithShape="1">
            <a:gsLst>
              <a:gs pos="0">
                <a:srgbClr val="8488C4">
                  <a:alpha val="0"/>
                </a:srgbClr>
              </a:gs>
              <a:gs pos="53000">
                <a:srgbClr val="D4DEFF"/>
              </a:gs>
              <a:gs pos="83000">
                <a:srgbClr val="D4DEFF"/>
              </a:gs>
              <a:gs pos="100000">
                <a:srgbClr val="96AB94"/>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chemeClr val="tx1"/>
                </a:solidFill>
                <a:latin typeface="Times New Roman" pitchFamily="18" charset="0"/>
                <a:cs typeface="Times New Roman" pitchFamily="18" charset="0"/>
              </a:rPr>
              <a:t>Диспетчерами МКУ «ЕДДС» принято и отработано </a:t>
            </a:r>
            <a:r>
              <a:rPr lang="ru-RU" sz="2000" b="1" dirty="0" smtClean="0">
                <a:solidFill>
                  <a:srgbClr val="C00000"/>
                </a:solidFill>
                <a:latin typeface="Times New Roman" pitchFamily="18" charset="0"/>
                <a:cs typeface="Times New Roman" pitchFamily="18" charset="0"/>
              </a:rPr>
              <a:t>35510 </a:t>
            </a:r>
            <a:r>
              <a:rPr lang="ru-RU" sz="2000" b="1" dirty="0" smtClean="0">
                <a:solidFill>
                  <a:schemeClr val="tx1"/>
                </a:solidFill>
                <a:latin typeface="Times New Roman" pitchFamily="18" charset="0"/>
                <a:cs typeface="Times New Roman" pitchFamily="18" charset="0"/>
              </a:rPr>
              <a:t>звонков от населения</a:t>
            </a:r>
            <a:endParaRPr lang="ru-RU" sz="2000" b="1" dirty="0">
              <a:solidFill>
                <a:schemeClr val="tx1"/>
              </a:solidFill>
              <a:latin typeface="Times New Roman" pitchFamily="18" charset="0"/>
              <a:cs typeface="Times New Roman" pitchFamily="18" charset="0"/>
            </a:endParaRPr>
          </a:p>
        </p:txBody>
      </p:sp>
      <p:sp>
        <p:nvSpPr>
          <p:cNvPr id="22" name="Скругленный прямоугольник 21"/>
          <p:cNvSpPr/>
          <p:nvPr/>
        </p:nvSpPr>
        <p:spPr>
          <a:xfrm>
            <a:off x="179512" y="1052736"/>
            <a:ext cx="8784976" cy="1008112"/>
          </a:xfrm>
          <a:prstGeom prst="roundRect">
            <a:avLst/>
          </a:prstGeom>
          <a:gradFill flip="none" rotWithShape="1">
            <a:gsLst>
              <a:gs pos="0">
                <a:srgbClr val="8488C4">
                  <a:alpha val="0"/>
                </a:srgbClr>
              </a:gs>
              <a:gs pos="53000">
                <a:srgbClr val="D4DEFF"/>
              </a:gs>
              <a:gs pos="83000">
                <a:srgbClr val="D4DEFF"/>
              </a:gs>
              <a:gs pos="100000">
                <a:srgbClr val="96AB94"/>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chemeClr val="tx1"/>
                </a:solidFill>
                <a:latin typeface="Times New Roman" pitchFamily="18" charset="0"/>
                <a:cs typeface="Times New Roman" pitchFamily="18" charset="0"/>
              </a:rPr>
              <a:t>С использованием системы видеонаблюдения «Безопасный город» выявлено (раскрыто) 12 преступлений и </a:t>
            </a:r>
            <a:r>
              <a:rPr lang="ru-RU" sz="2000" b="1" dirty="0" smtClean="0">
                <a:solidFill>
                  <a:srgbClr val="C00000"/>
                </a:solidFill>
                <a:latin typeface="Times New Roman" pitchFamily="18" charset="0"/>
                <a:cs typeface="Times New Roman" pitchFamily="18" charset="0"/>
              </a:rPr>
              <a:t>1974</a:t>
            </a:r>
            <a:r>
              <a:rPr lang="ru-RU" sz="2000" b="1" dirty="0" smtClean="0">
                <a:solidFill>
                  <a:schemeClr val="tx1"/>
                </a:solidFill>
                <a:latin typeface="Times New Roman" pitchFamily="18" charset="0"/>
                <a:cs typeface="Times New Roman" pitchFamily="18" charset="0"/>
              </a:rPr>
              <a:t> административных правонарушения</a:t>
            </a:r>
            <a:endParaRPr lang="ru-RU" sz="2000" b="1" dirty="0">
              <a:solidFill>
                <a:schemeClr val="tx1"/>
              </a:solidFill>
              <a:latin typeface="Times New Roman" pitchFamily="18" charset="0"/>
              <a:cs typeface="Times New Roman" pitchFamily="18" charset="0"/>
            </a:endParaRPr>
          </a:p>
        </p:txBody>
      </p:sp>
      <p:sp>
        <p:nvSpPr>
          <p:cNvPr id="23" name="Скругленный прямоугольник 22"/>
          <p:cNvSpPr/>
          <p:nvPr/>
        </p:nvSpPr>
        <p:spPr>
          <a:xfrm>
            <a:off x="179512" y="2204864"/>
            <a:ext cx="8784976" cy="720080"/>
          </a:xfrm>
          <a:prstGeom prst="roundRect">
            <a:avLst/>
          </a:prstGeom>
          <a:gradFill flip="none" rotWithShape="1">
            <a:gsLst>
              <a:gs pos="0">
                <a:srgbClr val="8488C4">
                  <a:alpha val="0"/>
                </a:srgbClr>
              </a:gs>
              <a:gs pos="53000">
                <a:srgbClr val="D4DEFF"/>
              </a:gs>
              <a:gs pos="83000">
                <a:srgbClr val="D4DEFF"/>
              </a:gs>
              <a:gs pos="100000">
                <a:srgbClr val="96AB94"/>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2000" b="1" dirty="0" smtClean="0">
              <a:solidFill>
                <a:schemeClr val="tx1"/>
              </a:solidFill>
              <a:latin typeface="Times New Roman" pitchFamily="18" charset="0"/>
              <a:cs typeface="Times New Roman" pitchFamily="18" charset="0"/>
            </a:endParaRPr>
          </a:p>
          <a:p>
            <a:r>
              <a:rPr lang="ru-RU" sz="2000" b="1" dirty="0" smtClean="0">
                <a:solidFill>
                  <a:schemeClr val="tx1"/>
                </a:solidFill>
                <a:latin typeface="Times New Roman" pitchFamily="18" charset="0"/>
                <a:cs typeface="Times New Roman" pitchFamily="18" charset="0"/>
              </a:rPr>
              <a:t>С участием добровольной народной дружины выявлено 6 преступлений и </a:t>
            </a:r>
            <a:r>
              <a:rPr lang="ru-RU" sz="2000" b="1" dirty="0" smtClean="0">
                <a:solidFill>
                  <a:srgbClr val="C00000"/>
                </a:solidFill>
                <a:latin typeface="Times New Roman" pitchFamily="18" charset="0"/>
                <a:cs typeface="Times New Roman" pitchFamily="18" charset="0"/>
              </a:rPr>
              <a:t>117</a:t>
            </a:r>
            <a:r>
              <a:rPr lang="ru-RU" sz="2000" b="1" dirty="0" smtClean="0">
                <a:solidFill>
                  <a:schemeClr val="tx1"/>
                </a:solidFill>
                <a:latin typeface="Times New Roman" pitchFamily="18" charset="0"/>
                <a:cs typeface="Times New Roman" pitchFamily="18" charset="0"/>
              </a:rPr>
              <a:t> административных правонарушений</a:t>
            </a:r>
          </a:p>
          <a:p>
            <a:endParaRPr lang="ru-RU" sz="2000" b="1" dirty="0">
              <a:solidFill>
                <a:schemeClr val="tx1"/>
              </a:solidFill>
              <a:latin typeface="Times New Roman" pitchFamily="18" charset="0"/>
              <a:cs typeface="Times New Roman" pitchFamily="18" charset="0"/>
            </a:endParaRPr>
          </a:p>
        </p:txBody>
      </p:sp>
      <p:sp>
        <p:nvSpPr>
          <p:cNvPr id="25" name="Скругленный прямоугольник 24"/>
          <p:cNvSpPr/>
          <p:nvPr/>
        </p:nvSpPr>
        <p:spPr>
          <a:xfrm>
            <a:off x="179512" y="3068960"/>
            <a:ext cx="8784976" cy="504056"/>
          </a:xfrm>
          <a:prstGeom prst="roundRect">
            <a:avLst/>
          </a:prstGeom>
          <a:gradFill flip="none" rotWithShape="1">
            <a:gsLst>
              <a:gs pos="0">
                <a:srgbClr val="8488C4">
                  <a:alpha val="0"/>
                </a:srgbClr>
              </a:gs>
              <a:gs pos="53000">
                <a:srgbClr val="D4DEFF"/>
              </a:gs>
              <a:gs pos="83000">
                <a:srgbClr val="D4DEFF"/>
              </a:gs>
              <a:gs pos="100000">
                <a:srgbClr val="96AB94"/>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chemeClr val="tx1"/>
                </a:solidFill>
                <a:latin typeface="Times New Roman" pitchFamily="18" charset="0"/>
                <a:cs typeface="Times New Roman" pitchFamily="18" charset="0"/>
              </a:rPr>
              <a:t>Проведен смотр – конкурс </a:t>
            </a:r>
            <a:r>
              <a:rPr lang="ru-RU" sz="2000" b="1" dirty="0" err="1" smtClean="0">
                <a:solidFill>
                  <a:schemeClr val="tx1"/>
                </a:solidFill>
                <a:latin typeface="Times New Roman" pitchFamily="18" charset="0"/>
                <a:cs typeface="Times New Roman" pitchFamily="18" charset="0"/>
              </a:rPr>
              <a:t>сан.постов</a:t>
            </a:r>
            <a:r>
              <a:rPr lang="ru-RU" sz="2000" b="1" dirty="0" smtClean="0">
                <a:solidFill>
                  <a:schemeClr val="tx1"/>
                </a:solidFill>
                <a:latin typeface="Times New Roman" pitchFamily="18" charset="0"/>
                <a:cs typeface="Times New Roman" pitchFamily="18" charset="0"/>
              </a:rPr>
              <a:t>– 64 участника</a:t>
            </a:r>
            <a:endParaRPr lang="ru-RU" sz="2000" b="1" dirty="0">
              <a:solidFill>
                <a:schemeClr val="tx1"/>
              </a:solidFill>
              <a:latin typeface="Times New Roman" pitchFamily="18" charset="0"/>
              <a:cs typeface="Times New Roman" pitchFamily="18" charset="0"/>
            </a:endParaRPr>
          </a:p>
        </p:txBody>
      </p:sp>
      <p:sp>
        <p:nvSpPr>
          <p:cNvPr id="26" name="Скругленный прямоугольник 25"/>
          <p:cNvSpPr/>
          <p:nvPr/>
        </p:nvSpPr>
        <p:spPr>
          <a:xfrm>
            <a:off x="179512" y="4653136"/>
            <a:ext cx="8784976" cy="1080120"/>
          </a:xfrm>
          <a:prstGeom prst="roundRect">
            <a:avLst/>
          </a:prstGeom>
          <a:gradFill flip="none" rotWithShape="1">
            <a:gsLst>
              <a:gs pos="0">
                <a:srgbClr val="8488C4">
                  <a:alpha val="0"/>
                </a:srgbClr>
              </a:gs>
              <a:gs pos="53000">
                <a:srgbClr val="D4DEFF"/>
              </a:gs>
              <a:gs pos="83000">
                <a:srgbClr val="D4DEFF"/>
              </a:gs>
              <a:gs pos="100000">
                <a:srgbClr val="96AB94"/>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chemeClr val="tx1"/>
                </a:solidFill>
                <a:latin typeface="Times New Roman" pitchFamily="18" charset="0"/>
                <a:cs typeface="Times New Roman" pitchFamily="18" charset="0"/>
              </a:rPr>
              <a:t>Проведён инструктаж по соблюдению мер пожарной безопасности в лесах, жилых помещениях, садоводческих и огороднических объединениях (</a:t>
            </a:r>
            <a:r>
              <a:rPr lang="ru-RU" sz="2000" b="1" dirty="0" smtClean="0">
                <a:solidFill>
                  <a:srgbClr val="C00000"/>
                </a:solidFill>
                <a:latin typeface="Times New Roman" pitchFamily="18" charset="0"/>
                <a:cs typeface="Times New Roman" pitchFamily="18" charset="0"/>
              </a:rPr>
              <a:t>5970 </a:t>
            </a:r>
            <a:r>
              <a:rPr lang="ru-RU" sz="2000" b="1" dirty="0" smtClean="0">
                <a:solidFill>
                  <a:schemeClr val="tx1"/>
                </a:solidFill>
                <a:latin typeface="Times New Roman" pitchFamily="18" charset="0"/>
                <a:cs typeface="Times New Roman" pitchFamily="18" charset="0"/>
              </a:rPr>
              <a:t>человек), распространено </a:t>
            </a:r>
            <a:r>
              <a:rPr lang="ru-RU" sz="2000" b="1" dirty="0" smtClean="0">
                <a:solidFill>
                  <a:srgbClr val="C00000"/>
                </a:solidFill>
                <a:latin typeface="Times New Roman" pitchFamily="18" charset="0"/>
                <a:cs typeface="Times New Roman" pitchFamily="18" charset="0"/>
              </a:rPr>
              <a:t>6155 </a:t>
            </a:r>
            <a:r>
              <a:rPr lang="ru-RU" sz="2000" b="1" dirty="0" smtClean="0">
                <a:solidFill>
                  <a:schemeClr val="tx1"/>
                </a:solidFill>
                <a:latin typeface="Times New Roman" pitchFamily="18" charset="0"/>
                <a:cs typeface="Times New Roman" pitchFamily="18" charset="0"/>
              </a:rPr>
              <a:t>памяток</a:t>
            </a:r>
            <a:endParaRPr lang="ru-RU" sz="2000" b="1" dirty="0">
              <a:solidFill>
                <a:schemeClr val="tx1"/>
              </a:solidFill>
              <a:latin typeface="Times New Roman" pitchFamily="18" charset="0"/>
              <a:cs typeface="Times New Roman" pitchFamily="18" charset="0"/>
            </a:endParaRPr>
          </a:p>
        </p:txBody>
      </p:sp>
      <p:sp>
        <p:nvSpPr>
          <p:cNvPr id="27" name="Скругленный прямоугольник 26"/>
          <p:cNvSpPr/>
          <p:nvPr/>
        </p:nvSpPr>
        <p:spPr>
          <a:xfrm>
            <a:off x="179512" y="3717032"/>
            <a:ext cx="8784976" cy="792088"/>
          </a:xfrm>
          <a:prstGeom prst="roundRect">
            <a:avLst/>
          </a:prstGeom>
          <a:gradFill flip="none" rotWithShape="1">
            <a:gsLst>
              <a:gs pos="0">
                <a:srgbClr val="8488C4">
                  <a:alpha val="0"/>
                </a:srgbClr>
              </a:gs>
              <a:gs pos="53000">
                <a:srgbClr val="D4DEFF"/>
              </a:gs>
              <a:gs pos="83000">
                <a:srgbClr val="D4DEFF"/>
              </a:gs>
              <a:gs pos="100000">
                <a:srgbClr val="96AB94"/>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000" b="1" dirty="0" smtClean="0">
                <a:solidFill>
                  <a:schemeClr val="tx1"/>
                </a:solidFill>
                <a:latin typeface="Times New Roman" pitchFamily="18" charset="0"/>
                <a:cs typeface="Times New Roman" pitchFamily="18" charset="0"/>
              </a:rPr>
              <a:t>Проведено </a:t>
            </a:r>
            <a:r>
              <a:rPr lang="ru-RU" sz="2000" b="1" dirty="0" smtClean="0">
                <a:solidFill>
                  <a:srgbClr val="C00000"/>
                </a:solidFill>
                <a:latin typeface="Times New Roman" pitchFamily="18" charset="0"/>
                <a:cs typeface="Times New Roman" pitchFamily="18" charset="0"/>
              </a:rPr>
              <a:t>12</a:t>
            </a:r>
            <a:r>
              <a:rPr lang="ru-RU" sz="2000" b="1" dirty="0" smtClean="0">
                <a:solidFill>
                  <a:schemeClr val="tx1"/>
                </a:solidFill>
                <a:latin typeface="Times New Roman" pitchFamily="18" charset="0"/>
                <a:cs typeface="Times New Roman" pitchFamily="18" charset="0"/>
              </a:rPr>
              <a:t> учений аварийно-спасательных служб и аварийно-спасательных формирований</a:t>
            </a:r>
            <a:endParaRPr lang="ru-RU" sz="2000" b="1" dirty="0">
              <a:solidFill>
                <a:schemeClr val="tx1"/>
              </a:solidFill>
              <a:latin typeface="Times New Roman" pitchFamily="18" charset="0"/>
              <a:cs typeface="Times New Roman" pitchFamily="18" charset="0"/>
            </a:endParaRPr>
          </a:p>
        </p:txBody>
      </p:sp>
      <p:sp>
        <p:nvSpPr>
          <p:cNvPr id="14" name="Прямоугольник 13"/>
          <p:cNvSpPr/>
          <p:nvPr/>
        </p:nvSpPr>
        <p:spPr>
          <a:xfrm>
            <a:off x="0" y="0"/>
            <a:ext cx="9144000" cy="246221"/>
          </a:xfrm>
          <a:prstGeom prst="rect">
            <a:avLst/>
          </a:prstGeom>
        </p:spPr>
        <p:txBody>
          <a:bodyPr wrap="square">
            <a:spAutoFit/>
          </a:bodyPr>
          <a:lstStyle/>
          <a:p>
            <a:pPr lvl="0" algn="r"/>
            <a:r>
              <a:rPr lang="ru-RU" sz="1000" b="1" dirty="0" smtClean="0">
                <a:solidFill>
                  <a:srgbClr val="0000FF"/>
                </a:solidFill>
                <a:latin typeface="Times New Roman" pitchFamily="18" charset="0"/>
                <a:ea typeface="Times New Roman" pitchFamily="18" charset="0"/>
                <a:cs typeface="Times New Roman" pitchFamily="18" charset="0"/>
              </a:rPr>
              <a:t>            </a:t>
            </a:r>
            <a:endParaRPr kumimoji="0" lang="ru-RU" sz="1000" b="0" i="0" u="none" strike="noStrike" cap="none" normalizeH="0" baseline="0" dirty="0" smtClean="0">
              <a:ln>
                <a:noFill/>
              </a:ln>
              <a:solidFill>
                <a:srgbClr val="0000CC"/>
              </a:solidFill>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586478198"/>
      </p:ext>
    </p:extLst>
  </p:cSld>
  <p:clrMapOvr>
    <a:masterClrMapping/>
  </p:clrMapOvr>
  <p:transition spd="slow"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251520" y="332656"/>
            <a:ext cx="8640960" cy="584775"/>
          </a:xfrm>
          <a:prstGeom prst="rect">
            <a:avLst/>
          </a:prstGeom>
        </p:spPr>
        <p:txBody>
          <a:bodyPr wrap="square">
            <a:spAutoFit/>
          </a:bodyPr>
          <a:lstStyle/>
          <a:p>
            <a:pP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a:t>
            </a:r>
            <a:r>
              <a:rPr lang="ru-RU" sz="1600" b="1" i="1" dirty="0" smtClean="0">
                <a:solidFill>
                  <a:srgbClr val="000000"/>
                </a:solidFill>
                <a:latin typeface="Times New Roman" panose="02020603050405020304" pitchFamily="18" charset="0"/>
                <a:cs typeface="Times New Roman" panose="02020603050405020304" pitchFamily="18" charset="0"/>
              </a:rPr>
              <a:t>показателей муниципальной программы</a:t>
            </a:r>
          </a:p>
          <a:p>
            <a:pPr fontAlgn="b"/>
            <a:r>
              <a:rPr lang="ru-RU" sz="1600" b="1" i="1" dirty="0" smtClean="0">
                <a:solidFill>
                  <a:srgbClr val="000000"/>
                </a:solidFill>
                <a:latin typeface="Times New Roman" panose="02020603050405020304" pitchFamily="18" charset="0"/>
                <a:cs typeface="Times New Roman" panose="02020603050405020304" pitchFamily="18" charset="0"/>
              </a:rPr>
              <a:t>«Охрана </a:t>
            </a:r>
            <a:r>
              <a:rPr lang="ru-RU" sz="1600" b="1" i="1" dirty="0">
                <a:solidFill>
                  <a:srgbClr val="000000"/>
                </a:solidFill>
                <a:latin typeface="Times New Roman" panose="02020603050405020304" pitchFamily="18" charset="0"/>
                <a:cs typeface="Times New Roman" panose="02020603050405020304" pitchFamily="18" charset="0"/>
              </a:rPr>
              <a:t>окружающей среды в границах города </a:t>
            </a:r>
            <a:r>
              <a:rPr lang="ru-RU" sz="1600" b="1" i="1" dirty="0" smtClean="0">
                <a:solidFill>
                  <a:srgbClr val="000000"/>
                </a:solidFill>
                <a:latin typeface="Times New Roman" panose="02020603050405020304" pitchFamily="18" charset="0"/>
                <a:cs typeface="Times New Roman" panose="02020603050405020304" pitchFamily="18" charset="0"/>
              </a:rPr>
              <a:t>Урай» на </a:t>
            </a:r>
            <a:r>
              <a:rPr lang="ru-RU" sz="1600" b="1" i="1" dirty="0">
                <a:solidFill>
                  <a:srgbClr val="000000"/>
                </a:solidFill>
                <a:latin typeface="Times New Roman" panose="02020603050405020304" pitchFamily="18" charset="0"/>
                <a:cs typeface="Times New Roman" panose="02020603050405020304" pitchFamily="18" charset="0"/>
              </a:rPr>
              <a:t>2012-2016 годы</a:t>
            </a:r>
          </a:p>
        </p:txBody>
      </p:sp>
      <p:graphicFrame>
        <p:nvGraphicFramePr>
          <p:cNvPr id="4" name="Таблица 3"/>
          <p:cNvGraphicFramePr>
            <a:graphicFrameLocks noGrp="1"/>
          </p:cNvGraphicFramePr>
          <p:nvPr>
            <p:extLst>
              <p:ext uri="{D42A27DB-BD31-4B8C-83A1-F6EECF244321}">
                <p14:modId xmlns="" xmlns:p14="http://schemas.microsoft.com/office/powerpoint/2010/main" val="1579117216"/>
              </p:ext>
            </p:extLst>
          </p:nvPr>
        </p:nvGraphicFramePr>
        <p:xfrm>
          <a:off x="323528" y="2492895"/>
          <a:ext cx="8568953" cy="3095209"/>
        </p:xfrm>
        <a:graphic>
          <a:graphicData uri="http://schemas.openxmlformats.org/drawingml/2006/table">
            <a:tbl>
              <a:tblPr/>
              <a:tblGrid>
                <a:gridCol w="4503391"/>
                <a:gridCol w="625471"/>
                <a:gridCol w="1125848"/>
                <a:gridCol w="1125848"/>
                <a:gridCol w="1188395"/>
              </a:tblGrid>
              <a:tr h="480054">
                <a:tc rowSpan="2">
                  <a:txBody>
                    <a:bodyPr/>
                    <a:lstStyle/>
                    <a:p>
                      <a:pPr algn="ctr">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1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Ед.изм</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2017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2018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54">
                <a:tc vMerge="1">
                  <a:txBody>
                    <a:bodyPr/>
                    <a:lstStyle/>
                    <a:p>
                      <a:pPr>
                        <a:spcAft>
                          <a:spcPts val="0"/>
                        </a:spcAft>
                      </a:pPr>
                      <a:endParaRPr lang="ru-RU" sz="1200" dirty="0">
                        <a:effectLst/>
                        <a:latin typeface="Arial" pitchFamily="34" charset="0"/>
                        <a:ea typeface="Times New Roman" panose="02020603050405020304" pitchFamily="18" charset="0"/>
                        <a:cs typeface="Arial" pitchFamily="34" charset="0"/>
                      </a:endParaRPr>
                    </a:p>
                  </a:txBody>
                  <a:tcPr marL="39922" marR="3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ctr"/>
                      <a:endParaRPr lang="ru-RU" sz="1100" b="0" i="0" u="none" strike="noStrike" dirty="0">
                        <a:solidFill>
                          <a:srgbClr val="000000"/>
                        </a:solidFill>
                        <a:effectLst/>
                        <a:latin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54">
                <a:tc>
                  <a:txBody>
                    <a:bodyPr/>
                    <a:lstStyle/>
                    <a:p>
                      <a:pPr>
                        <a:spcAft>
                          <a:spcPts val="0"/>
                        </a:spcAft>
                      </a:pP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Доля ликвидированных несанкционированных свалок  от общего количества  несанкционированных свалок</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22" marR="3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29,2</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100" b="0" i="0" u="none" strike="noStrike" dirty="0">
                          <a:solidFill>
                            <a:srgbClr val="000000"/>
                          </a:solidFill>
                          <a:effectLst/>
                          <a:latin typeface="Times New Roman" panose="02020603050405020304" pitchFamily="18" charset="0"/>
                          <a:cs typeface="Times New Roman" panose="02020603050405020304" pitchFamily="18" charset="0"/>
                        </a:rPr>
                        <a:t>Не менее 10% в год</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55,5</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54">
                <a:tc>
                  <a:txBody>
                    <a:bodyPr/>
                    <a:lstStyle/>
                    <a:p>
                      <a:pPr>
                        <a:spcAft>
                          <a:spcPts val="0"/>
                        </a:spcAft>
                        <a:tabLst>
                          <a:tab pos="6629400" algn="l"/>
                        </a:tabLst>
                      </a:pP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Доля  негативного воздействия на водные объекты от металлических обломков (брошенных судов)</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22" marR="3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a:t>
                      </a:r>
                    </a:p>
                    <a:p>
                      <a:pPr algn="ctr">
                        <a:spcAft>
                          <a:spcPts val="0"/>
                        </a:spcAft>
                      </a:pP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22" marR="39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22" marR="39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b="0" dirty="0" smtClean="0">
                          <a:effectLst/>
                          <a:latin typeface="Times New Roman" panose="02020603050405020304" pitchFamily="18" charset="0"/>
                          <a:ea typeface="Times New Roman" panose="02020603050405020304" pitchFamily="18" charset="0"/>
                          <a:cs typeface="Times New Roman" panose="02020603050405020304" pitchFamily="18" charset="0"/>
                        </a:rPr>
                        <a:t>95,0</a:t>
                      </a:r>
                      <a:endParaRPr lang="ru-RU" sz="11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22" marR="39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81,1</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22" marR="39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2073">
                <a:tc>
                  <a:txBody>
                    <a:bodyPr/>
                    <a:lstStyle/>
                    <a:p>
                      <a:pPr indent="457200">
                        <a:spcAft>
                          <a:spcPts val="0"/>
                        </a:spcAft>
                      </a:pP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Доля площади лесов в границе населенного пункта город </a:t>
                      </a:r>
                      <a:r>
                        <a:rPr lang="ru-RU" sz="11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Урай</a:t>
                      </a: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 на которые разработан лесохозяйственный регламент</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22" marR="3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457200" algn="ctr" defTabSz="914400" rtl="0" eaLnBrk="1" fontAlgn="auto" latinLnBrk="0" hangingPunct="1">
                        <a:lnSpc>
                          <a:spcPct val="100000"/>
                        </a:lnSpc>
                        <a:spcBef>
                          <a:spcPts val="0"/>
                        </a:spcBef>
                        <a:spcAft>
                          <a:spcPts val="0"/>
                        </a:spcAft>
                        <a:buClrTx/>
                        <a:buSzTx/>
                        <a:buFontTx/>
                        <a:buNone/>
                        <a:tabLst/>
                        <a:defRPr/>
                      </a:pP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a:t>
                      </a:r>
                    </a:p>
                    <a:p>
                      <a:pPr indent="457200" algn="ctr">
                        <a:spcAft>
                          <a:spcPts val="0"/>
                        </a:spcAft>
                      </a:pP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22" marR="39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0</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22" marR="39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22" marR="39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22" marR="39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054">
                <a:tc>
                  <a:txBody>
                    <a:bodyPr/>
                    <a:lstStyle/>
                    <a:p>
                      <a:pPr>
                        <a:spcAft>
                          <a:spcPts val="0"/>
                        </a:spcAft>
                        <a:tabLst>
                          <a:tab pos="6629400" algn="l"/>
                        </a:tabLst>
                      </a:pPr>
                      <a:r>
                        <a:rPr lang="ru-RU" sz="1100" dirty="0" smtClean="0">
                          <a:effectLst/>
                          <a:latin typeface="Times New Roman" panose="02020603050405020304" pitchFamily="18" charset="0"/>
                          <a:ea typeface="Times New Roman" panose="02020603050405020304" pitchFamily="18" charset="0"/>
                          <a:cs typeface="Times New Roman" panose="02020603050405020304" pitchFamily="18" charset="0"/>
                        </a:rPr>
                        <a:t>Доля населения, вовлеченного в эколого-просветительские и эколого-образовательные мероприятия, от общего количества населения города </a:t>
                      </a:r>
                      <a:r>
                        <a:rPr lang="ru-RU" sz="11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Урай</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9922" marR="39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a:t>
                      </a:r>
                    </a:p>
                  </a:txBody>
                  <a:tcPr marL="39922" marR="3992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74,0</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50,0</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59,5</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107504" y="1163653"/>
            <a:ext cx="5400600" cy="523220"/>
          </a:xfrm>
          <a:prstGeom prst="rect">
            <a:avLst/>
          </a:prstGeom>
        </p:spPr>
        <p:txBody>
          <a:bodyPr wrap="square">
            <a:spAutoFit/>
          </a:bodyPr>
          <a:lstStyle/>
          <a:p>
            <a:pPr fontAlgn="b"/>
            <a:r>
              <a:rPr lang="ru-RU" sz="1400" b="1" smtClean="0">
                <a:solidFill>
                  <a:srgbClr val="000000"/>
                </a:solidFill>
                <a:latin typeface="Times New Roman" panose="02020603050405020304" pitchFamily="18" charset="0"/>
                <a:cs typeface="Times New Roman" panose="02020603050405020304" pitchFamily="18" charset="0"/>
              </a:rPr>
              <a:t>Предусмотрено на год – 4 243,3 тыс.рублей</a:t>
            </a:r>
          </a:p>
          <a:p>
            <a:pPr fontAlgn="b"/>
            <a:r>
              <a:rPr lang="ru-RU" sz="1400" b="1" smtClean="0">
                <a:solidFill>
                  <a:srgbClr val="000000"/>
                </a:solidFill>
                <a:latin typeface="Times New Roman" panose="02020603050405020304" pitchFamily="18" charset="0"/>
                <a:cs typeface="Times New Roman" panose="02020603050405020304" pitchFamily="18" charset="0"/>
              </a:rPr>
              <a:t>исполнено – 3 690,1 тыс.рублей </a:t>
            </a:r>
            <a:endParaRPr lang="ru-RU" sz="1400" b="1" dirty="0">
              <a:solidFill>
                <a:srgbClr val="00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251520" y="2060848"/>
            <a:ext cx="8640960"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 xmlns:p14="http://schemas.microsoft.com/office/powerpoint/2010/main" val="3622213428"/>
      </p:ext>
    </p:extLst>
  </p:cSld>
  <p:clrMapOvr>
    <a:masterClrMapping/>
  </p:clrMapOvr>
  <p:transition spd="slow"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5" descr="през1"/>
          <p:cNvPicPr preferRelativeResize="0">
            <a:picLocks noChangeArrowheads="1"/>
          </p:cNvPicPr>
          <p:nvPr/>
        </p:nvPicPr>
        <p:blipFill>
          <a:blip r:embed="rId3" cstate="print"/>
          <a:srcRect/>
          <a:stretch>
            <a:fillRect/>
          </a:stretch>
        </p:blipFill>
        <p:spPr bwMode="auto">
          <a:xfrm>
            <a:off x="0" y="-500090"/>
            <a:ext cx="9144000" cy="6838950"/>
          </a:xfrm>
          <a:prstGeom prst="rect">
            <a:avLst/>
          </a:prstGeom>
          <a:noFill/>
          <a:ln w="9525">
            <a:noFill/>
            <a:miter lim="800000"/>
            <a:headEnd/>
            <a:tailEnd/>
          </a:ln>
        </p:spPr>
      </p:pic>
      <p:sp>
        <p:nvSpPr>
          <p:cNvPr id="4" name="Text Box 2"/>
          <p:cNvSpPr txBox="1">
            <a:spLocks noChangeArrowheads="1"/>
          </p:cNvSpPr>
          <p:nvPr/>
        </p:nvSpPr>
        <p:spPr bwMode="auto">
          <a:xfrm>
            <a:off x="0" y="548680"/>
            <a:ext cx="9144001" cy="357190"/>
          </a:xfrm>
          <a:prstGeom prst="rect">
            <a:avLst/>
          </a:prstGeom>
          <a:noFill/>
          <a:ln w="9525">
            <a:noFill/>
            <a:miter lim="800000"/>
            <a:headEnd/>
            <a:tailEnd/>
          </a:ln>
        </p:spPr>
        <p:txBody>
          <a:bodyPr lIns="80039" tIns="40022" rIns="80039" bIns="40022" anchor="ctr"/>
          <a:lstStyle/>
          <a:p>
            <a:pPr algn="ctr" fontAlgn="auto">
              <a:spcBef>
                <a:spcPts val="0"/>
              </a:spcBef>
              <a:spcAft>
                <a:spcPts val="0"/>
              </a:spcAft>
              <a:defRPr/>
            </a:pPr>
            <a:endParaRPr lang="ru-RU" sz="1400" b="1" i="1" dirty="0">
              <a:solidFill>
                <a:schemeClr val="tx2">
                  <a:lumMod val="50000"/>
                </a:schemeClr>
              </a:solidFill>
              <a:latin typeface="+mn-lt"/>
            </a:endParaRPr>
          </a:p>
        </p:txBody>
      </p:sp>
      <p:sp>
        <p:nvSpPr>
          <p:cNvPr id="15365" name="Rectangle 2"/>
          <p:cNvSpPr>
            <a:spLocks noChangeArrowheads="1"/>
          </p:cNvSpPr>
          <p:nvPr/>
        </p:nvSpPr>
        <p:spPr bwMode="auto">
          <a:xfrm>
            <a:off x="2797590" y="-91480"/>
            <a:ext cx="4059237" cy="369332"/>
          </a:xfrm>
          <a:prstGeom prst="rect">
            <a:avLst/>
          </a:prstGeom>
          <a:noFill/>
          <a:ln w="9525">
            <a:noFill/>
            <a:miter lim="800000"/>
            <a:headEnd/>
            <a:tailEnd/>
          </a:ln>
        </p:spPr>
        <p:txBody>
          <a:bodyPr wrap="square" anchor="ctr">
            <a:spAutoFit/>
          </a:bodyPr>
          <a:lstStyle/>
          <a:p>
            <a:pPr algn="ctr"/>
            <a:r>
              <a:rPr lang="ru-RU" b="1" dirty="0">
                <a:latin typeface="Arial" panose="020B0604020202020204" pitchFamily="34" charset="0"/>
                <a:cs typeface="Arial" panose="020B0604020202020204" pitchFamily="34" charset="0"/>
              </a:rPr>
              <a:t>Охрана окружающей среды</a:t>
            </a:r>
            <a:endParaRPr lang="ru-RU" dirty="0">
              <a:latin typeface="Arial" panose="020B0604020202020204" pitchFamily="34" charset="0"/>
              <a:cs typeface="Arial" panose="020B0604020202020204" pitchFamily="34" charset="0"/>
            </a:endParaRPr>
          </a:p>
        </p:txBody>
      </p:sp>
      <p:sp>
        <p:nvSpPr>
          <p:cNvPr id="24" name="Скругленный прямоугольник 23"/>
          <p:cNvSpPr/>
          <p:nvPr/>
        </p:nvSpPr>
        <p:spPr>
          <a:xfrm>
            <a:off x="3000364" y="1428736"/>
            <a:ext cx="4104456" cy="770635"/>
          </a:xfrm>
          <a:prstGeom prst="roundRect">
            <a:avLst/>
          </a:prstGeom>
        </p:spPr>
        <p:style>
          <a:lnRef idx="2">
            <a:schemeClr val="dk1"/>
          </a:lnRef>
          <a:fillRef idx="1">
            <a:schemeClr val="lt1"/>
          </a:fillRef>
          <a:effectRef idx="0">
            <a:schemeClr val="dk1"/>
          </a:effectRef>
          <a:fontRef idx="minor">
            <a:schemeClr val="dk1"/>
          </a:fontRef>
        </p:style>
        <p:txBody>
          <a:bodyPr anchor="ctr"/>
          <a:lstStyle/>
          <a:p>
            <a:pPr algn="ctr"/>
            <a:r>
              <a:rPr lang="ru-RU" sz="1600" b="1" dirty="0">
                <a:solidFill>
                  <a:schemeClr val="tx1"/>
                </a:solidFill>
                <a:latin typeface="Times New Roman" pitchFamily="18" charset="0"/>
              </a:rPr>
              <a:t>Организована ликвидация </a:t>
            </a:r>
            <a:r>
              <a:rPr lang="ru-RU" sz="1600" b="1" dirty="0" smtClean="0">
                <a:solidFill>
                  <a:srgbClr val="C00000"/>
                </a:solidFill>
                <a:latin typeface="Times New Roman" pitchFamily="18" charset="0"/>
              </a:rPr>
              <a:t>18 </a:t>
            </a:r>
            <a:r>
              <a:rPr lang="ru-RU" sz="1600" b="1" dirty="0" smtClean="0">
                <a:solidFill>
                  <a:schemeClr val="tx1"/>
                </a:solidFill>
                <a:latin typeface="Times New Roman" pitchFamily="18" charset="0"/>
              </a:rPr>
              <a:t>несанкционированных свалок</a:t>
            </a:r>
          </a:p>
        </p:txBody>
      </p:sp>
      <p:sp>
        <p:nvSpPr>
          <p:cNvPr id="19" name="Скругленный прямоугольник 18"/>
          <p:cNvSpPr/>
          <p:nvPr/>
        </p:nvSpPr>
        <p:spPr>
          <a:xfrm>
            <a:off x="1765571" y="402604"/>
            <a:ext cx="7200800" cy="864096"/>
          </a:xfrm>
          <a:prstGeom prst="roundRect">
            <a:avLst/>
          </a:prstGeom>
          <a:gradFill flip="none" rotWithShape="1">
            <a:gsLst>
              <a:gs pos="0">
                <a:srgbClr val="8488C4">
                  <a:alpha val="0"/>
                </a:srgbClr>
              </a:gs>
              <a:gs pos="53000">
                <a:srgbClr val="D4DEFF"/>
              </a:gs>
              <a:gs pos="83000">
                <a:srgbClr val="D4DEFF"/>
              </a:gs>
              <a:gs pos="100000">
                <a:srgbClr val="96AB94"/>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ru-RU" sz="1600" b="1" dirty="0" smtClean="0">
                <a:solidFill>
                  <a:schemeClr val="tx1"/>
                </a:solidFill>
                <a:latin typeface="Times New Roman" pitchFamily="18" charset="0"/>
              </a:rPr>
              <a:t>2018 </a:t>
            </a:r>
            <a:r>
              <a:rPr lang="ru-RU" sz="1600" b="1" dirty="0">
                <a:solidFill>
                  <a:schemeClr val="tx1"/>
                </a:solidFill>
                <a:latin typeface="Times New Roman" pitchFamily="18" charset="0"/>
              </a:rPr>
              <a:t>год – Год </a:t>
            </a:r>
            <a:r>
              <a:rPr lang="ru-RU" sz="1600" b="1" dirty="0" smtClean="0">
                <a:solidFill>
                  <a:schemeClr val="tx1"/>
                </a:solidFill>
                <a:latin typeface="Times New Roman" pitchFamily="18" charset="0"/>
              </a:rPr>
              <a:t>прошел </a:t>
            </a:r>
            <a:r>
              <a:rPr lang="ru-RU" sz="1600" b="1" dirty="0">
                <a:solidFill>
                  <a:schemeClr val="tx1"/>
                </a:solidFill>
                <a:latin typeface="Times New Roman" pitchFamily="18" charset="0"/>
              </a:rPr>
              <a:t>под девизом </a:t>
            </a:r>
            <a:r>
              <a:rPr lang="ru-RU" sz="1600" b="1" dirty="0" smtClean="0">
                <a:solidFill>
                  <a:schemeClr val="tx1"/>
                </a:solidFill>
                <a:latin typeface="Times New Roman" pitchFamily="18" charset="0"/>
              </a:rPr>
              <a:t>«</a:t>
            </a:r>
            <a:r>
              <a:rPr lang="ru-RU" sz="1600" b="1" dirty="0" smtClean="0">
                <a:solidFill>
                  <a:schemeClr val="tx1"/>
                </a:solidFill>
                <a:cs typeface="Aharoni" pitchFamily="2" charset="-79"/>
              </a:rPr>
              <a:t>Город как пространство для людей, пространство для жизни</a:t>
            </a:r>
            <a:r>
              <a:rPr lang="ru-RU" sz="1600" b="1" dirty="0" smtClean="0">
                <a:solidFill>
                  <a:schemeClr val="tx1"/>
                </a:solidFill>
                <a:latin typeface="Times New Roman" pitchFamily="18" charset="0"/>
                <a:cs typeface="Aharoni" pitchFamily="2" charset="-79"/>
              </a:rPr>
              <a:t>!» </a:t>
            </a:r>
            <a:endParaRPr lang="ru-RU" sz="1600" b="1" dirty="0">
              <a:solidFill>
                <a:schemeClr val="tx1"/>
              </a:solidFill>
              <a:latin typeface="Times New Roman" pitchFamily="18" charset="0"/>
              <a:cs typeface="Aharoni" pitchFamily="2" charset="-79"/>
            </a:endParaRPr>
          </a:p>
        </p:txBody>
      </p:sp>
      <p:sp>
        <p:nvSpPr>
          <p:cNvPr id="1537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ru-RU">
              <a:cs typeface="Arial" charset="0"/>
            </a:endParaRPr>
          </a:p>
        </p:txBody>
      </p:sp>
      <p:sp>
        <p:nvSpPr>
          <p:cNvPr id="16" name="Скругленный прямоугольник 15"/>
          <p:cNvSpPr/>
          <p:nvPr/>
        </p:nvSpPr>
        <p:spPr>
          <a:xfrm>
            <a:off x="1763688" y="5877272"/>
            <a:ext cx="7200800" cy="435898"/>
          </a:xfrm>
          <a:prstGeom prst="roundRect">
            <a:avLst/>
          </a:prstGeom>
          <a:gradFill flip="none" rotWithShape="1">
            <a:gsLst>
              <a:gs pos="0">
                <a:srgbClr val="8488C4">
                  <a:alpha val="0"/>
                </a:srgbClr>
              </a:gs>
              <a:gs pos="53000">
                <a:srgbClr val="D4DEFF"/>
              </a:gs>
              <a:gs pos="83000">
                <a:srgbClr val="D4DEFF"/>
              </a:gs>
              <a:gs pos="100000">
                <a:srgbClr val="96AB94"/>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ru-RU" sz="1400" dirty="0" smtClean="0">
                <a:solidFill>
                  <a:schemeClr val="tx1"/>
                </a:solidFill>
                <a:cs typeface="Aharoni" pitchFamily="2" charset="-79"/>
              </a:rPr>
              <a:t>В рамках природоохранных мероприятий  ликвидировано более </a:t>
            </a:r>
            <a:r>
              <a:rPr lang="ru-RU" sz="1400" b="1" dirty="0" smtClean="0">
                <a:solidFill>
                  <a:srgbClr val="FF0000"/>
                </a:solidFill>
                <a:cs typeface="Aharoni" pitchFamily="2" charset="-79"/>
              </a:rPr>
              <a:t>2 тыс.м3 </a:t>
            </a:r>
            <a:r>
              <a:rPr lang="ru-RU" sz="1400" dirty="0" smtClean="0">
                <a:solidFill>
                  <a:schemeClr val="tx1"/>
                </a:solidFill>
                <a:cs typeface="Aharoni" pitchFamily="2" charset="-79"/>
              </a:rPr>
              <a:t>отходов ,  </a:t>
            </a:r>
            <a:r>
              <a:rPr lang="ru-RU" sz="1400" b="1" dirty="0" smtClean="0">
                <a:solidFill>
                  <a:srgbClr val="FF0000"/>
                </a:solidFill>
                <a:cs typeface="Aharoni" pitchFamily="2" charset="-79"/>
              </a:rPr>
              <a:t>94,5 т. </a:t>
            </a:r>
            <a:r>
              <a:rPr lang="ru-RU" sz="1400" dirty="0" smtClean="0">
                <a:solidFill>
                  <a:schemeClr val="tx1"/>
                </a:solidFill>
                <a:cs typeface="Aharoni" pitchFamily="2" charset="-79"/>
              </a:rPr>
              <a:t>автопокрышек, очищено более </a:t>
            </a:r>
            <a:r>
              <a:rPr lang="ru-RU" sz="1400" b="1" dirty="0" smtClean="0">
                <a:solidFill>
                  <a:srgbClr val="FF0000"/>
                </a:solidFill>
                <a:cs typeface="Aharoni" pitchFamily="2" charset="-79"/>
              </a:rPr>
              <a:t>2 км </a:t>
            </a:r>
            <a:r>
              <a:rPr lang="ru-RU" sz="1400" dirty="0" smtClean="0">
                <a:solidFill>
                  <a:schemeClr val="tx1"/>
                </a:solidFill>
                <a:cs typeface="Aharoni" pitchFamily="2" charset="-79"/>
              </a:rPr>
              <a:t>береговой зоны реки </a:t>
            </a:r>
            <a:r>
              <a:rPr lang="ru-RU" sz="1400" dirty="0" err="1" smtClean="0">
                <a:solidFill>
                  <a:schemeClr val="tx1"/>
                </a:solidFill>
                <a:cs typeface="Aharoni" pitchFamily="2" charset="-79"/>
              </a:rPr>
              <a:t>Конда</a:t>
            </a:r>
            <a:r>
              <a:rPr lang="ru-RU" sz="1400" dirty="0" smtClean="0">
                <a:solidFill>
                  <a:schemeClr val="tx1"/>
                </a:solidFill>
                <a:cs typeface="Aharoni" pitchFamily="2" charset="-79"/>
              </a:rPr>
              <a:t>. </a:t>
            </a:r>
            <a:endParaRPr lang="ru-RU" sz="1400" b="1" dirty="0" smtClean="0">
              <a:solidFill>
                <a:schemeClr val="tx1"/>
              </a:solidFill>
              <a:latin typeface="Times New Roman" pitchFamily="18" charset="0"/>
              <a:cs typeface="Aharoni" pitchFamily="2" charset="-79"/>
            </a:endParaRPr>
          </a:p>
        </p:txBody>
      </p:sp>
      <p:sp>
        <p:nvSpPr>
          <p:cNvPr id="17" name="Скругленный прямоугольник 16"/>
          <p:cNvSpPr/>
          <p:nvPr/>
        </p:nvSpPr>
        <p:spPr>
          <a:xfrm>
            <a:off x="1918900" y="2335720"/>
            <a:ext cx="7200800" cy="629593"/>
          </a:xfrm>
          <a:prstGeom prst="roundRect">
            <a:avLst/>
          </a:prstGeom>
          <a:gradFill flip="none" rotWithShape="1">
            <a:gsLst>
              <a:gs pos="0">
                <a:srgbClr val="8488C4">
                  <a:alpha val="0"/>
                </a:srgbClr>
              </a:gs>
              <a:gs pos="53000">
                <a:srgbClr val="D4DEFF"/>
              </a:gs>
              <a:gs pos="83000">
                <a:srgbClr val="D4DEFF"/>
              </a:gs>
              <a:gs pos="100000">
                <a:srgbClr val="96AB94"/>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r>
              <a:rPr lang="ru-RU" b="1" dirty="0">
                <a:solidFill>
                  <a:schemeClr val="tx1"/>
                </a:solidFill>
                <a:latin typeface="Times New Roman" pitchFamily="18" charset="0"/>
                <a:cs typeface="Times New Roman" pitchFamily="18" charset="0"/>
              </a:rPr>
              <a:t>Проведено более </a:t>
            </a:r>
            <a:r>
              <a:rPr lang="ru-RU" b="1" dirty="0">
                <a:solidFill>
                  <a:srgbClr val="FF0000"/>
                </a:solidFill>
                <a:latin typeface="Times New Roman" pitchFamily="18" charset="0"/>
                <a:cs typeface="Times New Roman" pitchFamily="18" charset="0"/>
              </a:rPr>
              <a:t>300 </a:t>
            </a:r>
            <a:r>
              <a:rPr lang="ru-RU" b="1" dirty="0">
                <a:solidFill>
                  <a:schemeClr val="tx1"/>
                </a:solidFill>
                <a:latin typeface="Times New Roman" pitchFamily="18" charset="0"/>
                <a:ea typeface="Calibri" pitchFamily="34" charset="0"/>
                <a:cs typeface="Times New Roman" pitchFamily="18" charset="0"/>
              </a:rPr>
              <a:t> экологических мероприяти</a:t>
            </a:r>
            <a:r>
              <a:rPr lang="ru-RU" b="1" dirty="0">
                <a:solidFill>
                  <a:schemeClr val="tx1"/>
                </a:solidFill>
                <a:latin typeface="Times New Roman" pitchFamily="18" charset="0"/>
                <a:cs typeface="Times New Roman" pitchFamily="18" charset="0"/>
              </a:rPr>
              <a:t>й, в которых</a:t>
            </a:r>
            <a:r>
              <a:rPr lang="ru-RU" b="1" dirty="0">
                <a:solidFill>
                  <a:schemeClr val="tx1"/>
                </a:solidFill>
                <a:latin typeface="Times New Roman" pitchFamily="18" charset="0"/>
                <a:ea typeface="Calibri" pitchFamily="34" charset="0"/>
                <a:cs typeface="Calibri" pitchFamily="34" charset="0"/>
              </a:rPr>
              <a:t> приняли участие </a:t>
            </a:r>
            <a:r>
              <a:rPr lang="ru-RU" sz="2000" b="1" dirty="0">
                <a:solidFill>
                  <a:srgbClr val="C00000"/>
                </a:solidFill>
                <a:latin typeface="Times New Roman" pitchFamily="18" charset="0"/>
                <a:ea typeface="Calibri" pitchFamily="34" charset="0"/>
                <a:cs typeface="Calibri" pitchFamily="34" charset="0"/>
              </a:rPr>
              <a:t>более </a:t>
            </a:r>
            <a:r>
              <a:rPr lang="ru-RU" sz="2000" b="1" dirty="0" smtClean="0">
                <a:solidFill>
                  <a:srgbClr val="C00000"/>
                </a:solidFill>
                <a:latin typeface="Times New Roman" pitchFamily="18" charset="0"/>
                <a:ea typeface="Calibri" pitchFamily="34" charset="0"/>
                <a:cs typeface="Calibri" pitchFamily="34" charset="0"/>
              </a:rPr>
              <a:t>30 </a:t>
            </a:r>
            <a:r>
              <a:rPr lang="ru-RU" sz="2000" b="1" dirty="0">
                <a:solidFill>
                  <a:srgbClr val="C00000"/>
                </a:solidFill>
                <a:latin typeface="Times New Roman" pitchFamily="18" charset="0"/>
                <a:ea typeface="Calibri" pitchFamily="34" charset="0"/>
                <a:cs typeface="Calibri" pitchFamily="34" charset="0"/>
              </a:rPr>
              <a:t>000</a:t>
            </a:r>
            <a:r>
              <a:rPr lang="ru-RU" b="1" dirty="0">
                <a:solidFill>
                  <a:schemeClr val="tx1"/>
                </a:solidFill>
                <a:latin typeface="Times New Roman" pitchFamily="18" charset="0"/>
                <a:ea typeface="Calibri" pitchFamily="34" charset="0"/>
                <a:cs typeface="Calibri" pitchFamily="34" charset="0"/>
              </a:rPr>
              <a:t> человек</a:t>
            </a:r>
          </a:p>
        </p:txBody>
      </p:sp>
      <p:sp>
        <p:nvSpPr>
          <p:cNvPr id="18" name="Скругленный прямоугольник 17"/>
          <p:cNvSpPr/>
          <p:nvPr/>
        </p:nvSpPr>
        <p:spPr>
          <a:xfrm>
            <a:off x="1763688" y="3030236"/>
            <a:ext cx="7380312" cy="2775028"/>
          </a:xfrm>
          <a:prstGeom prst="roundRect">
            <a:avLst/>
          </a:prstGeom>
          <a:gradFill flip="none" rotWithShape="1">
            <a:gsLst>
              <a:gs pos="0">
                <a:srgbClr val="8488C4">
                  <a:alpha val="0"/>
                </a:srgbClr>
              </a:gs>
              <a:gs pos="53000">
                <a:srgbClr val="D4DEFF"/>
              </a:gs>
              <a:gs pos="83000">
                <a:srgbClr val="D4DEFF"/>
              </a:gs>
              <a:gs pos="100000">
                <a:srgbClr val="96AB94"/>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endParaRPr lang="ru-RU" sz="1100" dirty="0" smtClean="0">
              <a:solidFill>
                <a:schemeClr val="tx1"/>
              </a:solidFill>
              <a:latin typeface="Arial" panose="020B0604020202020204" pitchFamily="34" charset="0"/>
              <a:cs typeface="Arial" panose="020B0604020202020204" pitchFamily="34" charset="0"/>
            </a:endParaRPr>
          </a:p>
          <a:p>
            <a:endParaRPr lang="ru-RU" sz="1100" dirty="0">
              <a:solidFill>
                <a:schemeClr val="tx1"/>
              </a:solidFill>
              <a:latin typeface="Arial" panose="020B0604020202020204" pitchFamily="34" charset="0"/>
              <a:cs typeface="Arial" panose="020B0604020202020204" pitchFamily="34" charset="0"/>
            </a:endParaRPr>
          </a:p>
          <a:p>
            <a:r>
              <a:rPr lang="ru-RU" sz="1100" dirty="0" smtClean="0">
                <a:solidFill>
                  <a:schemeClr val="tx1"/>
                </a:solidFill>
                <a:latin typeface="Arial" panose="020B0604020202020204" pitchFamily="34" charset="0"/>
                <a:cs typeface="Aharoni" pitchFamily="2" charset="-79"/>
              </a:rPr>
              <a:t>В 2018 году состоялись акции</a:t>
            </a:r>
            <a:r>
              <a:rPr lang="en-US" sz="1100" dirty="0" smtClean="0">
                <a:solidFill>
                  <a:schemeClr val="tx1"/>
                </a:solidFill>
                <a:latin typeface="Aharoni" pitchFamily="2" charset="-79"/>
                <a:cs typeface="Aharoni" pitchFamily="2" charset="-79"/>
              </a:rPr>
              <a:t>:</a:t>
            </a:r>
            <a:r>
              <a:rPr lang="ru-RU" sz="1100" dirty="0" smtClean="0">
                <a:solidFill>
                  <a:schemeClr val="tx1"/>
                </a:solidFill>
                <a:latin typeface="Arial" panose="020B0604020202020204" pitchFamily="34" charset="0"/>
                <a:cs typeface="Aharoni" pitchFamily="2" charset="-79"/>
              </a:rPr>
              <a:t> «Всероссийский день посадки леса», «Весенние и осенние древонасаждения», «День Кедра», «Макулатура, сдавайся!» на городской полигон утилизации ТБО поступило 25,4 тонны макулатуры.</a:t>
            </a:r>
          </a:p>
          <a:p>
            <a:r>
              <a:rPr lang="ru-RU" sz="1100" dirty="0" smtClean="0">
                <a:solidFill>
                  <a:schemeClr val="tx1"/>
                </a:solidFill>
                <a:latin typeface="Arial" panose="020B0604020202020204" pitchFamily="34" charset="0"/>
                <a:cs typeface="Aharoni" pitchFamily="2" charset="-79"/>
              </a:rPr>
              <a:t>- В рамках акции «ПЭТ-бутылка»  на городской полигон утилизации ТБО вывезено 2,2 тонн Пэт-бутылок.</a:t>
            </a:r>
          </a:p>
          <a:p>
            <a:pPr marL="171450" indent="-171450">
              <a:buFontTx/>
              <a:buChar char="-"/>
            </a:pPr>
            <a:r>
              <a:rPr lang="ru-RU" sz="1100" dirty="0" smtClean="0">
                <a:solidFill>
                  <a:schemeClr val="tx1"/>
                </a:solidFill>
                <a:latin typeface="Arial" panose="020B0604020202020204" pitchFamily="34" charset="0"/>
                <a:cs typeface="Aharoni" pitchFamily="2" charset="-79"/>
              </a:rPr>
              <a:t>В рамках акции «Заключи договор» создано и распространено по территории ИЖС 600 листовок, информирующих домовладельцев о необходимости заключения договоров на оказание услуг по транспортированию ТКО на городской полигон. </a:t>
            </a:r>
            <a:r>
              <a:rPr lang="ru-RU" sz="1200" dirty="0" smtClean="0">
                <a:solidFill>
                  <a:schemeClr val="tx1"/>
                </a:solidFill>
                <a:cs typeface="Aharoni" pitchFamily="2" charset="-79"/>
              </a:rPr>
              <a:t>В двух общегородских субботниках, проведенных в рамках акции «Вода России»,  участвовало 450 человек из 22 предприятий,  собрано и вывезено на полигон  24 м3   ТКО, очищено 2,05 км  береговой линии.</a:t>
            </a:r>
            <a:r>
              <a:rPr lang="ru-RU" sz="1200" dirty="0" smtClean="0">
                <a:solidFill>
                  <a:schemeClr val="tx1"/>
                </a:solidFill>
                <a:latin typeface="Arial" panose="020B0604020202020204" pitchFamily="34" charset="0"/>
                <a:cs typeface="Aharoni" pitchFamily="2" charset="-79"/>
              </a:rPr>
              <a:t> </a:t>
            </a:r>
          </a:p>
          <a:p>
            <a:pPr marL="171450" indent="-171450">
              <a:buFontTx/>
              <a:buChar char="-"/>
            </a:pPr>
            <a:r>
              <a:rPr lang="ru-RU" sz="1100" dirty="0" smtClean="0">
                <a:solidFill>
                  <a:schemeClr val="tx1"/>
                </a:solidFill>
                <a:latin typeface="Arial" panose="020B0604020202020204" pitchFamily="34" charset="0"/>
                <a:cs typeface="Aharoni" pitchFamily="2" charset="-79"/>
              </a:rPr>
              <a:t>В международных акциях «Спасти и сохранить», «День без автомобиля», «Час земли»,  во всероссийских экологических субботниках «Зеленая Россия», «Вода России!» и различных городских мероприятиях приняло участие 12,5 тысяч человек.</a:t>
            </a:r>
            <a:endParaRPr lang="ru-RU" sz="1100" dirty="0" smtClean="0">
              <a:solidFill>
                <a:schemeClr val="tx1"/>
              </a:solidFill>
              <a:cs typeface="Aharoni" pitchFamily="2" charset="-79"/>
            </a:endParaRPr>
          </a:p>
          <a:p>
            <a:r>
              <a:rPr lang="ru-RU" sz="1100" dirty="0" smtClean="0">
                <a:solidFill>
                  <a:schemeClr val="tx1"/>
                </a:solidFill>
                <a:latin typeface="Arial" panose="020B0604020202020204" pitchFamily="34" charset="0"/>
                <a:cs typeface="Aharoni" pitchFamily="2" charset="-79"/>
              </a:rPr>
              <a:t>Летом </a:t>
            </a:r>
            <a:r>
              <a:rPr lang="ru-RU" sz="1100" dirty="0">
                <a:solidFill>
                  <a:schemeClr val="tx1"/>
                </a:solidFill>
                <a:latin typeface="Arial" panose="020B0604020202020204" pitchFamily="34" charset="0"/>
                <a:cs typeface="Aharoni" pitchFamily="2" charset="-79"/>
              </a:rPr>
              <a:t>прошел конкурс «Город цветов» в рамках которого высажено 90 000 цветов. </a:t>
            </a:r>
          </a:p>
          <a:p>
            <a:endParaRPr lang="ru-RU" sz="1200" dirty="0">
              <a:solidFill>
                <a:schemeClr val="tx1"/>
              </a:solidFill>
              <a:latin typeface="Arial" panose="020B0604020202020204" pitchFamily="34" charset="0"/>
              <a:cs typeface="Arial" panose="020B0604020202020204" pitchFamily="34" charset="0"/>
            </a:endParaRPr>
          </a:p>
          <a:p>
            <a:pPr fontAlgn="auto">
              <a:spcBef>
                <a:spcPts val="0"/>
              </a:spcBef>
              <a:spcAft>
                <a:spcPts val="0"/>
              </a:spcAft>
              <a:defRPr/>
            </a:pPr>
            <a:endParaRPr lang="ru-RU" sz="1200" dirty="0">
              <a:solidFill>
                <a:schemeClr val="tx1"/>
              </a:solidFill>
              <a:latin typeface="Arial" panose="020B0604020202020204" pitchFamily="34" charset="0"/>
              <a:cs typeface="Arial" panose="020B0604020202020204" pitchFamily="34" charset="0"/>
            </a:endParaRPr>
          </a:p>
        </p:txBody>
      </p:sp>
      <p:sp>
        <p:nvSpPr>
          <p:cNvPr id="15389" name="Прямоугольник 24"/>
          <p:cNvSpPr>
            <a:spLocks noChangeArrowheads="1"/>
          </p:cNvSpPr>
          <p:nvPr/>
        </p:nvSpPr>
        <p:spPr bwMode="auto">
          <a:xfrm>
            <a:off x="0" y="0"/>
            <a:ext cx="9144000" cy="246063"/>
          </a:xfrm>
          <a:prstGeom prst="rect">
            <a:avLst/>
          </a:prstGeom>
          <a:noFill/>
          <a:ln w="9525">
            <a:noFill/>
            <a:miter lim="800000"/>
            <a:headEnd/>
            <a:tailEnd/>
          </a:ln>
        </p:spPr>
        <p:txBody>
          <a:bodyPr>
            <a:spAutoFit/>
          </a:bodyPr>
          <a:lstStyle/>
          <a:p>
            <a:pPr algn="r"/>
            <a:r>
              <a:rPr lang="ru-RU" sz="1000" b="1">
                <a:solidFill>
                  <a:srgbClr val="0000FF"/>
                </a:solidFill>
                <a:latin typeface="Times New Roman" pitchFamily="18" charset="0"/>
                <a:cs typeface="Times New Roman" pitchFamily="18" charset="0"/>
              </a:rPr>
              <a:t>            </a:t>
            </a:r>
            <a:endParaRPr lang="ru-RU" sz="1000">
              <a:solidFill>
                <a:srgbClr val="0000CC"/>
              </a:solidFill>
              <a:latin typeface="Times New Roman" pitchFamily="18" charset="0"/>
              <a:cs typeface="Times New Roman" pitchFamily="18" charset="0"/>
            </a:endParaRPr>
          </a:p>
        </p:txBody>
      </p:sp>
    </p:spTree>
  </p:cSld>
  <p:clrMapOvr>
    <a:masterClrMapping/>
  </p:clrMapOvr>
  <p:transition spd="slow"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79512" y="188640"/>
            <a:ext cx="8735072" cy="830997"/>
          </a:xfrm>
          <a:prstGeom prst="rect">
            <a:avLst/>
          </a:prstGeom>
        </p:spPr>
        <p:txBody>
          <a:bodyPr wrap="square">
            <a:spAutoFit/>
          </a:bodyPr>
          <a:lstStyle/>
          <a:p>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a:t>
            </a:r>
            <a:r>
              <a:rPr lang="ru-RU" sz="1600" b="1" i="1" dirty="0" smtClean="0">
                <a:solidFill>
                  <a:srgbClr val="000000"/>
                </a:solidFill>
                <a:latin typeface="Times New Roman" panose="02020603050405020304" pitchFamily="18" charset="0"/>
                <a:cs typeface="Times New Roman" panose="02020603050405020304" pitchFamily="18" charset="0"/>
              </a:rPr>
              <a:t>показателей муниципальной программы </a:t>
            </a:r>
          </a:p>
          <a:p>
            <a:r>
              <a:rPr lang="ru-RU" sz="1600" b="1" i="1" dirty="0" smtClean="0">
                <a:solidFill>
                  <a:srgbClr val="000000"/>
                </a:solidFill>
                <a:latin typeface="Times New Roman" panose="02020603050405020304" pitchFamily="18" charset="0"/>
                <a:cs typeface="Times New Roman" panose="02020603050405020304" pitchFamily="18" charset="0"/>
              </a:rPr>
              <a:t>«Развитие </a:t>
            </a:r>
            <a:r>
              <a:rPr lang="ru-RU" sz="1600" b="1" i="1" dirty="0">
                <a:solidFill>
                  <a:srgbClr val="000000"/>
                </a:solidFill>
                <a:latin typeface="Times New Roman" panose="02020603050405020304" pitchFamily="18" charset="0"/>
                <a:cs typeface="Times New Roman" panose="02020603050405020304" pitchFamily="18" charset="0"/>
              </a:rPr>
              <a:t>малого и среднего предпринимательства, потребительского рынка и сельскохозяйственных товаропроизводителей города </a:t>
            </a:r>
            <a:r>
              <a:rPr lang="ru-RU" sz="1600" b="1" i="1" dirty="0" smtClean="0">
                <a:solidFill>
                  <a:srgbClr val="000000"/>
                </a:solidFill>
                <a:latin typeface="Times New Roman" panose="02020603050405020304" pitchFamily="18" charset="0"/>
                <a:cs typeface="Times New Roman" panose="02020603050405020304" pitchFamily="18" charset="0"/>
              </a:rPr>
              <a:t>Урай» </a:t>
            </a:r>
            <a:r>
              <a:rPr lang="ru-RU" sz="1600" b="1" i="1" dirty="0">
                <a:solidFill>
                  <a:srgbClr val="000000"/>
                </a:solidFill>
                <a:latin typeface="Times New Roman" panose="02020603050405020304" pitchFamily="18" charset="0"/>
                <a:cs typeface="Times New Roman" panose="02020603050405020304" pitchFamily="18" charset="0"/>
              </a:rPr>
              <a:t>на 2016-2020 годы"</a:t>
            </a:r>
            <a:endParaRPr lang="ru-RU" sz="1600" b="1" i="1"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243958538"/>
              </p:ext>
            </p:extLst>
          </p:nvPr>
        </p:nvGraphicFramePr>
        <p:xfrm>
          <a:off x="251520" y="2564904"/>
          <a:ext cx="8568952" cy="3387316"/>
        </p:xfrm>
        <a:graphic>
          <a:graphicData uri="http://schemas.openxmlformats.org/drawingml/2006/table">
            <a:tbl>
              <a:tblPr/>
              <a:tblGrid>
                <a:gridCol w="4309376"/>
                <a:gridCol w="895455"/>
                <a:gridCol w="895455"/>
                <a:gridCol w="895455"/>
                <a:gridCol w="1573211"/>
              </a:tblGrid>
              <a:tr h="0">
                <a:tc rowSpan="2">
                  <a:txBody>
                    <a:bodyPr/>
                    <a:lstStyle/>
                    <a:p>
                      <a:pPr algn="ctr">
                        <a:spcAft>
                          <a:spcPts val="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2017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2018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48">
                <a:tc vMerge="1">
                  <a:txBody>
                    <a:bodyPr/>
                    <a:lstStyle/>
                    <a:p>
                      <a:pPr>
                        <a:spcAft>
                          <a:spcPts val="0"/>
                        </a:spcAft>
                      </a:pPr>
                      <a:endParaRPr lang="ru-RU" sz="1200" dirty="0">
                        <a:effectLst/>
                        <a:latin typeface="Arial" pitchFamily="34" charset="0"/>
                        <a:ea typeface="Times New Roman" panose="02020603050405020304" pitchFamily="18" charset="0"/>
                        <a:cs typeface="Arial" pitchFamily="34" charset="0"/>
                      </a:endParaRPr>
                    </a:p>
                  </a:txBody>
                  <a:tcPr marL="39922" marR="3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5048">
                <a:tc>
                  <a:txBody>
                    <a:bodyPr/>
                    <a:lstStyle/>
                    <a:p>
                      <a:pPr indent="457200" algn="l">
                        <a:spcAft>
                          <a:spcPts val="0"/>
                        </a:spcAft>
                      </a:pPr>
                      <a:r>
                        <a:rPr kumimoji="0" lang="ru-RU" sz="1100" kern="1200" dirty="0" smtClean="0">
                          <a:solidFill>
                            <a:schemeClr val="tx1"/>
                          </a:solidFill>
                          <a:effectLst/>
                          <a:latin typeface="Times New Roman" panose="02020603050405020304" pitchFamily="18" charset="0"/>
                          <a:ea typeface="+mn-ea"/>
                          <a:cs typeface="Times New Roman" panose="02020603050405020304" pitchFamily="18" charset="0"/>
                        </a:rPr>
                        <a:t>Число субъектов малого и среднего предпринимательства в расчете на 10 тыс. человек населения</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1474" marR="41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ед.</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4" marR="41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359,9</a:t>
                      </a:r>
                      <a:endParaRPr lang="ru-R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348,8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a:effectLst/>
                          <a:latin typeface="Times New Roman" panose="02020603050405020304" pitchFamily="18" charset="0"/>
                          <a:ea typeface="Times New Roman" panose="02020603050405020304" pitchFamily="18" charset="0"/>
                          <a:cs typeface="Arial" panose="020B0604020202020204" pitchFamily="34" charset="0"/>
                        </a:rPr>
                        <a:t>351,6</a:t>
                      </a:r>
                      <a:endParaRPr lang="ru-RU"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532">
                <a:tc>
                  <a:txBody>
                    <a:bodyPr/>
                    <a:lstStyle/>
                    <a:p>
                      <a:pPr algn="just">
                        <a:lnSpc>
                          <a:spcPct val="115000"/>
                        </a:lnSpc>
                        <a:spcAft>
                          <a:spcPts val="0"/>
                        </a:spcAft>
                      </a:pPr>
                      <a:r>
                        <a:rPr kumimoji="0" lang="ru-RU" sz="1100" kern="1200" dirty="0" smtClean="0">
                          <a:solidFill>
                            <a:schemeClr val="tx1"/>
                          </a:solidFill>
                          <a:effectLst/>
                          <a:latin typeface="Times New Roman" panose="02020603050405020304" pitchFamily="18" charset="0"/>
                          <a:ea typeface="+mn-ea"/>
                          <a:cs typeface="Times New Roman" panose="02020603050405020304" pitchFamily="18" charset="0"/>
                        </a:rPr>
                        <a:t>Доля среднесписочной численности работников (без внешних совместителей) малых и средних предприятий в среднесписочной численности работников (без внешних совместителей) всех предприятий и организаций</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4" marR="41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4" marR="41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14,6</a:t>
                      </a:r>
                      <a:endParaRPr lang="ru-RU"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15,2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dirty="0">
                          <a:effectLst/>
                          <a:latin typeface="Times New Roman" panose="02020603050405020304" pitchFamily="18" charset="0"/>
                          <a:ea typeface="Times New Roman" panose="02020603050405020304" pitchFamily="18" charset="0"/>
                          <a:cs typeface="Arial" panose="020B0604020202020204" pitchFamily="34" charset="0"/>
                        </a:rPr>
                        <a:t>16,0</a:t>
                      </a:r>
                      <a:endParaRPr lang="ru-R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0532">
                <a:tc>
                  <a:txBody>
                    <a:bodyPr/>
                    <a:lstStyle/>
                    <a:p>
                      <a:pPr algn="just">
                        <a:lnSpc>
                          <a:spcPct val="115000"/>
                        </a:lnSpc>
                        <a:spcAft>
                          <a:spcPts val="0"/>
                        </a:spcAft>
                      </a:pPr>
                      <a:r>
                        <a:rPr kumimoji="0" lang="ru-RU" sz="1100" kern="1200" dirty="0" smtClean="0">
                          <a:solidFill>
                            <a:schemeClr val="tx1"/>
                          </a:solidFill>
                          <a:effectLst/>
                          <a:latin typeface="Times New Roman" panose="02020603050405020304" pitchFamily="18" charset="0"/>
                          <a:ea typeface="+mn-ea"/>
                          <a:cs typeface="Times New Roman" panose="02020603050405020304" pitchFamily="18" charset="0"/>
                        </a:rPr>
                        <a:t>Обеспеченность торговыми площадями на 1000 жителей</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4" marR="41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err="1" smtClean="0">
                          <a:effectLst/>
                          <a:latin typeface="Times New Roman" panose="02020603050405020304" pitchFamily="18" charset="0"/>
                          <a:ea typeface="Calibri" panose="020F0502020204030204" pitchFamily="34" charset="0"/>
                          <a:cs typeface="Times New Roman" panose="02020603050405020304" pitchFamily="18" charset="0"/>
                        </a:rPr>
                        <a:t>кв.метры</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4" marR="41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566,7</a:t>
                      </a:r>
                      <a:endParaRPr lang="ru-R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464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564,3</a:t>
                      </a:r>
                      <a:endParaRPr lang="ru-R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532">
                <a:tc>
                  <a:txBody>
                    <a:bodyPr/>
                    <a:lstStyle/>
                    <a:p>
                      <a:pPr algn="just">
                        <a:lnSpc>
                          <a:spcPct val="115000"/>
                        </a:lnSpc>
                        <a:spcAft>
                          <a:spcPts val="0"/>
                        </a:spcAft>
                      </a:pPr>
                      <a:r>
                        <a:rPr kumimoji="0" lang="ru-RU" sz="1100" kern="1200" dirty="0" smtClean="0">
                          <a:solidFill>
                            <a:schemeClr val="tx1"/>
                          </a:solidFill>
                          <a:effectLst/>
                          <a:latin typeface="Times New Roman" panose="02020603050405020304" pitchFamily="18" charset="0"/>
                          <a:ea typeface="+mn-ea"/>
                          <a:cs typeface="Times New Roman" panose="02020603050405020304" pitchFamily="18" charset="0"/>
                        </a:rPr>
                        <a:t>Увеличение производства молока (в базисной жирности)</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4" marR="41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4" marR="41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dirty="0">
                          <a:effectLst/>
                          <a:latin typeface="Times New Roman" panose="02020603050405020304" pitchFamily="18" charset="0"/>
                          <a:ea typeface="Times New Roman" panose="02020603050405020304" pitchFamily="18" charset="0"/>
                          <a:cs typeface="Times New Roman" panose="02020603050405020304" pitchFamily="18" charset="0"/>
                        </a:rPr>
                        <a:t>96,6</a:t>
                      </a:r>
                      <a:endParaRPr lang="ru-RU" sz="1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103,0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96,6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806">
                <a:tc>
                  <a:txBody>
                    <a:bodyPr/>
                    <a:lstStyle/>
                    <a:p>
                      <a:pPr algn="just">
                        <a:lnSpc>
                          <a:spcPct val="115000"/>
                        </a:lnSpc>
                        <a:spcAft>
                          <a:spcPts val="0"/>
                        </a:spcAft>
                      </a:pPr>
                      <a:r>
                        <a:rPr kumimoji="0" lang="ru-RU" sz="1100" kern="1200" dirty="0" smtClean="0">
                          <a:solidFill>
                            <a:schemeClr val="tx1"/>
                          </a:solidFill>
                          <a:effectLst/>
                          <a:latin typeface="Times New Roman" panose="02020603050405020304" pitchFamily="18" charset="0"/>
                          <a:ea typeface="+mn-ea"/>
                          <a:cs typeface="Times New Roman" panose="02020603050405020304" pitchFamily="18" charset="0"/>
                        </a:rPr>
                        <a:t>Увеличение поголовья животных и птицы сельскохозяйственных товаропроизводителей</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4" marR="41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4" marR="41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112,0</a:t>
                      </a:r>
                      <a:endParaRPr lang="ru-RU"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103,0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103,5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806">
                <a:tc>
                  <a:txBody>
                    <a:bodyPr/>
                    <a:lstStyle/>
                    <a:p>
                      <a:pPr algn="just">
                        <a:lnSpc>
                          <a:spcPct val="115000"/>
                        </a:lnSpc>
                        <a:spcAft>
                          <a:spcPts val="0"/>
                        </a:spcAft>
                      </a:pPr>
                      <a:r>
                        <a:rPr kumimoji="0" lang="ru-RU" sz="1100" kern="1200" dirty="0" smtClean="0">
                          <a:solidFill>
                            <a:schemeClr val="tx1"/>
                          </a:solidFill>
                          <a:effectLst/>
                          <a:latin typeface="Times New Roman" panose="02020603050405020304" pitchFamily="18" charset="0"/>
                          <a:ea typeface="+mn-ea"/>
                          <a:cs typeface="Times New Roman" panose="02020603050405020304" pitchFamily="18" charset="0"/>
                        </a:rPr>
                        <a:t>Количество племенного маточного поголовья сельскохозяйственных животных</a:t>
                      </a:r>
                      <a:endParaRPr lang="ru-RU"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4" marR="414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голов</a:t>
                      </a:r>
                      <a:endParaRPr lang="ru-RU"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474" marR="4147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a:effectLst/>
                          <a:latin typeface="Times New Roman" panose="02020603050405020304" pitchFamily="18" charset="0"/>
                          <a:ea typeface="Times New Roman" panose="02020603050405020304" pitchFamily="18" charset="0"/>
                          <a:cs typeface="Times New Roman" panose="02020603050405020304" pitchFamily="18" charset="0"/>
                        </a:rPr>
                        <a:t>325</a:t>
                      </a:r>
                      <a:endParaRPr lang="ru-RU" sz="1000">
                        <a:effectLst/>
                        <a:latin typeface="Arial" panose="020B0604020202020204" pitchFamily="34"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a:effectLst/>
                          <a:latin typeface="Times New Roman" panose="02020603050405020304" pitchFamily="18" charset="0"/>
                          <a:ea typeface="Calibri" panose="020F0502020204030204" pitchFamily="34" charset="0"/>
                          <a:cs typeface="Times New Roman" panose="02020603050405020304" pitchFamily="18" charset="0"/>
                        </a:rPr>
                        <a:t>328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ru-RU" sz="1100" dirty="0">
                          <a:effectLst/>
                          <a:latin typeface="Times New Roman" panose="02020603050405020304" pitchFamily="18" charset="0"/>
                          <a:ea typeface="Calibri" panose="020F0502020204030204" pitchFamily="34" charset="0"/>
                          <a:cs typeface="Times New Roman" panose="02020603050405020304" pitchFamily="18" charset="0"/>
                        </a:rPr>
                        <a:t>333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107504" y="1020954"/>
            <a:ext cx="5328592" cy="584775"/>
          </a:xfrm>
          <a:prstGeom prst="rect">
            <a:avLst/>
          </a:prstGeom>
        </p:spPr>
        <p:txBody>
          <a:bodyPr wrap="square">
            <a:spAutoFit/>
          </a:bodyPr>
          <a:lstStyle/>
          <a:p>
            <a:pPr fontAlgn="b"/>
            <a:r>
              <a:rPr lang="ru-RU" sz="1600" dirty="0" smtClean="0">
                <a:solidFill>
                  <a:srgbClr val="000000"/>
                </a:solidFill>
                <a:latin typeface="Times New Roman" panose="02020603050405020304" pitchFamily="18" charset="0"/>
                <a:cs typeface="Times New Roman" panose="02020603050405020304" pitchFamily="18" charset="0"/>
              </a:rPr>
              <a:t>Предусмотрено на год – 40 001,7 </a:t>
            </a:r>
            <a:r>
              <a:rPr lang="ru-RU" sz="1600" dirty="0" err="1" smtClean="0">
                <a:solidFill>
                  <a:srgbClr val="000000"/>
                </a:solidFill>
                <a:latin typeface="Times New Roman" panose="02020603050405020304" pitchFamily="18" charset="0"/>
                <a:cs typeface="Times New Roman" panose="02020603050405020304" pitchFamily="18" charset="0"/>
              </a:rPr>
              <a:t>тыс.рублей</a:t>
            </a:r>
            <a:endParaRPr lang="ru-RU" sz="1600" dirty="0" smtClean="0">
              <a:solidFill>
                <a:srgbClr val="000000"/>
              </a:solidFill>
              <a:latin typeface="Times New Roman" panose="02020603050405020304" pitchFamily="18" charset="0"/>
              <a:cs typeface="Times New Roman" panose="02020603050405020304" pitchFamily="18" charset="0"/>
            </a:endParaRPr>
          </a:p>
          <a:p>
            <a:pPr fontAlgn="b"/>
            <a:r>
              <a:rPr lang="ru-RU" sz="1600" dirty="0" smtClean="0">
                <a:solidFill>
                  <a:srgbClr val="000000"/>
                </a:solidFill>
                <a:latin typeface="Times New Roman" panose="02020603050405020304" pitchFamily="18" charset="0"/>
                <a:cs typeface="Times New Roman" panose="02020603050405020304" pitchFamily="18" charset="0"/>
              </a:rPr>
              <a:t>исполнено – 40 001,6 </a:t>
            </a:r>
            <a:r>
              <a:rPr lang="ru-RU" sz="1600" dirty="0" err="1" smtClean="0">
                <a:solidFill>
                  <a:srgbClr val="000000"/>
                </a:solidFill>
                <a:latin typeface="Times New Roman" panose="02020603050405020304" pitchFamily="18" charset="0"/>
                <a:cs typeface="Times New Roman" panose="02020603050405020304" pitchFamily="18" charset="0"/>
              </a:rPr>
              <a:t>тыс.рублей</a:t>
            </a:r>
            <a:r>
              <a:rPr lang="ru-RU" sz="1600" dirty="0" smtClean="0">
                <a:solidFill>
                  <a:srgbClr val="000000"/>
                </a:solidFill>
                <a:latin typeface="Times New Roman" panose="02020603050405020304" pitchFamily="18" charset="0"/>
                <a:cs typeface="Times New Roman" panose="02020603050405020304" pitchFamily="18" charset="0"/>
              </a:rPr>
              <a:t> </a:t>
            </a:r>
            <a:endParaRPr lang="ru-RU" sz="1600" dirty="0">
              <a:solidFill>
                <a:srgbClr val="00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5652120" y="1484784"/>
            <a:ext cx="3275856" cy="461665"/>
          </a:xfrm>
          <a:prstGeom prst="rect">
            <a:avLst/>
          </a:prstGeom>
        </p:spPr>
        <p:txBody>
          <a:bodyPr wrap="square">
            <a:spAutoFit/>
          </a:bodyPr>
          <a:lstStyle/>
          <a:p>
            <a:r>
              <a:rPr lang="ru-RU" sz="1200" dirty="0" smtClean="0">
                <a:latin typeface="Times New Roman" pitchFamily="18" charset="0"/>
                <a:cs typeface="Times New Roman" pitchFamily="18" charset="0"/>
              </a:rPr>
              <a:t>Оказана</a:t>
            </a:r>
            <a:r>
              <a:rPr lang="ru-RU" sz="1200" dirty="0" smtClean="0">
                <a:solidFill>
                  <a:srgbClr val="FF0000"/>
                </a:solidFill>
                <a:latin typeface="Times New Roman" pitchFamily="18" charset="0"/>
                <a:cs typeface="Times New Roman" pitchFamily="18" charset="0"/>
              </a:rPr>
              <a:t> </a:t>
            </a:r>
            <a:r>
              <a:rPr lang="ru-RU" sz="1200" dirty="0" smtClean="0">
                <a:latin typeface="Times New Roman" pitchFamily="18" charset="0"/>
                <a:cs typeface="Times New Roman" pitchFamily="18" charset="0"/>
              </a:rPr>
              <a:t>финансовая поддержка </a:t>
            </a:r>
            <a:r>
              <a:rPr lang="ru-RU" sz="1200" dirty="0" smtClean="0">
                <a:solidFill>
                  <a:srgbClr val="FF0000"/>
                </a:solidFill>
                <a:latin typeface="Times New Roman" pitchFamily="18" charset="0"/>
                <a:cs typeface="Times New Roman" pitchFamily="18" charset="0"/>
              </a:rPr>
              <a:t>27 </a:t>
            </a:r>
            <a:r>
              <a:rPr lang="ru-RU" sz="1200" dirty="0" smtClean="0">
                <a:latin typeface="Times New Roman" pitchFamily="18" charset="0"/>
                <a:cs typeface="Times New Roman" pitchFamily="18" charset="0"/>
              </a:rPr>
              <a:t>субъектам малого предпринимательства</a:t>
            </a:r>
            <a:endParaRPr lang="ru-RU" sz="1200" dirty="0">
              <a:latin typeface="Times New Roman" pitchFamily="18" charset="0"/>
              <a:cs typeface="Times New Roman" pitchFamily="18" charset="0"/>
            </a:endParaRPr>
          </a:p>
        </p:txBody>
      </p:sp>
      <p:sp>
        <p:nvSpPr>
          <p:cNvPr id="4" name="Прямоугольник 3"/>
          <p:cNvSpPr/>
          <p:nvPr/>
        </p:nvSpPr>
        <p:spPr>
          <a:xfrm>
            <a:off x="179512" y="2113950"/>
            <a:ext cx="8280920"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 xmlns:p14="http://schemas.microsoft.com/office/powerpoint/2010/main" val="2534413008"/>
      </p:ext>
    </p:extLst>
  </p:cSld>
  <p:clrMapOvr>
    <a:masterClrMapping/>
  </p:clrMapOvr>
  <p:transition spd="slow"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07504" y="209546"/>
            <a:ext cx="8928992" cy="584775"/>
          </a:xfrm>
          <a:prstGeom prst="rect">
            <a:avLst/>
          </a:prstGeom>
        </p:spPr>
        <p:txBody>
          <a:bodyPr wrap="square">
            <a:spAutoFit/>
          </a:bodyPr>
          <a:lstStyle/>
          <a:p>
            <a:pP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a:t>
            </a:r>
            <a:r>
              <a:rPr lang="ru-RU" sz="1600" b="1" i="1" dirty="0" smtClean="0">
                <a:solidFill>
                  <a:srgbClr val="000000"/>
                </a:solidFill>
                <a:latin typeface="Times New Roman" panose="02020603050405020304" pitchFamily="18" charset="0"/>
                <a:cs typeface="Times New Roman" panose="02020603050405020304" pitchFamily="18" charset="0"/>
              </a:rPr>
              <a:t>показателей муниципальной программы </a:t>
            </a:r>
          </a:p>
          <a:p>
            <a:pPr fontAlgn="b"/>
            <a:r>
              <a:rPr lang="ru-RU" sz="1600" b="1" i="1" dirty="0" smtClean="0">
                <a:solidFill>
                  <a:srgbClr val="000000"/>
                </a:solidFill>
                <a:latin typeface="Times New Roman" panose="02020603050405020304" pitchFamily="18" charset="0"/>
                <a:cs typeface="Times New Roman" panose="02020603050405020304" pitchFamily="18" charset="0"/>
              </a:rPr>
              <a:t>«Информационное </a:t>
            </a:r>
            <a:r>
              <a:rPr lang="ru-RU" sz="1600" b="1" i="1" dirty="0">
                <a:solidFill>
                  <a:srgbClr val="000000"/>
                </a:solidFill>
                <a:latin typeface="Times New Roman" panose="02020603050405020304" pitchFamily="18" charset="0"/>
                <a:cs typeface="Times New Roman" panose="02020603050405020304" pitchFamily="18" charset="0"/>
              </a:rPr>
              <a:t>общество </a:t>
            </a:r>
            <a:r>
              <a:rPr lang="ru-RU" sz="1600" b="1" i="1" dirty="0" smtClean="0">
                <a:solidFill>
                  <a:srgbClr val="000000"/>
                </a:solidFill>
                <a:latin typeface="Times New Roman" panose="02020603050405020304" pitchFamily="18" charset="0"/>
                <a:cs typeface="Times New Roman" panose="02020603050405020304" pitchFamily="18" charset="0"/>
              </a:rPr>
              <a:t>– Урай» </a:t>
            </a:r>
            <a:r>
              <a:rPr lang="ru-RU" sz="1600" b="1" i="1" dirty="0">
                <a:solidFill>
                  <a:srgbClr val="000000"/>
                </a:solidFill>
                <a:latin typeface="Times New Roman" panose="02020603050405020304" pitchFamily="18" charset="0"/>
                <a:cs typeface="Times New Roman" panose="02020603050405020304" pitchFamily="18" charset="0"/>
              </a:rPr>
              <a:t>на 2016-2018 годы</a:t>
            </a:r>
          </a:p>
        </p:txBody>
      </p:sp>
      <p:graphicFrame>
        <p:nvGraphicFramePr>
          <p:cNvPr id="3" name="Таблица 2"/>
          <p:cNvGraphicFramePr>
            <a:graphicFrameLocks noGrp="1"/>
          </p:cNvGraphicFramePr>
          <p:nvPr>
            <p:extLst>
              <p:ext uri="{D42A27DB-BD31-4B8C-83A1-F6EECF244321}">
                <p14:modId xmlns="" xmlns:p14="http://schemas.microsoft.com/office/powerpoint/2010/main" val="3323192117"/>
              </p:ext>
            </p:extLst>
          </p:nvPr>
        </p:nvGraphicFramePr>
        <p:xfrm>
          <a:off x="107504" y="1988840"/>
          <a:ext cx="8928990" cy="4842775"/>
        </p:xfrm>
        <a:graphic>
          <a:graphicData uri="http://schemas.openxmlformats.org/drawingml/2006/table">
            <a:tbl>
              <a:tblPr firstRow="1" firstCol="1" bandRow="1" bandCol="1"/>
              <a:tblGrid>
                <a:gridCol w="5975040"/>
                <a:gridCol w="604217"/>
                <a:gridCol w="604217"/>
                <a:gridCol w="805623"/>
                <a:gridCol w="939893"/>
              </a:tblGrid>
              <a:tr h="345216">
                <a:tc rowSpan="2">
                  <a:txBody>
                    <a:bodyPr/>
                    <a:lstStyle/>
                    <a:p>
                      <a:pPr algn="ctr">
                        <a:spcAft>
                          <a:spcPts val="0"/>
                        </a:spcAft>
                      </a:pP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2017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2018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341">
                <a:tc vMerge="1">
                  <a:txBody>
                    <a:bodyPr/>
                    <a:lstStyle/>
                    <a:p>
                      <a:pPr>
                        <a:spcAft>
                          <a:spcPts val="0"/>
                        </a:spcAft>
                      </a:pPr>
                      <a:endParaRPr lang="ru-RU" sz="1200" dirty="0">
                        <a:effectLst/>
                        <a:latin typeface="Arial" pitchFamily="34" charset="0"/>
                        <a:ea typeface="Times New Roman" panose="02020603050405020304" pitchFamily="18" charset="0"/>
                        <a:cs typeface="Arial" pitchFamily="34" charset="0"/>
                      </a:endParaRPr>
                    </a:p>
                  </a:txBody>
                  <a:tcPr marL="39922" marR="3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5934">
                <a:tc>
                  <a:txBody>
                    <a:bodyPr/>
                    <a:lstStyle/>
                    <a:p>
                      <a:pPr>
                        <a:lnSpc>
                          <a:spcPct val="115000"/>
                        </a:lnSpc>
                        <a:spcAft>
                          <a:spcPts val="0"/>
                        </a:spcAft>
                      </a:pPr>
                      <a:r>
                        <a:rPr lang="ru-RU" sz="1000" dirty="0">
                          <a:effectLst/>
                          <a:latin typeface="Arial" pitchFamily="34" charset="0"/>
                          <a:ea typeface="Times New Roman" panose="02020603050405020304" pitchFamily="18" charset="0"/>
                          <a:cs typeface="Arial" pitchFamily="34" charset="0"/>
                        </a:rPr>
                        <a:t>Доля межведомственных запросов, направляемых в администрацию города </a:t>
                      </a:r>
                      <a:r>
                        <a:rPr lang="ru-RU" sz="1000" dirty="0" err="1">
                          <a:effectLst/>
                          <a:latin typeface="Arial" pitchFamily="34" charset="0"/>
                          <a:ea typeface="Times New Roman" panose="02020603050405020304" pitchFamily="18" charset="0"/>
                          <a:cs typeface="Arial" pitchFamily="34" charset="0"/>
                        </a:rPr>
                        <a:t>Урай</a:t>
                      </a:r>
                      <a:r>
                        <a:rPr lang="ru-RU" sz="1000" dirty="0">
                          <a:effectLst/>
                          <a:latin typeface="Arial" pitchFamily="34" charset="0"/>
                          <a:ea typeface="Times New Roman" panose="02020603050405020304" pitchFamily="18" charset="0"/>
                          <a:cs typeface="Arial" pitchFamily="34" charset="0"/>
                        </a:rPr>
                        <a:t>, муниципальные учреждения в электронном виде, в общем количестве межведомственных запросов</a:t>
                      </a:r>
                    </a:p>
                  </a:txBody>
                  <a:tcPr marL="57249" marR="572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dirty="0">
                          <a:effectLst/>
                          <a:latin typeface="Arial" pitchFamily="34" charset="0"/>
                          <a:ea typeface="Times New Roman" panose="02020603050405020304" pitchFamily="18" charset="0"/>
                          <a:cs typeface="Arial" pitchFamily="34" charset="0"/>
                        </a:rPr>
                        <a:t>%</a:t>
                      </a:r>
                      <a:endParaRPr lang="ru-RU" sz="1000" dirty="0">
                        <a:effectLst/>
                        <a:latin typeface="Arial" pitchFamily="34" charset="0"/>
                        <a:ea typeface="Times New Roman" panose="02020603050405020304" pitchFamily="18" charset="0"/>
                        <a:cs typeface="Arial" pitchFamily="34" charset="0"/>
                      </a:endParaRPr>
                    </a:p>
                  </a:txBody>
                  <a:tcPr marL="57249" marR="572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panose="02020603050405020304" pitchFamily="18" charset="0"/>
                          <a:ea typeface="Times New Roman" panose="02020603050405020304" pitchFamily="18" charset="0"/>
                        </a:rPr>
                        <a:t>10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effectLst/>
                          <a:latin typeface="Times New Roman" panose="02020603050405020304" pitchFamily="18" charset="0"/>
                          <a:ea typeface="Times New Roman" panose="02020603050405020304" pitchFamily="18" charset="0"/>
                        </a:rPr>
                        <a:t>78</a:t>
                      </a:r>
                      <a:endParaRPr lang="ru-RU"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79,9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464">
                <a:tc>
                  <a:txBody>
                    <a:bodyPr/>
                    <a:lstStyle/>
                    <a:p>
                      <a:pPr>
                        <a:lnSpc>
                          <a:spcPct val="115000"/>
                        </a:lnSpc>
                        <a:spcAft>
                          <a:spcPts val="0"/>
                        </a:spcAft>
                      </a:pPr>
                      <a:r>
                        <a:rPr lang="ru-RU" sz="1000" dirty="0">
                          <a:effectLst/>
                          <a:latin typeface="Arial" pitchFamily="34" charset="0"/>
                          <a:ea typeface="Times New Roman" panose="02020603050405020304" pitchFamily="18" charset="0"/>
                          <a:cs typeface="Arial" pitchFamily="34" charset="0"/>
                        </a:rPr>
                        <a:t>Уровень удовлетворенности граждан организацией доступа к информации о деятельности органов местного самоуправления, размещаемой в сети Интернет</a:t>
                      </a:r>
                    </a:p>
                  </a:txBody>
                  <a:tcPr marL="57249" marR="57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dirty="0">
                          <a:effectLst/>
                          <a:latin typeface="Arial" pitchFamily="34" charset="0"/>
                          <a:ea typeface="Times New Roman" panose="02020603050405020304" pitchFamily="18" charset="0"/>
                          <a:cs typeface="Arial" pitchFamily="34" charset="0"/>
                        </a:rPr>
                        <a:t>%</a:t>
                      </a:r>
                      <a:endParaRPr lang="ru-RU" sz="1000" dirty="0">
                        <a:effectLst/>
                        <a:latin typeface="Arial" pitchFamily="34" charset="0"/>
                        <a:ea typeface="Times New Roman" panose="02020603050405020304" pitchFamily="18" charset="0"/>
                        <a:cs typeface="Arial" pitchFamily="34" charset="0"/>
                      </a:endParaRPr>
                    </a:p>
                  </a:txBody>
                  <a:tcPr marL="57249" marR="57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35</a:t>
                      </a:r>
                      <a:endParaRPr lang="ru-RU"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rPr>
                        <a:t>40</a:t>
                      </a:r>
                      <a:endParaRPr lang="ru-RU"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Times New Roman" panose="02020603050405020304" pitchFamily="18" charset="0"/>
                          <a:ea typeface="Times New Roman" panose="02020603050405020304" pitchFamily="18" charset="0"/>
                        </a:rPr>
                        <a:t>43</a:t>
                      </a:r>
                      <a:endParaRPr lang="ru-RU"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5934">
                <a:tc>
                  <a:txBody>
                    <a:bodyPr/>
                    <a:lstStyle/>
                    <a:p>
                      <a:pPr>
                        <a:lnSpc>
                          <a:spcPct val="115000"/>
                        </a:lnSpc>
                        <a:spcAft>
                          <a:spcPts val="0"/>
                        </a:spcAft>
                      </a:pPr>
                      <a:r>
                        <a:rPr lang="ru-RU" sz="1000" dirty="0">
                          <a:effectLst/>
                          <a:latin typeface="Arial" pitchFamily="34" charset="0"/>
                          <a:ea typeface="Times New Roman" panose="02020603050405020304" pitchFamily="18" charset="0"/>
                          <a:cs typeface="Arial" pitchFamily="34" charset="0"/>
                        </a:rPr>
                        <a:t>Доля рабочих мест в администрации города Урай, органах администрации города Урай, осуществляющих обмен электронными образами документов с использованием единой системы электронного документооборота</a:t>
                      </a:r>
                    </a:p>
                  </a:txBody>
                  <a:tcPr marL="57249" marR="57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dirty="0">
                          <a:effectLst/>
                          <a:latin typeface="Arial" pitchFamily="34" charset="0"/>
                          <a:ea typeface="Times New Roman" panose="02020603050405020304" pitchFamily="18" charset="0"/>
                          <a:cs typeface="Arial" pitchFamily="34" charset="0"/>
                        </a:rPr>
                        <a:t>%</a:t>
                      </a:r>
                      <a:endParaRPr lang="ru-RU" sz="1000" dirty="0">
                        <a:effectLst/>
                        <a:latin typeface="Arial" pitchFamily="34" charset="0"/>
                        <a:ea typeface="Times New Roman" panose="02020603050405020304" pitchFamily="18" charset="0"/>
                        <a:cs typeface="Arial" pitchFamily="34" charset="0"/>
                      </a:endParaRPr>
                    </a:p>
                  </a:txBody>
                  <a:tcPr marL="57249" marR="57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70</a:t>
                      </a:r>
                      <a:endParaRPr lang="ru-RU"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rPr>
                        <a:t>100</a:t>
                      </a:r>
                      <a:endParaRPr lang="ru-RU"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100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464">
                <a:tc>
                  <a:txBody>
                    <a:bodyPr/>
                    <a:lstStyle/>
                    <a:p>
                      <a:pPr>
                        <a:lnSpc>
                          <a:spcPct val="115000"/>
                        </a:lnSpc>
                        <a:spcAft>
                          <a:spcPts val="0"/>
                        </a:spcAft>
                      </a:pPr>
                      <a:r>
                        <a:rPr lang="ru-RU" sz="1000" dirty="0">
                          <a:solidFill>
                            <a:srgbClr val="000000"/>
                          </a:solidFill>
                          <a:effectLst/>
                          <a:latin typeface="Arial" pitchFamily="34" charset="0"/>
                          <a:ea typeface="Times New Roman" panose="02020603050405020304" pitchFamily="18" charset="0"/>
                          <a:cs typeface="Arial" pitchFamily="34" charset="0"/>
                        </a:rPr>
                        <a:t>Доля органов местного самоуправления города Урай, использующих территориальную информационную систему Югры для предоставления информации</a:t>
                      </a:r>
                      <a:endParaRPr lang="ru-RU" sz="1000" dirty="0">
                        <a:effectLst/>
                        <a:latin typeface="Arial" pitchFamily="34" charset="0"/>
                        <a:ea typeface="Times New Roman" panose="02020603050405020304" pitchFamily="18" charset="0"/>
                        <a:cs typeface="Arial" pitchFamily="34" charset="0"/>
                      </a:endParaRPr>
                    </a:p>
                  </a:txBody>
                  <a:tcPr marL="57249" marR="57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dirty="0">
                          <a:effectLst/>
                          <a:latin typeface="Arial" pitchFamily="34" charset="0"/>
                          <a:ea typeface="Times New Roman" panose="02020603050405020304" pitchFamily="18" charset="0"/>
                          <a:cs typeface="Arial" pitchFamily="34" charset="0"/>
                        </a:rPr>
                        <a:t>%</a:t>
                      </a:r>
                      <a:endParaRPr lang="ru-RU" sz="1000" dirty="0">
                        <a:effectLst/>
                        <a:latin typeface="Arial" pitchFamily="34" charset="0"/>
                        <a:ea typeface="Times New Roman" panose="02020603050405020304" pitchFamily="18" charset="0"/>
                        <a:cs typeface="Arial" pitchFamily="34" charset="0"/>
                      </a:endParaRPr>
                    </a:p>
                  </a:txBody>
                  <a:tcPr marL="57249" marR="57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solidFill>
                            <a:srgbClr val="000000"/>
                          </a:solidFill>
                          <a:effectLst/>
                          <a:latin typeface="Times New Roman" panose="02020603050405020304" pitchFamily="18" charset="0"/>
                          <a:ea typeface="Times New Roman" panose="02020603050405020304" pitchFamily="18" charset="0"/>
                        </a:rPr>
                        <a:t>30</a:t>
                      </a:r>
                      <a:endParaRPr lang="ru-RU"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rPr>
                        <a:t>50</a:t>
                      </a:r>
                      <a:endParaRPr lang="ru-RU"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panose="02020603050405020304" pitchFamily="18" charset="0"/>
                          <a:ea typeface="Times New Roman" panose="02020603050405020304" pitchFamily="18" charset="0"/>
                        </a:rPr>
                        <a:t>50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464">
                <a:tc>
                  <a:txBody>
                    <a:bodyPr/>
                    <a:lstStyle/>
                    <a:p>
                      <a:pPr>
                        <a:lnSpc>
                          <a:spcPct val="115000"/>
                        </a:lnSpc>
                        <a:spcAft>
                          <a:spcPts val="0"/>
                        </a:spcAft>
                      </a:pPr>
                      <a:r>
                        <a:rPr lang="ru-RU" sz="1000" dirty="0">
                          <a:solidFill>
                            <a:srgbClr val="000000"/>
                          </a:solidFill>
                          <a:effectLst/>
                          <a:latin typeface="Arial" pitchFamily="34" charset="0"/>
                          <a:ea typeface="Times New Roman" panose="02020603050405020304" pitchFamily="18" charset="0"/>
                          <a:cs typeface="Arial" pitchFamily="34" charset="0"/>
                        </a:rPr>
                        <a:t>Степень соответствия информационных систем администрации города Урай, органов администрации города Урай требованиям информационной безопасности</a:t>
                      </a:r>
                      <a:endParaRPr lang="ru-RU" sz="1000" dirty="0">
                        <a:effectLst/>
                        <a:latin typeface="Arial" pitchFamily="34" charset="0"/>
                        <a:ea typeface="Times New Roman" panose="02020603050405020304" pitchFamily="18" charset="0"/>
                        <a:cs typeface="Arial" pitchFamily="34" charset="0"/>
                      </a:endParaRPr>
                    </a:p>
                  </a:txBody>
                  <a:tcPr marL="57249" marR="57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1000" dirty="0">
                          <a:effectLst/>
                          <a:latin typeface="Arial" pitchFamily="34" charset="0"/>
                          <a:ea typeface="Times New Roman" panose="02020603050405020304" pitchFamily="18" charset="0"/>
                          <a:cs typeface="Arial" pitchFamily="34" charset="0"/>
                        </a:rPr>
                        <a:t>%</a:t>
                      </a:r>
                      <a:endParaRPr lang="ru-RU" sz="1000" dirty="0">
                        <a:effectLst/>
                        <a:latin typeface="Arial" pitchFamily="34" charset="0"/>
                        <a:ea typeface="Times New Roman" panose="02020603050405020304" pitchFamily="18" charset="0"/>
                        <a:cs typeface="Arial" pitchFamily="34" charset="0"/>
                      </a:endParaRPr>
                    </a:p>
                  </a:txBody>
                  <a:tcPr marL="57249" marR="57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solidFill>
                            <a:srgbClr val="000000"/>
                          </a:solidFill>
                          <a:effectLst/>
                          <a:latin typeface="Times New Roman" panose="02020603050405020304" pitchFamily="18" charset="0"/>
                          <a:ea typeface="Times New Roman" panose="02020603050405020304" pitchFamily="18" charset="0"/>
                        </a:rPr>
                        <a:t>90</a:t>
                      </a:r>
                      <a:endParaRPr lang="ru-RU" sz="12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rPr>
                        <a:t>100</a:t>
                      </a:r>
                      <a:endParaRPr lang="ru-RU"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100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464">
                <a:tc>
                  <a:txBody>
                    <a:bodyPr/>
                    <a:lstStyle/>
                    <a:p>
                      <a:pPr>
                        <a:lnSpc>
                          <a:spcPct val="115000"/>
                        </a:lnSpc>
                        <a:spcAft>
                          <a:spcPts val="0"/>
                        </a:spcAft>
                      </a:pPr>
                      <a:r>
                        <a:rPr lang="ru-RU" sz="1000" dirty="0">
                          <a:effectLst/>
                          <a:latin typeface="Arial" pitchFamily="34" charset="0"/>
                          <a:ea typeface="Times New Roman" panose="02020603050405020304" pitchFamily="18" charset="0"/>
                          <a:cs typeface="Arial" pitchFamily="34" charset="0"/>
                        </a:rPr>
                        <a:t>Увеличение количества информационных материалов о деятельности органов местного самоуправления в теле- и радио эфире ТРК «Спектр»</a:t>
                      </a:r>
                    </a:p>
                  </a:txBody>
                  <a:tcPr marL="57249" marR="57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Arial" pitchFamily="34" charset="0"/>
                          <a:ea typeface="Times New Roman" panose="02020603050405020304" pitchFamily="18" charset="0"/>
                          <a:cs typeface="Arial" pitchFamily="34" charset="0"/>
                        </a:rPr>
                        <a:t>шт.</a:t>
                      </a:r>
                    </a:p>
                  </a:txBody>
                  <a:tcPr marL="57249" marR="57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110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effectLst/>
                          <a:latin typeface="Times New Roman" panose="02020603050405020304" pitchFamily="18" charset="0"/>
                          <a:ea typeface="Times New Roman" panose="02020603050405020304" pitchFamily="18" charset="0"/>
                        </a:rPr>
                        <a:t>625</a:t>
                      </a:r>
                      <a:endParaRPr lang="ru-RU"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625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9465">
                <a:tc>
                  <a:txBody>
                    <a:bodyPr/>
                    <a:lstStyle/>
                    <a:p>
                      <a:pPr>
                        <a:lnSpc>
                          <a:spcPct val="115000"/>
                        </a:lnSpc>
                        <a:spcAft>
                          <a:spcPts val="0"/>
                        </a:spcAft>
                      </a:pPr>
                      <a:r>
                        <a:rPr lang="ru-RU" sz="1000" dirty="0">
                          <a:effectLst/>
                          <a:latin typeface="Arial" pitchFamily="34" charset="0"/>
                          <a:ea typeface="Times New Roman" panose="02020603050405020304" pitchFamily="18" charset="0"/>
                          <a:cs typeface="Arial" pitchFamily="34" charset="0"/>
                        </a:rPr>
                        <a:t>Количество публикаций о деятельности органов местного самоуправления и социально-экономических преобразованиях в муниципальном образовании на страницах газеты «Знамя»</a:t>
                      </a:r>
                    </a:p>
                  </a:txBody>
                  <a:tcPr marL="57249" marR="57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Arial" pitchFamily="34" charset="0"/>
                          <a:ea typeface="Times New Roman" panose="02020603050405020304" pitchFamily="18" charset="0"/>
                          <a:cs typeface="Arial" pitchFamily="34" charset="0"/>
                        </a:rPr>
                        <a:t>шт.</a:t>
                      </a:r>
                    </a:p>
                  </a:txBody>
                  <a:tcPr marL="57249" marR="57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205</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effectLst/>
                          <a:latin typeface="Times New Roman" panose="02020603050405020304" pitchFamily="18" charset="0"/>
                          <a:ea typeface="Times New Roman" panose="02020603050405020304" pitchFamily="18" charset="0"/>
                        </a:rPr>
                        <a:t>520</a:t>
                      </a:r>
                      <a:endParaRPr lang="ru-RU"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520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3134">
                <a:tc>
                  <a:txBody>
                    <a:bodyPr/>
                    <a:lstStyle/>
                    <a:p>
                      <a:pPr>
                        <a:lnSpc>
                          <a:spcPct val="115000"/>
                        </a:lnSpc>
                        <a:spcAft>
                          <a:spcPts val="0"/>
                        </a:spcAft>
                      </a:pPr>
                      <a:r>
                        <a:rPr lang="ru-RU" sz="1000" dirty="0">
                          <a:effectLst/>
                          <a:latin typeface="Arial" pitchFamily="34" charset="0"/>
                          <a:ea typeface="Times New Roman" panose="02020603050405020304" pitchFamily="18" charset="0"/>
                          <a:cs typeface="Arial" pitchFamily="34" charset="0"/>
                        </a:rPr>
                        <a:t>Доля населения, получившего информацию о деятельности органов местного самоуправления и социально-экономических преобразованиях в муниципальном образовании через печатные СМИ, процентов от числа опрошенных респондентов, ответивших «информацию о деятельности органов местного самоуправления получаю через газету «Знамя»</a:t>
                      </a:r>
                    </a:p>
                  </a:txBody>
                  <a:tcPr marL="57249" marR="57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Arial" pitchFamily="34" charset="0"/>
                          <a:ea typeface="Times New Roman" panose="02020603050405020304" pitchFamily="18" charset="0"/>
                          <a:cs typeface="Arial" pitchFamily="34" charset="0"/>
                        </a:rPr>
                        <a:t>%</a:t>
                      </a:r>
                    </a:p>
                  </a:txBody>
                  <a:tcPr marL="57249" marR="57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40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effectLst/>
                          <a:latin typeface="Times New Roman" panose="02020603050405020304" pitchFamily="18" charset="0"/>
                          <a:ea typeface="Times New Roman" panose="02020603050405020304" pitchFamily="18" charset="0"/>
                        </a:rPr>
                        <a:t>42</a:t>
                      </a:r>
                      <a:endParaRPr lang="ru-RU"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Times New Roman" panose="02020603050405020304" pitchFamily="18" charset="0"/>
                          <a:ea typeface="Times New Roman" panose="02020603050405020304" pitchFamily="18" charset="0"/>
                        </a:rPr>
                        <a:t>43</a:t>
                      </a:r>
                      <a:endParaRPr lang="ru-RU"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5934">
                <a:tc>
                  <a:txBody>
                    <a:bodyPr/>
                    <a:lstStyle/>
                    <a:p>
                      <a:pPr>
                        <a:lnSpc>
                          <a:spcPct val="115000"/>
                        </a:lnSpc>
                        <a:spcAft>
                          <a:spcPts val="0"/>
                        </a:spcAft>
                      </a:pPr>
                      <a:r>
                        <a:rPr lang="ru-RU" sz="1000" dirty="0">
                          <a:effectLst/>
                          <a:latin typeface="Arial" pitchFamily="34" charset="0"/>
                          <a:ea typeface="Times New Roman" panose="02020603050405020304" pitchFamily="18" charset="0"/>
                          <a:cs typeface="Arial" pitchFamily="34" charset="0"/>
                        </a:rPr>
                        <a:t>Доверие к печатному источнику информации о деятельности органов местного самоуправления, процентов от числа опрошенных респондентов, ответивших «доверяю» и «скорее доверяю»</a:t>
                      </a:r>
                    </a:p>
                  </a:txBody>
                  <a:tcPr marL="57249" marR="57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Arial" pitchFamily="34" charset="0"/>
                          <a:ea typeface="Times New Roman" panose="02020603050405020304" pitchFamily="18" charset="0"/>
                          <a:cs typeface="Arial" pitchFamily="34" charset="0"/>
                        </a:rPr>
                        <a:t>%</a:t>
                      </a:r>
                    </a:p>
                  </a:txBody>
                  <a:tcPr marL="57249" marR="572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52</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effectLst/>
                          <a:latin typeface="Times New Roman" panose="02020603050405020304" pitchFamily="18" charset="0"/>
                          <a:ea typeface="Times New Roman" panose="02020603050405020304" pitchFamily="18" charset="0"/>
                        </a:rPr>
                        <a:t>55</a:t>
                      </a:r>
                      <a:endParaRPr lang="ru-RU" sz="12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dirty="0">
                          <a:effectLst/>
                          <a:latin typeface="Times New Roman" panose="02020603050405020304" pitchFamily="18" charset="0"/>
                          <a:ea typeface="Times New Roman" panose="02020603050405020304" pitchFamily="18" charset="0"/>
                        </a:rPr>
                        <a:t>55</a:t>
                      </a:r>
                      <a:endParaRPr lang="ru-RU" sz="12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107504" y="908720"/>
            <a:ext cx="5760640" cy="461665"/>
          </a:xfrm>
          <a:prstGeom prst="rect">
            <a:avLst/>
          </a:prstGeom>
        </p:spPr>
        <p:txBody>
          <a:bodyPr wrap="square">
            <a:spAutoFit/>
          </a:bodyPr>
          <a:lstStyle/>
          <a:p>
            <a:pPr fontAlgn="b"/>
            <a:r>
              <a:rPr lang="ru-RU" sz="1200" b="1" dirty="0" smtClean="0">
                <a:solidFill>
                  <a:srgbClr val="000000"/>
                </a:solidFill>
                <a:latin typeface="Times New Roman" panose="02020603050405020304" pitchFamily="18" charset="0"/>
                <a:cs typeface="Times New Roman" panose="02020603050405020304" pitchFamily="18" charset="0"/>
              </a:rPr>
              <a:t>Предусмотрено на год – 18 709,0 </a:t>
            </a:r>
            <a:r>
              <a:rPr lang="ru-RU" sz="1200" b="1" dirty="0" err="1" smtClean="0">
                <a:solidFill>
                  <a:srgbClr val="000000"/>
                </a:solidFill>
                <a:latin typeface="Times New Roman" panose="02020603050405020304" pitchFamily="18" charset="0"/>
                <a:cs typeface="Times New Roman" panose="02020603050405020304" pitchFamily="18" charset="0"/>
              </a:rPr>
              <a:t>тыс.рублей</a:t>
            </a:r>
            <a:endParaRPr lang="ru-RU" sz="1200" b="1" dirty="0" smtClean="0">
              <a:solidFill>
                <a:srgbClr val="000000"/>
              </a:solidFill>
              <a:latin typeface="Times New Roman" panose="02020603050405020304" pitchFamily="18" charset="0"/>
              <a:cs typeface="Times New Roman" panose="02020603050405020304" pitchFamily="18" charset="0"/>
            </a:endParaRPr>
          </a:p>
          <a:p>
            <a:pPr fontAlgn="b"/>
            <a:r>
              <a:rPr lang="ru-RU" sz="1200" b="1" dirty="0" smtClean="0">
                <a:solidFill>
                  <a:srgbClr val="000000"/>
                </a:solidFill>
                <a:latin typeface="Times New Roman" panose="02020603050405020304" pitchFamily="18" charset="0"/>
                <a:cs typeface="Times New Roman" panose="02020603050405020304" pitchFamily="18" charset="0"/>
              </a:rPr>
              <a:t>исполнено – 18 678,4 </a:t>
            </a:r>
            <a:r>
              <a:rPr lang="ru-RU" sz="1200" b="1" dirty="0" err="1" smtClean="0">
                <a:solidFill>
                  <a:srgbClr val="000000"/>
                </a:solidFill>
                <a:latin typeface="Times New Roman" panose="02020603050405020304" pitchFamily="18" charset="0"/>
                <a:cs typeface="Times New Roman" panose="02020603050405020304" pitchFamily="18" charset="0"/>
              </a:rPr>
              <a:t>тыс.рублей</a:t>
            </a:r>
            <a:r>
              <a:rPr lang="ru-RU" sz="1200" b="1" dirty="0" smtClean="0">
                <a:solidFill>
                  <a:srgbClr val="000000"/>
                </a:solidFill>
                <a:latin typeface="Times New Roman" panose="02020603050405020304" pitchFamily="18" charset="0"/>
                <a:cs typeface="Times New Roman" panose="02020603050405020304" pitchFamily="18" charset="0"/>
              </a:rPr>
              <a:t> </a:t>
            </a:r>
            <a:endParaRPr lang="ru-RU" sz="1200" b="1" dirty="0">
              <a:solidFill>
                <a:srgbClr val="0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07504" y="1484784"/>
            <a:ext cx="8568952"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 xmlns:p14="http://schemas.microsoft.com/office/powerpoint/2010/main" val="3007401613"/>
      </p:ext>
    </p:extLst>
  </p:cSld>
  <p:clrMapOvr>
    <a:masterClrMapping/>
  </p:clrMapOvr>
  <p:transition spd="slow"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107504" y="116632"/>
            <a:ext cx="9036496" cy="584775"/>
          </a:xfrm>
          <a:prstGeom prst="rect">
            <a:avLst/>
          </a:prstGeom>
        </p:spPr>
        <p:txBody>
          <a:bodyPr wrap="square">
            <a:spAutoFit/>
          </a:bodyPr>
          <a:lstStyle/>
          <a:p>
            <a:pP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a:t>
            </a:r>
            <a:r>
              <a:rPr lang="ru-RU" sz="1600" b="1" i="1" dirty="0" smtClean="0">
                <a:solidFill>
                  <a:srgbClr val="000000"/>
                </a:solidFill>
                <a:latin typeface="Times New Roman" panose="02020603050405020304" pitchFamily="18" charset="0"/>
                <a:cs typeface="Times New Roman" panose="02020603050405020304" pitchFamily="18" charset="0"/>
              </a:rPr>
              <a:t>показателей муниципальной программы </a:t>
            </a:r>
          </a:p>
          <a:p>
            <a:pPr fontAlgn="b"/>
            <a:r>
              <a:rPr lang="ru-RU" sz="1600" b="1" i="1" dirty="0" smtClean="0">
                <a:solidFill>
                  <a:srgbClr val="000000"/>
                </a:solidFill>
                <a:latin typeface="Times New Roman" panose="02020603050405020304" pitchFamily="18" charset="0"/>
                <a:cs typeface="Times New Roman" panose="02020603050405020304" pitchFamily="18" charset="0"/>
              </a:rPr>
              <a:t>«Развитие </a:t>
            </a:r>
            <a:r>
              <a:rPr lang="ru-RU" sz="1600" b="1" i="1" dirty="0">
                <a:solidFill>
                  <a:srgbClr val="000000"/>
                </a:solidFill>
                <a:latin typeface="Times New Roman" panose="02020603050405020304" pitchFamily="18" charset="0"/>
                <a:cs typeface="Times New Roman" panose="02020603050405020304" pitchFamily="18" charset="0"/>
              </a:rPr>
              <a:t>транспортной системы города </a:t>
            </a:r>
            <a:r>
              <a:rPr lang="ru-RU" sz="1600" b="1" i="1" dirty="0" smtClean="0">
                <a:solidFill>
                  <a:srgbClr val="000000"/>
                </a:solidFill>
                <a:latin typeface="Times New Roman" panose="02020603050405020304" pitchFamily="18" charset="0"/>
                <a:cs typeface="Times New Roman" panose="02020603050405020304" pitchFamily="18" charset="0"/>
              </a:rPr>
              <a:t>Урай» </a:t>
            </a:r>
            <a:r>
              <a:rPr lang="ru-RU" sz="1600" b="1" i="1" dirty="0">
                <a:solidFill>
                  <a:srgbClr val="000000"/>
                </a:solidFill>
                <a:latin typeface="Times New Roman" panose="02020603050405020304" pitchFamily="18" charset="0"/>
                <a:cs typeface="Times New Roman" panose="02020603050405020304" pitchFamily="18" charset="0"/>
              </a:rPr>
              <a:t>на 2016-2020 годы</a:t>
            </a:r>
          </a:p>
        </p:txBody>
      </p:sp>
      <p:graphicFrame>
        <p:nvGraphicFramePr>
          <p:cNvPr id="3" name="Таблица 2"/>
          <p:cNvGraphicFramePr>
            <a:graphicFrameLocks noGrp="1"/>
          </p:cNvGraphicFramePr>
          <p:nvPr>
            <p:extLst>
              <p:ext uri="{D42A27DB-BD31-4B8C-83A1-F6EECF244321}">
                <p14:modId xmlns="" xmlns:p14="http://schemas.microsoft.com/office/powerpoint/2010/main" val="3142005787"/>
              </p:ext>
            </p:extLst>
          </p:nvPr>
        </p:nvGraphicFramePr>
        <p:xfrm>
          <a:off x="107504" y="1887041"/>
          <a:ext cx="8928992" cy="4870389"/>
        </p:xfrm>
        <a:graphic>
          <a:graphicData uri="http://schemas.openxmlformats.org/drawingml/2006/table">
            <a:tbl>
              <a:tblPr/>
              <a:tblGrid>
                <a:gridCol w="4910945"/>
                <a:gridCol w="759290"/>
                <a:gridCol w="1107977"/>
                <a:gridCol w="1107977"/>
                <a:gridCol w="1042803"/>
              </a:tblGrid>
              <a:tr h="174436">
                <a:tc rowSpan="2">
                  <a:txBody>
                    <a:bodyPr/>
                    <a:lstStyle/>
                    <a:p>
                      <a:pPr algn="ctr">
                        <a:spcAft>
                          <a:spcPts val="0"/>
                        </a:spcAft>
                      </a:pP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2017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2018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285">
                <a:tc vMerge="1">
                  <a:txBody>
                    <a:bodyPr/>
                    <a:lstStyle/>
                    <a:p>
                      <a:pPr>
                        <a:spcAft>
                          <a:spcPts val="0"/>
                        </a:spcAft>
                      </a:pPr>
                      <a:endParaRPr lang="ru-RU" sz="1200" dirty="0">
                        <a:effectLst/>
                        <a:latin typeface="Arial" pitchFamily="34" charset="0"/>
                        <a:ea typeface="Times New Roman" panose="02020603050405020304" pitchFamily="18" charset="0"/>
                        <a:cs typeface="Arial" pitchFamily="34" charset="0"/>
                      </a:endParaRPr>
                    </a:p>
                  </a:txBody>
                  <a:tcPr marL="39922" marR="3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2312">
                <a:tc>
                  <a:txBody>
                    <a:bodyPr/>
                    <a:lstStyle/>
                    <a:p>
                      <a:pPr algn="just">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Протяженность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автомобильных дорог общего пользования местного значения</a:t>
                      </a:r>
                    </a:p>
                  </a:txBody>
                  <a:tcPr marL="37286" marR="37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км</a:t>
                      </a:r>
                    </a:p>
                  </a:txBody>
                  <a:tcPr marL="37286" marR="37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panose="02020603050405020304" pitchFamily="18" charset="0"/>
                          <a:ea typeface="Times New Roman" panose="02020603050405020304" pitchFamily="18" charset="0"/>
                        </a:rPr>
                        <a:t>82,5</a:t>
                      </a:r>
                      <a:endParaRPr lang="ru-RU" sz="10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82,49</a:t>
                      </a:r>
                      <a:endParaRPr lang="ru-RU" sz="10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200">
                          <a:effectLst/>
                          <a:latin typeface="Times New Roman" panose="02020603050405020304" pitchFamily="18" charset="0"/>
                          <a:ea typeface="Times New Roman" panose="02020603050405020304" pitchFamily="18" charset="0"/>
                        </a:rPr>
                        <a:t>82</a:t>
                      </a:r>
                      <a:r>
                        <a:rPr lang="ru-RU" sz="1200">
                          <a:effectLst/>
                          <a:latin typeface="Times New Roman" panose="02020603050405020304" pitchFamily="18" charset="0"/>
                          <a:ea typeface="Times New Roman" panose="02020603050405020304" pitchFamily="18" charset="0"/>
                        </a:rPr>
                        <a:t>,</a:t>
                      </a:r>
                      <a:r>
                        <a:rPr lang="en-US" sz="1200">
                          <a:effectLst/>
                          <a:latin typeface="Times New Roman" panose="02020603050405020304" pitchFamily="18" charset="0"/>
                          <a:ea typeface="Times New Roman" panose="02020603050405020304" pitchFamily="18" charset="0"/>
                        </a:rPr>
                        <a:t>5</a:t>
                      </a:r>
                      <a:endParaRPr lang="ru-RU" sz="10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932">
                <a:tc>
                  <a:txBody>
                    <a:bodyPr/>
                    <a:lstStyle/>
                    <a:p>
                      <a:pPr algn="just">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Протяженность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автомобильных дорог общего пользования местного значения с твердым покрытием</a:t>
                      </a:r>
                    </a:p>
                  </a:txBody>
                  <a:tcPr marL="37286" marR="37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км</a:t>
                      </a:r>
                    </a:p>
                  </a:txBody>
                  <a:tcPr marL="37286" marR="37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61,0</a:t>
                      </a:r>
                      <a:endParaRPr lang="ru-RU" sz="10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61,06</a:t>
                      </a:r>
                      <a:endParaRPr lang="ru-RU" sz="10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61,9</a:t>
                      </a:r>
                      <a:endParaRPr lang="ru-RU" sz="10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966">
                <a:tc>
                  <a:txBody>
                    <a:bodyPr/>
                    <a:lstStyle/>
                    <a:p>
                      <a:pPr algn="just">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Доля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протяженности автомобильных дорог общего пользования с твердым и переходным типами покрытия в общей протяженности автомобильных дорог общего пользования</a:t>
                      </a:r>
                    </a:p>
                  </a:txBody>
                  <a:tcPr marL="37286" marR="37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7286" marR="37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74,0</a:t>
                      </a:r>
                      <a:endParaRPr lang="ru-RU" sz="1000">
                        <a:effectLst/>
                        <a:latin typeface="Times New Roman" panose="02020603050405020304" pitchFamily="18" charset="0"/>
                        <a:ea typeface="Times New Roman" panose="02020603050405020304" pitchFamily="18" charset="0"/>
                      </a:endParaRPr>
                    </a:p>
                    <a:p>
                      <a:pPr algn="ctr">
                        <a:spcAft>
                          <a:spcPts val="0"/>
                        </a:spcAft>
                      </a:pPr>
                      <a:r>
                        <a:rPr lang="ru-RU" sz="1200">
                          <a:effectLst/>
                          <a:latin typeface="Times New Roman" panose="02020603050405020304" pitchFamily="18" charset="0"/>
                          <a:ea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74,0</a:t>
                      </a:r>
                      <a:endParaRPr lang="ru-RU" sz="10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75,0</a:t>
                      </a:r>
                      <a:endParaRPr lang="ru-RU" sz="10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3495">
                <a:tc>
                  <a:txBody>
                    <a:bodyPr/>
                    <a:lstStyle/>
                    <a:p>
                      <a:pP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Доля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протяженности автомобильных дорог общего пользования местного значения, соответствующих нормативным требованиям к транспортно-эксплуатационным показателям на 31 декабря отчетного года</a:t>
                      </a:r>
                    </a:p>
                  </a:txBody>
                  <a:tcPr marL="37286" marR="37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7286" marR="37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endParaRPr>
                    </a:p>
                    <a:p>
                      <a:pPr algn="ctr">
                        <a:spcAft>
                          <a:spcPts val="0"/>
                        </a:spcAft>
                      </a:pPr>
                      <a:r>
                        <a:rPr lang="ru-RU" sz="1200">
                          <a:effectLst/>
                          <a:latin typeface="Times New Roman" panose="02020603050405020304" pitchFamily="18" charset="0"/>
                          <a:ea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endParaRPr>
                    </a:p>
                    <a:p>
                      <a:pPr algn="ctr">
                        <a:spcAft>
                          <a:spcPts val="0"/>
                        </a:spcAft>
                      </a:pPr>
                      <a:r>
                        <a:rPr lang="ru-RU" sz="1200">
                          <a:effectLst/>
                          <a:latin typeface="Times New Roman" panose="02020603050405020304" pitchFamily="18" charset="0"/>
                          <a:ea typeface="Times New Roman" panose="02020603050405020304" pitchFamily="18" charset="0"/>
                        </a:rPr>
                        <a:t>97,9</a:t>
                      </a:r>
                      <a:endParaRPr lang="ru-RU" sz="10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endParaRPr>
                    </a:p>
                    <a:p>
                      <a:pPr algn="ctr">
                        <a:spcAft>
                          <a:spcPts val="0"/>
                        </a:spcAft>
                      </a:pPr>
                      <a:r>
                        <a:rPr lang="ru-RU" sz="1200">
                          <a:effectLst/>
                          <a:latin typeface="Times New Roman" panose="02020603050405020304" pitchFamily="18" charset="0"/>
                          <a:ea typeface="Times New Roman" panose="02020603050405020304" pitchFamily="18" charset="0"/>
                        </a:rPr>
                        <a:t> </a:t>
                      </a:r>
                      <a:endParaRPr lang="ru-RU" sz="1000">
                        <a:effectLst/>
                        <a:latin typeface="Times New Roman" panose="02020603050405020304" pitchFamily="18" charset="0"/>
                        <a:ea typeface="Times New Roman" panose="02020603050405020304" pitchFamily="18" charset="0"/>
                      </a:endParaRPr>
                    </a:p>
                    <a:p>
                      <a:pPr algn="ctr">
                        <a:spcAft>
                          <a:spcPts val="0"/>
                        </a:spcAft>
                      </a:pPr>
                      <a:r>
                        <a:rPr lang="ru-RU" sz="1200">
                          <a:effectLst/>
                          <a:latin typeface="Times New Roman" panose="02020603050405020304" pitchFamily="18" charset="0"/>
                          <a:ea typeface="Times New Roman" panose="02020603050405020304" pitchFamily="18" charset="0"/>
                        </a:rPr>
                        <a:t>73,9</a:t>
                      </a:r>
                      <a:endParaRPr lang="ru-RU" sz="10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panose="02020603050405020304" pitchFamily="18" charset="0"/>
                          <a:ea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endParaRPr>
                    </a:p>
                    <a:p>
                      <a:pPr algn="ctr">
                        <a:spcAft>
                          <a:spcPts val="0"/>
                        </a:spcAft>
                      </a:pPr>
                      <a:r>
                        <a:rPr lang="ru-RU" sz="1200" dirty="0">
                          <a:effectLst/>
                          <a:latin typeface="Times New Roman" panose="02020603050405020304" pitchFamily="18" charset="0"/>
                          <a:ea typeface="Times New Roman" panose="02020603050405020304" pitchFamily="18" charset="0"/>
                        </a:rPr>
                        <a:t> </a:t>
                      </a:r>
                      <a:endParaRPr lang="ru-RU" sz="1000" dirty="0">
                        <a:effectLst/>
                        <a:latin typeface="Times New Roman" panose="02020603050405020304" pitchFamily="18" charset="0"/>
                        <a:ea typeface="Times New Roman" panose="02020603050405020304" pitchFamily="18" charset="0"/>
                      </a:endParaRPr>
                    </a:p>
                    <a:p>
                      <a:pPr algn="ctr">
                        <a:spcAft>
                          <a:spcPts val="0"/>
                        </a:spcAft>
                      </a:pPr>
                      <a:r>
                        <a:rPr lang="ru-RU" sz="1200" dirty="0">
                          <a:effectLst/>
                          <a:latin typeface="Times New Roman" panose="02020603050405020304" pitchFamily="18" charset="0"/>
                          <a:ea typeface="Times New Roman" panose="02020603050405020304" pitchFamily="18" charset="0"/>
                        </a:rPr>
                        <a:t>75,1</a:t>
                      </a:r>
                      <a:endParaRPr lang="ru-RU" sz="10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905">
                <a:tc>
                  <a:txBody>
                    <a:bodyPr/>
                    <a:lstStyle/>
                    <a:p>
                      <a:pPr>
                        <a:lnSpc>
                          <a:spcPct val="115000"/>
                        </a:lnSpc>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Прирост протяженности автомобильных дорог общего пользования местного значения, соответствующих нормативным требованиям к транспортно-эксплуатационным показателям, в результате капитального ремонта и ремонта автомобильных дорог</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6" marR="37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%/км</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6" marR="37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3,4/ 2,67</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3,02/ 1,84</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4,1/ 2,4</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8966">
                <a:tc>
                  <a:txBody>
                    <a:bodyPr/>
                    <a:lstStyle/>
                    <a:p>
                      <a:pPr>
                        <a:lnSpc>
                          <a:spcPct val="115000"/>
                        </a:lnSpc>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Общая протяженность автомобильных дорог общего пользования местного значения, не соответствующих нормативным требованиям к транспортно-эксплуатационным показателям на 31 декабря отчетного года</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6" marR="37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км</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6" marR="37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panose="02020603050405020304" pitchFamily="18" charset="0"/>
                          <a:ea typeface="Times New Roman" panose="02020603050405020304" pitchFamily="18" charset="0"/>
                        </a:rPr>
                        <a:t>2,33</a:t>
                      </a:r>
                      <a:endParaRPr lang="ru-RU" sz="1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21,5</a:t>
                      </a:r>
                      <a:endParaRPr lang="ru-RU"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panose="02020603050405020304" pitchFamily="18" charset="0"/>
                          <a:ea typeface="Times New Roman" panose="02020603050405020304" pitchFamily="18" charset="0"/>
                        </a:rPr>
                        <a:t>20,6</a:t>
                      </a:r>
                      <a:endParaRPr lang="ru-RU" sz="1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905">
                <a:tc>
                  <a:txBody>
                    <a:bodyPr/>
                    <a:lstStyle/>
                    <a:p>
                      <a:pPr>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Уровень обеспеченности населения в транспортном обслуживании при    переправлении через грузовую и пассажирскую переправы, организованные через реку </a:t>
                      </a:r>
                      <a:r>
                        <a:rPr lang="ru-RU" sz="1000" dirty="0" err="1" smtClean="0">
                          <a:effectLst/>
                          <a:latin typeface="Times New Roman" panose="02020603050405020304" pitchFamily="18" charset="0"/>
                          <a:ea typeface="Times New Roman" panose="02020603050405020304" pitchFamily="18" charset="0"/>
                          <a:cs typeface="Times New Roman" panose="02020603050405020304" pitchFamily="18" charset="0"/>
                        </a:rPr>
                        <a:t>Конда</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 в летний и зимний периоды</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6" marR="37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7286" marR="37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panose="02020603050405020304" pitchFamily="18" charset="0"/>
                          <a:ea typeface="Times New Roman" panose="02020603050405020304" pitchFamily="18" charset="0"/>
                        </a:rPr>
                        <a:t>100</a:t>
                      </a:r>
                      <a:endParaRPr lang="ru-RU" sz="1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100</a:t>
                      </a:r>
                      <a:endParaRPr lang="ru-RU"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100</a:t>
                      </a:r>
                      <a:endParaRPr lang="ru-RU"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270">
                <a:tc>
                  <a:txBody>
                    <a:bodyPr/>
                    <a:lstStyle/>
                    <a:p>
                      <a:pPr algn="just">
                        <a:lnSpc>
                          <a:spcPct val="115000"/>
                        </a:lnSpc>
                        <a:spcAft>
                          <a:spcPts val="0"/>
                        </a:spcAft>
                        <a:tabLst>
                          <a:tab pos="226060" algn="l"/>
                          <a:tab pos="465455" algn="l"/>
                        </a:tabLs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Уровень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обеспеченности населения в транспортном обслуживании при выполнении пассажирских перевозок на автомобильном транспорте</a:t>
                      </a:r>
                    </a:p>
                  </a:txBody>
                  <a:tcPr marL="37286" marR="37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7286" marR="37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100</a:t>
                      </a:r>
                      <a:endParaRPr lang="ru-RU"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100</a:t>
                      </a:r>
                      <a:endParaRPr lang="ru-RU"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a:effectLst/>
                          <a:latin typeface="Times New Roman" panose="02020603050405020304" pitchFamily="18" charset="0"/>
                          <a:ea typeface="Times New Roman" panose="02020603050405020304" pitchFamily="18" charset="0"/>
                        </a:rPr>
                        <a:t>100</a:t>
                      </a:r>
                      <a:endParaRPr lang="ru-RU"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0905">
                <a:tc>
                  <a:txBody>
                    <a:bodyPr/>
                    <a:lstStyle/>
                    <a:p>
                      <a:pPr algn="just">
                        <a:lnSpc>
                          <a:spcPct val="115000"/>
                        </a:lnSpc>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Доля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автомобильных дорог общего пользования, обеспеченных техническими паспортами и проектами организации дорожного движения от общего количества автомобильных дорог</a:t>
                      </a:r>
                    </a:p>
                  </a:txBody>
                  <a:tcPr marL="37286" marR="37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37286" marR="37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panose="02020603050405020304" pitchFamily="18" charset="0"/>
                          <a:ea typeface="Times New Roman" panose="02020603050405020304" pitchFamily="18" charset="0"/>
                        </a:rPr>
                        <a:t>100</a:t>
                      </a:r>
                      <a:endParaRPr lang="ru-RU" sz="1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panose="02020603050405020304" pitchFamily="18" charset="0"/>
                          <a:ea typeface="Times New Roman" panose="02020603050405020304" pitchFamily="18" charset="0"/>
                        </a:rPr>
                        <a:t>100</a:t>
                      </a:r>
                      <a:endParaRPr lang="ru-RU" sz="1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a:effectLst/>
                          <a:latin typeface="Times New Roman" panose="02020603050405020304" pitchFamily="18" charset="0"/>
                          <a:ea typeface="Times New Roman" panose="02020603050405020304" pitchFamily="18" charset="0"/>
                        </a:rPr>
                        <a:t>100</a:t>
                      </a:r>
                      <a:endParaRPr lang="ru-RU" sz="10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676">
                <a:tc>
                  <a:txBody>
                    <a:bodyPr/>
                    <a:lstStyle/>
                    <a:p>
                      <a:pPr algn="just">
                        <a:lnSpc>
                          <a:spcPct val="115000"/>
                        </a:lnSpc>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Количество зарегистрированных дорожно-транспортных происшествий</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6" marR="3728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286" marR="372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570</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453</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533</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251520" y="764704"/>
            <a:ext cx="3888432" cy="523220"/>
          </a:xfrm>
          <a:prstGeom prst="rect">
            <a:avLst/>
          </a:prstGeom>
        </p:spPr>
        <p:txBody>
          <a:bodyPr wrap="square">
            <a:spAutoFit/>
          </a:bodyPr>
          <a:lstStyle/>
          <a:p>
            <a:pPr fontAlgn="b"/>
            <a:r>
              <a:rPr lang="ru-RU" sz="1400" b="1" dirty="0" smtClean="0">
                <a:solidFill>
                  <a:srgbClr val="000000"/>
                </a:solidFill>
                <a:latin typeface="Times New Roman" panose="02020603050405020304" pitchFamily="18" charset="0"/>
                <a:cs typeface="Times New Roman" panose="02020603050405020304" pitchFamily="18" charset="0"/>
              </a:rPr>
              <a:t>Предусмотрено на год – 39 055,2 </a:t>
            </a:r>
            <a:r>
              <a:rPr lang="ru-RU" sz="1400" b="1" dirty="0" err="1" smtClean="0">
                <a:solidFill>
                  <a:srgbClr val="000000"/>
                </a:solidFill>
                <a:latin typeface="Times New Roman" panose="02020603050405020304" pitchFamily="18" charset="0"/>
                <a:cs typeface="Times New Roman" panose="02020603050405020304" pitchFamily="18" charset="0"/>
              </a:rPr>
              <a:t>тыс.рублей</a:t>
            </a:r>
            <a:endParaRPr lang="ru-RU" sz="1400" b="1" dirty="0" smtClean="0">
              <a:solidFill>
                <a:srgbClr val="000000"/>
              </a:solidFill>
              <a:latin typeface="Times New Roman" panose="02020603050405020304" pitchFamily="18" charset="0"/>
              <a:cs typeface="Times New Roman" panose="02020603050405020304" pitchFamily="18" charset="0"/>
            </a:endParaRPr>
          </a:p>
          <a:p>
            <a:pPr fontAlgn="b"/>
            <a:r>
              <a:rPr lang="ru-RU" sz="1400" b="1" dirty="0" smtClean="0">
                <a:solidFill>
                  <a:srgbClr val="000000"/>
                </a:solidFill>
                <a:latin typeface="Times New Roman" panose="02020603050405020304" pitchFamily="18" charset="0"/>
                <a:cs typeface="Times New Roman" panose="02020603050405020304" pitchFamily="18" charset="0"/>
              </a:rPr>
              <a:t>исполнено – 38 725,3 </a:t>
            </a:r>
            <a:r>
              <a:rPr lang="ru-RU" sz="1400" b="1" dirty="0" err="1" smtClean="0">
                <a:solidFill>
                  <a:srgbClr val="000000"/>
                </a:solidFill>
                <a:latin typeface="Times New Roman" panose="02020603050405020304" pitchFamily="18" charset="0"/>
                <a:cs typeface="Times New Roman" panose="02020603050405020304" pitchFamily="18" charset="0"/>
              </a:rPr>
              <a:t>тыс.рублей</a:t>
            </a:r>
            <a:endParaRPr lang="ru-RU" sz="1400" b="1" dirty="0">
              <a:solidFill>
                <a:srgbClr val="0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93800" y="1358985"/>
            <a:ext cx="8136904"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 xmlns:p14="http://schemas.microsoft.com/office/powerpoint/2010/main" val="2938779352"/>
      </p:ext>
    </p:extLst>
  </p:cSld>
  <p:clrMapOvr>
    <a:masterClrMapping/>
  </p:clrMapOvr>
  <p:transition spd="slow"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107504" y="918012"/>
            <a:ext cx="885698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tabLst>
                <a:tab pos="180975" algn="l"/>
              </a:tabLst>
            </a:pPr>
            <a:r>
              <a:rPr kumimoji="0" lang="ru-RU" sz="1200" b="1"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Мероприятие</a:t>
            </a:r>
            <a:r>
              <a:rPr kumimoji="0" lang="ru-RU" sz="1200" b="1"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«Ремонт дорог в районах ИЖС</a:t>
            </a:r>
            <a:r>
              <a:rPr kumimoji="0" lang="ru-RU" sz="1200" b="0" i="0" u="none" strike="noStrike" cap="none" normalizeH="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ru-RU" sz="1200" dirty="0">
                <a:latin typeface="Times New Roman" panose="02020603050405020304" pitchFamily="18" charset="0"/>
                <a:cs typeface="Times New Roman" panose="02020603050405020304" pitchFamily="18" charset="0"/>
              </a:rPr>
              <a:t>выполнены работы по устройству 0,792 км. щебеночного покрытия на грунтовых дорогах в районах индивидуальной жилой застройки; по </a:t>
            </a:r>
            <a:r>
              <a:rPr lang="ru-RU" sz="1200" dirty="0" err="1">
                <a:latin typeface="Times New Roman" panose="02020603050405020304" pitchFamily="18" charset="0"/>
                <a:cs typeface="Times New Roman" panose="02020603050405020304" pitchFamily="18" charset="0"/>
              </a:rPr>
              <a:t>ул.Дружная</a:t>
            </a:r>
            <a:r>
              <a:rPr lang="ru-RU" sz="1200" dirty="0">
                <a:latin typeface="Times New Roman" panose="02020603050405020304" pitchFamily="18" charset="0"/>
                <a:cs typeface="Times New Roman" panose="02020603050405020304" pitchFamily="18" charset="0"/>
              </a:rPr>
              <a:t> (0,531км), </a:t>
            </a:r>
            <a:r>
              <a:rPr lang="ru-RU" sz="1200" dirty="0" err="1">
                <a:latin typeface="Times New Roman" panose="02020603050405020304" pitchFamily="18" charset="0"/>
                <a:cs typeface="Times New Roman" panose="02020603050405020304" pitchFamily="18" charset="0"/>
              </a:rPr>
              <a:t>ул.Первопроходцев</a:t>
            </a:r>
            <a:r>
              <a:rPr lang="ru-RU" sz="1200" dirty="0">
                <a:latin typeface="Times New Roman" panose="02020603050405020304" pitchFamily="18" charset="0"/>
                <a:cs typeface="Times New Roman" panose="02020603050405020304" pitchFamily="18" charset="0"/>
              </a:rPr>
              <a:t> (0,261км</a:t>
            </a:r>
            <a:r>
              <a:rPr lang="ru-RU" sz="1200" dirty="0" smtClean="0">
                <a:latin typeface="Times New Roman" panose="02020603050405020304" pitchFamily="18" charset="0"/>
                <a:cs typeface="Times New Roman" panose="02020603050405020304" pitchFamily="18" charset="0"/>
              </a:rPr>
              <a:t>). </a:t>
            </a:r>
          </a:p>
          <a:p>
            <a:pPr lvl="0" algn="just">
              <a:tabLst>
                <a:tab pos="180975" algn="l"/>
              </a:tabLst>
            </a:pPr>
            <a:endParaRPr lang="ru-RU" sz="1200" dirty="0" smtClean="0">
              <a:latin typeface="Times New Roman" panose="02020603050405020304" pitchFamily="18" charset="0"/>
              <a:cs typeface="Times New Roman" panose="02020603050405020304" pitchFamily="18" charset="0"/>
            </a:endParaRPr>
          </a:p>
          <a:p>
            <a:pPr lvl="0" algn="just">
              <a:tabLst>
                <a:tab pos="180975" algn="l"/>
              </a:tabLst>
            </a:pPr>
            <a:r>
              <a:rPr lang="ru-RU" sz="1200" b="1" dirty="0" smtClean="0">
                <a:latin typeface="Times New Roman" panose="02020603050405020304" pitchFamily="18" charset="0"/>
                <a:cs typeface="Times New Roman" panose="02020603050405020304" pitchFamily="18" charset="0"/>
              </a:rPr>
              <a:t>Мероприятие «Ремонт городских дорог» </a:t>
            </a:r>
            <a:r>
              <a:rPr lang="ru-RU" sz="1200" dirty="0">
                <a:latin typeface="Times New Roman" panose="02020603050405020304" pitchFamily="18" charset="0"/>
                <a:cs typeface="Times New Roman" panose="02020603050405020304" pitchFamily="18" charset="0"/>
              </a:rPr>
              <a:t>выполнен ремонт 1,63 км. асфальтового покрытия на участках: автомобильная дорога по </a:t>
            </a:r>
            <a:r>
              <a:rPr lang="ru-RU" sz="1200" dirty="0" err="1">
                <a:latin typeface="Times New Roman" panose="02020603050405020304" pitchFamily="18" charset="0"/>
                <a:cs typeface="Times New Roman" panose="02020603050405020304" pitchFamily="18" charset="0"/>
              </a:rPr>
              <a:t>ул.Ленина</a:t>
            </a:r>
            <a:r>
              <a:rPr lang="ru-RU" sz="1200" dirty="0">
                <a:latin typeface="Times New Roman" panose="02020603050405020304" pitchFamily="18" charset="0"/>
                <a:cs typeface="Times New Roman" panose="02020603050405020304" pitchFamily="18" charset="0"/>
              </a:rPr>
              <a:t> (участок  от </a:t>
            </a:r>
            <a:r>
              <a:rPr lang="ru-RU" sz="1200" dirty="0" err="1">
                <a:latin typeface="Times New Roman" panose="02020603050405020304" pitchFamily="18" charset="0"/>
                <a:cs typeface="Times New Roman" panose="02020603050405020304" pitchFamily="18" charset="0"/>
              </a:rPr>
              <a:t>ул.Ветеранов</a:t>
            </a:r>
            <a:r>
              <a:rPr lang="ru-RU" sz="1200" dirty="0">
                <a:latin typeface="Times New Roman" panose="02020603050405020304" pitchFamily="18" charset="0"/>
                <a:cs typeface="Times New Roman" panose="02020603050405020304" pitchFamily="18" charset="0"/>
              </a:rPr>
              <a:t>  до </a:t>
            </a:r>
            <a:r>
              <a:rPr lang="ru-RU" sz="1200" dirty="0" err="1">
                <a:latin typeface="Times New Roman" panose="02020603050405020304" pitchFamily="18" charset="0"/>
                <a:cs typeface="Times New Roman" panose="02020603050405020304" pitchFamily="18" charset="0"/>
              </a:rPr>
              <a:t>ул.Мира</a:t>
            </a:r>
            <a:r>
              <a:rPr lang="ru-RU" sz="1200" dirty="0">
                <a:latin typeface="Times New Roman" panose="02020603050405020304" pitchFamily="18" charset="0"/>
                <a:cs typeface="Times New Roman" panose="02020603050405020304" pitchFamily="18" charset="0"/>
              </a:rPr>
              <a:t> -0,95км., участок в районе </a:t>
            </a:r>
            <a:r>
              <a:rPr lang="ru-RU" sz="1200" dirty="0" err="1">
                <a:latin typeface="Times New Roman" panose="02020603050405020304" pitchFamily="18" charset="0"/>
                <a:cs typeface="Times New Roman" panose="02020603050405020304" pitchFamily="18" charset="0"/>
              </a:rPr>
              <a:t>маг.«Гера</a:t>
            </a:r>
            <a:r>
              <a:rPr lang="ru-RU" sz="1200" dirty="0">
                <a:latin typeface="Times New Roman" panose="02020603050405020304" pitchFamily="18" charset="0"/>
                <a:cs typeface="Times New Roman" panose="02020603050405020304" pitchFamily="18" charset="0"/>
              </a:rPr>
              <a:t>» -0,1км</a:t>
            </a:r>
            <a:r>
              <a:rPr lang="ru-RU" sz="1200" u="sng" dirty="0">
                <a:latin typeface="Times New Roman" panose="02020603050405020304" pitchFamily="18" charset="0"/>
                <a:cs typeface="Times New Roman" panose="02020603050405020304" pitchFamily="18" charset="0"/>
              </a:rPr>
              <a:t>.),  участок,   в районе пересечения с ул. Мира</a:t>
            </a:r>
            <a:r>
              <a:rPr lang="ru-RU" sz="1200" dirty="0">
                <a:latin typeface="Times New Roman" panose="02020603050405020304" pitchFamily="18" charset="0"/>
                <a:cs typeface="Times New Roman" panose="02020603050405020304" pitchFamily="18" charset="0"/>
              </a:rPr>
              <a:t> (0,00941км.),  </a:t>
            </a:r>
            <a:r>
              <a:rPr lang="ru-RU" sz="1200" dirty="0" err="1">
                <a:latin typeface="Times New Roman" panose="02020603050405020304" pitchFamily="18" charset="0"/>
                <a:cs typeface="Times New Roman" panose="02020603050405020304" pitchFamily="18" charset="0"/>
              </a:rPr>
              <a:t>ул.Космонавтов</a:t>
            </a:r>
            <a:r>
              <a:rPr lang="ru-RU" sz="1200" dirty="0">
                <a:latin typeface="Times New Roman" panose="02020603050405020304" pitchFamily="18" charset="0"/>
                <a:cs typeface="Times New Roman" panose="02020603050405020304" pitchFamily="18" charset="0"/>
              </a:rPr>
              <a:t> (0,578км.). </a:t>
            </a:r>
            <a:endParaRPr lang="ru-RU" sz="1200" dirty="0" smtClean="0">
              <a:latin typeface="Times New Roman" panose="02020603050405020304" pitchFamily="18" charset="0"/>
              <a:cs typeface="Times New Roman" panose="02020603050405020304" pitchFamily="18" charset="0"/>
            </a:endParaRPr>
          </a:p>
          <a:p>
            <a:pPr lvl="0" algn="just">
              <a:tabLst>
                <a:tab pos="180975" algn="l"/>
              </a:tabLst>
            </a:pPr>
            <a:endParaRPr lang="ru-RU" sz="1200" dirty="0" smtClean="0">
              <a:latin typeface="Times New Roman" panose="02020603050405020304" pitchFamily="18" charset="0"/>
              <a:cs typeface="Times New Roman" panose="02020603050405020304" pitchFamily="18" charset="0"/>
            </a:endParaRPr>
          </a:p>
          <a:p>
            <a:pPr lvl="0" algn="just">
              <a:tabLst>
                <a:tab pos="180975" algn="l"/>
              </a:tabLst>
            </a:pPr>
            <a:r>
              <a:rPr lang="ru-RU" sz="1200" b="1" dirty="0" smtClean="0">
                <a:latin typeface="Times New Roman" panose="02020603050405020304" pitchFamily="18" charset="0"/>
                <a:cs typeface="Times New Roman" panose="02020603050405020304" pitchFamily="18" charset="0"/>
              </a:rPr>
              <a:t>Мероприятие «Устройство </a:t>
            </a:r>
            <a:r>
              <a:rPr lang="ru-RU" sz="1200" b="1" dirty="0">
                <a:latin typeface="Times New Roman" panose="02020603050405020304" pitchFamily="18" charset="0"/>
                <a:cs typeface="Times New Roman" panose="02020603050405020304" pitchFamily="18" charset="0"/>
              </a:rPr>
              <a:t>пешеходных ограждений </a:t>
            </a:r>
            <a:r>
              <a:rPr lang="ru-RU" sz="1200" dirty="0">
                <a:latin typeface="Times New Roman" panose="02020603050405020304" pitchFamily="18" charset="0"/>
                <a:cs typeface="Times New Roman" panose="02020603050405020304" pitchFamily="18" charset="0"/>
              </a:rPr>
              <a:t>на перекрестках улиц Ленина-Парковая, ул. Ленина - Космонавтов, </a:t>
            </a:r>
            <a:r>
              <a:rPr lang="ru-RU" sz="1200" dirty="0" err="1">
                <a:latin typeface="Times New Roman" panose="02020603050405020304" pitchFamily="18" charset="0"/>
                <a:cs typeface="Times New Roman" panose="02020603050405020304" pitchFamily="18" charset="0"/>
              </a:rPr>
              <a:t>ул.Ленина</a:t>
            </a:r>
            <a:r>
              <a:rPr lang="ru-RU" sz="1200" dirty="0">
                <a:latin typeface="Times New Roman" panose="02020603050405020304" pitchFamily="18" charset="0"/>
                <a:cs typeface="Times New Roman" panose="02020603050405020304" pitchFamily="18" charset="0"/>
              </a:rPr>
              <a:t> – ГУС». Выполнен монтаж ограждений согласно требованиям ГОСТ 52289-2004. </a:t>
            </a:r>
            <a:endParaRPr lang="ru-RU" sz="1200" dirty="0" smtClean="0">
              <a:latin typeface="Times New Roman" panose="02020603050405020304" pitchFamily="18" charset="0"/>
              <a:cs typeface="Times New Roman" panose="02020603050405020304" pitchFamily="18" charset="0"/>
            </a:endParaRPr>
          </a:p>
          <a:p>
            <a:pPr lvl="0" algn="just">
              <a:tabLst>
                <a:tab pos="180975" algn="l"/>
              </a:tabLst>
            </a:pPr>
            <a:endParaRPr lang="ru-RU" sz="1200" dirty="0" smtClean="0">
              <a:latin typeface="Times New Roman" panose="02020603050405020304" pitchFamily="18" charset="0"/>
              <a:cs typeface="Times New Roman" panose="02020603050405020304" pitchFamily="18" charset="0"/>
            </a:endParaRPr>
          </a:p>
          <a:p>
            <a:pPr lvl="0" algn="just">
              <a:tabLst>
                <a:tab pos="180975" algn="l"/>
              </a:tabLst>
            </a:pPr>
            <a:r>
              <a:rPr lang="ru-RU" sz="1200" b="1" dirty="0" smtClean="0">
                <a:latin typeface="Times New Roman" panose="02020603050405020304" pitchFamily="18" charset="0"/>
                <a:cs typeface="Times New Roman" panose="02020603050405020304" pitchFamily="18" charset="0"/>
              </a:rPr>
              <a:t>Мероприятие «Регистрация </a:t>
            </a:r>
            <a:r>
              <a:rPr lang="ru-RU" sz="1200" b="1" dirty="0">
                <a:latin typeface="Times New Roman" panose="02020603050405020304" pitchFamily="18" charset="0"/>
                <a:cs typeface="Times New Roman" panose="02020603050405020304" pitchFamily="18" charset="0"/>
              </a:rPr>
              <a:t>автомобильных дорог</a:t>
            </a:r>
            <a:r>
              <a:rPr lang="ru-RU" sz="1200" b="1" dirty="0" smtClean="0">
                <a:latin typeface="Times New Roman" panose="02020603050405020304" pitchFamily="18" charset="0"/>
                <a:cs typeface="Times New Roman" panose="02020603050405020304" pitchFamily="18" charset="0"/>
              </a:rPr>
              <a:t>» </a:t>
            </a:r>
            <a:r>
              <a:rPr lang="ru-RU" sz="1200" dirty="0">
                <a:latin typeface="Times New Roman" panose="02020603050405020304" pitchFamily="18" charset="0"/>
                <a:cs typeface="Times New Roman" panose="02020603050405020304" pitchFamily="18" charset="0"/>
              </a:rPr>
              <a:t>проведены работы по изготовлению проекта организации движения (ПОДД) автомобильной дороги </a:t>
            </a:r>
            <a:r>
              <a:rPr lang="ru-RU" sz="1200" dirty="0" err="1">
                <a:latin typeface="Times New Roman" panose="02020603050405020304" pitchFamily="18" charset="0"/>
                <a:cs typeface="Times New Roman" panose="02020603050405020304" pitchFamily="18" charset="0"/>
              </a:rPr>
              <a:t>Урай</a:t>
            </a:r>
            <a:r>
              <a:rPr lang="ru-RU" sz="1200" dirty="0">
                <a:latin typeface="Times New Roman" panose="02020603050405020304" pitchFamily="18" charset="0"/>
                <a:cs typeface="Times New Roman" panose="02020603050405020304" pitchFamily="18" charset="0"/>
              </a:rPr>
              <a:t> –</a:t>
            </a:r>
            <a:r>
              <a:rPr lang="ru-RU" sz="1200" dirty="0" err="1">
                <a:latin typeface="Times New Roman" panose="02020603050405020304" pitchFamily="18" charset="0"/>
                <a:cs typeface="Times New Roman" panose="02020603050405020304" pitchFamily="18" charset="0"/>
              </a:rPr>
              <a:t>Промзона</a:t>
            </a:r>
            <a:r>
              <a:rPr lang="ru-RU" sz="1200" dirty="0">
                <a:latin typeface="Times New Roman" panose="02020603050405020304" pitchFamily="18" charset="0"/>
                <a:cs typeface="Times New Roman" panose="02020603050405020304" pitchFamily="18" charset="0"/>
              </a:rPr>
              <a:t>. Изготовление варианта ПОДД с применением технологии периодического смещения полосы наката обусловлено решением Думы </a:t>
            </a:r>
            <a:r>
              <a:rPr lang="ru-RU" sz="1200" dirty="0" err="1">
                <a:latin typeface="Times New Roman" panose="02020603050405020304" pitchFamily="18" charset="0"/>
                <a:cs typeface="Times New Roman" panose="02020603050405020304" pitchFamily="18" charset="0"/>
              </a:rPr>
              <a:t>г.Урай</a:t>
            </a:r>
            <a:r>
              <a:rPr lang="ru-RU" sz="1200" dirty="0">
                <a:latin typeface="Times New Roman" panose="02020603050405020304" pitchFamily="18" charset="0"/>
                <a:cs typeface="Times New Roman" panose="02020603050405020304" pitchFamily="18" charset="0"/>
              </a:rPr>
              <a:t> от 17.05.2018 №5 для реализации мероприятий обеспечивающих продление срока службы дороги </a:t>
            </a:r>
            <a:r>
              <a:rPr lang="ru-RU" sz="1200" dirty="0" err="1">
                <a:latin typeface="Times New Roman" panose="02020603050405020304" pitchFamily="18" charset="0"/>
                <a:cs typeface="Times New Roman" panose="02020603050405020304" pitchFamily="18" charset="0"/>
              </a:rPr>
              <a:t>Урай</a:t>
            </a:r>
            <a:r>
              <a:rPr lang="ru-RU" sz="1200" dirty="0">
                <a:latin typeface="Times New Roman" panose="02020603050405020304" pitchFamily="18" charset="0"/>
                <a:cs typeface="Times New Roman" panose="02020603050405020304" pitchFamily="18" charset="0"/>
              </a:rPr>
              <a:t> – </a:t>
            </a:r>
            <a:r>
              <a:rPr lang="ru-RU" sz="1200" dirty="0" err="1">
                <a:latin typeface="Times New Roman" panose="02020603050405020304" pitchFamily="18" charset="0"/>
                <a:cs typeface="Times New Roman" panose="02020603050405020304" pitchFamily="18" charset="0"/>
              </a:rPr>
              <a:t>Промзона</a:t>
            </a:r>
            <a:r>
              <a:rPr lang="ru-RU" sz="1200" dirty="0">
                <a:latin typeface="Times New Roman" panose="02020603050405020304" pitchFamily="18" charset="0"/>
                <a:cs typeface="Times New Roman" panose="02020603050405020304" pitchFamily="18" charset="0"/>
              </a:rPr>
              <a:t>. </a:t>
            </a:r>
            <a:endParaRPr kumimoji="0" lang="ru-RU" sz="1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10960" y="4005064"/>
            <a:ext cx="8709512" cy="646331"/>
          </a:xfrm>
          <a:prstGeom prst="rect">
            <a:avLst/>
          </a:prstGeom>
        </p:spPr>
        <p:txBody>
          <a:bodyPr wrap="square">
            <a:spAutoFit/>
          </a:bodyPr>
          <a:lstStyle/>
          <a:p>
            <a:r>
              <a:rPr lang="ru-RU" sz="1200" dirty="0" smtClean="0">
                <a:latin typeface="Times New Roman" panose="02020603050405020304" pitchFamily="18" charset="0"/>
                <a:cs typeface="Times New Roman" panose="02020603050405020304" pitchFamily="18" charset="0"/>
              </a:rPr>
              <a:t>Ежегодно организуется транспортное обслуживание населения и юридических лиц при переправлении через грузовую и пассажирскую переправы организованную через реку Конда в летний и зимний периоды, </a:t>
            </a:r>
          </a:p>
          <a:p>
            <a:r>
              <a:rPr lang="ru-RU" sz="1200" dirty="0" smtClean="0">
                <a:latin typeface="Times New Roman" panose="02020603050405020304" pitchFamily="18" charset="0"/>
                <a:cs typeface="Times New Roman" panose="02020603050405020304" pitchFamily="18" charset="0"/>
              </a:rPr>
              <a:t>круглогодичное обслуживание маршрутов № 2, №11, №17 и сезонных (дачных) маршрутов №№ 5,6,7,8,9</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9754605"/>
      </p:ext>
    </p:extLst>
  </p:cSld>
  <p:clrMapOvr>
    <a:masterClrMapping/>
  </p:clrMapOvr>
  <p:transition spd="slow"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8" name="Picture 2" descr="Z:\ДОКУМЕНТЫ\ФОТОАРХИВ\УРАЙ\ул Космонавтов\ул Космонавтов 2013\DSC05640.jpg сжатый.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8377" r="18987" b="11397"/>
          <a:stretch/>
        </p:blipFill>
        <p:spPr bwMode="auto">
          <a:xfrm>
            <a:off x="5148064" y="4558206"/>
            <a:ext cx="3885406" cy="229979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39943" name="Rectangle 1"/>
          <p:cNvSpPr>
            <a:spLocks noChangeArrowheads="1"/>
          </p:cNvSpPr>
          <p:nvPr/>
        </p:nvSpPr>
        <p:spPr bwMode="auto">
          <a:xfrm>
            <a:off x="179512" y="599783"/>
            <a:ext cx="9144000" cy="584775"/>
          </a:xfrm>
          <a:prstGeom prst="rect">
            <a:avLst/>
          </a:prstGeom>
          <a:noFill/>
          <a:ln w="9525">
            <a:noFill/>
            <a:miter lim="800000"/>
            <a:headEnd/>
            <a:tailEnd/>
          </a:ln>
        </p:spPr>
        <p:txBody>
          <a:bodyPr wrap="square" anchor="ctr">
            <a:spAutoFit/>
          </a:bodyPr>
          <a:lstStyle/>
          <a:p>
            <a:pPr algn="ctr"/>
            <a:r>
              <a:rPr lang="ru-RU" sz="1600" b="1" i="1" dirty="0" smtClean="0">
                <a:latin typeface="Arial" pitchFamily="34" charset="0"/>
                <a:cs typeface="Arial" pitchFamily="34" charset="0"/>
              </a:rPr>
              <a:t>Динамика расходов дорожного фонда муниципального образования </a:t>
            </a:r>
          </a:p>
          <a:p>
            <a:pPr algn="ctr"/>
            <a:r>
              <a:rPr lang="ru-RU" sz="1600" b="1" i="1" dirty="0" smtClean="0">
                <a:latin typeface="Arial" pitchFamily="34" charset="0"/>
                <a:cs typeface="Arial" pitchFamily="34" charset="0"/>
              </a:rPr>
              <a:t>за 2016-2018 годы, тыс.руб.</a:t>
            </a:r>
            <a:endParaRPr lang="ru-RU" sz="1600" i="1" dirty="0">
              <a:latin typeface="Arial" pitchFamily="34" charset="0"/>
              <a:cs typeface="Arial" pitchFamily="34" charset="0"/>
            </a:endParaRPr>
          </a:p>
        </p:txBody>
      </p:sp>
      <p:graphicFrame>
        <p:nvGraphicFramePr>
          <p:cNvPr id="6" name="Таблица 5"/>
          <p:cNvGraphicFramePr>
            <a:graphicFrameLocks noGrp="1"/>
          </p:cNvGraphicFramePr>
          <p:nvPr>
            <p:extLst>
              <p:ext uri="{D42A27DB-BD31-4B8C-83A1-F6EECF244321}">
                <p14:modId xmlns="" xmlns:p14="http://schemas.microsoft.com/office/powerpoint/2010/main" val="4080896815"/>
              </p:ext>
            </p:extLst>
          </p:nvPr>
        </p:nvGraphicFramePr>
        <p:xfrm>
          <a:off x="107504" y="1412774"/>
          <a:ext cx="6696743" cy="4104457"/>
        </p:xfrm>
        <a:graphic>
          <a:graphicData uri="http://schemas.openxmlformats.org/drawingml/2006/table">
            <a:tbl>
              <a:tblPr/>
              <a:tblGrid>
                <a:gridCol w="3257877"/>
                <a:gridCol w="1085958"/>
                <a:gridCol w="1176454"/>
                <a:gridCol w="1176454"/>
              </a:tblGrid>
              <a:tr h="422973">
                <a:tc>
                  <a:txBody>
                    <a:bodyPr/>
                    <a:lstStyle/>
                    <a:p>
                      <a:pPr algn="ctr" fontAlgn="ctr"/>
                      <a:r>
                        <a:rPr lang="ru-RU" sz="1200" b="1" i="1" u="none" strike="noStrike" dirty="0" smtClean="0">
                          <a:solidFill>
                            <a:schemeClr val="tx1"/>
                          </a:solidFill>
                          <a:effectLst/>
                          <a:latin typeface="Arial" pitchFamily="34" charset="0"/>
                          <a:cs typeface="Arial" pitchFamily="34" charset="0"/>
                        </a:rPr>
                        <a:t>Наименование</a:t>
                      </a:r>
                      <a:endParaRPr lang="ru-RU" sz="1200" b="1" i="1" u="none" strike="noStrike" dirty="0">
                        <a:solidFill>
                          <a:schemeClr val="tx1"/>
                        </a:solidFill>
                        <a:effectLst/>
                        <a:latin typeface="Arial" pitchFamily="34" charset="0"/>
                        <a:cs typeface="Arial" pitchFamily="34" charset="0"/>
                      </a:endParaRP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1" u="none" strike="noStrike" dirty="0" smtClean="0">
                          <a:solidFill>
                            <a:schemeClr val="tx1"/>
                          </a:solidFill>
                          <a:effectLst/>
                          <a:latin typeface="Arial" pitchFamily="34" charset="0"/>
                          <a:cs typeface="Arial" pitchFamily="34" charset="0"/>
                        </a:rPr>
                        <a:t>Факт</a:t>
                      </a:r>
                    </a:p>
                    <a:p>
                      <a:pPr algn="ctr" fontAlgn="ctr"/>
                      <a:r>
                        <a:rPr lang="ru-RU" sz="1200" b="1" i="1" u="none" strike="noStrike" dirty="0" smtClean="0">
                          <a:solidFill>
                            <a:schemeClr val="tx1"/>
                          </a:solidFill>
                          <a:effectLst/>
                          <a:latin typeface="Arial" pitchFamily="34" charset="0"/>
                          <a:cs typeface="Arial" pitchFamily="34" charset="0"/>
                        </a:rPr>
                        <a:t> за 2016г.</a:t>
                      </a:r>
                      <a:endParaRPr lang="ru-RU" sz="1200" b="1" i="1" u="none" strike="noStrike" dirty="0">
                        <a:solidFill>
                          <a:schemeClr val="tx1"/>
                        </a:solidFill>
                        <a:effectLst/>
                        <a:latin typeface="Arial" pitchFamily="34" charset="0"/>
                        <a:cs typeface="Arial" pitchFamily="34" charset="0"/>
                      </a:endParaRP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1" u="none" strike="noStrike" dirty="0" smtClean="0">
                          <a:solidFill>
                            <a:schemeClr val="tx1"/>
                          </a:solidFill>
                          <a:effectLst/>
                          <a:latin typeface="Arial" pitchFamily="34" charset="0"/>
                          <a:cs typeface="Arial" pitchFamily="34" charset="0"/>
                        </a:rPr>
                        <a:t>Факт</a:t>
                      </a:r>
                      <a:r>
                        <a:rPr lang="ru-RU" sz="1200" b="1" i="1" u="none" strike="noStrike" baseline="0" dirty="0" smtClean="0">
                          <a:solidFill>
                            <a:schemeClr val="tx1"/>
                          </a:solidFill>
                          <a:effectLst/>
                          <a:latin typeface="Arial" pitchFamily="34" charset="0"/>
                          <a:cs typeface="Arial" pitchFamily="34" charset="0"/>
                        </a:rPr>
                        <a:t> за 2017 г.</a:t>
                      </a:r>
                      <a:endParaRPr lang="ru-RU" sz="1200" b="1" i="1" u="none" strike="noStrike" dirty="0">
                        <a:solidFill>
                          <a:schemeClr val="tx1"/>
                        </a:solidFill>
                        <a:effectLst/>
                        <a:latin typeface="Arial" pitchFamily="34" charset="0"/>
                        <a:cs typeface="Arial" pitchFamily="34" charset="0"/>
                      </a:endParaRP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1" u="none" strike="noStrike" dirty="0" smtClean="0">
                          <a:solidFill>
                            <a:schemeClr val="tx1"/>
                          </a:solidFill>
                          <a:effectLst/>
                          <a:latin typeface="Arial" pitchFamily="34" charset="0"/>
                          <a:cs typeface="Arial" pitchFamily="34" charset="0"/>
                        </a:rPr>
                        <a:t>Факт</a:t>
                      </a:r>
                      <a:r>
                        <a:rPr lang="ru-RU" sz="1200" b="1" i="1" u="none" strike="noStrike" baseline="0" dirty="0" smtClean="0">
                          <a:solidFill>
                            <a:schemeClr val="tx1"/>
                          </a:solidFill>
                          <a:effectLst/>
                          <a:latin typeface="Arial" pitchFamily="34" charset="0"/>
                          <a:cs typeface="Arial" pitchFamily="34" charset="0"/>
                        </a:rPr>
                        <a:t> за 2018 г.</a:t>
                      </a:r>
                      <a:endParaRPr lang="ru-RU" sz="1200" b="1" i="1" u="none" strike="noStrike" dirty="0">
                        <a:solidFill>
                          <a:schemeClr val="tx1"/>
                        </a:solidFill>
                        <a:effectLst/>
                        <a:latin typeface="Arial" pitchFamily="34" charset="0"/>
                        <a:cs typeface="Arial" pitchFamily="34" charset="0"/>
                      </a:endParaRP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6109">
                <a:tc>
                  <a:txBody>
                    <a:bodyPr/>
                    <a:lstStyle/>
                    <a:p>
                      <a:pPr algn="l" fontAlgn="ctr"/>
                      <a:r>
                        <a:rPr lang="ru-RU" sz="1200" b="1" i="1" u="none" strike="noStrike" dirty="0" smtClean="0">
                          <a:solidFill>
                            <a:schemeClr val="tx1"/>
                          </a:solidFill>
                          <a:effectLst/>
                          <a:latin typeface="Arial" pitchFamily="34" charset="0"/>
                          <a:cs typeface="Arial" pitchFamily="34" charset="0"/>
                        </a:rPr>
                        <a:t>  Остаток дорожного фонда на </a:t>
                      </a:r>
                      <a:r>
                        <a:rPr lang="ru-RU" sz="1200" b="1" i="1" u="none" strike="noStrike" baseline="0" dirty="0" smtClean="0">
                          <a:solidFill>
                            <a:schemeClr val="tx1"/>
                          </a:solidFill>
                          <a:effectLst/>
                          <a:latin typeface="Arial" pitchFamily="34" charset="0"/>
                          <a:cs typeface="Arial" pitchFamily="34" charset="0"/>
                        </a:rPr>
                        <a:t> 01.01.2016, 01.01.2017, 01.01.2018</a:t>
                      </a:r>
                      <a:endParaRPr lang="ru-RU" sz="1200" b="1" i="1"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1" u="none" strike="noStrike" dirty="0" smtClean="0">
                          <a:solidFill>
                            <a:schemeClr val="tx1"/>
                          </a:solidFill>
                          <a:effectLst/>
                          <a:latin typeface="Arial" pitchFamily="34" charset="0"/>
                          <a:cs typeface="Arial" pitchFamily="34" charset="0"/>
                        </a:rPr>
                        <a:t>264,5</a:t>
                      </a:r>
                      <a:endParaRPr lang="ru-RU" sz="1200" b="1" i="1"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1" u="none" strike="noStrike" dirty="0" smtClean="0">
                          <a:solidFill>
                            <a:schemeClr val="tx1"/>
                          </a:solidFill>
                          <a:effectLst/>
                          <a:latin typeface="Arial" pitchFamily="34" charset="0"/>
                          <a:cs typeface="Arial" pitchFamily="34" charset="0"/>
                        </a:rPr>
                        <a:t>1 114,8</a:t>
                      </a:r>
                      <a:endParaRPr lang="ru-RU" sz="1200" b="1" i="1"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1" u="none" strike="noStrike" dirty="0" smtClean="0">
                          <a:solidFill>
                            <a:schemeClr val="tx1"/>
                          </a:solidFill>
                          <a:effectLst/>
                          <a:latin typeface="Arial" pitchFamily="34" charset="0"/>
                          <a:cs typeface="Arial" pitchFamily="34" charset="0"/>
                        </a:rPr>
                        <a:t>1 212,9</a:t>
                      </a:r>
                      <a:endParaRPr lang="ru-RU" sz="1200" b="1" i="1"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3859">
                <a:tc>
                  <a:txBody>
                    <a:bodyPr/>
                    <a:lstStyle/>
                    <a:p>
                      <a:pPr algn="l" fontAlgn="t"/>
                      <a:r>
                        <a:rPr lang="ru-RU" sz="1200" b="1" i="1" u="none" strike="noStrike" dirty="0">
                          <a:solidFill>
                            <a:schemeClr val="tx1"/>
                          </a:solidFill>
                          <a:effectLst/>
                          <a:latin typeface="Arial" pitchFamily="34" charset="0"/>
                          <a:cs typeface="Arial" pitchFamily="34" charset="0"/>
                        </a:rPr>
                        <a:t> </a:t>
                      </a:r>
                      <a:r>
                        <a:rPr lang="ru-RU" sz="1200" b="1" i="1" u="none" strike="noStrike" dirty="0" smtClean="0">
                          <a:solidFill>
                            <a:schemeClr val="tx1"/>
                          </a:solidFill>
                          <a:effectLst/>
                          <a:latin typeface="Arial" pitchFamily="34" charset="0"/>
                          <a:cs typeface="Arial" pitchFamily="34" charset="0"/>
                        </a:rPr>
                        <a:t> Доходы дорожного фонда</a:t>
                      </a:r>
                      <a:endParaRPr lang="ru-RU" sz="1200" b="1" i="1"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1" u="none" strike="noStrike" dirty="0" smtClean="0">
                          <a:solidFill>
                            <a:schemeClr val="tx1"/>
                          </a:solidFill>
                          <a:effectLst/>
                          <a:latin typeface="Arial" pitchFamily="34" charset="0"/>
                          <a:cs typeface="Arial" pitchFamily="34" charset="0"/>
                        </a:rPr>
                        <a:t>83 233,6</a:t>
                      </a:r>
                      <a:endParaRPr lang="ru-RU" sz="1200" b="1" i="1"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1" u="none" strike="noStrike" dirty="0" smtClean="0">
                          <a:solidFill>
                            <a:schemeClr val="tx1"/>
                          </a:solidFill>
                          <a:effectLst/>
                          <a:latin typeface="Arial" pitchFamily="34" charset="0"/>
                          <a:cs typeface="Arial" pitchFamily="34" charset="0"/>
                        </a:rPr>
                        <a:t>83 283,7</a:t>
                      </a:r>
                      <a:endParaRPr lang="ru-RU" sz="1200" b="1" i="1"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1" u="none" strike="noStrike" dirty="0" smtClean="0">
                          <a:solidFill>
                            <a:schemeClr val="tx1"/>
                          </a:solidFill>
                          <a:effectLst/>
                          <a:latin typeface="Arial" pitchFamily="34" charset="0"/>
                          <a:cs typeface="Arial" pitchFamily="34" charset="0"/>
                        </a:rPr>
                        <a:t>58 627,8</a:t>
                      </a:r>
                      <a:endParaRPr lang="ru-RU" sz="1200" b="1" i="1"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60629">
                <a:tc>
                  <a:txBody>
                    <a:bodyPr/>
                    <a:lstStyle/>
                    <a:p>
                      <a:pPr algn="l" fontAlgn="ctr"/>
                      <a:r>
                        <a:rPr lang="ru-RU" sz="1200" b="1" i="1" u="none" strike="noStrike" dirty="0" smtClean="0">
                          <a:solidFill>
                            <a:schemeClr val="tx1"/>
                          </a:solidFill>
                          <a:effectLst/>
                          <a:latin typeface="Arial" pitchFamily="34" charset="0"/>
                          <a:cs typeface="Arial" pitchFamily="34" charset="0"/>
                        </a:rPr>
                        <a:t>  Расходы дорожного фонда </a:t>
                      </a:r>
                    </a:p>
                    <a:p>
                      <a:pPr algn="l" fontAlgn="ctr"/>
                      <a:r>
                        <a:rPr lang="ru-RU" sz="1200" b="0" i="1" u="none" strike="noStrike" dirty="0" smtClean="0">
                          <a:solidFill>
                            <a:schemeClr val="tx1"/>
                          </a:solidFill>
                          <a:effectLst/>
                          <a:latin typeface="Arial" pitchFamily="34" charset="0"/>
                          <a:cs typeface="Arial" pitchFamily="34" charset="0"/>
                        </a:rPr>
                        <a:t>(направления</a:t>
                      </a:r>
                      <a:r>
                        <a:rPr lang="en-US" sz="1200" b="0" i="1" u="none" strike="noStrike" dirty="0" smtClean="0">
                          <a:solidFill>
                            <a:schemeClr val="tx1"/>
                          </a:solidFill>
                          <a:effectLst/>
                          <a:latin typeface="Arial" pitchFamily="34" charset="0"/>
                          <a:cs typeface="Arial" pitchFamily="34" charset="0"/>
                        </a:rPr>
                        <a:t>:</a:t>
                      </a:r>
                      <a:r>
                        <a:rPr lang="en-US" sz="1200" b="0" i="1" u="none" strike="noStrike" baseline="0" dirty="0" smtClean="0">
                          <a:solidFill>
                            <a:schemeClr val="tx1"/>
                          </a:solidFill>
                          <a:effectLst/>
                          <a:latin typeface="Arial" pitchFamily="34" charset="0"/>
                          <a:cs typeface="Arial" pitchFamily="34" charset="0"/>
                        </a:rPr>
                        <a:t> </a:t>
                      </a:r>
                      <a:r>
                        <a:rPr lang="ru-RU" sz="1200" b="0" i="1" u="none" strike="noStrike" dirty="0" smtClean="0">
                          <a:solidFill>
                            <a:schemeClr val="tx1"/>
                          </a:solidFill>
                          <a:effectLst/>
                          <a:latin typeface="Arial" pitchFamily="34" charset="0"/>
                          <a:cs typeface="Arial" pitchFamily="34" charset="0"/>
                        </a:rPr>
                        <a:t>реконструкция, капитальный ремонт, ремонт и содержание сети автомобильных дорог общего пользования и искусственных сооружений на них)</a:t>
                      </a:r>
                      <a:endParaRPr lang="ru-RU" sz="1200" b="1" i="1"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1" u="none" strike="noStrike" dirty="0" smtClean="0">
                          <a:solidFill>
                            <a:schemeClr val="tx1"/>
                          </a:solidFill>
                          <a:effectLst/>
                          <a:latin typeface="Arial" pitchFamily="34" charset="0"/>
                          <a:cs typeface="Arial" pitchFamily="34" charset="0"/>
                        </a:rPr>
                        <a:t>82  383,4</a:t>
                      </a:r>
                      <a:endParaRPr lang="ru-RU" sz="1200" b="1" i="1"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1" u="none" strike="noStrike" dirty="0" smtClean="0">
                          <a:solidFill>
                            <a:schemeClr val="tx1"/>
                          </a:solidFill>
                          <a:effectLst/>
                          <a:latin typeface="Arial" pitchFamily="34" charset="0"/>
                          <a:cs typeface="Arial" pitchFamily="34" charset="0"/>
                        </a:rPr>
                        <a:t>73 185,6</a:t>
                      </a:r>
                      <a:endParaRPr lang="ru-RU" sz="1200" b="1" i="1"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1" u="none" strike="noStrike" dirty="0" smtClean="0">
                          <a:solidFill>
                            <a:schemeClr val="tx1"/>
                          </a:solidFill>
                          <a:effectLst/>
                          <a:latin typeface="Arial" pitchFamily="34" charset="0"/>
                          <a:cs typeface="Arial" pitchFamily="34" charset="0"/>
                        </a:rPr>
                        <a:t>58 686,9</a:t>
                      </a:r>
                      <a:endParaRPr lang="ru-RU" sz="1200" b="1" i="1"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556">
                <a:tc>
                  <a:txBody>
                    <a:bodyPr/>
                    <a:lstStyle/>
                    <a:p>
                      <a:pPr algn="l" fontAlgn="ctr"/>
                      <a:r>
                        <a:rPr lang="ru-RU" sz="1200" b="1" i="1" u="none" strike="noStrike" dirty="0" smtClean="0">
                          <a:solidFill>
                            <a:schemeClr val="tx1"/>
                          </a:solidFill>
                          <a:effectLst/>
                          <a:latin typeface="Arial" pitchFamily="34" charset="0"/>
                          <a:cs typeface="Arial" pitchFamily="34" charset="0"/>
                        </a:rPr>
                        <a:t>  Остаток дорожного фонда на 01.01.2017,01.01.2018, 01.01.2019</a:t>
                      </a:r>
                      <a:endParaRPr lang="ru-RU" sz="1200" b="1" i="1"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1" u="none" strike="noStrike" dirty="0" smtClean="0">
                          <a:solidFill>
                            <a:schemeClr val="tx1"/>
                          </a:solidFill>
                          <a:effectLst/>
                          <a:latin typeface="Arial" pitchFamily="34" charset="0"/>
                          <a:cs typeface="Arial" pitchFamily="34" charset="0"/>
                        </a:rPr>
                        <a:t>1 114,8</a:t>
                      </a:r>
                      <a:endParaRPr lang="ru-RU" sz="1200" b="1" i="1"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1" u="none" strike="noStrike" dirty="0" smtClean="0">
                          <a:solidFill>
                            <a:schemeClr val="tx1"/>
                          </a:solidFill>
                          <a:effectLst/>
                          <a:latin typeface="Arial" pitchFamily="34" charset="0"/>
                          <a:cs typeface="Arial" pitchFamily="34" charset="0"/>
                        </a:rPr>
                        <a:t>11 212,9</a:t>
                      </a:r>
                      <a:endParaRPr lang="ru-RU" sz="1200" b="1" i="1"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200" b="1" i="1" u="none" strike="noStrike" dirty="0" smtClean="0">
                          <a:solidFill>
                            <a:schemeClr val="tx1"/>
                          </a:solidFill>
                          <a:effectLst/>
                          <a:latin typeface="Arial" pitchFamily="34" charset="0"/>
                          <a:cs typeface="Arial" pitchFamily="34" charset="0"/>
                        </a:rPr>
                        <a:t>1 153,8</a:t>
                      </a:r>
                      <a:endParaRPr lang="ru-RU" sz="1200" b="1" i="1"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34331">
                <a:tc gridSpan="3">
                  <a:txBody>
                    <a:bodyPr/>
                    <a:lstStyle/>
                    <a:p>
                      <a:pPr algn="l" fontAlgn="b"/>
                      <a:endParaRPr lang="ru-RU" sz="1200" b="0" i="0" u="none" strike="noStrike" dirty="0">
                        <a:effectLst/>
                        <a:latin typeface="Arial" pitchFamily="34" charset="0"/>
                        <a:cs typeface="Arial" pitchFamily="34" charset="0"/>
                      </a:endParaRP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ru-RU"/>
                    </a:p>
                  </a:txBody>
                  <a:tcPr/>
                </a:tc>
                <a:tc hMerge="1">
                  <a:txBody>
                    <a:bodyPr/>
                    <a:lstStyle/>
                    <a:p>
                      <a:endParaRPr lang="ru-RU"/>
                    </a:p>
                  </a:txBody>
                  <a:tcPr/>
                </a:tc>
                <a:tc>
                  <a:txBody>
                    <a:bodyPr/>
                    <a:lstStyle/>
                    <a:p>
                      <a:pPr algn="l" fontAlgn="b"/>
                      <a:endParaRPr lang="ru-RU" sz="1200" b="0" i="0" u="none" strike="noStrike" dirty="0">
                        <a:effectLst/>
                        <a:latin typeface="Arial" pitchFamily="34" charset="0"/>
                        <a:cs typeface="Arial" pitchFamily="34" charset="0"/>
                      </a:endParaRPr>
                    </a:p>
                  </a:txBody>
                  <a:tcPr marL="5601" marR="5601" marT="5601" marB="0" anchor="ctr">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5" name="Прямоугольник 4"/>
          <p:cNvSpPr/>
          <p:nvPr/>
        </p:nvSpPr>
        <p:spPr>
          <a:xfrm>
            <a:off x="8316529" y="116632"/>
            <a:ext cx="184731" cy="261610"/>
          </a:xfrm>
          <a:prstGeom prst="rect">
            <a:avLst/>
          </a:prstGeom>
        </p:spPr>
        <p:txBody>
          <a:bodyPr wrap="none">
            <a:spAutoFit/>
          </a:bodyPr>
          <a:lstStyle/>
          <a:p>
            <a:pPr fontAlgn="auto">
              <a:spcBef>
                <a:spcPts val="0"/>
              </a:spcBef>
              <a:spcAft>
                <a:spcPts val="0"/>
              </a:spcAft>
              <a:defRPr/>
            </a:pPr>
            <a:endParaRPr lang="en-US" sz="1100" b="1" dirty="0">
              <a:effectLst>
                <a:outerShdw blurRad="38100" dist="38100" dir="2700000" algn="tl">
                  <a:srgbClr val="000000">
                    <a:alpha val="43137"/>
                  </a:srgbClr>
                </a:outerShdw>
              </a:effectLst>
              <a:latin typeface="Arial" pitchFamily="34" charset="0"/>
              <a:cs typeface="Arial" pitchFamily="34" charset="0"/>
            </a:endParaRPr>
          </a:p>
        </p:txBody>
      </p:sp>
      <p:pic>
        <p:nvPicPr>
          <p:cNvPr id="7" name="Рисунок 6"/>
          <p:cNvPicPr/>
          <p:nvPr/>
        </p:nvPicPr>
        <p:blipFill>
          <a:blip r:embed="rId4" cstate="print"/>
          <a:srcRect/>
          <a:stretch>
            <a:fillRect/>
          </a:stretch>
        </p:blipFill>
        <p:spPr bwMode="auto">
          <a:xfrm>
            <a:off x="323528" y="4725144"/>
            <a:ext cx="2952328" cy="1944216"/>
          </a:xfrm>
          <a:prstGeom prst="rect">
            <a:avLst/>
          </a:prstGeom>
          <a:ln>
            <a:noFill/>
          </a:ln>
          <a:effectLst>
            <a:softEdge rad="112500"/>
          </a:effectLst>
        </p:spPr>
      </p:pic>
    </p:spTree>
    <p:extLst>
      <p:ext uri="{BB962C8B-B14F-4D97-AF65-F5344CB8AC3E}">
        <p14:creationId xmlns="" xmlns:p14="http://schemas.microsoft.com/office/powerpoint/2010/main" val="3241985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Прямоугольник 2"/>
          <p:cNvSpPr/>
          <p:nvPr/>
        </p:nvSpPr>
        <p:spPr>
          <a:xfrm>
            <a:off x="107504" y="116632"/>
            <a:ext cx="8856984" cy="1077218"/>
          </a:xfrm>
          <a:prstGeom prst="rect">
            <a:avLst/>
          </a:prstGeom>
        </p:spPr>
        <p:txBody>
          <a:bodyPr wrap="square">
            <a:spAutoFit/>
          </a:bodyPr>
          <a:lstStyle/>
          <a:p>
            <a:pP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a:t>
            </a:r>
            <a:r>
              <a:rPr lang="ru-RU" sz="1600" b="1" i="1" dirty="0" smtClean="0">
                <a:solidFill>
                  <a:srgbClr val="000000"/>
                </a:solidFill>
                <a:latin typeface="Times New Roman" panose="02020603050405020304" pitchFamily="18" charset="0"/>
                <a:cs typeface="Times New Roman" panose="02020603050405020304" pitchFamily="18" charset="0"/>
              </a:rPr>
              <a:t>показателей муниципальной программы </a:t>
            </a:r>
          </a:p>
          <a:p>
            <a:pPr fontAlgn="b"/>
            <a:r>
              <a:rPr lang="ru-RU" sz="1600" b="1" i="1" dirty="0" smtClean="0">
                <a:solidFill>
                  <a:srgbClr val="000000"/>
                </a:solidFill>
                <a:latin typeface="Times New Roman" panose="02020603050405020304" pitchFamily="18" charset="0"/>
                <a:cs typeface="Times New Roman" panose="02020603050405020304" pitchFamily="18" charset="0"/>
              </a:rPr>
              <a:t>«Создание </a:t>
            </a:r>
            <a:r>
              <a:rPr lang="ru-RU" sz="1600" b="1" i="1" dirty="0">
                <a:solidFill>
                  <a:srgbClr val="000000"/>
                </a:solidFill>
                <a:latin typeface="Times New Roman" panose="02020603050405020304" pitchFamily="18" charset="0"/>
                <a:cs typeface="Times New Roman" panose="02020603050405020304" pitchFamily="18" charset="0"/>
              </a:rPr>
              <a:t>условий для эффективного и ответственного управления муниципальными финансами, повышения устойчивости местного бюджета городского округа г.Урай. Управление муниципальными финансами в городском округе </a:t>
            </a:r>
            <a:r>
              <a:rPr lang="ru-RU" sz="1600" b="1" i="1" dirty="0" smtClean="0">
                <a:solidFill>
                  <a:srgbClr val="000000"/>
                </a:solidFill>
                <a:latin typeface="Times New Roman" panose="02020603050405020304" pitchFamily="18" charset="0"/>
                <a:cs typeface="Times New Roman" panose="02020603050405020304" pitchFamily="18" charset="0"/>
              </a:rPr>
              <a:t>г.Урай» </a:t>
            </a:r>
            <a:r>
              <a:rPr lang="ru-RU" sz="1600" b="1" i="1" dirty="0">
                <a:solidFill>
                  <a:srgbClr val="000000"/>
                </a:solidFill>
                <a:latin typeface="Times New Roman" panose="02020603050405020304" pitchFamily="18" charset="0"/>
                <a:cs typeface="Times New Roman" panose="02020603050405020304" pitchFamily="18" charset="0"/>
              </a:rPr>
              <a:t>на период до 2020 года"</a:t>
            </a:r>
          </a:p>
        </p:txBody>
      </p:sp>
      <p:graphicFrame>
        <p:nvGraphicFramePr>
          <p:cNvPr id="4" name="Таблица 3"/>
          <p:cNvGraphicFramePr>
            <a:graphicFrameLocks noGrp="1"/>
          </p:cNvGraphicFramePr>
          <p:nvPr>
            <p:extLst>
              <p:ext uri="{D42A27DB-BD31-4B8C-83A1-F6EECF244321}">
                <p14:modId xmlns="" xmlns:p14="http://schemas.microsoft.com/office/powerpoint/2010/main" val="1087852897"/>
              </p:ext>
            </p:extLst>
          </p:nvPr>
        </p:nvGraphicFramePr>
        <p:xfrm>
          <a:off x="124656" y="2780928"/>
          <a:ext cx="8856985" cy="3962013"/>
        </p:xfrm>
        <a:graphic>
          <a:graphicData uri="http://schemas.openxmlformats.org/drawingml/2006/table">
            <a:tbl>
              <a:tblPr/>
              <a:tblGrid>
                <a:gridCol w="5926854"/>
                <a:gridCol w="599345"/>
                <a:gridCol w="746610"/>
                <a:gridCol w="651862"/>
                <a:gridCol w="932314"/>
              </a:tblGrid>
              <a:tr h="216026">
                <a:tc rowSpan="2">
                  <a:txBody>
                    <a:bodyPr/>
                    <a:lstStyle/>
                    <a:p>
                      <a:pPr algn="ctr">
                        <a:spcAft>
                          <a:spcPts val="0"/>
                        </a:spcAft>
                      </a:pP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2017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2018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008">
                <a:tc vMerge="1">
                  <a:txBody>
                    <a:bodyPr/>
                    <a:lstStyle/>
                    <a:p>
                      <a:pPr>
                        <a:spcAft>
                          <a:spcPts val="0"/>
                        </a:spcAft>
                      </a:pPr>
                      <a:endParaRPr lang="ru-RU" sz="1200" dirty="0">
                        <a:effectLst/>
                        <a:latin typeface="Arial" pitchFamily="34" charset="0"/>
                        <a:ea typeface="Times New Roman" panose="02020603050405020304" pitchFamily="18" charset="0"/>
                        <a:cs typeface="Arial" pitchFamily="34" charset="0"/>
                      </a:endParaRPr>
                    </a:p>
                  </a:txBody>
                  <a:tcPr marL="39922" marR="3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488">
                <a:tc>
                  <a:txBody>
                    <a:bodyPr/>
                    <a:lstStyle/>
                    <a:p>
                      <a:pPr indent="-3810">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Достижение исполнения утвержденных первоначальных плановых назначений по налоговым и неналоговым доходам на уровне не менее 100%</a:t>
                      </a:r>
                    </a:p>
                  </a:txBody>
                  <a:tcPr marL="24500" marR="24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24500" marR="24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Calibri" panose="020F0502020204030204" pitchFamily="34" charset="0"/>
                        </a:rPr>
                        <a:t>109,7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 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111,8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488">
                <a:tc>
                  <a:txBody>
                    <a:bodyPr/>
                    <a:lstStyle/>
                    <a:p>
                      <a:pPr indent="-3810">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Достижение исполнения</a:t>
                      </a:r>
                      <a:r>
                        <a:rPr lang="ru-RU" sz="1000" b="0" dirty="0">
                          <a:effectLst/>
                          <a:latin typeface="Times New Roman" panose="02020603050405020304" pitchFamily="18" charset="0"/>
                          <a:ea typeface="Times New Roman" panose="02020603050405020304" pitchFamily="18" charset="0"/>
                          <a:cs typeface="Times New Roman" panose="02020603050405020304" pitchFamily="18" charset="0"/>
                        </a:rPr>
                        <a:t> расходных обязательств городского округа в размере не менее 95% от бюджетных ассигнований, утвержденных решением о бюджете городского округа</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500" marR="24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24500" marR="24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98,3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 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96,5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488">
                <a:tc>
                  <a:txBody>
                    <a:bodyPr/>
                    <a:lstStyle/>
                    <a:p>
                      <a:pPr>
                        <a:spcAft>
                          <a:spcPts val="0"/>
                        </a:spcAft>
                      </a:pPr>
                      <a:r>
                        <a:rPr lang="ru-RU" sz="1000" b="0" dirty="0">
                          <a:effectLst/>
                          <a:latin typeface="Times New Roman" panose="02020603050405020304" pitchFamily="18" charset="0"/>
                          <a:ea typeface="Times New Roman" panose="02020603050405020304" pitchFamily="18" charset="0"/>
                          <a:cs typeface="Times New Roman" panose="02020603050405020304" pitchFamily="18" charset="0"/>
                        </a:rPr>
                        <a:t>Оценка</a:t>
                      </a:r>
                      <a:r>
                        <a:rPr lang="ru-RU" sz="1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среднего уровня качества финансового менеджмента главных распорядителей бюджетных средств</a:t>
                      </a:r>
                    </a:p>
                  </a:txBody>
                  <a:tcPr marL="24500" marR="24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баллы</a:t>
                      </a:r>
                    </a:p>
                  </a:txBody>
                  <a:tcPr marL="24500" marR="24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45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50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9488">
                <a:tc>
                  <a:txBody>
                    <a:bodyPr/>
                    <a:lstStyle/>
                    <a:p>
                      <a:pPr>
                        <a:spcAft>
                          <a:spcPts val="0"/>
                        </a:spcAft>
                      </a:pPr>
                      <a:r>
                        <a:rPr lang="ru-RU" sz="1000" b="0" dirty="0">
                          <a:effectLst/>
                          <a:latin typeface="Times New Roman" panose="02020603050405020304" pitchFamily="18" charset="0"/>
                          <a:ea typeface="Times New Roman" panose="02020603050405020304" pitchFamily="18" charset="0"/>
                          <a:cs typeface="Times New Roman" panose="02020603050405020304" pitchFamily="18" charset="0"/>
                        </a:rPr>
                        <a:t>Доля расходов бюджета муниципального образования, формируемых в рамках муниципальных программ</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500" marR="24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24500" marR="24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99,1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97,5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99,2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5613">
                <a:tc>
                  <a:txBody>
                    <a:bodyPr/>
                    <a:lstStyle/>
                    <a:p>
                      <a:pPr>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Просроченная кредиторская задолженность в бюджете муниципального образования</a:t>
                      </a:r>
                    </a:p>
                  </a:txBody>
                  <a:tcPr marL="24500" marR="24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тыс.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руб.</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500" marR="24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975">
                <a:tc>
                  <a:txBody>
                    <a:bodyPr/>
                    <a:lstStyle/>
                    <a:p>
                      <a:pPr indent="-3810">
                        <a:spcAft>
                          <a:spcPts val="0"/>
                        </a:spcAft>
                      </a:pPr>
                      <a:r>
                        <a:rPr lang="ru-RU" sz="1000" b="0" dirty="0">
                          <a:effectLst/>
                          <a:latin typeface="Times New Roman" panose="02020603050405020304" pitchFamily="18" charset="0"/>
                          <a:ea typeface="Times New Roman" panose="02020603050405020304" pitchFamily="18" charset="0"/>
                          <a:cs typeface="Times New Roman" panose="02020603050405020304" pitchFamily="18" charset="0"/>
                        </a:rPr>
                        <a:t>Дефицит бюджета</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3810">
                        <a:spcAft>
                          <a:spcPts val="0"/>
                        </a:spcAft>
                      </a:pPr>
                      <a:r>
                        <a:rPr lang="ru-RU" sz="1000" b="0" dirty="0">
                          <a:effectLst/>
                          <a:latin typeface="Times New Roman" panose="02020603050405020304" pitchFamily="18" charset="0"/>
                          <a:ea typeface="Times New Roman" panose="02020603050405020304" pitchFamily="18" charset="0"/>
                          <a:cs typeface="Times New Roman" panose="02020603050405020304" pitchFamily="18" charset="0"/>
                        </a:rPr>
                        <a:t> (% от </a:t>
                      </a: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утвержденного общего годового объема доходов местного бюджета без учета утвержденного объема безвозмездных поступлений и поступлений налоговых доходов по дополнительным нормативам отчислений)</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500" marR="24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24500" marR="24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202">
                <a:tc>
                  <a:txBody>
                    <a:bodyPr/>
                    <a:lstStyle/>
                    <a:p>
                      <a:pPr>
                        <a:spcAft>
                          <a:spcPts val="0"/>
                        </a:spcAft>
                      </a:pPr>
                      <a:r>
                        <a:rPr lang="ru-RU" sz="1000" b="0" dirty="0">
                          <a:effectLst/>
                          <a:latin typeface="Times New Roman" panose="02020603050405020304" pitchFamily="18" charset="0"/>
                          <a:ea typeface="Times New Roman" panose="02020603050405020304" pitchFamily="18" charset="0"/>
                          <a:cs typeface="Times New Roman" panose="02020603050405020304" pitchFamily="18" charset="0"/>
                        </a:rPr>
                        <a:t>Потребность муниципального образования в привлечении бюджетных кредитов</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500" marR="24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тыс.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руб.</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500" marR="24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7684">
                <a:tc>
                  <a:txBody>
                    <a:bodyPr/>
                    <a:lstStyle/>
                    <a:p>
                      <a:pPr>
                        <a:spcAft>
                          <a:spcPts val="0"/>
                        </a:spcAft>
                      </a:pPr>
                      <a:r>
                        <a:rPr lang="ru-RU" sz="1000" b="0" dirty="0">
                          <a:effectLst/>
                          <a:latin typeface="Times New Roman" panose="02020603050405020304" pitchFamily="18" charset="0"/>
                          <a:ea typeface="Times New Roman" panose="02020603050405020304" pitchFamily="18" charset="0"/>
                          <a:cs typeface="Times New Roman" panose="02020603050405020304" pitchFamily="18" charset="0"/>
                        </a:rPr>
                        <a:t>Оценка качества организации и осуществления бюджетного процесса в городском округе в рейтинге между городскими округами автономного округа по итогам работы за </a:t>
                      </a:r>
                      <a:r>
                        <a:rPr lang="ru-RU" sz="1000" b="0" dirty="0" smtClean="0">
                          <a:effectLst/>
                          <a:latin typeface="Times New Roman" panose="02020603050405020304" pitchFamily="18" charset="0"/>
                          <a:ea typeface="Times New Roman" panose="02020603050405020304" pitchFamily="18" charset="0"/>
                          <a:cs typeface="Times New Roman" panose="02020603050405020304" pitchFamily="18" charset="0"/>
                        </a:rPr>
                        <a:t>год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00" b="0" dirty="0">
                          <a:effectLst/>
                          <a:latin typeface="Times New Roman" panose="02020603050405020304" pitchFamily="18" charset="0"/>
                          <a:ea typeface="Times New Roman" panose="02020603050405020304" pitchFamily="18" charset="0"/>
                          <a:cs typeface="Times New Roman" panose="02020603050405020304" pitchFamily="18" charset="0"/>
                        </a:rPr>
                        <a:t>от средней сводной оценки качества, сложившейся по городским округам)</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500" marR="24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500" marR="24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105,3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 101,0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Calibri" panose="020F0502020204030204" pitchFamily="34" charset="0"/>
                        </a:rPr>
                        <a:t>102,0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1301">
                <a:tc>
                  <a:txBody>
                    <a:bodyPr/>
                    <a:lstStyle/>
                    <a:p>
                      <a:pPr>
                        <a:spcAft>
                          <a:spcPts val="0"/>
                        </a:spcAft>
                      </a:pPr>
                      <a:r>
                        <a:rPr lang="ru-RU" sz="1000" b="0">
                          <a:effectLst/>
                          <a:latin typeface="Times New Roman" panose="02020603050405020304" pitchFamily="18" charset="0"/>
                          <a:ea typeface="Times New Roman" panose="02020603050405020304" pitchFamily="18" charset="0"/>
                          <a:cs typeface="Times New Roman" panose="02020603050405020304" pitchFamily="18" charset="0"/>
                        </a:rPr>
                        <a:t>Соблюдение норм Бюджетного кодекса Российской Федерации</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500" marR="24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500" marR="24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a:solidFill>
                            <a:srgbClr val="000000"/>
                          </a:solidFill>
                          <a:effectLst/>
                          <a:latin typeface="Calibri" panose="020F050202020403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0" i="0" u="none" strike="noStrike" dirty="0">
                          <a:solidFill>
                            <a:srgbClr val="000000"/>
                          </a:solidFill>
                          <a:effectLst/>
                          <a:latin typeface="Calibri" panose="020F0502020204030204" pitchFamily="34"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Прямоугольник 4"/>
          <p:cNvSpPr/>
          <p:nvPr/>
        </p:nvSpPr>
        <p:spPr>
          <a:xfrm>
            <a:off x="251520" y="1484784"/>
            <a:ext cx="5184576" cy="584775"/>
          </a:xfrm>
          <a:prstGeom prst="rect">
            <a:avLst/>
          </a:prstGeom>
        </p:spPr>
        <p:txBody>
          <a:bodyPr wrap="square">
            <a:spAutoFit/>
          </a:bodyPr>
          <a:lstStyle/>
          <a:p>
            <a:pPr fontAlgn="b"/>
            <a:r>
              <a:rPr lang="ru-RU" sz="1600" b="1" dirty="0" smtClean="0">
                <a:solidFill>
                  <a:srgbClr val="000000"/>
                </a:solidFill>
                <a:latin typeface="Times New Roman" panose="02020603050405020304" pitchFamily="18" charset="0"/>
                <a:cs typeface="Times New Roman" panose="02020603050405020304" pitchFamily="18" charset="0"/>
              </a:rPr>
              <a:t>Предусмотрено на год – 34 241,2 </a:t>
            </a:r>
            <a:r>
              <a:rPr lang="ru-RU" sz="1600" b="1" dirty="0" err="1" smtClean="0">
                <a:solidFill>
                  <a:srgbClr val="000000"/>
                </a:solidFill>
                <a:latin typeface="Times New Roman" panose="02020603050405020304" pitchFamily="18" charset="0"/>
                <a:cs typeface="Times New Roman" panose="02020603050405020304" pitchFamily="18" charset="0"/>
              </a:rPr>
              <a:t>тыс.рублей</a:t>
            </a:r>
            <a:r>
              <a:rPr lang="ru-RU" sz="1600" b="1" dirty="0" smtClean="0">
                <a:solidFill>
                  <a:srgbClr val="000000"/>
                </a:solidFill>
                <a:latin typeface="Times New Roman" panose="02020603050405020304" pitchFamily="18" charset="0"/>
                <a:cs typeface="Times New Roman" panose="02020603050405020304" pitchFamily="18" charset="0"/>
              </a:rPr>
              <a:t> </a:t>
            </a:r>
          </a:p>
          <a:p>
            <a:pPr fontAlgn="b"/>
            <a:r>
              <a:rPr lang="ru-RU" sz="1600" b="1" dirty="0" smtClean="0">
                <a:solidFill>
                  <a:srgbClr val="000000"/>
                </a:solidFill>
                <a:latin typeface="Times New Roman" panose="02020603050405020304" pitchFamily="18" charset="0"/>
                <a:cs typeface="Times New Roman" panose="02020603050405020304" pitchFamily="18" charset="0"/>
              </a:rPr>
              <a:t>исполнено 32 678,2 </a:t>
            </a:r>
            <a:r>
              <a:rPr lang="ru-RU" sz="1600" b="1" dirty="0" err="1" smtClean="0">
                <a:solidFill>
                  <a:srgbClr val="000000"/>
                </a:solidFill>
                <a:latin typeface="Times New Roman" panose="02020603050405020304" pitchFamily="18" charset="0"/>
                <a:cs typeface="Times New Roman" panose="02020603050405020304" pitchFamily="18" charset="0"/>
              </a:rPr>
              <a:t>тыс.рублей</a:t>
            </a:r>
            <a:endParaRPr lang="ru-RU" sz="1600" b="1" dirty="0">
              <a:solidFill>
                <a:srgbClr val="000000"/>
              </a:solidFill>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0" y="2075295"/>
            <a:ext cx="8784976"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 xmlns:p14="http://schemas.microsoft.com/office/powerpoint/2010/main" val="2057859237"/>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07505" y="692696"/>
          <a:ext cx="8821486" cy="5793820"/>
        </p:xfrm>
        <a:graphic>
          <a:graphicData uri="http://schemas.openxmlformats.org/drawingml/2006/table">
            <a:tbl>
              <a:tblPr/>
              <a:tblGrid>
                <a:gridCol w="1344393"/>
                <a:gridCol w="2191186"/>
                <a:gridCol w="960279"/>
                <a:gridCol w="663467"/>
                <a:gridCol w="672196"/>
                <a:gridCol w="674380"/>
                <a:gridCol w="700568"/>
                <a:gridCol w="925362"/>
                <a:gridCol w="689655"/>
              </a:tblGrid>
              <a:tr h="184609">
                <a:tc rowSpan="2">
                  <a:txBody>
                    <a:bodyPr/>
                    <a:lstStyle/>
                    <a:p>
                      <a:pPr algn="ctr" fontAlgn="ctr"/>
                      <a:r>
                        <a:rPr lang="ru-RU" sz="900" b="1" i="0" u="none" strike="noStrike" dirty="0">
                          <a:solidFill>
                            <a:srgbClr val="000000"/>
                          </a:solidFill>
                          <a:latin typeface="Times New Roman"/>
                        </a:rPr>
                        <a:t>Код бюджетной классификации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rowSpan="2">
                  <a:txBody>
                    <a:bodyPr/>
                    <a:lstStyle/>
                    <a:p>
                      <a:pPr algn="ctr" fontAlgn="ctr"/>
                      <a:r>
                        <a:rPr lang="ru-RU" sz="900" b="1" i="0" u="none" strike="noStrike" dirty="0">
                          <a:solidFill>
                            <a:srgbClr val="000000"/>
                          </a:solidFill>
                          <a:latin typeface="Times New Roman"/>
                        </a:rPr>
                        <a:t>Наименование показателя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7">
                  <a:txBody>
                    <a:bodyPr/>
                    <a:lstStyle/>
                    <a:p>
                      <a:pPr algn="ctr" fontAlgn="ctr"/>
                      <a:r>
                        <a:rPr lang="ru-RU" sz="900" b="1" i="0" u="none" strike="noStrike" dirty="0" smtClean="0">
                          <a:solidFill>
                            <a:srgbClr val="000000"/>
                          </a:solidFill>
                          <a:latin typeface="Times New Roman"/>
                        </a:rPr>
                        <a:t>ДОХОДЫ</a:t>
                      </a:r>
                      <a:endParaRPr lang="ru-RU" sz="900" b="1"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43159">
                <a:tc vMerge="1">
                  <a:txBody>
                    <a:bodyPr/>
                    <a:lstStyle/>
                    <a:p>
                      <a:pPr algn="ctr" fontAlgn="ctr"/>
                      <a:endParaRPr lang="ru-RU" sz="900" b="1"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vMerge="1">
                  <a:txBody>
                    <a:bodyPr/>
                    <a:lstStyle/>
                    <a:p>
                      <a:pPr algn="ctr" fontAlgn="ctr"/>
                      <a:endParaRPr lang="ru-RU" sz="900" b="1"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a:solidFill>
                            <a:srgbClr val="000000"/>
                          </a:solidFill>
                          <a:latin typeface="Times New Roman"/>
                        </a:rPr>
                        <a:t>План по </a:t>
                      </a:r>
                      <a:r>
                        <a:rPr lang="ru-RU" sz="900" b="1" i="0" u="none" strike="noStrike" dirty="0" smtClean="0">
                          <a:solidFill>
                            <a:srgbClr val="000000"/>
                          </a:solidFill>
                          <a:latin typeface="Times New Roman"/>
                        </a:rPr>
                        <a:t>решению </a:t>
                      </a:r>
                      <a:r>
                        <a:rPr lang="ru-RU" sz="900" b="1" i="0" u="none" strike="noStrike" dirty="0">
                          <a:solidFill>
                            <a:srgbClr val="000000"/>
                          </a:solidFill>
                          <a:latin typeface="Times New Roman"/>
                        </a:rPr>
                        <a:t>Думы от 26.12.2017 №105 (первоначальный)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latin typeface="Times New Roman"/>
                        </a:rPr>
                        <a:t>Изменения, внесенные решением Думы от 22.03.2018 №13 (уточнение 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latin typeface="Times New Roman"/>
                        </a:rPr>
                        <a:t>Изменения, внесенные решением Думы от 20.09.2018 №45 (уточнение 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latin typeface="Times New Roman"/>
                        </a:rPr>
                        <a:t>Изменения, внесенные решением Думы от 30.11.2018 №76 (уточнение 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latin typeface="Times New Roman"/>
                        </a:rPr>
                        <a:t>Итого изменений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latin typeface="Times New Roman"/>
                        </a:rPr>
                        <a:t>Изменения, вносимые, в соответствии со ст.217, 232 БК РФ, и по основаниям, указанным в ст.7 решения Думы от 29.12.2017 №105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a:solidFill>
                            <a:srgbClr val="000000"/>
                          </a:solidFill>
                          <a:latin typeface="Times New Roman"/>
                        </a:rPr>
                        <a:t>Уточненный план на 2018 год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9208">
                <a:tc>
                  <a:txBody>
                    <a:bodyPr/>
                    <a:lstStyle/>
                    <a:p>
                      <a:pPr algn="ctr" fontAlgn="ctr"/>
                      <a:r>
                        <a:rPr lang="ru-RU" sz="800" b="0" i="0" u="none" strike="noStrike" dirty="0" smtClean="0">
                          <a:solidFill>
                            <a:srgbClr val="000000"/>
                          </a:solidFill>
                          <a:latin typeface="Times New Roman"/>
                        </a:rPr>
                        <a:t>1</a:t>
                      </a:r>
                      <a:endParaRPr lang="ru-RU" sz="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smtClean="0">
                          <a:solidFill>
                            <a:srgbClr val="000000"/>
                          </a:solidFill>
                          <a:latin typeface="Times New Roman"/>
                        </a:rPr>
                        <a:t>2</a:t>
                      </a:r>
                      <a:endParaRPr lang="ru-RU" sz="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smtClean="0">
                          <a:solidFill>
                            <a:srgbClr val="000000"/>
                          </a:solidFill>
                          <a:latin typeface="Times New Roman"/>
                        </a:rPr>
                        <a:t>3</a:t>
                      </a:r>
                      <a:endParaRPr lang="ru-RU" sz="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smtClean="0">
                          <a:solidFill>
                            <a:srgbClr val="000000"/>
                          </a:solidFill>
                          <a:latin typeface="Times New Roman"/>
                        </a:rPr>
                        <a:t>4</a:t>
                      </a:r>
                      <a:endParaRPr lang="ru-RU" sz="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smtClean="0">
                          <a:solidFill>
                            <a:srgbClr val="000000"/>
                          </a:solidFill>
                          <a:latin typeface="Times New Roman"/>
                        </a:rPr>
                        <a:t>5</a:t>
                      </a:r>
                      <a:endParaRPr lang="ru-RU" sz="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smtClean="0">
                          <a:solidFill>
                            <a:srgbClr val="000000"/>
                          </a:solidFill>
                          <a:latin typeface="Times New Roman"/>
                        </a:rPr>
                        <a:t>6</a:t>
                      </a:r>
                      <a:endParaRPr lang="ru-RU" sz="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smtClean="0">
                          <a:solidFill>
                            <a:srgbClr val="000000"/>
                          </a:solidFill>
                          <a:latin typeface="Times New Roman"/>
                        </a:rPr>
                        <a:t>7</a:t>
                      </a:r>
                      <a:endParaRPr lang="ru-RU" sz="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smtClean="0">
                          <a:solidFill>
                            <a:srgbClr val="000000"/>
                          </a:solidFill>
                          <a:latin typeface="Times New Roman"/>
                        </a:rPr>
                        <a:t>8</a:t>
                      </a:r>
                      <a:endParaRPr lang="ru-RU" sz="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800" b="0" i="0" u="none" strike="noStrike" dirty="0" smtClean="0">
                          <a:solidFill>
                            <a:srgbClr val="000000"/>
                          </a:solidFill>
                          <a:latin typeface="Times New Roman"/>
                        </a:rPr>
                        <a:t>9</a:t>
                      </a:r>
                      <a:endParaRPr lang="ru-RU" sz="8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7544">
                <a:tc>
                  <a:txBody>
                    <a:bodyPr/>
                    <a:lstStyle/>
                    <a:p>
                      <a:pPr algn="l" fontAlgn="ctr"/>
                      <a:r>
                        <a:rPr lang="ru-RU" sz="900" b="1" i="0" u="none" strike="noStrike" dirty="0">
                          <a:solidFill>
                            <a:srgbClr val="000000"/>
                          </a:solidFill>
                          <a:latin typeface="Times New Roman"/>
                        </a:rPr>
                        <a:t>000 1 00 00000 00 0000 000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1" i="0" u="none" strike="noStrike" dirty="0">
                          <a:solidFill>
                            <a:srgbClr val="000000"/>
                          </a:solidFill>
                          <a:latin typeface="Times New Roman"/>
                        </a:rPr>
                        <a:t>НАЛОГОВЫЕ И НЕНАЛОГОВЫЕ ДОХОДЫ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726 090,4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+ 25 158,9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+ 40 964,2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+ 66 123,1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792 213,5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8772">
                <a:tc>
                  <a:txBody>
                    <a:bodyPr/>
                    <a:lstStyle/>
                    <a:p>
                      <a:pPr algn="l" fontAlgn="ctr"/>
                      <a:r>
                        <a:rPr lang="ru-RU" sz="900" b="1"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1" i="0" u="none" strike="noStrike">
                          <a:solidFill>
                            <a:srgbClr val="000000"/>
                          </a:solidFill>
                          <a:latin typeface="Times New Roman"/>
                        </a:rPr>
                        <a:t>НАЛОГОВЫЕ ДОХОДЫ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600 986,8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+20 142,1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+20 991,5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+ 41 133,6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642 120,4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8772">
                <a:tc>
                  <a:txBody>
                    <a:bodyPr/>
                    <a:lstStyle/>
                    <a:p>
                      <a:pPr algn="l" fontAlgn="ctr"/>
                      <a:r>
                        <a:rPr lang="ru-RU" sz="900" b="1" i="0" u="none" strike="noStrike">
                          <a:solidFill>
                            <a:srgbClr val="000000"/>
                          </a:solidFill>
                          <a:latin typeface="Times New Roman"/>
                        </a:rPr>
                        <a:t>000 1 01 00000 00 0000 000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1" i="0" u="none" strike="noStrike">
                          <a:solidFill>
                            <a:srgbClr val="000000"/>
                          </a:solidFill>
                          <a:latin typeface="Times New Roman"/>
                        </a:rPr>
                        <a:t>НАЛОГИ НА ПРИБЫЛЬ, ДОХОДЫ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441 666,3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+17 142,1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+15 457,1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+ 32 599,2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474 265,5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8772">
                <a:tc>
                  <a:txBody>
                    <a:bodyPr/>
                    <a:lstStyle/>
                    <a:p>
                      <a:pPr algn="l" fontAlgn="ctr"/>
                      <a:r>
                        <a:rPr lang="ru-RU" sz="900" b="0" i="0" u="none" strike="noStrike" dirty="0">
                          <a:solidFill>
                            <a:srgbClr val="000000"/>
                          </a:solidFill>
                          <a:latin typeface="Times New Roman"/>
                        </a:rPr>
                        <a:t>000 1 01 02000 01 0000 110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Налог на доходы физических лиц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441 666,3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+17 142,1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+15 457,1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+ 32 599,2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474 265,5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35088">
                <a:tc>
                  <a:txBody>
                    <a:bodyPr/>
                    <a:lstStyle/>
                    <a:p>
                      <a:pPr algn="l" fontAlgn="ctr"/>
                      <a:r>
                        <a:rPr lang="ru-RU" sz="900" b="1" i="0" u="none" strike="noStrike" dirty="0">
                          <a:solidFill>
                            <a:srgbClr val="000000"/>
                          </a:solidFill>
                          <a:latin typeface="Times New Roman"/>
                        </a:rPr>
                        <a:t>000 1 03 00000 00 0000 000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1" i="0" u="none" strike="noStrike">
                          <a:solidFill>
                            <a:srgbClr val="000000"/>
                          </a:solidFill>
                          <a:latin typeface="Times New Roman"/>
                        </a:rPr>
                        <a:t>НАЛОГИ НА ТОВАРЫ (РАБОТЫ, УСЛУГИ), РЕАЛИЗУЕМЫЕ НА ТЕРРИТОРИИ РОССИЙСКОЙ ФЕДЕРАЦИИ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10 030,9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+1 524,1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+ 1 524,1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11 555,0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76316">
                <a:tc>
                  <a:txBody>
                    <a:bodyPr/>
                    <a:lstStyle/>
                    <a:p>
                      <a:pPr algn="l" fontAlgn="ctr"/>
                      <a:r>
                        <a:rPr lang="ru-RU" sz="900" b="0" i="0" u="none" strike="noStrike" dirty="0">
                          <a:solidFill>
                            <a:srgbClr val="000000"/>
                          </a:solidFill>
                          <a:latin typeface="Times New Roman"/>
                        </a:rPr>
                        <a:t>000 1 03 02000 01 0000 110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dirty="0">
                          <a:solidFill>
                            <a:srgbClr val="000000"/>
                          </a:solidFill>
                          <a:latin typeface="Times New Roman"/>
                        </a:rPr>
                        <a:t>Акцизы по подакцизным товарам (продукции), производимым на территории Российской Федерации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10 030,9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+1 524,1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+ 1 524,1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11 555,0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7544">
                <a:tc>
                  <a:txBody>
                    <a:bodyPr/>
                    <a:lstStyle/>
                    <a:p>
                      <a:pPr algn="l" fontAlgn="ctr"/>
                      <a:r>
                        <a:rPr lang="ru-RU" sz="900" b="1" i="0" u="none" strike="noStrike" dirty="0">
                          <a:solidFill>
                            <a:srgbClr val="000000"/>
                          </a:solidFill>
                          <a:latin typeface="Times New Roman"/>
                        </a:rPr>
                        <a:t>000 1 05 00000 00 0000 000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1" i="0" u="none" strike="noStrike">
                          <a:solidFill>
                            <a:srgbClr val="000000"/>
                          </a:solidFill>
                          <a:latin typeface="Times New Roman"/>
                        </a:rPr>
                        <a:t>НАЛОГИ НА СОВОКУПНЫЙ ДОХОД</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117 982,6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+3 000,0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+ 4 886,4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+ 7 886,4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125 869,0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76316">
                <a:tc>
                  <a:txBody>
                    <a:bodyPr/>
                    <a:lstStyle/>
                    <a:p>
                      <a:pPr algn="l" fontAlgn="ctr"/>
                      <a:r>
                        <a:rPr lang="ru-RU" sz="900" b="0" i="0" u="none" strike="noStrike" dirty="0">
                          <a:solidFill>
                            <a:srgbClr val="000000"/>
                          </a:solidFill>
                          <a:latin typeface="Times New Roman"/>
                        </a:rPr>
                        <a:t>000 1 05 01000 00 0000 110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Налог, взимаемый в связи с применением упрощенной системы налогообложения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81 037,6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+8 000,0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+ 7 148,0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+ 15 148,0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96 185,6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17544">
                <a:tc>
                  <a:txBody>
                    <a:bodyPr/>
                    <a:lstStyle/>
                    <a:p>
                      <a:pPr algn="l" fontAlgn="ctr"/>
                      <a:r>
                        <a:rPr lang="ru-RU" sz="900" b="0" i="0" u="none" strike="noStrike" dirty="0">
                          <a:solidFill>
                            <a:srgbClr val="000000"/>
                          </a:solidFill>
                          <a:latin typeface="Times New Roman"/>
                        </a:rPr>
                        <a:t>000 1 05 02000 02 0000 110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Единый налог на вмененный доход для отдельных видов деятельности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29 700,0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-5 000,0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-2 613,6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-7 613,6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22 086,4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8772">
                <a:tc>
                  <a:txBody>
                    <a:bodyPr/>
                    <a:lstStyle/>
                    <a:p>
                      <a:pPr algn="l" fontAlgn="ctr"/>
                      <a:r>
                        <a:rPr lang="ru-RU" sz="900" b="0" i="0" u="none" strike="noStrike" dirty="0">
                          <a:solidFill>
                            <a:srgbClr val="000000"/>
                          </a:solidFill>
                          <a:latin typeface="Times New Roman"/>
                        </a:rPr>
                        <a:t>000 1 05 03000 01 0000 110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Единый сельскохозяйственный налог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+52,0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+ 52,0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97,0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76316">
                <a:tc>
                  <a:txBody>
                    <a:bodyPr/>
                    <a:lstStyle/>
                    <a:p>
                      <a:pPr algn="l" fontAlgn="ctr"/>
                      <a:r>
                        <a:rPr lang="ru-RU" sz="900" b="0" i="0" u="none" strike="noStrike" dirty="0">
                          <a:solidFill>
                            <a:srgbClr val="000000"/>
                          </a:solidFill>
                          <a:latin typeface="Times New Roman"/>
                        </a:rPr>
                        <a:t>000 1 05 04000 02 0000 110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Налог, взимаемый в связи с применением патентной системы налогообложения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7 200,0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7 500,0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8772">
                <a:tc>
                  <a:txBody>
                    <a:bodyPr/>
                    <a:lstStyle/>
                    <a:p>
                      <a:pPr algn="l" fontAlgn="ctr"/>
                      <a:r>
                        <a:rPr lang="ru-RU" sz="900" b="1" i="0" u="none" strike="noStrike" dirty="0">
                          <a:solidFill>
                            <a:srgbClr val="000000"/>
                          </a:solidFill>
                          <a:latin typeface="Times New Roman"/>
                        </a:rPr>
                        <a:t>000 1 06 00000 00 0000 000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1" i="0" u="none" strike="noStrike">
                          <a:solidFill>
                            <a:srgbClr val="000000"/>
                          </a:solidFill>
                          <a:latin typeface="Times New Roman"/>
                        </a:rPr>
                        <a:t>НАЛОГИ НА ИМУЩЕСТВО</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25 705,0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-405,0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-405,0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25 300,0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8772">
                <a:tc>
                  <a:txBody>
                    <a:bodyPr/>
                    <a:lstStyle/>
                    <a:p>
                      <a:pPr algn="l" fontAlgn="ctr"/>
                      <a:r>
                        <a:rPr lang="ru-RU" sz="900" b="0" i="0" u="none" strike="noStrike">
                          <a:solidFill>
                            <a:srgbClr val="000000"/>
                          </a:solidFill>
                          <a:latin typeface="Times New Roman"/>
                        </a:rPr>
                        <a:t>000 1 06 01000 00 0000 110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Налог на имущество физических лиц</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7 300,0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+1 200,0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+ 1 200,0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8 500,0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8772">
                <a:tc>
                  <a:txBody>
                    <a:bodyPr/>
                    <a:lstStyle/>
                    <a:p>
                      <a:pPr algn="l" fontAlgn="ctr"/>
                      <a:r>
                        <a:rPr lang="ru-RU" sz="900" b="0" i="0" u="none" strike="noStrike" dirty="0">
                          <a:solidFill>
                            <a:srgbClr val="000000"/>
                          </a:solidFill>
                          <a:latin typeface="Times New Roman"/>
                        </a:rPr>
                        <a:t>000 1 06 06000 00 0000 110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dirty="0">
                          <a:solidFill>
                            <a:srgbClr val="000000"/>
                          </a:solidFill>
                          <a:latin typeface="Times New Roman"/>
                        </a:rPr>
                        <a:t>Земельный налог</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18 405,0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-1 605,0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-1 605,0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16 800,0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8772">
                <a:tc>
                  <a:txBody>
                    <a:bodyPr/>
                    <a:lstStyle/>
                    <a:p>
                      <a:pPr algn="l" fontAlgn="ctr"/>
                      <a:r>
                        <a:rPr lang="ru-RU" sz="900" b="1" i="0" u="none" strike="noStrike" dirty="0">
                          <a:solidFill>
                            <a:srgbClr val="000000"/>
                          </a:solidFill>
                          <a:latin typeface="Times New Roman"/>
                        </a:rPr>
                        <a:t>000 1 08 00000 00 0000 000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1" i="0" u="none" strike="noStrike" dirty="0">
                          <a:solidFill>
                            <a:srgbClr val="000000"/>
                          </a:solidFill>
                          <a:latin typeface="Times New Roman"/>
                        </a:rPr>
                        <a:t>ГОСУДАРСТВЕННАЯ ПОШЛИНА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5 602,0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-471,1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-471,1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5 130,9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Прямоугольник 4"/>
          <p:cNvSpPr/>
          <p:nvPr/>
        </p:nvSpPr>
        <p:spPr>
          <a:xfrm>
            <a:off x="107504" y="0"/>
            <a:ext cx="8208912" cy="584775"/>
          </a:xfrm>
          <a:prstGeom prst="rect">
            <a:avLst/>
          </a:prstGeom>
        </p:spPr>
        <p:txBody>
          <a:bodyPr wrap="square">
            <a:spAutoFit/>
          </a:bodyPr>
          <a:lstStyle/>
          <a:p>
            <a:r>
              <a:rPr lang="ru-RU" sz="1600" b="1" i="1" dirty="0" smtClean="0">
                <a:latin typeface="Times New Roman" panose="02020603050405020304" pitchFamily="18" charset="0"/>
                <a:cs typeface="Times New Roman" panose="02020603050405020304" pitchFamily="18" charset="0"/>
              </a:rPr>
              <a:t>Информация о внесении изменений в решение Думы города Урай «О бюджете городского округа город Урай на 2018 год и на плановый период 2019 и 2020 годов» </a:t>
            </a:r>
            <a:endParaRPr lang="ru-RU" sz="16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 xmlns:p14="http://schemas.microsoft.com/office/powerpoint/2010/main" val="1900428055"/>
              </p:ext>
            </p:extLst>
          </p:nvPr>
        </p:nvGraphicFramePr>
        <p:xfrm>
          <a:off x="179512" y="2060848"/>
          <a:ext cx="8856986" cy="4034365"/>
        </p:xfrm>
        <a:graphic>
          <a:graphicData uri="http://schemas.openxmlformats.org/drawingml/2006/table">
            <a:tbl>
              <a:tblPr/>
              <a:tblGrid>
                <a:gridCol w="5519570"/>
                <a:gridCol w="641811"/>
                <a:gridCol w="898535"/>
                <a:gridCol w="898535"/>
                <a:gridCol w="898535"/>
              </a:tblGrid>
              <a:tr h="648074">
                <a:tc rowSpan="2">
                  <a:txBody>
                    <a:bodyPr/>
                    <a:lstStyle/>
                    <a:p>
                      <a:pPr algn="ctr">
                        <a:spcAft>
                          <a:spcPts val="0"/>
                        </a:spcAft>
                      </a:pP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2017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2018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047">
                <a:tc vMerge="1">
                  <a:txBody>
                    <a:bodyPr/>
                    <a:lstStyle/>
                    <a:p>
                      <a:pPr>
                        <a:spcAft>
                          <a:spcPts val="0"/>
                        </a:spcAft>
                      </a:pPr>
                      <a:endParaRPr lang="ru-RU" sz="1200" dirty="0">
                        <a:effectLst/>
                        <a:latin typeface="Arial" pitchFamily="34" charset="0"/>
                        <a:ea typeface="Times New Roman" panose="02020603050405020304" pitchFamily="18" charset="0"/>
                        <a:cs typeface="Arial" pitchFamily="34" charset="0"/>
                      </a:endParaRPr>
                    </a:p>
                  </a:txBody>
                  <a:tcPr marL="39922" marR="3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047">
                <a:tc>
                  <a:txBody>
                    <a:bodyPr/>
                    <a:lstStyle/>
                    <a:p>
                      <a:pPr indent="-3810">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Отношение количества проведенных контрольных мероприятий от запланированных </a:t>
                      </a:r>
                    </a:p>
                  </a:txBody>
                  <a:tcPr marL="24500" marR="24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500" marR="24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116,7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114,3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53">
                <a:tc>
                  <a:txBody>
                    <a:bodyPr/>
                    <a:lstStyle/>
                    <a:p>
                      <a:pPr indent="-3810">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Доля информации, размещенной в информационно-телекоммуникационной сети «Интернет», в общем объеме информации, обязательной к размещению в соответствии с нормативными правовыми актами Российской Федерации, автономного округа, муниципального образования</a:t>
                      </a:r>
                    </a:p>
                  </a:txBody>
                  <a:tcPr marL="24500" marR="24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500" marR="24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026">
                <a:tc>
                  <a:txBody>
                    <a:bodyPr/>
                    <a:lstStyle/>
                    <a:p>
                      <a:pPr indent="-3810">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Доля главных распорядителей средств бюджета муниципального образования, представивших отчетность в сроки, установленные финансовым органом </a:t>
                      </a:r>
                    </a:p>
                  </a:txBody>
                  <a:tcPr marL="24500" marR="24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500" marR="24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026">
                <a:tc>
                  <a:txBody>
                    <a:bodyPr/>
                    <a:lstStyle/>
                    <a:p>
                      <a:pPr indent="-3810">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Процент исполнения представлений (предписаний), вынесенных по результатам проведения контрольных мероприятий</a:t>
                      </a:r>
                    </a:p>
                  </a:txBody>
                  <a:tcPr marL="24500" marR="24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500" marR="24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53">
                <a:tc>
                  <a:txBody>
                    <a:bodyPr/>
                    <a:lstStyle/>
                    <a:p>
                      <a:pPr indent="-3810">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Доля налоговых и неналоговых доходов местного бюджета (за исключением поступлений налоговых доходов по дополнительным нормативам отчислений) в общем объеме собственных доходов бюджета муниципального образования (без учета субвенций)</a:t>
                      </a:r>
                    </a:p>
                  </a:txBody>
                  <a:tcPr marL="24500" marR="24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500" marR="24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52,1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36,6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4039">
                <a:tc>
                  <a:txBody>
                    <a:bodyPr/>
                    <a:lstStyle/>
                    <a:p>
                      <a:pPr indent="-3810">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Доля просроченной кредиторской задолженности по оплате труда (включая начисления на оплату труда) муниципальных учреждений в общем объеме расходов муниципального образования на оплату труда (включая начисления на оплату труда)</a:t>
                      </a:r>
                    </a:p>
                  </a:txBody>
                  <a:tcPr marL="24500" marR="2450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500" marR="2450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Прямоугольник 1"/>
          <p:cNvSpPr/>
          <p:nvPr/>
        </p:nvSpPr>
        <p:spPr>
          <a:xfrm>
            <a:off x="323528" y="1484784"/>
            <a:ext cx="8208912" cy="338554"/>
          </a:xfrm>
          <a:prstGeom prst="rect">
            <a:avLst/>
          </a:prstGeom>
        </p:spPr>
        <p:txBody>
          <a:bodyPr wrap="square">
            <a:spAutoFit/>
          </a:bodyPr>
          <a:lstStyle/>
          <a:p>
            <a:pPr lvl="0" fontAlgn="b"/>
            <a:r>
              <a:rPr lang="ru-RU" sz="1600" b="1"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
        <p:nvSpPr>
          <p:cNvPr id="3" name="Прямоугольник 2"/>
          <p:cNvSpPr/>
          <p:nvPr/>
        </p:nvSpPr>
        <p:spPr>
          <a:xfrm>
            <a:off x="7308304" y="1052736"/>
            <a:ext cx="1636474" cy="276999"/>
          </a:xfrm>
          <a:prstGeom prst="rect">
            <a:avLst/>
          </a:prstGeom>
        </p:spPr>
        <p:txBody>
          <a:bodyPr wrap="none">
            <a:spAutoFit/>
          </a:bodyPr>
          <a:lstStyle/>
          <a:p>
            <a:pPr lvl="0" fontAlgn="b"/>
            <a:r>
              <a:rPr lang="ru-RU" sz="1200" dirty="0">
                <a:solidFill>
                  <a:srgbClr val="000000"/>
                </a:solidFill>
                <a:latin typeface="Times New Roman" panose="02020603050405020304" pitchFamily="18" charset="0"/>
                <a:cs typeface="Times New Roman" panose="02020603050405020304" pitchFamily="18" charset="0"/>
              </a:rPr>
              <a:t>(продолжение слайда)</a:t>
            </a:r>
          </a:p>
        </p:txBody>
      </p:sp>
    </p:spTree>
    <p:extLst>
      <p:ext uri="{BB962C8B-B14F-4D97-AF65-F5344CB8AC3E}">
        <p14:creationId xmlns="" xmlns:p14="http://schemas.microsoft.com/office/powerpoint/2010/main" val="3938322731"/>
      </p:ext>
    </p:extLst>
  </p:cSld>
  <p:clrMapOvr>
    <a:masterClrMapping/>
  </p:clrMapOvr>
  <p:transition spd="slow"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9144000" cy="584775"/>
          </a:xfrm>
          <a:prstGeom prst="rect">
            <a:avLst/>
          </a:prstGeom>
        </p:spPr>
        <p:txBody>
          <a:bodyPr wrap="square">
            <a:spAutoFit/>
          </a:bodyPr>
          <a:lstStyle/>
          <a:p>
            <a:pP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a:t>
            </a:r>
            <a:r>
              <a:rPr lang="ru-RU" sz="1600" b="1" i="1" dirty="0" smtClean="0">
                <a:solidFill>
                  <a:srgbClr val="000000"/>
                </a:solidFill>
                <a:latin typeface="Times New Roman" panose="02020603050405020304" pitchFamily="18" charset="0"/>
                <a:cs typeface="Times New Roman" panose="02020603050405020304" pitchFamily="18" charset="0"/>
              </a:rPr>
              <a:t>показателей муниципальной программы</a:t>
            </a:r>
          </a:p>
          <a:p>
            <a:pPr fontAlgn="b"/>
            <a:r>
              <a:rPr lang="ru-RU" sz="1600" b="1" i="1" dirty="0" smtClean="0">
                <a:solidFill>
                  <a:srgbClr val="000000"/>
                </a:solidFill>
                <a:latin typeface="Times New Roman" panose="02020603050405020304" pitchFamily="18" charset="0"/>
                <a:cs typeface="Times New Roman" panose="02020603050405020304" pitchFamily="18" charset="0"/>
              </a:rPr>
              <a:t>«Совершенствование </a:t>
            </a:r>
            <a:r>
              <a:rPr lang="ru-RU" sz="1600" b="1" i="1" dirty="0">
                <a:solidFill>
                  <a:srgbClr val="000000"/>
                </a:solidFill>
                <a:latin typeface="Times New Roman" panose="02020603050405020304" pitchFamily="18" charset="0"/>
                <a:cs typeface="Times New Roman" panose="02020603050405020304" pitchFamily="18" charset="0"/>
              </a:rPr>
              <a:t>и развитие муниципального управления в городе </a:t>
            </a:r>
            <a:r>
              <a:rPr lang="ru-RU" sz="1600" b="1" i="1" dirty="0" smtClean="0">
                <a:solidFill>
                  <a:srgbClr val="000000"/>
                </a:solidFill>
                <a:latin typeface="Times New Roman" panose="02020603050405020304" pitchFamily="18" charset="0"/>
                <a:cs typeface="Times New Roman" panose="02020603050405020304" pitchFamily="18" charset="0"/>
              </a:rPr>
              <a:t>Урай» </a:t>
            </a:r>
            <a:r>
              <a:rPr lang="ru-RU" sz="1600" b="1" i="1" dirty="0">
                <a:solidFill>
                  <a:srgbClr val="000000"/>
                </a:solidFill>
                <a:latin typeface="Times New Roman" panose="02020603050405020304" pitchFamily="18" charset="0"/>
                <a:cs typeface="Times New Roman" panose="02020603050405020304" pitchFamily="18" charset="0"/>
              </a:rPr>
              <a:t>на 2015-2017 год</a:t>
            </a:r>
          </a:p>
        </p:txBody>
      </p:sp>
      <p:graphicFrame>
        <p:nvGraphicFramePr>
          <p:cNvPr id="3" name="Таблица 2"/>
          <p:cNvGraphicFramePr>
            <a:graphicFrameLocks noGrp="1"/>
          </p:cNvGraphicFramePr>
          <p:nvPr>
            <p:extLst>
              <p:ext uri="{D42A27DB-BD31-4B8C-83A1-F6EECF244321}">
                <p14:modId xmlns="" xmlns:p14="http://schemas.microsoft.com/office/powerpoint/2010/main" val="1822108912"/>
              </p:ext>
            </p:extLst>
          </p:nvPr>
        </p:nvGraphicFramePr>
        <p:xfrm>
          <a:off x="30864" y="1772816"/>
          <a:ext cx="8928992" cy="4904216"/>
        </p:xfrm>
        <a:graphic>
          <a:graphicData uri="http://schemas.openxmlformats.org/drawingml/2006/table">
            <a:tbl>
              <a:tblPr/>
              <a:tblGrid>
                <a:gridCol w="5580622"/>
                <a:gridCol w="722197"/>
                <a:gridCol w="853506"/>
                <a:gridCol w="853506"/>
                <a:gridCol w="919161"/>
              </a:tblGrid>
              <a:tr h="216024">
                <a:tc rowSpan="2">
                  <a:txBody>
                    <a:bodyPr/>
                    <a:lstStyle/>
                    <a:p>
                      <a:pPr algn="ctr">
                        <a:spcAft>
                          <a:spcPts val="0"/>
                        </a:spcAft>
                      </a:pP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2017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2018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5435">
                <a:tc vMerge="1">
                  <a:txBody>
                    <a:bodyPr/>
                    <a:lstStyle/>
                    <a:p>
                      <a:pPr>
                        <a:spcAft>
                          <a:spcPts val="0"/>
                        </a:spcAft>
                      </a:pPr>
                      <a:endParaRPr lang="ru-RU" sz="1200" dirty="0">
                        <a:effectLst/>
                        <a:latin typeface="Arial" pitchFamily="34" charset="0"/>
                        <a:ea typeface="Times New Roman" panose="02020603050405020304" pitchFamily="18" charset="0"/>
                        <a:cs typeface="Arial" pitchFamily="34" charset="0"/>
                      </a:endParaRPr>
                    </a:p>
                  </a:txBody>
                  <a:tcPr marL="39922" marR="3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402">
                <a:tc>
                  <a:txBody>
                    <a:bodyPr/>
                    <a:lstStyle/>
                    <a:p>
                      <a:pPr>
                        <a:spcAft>
                          <a:spcPts val="0"/>
                        </a:spcAft>
                      </a:pPr>
                      <a:r>
                        <a:rPr lang="ru-RU" sz="1000" dirty="0">
                          <a:latin typeface="Times New Roman" panose="02020603050405020304" pitchFamily="18" charset="0"/>
                          <a:ea typeface="Times New Roman"/>
                          <a:cs typeface="Times New Roman" panose="02020603050405020304" pitchFamily="18" charset="0"/>
                        </a:rPr>
                        <a:t>Удовлетворенность населения деятельностью главы города Урай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latin typeface="Times New Roman" panose="02020603050405020304" pitchFamily="18" charset="0"/>
                          <a:ea typeface="Times New Roman"/>
                          <a:cs typeface="Times New Roman" panose="02020603050405020304" pitchFamily="18" charset="0"/>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60,9</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62,0</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59,8</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299">
                <a:tc>
                  <a:txBody>
                    <a:bodyPr/>
                    <a:lstStyle/>
                    <a:p>
                      <a:pPr>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Расходы бюджета муниципального образования на содержание работников органов местного самоуправления в расчете на одного жителя муниципального образования</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рублей</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6513,1</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6764,6</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6643,7</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2285">
                <a:tc>
                  <a:txBody>
                    <a:bodyPr/>
                    <a:lstStyle/>
                    <a:p>
                      <a:pPr>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Доля запущенных проектов в отчетном периоде в общем количестве проектов, планируемых к запуску в отчетном периоде</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dirty="0" smtClean="0">
                        <a:latin typeface="Times New Roman" panose="02020603050405020304" pitchFamily="18" charset="0"/>
                        <a:ea typeface="Times New Roman"/>
                        <a:cs typeface="Times New Roman" panose="02020603050405020304" pitchFamily="18" charset="0"/>
                      </a:endParaRPr>
                    </a:p>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100,0</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100,0</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100,0</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8841">
                <a:tc>
                  <a:txBody>
                    <a:bodyPr/>
                    <a:lstStyle/>
                    <a:p>
                      <a:pPr>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Обеспечение бесспорности выданных юридически значимых документов о государственной регистрации актов гражданского состояния</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ru-RU" sz="1000" dirty="0" smtClean="0">
                        <a:latin typeface="Times New Roman" panose="02020603050405020304" pitchFamily="18" charset="0"/>
                        <a:ea typeface="Times New Roman"/>
                        <a:cs typeface="Times New Roman" panose="02020603050405020304" pitchFamily="18" charset="0"/>
                      </a:endParaRPr>
                    </a:p>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95,5</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95,5</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98,0</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806">
                <a:tc>
                  <a:txBody>
                    <a:bodyPr/>
                    <a:lstStyle/>
                    <a:p>
                      <a:pPr algn="just">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Доля детей-сирот и детей, оставшихся без попечения родителей, переданных на воспитание в семью граждан, от общей численности детей-сирот и детей, оставшихся без попечения родителей</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94,7</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94,7</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97,5</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9941">
                <a:tc>
                  <a:txBody>
                    <a:bodyPr/>
                    <a:lstStyle/>
                    <a:p>
                      <a:pPr algn="just">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Численность граждан, ежегодно трудоустраиваемых на временные и общественные работы</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Чел.</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556</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556</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642</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9402">
                <a:tc>
                  <a:txBody>
                    <a:bodyPr/>
                    <a:lstStyle/>
                    <a:p>
                      <a:pPr algn="just">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Доля муниципальных служащих, которым предоставляются гарантии по выплате муниципальной пенсии</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100,0</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100,0</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100,0</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6955">
                <a:tc>
                  <a:txBody>
                    <a:bodyPr/>
                    <a:lstStyle/>
                    <a:p>
                      <a:pPr algn="just">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Доля граждан, которым предоставляются выплаты согласно утвержденному порядку</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100,0</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100,0</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100,0</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806">
                <a:tc>
                  <a:txBody>
                    <a:bodyPr/>
                    <a:lstStyle/>
                    <a:p>
                      <a:pPr algn="just">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Уровень удовлетворенности жителей города </a:t>
                      </a:r>
                      <a:r>
                        <a:rPr kumimoji="0" lang="ru-RU" sz="1000" kern="1200" dirty="0" err="1" smtClean="0">
                          <a:solidFill>
                            <a:schemeClr val="tx1"/>
                          </a:solidFill>
                          <a:effectLst/>
                          <a:latin typeface="Times New Roman" panose="02020603050405020304" pitchFamily="18" charset="0"/>
                          <a:ea typeface="+mn-ea"/>
                          <a:cs typeface="Times New Roman" panose="02020603050405020304" pitchFamily="18" charset="0"/>
                        </a:rPr>
                        <a:t>Урай</a:t>
                      </a: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 качеством предоставления государственных и муниципальных услуг </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не менее 90%</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не менее 90%</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91,6</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5045">
                <a:tc>
                  <a:txBody>
                    <a:bodyPr/>
                    <a:lstStyle/>
                    <a:p>
                      <a:pPr algn="just">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Доля утвержденных административных регламентов по предоставлению муниципальных услуг в муниципальном образовании город </a:t>
                      </a:r>
                      <a:r>
                        <a:rPr kumimoji="0" lang="ru-RU" sz="1000" kern="1200" dirty="0" err="1" smtClean="0">
                          <a:solidFill>
                            <a:schemeClr val="tx1"/>
                          </a:solidFill>
                          <a:effectLst/>
                          <a:latin typeface="Times New Roman" panose="02020603050405020304" pitchFamily="18" charset="0"/>
                          <a:ea typeface="+mn-ea"/>
                          <a:cs typeface="Times New Roman" panose="02020603050405020304" pitchFamily="18" charset="0"/>
                        </a:rPr>
                        <a:t>Урай</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не менее</a:t>
                      </a:r>
                      <a:r>
                        <a:rPr lang="ru-RU" sz="1000" baseline="0" dirty="0" smtClean="0">
                          <a:latin typeface="Times New Roman" panose="02020603050405020304" pitchFamily="18" charset="0"/>
                          <a:ea typeface="Times New Roman"/>
                          <a:cs typeface="Times New Roman" panose="02020603050405020304" pitchFamily="18" charset="0"/>
                        </a:rPr>
                        <a:t> 95%</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не менее 95%</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100,0</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324">
                <a:tc>
                  <a:txBody>
                    <a:bodyPr/>
                    <a:lstStyle/>
                    <a:p>
                      <a:pPr>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Доля граждан, использующих механизм получения государственных и муниципальных услуг в электронной форме</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 </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Не менее 70%</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Не менее 70%</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97,9</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876">
                <a:tc>
                  <a:txBody>
                    <a:bodyPr/>
                    <a:lstStyle/>
                    <a:p>
                      <a:pPr>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Время ожидания в очереди при обращении заявителя в орган местного самоуправления для получения муниципальных услуг</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минут</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до 15 мин.</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до 15 мин.</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2</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876">
                <a:tc>
                  <a:txBody>
                    <a:bodyPr/>
                    <a:lstStyle/>
                    <a:p>
                      <a:pPr>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Обеспеченность окнами приема заявителей на получение государственных и муниципальных услуг по принципу «одного окна» </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не менее</a:t>
                      </a:r>
                      <a:r>
                        <a:rPr lang="ru-RU" sz="1000" baseline="0" dirty="0" smtClean="0">
                          <a:latin typeface="Times New Roman" panose="02020603050405020304" pitchFamily="18" charset="0"/>
                          <a:ea typeface="Times New Roman"/>
                          <a:cs typeface="Times New Roman" panose="02020603050405020304" pitchFamily="18" charset="0"/>
                        </a:rPr>
                        <a:t> 95%</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не менее 95%</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185,6</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251520" y="620688"/>
            <a:ext cx="5184576" cy="523220"/>
          </a:xfrm>
          <a:prstGeom prst="rect">
            <a:avLst/>
          </a:prstGeom>
        </p:spPr>
        <p:txBody>
          <a:bodyPr wrap="square">
            <a:spAutoFit/>
          </a:bodyPr>
          <a:lstStyle/>
          <a:p>
            <a:pPr fontAlgn="b"/>
            <a:r>
              <a:rPr lang="ru-RU" sz="1400" b="1" dirty="0" smtClean="0">
                <a:solidFill>
                  <a:srgbClr val="000000"/>
                </a:solidFill>
                <a:latin typeface="Times New Roman" panose="02020603050405020304" pitchFamily="18" charset="0"/>
                <a:cs typeface="Times New Roman" panose="02020603050405020304" pitchFamily="18" charset="0"/>
              </a:rPr>
              <a:t>Предусмотрено на год – 450 113,6 </a:t>
            </a:r>
            <a:r>
              <a:rPr lang="ru-RU" sz="1400" b="1" dirty="0" err="1" smtClean="0">
                <a:solidFill>
                  <a:srgbClr val="000000"/>
                </a:solidFill>
                <a:latin typeface="Times New Roman" panose="02020603050405020304" pitchFamily="18" charset="0"/>
                <a:cs typeface="Times New Roman" panose="02020603050405020304" pitchFamily="18" charset="0"/>
              </a:rPr>
              <a:t>тыс.рублей</a:t>
            </a:r>
            <a:endParaRPr lang="ru-RU" sz="1400" b="1" dirty="0" smtClean="0">
              <a:solidFill>
                <a:srgbClr val="000000"/>
              </a:solidFill>
              <a:latin typeface="Times New Roman" panose="02020603050405020304" pitchFamily="18" charset="0"/>
              <a:cs typeface="Times New Roman" panose="02020603050405020304" pitchFamily="18" charset="0"/>
            </a:endParaRPr>
          </a:p>
          <a:p>
            <a:pPr fontAlgn="b"/>
            <a:r>
              <a:rPr lang="ru-RU" sz="1400" b="1" dirty="0" smtClean="0">
                <a:solidFill>
                  <a:srgbClr val="000000"/>
                </a:solidFill>
                <a:latin typeface="Times New Roman" panose="02020603050405020304" pitchFamily="18" charset="0"/>
                <a:cs typeface="Times New Roman" panose="02020603050405020304" pitchFamily="18" charset="0"/>
              </a:rPr>
              <a:t>исполнено – 442 333,6 </a:t>
            </a:r>
            <a:r>
              <a:rPr lang="ru-RU" sz="1400" b="1" dirty="0" err="1" smtClean="0">
                <a:solidFill>
                  <a:srgbClr val="000000"/>
                </a:solidFill>
                <a:latin typeface="Times New Roman" panose="02020603050405020304" pitchFamily="18" charset="0"/>
                <a:cs typeface="Times New Roman" panose="02020603050405020304" pitchFamily="18" charset="0"/>
              </a:rPr>
              <a:t>тыс.рублей</a:t>
            </a:r>
            <a:endParaRPr lang="ru-RU" sz="1400" b="1" dirty="0">
              <a:solidFill>
                <a:srgbClr val="0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07504" y="1268760"/>
            <a:ext cx="8568952"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 xmlns:p14="http://schemas.microsoft.com/office/powerpoint/2010/main" val="893755599"/>
      </p:ext>
    </p:extLst>
  </p:cSld>
  <p:clrMapOvr>
    <a:masterClrMapping/>
  </p:clrMapOvr>
  <p:transition spd="slow"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 xmlns:p14="http://schemas.microsoft.com/office/powerpoint/2010/main" val="1788459161"/>
              </p:ext>
            </p:extLst>
          </p:nvPr>
        </p:nvGraphicFramePr>
        <p:xfrm>
          <a:off x="35496" y="692696"/>
          <a:ext cx="8856988" cy="6128726"/>
        </p:xfrm>
        <a:graphic>
          <a:graphicData uri="http://schemas.openxmlformats.org/drawingml/2006/table">
            <a:tbl>
              <a:tblPr/>
              <a:tblGrid>
                <a:gridCol w="5427060"/>
                <a:gridCol w="698681"/>
                <a:gridCol w="910221"/>
                <a:gridCol w="910221"/>
                <a:gridCol w="910805"/>
              </a:tblGrid>
              <a:tr h="80392">
                <a:tc rowSpan="2">
                  <a:txBody>
                    <a:bodyPr/>
                    <a:lstStyle/>
                    <a:p>
                      <a:pPr algn="ctr">
                        <a:spcAft>
                          <a:spcPts val="0"/>
                        </a:spcAft>
                      </a:pPr>
                      <a:r>
                        <a:rPr lang="ru-RU" sz="1000" dirty="0">
                          <a:effectLst/>
                          <a:latin typeface="Arial" pitchFamily="34" charset="0"/>
                          <a:ea typeface="Calibri" panose="020F0502020204030204" pitchFamily="34" charset="0"/>
                          <a:cs typeface="Arial" pitchFamily="34" charset="0"/>
                        </a:rPr>
                        <a:t>Наименование целевого показателя</a:t>
                      </a:r>
                      <a:endParaRPr lang="ru-RU" sz="1000" dirty="0">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2017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2018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pPr>
                        <a:spcAft>
                          <a:spcPts val="0"/>
                        </a:spcAft>
                      </a:pPr>
                      <a:endParaRPr lang="ru-RU"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6396">
                <a:tc>
                  <a:txBody>
                    <a:bodyPr/>
                    <a:lstStyle/>
                    <a:p>
                      <a:pPr>
                        <a:spcAft>
                          <a:spcPts val="0"/>
                        </a:spcAft>
                      </a:pPr>
                      <a:r>
                        <a:rPr lang="ru-RU" sz="1100" dirty="0">
                          <a:latin typeface="Times New Roman"/>
                          <a:ea typeface="Times New Roman"/>
                          <a:cs typeface="Times New Roman"/>
                        </a:rPr>
                        <a:t>Среднее время ожидания в очереди для подачи (получения) документов </a:t>
                      </a:r>
                      <a:endParaRPr lang="ru-RU"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минут</a:t>
                      </a:r>
                      <a:endParaRPr lang="ru-RU" sz="10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до 15 мин.</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до 15 мин.</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latin typeface="Times New Roman" panose="02020603050405020304" pitchFamily="18" charset="0"/>
                          <a:ea typeface="Times New Roman"/>
                          <a:cs typeface="Times New Roman" panose="02020603050405020304" pitchFamily="18" charset="0"/>
                        </a:rPr>
                        <a:t>2,13</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053">
                <a:tc>
                  <a:txBody>
                    <a:bodyPr/>
                    <a:lstStyle/>
                    <a:p>
                      <a:pPr>
                        <a:spcAft>
                          <a:spcPts val="0"/>
                        </a:spcAft>
                      </a:pPr>
                      <a:r>
                        <a:rPr lang="ru-RU" sz="1100" dirty="0">
                          <a:latin typeface="Times New Roman"/>
                          <a:ea typeface="Times New Roman"/>
                          <a:cs typeface="Times New Roman"/>
                        </a:rPr>
                        <a:t>Организация предоставления муниципальных услуг в многофункциональных центрах  предоставления государственных и муниципальных услуг</a:t>
                      </a:r>
                      <a:endParaRPr lang="ru-RU"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latin typeface="Times New Roman"/>
                          <a:ea typeface="Times New Roman"/>
                          <a:cs typeface="Times New Roman"/>
                        </a:rPr>
                        <a:t>услуг</a:t>
                      </a:r>
                      <a:endParaRPr lang="ru-RU" sz="10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44 827</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47469</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52980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105">
                <a:tc>
                  <a:txBody>
                    <a:bodyPr/>
                    <a:lstStyle/>
                    <a:p>
                      <a:pPr>
                        <a:spcAft>
                          <a:spcPts val="0"/>
                        </a:spcAft>
                      </a:pPr>
                      <a:r>
                        <a:rPr lang="ru-RU" sz="1100" dirty="0">
                          <a:latin typeface="Times New Roman"/>
                          <a:ea typeface="Times New Roman"/>
                          <a:cs typeface="Times New Roman"/>
                        </a:rPr>
                        <a:t>Количество муниципальных служащих, повысивших профессиональный уровень в соответствии с потребностями</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чел.</a:t>
                      </a:r>
                      <a:endParaRPr lang="ru-RU"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8</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27</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48</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105">
                <a:tc>
                  <a:txBody>
                    <a:bodyPr/>
                    <a:lstStyle/>
                    <a:p>
                      <a:pPr>
                        <a:spcAft>
                          <a:spcPts val="0"/>
                        </a:spcAft>
                      </a:pPr>
                      <a:r>
                        <a:rPr lang="ru-RU" sz="1100">
                          <a:latin typeface="Times New Roman"/>
                          <a:ea typeface="Times New Roman"/>
                          <a:cs typeface="Times New Roman"/>
                        </a:rPr>
                        <a:t>Доля должностей муниципальной службы высшей, главной и ведущей группы, учрежденных для выполнения функции «руководитель», на которые сформирован резерв кадров</a:t>
                      </a:r>
                      <a:endParaRPr lang="ru-RU"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latin typeface="Times New Roman"/>
                          <a:ea typeface="Times New Roman"/>
                          <a:cs typeface="Times New Roman"/>
                        </a:rPr>
                        <a:t>%</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80,0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85,0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86,4</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105">
                <a:tc>
                  <a:txBody>
                    <a:bodyPr/>
                    <a:lstStyle/>
                    <a:p>
                      <a:pPr>
                        <a:spcAft>
                          <a:spcPts val="0"/>
                        </a:spcAft>
                      </a:pPr>
                      <a:r>
                        <a:rPr lang="ru-RU" sz="1100" dirty="0">
                          <a:latin typeface="Times New Roman"/>
                          <a:ea typeface="Times New Roman"/>
                          <a:cs typeface="Times New Roman"/>
                        </a:rPr>
                        <a:t>Доля должностей муниципальной службы высшей, главной и ведущей группы, учрежденных для выполнения функции «руководитель», на которые сформирован резерв кадров, замещаемых на основе назначения из резерва кадров, ежегодно</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latin typeface="Times New Roman"/>
                          <a:ea typeface="Times New Roman"/>
                          <a:cs typeface="Times New Roman"/>
                        </a:rPr>
                        <a:t>%</a:t>
                      </a:r>
                      <a:endParaRPr lang="ru-RU" sz="12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50,0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50,0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105">
                <a:tc>
                  <a:txBody>
                    <a:bodyPr/>
                    <a:lstStyle/>
                    <a:p>
                      <a:pPr>
                        <a:spcAft>
                          <a:spcPts val="0"/>
                        </a:spcAft>
                      </a:pPr>
                      <a:r>
                        <a:rPr lang="ru-RU" sz="1100" dirty="0">
                          <a:latin typeface="Times New Roman"/>
                          <a:ea typeface="Times New Roman"/>
                          <a:cs typeface="Times New Roman"/>
                        </a:rPr>
                        <a:t>Соответствие принятых муниципальных правовых актов действующему законодательству о муниципальной службе и противодействии коррупции</a:t>
                      </a:r>
                      <a:endParaRPr lang="ru-RU"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latin typeface="Times New Roman"/>
                          <a:ea typeface="Times New Roman"/>
                          <a:cs typeface="Times New Roman"/>
                        </a:rPr>
                        <a:t>%</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105">
                <a:tc>
                  <a:txBody>
                    <a:bodyPr/>
                    <a:lstStyle/>
                    <a:p>
                      <a:pPr indent="11430">
                        <a:spcAft>
                          <a:spcPts val="0"/>
                        </a:spcAft>
                        <a:tabLst>
                          <a:tab pos="228600" algn="l"/>
                        </a:tabLst>
                      </a:pPr>
                      <a:r>
                        <a:rPr lang="ru-RU" sz="1100" dirty="0">
                          <a:latin typeface="Times New Roman"/>
                          <a:ea typeface="Times New Roman"/>
                          <a:cs typeface="Times New Roman"/>
                        </a:rPr>
                        <a:t>Доля участников конкурса «Лучший работник органов местного самоуправления города </a:t>
                      </a:r>
                      <a:r>
                        <a:rPr lang="ru-RU" sz="1100" dirty="0" err="1">
                          <a:latin typeface="Times New Roman"/>
                          <a:ea typeface="Times New Roman"/>
                          <a:cs typeface="Times New Roman"/>
                        </a:rPr>
                        <a:t>Урай</a:t>
                      </a:r>
                      <a:r>
                        <a:rPr lang="ru-RU" sz="1100" dirty="0">
                          <a:latin typeface="Times New Roman"/>
                          <a:ea typeface="Times New Roman"/>
                          <a:cs typeface="Times New Roman"/>
                        </a:rPr>
                        <a:t>» от общего числа работников органов местного самоуправления города </a:t>
                      </a:r>
                      <a:r>
                        <a:rPr lang="ru-RU" sz="1100" dirty="0" err="1">
                          <a:latin typeface="Times New Roman"/>
                          <a:ea typeface="Times New Roman"/>
                          <a:cs typeface="Times New Roman"/>
                        </a:rPr>
                        <a:t>Урай</a:t>
                      </a:r>
                      <a:endParaRPr lang="ru-RU" sz="10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latin typeface="Times New Roman"/>
                          <a:ea typeface="Times New Roman"/>
                          <a:cs typeface="Times New Roman"/>
                        </a:rPr>
                        <a:t>%</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8,0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8,0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105">
                <a:tc>
                  <a:txBody>
                    <a:bodyPr/>
                    <a:lstStyle/>
                    <a:p>
                      <a:pPr indent="11430">
                        <a:spcAft>
                          <a:spcPts val="0"/>
                        </a:spcAft>
                        <a:tabLst>
                          <a:tab pos="228600" algn="l"/>
                        </a:tabLs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Доля объектов недвижимого имущества, на которые зарегистрировано право собственности муниципального образования, в общем объеме объектов, подлежащих государственной регистрации, за исключением земельных участков</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83,4</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85,6</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91,9</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105">
                <a:tc>
                  <a:txBody>
                    <a:bodyPr/>
                    <a:lstStyle/>
                    <a:p>
                      <a:pPr indent="11430">
                        <a:spcAft>
                          <a:spcPts val="0"/>
                        </a:spcAft>
                        <a:tabLst>
                          <a:tab pos="228600" algn="l"/>
                        </a:tabLs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Доля проведенных ревизионных проверок от плана согласно утвержденному графику проведения ревизионных проверок</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105">
                <a:tc>
                  <a:txBody>
                    <a:bodyPr/>
                    <a:lstStyle/>
                    <a:p>
                      <a:pPr indent="11430">
                        <a:spcAft>
                          <a:spcPts val="0"/>
                        </a:spcAft>
                        <a:tabLst>
                          <a:tab pos="228600" algn="l"/>
                        </a:tabLs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Доля основных фондов организаций муниципальной формы собственности, находящихся в стадии банкротства, в основных фондах организаций муниципальной собственности (на конец года по полной учетной стоимости)</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0,0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105">
                <a:tc>
                  <a:txBody>
                    <a:bodyPr/>
                    <a:lstStyle/>
                    <a:p>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Доля поступлений  доходов от использования муниципального имущества от  плана по поступлению в бюджет городского округа город </a:t>
                      </a:r>
                      <a:r>
                        <a:rPr kumimoji="0" lang="ru-RU" sz="1000" kern="1200" dirty="0" err="1" smtClean="0">
                          <a:solidFill>
                            <a:schemeClr val="tx1"/>
                          </a:solidFill>
                          <a:effectLst/>
                          <a:latin typeface="Times New Roman" panose="02020603050405020304" pitchFamily="18" charset="0"/>
                          <a:ea typeface="+mn-ea"/>
                          <a:cs typeface="Times New Roman" panose="02020603050405020304" pitchFamily="18" charset="0"/>
                        </a:rPr>
                        <a:t>Урай</a:t>
                      </a: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 средств от использования муниципального  имущества</a:t>
                      </a:r>
                    </a:p>
                    <a:p>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 за исключением объектов муниципального жилого фонда)</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105">
                <a:tc>
                  <a:txBody>
                    <a:bodyPr/>
                    <a:lstStyle/>
                    <a:p>
                      <a:pPr indent="11430">
                        <a:spcAft>
                          <a:spcPts val="0"/>
                        </a:spcAft>
                        <a:tabLst>
                          <a:tab pos="228600" algn="l"/>
                        </a:tabLs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Удельный вес застрахованного имущества в общем объеме объектов, подлежащих страхованию</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105">
                <a:tc>
                  <a:txBody>
                    <a:bodyPr/>
                    <a:lstStyle/>
                    <a:p>
                      <a:pPr indent="11430">
                        <a:spcAft>
                          <a:spcPts val="0"/>
                        </a:spcAft>
                        <a:tabLst>
                          <a:tab pos="228600" algn="l"/>
                        </a:tabLs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Удельный вес земельных участков, подлежащих продаже и передаче в аренду,   в общем количестве земельных участков, сформированных и переданных на исполнение</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100,0</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105">
                <a:tc>
                  <a:txBody>
                    <a:bodyPr/>
                    <a:lstStyle/>
                    <a:p>
                      <a:pPr indent="11430">
                        <a:spcAft>
                          <a:spcPts val="0"/>
                        </a:spcAft>
                        <a:tabLst>
                          <a:tab pos="228600" algn="l"/>
                        </a:tabLs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Доля площади муниципальных квартир, находящихся в простое, к общей площади муниципального имущества</a:t>
                      </a:r>
                      <a:endParaRPr lang="ru-RU" sz="1000" dirty="0">
                        <a:latin typeface="Times New Roman" panose="02020603050405020304" pitchFamily="18" charset="0"/>
                        <a:ea typeface="Times New Roman"/>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33,3</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33,3</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200" dirty="0" smtClean="0">
                          <a:latin typeface="Times New Roman"/>
                          <a:ea typeface="Times New Roman"/>
                          <a:cs typeface="Times New Roman"/>
                        </a:rPr>
                        <a:t>23,3</a:t>
                      </a:r>
                      <a:endParaRPr lang="ru-RU" sz="12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Прямоугольник 1"/>
          <p:cNvSpPr/>
          <p:nvPr/>
        </p:nvSpPr>
        <p:spPr>
          <a:xfrm>
            <a:off x="7380312" y="0"/>
            <a:ext cx="1636474" cy="276999"/>
          </a:xfrm>
          <a:prstGeom prst="rect">
            <a:avLst/>
          </a:prstGeom>
        </p:spPr>
        <p:txBody>
          <a:bodyPr wrap="none">
            <a:spAutoFit/>
          </a:bodyPr>
          <a:lstStyle/>
          <a:p>
            <a:pPr lvl="0" fontAlgn="b"/>
            <a:r>
              <a:rPr lang="ru-RU" sz="1200" dirty="0">
                <a:solidFill>
                  <a:srgbClr val="000000"/>
                </a:solidFill>
                <a:latin typeface="Times New Roman" panose="02020603050405020304" pitchFamily="18" charset="0"/>
                <a:cs typeface="Times New Roman" panose="02020603050405020304" pitchFamily="18" charset="0"/>
              </a:rPr>
              <a:t>(продолжение слайда)</a:t>
            </a:r>
          </a:p>
        </p:txBody>
      </p:sp>
      <p:sp>
        <p:nvSpPr>
          <p:cNvPr id="3" name="Прямоугольник 2"/>
          <p:cNvSpPr/>
          <p:nvPr/>
        </p:nvSpPr>
        <p:spPr>
          <a:xfrm>
            <a:off x="107504" y="276999"/>
            <a:ext cx="7727728" cy="338554"/>
          </a:xfrm>
          <a:prstGeom prst="rect">
            <a:avLst/>
          </a:prstGeom>
        </p:spPr>
        <p:txBody>
          <a:bodyPr wrap="square">
            <a:spAutoFit/>
          </a:bodyPr>
          <a:lstStyle/>
          <a:p>
            <a:pPr lvl="0" fontAlgn="b"/>
            <a:r>
              <a:rPr lang="ru-RU" sz="1600" b="1"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 xmlns:p14="http://schemas.microsoft.com/office/powerpoint/2010/main" val="893755599"/>
      </p:ext>
    </p:extLst>
  </p:cSld>
  <p:clrMapOvr>
    <a:masterClrMapping/>
  </p:clrMapOvr>
  <p:transition spd="slow"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0" y="116633"/>
            <a:ext cx="9144000" cy="584775"/>
          </a:xfrm>
          <a:prstGeom prst="rect">
            <a:avLst/>
          </a:prstGeom>
        </p:spPr>
        <p:txBody>
          <a:bodyPr wrap="square">
            <a:spAutoFit/>
          </a:bodyPr>
          <a:lstStyle/>
          <a:p>
            <a:pP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a:t>
            </a:r>
            <a:r>
              <a:rPr lang="ru-RU" sz="1600" b="1" i="1" dirty="0" smtClean="0">
                <a:solidFill>
                  <a:srgbClr val="000000"/>
                </a:solidFill>
                <a:latin typeface="Times New Roman" panose="02020603050405020304" pitchFamily="18" charset="0"/>
                <a:cs typeface="Times New Roman" panose="02020603050405020304" pitchFamily="18" charset="0"/>
              </a:rPr>
              <a:t>показателей муниципальной программы </a:t>
            </a:r>
          </a:p>
          <a:p>
            <a:pPr fontAlgn="b"/>
            <a:r>
              <a:rPr lang="ru-RU" sz="1600" b="1" i="1" dirty="0" smtClean="0">
                <a:solidFill>
                  <a:srgbClr val="000000"/>
                </a:solidFill>
                <a:latin typeface="Times New Roman" panose="02020603050405020304" pitchFamily="18" charset="0"/>
                <a:cs typeface="Times New Roman" panose="02020603050405020304" pitchFamily="18" charset="0"/>
              </a:rPr>
              <a:t>«Обеспечение </a:t>
            </a:r>
            <a:r>
              <a:rPr lang="ru-RU" sz="1600" b="1" i="1" dirty="0">
                <a:solidFill>
                  <a:srgbClr val="000000"/>
                </a:solidFill>
                <a:latin typeface="Times New Roman" panose="02020603050405020304" pitchFamily="18" charset="0"/>
                <a:cs typeface="Times New Roman" panose="02020603050405020304" pitchFamily="18" charset="0"/>
              </a:rPr>
              <a:t>градостроительной деятельности на территории города </a:t>
            </a:r>
            <a:r>
              <a:rPr lang="ru-RU" sz="1600" b="1" i="1" dirty="0" smtClean="0">
                <a:solidFill>
                  <a:srgbClr val="000000"/>
                </a:solidFill>
                <a:latin typeface="Times New Roman" panose="02020603050405020304" pitchFamily="18" charset="0"/>
                <a:cs typeface="Times New Roman" panose="02020603050405020304" pitchFamily="18" charset="0"/>
              </a:rPr>
              <a:t>Урай» </a:t>
            </a:r>
            <a:r>
              <a:rPr lang="ru-RU" sz="1600" b="1" i="1" dirty="0">
                <a:solidFill>
                  <a:srgbClr val="000000"/>
                </a:solidFill>
                <a:latin typeface="Times New Roman" panose="02020603050405020304" pitchFamily="18" charset="0"/>
                <a:cs typeface="Times New Roman" panose="02020603050405020304" pitchFamily="18" charset="0"/>
              </a:rPr>
              <a:t>на  </a:t>
            </a:r>
            <a:r>
              <a:rPr lang="ru-RU" sz="1600" b="1" i="1" dirty="0" smtClean="0">
                <a:solidFill>
                  <a:srgbClr val="000000"/>
                </a:solidFill>
                <a:latin typeface="Times New Roman" panose="02020603050405020304" pitchFamily="18" charset="0"/>
                <a:cs typeface="Times New Roman" panose="02020603050405020304" pitchFamily="18" charset="0"/>
              </a:rPr>
              <a:t>2018-2030 </a:t>
            </a:r>
            <a:r>
              <a:rPr lang="ru-RU" sz="1600" b="1" i="1" dirty="0">
                <a:solidFill>
                  <a:srgbClr val="000000"/>
                </a:solidFill>
                <a:latin typeface="Times New Roman" panose="02020603050405020304" pitchFamily="18" charset="0"/>
                <a:cs typeface="Times New Roman" panose="02020603050405020304" pitchFamily="18" charset="0"/>
              </a:rPr>
              <a:t>годы</a:t>
            </a:r>
          </a:p>
        </p:txBody>
      </p:sp>
      <p:graphicFrame>
        <p:nvGraphicFramePr>
          <p:cNvPr id="3" name="Таблица 2"/>
          <p:cNvGraphicFramePr>
            <a:graphicFrameLocks noGrp="1"/>
          </p:cNvGraphicFramePr>
          <p:nvPr>
            <p:extLst>
              <p:ext uri="{D42A27DB-BD31-4B8C-83A1-F6EECF244321}">
                <p14:modId xmlns="" xmlns:p14="http://schemas.microsoft.com/office/powerpoint/2010/main" val="1496375032"/>
              </p:ext>
            </p:extLst>
          </p:nvPr>
        </p:nvGraphicFramePr>
        <p:xfrm>
          <a:off x="143509" y="1495236"/>
          <a:ext cx="8856981" cy="5153616"/>
        </p:xfrm>
        <a:graphic>
          <a:graphicData uri="http://schemas.openxmlformats.org/drawingml/2006/table">
            <a:tbl>
              <a:tblPr firstRow="1" firstCol="1" bandRow="1" bandCol="1"/>
              <a:tblGrid>
                <a:gridCol w="5773440"/>
                <a:gridCol w="590466"/>
                <a:gridCol w="787287"/>
                <a:gridCol w="787287"/>
                <a:gridCol w="918501"/>
              </a:tblGrid>
              <a:tr h="205572">
                <a:tc rowSpan="2">
                  <a:txBody>
                    <a:bodyPr/>
                    <a:lstStyle/>
                    <a:p>
                      <a:pPr algn="ctr">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2017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2018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vMerge="1">
                  <a:txBody>
                    <a:bodyPr/>
                    <a:lstStyle/>
                    <a:p>
                      <a:pPr>
                        <a:lnSpc>
                          <a:spcPct val="115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646">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Удельный вес территории, на которую проведен комплекс планировочных работ или проведение данных работ не требуется, от общей площади в границах населенного пункта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87,6</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87,9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87,9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7552">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Удовлетворенность населения качеством предоставления муниципальных услуг в сфере градостроительной деятельности</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52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62,3</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646">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Удельный вес количества объектов, в отношении которых осуществляется строительный контроль, к базовому количеству объектов</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221,7</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2469">
                <a:tc>
                  <a:txBody>
                    <a:bodyPr/>
                    <a:lstStyle/>
                    <a:p>
                      <a:pPr algn="just">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Количество земельных участков, поставленных на государственный кадастровый учет, в </a:t>
                      </a:r>
                      <a:r>
                        <a:rPr lang="ru-RU" sz="1000" dirty="0" err="1">
                          <a:effectLst/>
                          <a:latin typeface="Times New Roman" panose="02020603050405020304" pitchFamily="18" charset="0"/>
                          <a:ea typeface="Times New Roman" panose="02020603050405020304" pitchFamily="18" charset="0"/>
                          <a:cs typeface="Times New Roman" panose="02020603050405020304" pitchFamily="18" charset="0"/>
                        </a:rPr>
                        <a:t>т.ч</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под многоквартирные жилые дома, для проведения торгов, для предоставления гражданам льготной категории, под муниципальное имущество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ед.</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88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279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231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646">
                <a:tc>
                  <a:txBody>
                    <a:bodyPr/>
                    <a:lstStyle/>
                    <a:p>
                      <a:pPr algn="just">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Удельный вес проинвентаризированных земель по отношению к общей площади земель, вовлеченных в оборот в границах муниципального образования город Урай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0,01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0,02</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2,105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500">
                <a:tc>
                  <a:txBody>
                    <a:bodyPr/>
                    <a:lstStyle/>
                    <a:p>
                      <a:pPr algn="just">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Количество предоставленных земельных участков в аренду, собственность, постоянное (бессрочное) пользование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уч.</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509</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600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1151</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124">
                <a:tc>
                  <a:txBody>
                    <a:bodyPr/>
                    <a:lstStyle/>
                    <a:p>
                      <a:pPr algn="just">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Объем денежных средств от продажи земельных участков и (или) аренды земельных участков, находящихся в муниципальной собственности </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тыс. руб.</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800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800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3004,1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07">
                <a:tc>
                  <a:txBody>
                    <a:bodyPr/>
                    <a:lstStyle/>
                    <a:p>
                      <a:pPr>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Объем денежных средств, поступивших в бюджет от выполнения работ по вовлечению земель в оборот и их реализации </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19979" marR="199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тыс. руб.</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1068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1068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377,41</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646">
                <a:tc>
                  <a:txBody>
                    <a:bodyPr/>
                    <a:lstStyle/>
                    <a:p>
                      <a:pPr>
                        <a:lnSpc>
                          <a:spcPct val="115000"/>
                        </a:lnSpc>
                        <a:spcAft>
                          <a:spcPts val="0"/>
                        </a:spcAft>
                      </a:pP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Площадь земельных участков, предоставленных для строительства, в расчете на 10 тыс. человек населения – всего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га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8,7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8,7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9,4</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646">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в том числе, земельных участков, предоставленных для жилищного строительства, индивидуального строительства и комплексного освоения в целях жилищного строительства</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га</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0,6</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0,8</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0,87</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646">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Доля площади земельных участков, являющихся объектами налогообложения земельным налогом, в общей площади территории города </a:t>
                      </a:r>
                      <a:r>
                        <a:rPr lang="ru-RU" sz="1000" dirty="0" err="1">
                          <a:effectLst/>
                          <a:latin typeface="Times New Roman" panose="02020603050405020304" pitchFamily="18" charset="0"/>
                          <a:ea typeface="Times New Roman" panose="02020603050405020304" pitchFamily="18" charset="0"/>
                          <a:cs typeface="Times New Roman" panose="02020603050405020304" pitchFamily="18" charset="0"/>
                        </a:rPr>
                        <a:t>Урай</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58,93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58,93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58,93</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646">
                <a:tc>
                  <a:txBody>
                    <a:bodyPr/>
                    <a:lstStyle/>
                    <a:p>
                      <a:pPr>
                        <a:lnSpc>
                          <a:spcPct val="115000"/>
                        </a:lnSpc>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зарегистрированных документов в информационной системе обеспечения градостроительной деятельности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шт.</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31295</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2500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2482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1646">
                <a:tc>
                  <a:txBody>
                    <a:bodyPr/>
                    <a:lstStyle/>
                    <a:p>
                      <a:pP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Обеспечение ежегодного объема введенного индивидуального жилья на территории города </a:t>
                      </a:r>
                      <a:r>
                        <a:rPr lang="ru-RU" sz="1000" dirty="0" err="1">
                          <a:effectLst/>
                          <a:latin typeface="Times New Roman" panose="02020603050405020304" pitchFamily="18" charset="0"/>
                          <a:ea typeface="Times New Roman" panose="02020603050405020304" pitchFamily="18" charset="0"/>
                          <a:cs typeface="Times New Roman" panose="02020603050405020304" pitchFamily="18" charset="0"/>
                        </a:rPr>
                        <a:t>Урай</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 не менее 2000 </a:t>
                      </a:r>
                      <a:r>
                        <a:rPr lang="ru-RU" sz="1000" dirty="0" err="1">
                          <a:effectLst/>
                          <a:latin typeface="Times New Roman" panose="02020603050405020304" pitchFamily="18" charset="0"/>
                          <a:ea typeface="Times New Roman" panose="02020603050405020304" pitchFamily="18" charset="0"/>
                          <a:cs typeface="Times New Roman" panose="02020603050405020304" pitchFamily="18" charset="0"/>
                        </a:rPr>
                        <a:t>кв.м</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кв.м.</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1650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2000</a:t>
                      </a:r>
                      <a:endParaRPr lang="ru-R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4093,2</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0" y="620688"/>
            <a:ext cx="5472608" cy="523220"/>
          </a:xfrm>
          <a:prstGeom prst="rect">
            <a:avLst/>
          </a:prstGeom>
        </p:spPr>
        <p:txBody>
          <a:bodyPr wrap="square">
            <a:spAutoFit/>
          </a:bodyPr>
          <a:lstStyle/>
          <a:p>
            <a:pPr fontAlgn="b"/>
            <a:r>
              <a:rPr lang="ru-RU" sz="1400" b="1" dirty="0" smtClean="0">
                <a:solidFill>
                  <a:srgbClr val="000000"/>
                </a:solidFill>
                <a:latin typeface="Times New Roman" panose="02020603050405020304" pitchFamily="18" charset="0"/>
                <a:cs typeface="Times New Roman" panose="02020603050405020304" pitchFamily="18" charset="0"/>
              </a:rPr>
              <a:t>Предусмотрено на год – 60 272,3 </a:t>
            </a:r>
            <a:r>
              <a:rPr lang="ru-RU" sz="1400" b="1" dirty="0" err="1" smtClean="0">
                <a:solidFill>
                  <a:srgbClr val="000000"/>
                </a:solidFill>
                <a:latin typeface="Times New Roman" panose="02020603050405020304" pitchFamily="18" charset="0"/>
                <a:cs typeface="Times New Roman" panose="02020603050405020304" pitchFamily="18" charset="0"/>
              </a:rPr>
              <a:t>тыс.рублей</a:t>
            </a:r>
            <a:r>
              <a:rPr lang="ru-RU" sz="1400" b="1" dirty="0" smtClean="0">
                <a:solidFill>
                  <a:srgbClr val="000000"/>
                </a:solidFill>
                <a:latin typeface="Times New Roman" panose="02020603050405020304" pitchFamily="18" charset="0"/>
                <a:cs typeface="Times New Roman" panose="02020603050405020304" pitchFamily="18" charset="0"/>
              </a:rPr>
              <a:t> </a:t>
            </a:r>
          </a:p>
          <a:p>
            <a:pPr fontAlgn="b"/>
            <a:r>
              <a:rPr lang="ru-RU" sz="1400" b="1" dirty="0" smtClean="0">
                <a:solidFill>
                  <a:srgbClr val="000000"/>
                </a:solidFill>
                <a:latin typeface="Times New Roman" panose="02020603050405020304" pitchFamily="18" charset="0"/>
                <a:cs typeface="Times New Roman" panose="02020603050405020304" pitchFamily="18" charset="0"/>
              </a:rPr>
              <a:t>исполнено – 58 460,7 </a:t>
            </a:r>
            <a:r>
              <a:rPr lang="ru-RU" sz="1400" b="1" dirty="0" err="1" smtClean="0">
                <a:solidFill>
                  <a:srgbClr val="000000"/>
                </a:solidFill>
                <a:latin typeface="Times New Roman" panose="02020603050405020304" pitchFamily="18" charset="0"/>
                <a:cs typeface="Times New Roman" panose="02020603050405020304" pitchFamily="18" charset="0"/>
              </a:rPr>
              <a:t>тыс.рублей</a:t>
            </a:r>
            <a:endParaRPr lang="ru-RU" sz="1400" b="1" dirty="0">
              <a:solidFill>
                <a:srgbClr val="0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07504" y="1058620"/>
            <a:ext cx="8568952"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 xmlns:p14="http://schemas.microsoft.com/office/powerpoint/2010/main" val="3529188331"/>
      </p:ext>
    </p:extLst>
  </p:cSld>
  <p:clrMapOvr>
    <a:masterClrMapping/>
  </p:clrMapOvr>
  <p:transition spd="slow"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251520" y="260648"/>
            <a:ext cx="8784976" cy="584775"/>
          </a:xfrm>
          <a:prstGeom prst="rect">
            <a:avLst/>
          </a:prstGeom>
        </p:spPr>
        <p:txBody>
          <a:bodyPr wrap="square">
            <a:spAutoFit/>
          </a:bodyPr>
          <a:lstStyle/>
          <a:p>
            <a:pP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a:t>
            </a:r>
            <a:r>
              <a:rPr lang="ru-RU" sz="1600" b="1" i="1" dirty="0" smtClean="0">
                <a:solidFill>
                  <a:srgbClr val="000000"/>
                </a:solidFill>
                <a:latin typeface="Times New Roman" panose="02020603050405020304" pitchFamily="18" charset="0"/>
                <a:cs typeface="Times New Roman" panose="02020603050405020304" pitchFamily="18" charset="0"/>
              </a:rPr>
              <a:t>показателей муниципальной программы</a:t>
            </a:r>
          </a:p>
          <a:p>
            <a:pPr fontAlgn="b"/>
            <a:r>
              <a:rPr lang="ru-RU" sz="1600" b="1" i="1" dirty="0" smtClean="0">
                <a:solidFill>
                  <a:srgbClr val="000000"/>
                </a:solidFill>
                <a:latin typeface="Times New Roman" panose="02020603050405020304" pitchFamily="18" charset="0"/>
                <a:cs typeface="Times New Roman" panose="02020603050405020304" pitchFamily="18" charset="0"/>
              </a:rPr>
              <a:t> «Молодежь </a:t>
            </a:r>
            <a:r>
              <a:rPr lang="ru-RU" sz="1600" b="1" i="1" dirty="0">
                <a:solidFill>
                  <a:srgbClr val="000000"/>
                </a:solidFill>
                <a:latin typeface="Times New Roman" panose="02020603050405020304" pitchFamily="18" charset="0"/>
                <a:cs typeface="Times New Roman" panose="02020603050405020304" pitchFamily="18" charset="0"/>
              </a:rPr>
              <a:t>города </a:t>
            </a:r>
            <a:r>
              <a:rPr lang="ru-RU" sz="1600" b="1" i="1" dirty="0" smtClean="0">
                <a:solidFill>
                  <a:srgbClr val="000000"/>
                </a:solidFill>
                <a:latin typeface="Times New Roman" panose="02020603050405020304" pitchFamily="18" charset="0"/>
                <a:cs typeface="Times New Roman" panose="02020603050405020304" pitchFamily="18" charset="0"/>
              </a:rPr>
              <a:t>Урай» </a:t>
            </a:r>
            <a:r>
              <a:rPr lang="ru-RU" sz="1600" b="1" i="1" dirty="0">
                <a:solidFill>
                  <a:srgbClr val="000000"/>
                </a:solidFill>
                <a:latin typeface="Times New Roman" panose="02020603050405020304" pitchFamily="18" charset="0"/>
                <a:cs typeface="Times New Roman" panose="02020603050405020304" pitchFamily="18" charset="0"/>
              </a:rPr>
              <a:t>на 2016-2020 годы</a:t>
            </a:r>
          </a:p>
        </p:txBody>
      </p:sp>
      <p:graphicFrame>
        <p:nvGraphicFramePr>
          <p:cNvPr id="3" name="Таблица 2"/>
          <p:cNvGraphicFramePr>
            <a:graphicFrameLocks noGrp="1"/>
          </p:cNvGraphicFramePr>
          <p:nvPr>
            <p:extLst>
              <p:ext uri="{D42A27DB-BD31-4B8C-83A1-F6EECF244321}">
                <p14:modId xmlns="" xmlns:p14="http://schemas.microsoft.com/office/powerpoint/2010/main" val="2255699125"/>
              </p:ext>
            </p:extLst>
          </p:nvPr>
        </p:nvGraphicFramePr>
        <p:xfrm>
          <a:off x="298434" y="1916832"/>
          <a:ext cx="8712966" cy="4644956"/>
        </p:xfrm>
        <a:graphic>
          <a:graphicData uri="http://schemas.openxmlformats.org/drawingml/2006/table">
            <a:tbl>
              <a:tblPr firstRow="1" firstCol="1" bandRow="1"/>
              <a:tblGrid>
                <a:gridCol w="5461860"/>
                <a:gridCol w="650221"/>
                <a:gridCol w="845288"/>
                <a:gridCol w="845288"/>
                <a:gridCol w="910309"/>
              </a:tblGrid>
              <a:tr h="288032">
                <a:tc rowSpan="2">
                  <a:txBody>
                    <a:bodyPr/>
                    <a:lstStyle/>
                    <a:p>
                      <a:pPr algn="ctr">
                        <a:spcAft>
                          <a:spcPts val="0"/>
                        </a:spcAft>
                      </a:pP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2017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2018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8896">
                <a:tc vMerge="1">
                  <a:txBody>
                    <a:bodyPr/>
                    <a:lstStyle/>
                    <a:p>
                      <a:pPr>
                        <a:lnSpc>
                          <a:spcPct val="115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6007">
                <a:tc>
                  <a:txBody>
                    <a:bodyPr/>
                    <a:lstStyle/>
                    <a:p>
                      <a:pPr algn="l" fontAlgn="base">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Удельный вес численности молодежи, вовлеченной в мероприятия, направленные на физическую подготовку молодежи допризывного возраста, духовно-нравственное и гражданско-патриотическое воспитание, формирование системы духовно-нравственных ценностей и развитие межэтнических отношений, в общей численности молодежи</a:t>
                      </a:r>
                    </a:p>
                  </a:txBody>
                  <a:tcPr marL="74729" marR="74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965"/>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36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59,5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003">
                <a:tc>
                  <a:txBody>
                    <a:bodyPr/>
                    <a:lstStyle/>
                    <a:p>
                      <a:pPr algn="l" fontAlgn="base">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Удельный вес численности молодежи, принимающей участие в добровольческой деятельности, в общей численности молодежи</a:t>
                      </a:r>
                    </a:p>
                  </a:txBody>
                  <a:tcPr marL="74729" marR="74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965"/>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164">
                <a:tc>
                  <a:txBody>
                    <a:bodyPr/>
                    <a:lstStyle/>
                    <a:p>
                      <a:pPr algn="l" fontAlgn="base">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Удельный </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вес численности молодежи, вовлеченной в программы в сфере поддержки талантливой молодежи, в общем количестве молодежи</a:t>
                      </a:r>
                    </a:p>
                  </a:txBody>
                  <a:tcPr marL="74729" marR="74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965"/>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ctr" fontAlgn="base">
                        <a:lnSpc>
                          <a:spcPts val="1965"/>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33,4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7,1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003">
                <a:tc>
                  <a:txBody>
                    <a:bodyPr/>
                    <a:lstStyle/>
                    <a:p>
                      <a:pPr algn="l" fontAlgn="base">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Удельный вес молодежи, участвующей в реализации мероприятий по профилактике асоциальных явлений в молодежной среде, от общего числа молодежи</a:t>
                      </a:r>
                    </a:p>
                  </a:txBody>
                  <a:tcPr marL="74729" marR="74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965"/>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67,6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33,3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006">
                <a:tc>
                  <a:txBody>
                    <a:bodyPr/>
                    <a:lstStyle/>
                    <a:p>
                      <a:pPr algn="l" fontAlgn="base">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Удельный вес численности молодежи, участвующей в </a:t>
                      </a:r>
                      <a:r>
                        <a:rPr lang="ru-RU" sz="1000" dirty="0" err="1">
                          <a:effectLst/>
                          <a:latin typeface="Times New Roman" panose="02020603050405020304" pitchFamily="18" charset="0"/>
                          <a:ea typeface="Times New Roman" panose="02020603050405020304" pitchFamily="18" charset="0"/>
                          <a:cs typeface="Times New Roman" panose="02020603050405020304" pitchFamily="18" charset="0"/>
                        </a:rPr>
                        <a:t>профориентационных</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 мероприятиях, а также в мероприятиях содействия занятости и трудоустройству молодежи, в общем количестве молодежи</a:t>
                      </a:r>
                    </a:p>
                  </a:txBody>
                  <a:tcPr marL="74729" marR="74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965"/>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71,2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20,8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003">
                <a:tc>
                  <a:txBody>
                    <a:bodyPr/>
                    <a:lstStyle/>
                    <a:p>
                      <a:pPr algn="l" fontAlgn="base">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Удельный вес численности молодежи, участвующей в деятельности детских и молодежных общественных объединений, в общем количестве молодежи</a:t>
                      </a:r>
                    </a:p>
                  </a:txBody>
                  <a:tcPr marL="74729" marR="74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965"/>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17,4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25,3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003">
                <a:tc>
                  <a:txBody>
                    <a:bodyPr/>
                    <a:lstStyle/>
                    <a:p>
                      <a:pPr algn="l" fontAlgn="base">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Удовлетворенность потребителей качеством услуг, оказываемых МБУ «Молодежный центр» в рамках выполнения муниципального задания</a:t>
                      </a:r>
                    </a:p>
                  </a:txBody>
                  <a:tcPr marL="74729" marR="74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965"/>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100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95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003">
                <a:tc>
                  <a:txBody>
                    <a:bodyPr/>
                    <a:lstStyle/>
                    <a:p>
                      <a:pPr algn="l" fontAlgn="base">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Наличие обоснованных жалоб на качество услуг, оказанных МБУ «Молодежный центр» в рамках выполнения муниципального задания</a:t>
                      </a:r>
                    </a:p>
                  </a:txBody>
                  <a:tcPr marL="74729" marR="7472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lnSpc>
                          <a:spcPts val="1965"/>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a:solidFill>
                            <a:srgbClr val="000000"/>
                          </a:solidFill>
                          <a:effectLst/>
                          <a:latin typeface="Times New Roman" panose="02020603050405020304" pitchFamily="18" charset="0"/>
                          <a:cs typeface="Times New Roman" panose="02020603050405020304" pitchFamily="18" charset="0"/>
                        </a:rPr>
                        <a:t>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000" b="0" i="0" u="none" strike="noStrike" dirty="0">
                          <a:solidFill>
                            <a:srgbClr val="000000"/>
                          </a:solidFill>
                          <a:effectLst/>
                          <a:latin typeface="Times New Roman" panose="02020603050405020304" pitchFamily="18" charset="0"/>
                          <a:cs typeface="Times New Roman" panose="02020603050405020304" pitchFamily="18"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282408" y="846599"/>
            <a:ext cx="5400600" cy="523220"/>
          </a:xfrm>
          <a:prstGeom prst="rect">
            <a:avLst/>
          </a:prstGeom>
        </p:spPr>
        <p:txBody>
          <a:bodyPr wrap="square">
            <a:spAutoFit/>
          </a:bodyPr>
          <a:lstStyle/>
          <a:p>
            <a:pPr fontAlgn="b"/>
            <a:r>
              <a:rPr lang="ru-RU" sz="1400" b="1" smtClean="0">
                <a:solidFill>
                  <a:srgbClr val="000000"/>
                </a:solidFill>
                <a:latin typeface="Times New Roman" panose="02020603050405020304" pitchFamily="18" charset="0"/>
                <a:cs typeface="Times New Roman" panose="02020603050405020304" pitchFamily="18" charset="0"/>
              </a:rPr>
              <a:t>Предусмотрено на год – 6 923,7 тыс.рублей</a:t>
            </a:r>
          </a:p>
          <a:p>
            <a:pPr fontAlgn="b"/>
            <a:r>
              <a:rPr lang="ru-RU" sz="1400" b="1" smtClean="0">
                <a:solidFill>
                  <a:srgbClr val="000000"/>
                </a:solidFill>
                <a:latin typeface="Times New Roman" panose="02020603050405020304" pitchFamily="18" charset="0"/>
                <a:cs typeface="Times New Roman" panose="02020603050405020304" pitchFamily="18" charset="0"/>
              </a:rPr>
              <a:t>исполнено – 6 923,7 тыс.рублей</a:t>
            </a:r>
            <a:endParaRPr lang="ru-RU" sz="1400" b="1" dirty="0">
              <a:solidFill>
                <a:srgbClr val="0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251520" y="1385851"/>
            <a:ext cx="8445504"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 xmlns:p14="http://schemas.microsoft.com/office/powerpoint/2010/main" val="3158297436"/>
      </p:ext>
    </p:extLst>
  </p:cSld>
  <p:clrMapOvr>
    <a:masterClrMapping/>
  </p:clrMapOvr>
  <p:transition spd="slow" advClick="0"/>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0" y="0"/>
            <a:ext cx="9144000" cy="830997"/>
          </a:xfrm>
          <a:prstGeom prst="rect">
            <a:avLst/>
          </a:prstGeom>
        </p:spPr>
        <p:txBody>
          <a:bodyPr wrap="square">
            <a:spAutoFit/>
          </a:bodyPr>
          <a:lstStyle/>
          <a:p>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a:t>
            </a:r>
            <a:r>
              <a:rPr lang="ru-RU" sz="1600" b="1" i="1" dirty="0" smtClean="0">
                <a:solidFill>
                  <a:srgbClr val="000000"/>
                </a:solidFill>
                <a:latin typeface="Times New Roman" panose="02020603050405020304" pitchFamily="18" charset="0"/>
                <a:cs typeface="Times New Roman" panose="02020603050405020304" pitchFamily="18" charset="0"/>
              </a:rPr>
              <a:t>показателей муниципальной программы </a:t>
            </a:r>
          </a:p>
          <a:p>
            <a:r>
              <a:rPr lang="ru-RU" sz="1600" b="1" i="1" dirty="0" smtClean="0">
                <a:solidFill>
                  <a:srgbClr val="000000"/>
                </a:solidFill>
                <a:latin typeface="Times New Roman" panose="02020603050405020304" pitchFamily="18" charset="0"/>
                <a:cs typeface="Times New Roman" panose="02020603050405020304" pitchFamily="18" charset="0"/>
              </a:rPr>
              <a:t>«Развитие </a:t>
            </a:r>
            <a:r>
              <a:rPr lang="ru-RU" sz="1600" b="1" i="1" dirty="0">
                <a:solidFill>
                  <a:srgbClr val="000000"/>
                </a:solidFill>
                <a:latin typeface="Times New Roman" panose="02020603050405020304" pitchFamily="18" charset="0"/>
                <a:cs typeface="Times New Roman" panose="02020603050405020304" pitchFamily="18" charset="0"/>
              </a:rPr>
              <a:t>жилищно-коммунального комплекса и повышение энергетической эффективности в городе Урай на 2016-2018 </a:t>
            </a:r>
            <a:r>
              <a:rPr lang="ru-RU" sz="1600" b="1" i="1" dirty="0" smtClean="0">
                <a:solidFill>
                  <a:srgbClr val="000000"/>
                </a:solidFill>
                <a:latin typeface="Times New Roman" panose="02020603050405020304" pitchFamily="18" charset="0"/>
                <a:cs typeface="Times New Roman" panose="02020603050405020304" pitchFamily="18" charset="0"/>
              </a:rPr>
              <a:t>годы»</a:t>
            </a:r>
            <a:endParaRPr lang="ru-RU" sz="1600" b="1" i="1" dirty="0">
              <a:latin typeface="Times New Roman" panose="02020603050405020304" pitchFamily="18" charset="0"/>
              <a:cs typeface="Times New Roman" panose="02020603050405020304" pitchFamily="18" charset="0"/>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4264728580"/>
              </p:ext>
            </p:extLst>
          </p:nvPr>
        </p:nvGraphicFramePr>
        <p:xfrm>
          <a:off x="107504" y="1628801"/>
          <a:ext cx="8928992" cy="4967468"/>
        </p:xfrm>
        <a:graphic>
          <a:graphicData uri="http://schemas.openxmlformats.org/drawingml/2006/table">
            <a:tbl>
              <a:tblPr firstRow="1" firstCol="1" bandRow="1"/>
              <a:tblGrid>
                <a:gridCol w="6263621"/>
                <a:gridCol w="599708"/>
                <a:gridCol w="666343"/>
                <a:gridCol w="666343"/>
                <a:gridCol w="732977"/>
              </a:tblGrid>
              <a:tr h="216023">
                <a:tc rowSpan="2">
                  <a:txBody>
                    <a:bodyPr/>
                    <a:lstStyle/>
                    <a:p>
                      <a:pPr algn="ctr">
                        <a:spcAft>
                          <a:spcPts val="0"/>
                        </a:spcAft>
                      </a:pP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spcAft>
                          <a:spcPts val="0"/>
                        </a:spcAft>
                      </a:pPr>
                      <a:r>
                        <a:rPr lang="ru-RU" sz="10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2017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2018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088">
                <a:tc vMerge="1">
                  <a:txBody>
                    <a:bodyPr/>
                    <a:lstStyle/>
                    <a:p>
                      <a:pPr>
                        <a:spcAft>
                          <a:spcPts val="0"/>
                        </a:spcAft>
                      </a:pPr>
                      <a:endParaRPr lang="ru-RU" sz="1200" dirty="0">
                        <a:effectLst/>
                        <a:latin typeface="Arial" pitchFamily="34" charset="0"/>
                        <a:ea typeface="Times New Roman" panose="02020603050405020304" pitchFamily="18" charset="0"/>
                        <a:cs typeface="Arial" pitchFamily="34" charset="0"/>
                      </a:endParaRPr>
                    </a:p>
                  </a:txBody>
                  <a:tcPr marL="39922" marR="399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lgn="l">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319">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Обеспечение комфортных условий пребывания граждан в местах массового отдыха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населения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319">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Поддержание и улучшение существующего уровня благоустройства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кладбищ</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99,6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2956">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многоквартирных домов, признанных в установленном порядке аварийными, либо все помещения в которых признаны в установленном порядке непригодными для проживания, подлежащих сносу в соответствующем году</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ед.</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74319">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Поддержание в технически исправном состоянии объектов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благоустройства</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99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303">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Удовлетворенность населения качеством оказания жилищно-коммунальных услуг</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53,2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29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43,8</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2956">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Выполнение обязательств муниципального образования по перечислению средств на предоставление муниципальной поддержки на проведение капитального ремонта многоквартирных домов и оплате взносов на капитальный ремонт за муниципальное имущество в многоквартирных домах</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96,9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0564">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Доля осветительных приборов на сетях уличного освещения имеющих лампы с потреблением более 120 Вт</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97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98,0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83,2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637">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публикаций в средствах массовой информации, выпусков в эфире телепередач о мероприятиях и способах энергосбережения и повышения энергетической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эффективности</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ед.</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5,00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5,00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2956">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Доля объема электрической энергии, расчеты за которую осуществляются с использованием приборов учета, в общем объеме электрической энергии, потребляемой (используемой) на территории муниципального образования город Урай</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99,5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99,5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99,6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52543">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Доля объема тепловой энергии, расчеты за которую осуществляются с использованием приборов учета, в общем объеме тепловой энергии, потребляемой (используемой) на территории муниципального образования город Урай</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74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62,0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75,0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48637">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Доля объема холодной воды, расчеты за которую осуществляются с использованием приборов учета, в общем объеме воды, потребляемой (используемой) на территории муниципального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образования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92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92,0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48637">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Доля объема горячей воды, расчеты за которую осуществляются с использованием приборов учета, в общем объеме воды, потребляемой (используемой) на территории муниципального </a:t>
                      </a:r>
                      <a:r>
                        <a:rPr lang="ru-RU" sz="10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образования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92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90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94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522956">
                <a:tc>
                  <a:txBody>
                    <a:bodyPr/>
                    <a:lstStyle/>
                    <a:p>
                      <a:pPr>
                        <a:spcAft>
                          <a:spcPts val="0"/>
                        </a:spcAft>
                      </a:pPr>
                      <a:r>
                        <a:rPr lang="ru-RU"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Доля объема природного газа, расчеты за который осуществляются с использованием приборов учета, в общем объеме природного газа, потребляемого (используемого) на территории муниципального образования город Урай</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ru-RU"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92,7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94,0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93,0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bl>
          </a:graphicData>
        </a:graphic>
      </p:graphicFrame>
      <p:sp>
        <p:nvSpPr>
          <p:cNvPr id="4" name="Прямоугольник 3"/>
          <p:cNvSpPr/>
          <p:nvPr/>
        </p:nvSpPr>
        <p:spPr>
          <a:xfrm>
            <a:off x="107504" y="833317"/>
            <a:ext cx="5328592" cy="461665"/>
          </a:xfrm>
          <a:prstGeom prst="rect">
            <a:avLst/>
          </a:prstGeom>
        </p:spPr>
        <p:txBody>
          <a:bodyPr wrap="square">
            <a:spAutoFit/>
          </a:bodyPr>
          <a:lstStyle/>
          <a:p>
            <a:pPr fontAlgn="b"/>
            <a:r>
              <a:rPr lang="ru-RU" sz="1200" b="1" dirty="0" smtClean="0">
                <a:solidFill>
                  <a:srgbClr val="000000"/>
                </a:solidFill>
                <a:latin typeface="Times New Roman" panose="02020603050405020304" pitchFamily="18" charset="0"/>
                <a:cs typeface="Times New Roman" panose="02020603050405020304" pitchFamily="18" charset="0"/>
              </a:rPr>
              <a:t>Предусмотрено на год – 199 333,3 </a:t>
            </a:r>
            <a:r>
              <a:rPr lang="ru-RU" sz="1200" b="1" dirty="0" err="1" smtClean="0">
                <a:solidFill>
                  <a:srgbClr val="000000"/>
                </a:solidFill>
                <a:latin typeface="Times New Roman" panose="02020603050405020304" pitchFamily="18" charset="0"/>
                <a:cs typeface="Times New Roman" panose="02020603050405020304" pitchFamily="18" charset="0"/>
              </a:rPr>
              <a:t>тыс.рублей</a:t>
            </a:r>
            <a:endParaRPr lang="ru-RU" sz="1200" b="1" dirty="0" smtClean="0">
              <a:solidFill>
                <a:srgbClr val="000000"/>
              </a:solidFill>
              <a:latin typeface="Times New Roman" panose="02020603050405020304" pitchFamily="18" charset="0"/>
              <a:cs typeface="Times New Roman" panose="02020603050405020304" pitchFamily="18" charset="0"/>
            </a:endParaRPr>
          </a:p>
          <a:p>
            <a:pPr fontAlgn="b"/>
            <a:r>
              <a:rPr lang="ru-RU" sz="1200" b="1" dirty="0" smtClean="0">
                <a:solidFill>
                  <a:srgbClr val="000000"/>
                </a:solidFill>
                <a:latin typeface="Times New Roman" panose="02020603050405020304" pitchFamily="18" charset="0"/>
                <a:cs typeface="Times New Roman" panose="02020603050405020304" pitchFamily="18" charset="0"/>
              </a:rPr>
              <a:t>исполнено – 193 648,8 </a:t>
            </a:r>
            <a:r>
              <a:rPr lang="ru-RU" sz="1200" b="1" dirty="0" err="1" smtClean="0">
                <a:solidFill>
                  <a:srgbClr val="000000"/>
                </a:solidFill>
                <a:latin typeface="Times New Roman" panose="02020603050405020304" pitchFamily="18" charset="0"/>
                <a:cs typeface="Times New Roman" panose="02020603050405020304" pitchFamily="18" charset="0"/>
              </a:rPr>
              <a:t>тыс.рублей</a:t>
            </a:r>
            <a:endParaRPr lang="ru-RU" sz="1200" b="1" dirty="0">
              <a:solidFill>
                <a:srgbClr val="0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07504" y="1196752"/>
            <a:ext cx="8784976"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 xmlns:p14="http://schemas.microsoft.com/office/powerpoint/2010/main" val="3355250296"/>
      </p:ext>
    </p:extLst>
  </p:cSld>
  <p:clrMapOvr>
    <a:masterClrMapping/>
  </p:clrMapOvr>
  <p:transition spd="slow" advClick="0"/>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 xmlns:p14="http://schemas.microsoft.com/office/powerpoint/2010/main" val="2135809593"/>
              </p:ext>
            </p:extLst>
          </p:nvPr>
        </p:nvGraphicFramePr>
        <p:xfrm>
          <a:off x="107504" y="692696"/>
          <a:ext cx="8784975" cy="6083416"/>
        </p:xfrm>
        <a:graphic>
          <a:graphicData uri="http://schemas.openxmlformats.org/drawingml/2006/table">
            <a:tbl>
              <a:tblPr firstRow="1" firstCol="1" bandRow="1"/>
              <a:tblGrid>
                <a:gridCol w="6172275"/>
                <a:gridCol w="598976"/>
                <a:gridCol w="665528"/>
                <a:gridCol w="665528"/>
                <a:gridCol w="682668"/>
              </a:tblGrid>
              <a:tr h="57932">
                <a:tc rowSpan="2">
                  <a:txBody>
                    <a:bodyPr/>
                    <a:lstStyle/>
                    <a:p>
                      <a:pPr algn="ctr">
                        <a:spcAft>
                          <a:spcPts val="0"/>
                        </a:spcAft>
                      </a:pP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2017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2018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239">
                <a:tc vMerge="1">
                  <a:txBody>
                    <a:bodyPr/>
                    <a:lstStyle/>
                    <a:p>
                      <a:pPr>
                        <a:spcAft>
                          <a:spcPts val="0"/>
                        </a:spcAft>
                      </a:pPr>
                      <a:endParaRPr lang="ru-RU" sz="1200" dirty="0">
                        <a:effectLst/>
                        <a:latin typeface="Arial" pitchFamily="34" charset="0"/>
                        <a:ea typeface="Times New Roman" panose="02020603050405020304" pitchFamily="18" charset="0"/>
                        <a:cs typeface="Arial" pitchFamily="34" charset="0"/>
                      </a:endParaRPr>
                    </a:p>
                  </a:txBody>
                  <a:tcPr marL="39922" marR="3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70239">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Удельный расход электрической энергии на снабжение органов местного самоуправления и муниципальных учреждений (в расчете на 1 кв. метр общей площади)</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кВт*ч/м2</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54,6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 54,98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54,26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70239">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Удельный расход тепловой энергии на снабжение органов местного самоуправления и муниципальных учреждений (в расчете на 1 кв. метр общей площади)</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Гкал/м2</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0,16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97664">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Удельный расход холодной воды на снабжение органов местного самоуправления и муниципальных учреждений (в расчете на 1 человека)</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м3/чел.</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1,58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97664">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Удельный расход горячей воды на снабжение органов местного самоуправления и муниципальных учреждений (в расчете на 1 человека)</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м3/чел.</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0,198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0,20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0,19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97664">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Удельный расход природного газа на снабжение органов местного самоуправления и муниципальных учреждений (в расчете на 1 человека)</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м3/чел.</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0,37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0,38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0,37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97664">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Количество </a:t>
                      </a:r>
                      <a:r>
                        <a:rPr lang="ru-RU" sz="1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энергосервисных</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договоров (контрактов), заключенных органами местного самоуправления и муниципальными учреждениями</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шт.</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62321">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Удельный расход тепловой энергии в многоквартирных домах (в расчете на 1 кв. метр общей площади)</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Гкал/м2</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0,23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0,24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0,21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85119">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Удельный расход холодной воды в многоквартирных домах (в расчете на 1 жителя)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м3/чел.</a:t>
                      </a:r>
                      <a:endParaRPr lang="ru-RU"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23,9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26,40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25,79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85119">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Удельный расход горячей воды в многоквартирных домах (в расчете на 1 жителя)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м3/чел.</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63967">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Удельный расход электрической энергии в многоквартирных домах (в расчете на 1 кв. метр общей площади)</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кВт*ч/м2</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38,4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38,47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38,45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70239">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Удельный расход природного газа в многоквартирных домах с индивидуальными системами газового отопления (в расчете на 1 кв. метр общей площади)</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м3/чел.</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24,0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26,0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23,0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70239">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Удельный расход природного газа в многоквартирных домах с иными системами теплоснабжения (в расчете на 1 жителя)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м3/чел.</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181,0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220,0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217,0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85119">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Удельный суммарный расход энергетических ресурсов в многоквартирных домах</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т.у.т</a:t>
                      </a: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./м2</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0,02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0,02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0,02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70239">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Удельный расход топлива на выработку тепловой энергии в котельных</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тыс.м3/</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тыс.Гкал</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113,24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117,0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118,21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70239">
                <a:tc>
                  <a:txBody>
                    <a:bodyPr/>
                    <a:lstStyle/>
                    <a:p>
                      <a:pP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Удельный расход электрической энергии, используемой при передаче тепловой энергии в системах теплоснабжения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кВт*ч/</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sz="1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тыс.Гкал</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0" marR="444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0,0346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0,029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0,0351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48832">
                <a:tc>
                  <a:txBody>
                    <a:bodyPr/>
                    <a:lstStyle/>
                    <a:p>
                      <a:pPr>
                        <a:spcAft>
                          <a:spcPts val="0"/>
                        </a:spcAft>
                      </a:pPr>
                      <a:r>
                        <a:rPr lang="ru-RU" sz="1000" dirty="0">
                          <a:solidFill>
                            <a:srgbClr val="000000"/>
                          </a:solidFill>
                          <a:latin typeface="Times New Roman" panose="02020603050405020304" pitchFamily="18" charset="0"/>
                          <a:ea typeface="Times New Roman"/>
                          <a:cs typeface="Times New Roman" panose="02020603050405020304" pitchFamily="18" charset="0"/>
                        </a:rPr>
                        <a:t>Доля потерь тепловой энергии при ее передаче в общем объеме переданной тепловой энергии</a:t>
                      </a:r>
                      <a:endParaRPr lang="ru-RU" sz="1000" dirty="0">
                        <a:latin typeface="Times New Roman" panose="02020603050405020304" pitchFamily="18" charset="0"/>
                        <a:ea typeface="Times New Roman"/>
                        <a:cs typeface="Times New Roman" panose="02020603050405020304" pitchFamily="18" charset="0"/>
                      </a:endParaRPr>
                    </a:p>
                  </a:txBody>
                  <a:tcPr marL="17780" marR="177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solidFill>
                            <a:srgbClr val="000000"/>
                          </a:solidFill>
                          <a:latin typeface="Times New Roman" panose="02020603050405020304" pitchFamily="18" charset="0"/>
                          <a:ea typeface="Times New Roman"/>
                          <a:cs typeface="Times New Roman" panose="02020603050405020304" pitchFamily="18" charset="0"/>
                        </a:rPr>
                        <a:t>%</a:t>
                      </a:r>
                      <a:endParaRPr lang="ru-RU" sz="1000">
                        <a:latin typeface="Times New Roman" panose="02020603050405020304" pitchFamily="18" charset="0"/>
                        <a:ea typeface="Times New Roman"/>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17,02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15,54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148832">
                <a:tc>
                  <a:txBody>
                    <a:bodyPr/>
                    <a:lstStyle/>
                    <a:p>
                      <a:pPr>
                        <a:spcAft>
                          <a:spcPts val="0"/>
                        </a:spcAft>
                      </a:pPr>
                      <a:r>
                        <a:rPr lang="ru-RU" sz="1000" dirty="0">
                          <a:solidFill>
                            <a:srgbClr val="000000"/>
                          </a:solidFill>
                          <a:latin typeface="Times New Roman" panose="02020603050405020304" pitchFamily="18" charset="0"/>
                          <a:ea typeface="Times New Roman"/>
                          <a:cs typeface="Times New Roman" panose="02020603050405020304" pitchFamily="18" charset="0"/>
                        </a:rPr>
                        <a:t>Доля потерь воды при ее передаче в общем объеме переданной воды</a:t>
                      </a:r>
                      <a:endParaRPr lang="ru-RU" sz="1000" dirty="0">
                        <a:latin typeface="Times New Roman" panose="02020603050405020304" pitchFamily="18" charset="0"/>
                        <a:ea typeface="Times New Roman"/>
                        <a:cs typeface="Times New Roman" panose="02020603050405020304" pitchFamily="18" charset="0"/>
                      </a:endParaRPr>
                    </a:p>
                  </a:txBody>
                  <a:tcPr marL="17780" marR="177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a:solidFill>
                            <a:srgbClr val="000000"/>
                          </a:solidFill>
                          <a:latin typeface="Times New Roman" panose="02020603050405020304" pitchFamily="18" charset="0"/>
                          <a:ea typeface="Times New Roman"/>
                          <a:cs typeface="Times New Roman" panose="02020603050405020304" pitchFamily="18" charset="0"/>
                        </a:rPr>
                        <a:t>%</a:t>
                      </a:r>
                      <a:endParaRPr lang="ru-RU" sz="1000">
                        <a:latin typeface="Times New Roman" panose="02020603050405020304" pitchFamily="18" charset="0"/>
                        <a:ea typeface="Times New Roman"/>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11,0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297664">
                <a:tc>
                  <a:txBody>
                    <a:bodyPr/>
                    <a:lstStyle/>
                    <a:p>
                      <a:pPr>
                        <a:spcAft>
                          <a:spcPts val="0"/>
                        </a:spcAft>
                      </a:pPr>
                      <a:r>
                        <a:rPr lang="ru-RU" sz="1000" dirty="0">
                          <a:solidFill>
                            <a:srgbClr val="000000"/>
                          </a:solidFill>
                          <a:latin typeface="Times New Roman" panose="02020603050405020304" pitchFamily="18" charset="0"/>
                          <a:ea typeface="Times New Roman"/>
                          <a:cs typeface="Times New Roman" panose="02020603050405020304" pitchFamily="18" charset="0"/>
                        </a:rPr>
                        <a:t>Удельный расход электрической энергии, используемой для передачи (транспортировки) воды в системах водоснабжения (на 1 куб. метр)</a:t>
                      </a:r>
                      <a:endParaRPr lang="ru-RU" sz="1000" dirty="0">
                        <a:latin typeface="Times New Roman" panose="02020603050405020304" pitchFamily="18" charset="0"/>
                        <a:ea typeface="Times New Roman"/>
                        <a:cs typeface="Times New Roman" panose="02020603050405020304" pitchFamily="18" charset="0"/>
                      </a:endParaRPr>
                    </a:p>
                  </a:txBody>
                  <a:tcPr marL="17780" marR="177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solidFill>
                            <a:srgbClr val="000000"/>
                          </a:solidFill>
                          <a:latin typeface="Times New Roman" panose="02020603050405020304" pitchFamily="18" charset="0"/>
                          <a:ea typeface="Times New Roman"/>
                          <a:cs typeface="Times New Roman" panose="02020603050405020304" pitchFamily="18" charset="0"/>
                        </a:rPr>
                        <a:t>кВт*ч/м3</a:t>
                      </a:r>
                      <a:endParaRPr lang="ru-RU" sz="1000" dirty="0">
                        <a:latin typeface="Times New Roman" panose="02020603050405020304" pitchFamily="18" charset="0"/>
                        <a:ea typeface="Times New Roman"/>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0,68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0,90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0,70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370239">
                <a:tc>
                  <a:txBody>
                    <a:bodyPr/>
                    <a:lstStyle/>
                    <a:p>
                      <a:pPr>
                        <a:spcAft>
                          <a:spcPts val="0"/>
                        </a:spcAft>
                      </a:pPr>
                      <a:r>
                        <a:rPr lang="ru-RU" sz="1000" dirty="0">
                          <a:solidFill>
                            <a:srgbClr val="000000"/>
                          </a:solidFill>
                          <a:latin typeface="Times New Roman" panose="02020603050405020304" pitchFamily="18" charset="0"/>
                          <a:ea typeface="Times New Roman"/>
                          <a:cs typeface="Times New Roman" panose="02020603050405020304" pitchFamily="18" charset="0"/>
                        </a:rPr>
                        <a:t>Удельный расход электрической энергии, используемой в системах водоотведения (на 1 куб. метр)</a:t>
                      </a:r>
                      <a:endParaRPr lang="ru-RU" sz="1000" dirty="0">
                        <a:latin typeface="Times New Roman" panose="02020603050405020304" pitchFamily="18" charset="0"/>
                        <a:ea typeface="Times New Roman"/>
                        <a:cs typeface="Times New Roman" panose="02020603050405020304" pitchFamily="18" charset="0"/>
                      </a:endParaRPr>
                    </a:p>
                  </a:txBody>
                  <a:tcPr marL="17780" marR="177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a:solidFill>
                            <a:srgbClr val="000000"/>
                          </a:solidFill>
                          <a:latin typeface="Times New Roman" panose="02020603050405020304" pitchFamily="18" charset="0"/>
                          <a:ea typeface="Times New Roman"/>
                          <a:cs typeface="Times New Roman" panose="02020603050405020304" pitchFamily="18" charset="0"/>
                        </a:rPr>
                        <a:t>кВт*ч/м3</a:t>
                      </a:r>
                      <a:endParaRPr lang="ru-RU" sz="1000" dirty="0">
                        <a:latin typeface="Times New Roman" panose="02020603050405020304" pitchFamily="18" charset="0"/>
                        <a:ea typeface="Times New Roman"/>
                        <a:cs typeface="Times New Roman" panose="02020603050405020304" pitchFamily="18" charset="0"/>
                      </a:endParaRPr>
                    </a:p>
                  </a:txBody>
                  <a:tcPr marL="17780" marR="177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0,62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0,80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0,60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
        <p:nvSpPr>
          <p:cNvPr id="2" name="Прямоугольник 1"/>
          <p:cNvSpPr/>
          <p:nvPr/>
        </p:nvSpPr>
        <p:spPr>
          <a:xfrm>
            <a:off x="0" y="260648"/>
            <a:ext cx="8028384" cy="338554"/>
          </a:xfrm>
          <a:prstGeom prst="rect">
            <a:avLst/>
          </a:prstGeom>
        </p:spPr>
        <p:txBody>
          <a:bodyPr wrap="square">
            <a:spAutoFit/>
          </a:bodyPr>
          <a:lstStyle/>
          <a:p>
            <a:pPr lvl="0" fontAlgn="b"/>
            <a:r>
              <a:rPr lang="ru-RU" sz="1600" b="1"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
        <p:nvSpPr>
          <p:cNvPr id="4" name="Прямоугольник 3"/>
          <p:cNvSpPr/>
          <p:nvPr/>
        </p:nvSpPr>
        <p:spPr>
          <a:xfrm>
            <a:off x="7380312" y="0"/>
            <a:ext cx="1636474" cy="276999"/>
          </a:xfrm>
          <a:prstGeom prst="rect">
            <a:avLst/>
          </a:prstGeom>
        </p:spPr>
        <p:txBody>
          <a:bodyPr wrap="none">
            <a:spAutoFit/>
          </a:bodyPr>
          <a:lstStyle/>
          <a:p>
            <a:pPr lvl="0" fontAlgn="b"/>
            <a:r>
              <a:rPr lang="ru-RU" sz="1200" dirty="0">
                <a:solidFill>
                  <a:srgbClr val="000000"/>
                </a:solidFill>
                <a:latin typeface="Times New Roman" panose="02020603050405020304" pitchFamily="18" charset="0"/>
                <a:cs typeface="Times New Roman" panose="02020603050405020304" pitchFamily="18" charset="0"/>
              </a:rPr>
              <a:t>(продолжение слайда)</a:t>
            </a:r>
          </a:p>
        </p:txBody>
      </p:sp>
    </p:spTree>
    <p:extLst>
      <p:ext uri="{BB962C8B-B14F-4D97-AF65-F5344CB8AC3E}">
        <p14:creationId xmlns="" xmlns:p14="http://schemas.microsoft.com/office/powerpoint/2010/main" val="2215937044"/>
      </p:ext>
    </p:extLst>
  </p:cSld>
  <p:clrMapOvr>
    <a:masterClrMapping/>
  </p:clrMapOvr>
  <p:transition spd="slow" advClick="0"/>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Прямоугольник 1"/>
          <p:cNvSpPr/>
          <p:nvPr/>
        </p:nvSpPr>
        <p:spPr>
          <a:xfrm>
            <a:off x="224088" y="308643"/>
            <a:ext cx="9144000" cy="830997"/>
          </a:xfrm>
          <a:prstGeom prst="rect">
            <a:avLst/>
          </a:prstGeom>
        </p:spPr>
        <p:txBody>
          <a:bodyPr wrap="square">
            <a:spAutoFit/>
          </a:bodyPr>
          <a:lstStyle/>
          <a:p>
            <a:pPr fontAlgn="b"/>
            <a:r>
              <a:rPr lang="ru-RU" sz="1600" b="1" i="1" dirty="0">
                <a:solidFill>
                  <a:srgbClr val="000000"/>
                </a:solidFill>
                <a:latin typeface="Times New Roman" panose="02020603050405020304" pitchFamily="18" charset="0"/>
                <a:cs typeface="Times New Roman" panose="02020603050405020304" pitchFamily="18" charset="0"/>
              </a:rPr>
              <a:t>Результаты достижения </a:t>
            </a:r>
            <a:r>
              <a:rPr lang="ru-RU" sz="1600" b="1" i="1" dirty="0" smtClean="0">
                <a:solidFill>
                  <a:srgbClr val="000000"/>
                </a:solidFill>
                <a:latin typeface="Times New Roman" panose="02020603050405020304" pitchFamily="18" charset="0"/>
                <a:cs typeface="Times New Roman" panose="02020603050405020304" pitchFamily="18" charset="0"/>
              </a:rPr>
              <a:t>показателей муниципальной программы</a:t>
            </a:r>
          </a:p>
          <a:p>
            <a:pPr fontAlgn="b"/>
            <a:r>
              <a:rPr lang="ru-RU" sz="1600" b="1" i="1" dirty="0" smtClean="0">
                <a:solidFill>
                  <a:srgbClr val="000000"/>
                </a:solidFill>
                <a:latin typeface="Times New Roman" panose="02020603050405020304" pitchFamily="18" charset="0"/>
                <a:cs typeface="Times New Roman" panose="02020603050405020304" pitchFamily="18" charset="0"/>
              </a:rPr>
              <a:t>«Проектирование </a:t>
            </a:r>
            <a:r>
              <a:rPr lang="ru-RU" sz="1600" b="1" i="1" dirty="0">
                <a:solidFill>
                  <a:srgbClr val="000000"/>
                </a:solidFill>
                <a:latin typeface="Times New Roman" panose="02020603050405020304" pitchFamily="18" charset="0"/>
                <a:cs typeface="Times New Roman" panose="02020603050405020304" pitchFamily="18" charset="0"/>
              </a:rPr>
              <a:t>и строительство инженерных сетей коммунальной инфраструктуры в городе </a:t>
            </a:r>
            <a:r>
              <a:rPr lang="ru-RU" sz="1600" b="1" i="1" dirty="0" smtClean="0">
                <a:solidFill>
                  <a:srgbClr val="000000"/>
                </a:solidFill>
                <a:latin typeface="Times New Roman" panose="02020603050405020304" pitchFamily="18" charset="0"/>
                <a:cs typeface="Times New Roman" panose="02020603050405020304" pitchFamily="18" charset="0"/>
              </a:rPr>
              <a:t>Урай» </a:t>
            </a:r>
            <a:r>
              <a:rPr lang="ru-RU" sz="1600" b="1" i="1" dirty="0">
                <a:solidFill>
                  <a:srgbClr val="000000"/>
                </a:solidFill>
                <a:latin typeface="Times New Roman" panose="02020603050405020304" pitchFamily="18" charset="0"/>
                <a:cs typeface="Times New Roman" panose="02020603050405020304" pitchFamily="18" charset="0"/>
              </a:rPr>
              <a:t>на 2014-2020 годы</a:t>
            </a:r>
          </a:p>
        </p:txBody>
      </p:sp>
      <p:graphicFrame>
        <p:nvGraphicFramePr>
          <p:cNvPr id="3" name="Таблица 2"/>
          <p:cNvGraphicFramePr>
            <a:graphicFrameLocks noGrp="1"/>
          </p:cNvGraphicFramePr>
          <p:nvPr>
            <p:extLst>
              <p:ext uri="{D42A27DB-BD31-4B8C-83A1-F6EECF244321}">
                <p14:modId xmlns="" xmlns:p14="http://schemas.microsoft.com/office/powerpoint/2010/main" val="2297356019"/>
              </p:ext>
            </p:extLst>
          </p:nvPr>
        </p:nvGraphicFramePr>
        <p:xfrm>
          <a:off x="224088" y="2465201"/>
          <a:ext cx="8568952" cy="2827404"/>
        </p:xfrm>
        <a:graphic>
          <a:graphicData uri="http://schemas.openxmlformats.org/drawingml/2006/table">
            <a:tbl>
              <a:tblPr/>
              <a:tblGrid>
                <a:gridCol w="4221469"/>
                <a:gridCol w="1134126"/>
                <a:gridCol w="1071119"/>
                <a:gridCol w="1071119"/>
                <a:gridCol w="1071119"/>
              </a:tblGrid>
              <a:tr h="152400">
                <a:tc rowSpan="2">
                  <a:txBody>
                    <a:bodyPr/>
                    <a:lstStyle/>
                    <a:p>
                      <a:pPr algn="ctr">
                        <a:spcAft>
                          <a:spcPts val="0"/>
                        </a:spcAft>
                      </a:pPr>
                      <a:r>
                        <a:rPr lang="ru-RU" sz="1000" dirty="0">
                          <a:effectLst/>
                          <a:latin typeface="Times New Roman" panose="02020603050405020304" pitchFamily="18" charset="0"/>
                          <a:ea typeface="Calibri" panose="020F0502020204030204" pitchFamily="34" charset="0"/>
                          <a:cs typeface="Times New Roman" panose="02020603050405020304" pitchFamily="18" charset="0"/>
                        </a:rPr>
                        <a:t>Наименование целевого показателя</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u-RU" sz="1000" dirty="0" err="1"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Ед.изм</a:t>
                      </a: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2017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2018 год</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spcAft>
                          <a:spcPts val="0"/>
                        </a:spcAft>
                      </a:pPr>
                      <a:endParaRPr lang="ru-RU" sz="1000" dirty="0">
                        <a:solidFill>
                          <a:srgbClr val="FF0000"/>
                        </a:solidFill>
                        <a:effectLst/>
                        <a:latin typeface="Arial" pitchFamily="34" charset="0"/>
                        <a:ea typeface="Times New Roman" panose="02020603050405020304" pitchFamily="18" charset="0"/>
                        <a:cs typeface="Arial"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640">
                <a:tc vMerge="1">
                  <a:txBody>
                    <a:bodyPr/>
                    <a:lstStyle/>
                    <a:p>
                      <a:pPr>
                        <a:lnSpc>
                          <a:spcPct val="115000"/>
                        </a:lnSpc>
                        <a:spcAft>
                          <a:spcPts val="0"/>
                        </a:spcAft>
                      </a:pP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15000"/>
                        </a:lnSpc>
                        <a:spcAft>
                          <a:spcPts val="0"/>
                        </a:spcAft>
                      </a:pP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план</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l">
                        <a:lnSpc>
                          <a:spcPct val="115000"/>
                        </a:lnSpc>
                        <a:spcAft>
                          <a:spcPts val="0"/>
                        </a:spcAft>
                      </a:pPr>
                      <a:r>
                        <a:rPr lang="ru-RU" sz="1000" dirty="0" smtClean="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факт</a:t>
                      </a:r>
                      <a:endParaRPr lang="ru-RU" sz="10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9155">
                <a:tc>
                  <a:txBody>
                    <a:bodyPr/>
                    <a:lstStyle/>
                    <a:p>
                      <a:pPr indent="457200">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Площади земельных участков, предоставляемых для жилищного строительства, обеспеченных коммунальной инфраструктурой, в год.</a:t>
                      </a:r>
                    </a:p>
                  </a:txBody>
                  <a:tcPr marL="37615" marR="37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0"/>
                        </a:spcAft>
                      </a:pPr>
                      <a:endPar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7200">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га</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15" marR="37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dirty="0">
                          <a:effectLst/>
                          <a:latin typeface="Times New Roman" panose="02020603050405020304" pitchFamily="18" charset="0"/>
                          <a:ea typeface="Times New Roman" panose="02020603050405020304" pitchFamily="18" charset="0"/>
                          <a:cs typeface="Times New Roman" panose="02020603050405020304" pitchFamily="18" charset="0"/>
                        </a:rPr>
                        <a:t>76,51</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000" b="1" dirty="0">
                          <a:effectLst/>
                          <a:latin typeface="Times New Roman" panose="02020603050405020304" pitchFamily="18" charset="0"/>
                          <a:ea typeface="Times New Roman" panose="02020603050405020304" pitchFamily="18" charset="0"/>
                          <a:cs typeface="Times New Roman" panose="02020603050405020304" pitchFamily="18" charset="0"/>
                        </a:rPr>
                        <a:t>84,35</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000" b="1" dirty="0">
                          <a:effectLst/>
                          <a:latin typeface="Times New Roman" panose="02020603050405020304" pitchFamily="18" charset="0"/>
                          <a:ea typeface="Times New Roman" panose="02020603050405020304" pitchFamily="18" charset="0"/>
                          <a:cs typeface="Times New Roman" panose="02020603050405020304" pitchFamily="18" charset="0"/>
                        </a:rPr>
                        <a:t>80,03</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30">
                <a:tc>
                  <a:txBody>
                    <a:bodyPr/>
                    <a:lstStyle/>
                    <a:p>
                      <a:pPr indent="457200">
                        <a:spcAft>
                          <a:spcPts val="0"/>
                        </a:spcAft>
                      </a:pPr>
                      <a:r>
                        <a:rPr kumimoji="0" lang="ru-RU" sz="1000" kern="1200" dirty="0" smtClean="0">
                          <a:solidFill>
                            <a:schemeClr val="tx1"/>
                          </a:solidFill>
                          <a:effectLst/>
                          <a:latin typeface="Times New Roman" panose="02020603050405020304" pitchFamily="18" charset="0"/>
                          <a:ea typeface="+mn-ea"/>
                          <a:cs typeface="Times New Roman" panose="02020603050405020304" pitchFamily="18" charset="0"/>
                        </a:rPr>
                        <a:t>Удельный вес вновь построенных в отчетном периоде инженерных сетей к общему количеству инженерных сетей по состоянию на тот же отчетный период</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15" marR="37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en-US" sz="1100" dirty="0">
                          <a:effectLst/>
                          <a:latin typeface="Times New Roman" panose="02020603050405020304" pitchFamily="18" charset="0"/>
                          <a:ea typeface="Times New Roman" panose="02020603050405020304" pitchFamily="18" charset="0"/>
                        </a:rPr>
                        <a:t>%</a:t>
                      </a:r>
                      <a:endParaRPr lang="ru-RU" sz="1000" dirty="0">
                        <a:effectLst/>
                        <a:latin typeface="Arial" panose="020B0604020202020204" pitchFamily="34"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panose="02020603050405020304" pitchFamily="18" charset="0"/>
                          <a:ea typeface="Times New Roman" panose="02020603050405020304" pitchFamily="18" charset="0"/>
                        </a:rPr>
                        <a:t>1,73</a:t>
                      </a:r>
                      <a:endParaRPr lang="ru-RU" sz="10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a:effectLst/>
                          <a:latin typeface="Times New Roman" panose="02020603050405020304" pitchFamily="18" charset="0"/>
                          <a:ea typeface="Times New Roman" panose="02020603050405020304" pitchFamily="18" charset="0"/>
                        </a:rPr>
                        <a:t>1,82</a:t>
                      </a:r>
                      <a:endParaRPr lang="ru-RU" sz="10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1100" dirty="0">
                          <a:effectLst/>
                          <a:latin typeface="Times New Roman" panose="02020603050405020304" pitchFamily="18" charset="0"/>
                          <a:ea typeface="Times New Roman" panose="02020603050405020304" pitchFamily="18" charset="0"/>
                        </a:rPr>
                        <a:t>2,04</a:t>
                      </a:r>
                      <a:endParaRPr lang="ru-RU" sz="10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30">
                <a:tc>
                  <a:txBody>
                    <a:bodyPr/>
                    <a:lstStyle/>
                    <a:p>
                      <a:pPr indent="457200">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Сети водоснабжения</a:t>
                      </a:r>
                    </a:p>
                  </a:txBody>
                  <a:tcPr marL="37615" marR="37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км</a:t>
                      </a:r>
                    </a:p>
                  </a:txBody>
                  <a:tcPr marL="37615" marR="37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dirty="0">
                          <a:effectLst/>
                          <a:latin typeface="Times New Roman" panose="02020603050405020304" pitchFamily="18" charset="0"/>
                          <a:ea typeface="Times New Roman" panose="02020603050405020304" pitchFamily="18" charset="0"/>
                        </a:rPr>
                        <a:t>151,60</a:t>
                      </a:r>
                      <a:endParaRPr lang="ru-RU" sz="1000" dirty="0">
                        <a:effectLst/>
                        <a:latin typeface="Arial" panose="020B0604020202020204" pitchFamily="34"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a:effectLst/>
                          <a:latin typeface="Times New Roman" panose="02020603050405020304" pitchFamily="18" charset="0"/>
                          <a:ea typeface="Times New Roman" panose="02020603050405020304" pitchFamily="18" charset="0"/>
                        </a:rPr>
                        <a:t>151,91</a:t>
                      </a:r>
                      <a:endParaRPr lang="ru-RU" sz="1000">
                        <a:effectLst/>
                        <a:latin typeface="Arial" panose="020B0604020202020204" pitchFamily="34"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dirty="0">
                          <a:effectLst/>
                          <a:latin typeface="Times New Roman" panose="02020603050405020304" pitchFamily="18" charset="0"/>
                          <a:ea typeface="Times New Roman" panose="02020603050405020304" pitchFamily="18" charset="0"/>
                        </a:rPr>
                        <a:t>151,60</a:t>
                      </a:r>
                      <a:endParaRPr lang="ru-RU" sz="1000" dirty="0">
                        <a:effectLst/>
                        <a:latin typeface="Arial" panose="020B0604020202020204" pitchFamily="34"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30">
                <a:tc>
                  <a:txBody>
                    <a:bodyPr/>
                    <a:lstStyle/>
                    <a:p>
                      <a:pPr indent="457200">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Сети водоотведения</a:t>
                      </a:r>
                    </a:p>
                  </a:txBody>
                  <a:tcPr marL="37615" marR="37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км</a:t>
                      </a:r>
                    </a:p>
                  </a:txBody>
                  <a:tcPr marL="37615" marR="37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dirty="0">
                          <a:effectLst/>
                          <a:latin typeface="Times New Roman" panose="02020603050405020304" pitchFamily="18" charset="0"/>
                          <a:ea typeface="Times New Roman" panose="02020603050405020304" pitchFamily="18" charset="0"/>
                        </a:rPr>
                        <a:t>86,70</a:t>
                      </a:r>
                      <a:endParaRPr lang="ru-RU" sz="1000" dirty="0">
                        <a:effectLst/>
                        <a:latin typeface="Arial" panose="020B0604020202020204" pitchFamily="34"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a:effectLst/>
                          <a:latin typeface="Times New Roman" panose="02020603050405020304" pitchFamily="18" charset="0"/>
                          <a:ea typeface="Times New Roman" panose="02020603050405020304" pitchFamily="18" charset="0"/>
                        </a:rPr>
                        <a:t>87,48</a:t>
                      </a:r>
                      <a:endParaRPr lang="ru-RU" sz="1000">
                        <a:effectLst/>
                        <a:latin typeface="Arial" panose="020B0604020202020204" pitchFamily="34"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dirty="0">
                          <a:effectLst/>
                          <a:latin typeface="Times New Roman" panose="02020603050405020304" pitchFamily="18" charset="0"/>
                          <a:ea typeface="Times New Roman" panose="02020603050405020304" pitchFamily="18" charset="0"/>
                        </a:rPr>
                        <a:t>86,70</a:t>
                      </a:r>
                      <a:endParaRPr lang="ru-RU" sz="1000" dirty="0">
                        <a:effectLst/>
                        <a:latin typeface="Arial" panose="020B0604020202020204" pitchFamily="34"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30">
                <a:tc>
                  <a:txBody>
                    <a:bodyPr/>
                    <a:lstStyle/>
                    <a:p>
                      <a:pPr indent="457200">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Сети теплоснабжения</a:t>
                      </a:r>
                    </a:p>
                  </a:txBody>
                  <a:tcPr marL="37615" marR="37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км</a:t>
                      </a:r>
                    </a:p>
                  </a:txBody>
                  <a:tcPr marL="37615" marR="37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dirty="0">
                          <a:effectLst/>
                          <a:latin typeface="Times New Roman" panose="02020603050405020304" pitchFamily="18" charset="0"/>
                          <a:ea typeface="Times New Roman" panose="02020603050405020304" pitchFamily="18" charset="0"/>
                        </a:rPr>
                        <a:t>161,47</a:t>
                      </a:r>
                      <a:endParaRPr lang="ru-RU" sz="1000" dirty="0">
                        <a:effectLst/>
                        <a:latin typeface="Arial" panose="020B0604020202020204" pitchFamily="34"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a:effectLst/>
                          <a:latin typeface="Times New Roman" panose="02020603050405020304" pitchFamily="18" charset="0"/>
                          <a:ea typeface="Times New Roman" panose="02020603050405020304" pitchFamily="18" charset="0"/>
                        </a:rPr>
                        <a:t>167,65</a:t>
                      </a:r>
                      <a:endParaRPr lang="ru-RU" sz="1000">
                        <a:effectLst/>
                        <a:latin typeface="Arial" panose="020B0604020202020204" pitchFamily="34"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dirty="0">
                          <a:effectLst/>
                          <a:latin typeface="Times New Roman" panose="02020603050405020304" pitchFamily="18" charset="0"/>
                          <a:ea typeface="Times New Roman" panose="02020603050405020304" pitchFamily="18" charset="0"/>
                        </a:rPr>
                        <a:t>160,54</a:t>
                      </a:r>
                      <a:endParaRPr lang="ru-RU" sz="1000" dirty="0">
                        <a:effectLst/>
                        <a:latin typeface="Arial" panose="020B0604020202020204" pitchFamily="34"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30">
                <a:tc>
                  <a:txBody>
                    <a:bodyPr/>
                    <a:lstStyle/>
                    <a:p>
                      <a:pPr indent="457200">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Сети газоснабжения</a:t>
                      </a:r>
                    </a:p>
                  </a:txBody>
                  <a:tcPr marL="37615" marR="37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км</a:t>
                      </a:r>
                    </a:p>
                  </a:txBody>
                  <a:tcPr marL="37615" marR="37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dirty="0">
                          <a:effectLst/>
                          <a:latin typeface="Times New Roman" panose="02020603050405020304" pitchFamily="18" charset="0"/>
                          <a:ea typeface="Times New Roman" panose="02020603050405020304" pitchFamily="18" charset="0"/>
                        </a:rPr>
                        <a:t>193,10</a:t>
                      </a:r>
                      <a:endParaRPr lang="ru-RU" sz="1000" dirty="0">
                        <a:effectLst/>
                        <a:latin typeface="Arial" panose="020B0604020202020204" pitchFamily="34"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a:effectLst/>
                          <a:latin typeface="Times New Roman" panose="02020603050405020304" pitchFamily="18" charset="0"/>
                          <a:ea typeface="Times New Roman" panose="02020603050405020304" pitchFamily="18" charset="0"/>
                        </a:rPr>
                        <a:t>123,84</a:t>
                      </a:r>
                      <a:endParaRPr lang="ru-RU" sz="1000">
                        <a:effectLst/>
                        <a:latin typeface="Arial" panose="020B0604020202020204" pitchFamily="34"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dirty="0">
                          <a:effectLst/>
                          <a:latin typeface="Times New Roman" panose="02020603050405020304" pitchFamily="18" charset="0"/>
                          <a:ea typeface="Times New Roman" panose="02020603050405020304" pitchFamily="18" charset="0"/>
                        </a:rPr>
                        <a:t>195,20</a:t>
                      </a:r>
                      <a:endParaRPr lang="ru-RU" sz="1000" dirty="0">
                        <a:effectLst/>
                        <a:latin typeface="Arial" panose="020B0604020202020204" pitchFamily="34"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3052">
                <a:tc>
                  <a:txBody>
                    <a:bodyPr/>
                    <a:lstStyle/>
                    <a:p>
                      <a:pPr indent="457200">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Сети электроснабжения</a:t>
                      </a:r>
                    </a:p>
                  </a:txBody>
                  <a:tcPr marL="37615" marR="37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км</a:t>
                      </a:r>
                    </a:p>
                  </a:txBody>
                  <a:tcPr marL="37615" marR="37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dirty="0">
                          <a:effectLst/>
                          <a:latin typeface="Times New Roman" panose="02020603050405020304" pitchFamily="18" charset="0"/>
                          <a:ea typeface="Times New Roman" panose="02020603050405020304" pitchFamily="18" charset="0"/>
                        </a:rPr>
                        <a:t>415,57</a:t>
                      </a:r>
                      <a:endParaRPr lang="ru-RU" sz="1000" dirty="0">
                        <a:effectLst/>
                        <a:latin typeface="Arial" panose="020B0604020202020204" pitchFamily="34"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a:effectLst/>
                          <a:latin typeface="Times New Roman" panose="02020603050405020304" pitchFamily="18" charset="0"/>
                          <a:ea typeface="Times New Roman" panose="02020603050405020304" pitchFamily="18" charset="0"/>
                        </a:rPr>
                        <a:t>415,57</a:t>
                      </a:r>
                      <a:endParaRPr lang="ru-RU" sz="1000">
                        <a:effectLst/>
                        <a:latin typeface="Arial" panose="020B0604020202020204" pitchFamily="34"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dirty="0">
                          <a:effectLst/>
                          <a:latin typeface="Times New Roman" panose="02020603050405020304" pitchFamily="18" charset="0"/>
                          <a:ea typeface="Times New Roman" panose="02020603050405020304" pitchFamily="18" charset="0"/>
                        </a:rPr>
                        <a:t>434,68</a:t>
                      </a:r>
                      <a:endParaRPr lang="ru-RU" sz="1000" dirty="0">
                        <a:effectLst/>
                        <a:latin typeface="Arial" panose="020B0604020202020204" pitchFamily="34"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630">
                <a:tc>
                  <a:txBody>
                    <a:bodyPr/>
                    <a:lstStyle/>
                    <a:p>
                      <a:pPr indent="457200">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Сети горячего водоснабжения</a:t>
                      </a:r>
                    </a:p>
                  </a:txBody>
                  <a:tcPr marL="37615" marR="37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0"/>
                        </a:spcAft>
                      </a:pPr>
                      <a:r>
                        <a:rPr lang="ru-RU" sz="1000">
                          <a:effectLst/>
                          <a:latin typeface="Times New Roman" panose="02020603050405020304" pitchFamily="18" charset="0"/>
                          <a:ea typeface="Times New Roman" panose="02020603050405020304" pitchFamily="18" charset="0"/>
                          <a:cs typeface="Times New Roman" panose="02020603050405020304" pitchFamily="18" charset="0"/>
                        </a:rPr>
                        <a:t>км</a:t>
                      </a:r>
                    </a:p>
                  </a:txBody>
                  <a:tcPr marL="37615" marR="37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dirty="0">
                          <a:effectLst/>
                          <a:latin typeface="Times New Roman" panose="02020603050405020304" pitchFamily="18" charset="0"/>
                          <a:ea typeface="Times New Roman" panose="02020603050405020304" pitchFamily="18" charset="0"/>
                        </a:rPr>
                        <a:t>27,43</a:t>
                      </a:r>
                      <a:endParaRPr lang="ru-RU" sz="1000" dirty="0">
                        <a:effectLst/>
                        <a:latin typeface="Arial" panose="020B0604020202020204" pitchFamily="34"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a:effectLst/>
                          <a:latin typeface="Times New Roman" panose="02020603050405020304" pitchFamily="18" charset="0"/>
                          <a:ea typeface="Times New Roman" panose="02020603050405020304" pitchFamily="18" charset="0"/>
                        </a:rPr>
                        <a:t>27,43</a:t>
                      </a:r>
                      <a:endParaRPr lang="ru-RU" sz="1000">
                        <a:effectLst/>
                        <a:latin typeface="Arial" panose="020B0604020202020204" pitchFamily="34"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lgn="ctr">
                        <a:spcAft>
                          <a:spcPts val="0"/>
                        </a:spcAft>
                      </a:pPr>
                      <a:r>
                        <a:rPr lang="ru-RU" sz="1100" dirty="0">
                          <a:effectLst/>
                          <a:latin typeface="Times New Roman" panose="02020603050405020304" pitchFamily="18" charset="0"/>
                          <a:ea typeface="Times New Roman" panose="02020603050405020304" pitchFamily="18" charset="0"/>
                        </a:rPr>
                        <a:t>32,92</a:t>
                      </a:r>
                      <a:endParaRPr lang="ru-RU" sz="1000" dirty="0">
                        <a:effectLst/>
                        <a:latin typeface="Arial" panose="020B0604020202020204" pitchFamily="34"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9807">
                <a:tc>
                  <a:txBody>
                    <a:bodyPr/>
                    <a:lstStyle/>
                    <a:p>
                      <a:pPr indent="457200">
                        <a:spcAft>
                          <a:spcPts val="0"/>
                        </a:spcAft>
                      </a:pP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Малогабаритные автоматизированные котельные (здания)</a:t>
                      </a:r>
                    </a:p>
                  </a:txBody>
                  <a:tcPr marL="37615" marR="37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0"/>
                        </a:spcAft>
                      </a:pPr>
                      <a:r>
                        <a:rPr lang="ru-RU" sz="1000" dirty="0" err="1">
                          <a:effectLst/>
                          <a:latin typeface="Times New Roman" panose="02020603050405020304" pitchFamily="18" charset="0"/>
                          <a:ea typeface="Times New Roman" panose="02020603050405020304" pitchFamily="18" charset="0"/>
                          <a:cs typeface="Times New Roman" panose="02020603050405020304" pitchFamily="18" charset="0"/>
                        </a:rPr>
                        <a:t>шт</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1000" dirty="0" err="1">
                          <a:effectLst/>
                          <a:latin typeface="Times New Roman" panose="02020603050405020304" pitchFamily="18" charset="0"/>
                          <a:ea typeface="Times New Roman" panose="02020603050405020304" pitchFamily="18" charset="0"/>
                          <a:cs typeface="Times New Roman" panose="02020603050405020304" pitchFamily="18" charset="0"/>
                        </a:rPr>
                        <a:t>ГКал</a:t>
                      </a:r>
                      <a:r>
                        <a:rPr lang="ru-RU" sz="1000" dirty="0">
                          <a:effectLst/>
                          <a:latin typeface="Times New Roman" panose="02020603050405020304" pitchFamily="18" charset="0"/>
                          <a:ea typeface="Times New Roman" panose="02020603050405020304" pitchFamily="18" charset="0"/>
                          <a:cs typeface="Times New Roman" panose="02020603050405020304" pitchFamily="18" charset="0"/>
                        </a:rPr>
                        <a:t>/ч</a:t>
                      </a:r>
                    </a:p>
                  </a:txBody>
                  <a:tcPr marL="37615" marR="37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6/29,68</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15" marR="37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6/29,68</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15" marR="37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57200">
                        <a:spcAft>
                          <a:spcPts val="0"/>
                        </a:spcAft>
                      </a:pPr>
                      <a:r>
                        <a:rPr lang="ru-RU" sz="1000" dirty="0" smtClean="0">
                          <a:effectLst/>
                          <a:latin typeface="Times New Roman" panose="02020603050405020304" pitchFamily="18" charset="0"/>
                          <a:ea typeface="Times New Roman" panose="02020603050405020304" pitchFamily="18" charset="0"/>
                          <a:cs typeface="Times New Roman" panose="02020603050405020304" pitchFamily="18" charset="0"/>
                        </a:rPr>
                        <a:t>6/29,68</a:t>
                      </a:r>
                      <a:endParaRPr lang="ru-RU"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15" marR="376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Прямоугольник 3"/>
          <p:cNvSpPr/>
          <p:nvPr/>
        </p:nvSpPr>
        <p:spPr>
          <a:xfrm>
            <a:off x="251520" y="1124744"/>
            <a:ext cx="5832648" cy="523220"/>
          </a:xfrm>
          <a:prstGeom prst="rect">
            <a:avLst/>
          </a:prstGeom>
        </p:spPr>
        <p:txBody>
          <a:bodyPr wrap="square">
            <a:spAutoFit/>
          </a:bodyPr>
          <a:lstStyle/>
          <a:p>
            <a:pPr fontAlgn="b"/>
            <a:r>
              <a:rPr lang="ru-RU" sz="1400" b="1" dirty="0" smtClean="0">
                <a:solidFill>
                  <a:srgbClr val="000000"/>
                </a:solidFill>
                <a:latin typeface="Times New Roman" panose="02020603050405020304" pitchFamily="18" charset="0"/>
                <a:cs typeface="Times New Roman" panose="02020603050405020304" pitchFamily="18" charset="0"/>
              </a:rPr>
              <a:t>Предусмотрено на год – 42 160,5 </a:t>
            </a:r>
            <a:r>
              <a:rPr lang="ru-RU" sz="1400" b="1" dirty="0" err="1" smtClean="0">
                <a:solidFill>
                  <a:srgbClr val="000000"/>
                </a:solidFill>
                <a:latin typeface="Times New Roman" panose="02020603050405020304" pitchFamily="18" charset="0"/>
                <a:cs typeface="Times New Roman" panose="02020603050405020304" pitchFamily="18" charset="0"/>
              </a:rPr>
              <a:t>тыс.рублей</a:t>
            </a:r>
            <a:r>
              <a:rPr lang="ru-RU" sz="1400" b="1" dirty="0" smtClean="0">
                <a:solidFill>
                  <a:srgbClr val="000000"/>
                </a:solidFill>
                <a:latin typeface="Times New Roman" panose="02020603050405020304" pitchFamily="18" charset="0"/>
                <a:cs typeface="Times New Roman" panose="02020603050405020304" pitchFamily="18" charset="0"/>
              </a:rPr>
              <a:t> </a:t>
            </a:r>
          </a:p>
          <a:p>
            <a:pPr fontAlgn="b"/>
            <a:r>
              <a:rPr lang="ru-RU" sz="1400" b="1" dirty="0" smtClean="0">
                <a:solidFill>
                  <a:srgbClr val="000000"/>
                </a:solidFill>
                <a:latin typeface="Times New Roman" panose="02020603050405020304" pitchFamily="18" charset="0"/>
                <a:cs typeface="Times New Roman" panose="02020603050405020304" pitchFamily="18" charset="0"/>
              </a:rPr>
              <a:t>исполнено – 40 271,9 </a:t>
            </a:r>
            <a:r>
              <a:rPr lang="ru-RU" sz="1400" b="1" dirty="0" err="1" smtClean="0">
                <a:solidFill>
                  <a:srgbClr val="000000"/>
                </a:solidFill>
                <a:latin typeface="Times New Roman" panose="02020603050405020304" pitchFamily="18" charset="0"/>
                <a:cs typeface="Times New Roman" panose="02020603050405020304" pitchFamily="18" charset="0"/>
              </a:rPr>
              <a:t>тыс.рублей</a:t>
            </a:r>
            <a:endParaRPr lang="ru-RU" sz="1400" b="1" dirty="0">
              <a:solidFill>
                <a:srgbClr val="0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07504" y="1786464"/>
            <a:ext cx="8524376" cy="338554"/>
          </a:xfrm>
          <a:prstGeom prst="rect">
            <a:avLst/>
          </a:prstGeom>
        </p:spPr>
        <p:txBody>
          <a:bodyPr wrap="square">
            <a:spAutoFit/>
          </a:bodyPr>
          <a:lstStyle/>
          <a:p>
            <a:pPr lvl="0" fontAlgn="b"/>
            <a:r>
              <a:rPr lang="ru-RU" sz="1600" i="1" dirty="0">
                <a:solidFill>
                  <a:srgbClr val="000000"/>
                </a:solidFill>
                <a:latin typeface="Times New Roman" panose="02020603050405020304" pitchFamily="18" charset="0"/>
                <a:cs typeface="Times New Roman" panose="02020603050405020304" pitchFamily="18" charset="0"/>
              </a:rPr>
              <a:t>Основные целевые показатели результативности муниципальной программы</a:t>
            </a:r>
          </a:p>
        </p:txBody>
      </p:sp>
    </p:spTree>
    <p:extLst>
      <p:ext uri="{BB962C8B-B14F-4D97-AF65-F5344CB8AC3E}">
        <p14:creationId xmlns="" xmlns:p14="http://schemas.microsoft.com/office/powerpoint/2010/main" val="2027080951"/>
      </p:ext>
    </p:extLst>
  </p:cSld>
  <p:clrMapOvr>
    <a:masterClrMapping/>
  </p:clrMapOvr>
  <p:transition spd="slow" advClick="0"/>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Прямоугольник 4"/>
          <p:cNvSpPr/>
          <p:nvPr/>
        </p:nvSpPr>
        <p:spPr>
          <a:xfrm>
            <a:off x="0" y="428604"/>
            <a:ext cx="9144000" cy="1384995"/>
          </a:xfrm>
          <a:prstGeom prst="rect">
            <a:avLst/>
          </a:prstGeom>
        </p:spPr>
        <p:txBody>
          <a:bodyPr wrap="square">
            <a:spAutoFit/>
          </a:bodyPr>
          <a:lstStyle/>
          <a:p>
            <a:pPr algn="ctr"/>
            <a:r>
              <a:rPr lang="ru-RU" b="1" i="1" dirty="0" smtClean="0">
                <a:latin typeface="Arial" pitchFamily="34" charset="0"/>
                <a:cs typeface="Arial" pitchFamily="34" charset="0"/>
              </a:rPr>
              <a:t>В рамках реализации наказов избирателей депутатам Думы ХМАО-Югры за 2018 год исполнено 9 409,0 тыс.рублей, в том числе</a:t>
            </a:r>
            <a:r>
              <a:rPr lang="en-US" b="1" i="1" dirty="0" smtClean="0">
                <a:latin typeface="Arial" pitchFamily="34" charset="0"/>
                <a:cs typeface="Arial" pitchFamily="34" charset="0"/>
              </a:rPr>
              <a:t>:</a:t>
            </a:r>
          </a:p>
          <a:p>
            <a:endParaRPr lang="en-US" sz="2400" b="1" dirty="0">
              <a:solidFill>
                <a:srgbClr val="0000FF"/>
              </a:solidFill>
              <a:latin typeface="Times New Roman" pitchFamily="18" charset="0"/>
              <a:cs typeface="Times New Roman" pitchFamily="18" charset="0"/>
            </a:endParaRPr>
          </a:p>
          <a:p>
            <a:pPr marL="342900" indent="-342900">
              <a:buFont typeface="Wingdings" panose="05000000000000000000" pitchFamily="2" charset="2"/>
              <a:buChar char="Ø"/>
            </a:pPr>
            <a:endParaRPr lang="ru-RU" sz="2400" dirty="0">
              <a:solidFill>
                <a:srgbClr val="0000FF"/>
              </a:solidFill>
              <a:latin typeface="Times New Roman" pitchFamily="18" charset="0"/>
              <a:cs typeface="Times New Roman" pitchFamily="18" charset="0"/>
            </a:endParaRPr>
          </a:p>
        </p:txBody>
      </p:sp>
      <p:graphicFrame>
        <p:nvGraphicFramePr>
          <p:cNvPr id="6" name="Таблица 5"/>
          <p:cNvGraphicFramePr>
            <a:graphicFrameLocks noGrp="1"/>
          </p:cNvGraphicFramePr>
          <p:nvPr>
            <p:extLst/>
          </p:nvPr>
        </p:nvGraphicFramePr>
        <p:xfrm>
          <a:off x="107504" y="1163609"/>
          <a:ext cx="8957948" cy="5649611"/>
        </p:xfrm>
        <a:graphic>
          <a:graphicData uri="http://schemas.openxmlformats.org/drawingml/2006/table">
            <a:tbl>
              <a:tblPr/>
              <a:tblGrid>
                <a:gridCol w="1966379"/>
                <a:gridCol w="873946"/>
                <a:gridCol w="6117623"/>
              </a:tblGrid>
              <a:tr h="315499">
                <a:tc>
                  <a:txBody>
                    <a:bodyPr/>
                    <a:lstStyle/>
                    <a:p>
                      <a:pPr algn="ctr" fontAlgn="ctr"/>
                      <a:r>
                        <a:rPr lang="ru-RU" sz="1200" b="1" i="1" u="none" strike="noStrike" dirty="0" smtClean="0">
                          <a:solidFill>
                            <a:schemeClr val="tx1"/>
                          </a:solidFill>
                          <a:effectLst/>
                          <a:latin typeface="Arial" pitchFamily="34" charset="0"/>
                          <a:cs typeface="Arial" pitchFamily="34" charset="0"/>
                        </a:rPr>
                        <a:t>Сфера деятельности</a:t>
                      </a:r>
                      <a:endParaRPr lang="ru-RU" sz="1200" b="1" i="1" u="none" strike="noStrike" dirty="0">
                        <a:solidFill>
                          <a:schemeClr val="tx1"/>
                        </a:solidFill>
                        <a:effectLst/>
                        <a:latin typeface="Arial" pitchFamily="34" charset="0"/>
                        <a:cs typeface="Arial" pitchFamily="34" charset="0"/>
                      </a:endParaRPr>
                    </a:p>
                  </a:txBody>
                  <a:tcPr marL="5601" marR="5601" marT="5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200" b="1" i="1" u="none" strike="noStrike" dirty="0" smtClean="0">
                          <a:solidFill>
                            <a:schemeClr val="tx1"/>
                          </a:solidFill>
                          <a:effectLst/>
                          <a:latin typeface="Arial" pitchFamily="34" charset="0"/>
                          <a:cs typeface="Arial" pitchFamily="34" charset="0"/>
                        </a:rPr>
                        <a:t>Сумма</a:t>
                      </a:r>
                      <a:endParaRPr lang="ru-RU" sz="1200" b="1" i="1" u="none" strike="noStrike" dirty="0">
                        <a:solidFill>
                          <a:schemeClr val="tx1"/>
                        </a:solidFill>
                        <a:effectLst/>
                        <a:latin typeface="Arial" pitchFamily="34" charset="0"/>
                        <a:cs typeface="Arial" pitchFamily="34" charset="0"/>
                      </a:endParaRP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ru-RU" sz="1200" b="1" i="1" u="none" strike="noStrike" dirty="0" smtClean="0">
                          <a:solidFill>
                            <a:schemeClr val="tx1"/>
                          </a:solidFill>
                          <a:effectLst/>
                          <a:latin typeface="Arial" pitchFamily="34" charset="0"/>
                          <a:cs typeface="Arial" pitchFamily="34" charset="0"/>
                        </a:rPr>
                        <a:t>Направление расходов</a:t>
                      </a:r>
                      <a:endParaRPr lang="ru-RU" sz="1200" b="1" i="1" u="none" strike="noStrike" dirty="0">
                        <a:solidFill>
                          <a:schemeClr val="tx1"/>
                        </a:solidFill>
                        <a:effectLst/>
                        <a:latin typeface="Arial" pitchFamily="34" charset="0"/>
                        <a:cs typeface="Arial" pitchFamily="34" charset="0"/>
                      </a:endParaRPr>
                    </a:p>
                  </a:txBody>
                  <a:tcPr marL="5601" marR="5601" marT="5601"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3046634">
                <a:tc>
                  <a:txBody>
                    <a:bodyPr/>
                    <a:lstStyle/>
                    <a:p>
                      <a:pPr algn="ctr" fontAlgn="ctr"/>
                      <a:r>
                        <a:rPr lang="ru-RU" sz="1200" b="1" i="1" u="none" strike="noStrike" dirty="0" smtClean="0">
                          <a:solidFill>
                            <a:schemeClr val="tx1"/>
                          </a:solidFill>
                          <a:effectLst/>
                          <a:latin typeface="Arial" pitchFamily="34" charset="0"/>
                          <a:cs typeface="Arial" pitchFamily="34" charset="0"/>
                        </a:rPr>
                        <a:t>Образование</a:t>
                      </a:r>
                      <a:endParaRPr lang="ru-RU" sz="1200" b="1" i="1" u="none" strike="noStrike" dirty="0">
                        <a:solidFill>
                          <a:schemeClr val="tx1"/>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1" u="none" strike="noStrike" dirty="0" smtClean="0">
                          <a:solidFill>
                            <a:schemeClr val="tx1"/>
                          </a:solidFill>
                          <a:effectLst/>
                          <a:latin typeface="Arial" pitchFamily="34" charset="0"/>
                          <a:cs typeface="Arial" pitchFamily="34" charset="0"/>
                        </a:rPr>
                        <a:t>6 899,3</a:t>
                      </a:r>
                      <a:endParaRPr lang="ru-RU" sz="1200" b="1" i="1"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 typeface="Wingdings" pitchFamily="2" charset="2"/>
                        <a:buNone/>
                        <a:tabLst/>
                        <a:defRPr/>
                      </a:pPr>
                      <a:r>
                        <a:rPr lang="ru-RU" sz="1200" b="1" i="1" u="none" strike="noStrike" dirty="0" smtClean="0">
                          <a:solidFill>
                            <a:schemeClr val="tx1"/>
                          </a:solidFill>
                          <a:effectLst/>
                          <a:latin typeface="Arial" pitchFamily="34" charset="0"/>
                          <a:cs typeface="Arial" pitchFamily="34" charset="0"/>
                        </a:rPr>
                        <a:t>приобретение</a:t>
                      </a:r>
                      <a:r>
                        <a:rPr lang="en-US" sz="1200" b="1" i="1" u="none" strike="noStrike" dirty="0" smtClean="0">
                          <a:solidFill>
                            <a:schemeClr val="tx1"/>
                          </a:solidFill>
                          <a:effectLst/>
                          <a:latin typeface="Arial" pitchFamily="34" charset="0"/>
                          <a:cs typeface="Arial" pitchFamily="34" charset="0"/>
                        </a:rPr>
                        <a:t>:</a:t>
                      </a:r>
                      <a:endParaRPr lang="ru-RU" sz="1200" b="1" i="1" u="none" strike="noStrike" dirty="0" smtClean="0">
                        <a:solidFill>
                          <a:schemeClr val="tx1"/>
                        </a:solidFill>
                        <a:effectLst/>
                        <a:latin typeface="Arial" pitchFamily="34" charset="0"/>
                        <a:cs typeface="Arial" pitchFamily="34" charset="0"/>
                      </a:endParaRPr>
                    </a:p>
                    <a:p>
                      <a:pPr marL="0" marR="0" indent="0" algn="l" defTabSz="914400" rtl="0" eaLnBrk="1" fontAlgn="ctr" latinLnBrk="0" hangingPunct="1">
                        <a:lnSpc>
                          <a:spcPct val="100000"/>
                        </a:lnSpc>
                        <a:spcBef>
                          <a:spcPts val="0"/>
                        </a:spcBef>
                        <a:spcAft>
                          <a:spcPts val="0"/>
                        </a:spcAft>
                        <a:buClrTx/>
                        <a:buSzTx/>
                        <a:buFont typeface="Wingdings" pitchFamily="2" charset="2"/>
                        <a:buChar char="ü"/>
                        <a:tabLst/>
                        <a:defRPr/>
                      </a:pPr>
                      <a:r>
                        <a:rPr lang="ru-RU" sz="1200" b="1" i="1" u="none" strike="noStrike" dirty="0" smtClean="0">
                          <a:solidFill>
                            <a:schemeClr val="tx1"/>
                          </a:solidFill>
                          <a:effectLst/>
                          <a:latin typeface="Arial" pitchFamily="34" charset="0"/>
                          <a:cs typeface="Arial" pitchFamily="34" charset="0"/>
                        </a:rPr>
                        <a:t>учреждения </a:t>
                      </a:r>
                      <a:r>
                        <a:rPr lang="ru-RU" sz="1200" b="1" i="1" u="none" strike="noStrike" dirty="0" err="1" smtClean="0">
                          <a:solidFill>
                            <a:schemeClr val="tx1"/>
                          </a:solidFill>
                          <a:effectLst/>
                          <a:latin typeface="Arial" pitchFamily="34" charset="0"/>
                          <a:cs typeface="Arial" pitchFamily="34" charset="0"/>
                        </a:rPr>
                        <a:t>доп.образования</a:t>
                      </a:r>
                      <a:r>
                        <a:rPr lang="ru-RU" sz="1200" b="1" i="1" u="none" strike="noStrike" dirty="0" smtClean="0">
                          <a:solidFill>
                            <a:schemeClr val="tx1"/>
                          </a:solidFill>
                          <a:effectLst/>
                          <a:latin typeface="Arial" pitchFamily="34" charset="0"/>
                          <a:cs typeface="Arial" pitchFamily="34" charset="0"/>
                        </a:rPr>
                        <a:t> (интерактивное и мультимедийное оборудование, документ-камеры, информационные киоски, цифровой рояль, </a:t>
                      </a:r>
                      <a:r>
                        <a:rPr lang="ru-RU" sz="1200" b="1" i="1" u="none" strike="noStrike" dirty="0" err="1" smtClean="0">
                          <a:solidFill>
                            <a:schemeClr val="tx1"/>
                          </a:solidFill>
                          <a:effectLst/>
                          <a:latin typeface="Arial" pitchFamily="34" charset="0"/>
                          <a:cs typeface="Arial" pitchFamily="34" charset="0"/>
                        </a:rPr>
                        <a:t>банкетки</a:t>
                      </a:r>
                      <a:r>
                        <a:rPr lang="ru-RU" sz="1200" b="1" i="1" u="none" strike="noStrike" dirty="0" smtClean="0">
                          <a:solidFill>
                            <a:schemeClr val="tx1"/>
                          </a:solidFill>
                          <a:effectLst/>
                          <a:latin typeface="Arial" pitchFamily="34" charset="0"/>
                          <a:cs typeface="Arial" pitchFamily="34" charset="0"/>
                        </a:rPr>
                        <a:t>, радиосистемы</a:t>
                      </a:r>
                      <a:r>
                        <a:rPr lang="ru-RU" sz="1200" b="1" i="1" u="none" strike="noStrike" baseline="0" dirty="0" smtClean="0">
                          <a:solidFill>
                            <a:schemeClr val="tx1"/>
                          </a:solidFill>
                          <a:effectLst/>
                          <a:latin typeface="Arial" pitchFamily="34" charset="0"/>
                          <a:cs typeface="Arial" pitchFamily="34" charset="0"/>
                        </a:rPr>
                        <a:t> с динамическим  микрофоном</a:t>
                      </a:r>
                      <a:r>
                        <a:rPr lang="ru-RU" sz="1200" b="1" i="1" u="none" strike="noStrike" dirty="0" smtClean="0">
                          <a:solidFill>
                            <a:schemeClr val="tx1"/>
                          </a:solidFill>
                          <a:effectLst/>
                          <a:latin typeface="Arial" pitchFamily="34" charset="0"/>
                          <a:cs typeface="Arial" pitchFamily="34" charset="0"/>
                        </a:rPr>
                        <a:t>),</a:t>
                      </a:r>
                    </a:p>
                    <a:p>
                      <a:pPr marL="0" marR="0" indent="0" algn="l" defTabSz="914400" rtl="0" eaLnBrk="1" fontAlgn="ctr" latinLnBrk="0" hangingPunct="1">
                        <a:lnSpc>
                          <a:spcPct val="100000"/>
                        </a:lnSpc>
                        <a:spcBef>
                          <a:spcPts val="0"/>
                        </a:spcBef>
                        <a:spcAft>
                          <a:spcPts val="0"/>
                        </a:spcAft>
                        <a:buClrTx/>
                        <a:buSzTx/>
                        <a:buFont typeface="Wingdings" pitchFamily="2" charset="2"/>
                        <a:buChar char="ü"/>
                        <a:tabLst/>
                        <a:defRPr/>
                      </a:pPr>
                      <a:r>
                        <a:rPr lang="ru-RU" sz="1200" b="1" i="1" u="none" strike="noStrike" dirty="0" smtClean="0">
                          <a:solidFill>
                            <a:schemeClr val="tx1"/>
                          </a:solidFill>
                          <a:effectLst/>
                          <a:latin typeface="Arial" pitchFamily="34" charset="0"/>
                          <a:cs typeface="Arial" pitchFamily="34" charset="0"/>
                        </a:rPr>
                        <a:t> общеобразовательные учреждения (оборудование</a:t>
                      </a:r>
                      <a:r>
                        <a:rPr lang="ru-RU" sz="1200" b="1" i="1" u="none" strike="noStrike" baseline="0" dirty="0" smtClean="0">
                          <a:solidFill>
                            <a:schemeClr val="tx1"/>
                          </a:solidFill>
                          <a:effectLst/>
                          <a:latin typeface="Arial" pitchFamily="34" charset="0"/>
                          <a:cs typeface="Arial" pitchFamily="34" charset="0"/>
                        </a:rPr>
                        <a:t> и снаряжение для парашютно-десантной подготовки и погружений с аквалангом, оформление </a:t>
                      </a:r>
                      <a:r>
                        <a:rPr lang="ru-RU" sz="1200" b="1" i="1" u="none" strike="noStrike" baseline="0" dirty="0" err="1" smtClean="0">
                          <a:solidFill>
                            <a:schemeClr val="tx1"/>
                          </a:solidFill>
                          <a:effectLst/>
                          <a:latin typeface="Arial" pitchFamily="34" charset="0"/>
                          <a:cs typeface="Arial" pitchFamily="34" charset="0"/>
                        </a:rPr>
                        <a:t>рекриации</a:t>
                      </a:r>
                      <a:r>
                        <a:rPr lang="ru-RU" sz="1200" b="1" i="1" u="none" strike="noStrike" baseline="0" dirty="0" smtClean="0">
                          <a:solidFill>
                            <a:schemeClr val="tx1"/>
                          </a:solidFill>
                          <a:effectLst/>
                          <a:latin typeface="Arial" pitchFamily="34" charset="0"/>
                          <a:cs typeface="Arial" pitchFamily="34" charset="0"/>
                        </a:rPr>
                        <a:t>, участие в соревнованиях, учебно-тренировочных сборах, кадетская форма, оборудование для скандинавской </a:t>
                      </a:r>
                      <a:r>
                        <a:rPr lang="ru-RU" sz="1200" b="1" i="1" u="none" strike="noStrike" baseline="0" dirty="0" err="1" smtClean="0">
                          <a:solidFill>
                            <a:schemeClr val="tx1"/>
                          </a:solidFill>
                          <a:effectLst/>
                          <a:latin typeface="Arial" pitchFamily="34" charset="0"/>
                          <a:cs typeface="Arial" pitchFamily="34" charset="0"/>
                        </a:rPr>
                        <a:t>хотьбы</a:t>
                      </a:r>
                      <a:r>
                        <a:rPr lang="ru-RU" sz="1200" b="1" i="1" u="none" strike="noStrike" baseline="0" dirty="0" smtClean="0">
                          <a:solidFill>
                            <a:schemeClr val="tx1"/>
                          </a:solidFill>
                          <a:effectLst/>
                          <a:latin typeface="Arial" pitchFamily="34" charset="0"/>
                          <a:cs typeface="Arial" pitchFamily="34" charset="0"/>
                        </a:rPr>
                        <a:t>, информационно-техническое оборудование для внутреннего и внешнего видеонаблюдения, приобретение методических материалов для изучения иностранных языков, сушильные машины для прачки),</a:t>
                      </a:r>
                      <a:endParaRPr lang="ru-RU" sz="1200" b="1" i="1" u="none" strike="noStrike" dirty="0" smtClean="0">
                        <a:solidFill>
                          <a:schemeClr val="tx1"/>
                        </a:solidFill>
                        <a:effectLst/>
                        <a:latin typeface="Arial" pitchFamily="34" charset="0"/>
                        <a:cs typeface="Arial" pitchFamily="34" charset="0"/>
                      </a:endParaRPr>
                    </a:p>
                    <a:p>
                      <a:pPr marL="0" marR="0" indent="0" algn="l" defTabSz="914400" rtl="0" eaLnBrk="1" fontAlgn="ctr" latinLnBrk="0" hangingPunct="1">
                        <a:lnSpc>
                          <a:spcPct val="100000"/>
                        </a:lnSpc>
                        <a:spcBef>
                          <a:spcPts val="0"/>
                        </a:spcBef>
                        <a:spcAft>
                          <a:spcPts val="0"/>
                        </a:spcAft>
                        <a:buClrTx/>
                        <a:buSzTx/>
                        <a:buFont typeface="Wingdings" pitchFamily="2" charset="2"/>
                        <a:buChar char="ü"/>
                        <a:tabLst/>
                        <a:defRPr/>
                      </a:pPr>
                      <a:r>
                        <a:rPr lang="ru-RU" sz="1200" b="1" i="1" u="none" strike="noStrike" dirty="0" smtClean="0">
                          <a:solidFill>
                            <a:schemeClr val="tx1"/>
                          </a:solidFill>
                          <a:effectLst/>
                          <a:latin typeface="Arial" pitchFamily="34" charset="0"/>
                          <a:cs typeface="Arial" pitchFamily="34" charset="0"/>
                        </a:rPr>
                        <a:t>шкафов</a:t>
                      </a:r>
                      <a:r>
                        <a:rPr lang="ru-RU" sz="1200" b="1" i="1" u="none" strike="noStrike" baseline="0" dirty="0" smtClean="0">
                          <a:solidFill>
                            <a:schemeClr val="tx1"/>
                          </a:solidFill>
                          <a:effectLst/>
                          <a:latin typeface="Arial" pitchFamily="34" charset="0"/>
                          <a:cs typeface="Arial" pitchFamily="34" charset="0"/>
                        </a:rPr>
                        <a:t> с электронными замками, спортивный инвентарь, </a:t>
                      </a:r>
                      <a:r>
                        <a:rPr lang="ru-RU" sz="1200" b="1" i="1" u="none" strike="noStrike" baseline="0" dirty="0" err="1" smtClean="0">
                          <a:solidFill>
                            <a:schemeClr val="tx1"/>
                          </a:solidFill>
                          <a:effectLst/>
                          <a:latin typeface="Arial" pitchFamily="34" charset="0"/>
                          <a:cs typeface="Arial" pitchFamily="34" charset="0"/>
                        </a:rPr>
                        <a:t>спорт.экипировка</a:t>
                      </a:r>
                      <a:r>
                        <a:rPr lang="ru-RU" sz="1200" b="1" i="1" u="none" strike="noStrike" baseline="0" dirty="0" smtClean="0">
                          <a:solidFill>
                            <a:schemeClr val="tx1"/>
                          </a:solidFill>
                          <a:effectLst/>
                          <a:latin typeface="Arial" pitchFamily="34" charset="0"/>
                          <a:cs typeface="Arial" pitchFamily="34" charset="0"/>
                        </a:rPr>
                        <a:t>, спортивное универсальное табло,</a:t>
                      </a:r>
                    </a:p>
                    <a:p>
                      <a:pPr marL="0" marR="0" indent="0" algn="l" defTabSz="914400" rtl="0" eaLnBrk="1" fontAlgn="ctr" latinLnBrk="0" hangingPunct="1">
                        <a:lnSpc>
                          <a:spcPct val="100000"/>
                        </a:lnSpc>
                        <a:spcBef>
                          <a:spcPts val="0"/>
                        </a:spcBef>
                        <a:spcAft>
                          <a:spcPts val="0"/>
                        </a:spcAft>
                        <a:buClrTx/>
                        <a:buSzTx/>
                        <a:buFont typeface="Wingdings" pitchFamily="2" charset="2"/>
                        <a:buChar char="ü"/>
                        <a:tabLst/>
                        <a:defRPr/>
                      </a:pPr>
                      <a:r>
                        <a:rPr lang="ru-RU" sz="1200" b="1" i="1" u="none" strike="noStrike" baseline="0" dirty="0" smtClean="0">
                          <a:solidFill>
                            <a:schemeClr val="tx1"/>
                          </a:solidFill>
                          <a:effectLst/>
                          <a:latin typeface="Arial" pitchFamily="34" charset="0"/>
                          <a:cs typeface="Arial" pitchFamily="34" charset="0"/>
                        </a:rPr>
                        <a:t>проведение открытого регионального турнира по боксу, посвященного Дню Победы в Великой Отечественной войне,</a:t>
                      </a:r>
                    </a:p>
                    <a:p>
                      <a:pPr marL="0" marR="0" indent="0" algn="l" defTabSz="914400" rtl="0" eaLnBrk="1" fontAlgn="ctr" latinLnBrk="0" hangingPunct="1">
                        <a:lnSpc>
                          <a:spcPct val="100000"/>
                        </a:lnSpc>
                        <a:spcBef>
                          <a:spcPts val="0"/>
                        </a:spcBef>
                        <a:spcAft>
                          <a:spcPts val="0"/>
                        </a:spcAft>
                        <a:buClrTx/>
                        <a:buSzTx/>
                        <a:buFont typeface="Wingdings" pitchFamily="2" charset="2"/>
                        <a:buChar char="ü"/>
                        <a:tabLst/>
                        <a:defRPr/>
                      </a:pPr>
                      <a:r>
                        <a:rPr lang="ru-RU" sz="1200" b="1" i="1" u="none" strike="noStrike" baseline="0" dirty="0" smtClean="0">
                          <a:solidFill>
                            <a:schemeClr val="tx1"/>
                          </a:solidFill>
                          <a:effectLst/>
                          <a:latin typeface="Arial" pitchFamily="34" charset="0"/>
                          <a:cs typeface="Arial" pitchFamily="34" charset="0"/>
                        </a:rPr>
                        <a:t>учебно-тренировочные сборы, участие в региональном этапе военно-спортивной игры Зарница</a:t>
                      </a:r>
                      <a:endParaRPr lang="ru-RU" sz="1200" b="1" i="1"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5627">
                <a:tc>
                  <a:txBody>
                    <a:bodyPr/>
                    <a:lstStyle/>
                    <a:p>
                      <a:pPr algn="ctr" fontAlgn="ctr"/>
                      <a:r>
                        <a:rPr lang="ru-RU" sz="1200" b="1" i="1" u="none" strike="noStrike" dirty="0" smtClean="0">
                          <a:solidFill>
                            <a:schemeClr val="tx1"/>
                          </a:solidFill>
                          <a:effectLst/>
                          <a:latin typeface="Arial" pitchFamily="34" charset="0"/>
                          <a:cs typeface="Arial" pitchFamily="34" charset="0"/>
                        </a:rPr>
                        <a:t>Культура</a:t>
                      </a:r>
                      <a:endParaRPr lang="ru-RU" sz="1200" b="1" i="1" u="none" strike="noStrike" dirty="0">
                        <a:solidFill>
                          <a:schemeClr val="tx1"/>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1" u="none" strike="noStrike" dirty="0" smtClean="0">
                          <a:solidFill>
                            <a:schemeClr val="tx1"/>
                          </a:solidFill>
                          <a:effectLst/>
                          <a:latin typeface="Arial" pitchFamily="34" charset="0"/>
                          <a:cs typeface="Arial" pitchFamily="34" charset="0"/>
                        </a:rPr>
                        <a:t>2 509,7</a:t>
                      </a:r>
                      <a:endParaRPr lang="ru-RU" sz="1200" b="1" i="1"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ru-RU" sz="1200" b="1" i="1" u="none" strike="noStrike" dirty="0" smtClean="0">
                          <a:solidFill>
                            <a:schemeClr val="tx1"/>
                          </a:solidFill>
                          <a:effectLst/>
                          <a:latin typeface="Arial" pitchFamily="34" charset="0"/>
                          <a:cs typeface="Arial" pitchFamily="34" charset="0"/>
                        </a:rPr>
                        <a:t> приобретение</a:t>
                      </a:r>
                      <a:r>
                        <a:rPr lang="en-US" sz="1200" b="1" i="1" u="none" strike="noStrike" dirty="0" smtClean="0">
                          <a:solidFill>
                            <a:schemeClr val="tx1"/>
                          </a:solidFill>
                          <a:effectLst/>
                          <a:latin typeface="Arial" pitchFamily="34" charset="0"/>
                          <a:cs typeface="Arial" pitchFamily="34" charset="0"/>
                        </a:rPr>
                        <a:t>:</a:t>
                      </a:r>
                    </a:p>
                    <a:p>
                      <a:pPr algn="l" fontAlgn="ctr">
                        <a:buFont typeface="Wingdings" pitchFamily="2" charset="2"/>
                        <a:buChar char="ü"/>
                      </a:pPr>
                      <a:r>
                        <a:rPr lang="ru-RU" sz="1200" b="1" i="1" u="none" strike="noStrike" dirty="0" smtClean="0">
                          <a:solidFill>
                            <a:schemeClr val="tx1"/>
                          </a:solidFill>
                          <a:effectLst/>
                          <a:latin typeface="Arial" pitchFamily="34" charset="0"/>
                          <a:cs typeface="Arial" pitchFamily="34" charset="0"/>
                        </a:rPr>
                        <a:t>проведение семинара молодых писателей,</a:t>
                      </a:r>
                    </a:p>
                    <a:p>
                      <a:pPr algn="l" fontAlgn="ctr">
                        <a:buFont typeface="Wingdings" pitchFamily="2" charset="2"/>
                        <a:buChar char="ü"/>
                      </a:pPr>
                      <a:r>
                        <a:rPr lang="ru-RU" sz="1200" b="1" i="1" u="none" strike="noStrike" dirty="0" smtClean="0">
                          <a:solidFill>
                            <a:schemeClr val="tx1"/>
                          </a:solidFill>
                          <a:effectLst/>
                          <a:latin typeface="Arial" pitchFamily="34" charset="0"/>
                          <a:cs typeface="Arial" pitchFamily="34" charset="0"/>
                        </a:rPr>
                        <a:t>приобретение кинопроекционного оборудования и комплектующих к нему,</a:t>
                      </a:r>
                    </a:p>
                    <a:p>
                      <a:pPr algn="l" fontAlgn="ctr">
                        <a:buFont typeface="Wingdings" pitchFamily="2" charset="2"/>
                        <a:buChar char="ü"/>
                      </a:pPr>
                      <a:r>
                        <a:rPr lang="ru-RU" sz="1200" b="1" i="1" u="none" strike="noStrike" dirty="0" smtClean="0">
                          <a:solidFill>
                            <a:schemeClr val="tx1"/>
                          </a:solidFill>
                          <a:effectLst/>
                          <a:latin typeface="Arial" pitchFamily="34" charset="0"/>
                          <a:cs typeface="Arial" pitchFamily="34" charset="0"/>
                        </a:rPr>
                        <a:t>приобретение компьютерного, музыкального оборудования, звуковой аппаратуры, вокальных радиосистем, сценических костюмов, фотоаппарата,</a:t>
                      </a:r>
                    </a:p>
                    <a:p>
                      <a:pPr algn="l" fontAlgn="ctr">
                        <a:buFont typeface="Wingdings" pitchFamily="2" charset="2"/>
                        <a:buChar char="ü"/>
                      </a:pPr>
                      <a:r>
                        <a:rPr lang="ru-RU" sz="1200" b="1" i="1" u="none" strike="noStrike" dirty="0" smtClean="0">
                          <a:solidFill>
                            <a:schemeClr val="tx1"/>
                          </a:solidFill>
                          <a:effectLst/>
                          <a:latin typeface="Arial" pitchFamily="34" charset="0"/>
                          <a:cs typeface="Arial" pitchFamily="34" charset="0"/>
                        </a:rPr>
                        <a:t>организация и проведение окружного конкурса эстрадного искусства «Песенный звездопад»,</a:t>
                      </a:r>
                    </a:p>
                    <a:p>
                      <a:pPr algn="l" fontAlgn="ctr">
                        <a:buFont typeface="Wingdings" pitchFamily="2" charset="2"/>
                        <a:buChar char="ü"/>
                      </a:pPr>
                      <a:r>
                        <a:rPr lang="ru-RU" sz="1200" b="1" i="1" u="none" strike="noStrike" dirty="0" smtClean="0">
                          <a:solidFill>
                            <a:schemeClr val="tx1"/>
                          </a:solidFill>
                          <a:effectLst/>
                          <a:latin typeface="Arial" pitchFamily="34" charset="0"/>
                          <a:cs typeface="Arial" pitchFamily="34" charset="0"/>
                        </a:rPr>
                        <a:t>приобретение и доставка напольного покрытия, балетные станки,</a:t>
                      </a:r>
                    </a:p>
                    <a:p>
                      <a:pPr algn="l" fontAlgn="ctr">
                        <a:buFont typeface="Wingdings" pitchFamily="2" charset="2"/>
                        <a:buChar char="ü"/>
                      </a:pPr>
                      <a:r>
                        <a:rPr lang="ru-RU" sz="1200" b="1" i="1" u="none" strike="noStrike" dirty="0" smtClean="0">
                          <a:solidFill>
                            <a:schemeClr val="tx1"/>
                          </a:solidFill>
                          <a:effectLst/>
                          <a:latin typeface="Arial" pitchFamily="34" charset="0"/>
                          <a:cs typeface="Arial" pitchFamily="34" charset="0"/>
                        </a:rPr>
                        <a:t> проведение праздничных мероприятий, посвященных «100-летию комсомола</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Прямоугольник 6"/>
          <p:cNvSpPr/>
          <p:nvPr/>
        </p:nvSpPr>
        <p:spPr>
          <a:xfrm>
            <a:off x="7740352" y="0"/>
            <a:ext cx="184731" cy="369332"/>
          </a:xfrm>
          <a:prstGeom prst="rect">
            <a:avLst/>
          </a:prstGeom>
        </p:spPr>
        <p:txBody>
          <a:bodyPr wrap="none">
            <a:spAutoFit/>
          </a:bodyPr>
          <a:lstStyle/>
          <a:p>
            <a:pPr fontAlgn="auto">
              <a:spcBef>
                <a:spcPts val="0"/>
              </a:spcBef>
              <a:spcAft>
                <a:spcPts val="0"/>
              </a:spcAft>
              <a:defRPr/>
            </a:pPr>
            <a:endParaRPr lang="ru-RU"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1721910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Прямоугольник 4"/>
          <p:cNvSpPr/>
          <p:nvPr/>
        </p:nvSpPr>
        <p:spPr>
          <a:xfrm>
            <a:off x="0" y="0"/>
            <a:ext cx="8388424" cy="2277547"/>
          </a:xfrm>
          <a:prstGeom prst="rect">
            <a:avLst/>
          </a:prstGeom>
        </p:spPr>
        <p:txBody>
          <a:bodyPr wrap="square">
            <a:spAutoFit/>
          </a:bodyPr>
          <a:lstStyle/>
          <a:p>
            <a:pPr algn="ctr"/>
            <a:endParaRPr lang="ru-RU" sz="1400" b="1" i="1" dirty="0" smtClean="0">
              <a:latin typeface="Arial" pitchFamily="34" charset="0"/>
              <a:cs typeface="Arial" pitchFamily="34" charset="0"/>
            </a:endParaRPr>
          </a:p>
          <a:p>
            <a:pPr algn="ctr"/>
            <a:r>
              <a:rPr lang="ru-RU" sz="1400" b="1" i="1" dirty="0" smtClean="0">
                <a:latin typeface="Arial" pitchFamily="34" charset="0"/>
                <a:cs typeface="Arial" pitchFamily="34" charset="0"/>
              </a:rPr>
              <a:t>Предоставлено субсидий юридическим лицам, индивидуальным предпринимателям, физическим лицам - производителям товаров, работ и услуг в 2017 году из средств местного бюджета 109 489,4 тыс.рублей:</a:t>
            </a:r>
          </a:p>
          <a:p>
            <a:pPr marL="285750" indent="-285750"/>
            <a:endParaRPr lang="ru-RU" sz="1600" b="1" dirty="0" smtClean="0">
              <a:solidFill>
                <a:srgbClr val="0000FF"/>
              </a:solidFill>
              <a:latin typeface="Times New Roman" pitchFamily="18" charset="0"/>
              <a:cs typeface="Times New Roman" pitchFamily="18" charset="0"/>
            </a:endParaRPr>
          </a:p>
          <a:p>
            <a:pPr marL="285750" indent="-285750">
              <a:buFont typeface="Wingdings" panose="05000000000000000000" pitchFamily="2" charset="2"/>
              <a:buChar char="Ø"/>
            </a:pPr>
            <a:endParaRPr lang="ru-RU" sz="1600" b="1" dirty="0" smtClean="0">
              <a:solidFill>
                <a:srgbClr val="0000FF"/>
              </a:solidFill>
              <a:latin typeface="Times New Roman" pitchFamily="18" charset="0"/>
              <a:cs typeface="Times New Roman" pitchFamily="18" charset="0"/>
            </a:endParaRPr>
          </a:p>
          <a:p>
            <a:pPr marL="285750" indent="-285750">
              <a:buFont typeface="Wingdings" panose="05000000000000000000" pitchFamily="2" charset="2"/>
              <a:buChar char="Ø"/>
            </a:pPr>
            <a:endParaRPr lang="ru-RU" b="1" dirty="0" smtClean="0">
              <a:solidFill>
                <a:srgbClr val="0000FF"/>
              </a:solidFill>
              <a:latin typeface="Times New Roman" pitchFamily="18" charset="0"/>
              <a:cs typeface="Times New Roman" pitchFamily="18" charset="0"/>
            </a:endParaRPr>
          </a:p>
          <a:p>
            <a:pPr marL="285750" indent="-285750">
              <a:buFont typeface="Wingdings" panose="05000000000000000000" pitchFamily="2" charset="2"/>
              <a:buChar char="Ø"/>
            </a:pPr>
            <a:endParaRPr lang="ru-RU" b="1" dirty="0" smtClean="0">
              <a:solidFill>
                <a:srgbClr val="0000FF"/>
              </a:solidFill>
              <a:latin typeface="Times New Roman" pitchFamily="18" charset="0"/>
              <a:cs typeface="Times New Roman" pitchFamily="18" charset="0"/>
            </a:endParaRPr>
          </a:p>
          <a:p>
            <a:pPr algn="ctr"/>
            <a:endParaRPr lang="en-US" b="1" dirty="0">
              <a:solidFill>
                <a:srgbClr val="0000FF"/>
              </a:solidFill>
              <a:latin typeface="Times New Roman" pitchFamily="18" charset="0"/>
              <a:cs typeface="Times New Roman" pitchFamily="18" charset="0"/>
            </a:endParaRPr>
          </a:p>
        </p:txBody>
      </p:sp>
      <p:graphicFrame>
        <p:nvGraphicFramePr>
          <p:cNvPr id="6" name="Таблица 5"/>
          <p:cNvGraphicFramePr>
            <a:graphicFrameLocks noGrp="1"/>
          </p:cNvGraphicFramePr>
          <p:nvPr>
            <p:extLst/>
          </p:nvPr>
        </p:nvGraphicFramePr>
        <p:xfrm>
          <a:off x="215008" y="980728"/>
          <a:ext cx="8821488" cy="4440059"/>
        </p:xfrm>
        <a:graphic>
          <a:graphicData uri="http://schemas.openxmlformats.org/drawingml/2006/table">
            <a:tbl>
              <a:tblPr/>
              <a:tblGrid>
                <a:gridCol w="7960855"/>
                <a:gridCol w="860633"/>
              </a:tblGrid>
              <a:tr h="224637">
                <a:tc>
                  <a:txBody>
                    <a:bodyPr/>
                    <a:lstStyle/>
                    <a:p>
                      <a:pPr algn="ctr" fontAlgn="ctr"/>
                      <a:r>
                        <a:rPr lang="ru-RU" sz="1200" b="1" i="1" u="none" strike="noStrike" dirty="0" smtClean="0">
                          <a:solidFill>
                            <a:schemeClr val="tx1"/>
                          </a:solidFill>
                          <a:effectLst/>
                          <a:latin typeface="Arial" pitchFamily="34" charset="0"/>
                          <a:cs typeface="Arial" pitchFamily="34" charset="0"/>
                        </a:rPr>
                        <a:t>Наименование субсидии</a:t>
                      </a:r>
                      <a:endParaRPr lang="ru-RU" sz="1200" b="1" i="1" u="none" strike="noStrike" dirty="0">
                        <a:solidFill>
                          <a:schemeClr val="tx1"/>
                        </a:solidFill>
                        <a:effectLst/>
                        <a:latin typeface="Arial" pitchFamily="34" charset="0"/>
                        <a:cs typeface="Arial" pitchFamily="34" charset="0"/>
                      </a:endParaRPr>
                    </a:p>
                  </a:txBody>
                  <a:tcPr marL="5601" marR="5601" marT="5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bg1"/>
                        </a:gs>
                        <a:gs pos="50000">
                          <a:schemeClr val="accent1">
                            <a:tint val="44500"/>
                            <a:satMod val="160000"/>
                          </a:schemeClr>
                        </a:gs>
                        <a:gs pos="100000">
                          <a:schemeClr val="accent1">
                            <a:tint val="23500"/>
                            <a:satMod val="160000"/>
                          </a:schemeClr>
                        </a:gs>
                      </a:gsLst>
                      <a:lin ang="5400000" scaled="0"/>
                    </a:gradFill>
                  </a:tcPr>
                </a:tc>
                <a:tc>
                  <a:txBody>
                    <a:bodyPr/>
                    <a:lstStyle/>
                    <a:p>
                      <a:pPr algn="ctr" fontAlgn="ctr"/>
                      <a:r>
                        <a:rPr lang="ru-RU" sz="1200" b="1" i="1" u="none" strike="noStrike" dirty="0" smtClean="0">
                          <a:solidFill>
                            <a:schemeClr val="tx1"/>
                          </a:solidFill>
                          <a:effectLst/>
                          <a:latin typeface="Arial" pitchFamily="34" charset="0"/>
                          <a:cs typeface="Arial" pitchFamily="34" charset="0"/>
                        </a:rPr>
                        <a:t>Сумма</a:t>
                      </a:r>
                      <a:endParaRPr lang="ru-RU" sz="1200" b="1" i="1" u="none" strike="noStrike" dirty="0">
                        <a:solidFill>
                          <a:schemeClr val="tx1"/>
                        </a:solidFill>
                        <a:effectLst/>
                        <a:latin typeface="Arial" pitchFamily="34" charset="0"/>
                        <a:cs typeface="Arial" pitchFamily="34" charset="0"/>
                      </a:endParaRP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chemeClr val="bg1"/>
                        </a:gs>
                        <a:gs pos="50000">
                          <a:schemeClr val="accent1">
                            <a:tint val="44500"/>
                            <a:satMod val="160000"/>
                          </a:schemeClr>
                        </a:gs>
                        <a:gs pos="100000">
                          <a:schemeClr val="accent1">
                            <a:tint val="23500"/>
                            <a:satMod val="160000"/>
                          </a:schemeClr>
                        </a:gs>
                      </a:gsLst>
                      <a:lin ang="5400000" scaled="0"/>
                    </a:gradFill>
                  </a:tcPr>
                </a:tc>
              </a:tr>
              <a:tr h="890740">
                <a:tc>
                  <a:txBody>
                    <a:bodyPr/>
                    <a:lstStyle/>
                    <a:p>
                      <a:pPr algn="l" fontAlgn="ctr"/>
                      <a:r>
                        <a:rPr lang="ru-RU" sz="1100" b="1" i="1" u="none" strike="noStrike" dirty="0" smtClean="0">
                          <a:solidFill>
                            <a:schemeClr val="tx1"/>
                          </a:solidFill>
                          <a:effectLst/>
                          <a:latin typeface="Arial" pitchFamily="34" charset="0"/>
                          <a:cs typeface="Arial" pitchFamily="34" charset="0"/>
                        </a:rPr>
                        <a:t> 1. На возмещение расходов по реализации полномочий в сфере жилищно-коммунального комплекса  по капитальному ремонту (с заменой) систем газораспределения,</a:t>
                      </a:r>
                      <a:r>
                        <a:rPr lang="ru-RU" sz="1100" b="1" i="1" u="none" strike="noStrike" baseline="0" dirty="0" smtClean="0">
                          <a:solidFill>
                            <a:schemeClr val="tx1"/>
                          </a:solidFill>
                          <a:effectLst/>
                          <a:latin typeface="Arial" pitchFamily="34" charset="0"/>
                          <a:cs typeface="Arial" pitchFamily="34" charset="0"/>
                        </a:rPr>
                        <a:t> теплоснабжения, водоснабжения и водоотведения, </a:t>
                      </a:r>
                      <a:r>
                        <a:rPr lang="ru-RU" sz="1100" b="1" i="1" u="none" strike="noStrike" dirty="0" smtClean="0">
                          <a:solidFill>
                            <a:schemeClr val="tx1"/>
                          </a:solidFill>
                          <a:effectLst/>
                          <a:latin typeface="Arial" pitchFamily="34" charset="0"/>
                          <a:cs typeface="Arial" pitchFamily="34" charset="0"/>
                        </a:rPr>
                        <a:t>в том числе с применением композитных материалов</a:t>
                      </a:r>
                      <a:endParaRPr lang="ru-RU" sz="1100" b="1" i="1" u="none" strike="noStrike" dirty="0">
                        <a:solidFill>
                          <a:schemeClr val="tx1"/>
                        </a:solidFill>
                        <a:effectLst/>
                        <a:latin typeface="Arial" pitchFamily="34" charset="0"/>
                        <a:cs typeface="Arial" pitchFamily="34" charset="0"/>
                      </a:endParaRPr>
                    </a:p>
                  </a:txBody>
                  <a:tcPr marL="5601" marR="5601" marT="5601"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1" u="none" strike="noStrike" dirty="0" smtClean="0">
                          <a:solidFill>
                            <a:schemeClr val="tx1"/>
                          </a:solidFill>
                          <a:effectLst/>
                          <a:latin typeface="Arial" pitchFamily="34" charset="0"/>
                          <a:cs typeface="Arial" pitchFamily="34" charset="0"/>
                        </a:rPr>
                        <a:t>59 740,2</a:t>
                      </a:r>
                      <a:endParaRPr lang="ru-RU" sz="1100" b="1" i="1" u="none" strike="noStrike" dirty="0">
                        <a:solidFill>
                          <a:schemeClr val="tx1"/>
                        </a:solidFill>
                        <a:effectLst/>
                        <a:latin typeface="Arial" pitchFamily="34" charset="0"/>
                        <a:cs typeface="Arial" pitchFamily="34" charset="0"/>
                      </a:endParaRPr>
                    </a:p>
                  </a:txBody>
                  <a:tcPr marL="5601" marR="5601" marT="560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0697">
                <a:tc>
                  <a:txBody>
                    <a:bodyPr/>
                    <a:lstStyle/>
                    <a:p>
                      <a:pPr algn="l" fontAlgn="ctr"/>
                      <a:r>
                        <a:rPr lang="ru-RU" sz="1100" b="1" i="1" u="none" strike="noStrike" dirty="0" smtClean="0">
                          <a:solidFill>
                            <a:schemeClr val="tx1"/>
                          </a:solidFill>
                          <a:effectLst/>
                          <a:latin typeface="Arial" pitchFamily="34" charset="0"/>
                          <a:cs typeface="Arial" pitchFamily="34" charset="0"/>
                        </a:rPr>
                        <a:t>2. На</a:t>
                      </a:r>
                      <a:r>
                        <a:rPr lang="ru-RU" sz="1100" b="1" i="1" u="none" strike="noStrike" baseline="0" dirty="0" smtClean="0">
                          <a:solidFill>
                            <a:schemeClr val="tx1"/>
                          </a:solidFill>
                          <a:effectLst/>
                          <a:latin typeface="Arial" pitchFamily="34" charset="0"/>
                          <a:cs typeface="Arial" pitchFamily="34" charset="0"/>
                        </a:rPr>
                        <a:t> </a:t>
                      </a:r>
                      <a:r>
                        <a:rPr lang="ru-RU" sz="1100" b="1" i="1" u="none" strike="noStrike" dirty="0" smtClean="0">
                          <a:solidFill>
                            <a:schemeClr val="tx1"/>
                          </a:solidFill>
                          <a:effectLst/>
                          <a:latin typeface="Arial" pitchFamily="34" charset="0"/>
                          <a:cs typeface="Arial" pitchFamily="34" charset="0"/>
                        </a:rPr>
                        <a:t>возмещение недополученных доходов организациям, осуществляющим реализацию электрической энергии населению и приравненным к ним категориям потребителей в зоне децентрализованного электроснабжения автономного округа по социально-ориентированным розничным тарифам и сжиженного газа по социально-ориентированным розничным ценам</a:t>
                      </a:r>
                      <a:endParaRPr lang="ru-RU" sz="1100" b="1" i="1" u="none" strike="noStrike" dirty="0">
                        <a:solidFill>
                          <a:schemeClr val="tx1"/>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100" b="1" i="1" u="none" strike="noStrike" dirty="0" smtClean="0">
                          <a:solidFill>
                            <a:schemeClr val="tx1"/>
                          </a:solidFill>
                          <a:effectLst/>
                          <a:latin typeface="Arial" pitchFamily="34" charset="0"/>
                          <a:cs typeface="Arial" pitchFamily="34" charset="0"/>
                        </a:rPr>
                        <a:t>3 561,0</a:t>
                      </a:r>
                      <a:endParaRPr lang="ru-RU" sz="1100" b="1" i="1"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33130">
                <a:tc>
                  <a:txBody>
                    <a:bodyPr/>
                    <a:lstStyle/>
                    <a:p>
                      <a:pPr algn="l" fontAlgn="ctr"/>
                      <a:r>
                        <a:rPr lang="ru-RU" sz="1100" b="1" i="1" u="none" strike="noStrike" dirty="0" smtClean="0">
                          <a:solidFill>
                            <a:schemeClr val="tx1"/>
                          </a:solidFill>
                          <a:effectLst/>
                          <a:latin typeface="Arial" pitchFamily="34" charset="0"/>
                          <a:cs typeface="Arial" pitchFamily="34" charset="0"/>
                        </a:rPr>
                        <a:t>3. На капитальный ремонт имущественного</a:t>
                      </a:r>
                      <a:r>
                        <a:rPr lang="ru-RU" sz="1100" b="1" i="1" u="none" strike="noStrike" baseline="0" dirty="0" smtClean="0">
                          <a:solidFill>
                            <a:schemeClr val="tx1"/>
                          </a:solidFill>
                          <a:effectLst/>
                          <a:latin typeface="Arial" pitchFamily="34" charset="0"/>
                          <a:cs typeface="Arial" pitchFamily="34" charset="0"/>
                        </a:rPr>
                        <a:t> комплекса «Полигон утилизации твердых бытовых отходов города Урай»</a:t>
                      </a:r>
                      <a:endParaRPr lang="ru-RU" sz="1100" b="1" i="1" u="none" strike="noStrike" dirty="0">
                        <a:solidFill>
                          <a:schemeClr val="tx1"/>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1" i="1" u="none" strike="noStrike" dirty="0" smtClean="0">
                          <a:solidFill>
                            <a:schemeClr val="tx1"/>
                          </a:solidFill>
                          <a:effectLst/>
                          <a:latin typeface="Arial" pitchFamily="34" charset="0"/>
                          <a:cs typeface="Arial" pitchFamily="34" charset="0"/>
                        </a:rPr>
                        <a:t>300,0</a:t>
                      </a:r>
                      <a:endParaRPr lang="ru-RU" sz="1100" b="1" i="1"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3130">
                <a:tc>
                  <a:txBody>
                    <a:bodyPr/>
                    <a:lstStyle/>
                    <a:p>
                      <a:pPr algn="l" fontAlgn="ctr"/>
                      <a:r>
                        <a:rPr lang="ru-RU" sz="1100" b="1" i="1" u="none" strike="noStrike" dirty="0" smtClean="0">
                          <a:solidFill>
                            <a:schemeClr val="tx1"/>
                          </a:solidFill>
                          <a:effectLst/>
                          <a:latin typeface="Arial" pitchFamily="34" charset="0"/>
                          <a:cs typeface="Arial" pitchFamily="34" charset="0"/>
                        </a:rPr>
                        <a:t>4. Субсидии субъектам малого и среднего предпринимательства, сельскохозяйственным товаропроизводителям предоставляемые в рамках муниципальной программы «Развитие малого и среднего предпринимательства, потребительского рынка</a:t>
                      </a:r>
                      <a:r>
                        <a:rPr lang="ru-RU" sz="1100" b="1" i="1" u="none" strike="noStrike" baseline="0" dirty="0" smtClean="0">
                          <a:solidFill>
                            <a:schemeClr val="tx1"/>
                          </a:solidFill>
                          <a:effectLst/>
                          <a:latin typeface="Arial" pitchFamily="34" charset="0"/>
                          <a:cs typeface="Arial" pitchFamily="34" charset="0"/>
                        </a:rPr>
                        <a:t> и сельскохозяйственных товаропроизводителей города Урай» на 2016-2020 годы </a:t>
                      </a:r>
                      <a:endParaRPr lang="ru-RU" sz="1100" b="1" i="1" u="none" strike="noStrike" dirty="0">
                        <a:solidFill>
                          <a:schemeClr val="tx1"/>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1" i="1" u="none" strike="noStrike" dirty="0" smtClean="0">
                          <a:solidFill>
                            <a:schemeClr val="tx1"/>
                          </a:solidFill>
                          <a:effectLst/>
                          <a:latin typeface="Arial" pitchFamily="34" charset="0"/>
                          <a:cs typeface="Arial" pitchFamily="34" charset="0"/>
                        </a:rPr>
                        <a:t>39 112,6</a:t>
                      </a:r>
                      <a:endParaRPr lang="ru-RU" sz="1100" b="1" i="1"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3089">
                <a:tc>
                  <a:txBody>
                    <a:bodyPr/>
                    <a:lstStyle/>
                    <a:p>
                      <a:pPr algn="l" fontAlgn="ctr"/>
                      <a:endParaRPr lang="ru-RU" sz="1100" b="1" i="1" u="none" strike="noStrike" dirty="0" smtClean="0">
                        <a:solidFill>
                          <a:schemeClr val="tx1"/>
                        </a:solidFill>
                        <a:effectLst/>
                        <a:latin typeface="Arial" pitchFamily="34" charset="0"/>
                        <a:cs typeface="Arial" pitchFamily="34" charset="0"/>
                      </a:endParaRPr>
                    </a:p>
                    <a:p>
                      <a:pPr algn="l" fontAlgn="ctr"/>
                      <a:r>
                        <a:rPr lang="ru-RU" sz="1100" b="1" i="1" u="none" strike="noStrike" dirty="0" smtClean="0">
                          <a:solidFill>
                            <a:schemeClr val="tx1"/>
                          </a:solidFill>
                          <a:effectLst/>
                          <a:latin typeface="Arial" pitchFamily="34" charset="0"/>
                          <a:cs typeface="Arial" pitchFamily="34" charset="0"/>
                        </a:rPr>
                        <a:t>5. На частичное возмещение затрат по транспортному обслуживанию населения при переправлении через грузовую и пассажирскую переправы, организованные через реку Конда в летний и зимний периоды</a:t>
                      </a:r>
                    </a:p>
                    <a:p>
                      <a:pPr algn="l" fontAlgn="ctr"/>
                      <a:endParaRPr lang="ru-RU" sz="1100" b="1" i="1" u="none" strike="noStrike" dirty="0" smtClean="0">
                        <a:solidFill>
                          <a:schemeClr val="tx1"/>
                        </a:solidFill>
                        <a:effectLst/>
                        <a:latin typeface="Arial" pitchFamily="34" charset="0"/>
                        <a:cs typeface="Arial" pitchFamily="34" charset="0"/>
                      </a:endParaRPr>
                    </a:p>
                    <a:p>
                      <a:pPr algn="l" fontAlgn="ctr"/>
                      <a:endParaRPr lang="ru-RU" sz="1100" b="1" i="1" u="none" strike="noStrike" dirty="0">
                        <a:solidFill>
                          <a:schemeClr val="tx1"/>
                        </a:solidFill>
                        <a:effectLst/>
                        <a:latin typeface="Arial" pitchFamily="34" charset="0"/>
                        <a:cs typeface="Arial"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ru-RU" sz="1100" b="1" i="1" u="none" strike="noStrike" dirty="0" smtClean="0">
                          <a:solidFill>
                            <a:schemeClr val="tx1"/>
                          </a:solidFill>
                          <a:effectLst/>
                          <a:latin typeface="Arial" pitchFamily="34" charset="0"/>
                          <a:cs typeface="Arial" pitchFamily="34" charset="0"/>
                        </a:rPr>
                        <a:t>6 775,6</a:t>
                      </a:r>
                    </a:p>
                    <a:p>
                      <a:pPr algn="ctr" fontAlgn="ctr"/>
                      <a:endParaRPr lang="ru-RU" sz="1100" b="1" i="1" u="none" strike="noStrike" dirty="0">
                        <a:solidFill>
                          <a:schemeClr val="tx1"/>
                        </a:solidFill>
                        <a:effectLst/>
                        <a:latin typeface="Arial" pitchFamily="34" charset="0"/>
                        <a:cs typeface="Arial"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2181808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07503" y="1038776"/>
          <a:ext cx="9036497" cy="5775960"/>
        </p:xfrm>
        <a:graphic>
          <a:graphicData uri="http://schemas.openxmlformats.org/drawingml/2006/table">
            <a:tbl>
              <a:tblPr/>
              <a:tblGrid>
                <a:gridCol w="1377160"/>
                <a:gridCol w="2244592"/>
                <a:gridCol w="983685"/>
                <a:gridCol w="679637"/>
                <a:gridCol w="688580"/>
                <a:gridCol w="690817"/>
                <a:gridCol w="717643"/>
                <a:gridCol w="947917"/>
                <a:gridCol w="706466"/>
              </a:tblGrid>
              <a:tr h="0">
                <a:tc>
                  <a:txBody>
                    <a:bodyPr/>
                    <a:lstStyle/>
                    <a:p>
                      <a:pPr algn="ctr" fontAlgn="ctr"/>
                      <a:r>
                        <a:rPr lang="ru-RU" sz="900" b="0" i="0" u="none" strike="noStrike" dirty="0" smtClean="0">
                          <a:solidFill>
                            <a:srgbClr val="000000"/>
                          </a:solidFill>
                          <a:latin typeface="Times New Roman"/>
                        </a:rPr>
                        <a:t>1</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latin typeface="Times New Roman"/>
                        </a:rPr>
                        <a:t>2</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latin typeface="Times New Roman"/>
                        </a:rPr>
                        <a:t>3</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latin typeface="Times New Roman"/>
                        </a:rPr>
                        <a:t>4</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latin typeface="Times New Roman"/>
                        </a:rPr>
                        <a:t>5</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latin typeface="Times New Roman"/>
                        </a:rPr>
                        <a:t>6</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smtClean="0">
                          <a:solidFill>
                            <a:srgbClr val="000000"/>
                          </a:solidFill>
                          <a:latin typeface="Times New Roman"/>
                        </a:rPr>
                        <a:t>7</a:t>
                      </a:r>
                      <a:endParaRPr lang="ru-RU" sz="900" b="1"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latin typeface="Times New Roman"/>
                        </a:rPr>
                        <a:t>8</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latin typeface="Times New Roman"/>
                        </a:rPr>
                        <a:t>9</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0">
                <a:tc>
                  <a:txBody>
                    <a:bodyPr/>
                    <a:lstStyle/>
                    <a:p>
                      <a:pPr algn="l" fontAlgn="ctr"/>
                      <a:r>
                        <a:rPr lang="ru-RU" sz="1000" b="1" i="0" u="none" strike="noStrike" dirty="0">
                          <a:solidFill>
                            <a:srgbClr val="000000"/>
                          </a:solidFill>
                          <a:latin typeface="Times New Roman"/>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1" i="0" u="none" strike="noStrike" dirty="0">
                          <a:solidFill>
                            <a:srgbClr val="000000"/>
                          </a:solidFill>
                          <a:latin typeface="Times New Roman"/>
                        </a:rPr>
                        <a:t>НЕНАЛОГОВЫЕ ДОХОДЫ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125 103,6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+5 016,8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+19 972,7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+ 24 989,5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150 093,1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0">
                <a:tc>
                  <a:txBody>
                    <a:bodyPr/>
                    <a:lstStyle/>
                    <a:p>
                      <a:pPr algn="l" fontAlgn="ctr"/>
                      <a:r>
                        <a:rPr lang="ru-RU" sz="900" b="1" i="0" u="none" strike="noStrike" dirty="0">
                          <a:solidFill>
                            <a:srgbClr val="000000"/>
                          </a:solidFill>
                          <a:latin typeface="Times New Roman"/>
                        </a:rPr>
                        <a:t>000 1 11 00000 00 0000 000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1" i="0" u="none" strike="noStrike" dirty="0">
                          <a:solidFill>
                            <a:srgbClr val="000000"/>
                          </a:solidFill>
                          <a:latin typeface="Times New Roman"/>
                        </a:rPr>
                        <a:t>ДОХОДЫ ОТ ИСПОЛЬЗОВАНИЯ ИМУЩЕСТВА, НАХОДЯЩЕГОСЯ В ГОСУДАРСТВЕННОЙ И МУНИЦИПАЛЬНОЙ СОБСТВЕННОСТИ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87 561,0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+ 12 137,2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+ 12 137,2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99 698,2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0">
                <a:tc>
                  <a:txBody>
                    <a:bodyPr/>
                    <a:lstStyle/>
                    <a:p>
                      <a:pPr algn="l" fontAlgn="ctr"/>
                      <a:r>
                        <a:rPr lang="ru-RU" sz="900" b="0" i="0" u="none" strike="noStrike" dirty="0">
                          <a:solidFill>
                            <a:srgbClr val="000000"/>
                          </a:solidFill>
                          <a:latin typeface="Times New Roman"/>
                        </a:rPr>
                        <a:t>000 1 11 01000 00 0000 120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dirty="0">
                          <a:solidFill>
                            <a:srgbClr val="000000"/>
                          </a:solidFill>
                          <a:latin typeface="Times New Roman"/>
                        </a:rPr>
                        <a:t>Доходы в виде прибыли, приходящейся на доли в уставных (складочных) капиталах хозяйственных товариществ и обществ, или дивидендов по акциям, принадлежащим Российской Федерации, субъектам Российской Федерации или муниципальным образованиям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859,0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-230,7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- 230,7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628,3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20698">
                <a:tc>
                  <a:txBody>
                    <a:bodyPr/>
                    <a:lstStyle/>
                    <a:p>
                      <a:pPr algn="l" fontAlgn="ctr"/>
                      <a:r>
                        <a:rPr lang="ru-RU" sz="900" b="0" i="0" u="none" strike="noStrike" dirty="0">
                          <a:solidFill>
                            <a:srgbClr val="000000"/>
                          </a:solidFill>
                          <a:latin typeface="Times New Roman"/>
                        </a:rPr>
                        <a:t>000 1 11 05000 00 0000 120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dirty="0">
                          <a:solidFill>
                            <a:srgbClr val="000000"/>
                          </a:solidFill>
                          <a:latin typeface="Times New Roman"/>
                        </a:rPr>
                        <a:t>Доходы, получаемые в виде арендной либо иной платы за передачу в возмездное пользование государственного и муниципального имущества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72 560,2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-2 790,0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- 2790,0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69 770,2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3735">
                <a:tc>
                  <a:txBody>
                    <a:bodyPr/>
                    <a:lstStyle/>
                    <a:p>
                      <a:pPr algn="l" fontAlgn="ctr"/>
                      <a:r>
                        <a:rPr lang="ru-RU" sz="900" b="0" i="0" u="none" strike="noStrike" dirty="0">
                          <a:solidFill>
                            <a:srgbClr val="000000"/>
                          </a:solidFill>
                          <a:latin typeface="Times New Roman"/>
                        </a:rPr>
                        <a:t>000 1 11 07000 00 0000 120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Платежи от государственных и муниципальных унитарных предприятий</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+87,0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+ 87,0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88,2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49207">
                <a:tc>
                  <a:txBody>
                    <a:bodyPr/>
                    <a:lstStyle/>
                    <a:p>
                      <a:pPr algn="l" fontAlgn="ctr"/>
                      <a:r>
                        <a:rPr lang="ru-RU" sz="900" b="0" i="0" u="none" strike="noStrike" dirty="0">
                          <a:solidFill>
                            <a:srgbClr val="000000"/>
                          </a:solidFill>
                          <a:latin typeface="Times New Roman"/>
                        </a:rPr>
                        <a:t>000 1 11 09000 00 0000 120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Прочие доходы от использования имущества и прав, находящихся в государственной и муниципальной собственности (за исключением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14 140,6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+15 070,9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+ 15 070,9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29 211,5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7237">
                <a:tc>
                  <a:txBody>
                    <a:bodyPr/>
                    <a:lstStyle/>
                    <a:p>
                      <a:pPr algn="l" fontAlgn="ctr"/>
                      <a:r>
                        <a:rPr lang="ru-RU" sz="900" b="1" i="0" u="none" strike="noStrike" dirty="0">
                          <a:solidFill>
                            <a:srgbClr val="000000"/>
                          </a:solidFill>
                          <a:latin typeface="Times New Roman"/>
                        </a:rPr>
                        <a:t>000 1 12 00000 00 0000 000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1" i="0" u="none" strike="noStrike">
                          <a:solidFill>
                            <a:srgbClr val="000000"/>
                          </a:solidFill>
                          <a:latin typeface="Times New Roman"/>
                        </a:rPr>
                        <a:t>ПЛАТЕЖИ ПРИ ПОЛЬЗОВАНИИ ПРИРОДНЫМИ РЕСУРСАМИ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824,8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+ 1 875,5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+ 1 875,5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2 700,3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9234">
                <a:tc>
                  <a:txBody>
                    <a:bodyPr/>
                    <a:lstStyle/>
                    <a:p>
                      <a:pPr algn="l" fontAlgn="ctr"/>
                      <a:r>
                        <a:rPr lang="ru-RU" sz="900" b="0" i="0" u="none" strike="noStrike" dirty="0">
                          <a:solidFill>
                            <a:srgbClr val="000000"/>
                          </a:solidFill>
                          <a:latin typeface="Times New Roman"/>
                        </a:rPr>
                        <a:t>000 1 12 01000 01 0000 120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Плата за негативное воздействие на окружающую среду</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824,8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+ 1 875,5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+ 1 875,5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2 700,3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Прямоугольник 4"/>
          <p:cNvSpPr/>
          <p:nvPr/>
        </p:nvSpPr>
        <p:spPr>
          <a:xfrm>
            <a:off x="107504" y="116632"/>
            <a:ext cx="8856984" cy="584775"/>
          </a:xfrm>
          <a:prstGeom prst="rect">
            <a:avLst/>
          </a:prstGeom>
        </p:spPr>
        <p:txBody>
          <a:bodyPr wrap="square">
            <a:spAutoFit/>
          </a:bodyPr>
          <a:lstStyle/>
          <a:p>
            <a:r>
              <a:rPr lang="ru-RU" sz="1600" b="1" i="1" dirty="0" smtClean="0">
                <a:latin typeface="Times New Roman" panose="02020603050405020304" pitchFamily="18" charset="0"/>
                <a:cs typeface="Times New Roman" panose="02020603050405020304" pitchFamily="18" charset="0"/>
              </a:rPr>
              <a:t>Информация о внесении изменений в решение Думы города Урай «О бюджете городского округа город Урай на 2018 год и на плановый период 2019 и 2020 годов» </a:t>
            </a:r>
            <a:endParaRPr lang="ru-RU" sz="1600" dirty="0"/>
          </a:p>
        </p:txBody>
      </p:sp>
      <p:sp>
        <p:nvSpPr>
          <p:cNvPr id="6" name="Прямоугольник 5"/>
          <p:cNvSpPr/>
          <p:nvPr/>
        </p:nvSpPr>
        <p:spPr>
          <a:xfrm>
            <a:off x="7452320" y="692696"/>
            <a:ext cx="1907704" cy="276999"/>
          </a:xfrm>
          <a:prstGeom prst="rect">
            <a:avLst/>
          </a:prstGeom>
        </p:spPr>
        <p:txBody>
          <a:bodyPr wrap="square">
            <a:spAutoFit/>
          </a:bodyPr>
          <a:lstStyle/>
          <a:p>
            <a:r>
              <a:rPr lang="ru-RU" sz="1200" b="1" i="1" dirty="0" smtClean="0">
                <a:latin typeface="Times New Roman" panose="02020603050405020304" pitchFamily="18" charset="0"/>
                <a:cs typeface="Times New Roman" panose="02020603050405020304" pitchFamily="18" charset="0"/>
              </a:rPr>
              <a:t>продолжение слайда</a:t>
            </a:r>
            <a:endParaRPr lang="ru-RU" sz="12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Прямоугольник 4"/>
          <p:cNvSpPr/>
          <p:nvPr/>
        </p:nvSpPr>
        <p:spPr>
          <a:xfrm>
            <a:off x="179512" y="404664"/>
            <a:ext cx="8712968" cy="646331"/>
          </a:xfrm>
          <a:prstGeom prst="rect">
            <a:avLst/>
          </a:prstGeom>
        </p:spPr>
        <p:txBody>
          <a:bodyPr wrap="square">
            <a:spAutoFit/>
          </a:bodyPr>
          <a:lstStyle/>
          <a:p>
            <a:r>
              <a:rPr lang="ru-RU" i="1" dirty="0" smtClean="0">
                <a:latin typeface="Times New Roman" panose="02020603050405020304" pitchFamily="18" charset="0"/>
                <a:cs typeface="Times New Roman" panose="02020603050405020304" pitchFamily="18" charset="0"/>
              </a:rPr>
              <a:t>Исполнение публичных нормативных обязательств за счет средств бюджета городского округа город Урай за 2018 год, </a:t>
            </a:r>
            <a:r>
              <a:rPr lang="ru-RU" i="1" dirty="0" err="1" smtClean="0">
                <a:latin typeface="Times New Roman" panose="02020603050405020304" pitchFamily="18" charset="0"/>
                <a:cs typeface="Times New Roman" panose="02020603050405020304" pitchFamily="18" charset="0"/>
              </a:rPr>
              <a:t>тыс.рублей</a:t>
            </a:r>
            <a:endParaRPr lang="en-US" b="1" dirty="0">
              <a:solidFill>
                <a:srgbClr val="0000FF"/>
              </a:solidFill>
              <a:latin typeface="Times New Roman" pitchFamily="18" charset="0"/>
              <a:cs typeface="Times New Roman" pitchFamily="18" charset="0"/>
            </a:endParaRPr>
          </a:p>
        </p:txBody>
      </p:sp>
      <p:graphicFrame>
        <p:nvGraphicFramePr>
          <p:cNvPr id="2" name="Таблица 1"/>
          <p:cNvGraphicFramePr>
            <a:graphicFrameLocks noGrp="1"/>
          </p:cNvGraphicFramePr>
          <p:nvPr>
            <p:extLst>
              <p:ext uri="{D42A27DB-BD31-4B8C-83A1-F6EECF244321}">
                <p14:modId xmlns="" xmlns:p14="http://schemas.microsoft.com/office/powerpoint/2010/main" val="3848666676"/>
              </p:ext>
            </p:extLst>
          </p:nvPr>
        </p:nvGraphicFramePr>
        <p:xfrm>
          <a:off x="256056" y="1196752"/>
          <a:ext cx="8492408" cy="4446839"/>
        </p:xfrm>
        <a:graphic>
          <a:graphicData uri="http://schemas.openxmlformats.org/drawingml/2006/table">
            <a:tbl>
              <a:tblPr/>
              <a:tblGrid>
                <a:gridCol w="574674"/>
                <a:gridCol w="5571149"/>
                <a:gridCol w="1149347"/>
                <a:gridCol w="1197238"/>
              </a:tblGrid>
              <a:tr h="570468">
                <a:tc>
                  <a:txBody>
                    <a:bodyPr/>
                    <a:lstStyle/>
                    <a:p>
                      <a:pPr algn="ctr" fontAlgn="ctr"/>
                      <a:r>
                        <a:rPr lang="ru-RU" sz="1200" b="0" i="0" u="none" strike="noStrike" dirty="0">
                          <a:solidFill>
                            <a:srgbClr val="000000"/>
                          </a:solidFill>
                          <a:effectLst/>
                          <a:latin typeface="Times New Roman" panose="02020603050405020304" pitchFamily="18" charset="0"/>
                        </a:rPr>
                        <a:t>№ п/п</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Публичное нормативное обязательство</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Уточненный план на 2018 год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0" i="0" u="none" strike="noStrike">
                          <a:solidFill>
                            <a:srgbClr val="000000"/>
                          </a:solidFill>
                          <a:effectLst/>
                          <a:latin typeface="Times New Roman" panose="02020603050405020304" pitchFamily="18" charset="0"/>
                        </a:rPr>
                        <a:t>Исполнено на 01.01.2019</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3013">
                <a:tc gridSpan="4">
                  <a:txBody>
                    <a:bodyPr/>
                    <a:lstStyle/>
                    <a:p>
                      <a:pPr algn="ctr" fontAlgn="ctr"/>
                      <a:r>
                        <a:rPr lang="ru-RU" sz="1200" b="1" i="0" u="none" strike="noStrike" dirty="0">
                          <a:effectLst/>
                          <a:latin typeface="Times New Roman" panose="02020603050405020304" pitchFamily="18" charset="0"/>
                        </a:rPr>
                        <a:t>Закон автономного округа от 09.06.2009 № 86-оз «О дополнительных гарантиях и дополнительных мерах социальной поддержки детей-сирот и детей, оставшихся без попечения родителей, лиц из числа детей-сирот и детей, оставшихся без попечения родителей, усыновителей, приемных родителей, патронатных воспитателей и воспитателей детских домов семейного типа в Ханты-Мансийском автономном округе – Югре»</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198079">
                <a:tc>
                  <a:txBody>
                    <a:bodyPr/>
                    <a:lstStyle/>
                    <a:p>
                      <a:pPr algn="ctr" fontAlgn="ctr"/>
                      <a:r>
                        <a:rPr lang="ru-RU" sz="1200" b="0" i="0" u="none" strike="noStrike">
                          <a:effectLst/>
                          <a:latin typeface="Times New Roman" panose="02020603050405020304" pitchFamily="18" charset="0"/>
                        </a:rPr>
                        <a:t>1.</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ru-RU" sz="1200" b="0" i="0" u="none" strike="noStrike" dirty="0">
                          <a:effectLst/>
                          <a:latin typeface="Times New Roman" panose="02020603050405020304" pitchFamily="18" charset="0"/>
                        </a:rPr>
                        <a:t>Иные виды дополнительных мер социальной поддержки</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ru-RU" sz="1200" b="0" i="0" u="none" strike="noStrike" dirty="0">
                          <a:effectLst/>
                          <a:latin typeface="Times New Roman" panose="02020603050405020304" pitchFamily="18" charset="0"/>
                        </a:rPr>
                        <a:t>64 584,9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ru-RU" sz="1200" b="0" i="0" u="none" strike="noStrike" dirty="0">
                          <a:effectLst/>
                          <a:latin typeface="Times New Roman" panose="02020603050405020304" pitchFamily="18" charset="0"/>
                        </a:rPr>
                        <a:t>64 579,4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681393">
                <a:tc gridSpan="4">
                  <a:txBody>
                    <a:bodyPr/>
                    <a:lstStyle/>
                    <a:p>
                      <a:pPr algn="ctr" fontAlgn="ctr"/>
                      <a:r>
                        <a:rPr lang="ru-RU" sz="1200" b="1" i="0" u="none" strike="noStrike" dirty="0">
                          <a:effectLst/>
                          <a:latin typeface="Times New Roman" panose="02020603050405020304" pitchFamily="18" charset="0"/>
                        </a:rPr>
                        <a:t>Закон автономного округа от 21.02.2007 № 2-оз "О компенсации части родительской платы за содержание детей (присмотр и уход за детьми)  в образовательных организациях, реализующих основную общеобразовательную программу дошкольного образования"</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665546">
                <a:tc>
                  <a:txBody>
                    <a:bodyPr/>
                    <a:lstStyle/>
                    <a:p>
                      <a:pPr algn="ctr" fontAlgn="ctr"/>
                      <a:r>
                        <a:rPr lang="ru-RU" sz="1200" b="0" i="0" u="none" strike="noStrike">
                          <a:effectLst/>
                          <a:latin typeface="Times New Roman" panose="02020603050405020304" pitchFamily="18" charset="0"/>
                        </a:rPr>
                        <a:t>1.</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ru-RU" sz="1200" b="0" i="0" u="none" strike="noStrike" dirty="0">
                          <a:effectLst/>
                          <a:latin typeface="Times New Roman" panose="02020603050405020304" pitchFamily="18" charset="0"/>
                        </a:rPr>
                        <a:t>Субвенция на компенсацию части родительской платы за присмотр и уход за детьми в образовательных организациях, реализующих образовательные программы дошкольного образования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ru-RU" sz="1200" b="0" i="0" u="none" strike="noStrike">
                          <a:effectLst/>
                          <a:latin typeface="Times New Roman" panose="02020603050405020304" pitchFamily="18" charset="0"/>
                        </a:rPr>
                        <a:t>30 316,0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ru-RU" sz="1200" b="0" i="0" u="none" strike="noStrike" dirty="0">
                          <a:effectLst/>
                          <a:latin typeface="Times New Roman" panose="02020603050405020304" pitchFamily="18" charset="0"/>
                        </a:rPr>
                        <a:t>29 771,5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364466">
                <a:tc gridSpan="4">
                  <a:txBody>
                    <a:bodyPr/>
                    <a:lstStyle/>
                    <a:p>
                      <a:pPr algn="ctr" fontAlgn="ctr"/>
                      <a:r>
                        <a:rPr lang="ru-RU" sz="1200" b="1" i="0" u="none" strike="noStrike" dirty="0">
                          <a:effectLst/>
                          <a:latin typeface="Times New Roman" panose="02020603050405020304" pitchFamily="18" charset="0"/>
                        </a:rPr>
                        <a:t>Решение Думы города </a:t>
                      </a:r>
                      <a:r>
                        <a:rPr lang="ru-RU" sz="1200" b="1" i="0" u="none" strike="noStrike" dirty="0" err="1">
                          <a:effectLst/>
                          <a:latin typeface="Times New Roman" panose="02020603050405020304" pitchFamily="18" charset="0"/>
                        </a:rPr>
                        <a:t>Урай</a:t>
                      </a:r>
                      <a:r>
                        <a:rPr lang="ru-RU" sz="1200" b="1" i="0" u="none" strike="noStrike" dirty="0">
                          <a:effectLst/>
                          <a:latin typeface="Times New Roman" panose="02020603050405020304" pitchFamily="18" charset="0"/>
                        </a:rPr>
                        <a:t> от 24.05.2012 №53 "О Положении  о наградах и званиях города </a:t>
                      </a:r>
                      <a:r>
                        <a:rPr lang="ru-RU" sz="1200" b="1" i="0" u="none" strike="noStrike" dirty="0" err="1">
                          <a:effectLst/>
                          <a:latin typeface="Times New Roman" panose="02020603050405020304" pitchFamily="18" charset="0"/>
                        </a:rPr>
                        <a:t>Урай</a:t>
                      </a:r>
                      <a:r>
                        <a:rPr lang="ru-RU" sz="1200" b="1" i="0" u="none" strike="noStrike" dirty="0">
                          <a:effectLst/>
                          <a:latin typeface="Times New Roman" panose="02020603050405020304" pitchFamily="18" charset="0"/>
                        </a:rPr>
                        <a:t>"</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tr>
              <a:tr h="499160">
                <a:tc>
                  <a:txBody>
                    <a:bodyPr/>
                    <a:lstStyle/>
                    <a:p>
                      <a:pPr algn="ctr" fontAlgn="ctr"/>
                      <a:r>
                        <a:rPr lang="ru-RU" sz="1200" b="0" i="0" u="none" strike="noStrike">
                          <a:effectLst/>
                          <a:latin typeface="Times New Roman" panose="02020603050405020304" pitchFamily="18" charset="0"/>
                        </a:rPr>
                        <a:t>1.</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l" fontAlgn="ctr"/>
                      <a:r>
                        <a:rPr lang="ru-RU" sz="1200" b="0" i="0" u="none" strike="noStrike" dirty="0">
                          <a:effectLst/>
                          <a:latin typeface="Times New Roman" panose="02020603050405020304" pitchFamily="18" charset="0"/>
                        </a:rPr>
                        <a:t>Выплаты согласно порядку предоставления мер социальной поддержки и размерах возмещения расходов гражданами, удостоенными звания "Почетный гражданин города </a:t>
                      </a:r>
                      <a:r>
                        <a:rPr lang="ru-RU" sz="1200" b="0" i="0" u="none" strike="noStrike" dirty="0" err="1">
                          <a:effectLst/>
                          <a:latin typeface="Times New Roman" panose="02020603050405020304" pitchFamily="18" charset="0"/>
                        </a:rPr>
                        <a:t>Урай</a:t>
                      </a:r>
                      <a:r>
                        <a:rPr lang="ru-RU" sz="1200" b="0" i="0" u="none" strike="noStrike" dirty="0">
                          <a:effectLst/>
                          <a:latin typeface="Times New Roman" panose="02020603050405020304" pitchFamily="18" charset="0"/>
                        </a:rPr>
                        <a:t>"</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ru-RU" sz="1200" b="0" i="0" u="none" strike="noStrike" dirty="0">
                          <a:effectLst/>
                          <a:latin typeface="Times New Roman" panose="02020603050405020304" pitchFamily="18" charset="0"/>
                        </a:rPr>
                        <a:t>70,0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ru-RU" sz="1200" b="0" i="0" u="none" strike="noStrike" dirty="0">
                          <a:effectLst/>
                          <a:latin typeface="Times New Roman" panose="02020603050405020304" pitchFamily="18" charset="0"/>
                        </a:rPr>
                        <a:t>70,0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r h="277311">
                <a:tc gridSpan="2">
                  <a:txBody>
                    <a:bodyPr/>
                    <a:lstStyle/>
                    <a:p>
                      <a:pPr algn="l" fontAlgn="ctr"/>
                      <a:r>
                        <a:rPr lang="ru-RU" sz="1200" b="1" i="0" u="none" strike="noStrike" dirty="0">
                          <a:effectLst/>
                          <a:latin typeface="Times New Roman" panose="02020603050405020304" pitchFamily="18" charset="0"/>
                        </a:rPr>
                        <a:t>Всего расходов</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ru-RU"/>
                    </a:p>
                  </a:txBody>
                  <a:tcPr/>
                </a:tc>
                <a:tc>
                  <a:txBody>
                    <a:bodyPr/>
                    <a:lstStyle/>
                    <a:p>
                      <a:pPr algn="r" fontAlgn="ctr"/>
                      <a:r>
                        <a:rPr lang="ru-RU" sz="1200" b="1" i="0" u="none" strike="noStrike">
                          <a:effectLst/>
                          <a:latin typeface="Times New Roman" panose="02020603050405020304" pitchFamily="18" charset="0"/>
                        </a:rPr>
                        <a:t>94 970,9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r" fontAlgn="ctr"/>
                      <a:r>
                        <a:rPr lang="ru-RU" sz="1200" b="1" i="0" u="none" strike="noStrike" dirty="0">
                          <a:effectLst/>
                          <a:latin typeface="Times New Roman" panose="02020603050405020304" pitchFamily="18" charset="0"/>
                        </a:rPr>
                        <a:t>94 420,9  </a:t>
                      </a:r>
                    </a:p>
                  </a:txBody>
                  <a:tcPr marL="7923" marR="7923" marT="792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r>
            </a:tbl>
          </a:graphicData>
        </a:graphic>
      </p:graphicFrame>
    </p:spTree>
    <p:extLst>
      <p:ext uri="{BB962C8B-B14F-4D97-AF65-F5344CB8AC3E}">
        <p14:creationId xmlns="" xmlns:p14="http://schemas.microsoft.com/office/powerpoint/2010/main" val="18353626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9943" name="Rectangle 1"/>
          <p:cNvSpPr>
            <a:spLocks noChangeArrowheads="1"/>
          </p:cNvSpPr>
          <p:nvPr/>
        </p:nvSpPr>
        <p:spPr bwMode="auto">
          <a:xfrm>
            <a:off x="107504" y="913077"/>
            <a:ext cx="9144000" cy="369332"/>
          </a:xfrm>
          <a:prstGeom prst="rect">
            <a:avLst/>
          </a:prstGeom>
          <a:noFill/>
          <a:ln w="9525">
            <a:noFill/>
            <a:miter lim="800000"/>
            <a:headEnd/>
            <a:tailEnd/>
          </a:ln>
        </p:spPr>
        <p:txBody>
          <a:bodyPr wrap="square" anchor="ctr">
            <a:spAutoFit/>
          </a:bodyPr>
          <a:lstStyle/>
          <a:p>
            <a:pPr algn="ctr"/>
            <a:r>
              <a:rPr lang="ru-RU" b="1" dirty="0" smtClean="0">
                <a:latin typeface="Times New Roman" panose="02020603050405020304" pitchFamily="18" charset="0"/>
                <a:cs typeface="Times New Roman" panose="02020603050405020304" pitchFamily="18" charset="0"/>
              </a:rPr>
              <a:t>Использование средств резервного фонда на 31.12.2018 – 4 478,5 </a:t>
            </a:r>
            <a:r>
              <a:rPr lang="ru-RU" b="1" dirty="0" err="1" smtClean="0">
                <a:latin typeface="Times New Roman" panose="02020603050405020304" pitchFamily="18" charset="0"/>
                <a:cs typeface="Times New Roman" panose="02020603050405020304" pitchFamily="18" charset="0"/>
              </a:rPr>
              <a:t>тыс.рублей</a:t>
            </a:r>
            <a:r>
              <a:rPr lang="ru-RU" b="1"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323528" y="1844824"/>
            <a:ext cx="8568952" cy="3554819"/>
          </a:xfrm>
          <a:prstGeom prst="rect">
            <a:avLst/>
          </a:prstGeom>
        </p:spPr>
        <p:txBody>
          <a:bodyPr wrap="square">
            <a:spAutoFit/>
          </a:bodyPr>
          <a:lstStyle/>
          <a:p>
            <a:pPr algn="just"/>
            <a:r>
              <a:rPr lang="ru-RU" b="1" dirty="0" smtClean="0">
                <a:latin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Решением Думы города Урай от 26.12.2017 №105 резервный фонд администрации города Урай на 2018 год назначен в сумме 5 000,0 </a:t>
            </a:r>
            <a:r>
              <a:rPr lang="ru-RU" b="1" dirty="0" err="1" smtClean="0">
                <a:latin typeface="Times New Roman" panose="02020603050405020304" pitchFamily="18" charset="0"/>
                <a:cs typeface="Times New Roman" panose="02020603050405020304" pitchFamily="18" charset="0"/>
              </a:rPr>
              <a:t>тыс.руб</a:t>
            </a:r>
            <a:r>
              <a:rPr lang="ru-RU" b="1" dirty="0" smtClean="0">
                <a:latin typeface="Times New Roman" panose="02020603050405020304" pitchFamily="18" charset="0"/>
                <a:cs typeface="Times New Roman" panose="02020603050405020304" pitchFamily="18" charset="0"/>
              </a:rPr>
              <a:t>.</a:t>
            </a:r>
          </a:p>
          <a:p>
            <a:pPr>
              <a:lnSpc>
                <a:spcPct val="150000"/>
              </a:lnSpc>
            </a:pPr>
            <a:r>
              <a:rPr lang="ru-RU" b="1" i="1" dirty="0" smtClean="0">
                <a:latin typeface="Times New Roman" panose="02020603050405020304" pitchFamily="18" charset="0"/>
                <a:cs typeface="Times New Roman" panose="02020603050405020304" pitchFamily="18" charset="0"/>
              </a:rPr>
              <a:t>Средства направлены на:</a:t>
            </a:r>
          </a:p>
          <a:p>
            <a:pPr algn="just">
              <a:lnSpc>
                <a:spcPct val="150000"/>
              </a:lnSpc>
              <a:buFont typeface="Wingdings" pitchFamily="2" charset="2"/>
              <a:buChar char="Ø"/>
            </a:pPr>
            <a:r>
              <a:rPr lang="ru-RU" dirty="0" smtClean="0">
                <a:latin typeface="Times New Roman" panose="02020603050405020304" pitchFamily="18" charset="0"/>
                <a:cs typeface="Times New Roman" panose="02020603050405020304" pitchFamily="18" charset="0"/>
              </a:rPr>
              <a:t> исполнение судебных актов по обращению взыскания на средства бюджета городского округа город Урай, необходимость в которых возникла в текущем финансовом году, в сумме  </a:t>
            </a:r>
            <a:r>
              <a:rPr lang="ru-RU" b="1" dirty="0" smtClean="0">
                <a:latin typeface="Times New Roman" panose="02020603050405020304" pitchFamily="18" charset="0"/>
                <a:cs typeface="Times New Roman" panose="02020603050405020304" pitchFamily="18" charset="0"/>
              </a:rPr>
              <a:t>4 428,5тыс.рублей</a:t>
            </a:r>
            <a:r>
              <a:rPr lang="ru-RU" dirty="0" smtClean="0">
                <a:latin typeface="Times New Roman" panose="02020603050405020304" pitchFamily="18" charset="0"/>
                <a:cs typeface="Times New Roman" panose="02020603050405020304" pitchFamily="18" charset="0"/>
              </a:rPr>
              <a:t>;</a:t>
            </a:r>
          </a:p>
          <a:p>
            <a:pPr algn="just">
              <a:lnSpc>
                <a:spcPct val="150000"/>
              </a:lnSpc>
              <a:buFont typeface="Wingdings" pitchFamily="2" charset="2"/>
              <a:buChar char="Ø"/>
            </a:pPr>
            <a:r>
              <a:rPr lang="ru-RU" dirty="0" smtClean="0">
                <a:latin typeface="Times New Roman" panose="02020603050405020304" pitchFamily="18" charset="0"/>
                <a:cs typeface="Times New Roman" panose="02020603050405020304" pitchFamily="18" charset="0"/>
              </a:rPr>
              <a:t> оказание материальной помощи, пострадавшему от пожара, необходимость в которых возникла в текущем финансовом году, в сумме </a:t>
            </a:r>
            <a:r>
              <a:rPr lang="ru-RU" b="1" dirty="0" smtClean="0">
                <a:latin typeface="Times New Roman" panose="02020603050405020304" pitchFamily="18" charset="0"/>
                <a:cs typeface="Times New Roman" panose="02020603050405020304" pitchFamily="18" charset="0"/>
              </a:rPr>
              <a:t>50,0 </a:t>
            </a:r>
            <a:r>
              <a:rPr lang="ru-RU" b="1" dirty="0" err="1" smtClean="0">
                <a:latin typeface="Times New Roman" panose="02020603050405020304" pitchFamily="18" charset="0"/>
                <a:cs typeface="Times New Roman" panose="02020603050405020304" pitchFamily="18" charset="0"/>
              </a:rPr>
              <a:t>тыс.рублей</a:t>
            </a:r>
            <a:endParaRPr lang="ru-RU" b="1" dirty="0" smtClean="0">
              <a:latin typeface="Times New Roman" panose="02020603050405020304" pitchFamily="18" charset="0"/>
              <a:cs typeface="Times New Roman" panose="02020603050405020304" pitchFamily="18" charset="0"/>
            </a:endParaRPr>
          </a:p>
          <a:p>
            <a:pPr algn="just">
              <a:lnSpc>
                <a:spcPct val="150000"/>
              </a:lnSpc>
            </a:pPr>
            <a:r>
              <a:rPr lang="ru-RU"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7596336" y="0"/>
            <a:ext cx="184731" cy="369332"/>
          </a:xfrm>
          <a:prstGeom prst="rect">
            <a:avLst/>
          </a:prstGeom>
        </p:spPr>
        <p:txBody>
          <a:bodyPr wrap="none">
            <a:spAutoFit/>
          </a:bodyPr>
          <a:lstStyle/>
          <a:p>
            <a:pPr fontAlgn="auto">
              <a:spcBef>
                <a:spcPts val="0"/>
              </a:spcBef>
              <a:spcAft>
                <a:spcPts val="0"/>
              </a:spcAft>
              <a:defRPr/>
            </a:pPr>
            <a:endParaRPr lang="ru-RU" b="1"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5" name="Прямоугольник 4"/>
          <p:cNvSpPr/>
          <p:nvPr/>
        </p:nvSpPr>
        <p:spPr>
          <a:xfrm>
            <a:off x="971600" y="476672"/>
            <a:ext cx="7488832" cy="584775"/>
          </a:xfrm>
          <a:prstGeom prst="rect">
            <a:avLst/>
          </a:prstGeom>
        </p:spPr>
        <p:txBody>
          <a:bodyPr wrap="square">
            <a:spAutoFit/>
          </a:bodyPr>
          <a:lstStyle/>
          <a:p>
            <a:pPr algn="ctr"/>
            <a:r>
              <a:rPr lang="ru-RU" sz="1600" b="1" dirty="0" smtClean="0">
                <a:latin typeface="Times New Roman" panose="02020603050405020304" pitchFamily="18" charset="0"/>
                <a:cs typeface="Times New Roman" panose="02020603050405020304" pitchFamily="18" charset="0"/>
              </a:rPr>
              <a:t>ОБЪЕМ МУНИЦИПАЛЬНОГО ДОЛГА            </a:t>
            </a:r>
          </a:p>
          <a:p>
            <a:pPr algn="ctr"/>
            <a:r>
              <a:rPr lang="ru-RU" sz="1600" b="1" dirty="0" smtClean="0">
                <a:latin typeface="Times New Roman" panose="02020603050405020304" pitchFamily="18" charset="0"/>
                <a:cs typeface="Times New Roman" panose="02020603050405020304" pitchFamily="18" charset="0"/>
              </a:rPr>
              <a:t>       ЗА 2018 ГОД, </a:t>
            </a:r>
            <a:r>
              <a:rPr lang="ru-RU" sz="1600" b="1" dirty="0" err="1" smtClean="0">
                <a:latin typeface="Times New Roman" panose="02020603050405020304" pitchFamily="18" charset="0"/>
                <a:cs typeface="Times New Roman" panose="02020603050405020304" pitchFamily="18" charset="0"/>
              </a:rPr>
              <a:t>тыс.рублей</a:t>
            </a:r>
            <a:r>
              <a:rPr lang="ru-RU" sz="1600" b="1"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pic>
        <p:nvPicPr>
          <p:cNvPr id="1026" name="Picture 2" descr="https://www.ivteleradio.ru/images/2016/3/18/be5bb15a3ea84df9910ffdb4cadbaa5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504" y="1759524"/>
            <a:ext cx="3321766" cy="2225732"/>
          </a:xfrm>
          <a:prstGeom prst="rect">
            <a:avLst/>
          </a:prstGeom>
          <a:noFill/>
          <a:extLst>
            <a:ext uri="{909E8E84-426E-40DD-AFC4-6F175D3DCCD1}">
              <a14:hiddenFill xmlns="" xmlns:a14="http://schemas.microsoft.com/office/drawing/2010/main">
                <a:solidFill>
                  <a:srgbClr val="FFFFFF"/>
                </a:solidFill>
              </a14:hiddenFill>
            </a:ext>
          </a:extLst>
        </p:spPr>
      </p:pic>
      <p:sp>
        <p:nvSpPr>
          <p:cNvPr id="6" name="Прямоугольник 5"/>
          <p:cNvSpPr/>
          <p:nvPr/>
        </p:nvSpPr>
        <p:spPr>
          <a:xfrm>
            <a:off x="503548" y="5301208"/>
            <a:ext cx="8424936" cy="1077218"/>
          </a:xfrm>
          <a:prstGeom prst="rect">
            <a:avLst/>
          </a:prstGeom>
        </p:spPr>
        <p:txBody>
          <a:bodyPr wrap="square">
            <a:spAutoFit/>
          </a:bodyPr>
          <a:lstStyle/>
          <a:p>
            <a:pPr algn="ctr"/>
            <a:r>
              <a:rPr lang="ru-RU" sz="1600" b="1" dirty="0" smtClean="0">
                <a:latin typeface="Arial" pitchFamily="34" charset="0"/>
                <a:cs typeface="Arial" pitchFamily="34" charset="0"/>
              </a:rPr>
              <a:t>В сфере управления муниципальным долгом деятельность муниципалитета была направлена на проведение взвешенной долговой политики. Итогом реализации данной задачи явилось отсутствие долговых обязательств муниципального образования на конец отчетного года</a:t>
            </a:r>
            <a:endParaRPr lang="ru-RU" sz="1600" dirty="0">
              <a:latin typeface="Arial" pitchFamily="34" charset="0"/>
              <a:cs typeface="Arial" pitchFamily="34" charset="0"/>
            </a:endParaRPr>
          </a:p>
        </p:txBody>
      </p:sp>
      <p:graphicFrame>
        <p:nvGraphicFramePr>
          <p:cNvPr id="2" name="Таблица 1"/>
          <p:cNvGraphicFramePr>
            <a:graphicFrameLocks noGrp="1"/>
          </p:cNvGraphicFramePr>
          <p:nvPr>
            <p:extLst>
              <p:ext uri="{D42A27DB-BD31-4B8C-83A1-F6EECF244321}">
                <p14:modId xmlns="" xmlns:p14="http://schemas.microsoft.com/office/powerpoint/2010/main" val="4062719927"/>
              </p:ext>
            </p:extLst>
          </p:nvPr>
        </p:nvGraphicFramePr>
        <p:xfrm>
          <a:off x="3635896" y="1120187"/>
          <a:ext cx="5194300" cy="3728085"/>
        </p:xfrm>
        <a:graphic>
          <a:graphicData uri="http://schemas.openxmlformats.org/drawingml/2006/table">
            <a:tbl>
              <a:tblPr/>
              <a:tblGrid>
                <a:gridCol w="1600200"/>
                <a:gridCol w="1270000"/>
                <a:gridCol w="1270000"/>
                <a:gridCol w="1054100"/>
              </a:tblGrid>
              <a:tr h="940661">
                <a:tc>
                  <a:txBody>
                    <a:bodyPr/>
                    <a:lstStyle/>
                    <a:p>
                      <a:pPr algn="l" fontAlgn="b"/>
                      <a:r>
                        <a:rPr lang="ru-RU" sz="1400" b="0" i="0" u="none" strike="noStrike" dirty="0">
                          <a:solidFill>
                            <a:schemeClr val="tx1"/>
                          </a:solidFill>
                          <a:effectLst/>
                          <a:latin typeface="Times New Roman" panose="02020603050405020304" pitchFamily="18"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chemeClr val="tx1"/>
                          </a:solidFill>
                          <a:effectLst/>
                          <a:latin typeface="Times New Roman" panose="02020603050405020304" pitchFamily="18" charset="0"/>
                        </a:rPr>
                        <a:t>План </a:t>
                      </a:r>
                      <a:r>
                        <a:rPr lang="ru-RU" sz="1400" b="0" i="0" u="none" strike="noStrike" dirty="0" smtClean="0">
                          <a:solidFill>
                            <a:schemeClr val="tx1"/>
                          </a:solidFill>
                          <a:effectLst/>
                          <a:latin typeface="Times New Roman" panose="02020603050405020304" pitchFamily="18" charset="0"/>
                        </a:rPr>
                        <a:t>по решению Думы города </a:t>
                      </a:r>
                      <a:r>
                        <a:rPr lang="ru-RU" sz="1400" b="0" i="0" u="none" strike="noStrike" dirty="0" err="1" smtClean="0">
                          <a:solidFill>
                            <a:schemeClr val="tx1"/>
                          </a:solidFill>
                          <a:effectLst/>
                          <a:latin typeface="Times New Roman" panose="02020603050405020304" pitchFamily="18" charset="0"/>
                        </a:rPr>
                        <a:t>Урай</a:t>
                      </a:r>
                      <a:r>
                        <a:rPr lang="ru-RU" sz="1400" b="0" i="0" u="none" strike="noStrike" dirty="0" smtClean="0">
                          <a:solidFill>
                            <a:schemeClr val="tx1"/>
                          </a:solidFill>
                          <a:effectLst/>
                          <a:latin typeface="Times New Roman" panose="02020603050405020304" pitchFamily="18" charset="0"/>
                        </a:rPr>
                        <a:t> от 26.12.2017 №105 </a:t>
                      </a:r>
                      <a:endParaRPr lang="ru-RU" sz="1400" b="0" i="0" u="none" strike="noStrike" dirty="0">
                        <a:solidFill>
                          <a:schemeClr val="tx1"/>
                        </a:solidFill>
                        <a:effectLst/>
                        <a:latin typeface="Times New Roman" panose="02020603050405020304" pitchFamily="18"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chemeClr val="tx1"/>
                          </a:solidFill>
                          <a:effectLst/>
                          <a:latin typeface="Times New Roman" panose="02020603050405020304" pitchFamily="18" charset="0"/>
                        </a:rPr>
                        <a:t>Уточненный план на 01.01.2019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ru-RU" sz="1400" b="0" i="0" u="none" strike="noStrike" dirty="0">
                          <a:solidFill>
                            <a:schemeClr val="tx1"/>
                          </a:solidFill>
                          <a:effectLst/>
                          <a:latin typeface="Times New Roman" panose="02020603050405020304" pitchFamily="18" charset="0"/>
                        </a:rPr>
                        <a:t>Исполнено</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ru-RU" sz="1400" b="0" i="0" u="none" strike="noStrike">
                          <a:solidFill>
                            <a:schemeClr val="tx1"/>
                          </a:solidFill>
                          <a:effectLst/>
                          <a:latin typeface="Times New Roman" panose="02020603050405020304" pitchFamily="18" charset="0"/>
                        </a:rPr>
                        <a:t>Остаток на 01.01.2018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chemeClr val="tx1"/>
                          </a:solidFill>
                          <a:effectLst/>
                          <a:latin typeface="Times New Roman" panose="02020603050405020304" pitchFamily="18" charset="0"/>
                        </a:rPr>
                        <a:t>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chemeClr val="tx1"/>
                          </a:solidFill>
                          <a:effectLst/>
                          <a:latin typeface="Times New Roman" panose="02020603050405020304" pitchFamily="18" charset="0"/>
                        </a:rPr>
                        <a:t>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chemeClr val="tx1"/>
                          </a:solidFill>
                          <a:effectLst/>
                          <a:latin typeface="Times New Roman" panose="02020603050405020304" pitchFamily="18" charset="0"/>
                        </a:rPr>
                        <a:t>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l" fontAlgn="b"/>
                      <a:r>
                        <a:rPr lang="ru-RU" sz="1400" b="0" i="0" u="none" strike="noStrike">
                          <a:solidFill>
                            <a:schemeClr val="tx1"/>
                          </a:solidFill>
                          <a:effectLst/>
                          <a:latin typeface="Times New Roman" panose="02020603050405020304" pitchFamily="18" charset="0"/>
                        </a:rPr>
                        <a:t>Кредиты  кредитных организаций, в том числе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chemeClr val="tx1"/>
                          </a:solidFill>
                          <a:effectLst/>
                          <a:latin typeface="Times New Roman" panose="02020603050405020304" pitchFamily="18" charset="0"/>
                        </a:rPr>
                        <a:t>7 240,6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chemeClr val="tx1"/>
                          </a:solidFill>
                          <a:effectLst/>
                          <a:latin typeface="Times New Roman" panose="02020603050405020304" pitchFamily="18" charset="0"/>
                        </a:rPr>
                        <a:t>49 851,4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chemeClr val="tx1"/>
                          </a:solidFill>
                          <a:effectLst/>
                          <a:latin typeface="Times New Roman" panose="02020603050405020304" pitchFamily="18" charset="0"/>
                        </a:rPr>
                        <a:t>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7175">
                <a:tc>
                  <a:txBody>
                    <a:bodyPr/>
                    <a:lstStyle/>
                    <a:p>
                      <a:pPr algn="l" fontAlgn="b"/>
                      <a:r>
                        <a:rPr lang="ru-RU" sz="1400" b="0" i="0" u="none" strike="noStrike">
                          <a:solidFill>
                            <a:schemeClr val="tx1"/>
                          </a:solidFill>
                          <a:effectLst/>
                          <a:latin typeface="Times New Roman" panose="02020603050405020304" pitchFamily="18" charset="0"/>
                        </a:rPr>
                        <a:t>Привлечение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chemeClr val="tx1"/>
                          </a:solidFill>
                          <a:effectLst/>
                          <a:latin typeface="Times New Roman" panose="02020603050405020304" pitchFamily="18" charset="0"/>
                        </a:rPr>
                        <a:t>7 240,6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chemeClr val="tx1"/>
                          </a:solidFill>
                          <a:effectLst/>
                          <a:latin typeface="Times New Roman" panose="02020603050405020304" pitchFamily="18" charset="0"/>
                        </a:rPr>
                        <a:t>49 851,4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chemeClr val="tx1"/>
                          </a:solidFill>
                          <a:effectLst/>
                          <a:latin typeface="Times New Roman" panose="02020603050405020304" pitchFamily="18" charset="0"/>
                        </a:rPr>
                        <a:t>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025">
                <a:tc>
                  <a:txBody>
                    <a:bodyPr/>
                    <a:lstStyle/>
                    <a:p>
                      <a:pPr algn="l" fontAlgn="b"/>
                      <a:r>
                        <a:rPr lang="ru-RU" sz="1400" b="0" i="0" u="none" strike="noStrike">
                          <a:solidFill>
                            <a:schemeClr val="tx1"/>
                          </a:solidFill>
                          <a:effectLst/>
                          <a:latin typeface="Times New Roman" panose="02020603050405020304" pitchFamily="18" charset="0"/>
                        </a:rPr>
                        <a:t>Погашение</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chemeClr val="tx1"/>
                          </a:solidFill>
                          <a:effectLst/>
                          <a:latin typeface="Times New Roman" panose="02020603050405020304" pitchFamily="18" charset="0"/>
                        </a:rPr>
                        <a:t>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chemeClr val="tx1"/>
                          </a:solidFill>
                          <a:effectLst/>
                          <a:latin typeface="Times New Roman" panose="02020603050405020304" pitchFamily="18" charset="0"/>
                        </a:rPr>
                        <a:t>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chemeClr val="tx1"/>
                          </a:solidFill>
                          <a:effectLst/>
                          <a:latin typeface="Times New Roman" panose="02020603050405020304" pitchFamily="18" charset="0"/>
                        </a:rPr>
                        <a:t>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l" fontAlgn="b"/>
                      <a:r>
                        <a:rPr lang="ru-RU" sz="1400" b="0" i="0" u="none" strike="noStrike">
                          <a:solidFill>
                            <a:schemeClr val="tx1"/>
                          </a:solidFill>
                          <a:effectLst/>
                          <a:latin typeface="Times New Roman" panose="02020603050405020304" pitchFamily="18" charset="0"/>
                        </a:rPr>
                        <a:t>Исполнение муниципальных гарантий</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chemeClr val="tx1"/>
                          </a:solidFill>
                          <a:effectLst/>
                          <a:latin typeface="Times New Roman" panose="02020603050405020304" pitchFamily="18" charset="0"/>
                        </a:rPr>
                        <a:t>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chemeClr val="tx1"/>
                          </a:solidFill>
                          <a:effectLst/>
                          <a:latin typeface="Times New Roman" panose="02020603050405020304" pitchFamily="18" charset="0"/>
                        </a:rPr>
                        <a:t>-50 000,0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chemeClr val="tx1"/>
                          </a:solidFill>
                          <a:effectLst/>
                          <a:latin typeface="Times New Roman" panose="02020603050405020304" pitchFamily="18" charset="0"/>
                        </a:rPr>
                        <a:t>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l" fontAlgn="b"/>
                      <a:r>
                        <a:rPr lang="ru-RU" sz="1400" b="0" i="0" u="none" strike="noStrike">
                          <a:solidFill>
                            <a:schemeClr val="tx1"/>
                          </a:solidFill>
                          <a:effectLst/>
                          <a:latin typeface="Times New Roman" panose="02020603050405020304" pitchFamily="18" charset="0"/>
                        </a:rPr>
                        <a:t>Остаток на 01.01.2019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chemeClr val="tx1"/>
                          </a:solidFill>
                          <a:effectLst/>
                          <a:latin typeface="Times New Roman" panose="02020603050405020304" pitchFamily="18" charset="0"/>
                        </a:rPr>
                        <a:t>7 240,6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a:solidFill>
                            <a:schemeClr val="tx1"/>
                          </a:solidFill>
                          <a:effectLst/>
                          <a:latin typeface="Times New Roman" panose="02020603050405020304" pitchFamily="18" charset="0"/>
                        </a:rPr>
                        <a:t>-148,6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ru-RU" sz="1400" b="0" i="0" u="none" strike="noStrike" dirty="0">
                          <a:solidFill>
                            <a:schemeClr val="tx1"/>
                          </a:solidFill>
                          <a:effectLst/>
                          <a:latin typeface="Times New Roman" panose="02020603050405020304" pitchFamily="18" charset="0"/>
                        </a:rPr>
                        <a:t>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102610572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Прямоугольник 6"/>
          <p:cNvSpPr/>
          <p:nvPr/>
        </p:nvSpPr>
        <p:spPr>
          <a:xfrm>
            <a:off x="1232842" y="142852"/>
            <a:ext cx="6696744" cy="369332"/>
          </a:xfrm>
          <a:prstGeom prst="rect">
            <a:avLst/>
          </a:prstGeom>
        </p:spPr>
        <p:txBody>
          <a:bodyPr wrap="square">
            <a:spAutoFit/>
          </a:bodyPr>
          <a:lstStyle/>
          <a:p>
            <a:pPr algn="ctr"/>
            <a:r>
              <a:rPr lang="ru-RU" b="1" dirty="0">
                <a:latin typeface="Times New Roman" panose="02020603050405020304" pitchFamily="18" charset="0"/>
                <a:cs typeface="Times New Roman" panose="02020603050405020304" pitchFamily="18" charset="0"/>
              </a:rPr>
              <a:t>Качество управления муниципальными финансами</a:t>
            </a:r>
          </a:p>
        </p:txBody>
      </p:sp>
      <p:sp>
        <p:nvSpPr>
          <p:cNvPr id="9" name="Скругленный прямоугольник 8"/>
          <p:cNvSpPr/>
          <p:nvPr/>
        </p:nvSpPr>
        <p:spPr>
          <a:xfrm>
            <a:off x="539552" y="692696"/>
            <a:ext cx="7920880"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611560" y="764705"/>
            <a:ext cx="7776864" cy="1200329"/>
          </a:xfrm>
          <a:prstGeom prst="rect">
            <a:avLst/>
          </a:prstGeom>
          <a:noFill/>
        </p:spPr>
        <p:txBody>
          <a:bodyPr wrap="square" rtlCol="0">
            <a:spAutoFit/>
          </a:bodyPr>
          <a:lstStyle/>
          <a:p>
            <a:pPr algn="just"/>
            <a:r>
              <a:rPr lang="ru-RU" sz="1200" dirty="0" smtClean="0"/>
              <a:t>      Департамент </a:t>
            </a:r>
            <a:r>
              <a:rPr lang="ru-RU" sz="1200" dirty="0"/>
              <a:t>финансов автономного округа </a:t>
            </a:r>
            <a:r>
              <a:rPr lang="ru-RU" sz="1200" dirty="0" smtClean="0"/>
              <a:t>проводит </a:t>
            </a:r>
            <a:r>
              <a:rPr lang="ru-RU" sz="1200" dirty="0"/>
              <a:t>ежегодный </a:t>
            </a:r>
            <a:r>
              <a:rPr lang="ru-RU" sz="1200" dirty="0" smtClean="0"/>
              <a:t>мониторинг и оценку качества организации и </a:t>
            </a:r>
            <a:r>
              <a:rPr lang="ru-RU" sz="1200" dirty="0"/>
              <a:t>осуществления бюджетного </a:t>
            </a:r>
            <a:r>
              <a:rPr lang="ru-RU" sz="1200" dirty="0" smtClean="0"/>
              <a:t>процесса в </a:t>
            </a:r>
            <a:r>
              <a:rPr lang="ru-RU" sz="1200" dirty="0"/>
              <a:t>муниципальных образованиях округа </a:t>
            </a:r>
            <a:r>
              <a:rPr lang="ru-RU" sz="1200" dirty="0" smtClean="0"/>
              <a:t>в соответствии </a:t>
            </a:r>
            <a:r>
              <a:rPr lang="ru-RU" sz="1200" dirty="0"/>
              <a:t>с постановлением </a:t>
            </a:r>
            <a:r>
              <a:rPr lang="ru-RU" sz="1200" dirty="0" smtClean="0"/>
              <a:t>Правительства автономного </a:t>
            </a:r>
            <a:r>
              <a:rPr lang="ru-RU" sz="1200" dirty="0"/>
              <a:t>округа </a:t>
            </a:r>
            <a:r>
              <a:rPr lang="ru-RU" sz="1200" dirty="0" smtClean="0"/>
              <a:t>от </a:t>
            </a:r>
            <a:r>
              <a:rPr lang="ru-RU" sz="1200" dirty="0"/>
              <a:t>18.03.2011 </a:t>
            </a:r>
            <a:r>
              <a:rPr lang="ru-RU" sz="1200" dirty="0" smtClean="0"/>
              <a:t>№ 65-п. </a:t>
            </a:r>
          </a:p>
          <a:p>
            <a:pPr algn="just"/>
            <a:r>
              <a:rPr lang="ru-RU" sz="1200" dirty="0" smtClean="0"/>
              <a:t>      В 2018 году по итогам мониторинга за 2017 год муниципальным образованием городской округ город Урай получен грант </a:t>
            </a:r>
            <a:r>
              <a:rPr lang="ru-RU" sz="1200" b="1" dirty="0" smtClean="0"/>
              <a:t>в сумме 10,0 млн.руб.</a:t>
            </a:r>
          </a:p>
          <a:p>
            <a:pPr algn="just"/>
            <a:endParaRPr lang="ru-RU" sz="1200" dirty="0"/>
          </a:p>
        </p:txBody>
      </p:sp>
      <p:sp>
        <p:nvSpPr>
          <p:cNvPr id="13" name="Прямоугольник 12"/>
          <p:cNvSpPr/>
          <p:nvPr/>
        </p:nvSpPr>
        <p:spPr>
          <a:xfrm>
            <a:off x="359531" y="1916832"/>
            <a:ext cx="4500501" cy="1569660"/>
          </a:xfrm>
          <a:prstGeom prst="rect">
            <a:avLst/>
          </a:prstGeom>
        </p:spPr>
        <p:txBody>
          <a:bodyPr wrap="square">
            <a:spAutoFit/>
          </a:bodyPr>
          <a:lstStyle/>
          <a:p>
            <a:r>
              <a:rPr lang="ru-RU" sz="1200" b="1" i="1" dirty="0">
                <a:latin typeface="Arial" panose="020B0604020202020204" pitchFamily="34" charset="0"/>
              </a:rPr>
              <a:t>Оценка характеризует </a:t>
            </a:r>
            <a:r>
              <a:rPr lang="ru-RU" sz="1200" b="1" i="1" dirty="0" smtClean="0">
                <a:latin typeface="Arial" panose="020B0604020202020204" pitchFamily="34" charset="0"/>
              </a:rPr>
              <a:t>следующие направления организации </a:t>
            </a:r>
            <a:r>
              <a:rPr lang="ru-RU" sz="1200" b="1" i="1" dirty="0">
                <a:latin typeface="Arial" panose="020B0604020202020204" pitchFamily="34" charset="0"/>
              </a:rPr>
              <a:t>и </a:t>
            </a:r>
            <a:r>
              <a:rPr lang="ru-RU" sz="1200" b="1" i="1" dirty="0" smtClean="0">
                <a:latin typeface="Arial" panose="020B0604020202020204" pitchFamily="34" charset="0"/>
              </a:rPr>
              <a:t>осуществления бюджетного процесса:</a:t>
            </a:r>
          </a:p>
          <a:p>
            <a:pPr>
              <a:buFont typeface="Wingdings" pitchFamily="2" charset="2"/>
              <a:buChar char="Ø"/>
            </a:pPr>
            <a:r>
              <a:rPr lang="ru-RU" sz="1200" dirty="0" smtClean="0">
                <a:latin typeface="Arial" panose="020B0604020202020204" pitchFamily="34" charset="0"/>
              </a:rPr>
              <a:t> планирование бюджета, </a:t>
            </a:r>
          </a:p>
          <a:p>
            <a:pPr>
              <a:buFont typeface="Wingdings" pitchFamily="2" charset="2"/>
              <a:buChar char="Ø"/>
            </a:pPr>
            <a:r>
              <a:rPr lang="ru-RU" sz="1200" dirty="0" smtClean="0">
                <a:latin typeface="Arial" panose="020B0604020202020204" pitchFamily="34" charset="0"/>
              </a:rPr>
              <a:t>исполнение бюджета, </a:t>
            </a:r>
          </a:p>
          <a:p>
            <a:pPr>
              <a:buFont typeface="Wingdings" pitchFamily="2" charset="2"/>
              <a:buChar char="Ø"/>
            </a:pPr>
            <a:r>
              <a:rPr lang="ru-RU" sz="1200" dirty="0" smtClean="0">
                <a:latin typeface="Arial" panose="020B0604020202020204" pitchFamily="34" charset="0"/>
              </a:rPr>
              <a:t>долговая политика, </a:t>
            </a:r>
          </a:p>
          <a:p>
            <a:pPr>
              <a:buFont typeface="Wingdings" pitchFamily="2" charset="2"/>
              <a:buChar char="Ø"/>
            </a:pPr>
            <a:r>
              <a:rPr lang="ru-RU" sz="1200" dirty="0" smtClean="0">
                <a:latin typeface="Arial" panose="020B0604020202020204" pitchFamily="34" charset="0"/>
              </a:rPr>
              <a:t>оказание муниципальных </a:t>
            </a:r>
            <a:r>
              <a:rPr lang="ru-RU" sz="1200" dirty="0">
                <a:latin typeface="Arial" panose="020B0604020202020204" pitchFamily="34" charset="0"/>
              </a:rPr>
              <a:t>услуг (выполнение </a:t>
            </a:r>
            <a:r>
              <a:rPr lang="ru-RU" sz="1200" dirty="0" smtClean="0">
                <a:latin typeface="Arial" panose="020B0604020202020204" pitchFamily="34" charset="0"/>
              </a:rPr>
              <a:t>работ), </a:t>
            </a:r>
          </a:p>
          <a:p>
            <a:pPr>
              <a:buFont typeface="Wingdings" pitchFamily="2" charset="2"/>
              <a:buChar char="Ø"/>
            </a:pPr>
            <a:r>
              <a:rPr lang="ru-RU" sz="1200" dirty="0" smtClean="0">
                <a:latin typeface="Arial" panose="020B0604020202020204" pitchFamily="34" charset="0"/>
              </a:rPr>
              <a:t>открытость </a:t>
            </a:r>
            <a:r>
              <a:rPr lang="ru-RU" sz="1200" dirty="0">
                <a:latin typeface="Arial" panose="020B0604020202020204" pitchFamily="34" charset="0"/>
              </a:rPr>
              <a:t>бюджетного </a:t>
            </a:r>
            <a:r>
              <a:rPr lang="ru-RU" sz="1200" dirty="0" smtClean="0">
                <a:latin typeface="Arial" panose="020B0604020202020204" pitchFamily="34" charset="0"/>
              </a:rPr>
              <a:t>процесса, </a:t>
            </a:r>
          </a:p>
          <a:p>
            <a:pPr>
              <a:buFont typeface="Wingdings" pitchFamily="2" charset="2"/>
              <a:buChar char="Ø"/>
            </a:pPr>
            <a:r>
              <a:rPr lang="ru-RU" sz="1200" dirty="0" smtClean="0">
                <a:latin typeface="Arial" panose="020B0604020202020204" pitchFamily="34" charset="0"/>
              </a:rPr>
              <a:t>выполнение </a:t>
            </a:r>
            <a:r>
              <a:rPr lang="ru-RU" sz="1200" dirty="0">
                <a:latin typeface="Arial" panose="020B0604020202020204" pitchFamily="34" charset="0"/>
              </a:rPr>
              <a:t>«майских» Указов </a:t>
            </a:r>
            <a:r>
              <a:rPr lang="ru-RU" sz="1200" dirty="0" smtClean="0">
                <a:latin typeface="Arial" panose="020B0604020202020204" pitchFamily="34" charset="0"/>
              </a:rPr>
              <a:t>Президента РФ</a:t>
            </a:r>
            <a:endParaRPr lang="ru-RU" sz="1200" dirty="0">
              <a:effectLst/>
              <a:latin typeface="Arial" panose="020B0604020202020204" pitchFamily="34" charset="0"/>
            </a:endParaRPr>
          </a:p>
        </p:txBody>
      </p:sp>
      <p:sp>
        <p:nvSpPr>
          <p:cNvPr id="15" name="Прямоугольник 14"/>
          <p:cNvSpPr/>
          <p:nvPr/>
        </p:nvSpPr>
        <p:spPr>
          <a:xfrm>
            <a:off x="5214942" y="2071678"/>
            <a:ext cx="3634190" cy="830997"/>
          </a:xfrm>
          <a:prstGeom prst="rect">
            <a:avLst/>
          </a:prstGeom>
        </p:spPr>
        <p:txBody>
          <a:bodyPr wrap="square">
            <a:spAutoFit/>
          </a:bodyPr>
          <a:lstStyle/>
          <a:p>
            <a:pPr algn="ctr"/>
            <a:r>
              <a:rPr lang="ru-RU" sz="1200" i="1" dirty="0">
                <a:latin typeface="Arial" panose="020B0604020202020204" pitchFamily="34" charset="0"/>
              </a:rPr>
              <a:t>Рейтинг </a:t>
            </a:r>
            <a:r>
              <a:rPr lang="ru-RU" sz="1200" i="1" dirty="0" smtClean="0">
                <a:latin typeface="Arial" panose="020B0604020202020204" pitchFamily="34" charset="0"/>
              </a:rPr>
              <a:t>муниципального образования город Урай по </a:t>
            </a:r>
            <a:r>
              <a:rPr lang="ru-RU" sz="1200" i="1" dirty="0">
                <a:latin typeface="Arial" panose="020B0604020202020204" pitchFamily="34" charset="0"/>
              </a:rPr>
              <a:t>результатам оценки качества организации </a:t>
            </a:r>
            <a:r>
              <a:rPr lang="ru-RU" sz="1200" i="1" dirty="0" smtClean="0">
                <a:latin typeface="Arial" panose="020B0604020202020204" pitchFamily="34" charset="0"/>
              </a:rPr>
              <a:t>и осуществления </a:t>
            </a:r>
            <a:r>
              <a:rPr lang="ru-RU" sz="1200" i="1" dirty="0">
                <a:latin typeface="Arial" panose="020B0604020202020204" pitchFamily="34" charset="0"/>
              </a:rPr>
              <a:t>бюджетного процесса </a:t>
            </a:r>
            <a:r>
              <a:rPr lang="ru-RU" sz="1200" i="1" dirty="0" smtClean="0">
                <a:latin typeface="Arial" panose="020B0604020202020204" pitchFamily="34" charset="0"/>
              </a:rPr>
              <a:t>за 2015-2017г.</a:t>
            </a:r>
            <a:endParaRPr lang="ru-RU" sz="1200" i="1" dirty="0">
              <a:effectLst/>
              <a:latin typeface="Arial" panose="020B0604020202020204" pitchFamily="34" charset="0"/>
            </a:endParaRPr>
          </a:p>
        </p:txBody>
      </p:sp>
      <p:sp>
        <p:nvSpPr>
          <p:cNvPr id="2" name="Прямоугольник 1"/>
          <p:cNvSpPr/>
          <p:nvPr/>
        </p:nvSpPr>
        <p:spPr>
          <a:xfrm>
            <a:off x="323528" y="3645024"/>
            <a:ext cx="3168352" cy="461665"/>
          </a:xfrm>
          <a:prstGeom prst="rect">
            <a:avLst/>
          </a:prstGeom>
        </p:spPr>
        <p:txBody>
          <a:bodyPr wrap="square">
            <a:spAutoFit/>
          </a:bodyPr>
          <a:lstStyle/>
          <a:p>
            <a:pPr algn="ctr"/>
            <a:r>
              <a:rPr lang="ru-RU" sz="1200" b="1" i="1" dirty="0" smtClean="0">
                <a:latin typeface="Arial" panose="020B0604020202020204" pitchFamily="34" charset="0"/>
              </a:rPr>
              <a:t>Оценка города Урай в целом по ХМАО</a:t>
            </a:r>
          </a:p>
          <a:p>
            <a:pPr algn="ctr"/>
            <a:r>
              <a:rPr lang="en-US" sz="1200" i="1" dirty="0" smtClean="0">
                <a:latin typeface="Arial" panose="020B0604020202020204" pitchFamily="34" charset="0"/>
              </a:rPr>
              <a:t> </a:t>
            </a:r>
            <a:endParaRPr lang="ru-RU" sz="1200" i="1" dirty="0" smtClean="0">
              <a:latin typeface="Arial" panose="020B0604020202020204" pitchFamily="34" charset="0"/>
            </a:endParaRPr>
          </a:p>
        </p:txBody>
      </p:sp>
      <p:graphicFrame>
        <p:nvGraphicFramePr>
          <p:cNvPr id="16" name="Таблица 15"/>
          <p:cNvGraphicFramePr>
            <a:graphicFrameLocks noGrp="1"/>
          </p:cNvGraphicFramePr>
          <p:nvPr>
            <p:extLst/>
          </p:nvPr>
        </p:nvGraphicFramePr>
        <p:xfrm>
          <a:off x="5357818" y="3143248"/>
          <a:ext cx="3312370" cy="1008112"/>
        </p:xfrm>
        <a:graphic>
          <a:graphicData uri="http://schemas.openxmlformats.org/drawingml/2006/table">
            <a:tbl>
              <a:tblPr/>
              <a:tblGrid>
                <a:gridCol w="1138900"/>
                <a:gridCol w="1086735"/>
                <a:gridCol w="1086735"/>
              </a:tblGrid>
              <a:tr h="400055">
                <a:tc>
                  <a:txBody>
                    <a:bodyPr/>
                    <a:lstStyle/>
                    <a:p>
                      <a:pPr algn="ctr" fontAlgn="b"/>
                      <a:r>
                        <a:rPr lang="ru-RU" sz="1400" b="1" i="0" u="none" strike="noStrike" dirty="0" smtClean="0">
                          <a:solidFill>
                            <a:schemeClr val="tx1"/>
                          </a:solidFill>
                          <a:latin typeface="Arial" pitchFamily="34" charset="0"/>
                          <a:cs typeface="Arial" pitchFamily="34" charset="0"/>
                        </a:rPr>
                        <a:t>за 2015 год</a:t>
                      </a:r>
                      <a:endParaRPr lang="ru-RU" sz="1400" b="1" i="0" u="none" strike="noStrike" dirty="0">
                        <a:solidFill>
                          <a:schemeClr val="tx1"/>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400" b="1" i="0" u="none" strike="noStrike" dirty="0" smtClean="0">
                          <a:solidFill>
                            <a:schemeClr val="tx1"/>
                          </a:solidFill>
                          <a:latin typeface="Arial" pitchFamily="34" charset="0"/>
                          <a:cs typeface="Arial" pitchFamily="34" charset="0"/>
                        </a:rPr>
                        <a:t>за 2016 год</a:t>
                      </a:r>
                      <a:endParaRPr lang="ru-RU" sz="1400" b="1" i="0" u="none" strike="noStrike" dirty="0">
                        <a:solidFill>
                          <a:schemeClr val="tx1"/>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400" b="1" i="0" u="none" strike="noStrike" dirty="0" smtClean="0">
                          <a:solidFill>
                            <a:schemeClr val="tx1"/>
                          </a:solidFill>
                          <a:latin typeface="Arial" pitchFamily="34" charset="0"/>
                          <a:cs typeface="Arial" pitchFamily="34" charset="0"/>
                        </a:rPr>
                        <a:t>за 2017 год</a:t>
                      </a:r>
                      <a:endParaRPr lang="ru-RU" sz="1400" b="1" i="0" u="none" strike="noStrike" dirty="0">
                        <a:solidFill>
                          <a:schemeClr val="tx1"/>
                        </a:solidFill>
                        <a:latin typeface="Arial" pitchFamily="34" charset="0"/>
                        <a:cs typeface="Arial" pitchFamily="34" charset="0"/>
                      </a:endParaRPr>
                    </a:p>
                  </a:txBody>
                  <a:tcPr marL="9525" marR="9525" marT="952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608057">
                <a:tc>
                  <a:txBody>
                    <a:bodyPr/>
                    <a:lstStyle/>
                    <a:p>
                      <a:pPr algn="ctr" fontAlgn="b"/>
                      <a:r>
                        <a:rPr lang="ru-RU" sz="1400" b="1" i="0" u="none" strike="noStrike" dirty="0" smtClean="0">
                          <a:solidFill>
                            <a:srgbClr val="000000"/>
                          </a:solidFill>
                          <a:latin typeface="Arial" pitchFamily="34" charset="0"/>
                          <a:cs typeface="Arial" pitchFamily="34" charset="0"/>
                        </a:rPr>
                        <a:t>5 место</a:t>
                      </a:r>
                      <a:endParaRPr lang="ru-RU" sz="1400" b="1" i="0"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400" b="1" i="0" u="none" strike="noStrike" dirty="0" smtClean="0">
                          <a:solidFill>
                            <a:srgbClr val="000000"/>
                          </a:solidFill>
                          <a:latin typeface="Arial" pitchFamily="34" charset="0"/>
                          <a:cs typeface="Arial" pitchFamily="34" charset="0"/>
                        </a:rPr>
                        <a:t>1 место</a:t>
                      </a:r>
                      <a:endParaRPr lang="ru-RU" sz="1400" b="1" i="0"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fontAlgn="b"/>
                      <a:r>
                        <a:rPr lang="ru-RU" sz="1400" b="1" i="0" u="none" strike="noStrike" dirty="0" smtClean="0">
                          <a:solidFill>
                            <a:srgbClr val="000000"/>
                          </a:solidFill>
                          <a:latin typeface="Arial" pitchFamily="34" charset="0"/>
                          <a:cs typeface="Arial" pitchFamily="34" charset="0"/>
                        </a:rPr>
                        <a:t>5 место</a:t>
                      </a:r>
                      <a:endParaRPr lang="ru-RU" sz="1400" b="1" i="0" u="none" strike="noStrike" dirty="0">
                        <a:solidFill>
                          <a:srgbClr val="000000"/>
                        </a:solidFill>
                        <a:latin typeface="Arial" pitchFamily="34" charset="0"/>
                        <a:cs typeface="Arial" pitchFamily="34" charset="0"/>
                      </a:endParaRPr>
                    </a:p>
                  </a:txBody>
                  <a:tcPr marL="9525" marR="9525" marT="95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bl>
          </a:graphicData>
        </a:graphic>
      </p:graphicFrame>
      <p:graphicFrame>
        <p:nvGraphicFramePr>
          <p:cNvPr id="21" name="Диаграмма 20"/>
          <p:cNvGraphicFramePr>
            <a:graphicFrameLocks/>
          </p:cNvGraphicFramePr>
          <p:nvPr>
            <p:extLst/>
          </p:nvPr>
        </p:nvGraphicFramePr>
        <p:xfrm>
          <a:off x="216024" y="3861048"/>
          <a:ext cx="6070488"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420460856"/>
      </p:ext>
    </p:extLst>
  </p:cSld>
  <p:clrMapOvr>
    <a:masterClrMapping/>
  </p:clrMapOvr>
  <p:transition spd="slow"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през1"/>
          <p:cNvPicPr preferRelativeResize="0">
            <a:picLocks noChangeArrowheads="1"/>
          </p:cNvPicPr>
          <p:nvPr/>
        </p:nvPicPr>
        <p:blipFill>
          <a:blip r:embed="rId3" cstate="print"/>
          <a:srcRect r="82060"/>
          <a:stretch>
            <a:fillRect/>
          </a:stretch>
        </p:blipFill>
        <p:spPr bwMode="auto">
          <a:xfrm>
            <a:off x="0" y="6350"/>
            <a:ext cx="1835696" cy="6851650"/>
          </a:xfrm>
          <a:prstGeom prst="rect">
            <a:avLst/>
          </a:prstGeom>
          <a:noFill/>
          <a:ln w="9525">
            <a:noFill/>
            <a:miter lim="800000"/>
            <a:headEnd/>
            <a:tailEnd/>
          </a:ln>
        </p:spPr>
      </p:pic>
      <p:sp>
        <p:nvSpPr>
          <p:cNvPr id="4" name="Text Box 2"/>
          <p:cNvSpPr txBox="1">
            <a:spLocks noChangeArrowheads="1"/>
          </p:cNvSpPr>
          <p:nvPr/>
        </p:nvSpPr>
        <p:spPr bwMode="auto">
          <a:xfrm>
            <a:off x="0" y="548680"/>
            <a:ext cx="9144001" cy="357190"/>
          </a:xfrm>
          <a:prstGeom prst="rect">
            <a:avLst/>
          </a:prstGeom>
          <a:gradFill>
            <a:gsLst>
              <a:gs pos="0">
                <a:srgbClr val="5E9EFF">
                  <a:alpha val="37000"/>
                </a:srgbClr>
              </a:gs>
              <a:gs pos="39999">
                <a:srgbClr val="85C2FF"/>
              </a:gs>
              <a:gs pos="70000">
                <a:srgbClr val="C4D6EB"/>
              </a:gs>
              <a:gs pos="100000">
                <a:schemeClr val="bg1"/>
              </a:gs>
            </a:gsLst>
            <a:lin ang="0" scaled="1"/>
          </a:gradFill>
          <a:ln w="9525">
            <a:noFill/>
            <a:miter lim="800000"/>
            <a:headEnd/>
            <a:tailEnd/>
          </a:ln>
        </p:spPr>
        <p:txBody>
          <a:bodyPr lIns="80039" tIns="40022" rIns="80039" bIns="40022" anchor="ctr"/>
          <a:lstStyle/>
          <a:p>
            <a:pPr algn="ctr"/>
            <a:endParaRPr lang="ru-RU" sz="1400" b="1" i="1" dirty="0">
              <a:solidFill>
                <a:schemeClr val="tx2">
                  <a:lumMod val="50000"/>
                </a:schemeClr>
              </a:solidFill>
              <a:latin typeface="+mn-lt"/>
            </a:endParaRPr>
          </a:p>
        </p:txBody>
      </p:sp>
      <p:sp>
        <p:nvSpPr>
          <p:cNvPr id="19" name="TextBox 18"/>
          <p:cNvSpPr txBox="1"/>
          <p:nvPr/>
        </p:nvSpPr>
        <p:spPr>
          <a:xfrm>
            <a:off x="1691680" y="980728"/>
            <a:ext cx="7452320" cy="954107"/>
          </a:xfrm>
          <a:prstGeom prst="rect">
            <a:avLst/>
          </a:prstGeom>
          <a:noFill/>
        </p:spPr>
        <p:txBody>
          <a:bodyPr wrap="square" rtlCol="0">
            <a:spAutoFit/>
          </a:bodyPr>
          <a:lstStyle/>
          <a:p>
            <a:pPr algn="ctr"/>
            <a:r>
              <a:rPr lang="ru-RU" sz="2800" b="1" dirty="0" smtClean="0">
                <a:latin typeface="Times New Roman" panose="02020603050405020304" pitchFamily="18" charset="0"/>
                <a:cs typeface="Times New Roman" panose="02020603050405020304" pitchFamily="18" charset="0"/>
              </a:rPr>
              <a:t>Подготовлено Комитетом по финансам администрации города Урай</a:t>
            </a:r>
            <a:endParaRPr lang="ru-RU" sz="2800" b="1"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0" y="0"/>
            <a:ext cx="9144000" cy="246221"/>
          </a:xfrm>
          <a:prstGeom prst="rect">
            <a:avLst/>
          </a:prstGeom>
        </p:spPr>
        <p:txBody>
          <a:bodyPr wrap="square">
            <a:spAutoFit/>
          </a:bodyPr>
          <a:lstStyle/>
          <a:p>
            <a:pPr lvl="0" algn="r"/>
            <a:r>
              <a:rPr lang="ru-RU" sz="1000" b="1" dirty="0" smtClean="0">
                <a:solidFill>
                  <a:srgbClr val="0000FF"/>
                </a:solidFill>
                <a:latin typeface="Times New Roman" pitchFamily="18" charset="0"/>
                <a:ea typeface="Times New Roman" pitchFamily="18" charset="0"/>
                <a:cs typeface="Times New Roman" pitchFamily="18" charset="0"/>
              </a:rPr>
              <a:t>            </a:t>
            </a:r>
            <a:endParaRPr kumimoji="0" lang="ru-RU" sz="1000" b="0" i="0" u="none" strike="noStrike" cap="none" normalizeH="0" baseline="0" dirty="0" smtClean="0">
              <a:ln>
                <a:noFill/>
              </a:ln>
              <a:solidFill>
                <a:srgbClr val="0000CC"/>
              </a:solidFill>
              <a:effectLst/>
              <a:latin typeface="Times New Roman" pitchFamily="18" charset="0"/>
              <a:cs typeface="Times New Roman" pitchFamily="18" charset="0"/>
            </a:endParaRPr>
          </a:p>
        </p:txBody>
      </p:sp>
      <p:sp>
        <p:nvSpPr>
          <p:cNvPr id="3074" name="AutoShape 2" descr="http://www.uray.ru/images/files/7z-l.gif">
            <a:hlinkClick r:id="rId4"/>
          </p:cNvP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1835696" y="2204864"/>
            <a:ext cx="6912768" cy="738664"/>
          </a:xfrm>
          <a:prstGeom prst="rect">
            <a:avLst/>
          </a:prstGeom>
        </p:spPr>
        <p:txBody>
          <a:bodyPr wrap="square">
            <a:spAutoFit/>
          </a:bodyPr>
          <a:lstStyle/>
          <a:p>
            <a:pPr algn="ctr"/>
            <a:r>
              <a:rPr lang="ru-RU" sz="2400" b="1" dirty="0" smtClean="0">
                <a:latin typeface="Times New Roman" panose="02020603050405020304" pitchFamily="18" charset="0"/>
                <a:cs typeface="Times New Roman" panose="02020603050405020304" pitchFamily="18" charset="0"/>
              </a:rPr>
              <a:t>Адрес</a:t>
            </a:r>
            <a:r>
              <a:rPr lang="en-US" sz="2400" b="1" dirty="0" smtClean="0">
                <a:latin typeface="Times New Roman" panose="02020603050405020304" pitchFamily="18" charset="0"/>
                <a:cs typeface="Times New Roman" panose="02020603050405020304" pitchFamily="18" charset="0"/>
              </a:rPr>
              <a:t>:</a:t>
            </a:r>
            <a:r>
              <a:rPr lang="en-US" b="1"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микрорайон 2, дом 60, город Урай, Тюменская область, Ханты-Мансийский автономный округ – </a:t>
            </a:r>
            <a:r>
              <a:rPr lang="ru-RU" b="1" dirty="0" err="1" smtClean="0">
                <a:latin typeface="Times New Roman" panose="02020603050405020304" pitchFamily="18" charset="0"/>
                <a:cs typeface="Times New Roman" panose="02020603050405020304" pitchFamily="18" charset="0"/>
              </a:rPr>
              <a:t>Югра</a:t>
            </a:r>
            <a:r>
              <a:rPr lang="ru-RU" b="1" dirty="0" smtClean="0">
                <a:latin typeface="Times New Roman" panose="02020603050405020304" pitchFamily="18" charset="0"/>
                <a:cs typeface="Times New Roman" panose="02020603050405020304" pitchFamily="18" charset="0"/>
              </a:rPr>
              <a:t>, 628285</a:t>
            </a:r>
            <a:endParaRPr lang="ru-RU" b="1"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1835696" y="4797152"/>
            <a:ext cx="7200800" cy="646331"/>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Председатель комитета – Хусаинова Ирина Валериевна, тел.</a:t>
            </a:r>
            <a:r>
              <a:rPr lang="en-US" b="1" dirty="0" smtClean="0">
                <a:latin typeface="Times New Roman" panose="02020603050405020304" pitchFamily="18" charset="0"/>
                <a:cs typeface="Times New Roman" panose="02020603050405020304" pitchFamily="18" charset="0"/>
              </a:rPr>
              <a:t>:</a:t>
            </a:r>
            <a:r>
              <a:rPr lang="ru-RU" b="1" dirty="0" smtClean="0">
                <a:latin typeface="Times New Roman" panose="02020603050405020304" pitchFamily="18" charset="0"/>
                <a:cs typeface="Times New Roman" panose="02020603050405020304" pitchFamily="18" charset="0"/>
              </a:rPr>
              <a:t> (34676) 2-33-56 (доб.111)</a:t>
            </a:r>
            <a:endParaRPr lang="ru-RU" b="1"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2915816" y="3429000"/>
            <a:ext cx="4572000" cy="369332"/>
          </a:xfrm>
          <a:prstGeom prst="rect">
            <a:avLst/>
          </a:prstGeom>
        </p:spPr>
        <p:txBody>
          <a:bodyPr>
            <a:spAutoFit/>
          </a:bodyPr>
          <a:lstStyle/>
          <a:p>
            <a:pPr algn="ctr"/>
            <a:r>
              <a:rPr lang="en-US" b="1" dirty="0" smtClean="0">
                <a:latin typeface="Times New Roman" panose="02020603050405020304" pitchFamily="18" charset="0"/>
                <a:cs typeface="Times New Roman" panose="02020603050405020304" pitchFamily="18" charset="0"/>
              </a:rPr>
              <a:t>E-mail: comfin@uray.ru</a:t>
            </a:r>
            <a:endParaRPr lang="ru-RU"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835696" y="5661248"/>
            <a:ext cx="7200800" cy="1200329"/>
          </a:xfrm>
          <a:prstGeom prst="rect">
            <a:avLst/>
          </a:prstGeom>
        </p:spPr>
        <p:txBody>
          <a:bodyPr wrap="square">
            <a:spAutoFit/>
          </a:bodyPr>
          <a:lstStyle/>
          <a:p>
            <a:pPr algn="ctr"/>
            <a:r>
              <a:rPr lang="ru-RU" b="1" dirty="0" smtClean="0">
                <a:latin typeface="Times New Roman" panose="02020603050405020304" pitchFamily="18" charset="0"/>
                <a:cs typeface="Times New Roman" panose="02020603050405020304" pitchFamily="18" charset="0"/>
              </a:rPr>
              <a:t>Начальник бюджетного управления комитета по финансам –Зорина Лариса Васильевна , </a:t>
            </a:r>
            <a:r>
              <a:rPr lang="ru-RU" b="1" dirty="0">
                <a:latin typeface="Times New Roman" panose="02020603050405020304" pitchFamily="18" charset="0"/>
                <a:cs typeface="Times New Roman" panose="02020603050405020304" pitchFamily="18" charset="0"/>
              </a:rPr>
              <a:t>тел.</a:t>
            </a:r>
            <a:r>
              <a:rPr lang="en-US" b="1"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 (34676) </a:t>
            </a:r>
            <a:r>
              <a:rPr lang="ru-RU" b="1" dirty="0" smtClean="0">
                <a:latin typeface="Times New Roman" panose="02020603050405020304" pitchFamily="18" charset="0"/>
                <a:cs typeface="Times New Roman" panose="02020603050405020304" pitchFamily="18" charset="0"/>
              </a:rPr>
              <a:t>2-05-82</a:t>
            </a:r>
            <a:r>
              <a:rPr lang="en-US" b="1" dirty="0" smtClean="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доб.113)</a:t>
            </a:r>
          </a:p>
          <a:p>
            <a:pPr algn="ctr"/>
            <a:r>
              <a:rPr lang="en-US" b="1" dirty="0" smtClean="0">
                <a:latin typeface="Times New Roman" panose="02020603050405020304" pitchFamily="18" charset="0"/>
                <a:cs typeface="Times New Roman" panose="02020603050405020304" pitchFamily="18" charset="0"/>
              </a:rPr>
              <a:t>E-mail: ZorinaLV@uray.ru</a:t>
            </a:r>
            <a:endParaRPr lang="ru-RU" b="1" dirty="0" smtClean="0">
              <a:latin typeface="Times New Roman" panose="02020603050405020304" pitchFamily="18" charset="0"/>
              <a:cs typeface="Times New Roman" panose="02020603050405020304" pitchFamily="18" charset="0"/>
            </a:endParaRPr>
          </a:p>
          <a:p>
            <a:pPr algn="ct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11751265"/>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07503" y="1038776"/>
          <a:ext cx="9036497" cy="5775960"/>
        </p:xfrm>
        <a:graphic>
          <a:graphicData uri="http://schemas.openxmlformats.org/drawingml/2006/table">
            <a:tbl>
              <a:tblPr/>
              <a:tblGrid>
                <a:gridCol w="1377160"/>
                <a:gridCol w="2244592"/>
                <a:gridCol w="983685"/>
                <a:gridCol w="679637"/>
                <a:gridCol w="688580"/>
                <a:gridCol w="690817"/>
                <a:gridCol w="717643"/>
                <a:gridCol w="947917"/>
                <a:gridCol w="706466"/>
              </a:tblGrid>
              <a:tr h="0">
                <a:tc>
                  <a:txBody>
                    <a:bodyPr/>
                    <a:lstStyle/>
                    <a:p>
                      <a:pPr algn="ctr" fontAlgn="ctr"/>
                      <a:r>
                        <a:rPr lang="ru-RU" sz="900" b="0" i="0" u="none" strike="noStrike" dirty="0" smtClean="0">
                          <a:solidFill>
                            <a:srgbClr val="000000"/>
                          </a:solidFill>
                          <a:latin typeface="Times New Roman"/>
                        </a:rPr>
                        <a:t>1</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latin typeface="Times New Roman"/>
                        </a:rPr>
                        <a:t>2</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latin typeface="Times New Roman"/>
                        </a:rPr>
                        <a:t>3</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latin typeface="Times New Roman"/>
                        </a:rPr>
                        <a:t>4</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latin typeface="Times New Roman"/>
                        </a:rPr>
                        <a:t>5</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latin typeface="Times New Roman"/>
                        </a:rPr>
                        <a:t>6</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smtClean="0">
                          <a:solidFill>
                            <a:srgbClr val="000000"/>
                          </a:solidFill>
                          <a:latin typeface="Times New Roman"/>
                        </a:rPr>
                        <a:t>7</a:t>
                      </a:r>
                      <a:endParaRPr lang="ru-RU" sz="900" b="1"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latin typeface="Times New Roman"/>
                        </a:rPr>
                        <a:t>8</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latin typeface="Times New Roman"/>
                        </a:rPr>
                        <a:t>9</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59480">
                <a:tc>
                  <a:txBody>
                    <a:bodyPr/>
                    <a:lstStyle/>
                    <a:p>
                      <a:pPr algn="l" fontAlgn="ctr"/>
                      <a:r>
                        <a:rPr lang="ru-RU" sz="900" b="1" i="0" u="none" strike="noStrike" dirty="0">
                          <a:solidFill>
                            <a:srgbClr val="000000"/>
                          </a:solidFill>
                          <a:latin typeface="Times New Roman"/>
                        </a:rPr>
                        <a:t>000 1 13 00000 00 0000 000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1" i="0" u="none" strike="noStrike" dirty="0">
                          <a:solidFill>
                            <a:srgbClr val="000000"/>
                          </a:solidFill>
                          <a:latin typeface="Times New Roman"/>
                        </a:rPr>
                        <a:t>ДОХОДЫ ОТ ОКАЗАНИЯ ПЛАТНЫХ УСЛУГ (РАБОТ) И КОМПЕНСАЦИИ ЗАТРАТ  ГОСУДАРСТВА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1 615,0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+1 700,0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+154,9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+ 1 854,9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3 469,9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3242">
                <a:tc>
                  <a:txBody>
                    <a:bodyPr/>
                    <a:lstStyle/>
                    <a:p>
                      <a:pPr algn="l" fontAlgn="ctr"/>
                      <a:r>
                        <a:rPr lang="ru-RU" sz="900" b="0" i="0" u="none" strike="noStrike" dirty="0">
                          <a:solidFill>
                            <a:srgbClr val="000000"/>
                          </a:solidFill>
                          <a:latin typeface="Times New Roman"/>
                        </a:rPr>
                        <a:t>000 1 13 01000 00 0000 130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dirty="0">
                          <a:solidFill>
                            <a:srgbClr val="000000"/>
                          </a:solidFill>
                          <a:latin typeface="Times New Roman"/>
                        </a:rPr>
                        <a:t>Доходы от оказания платных услуг (работ)</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205,0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- 125,0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- 125,0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6991">
                <a:tc>
                  <a:txBody>
                    <a:bodyPr/>
                    <a:lstStyle/>
                    <a:p>
                      <a:pPr algn="l" fontAlgn="ctr"/>
                      <a:r>
                        <a:rPr lang="ru-RU" sz="900" b="0" i="0" u="none" strike="noStrike" dirty="0">
                          <a:solidFill>
                            <a:srgbClr val="000000"/>
                          </a:solidFill>
                          <a:latin typeface="Times New Roman"/>
                        </a:rPr>
                        <a:t>000 1 13 02000 00 0000 130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Доходы от компенсации затрат государства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1 410,0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+1 700,0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+279,9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+ 1 979,9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3 389,9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95226">
                <a:tc>
                  <a:txBody>
                    <a:bodyPr/>
                    <a:lstStyle/>
                    <a:p>
                      <a:pPr algn="l" fontAlgn="ctr"/>
                      <a:r>
                        <a:rPr lang="ru-RU" sz="900" b="1" i="0" u="none" strike="noStrike" dirty="0">
                          <a:solidFill>
                            <a:srgbClr val="000000"/>
                          </a:solidFill>
                          <a:latin typeface="Times New Roman"/>
                        </a:rPr>
                        <a:t>000 1 14 00000 00 0000 000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1" i="0" u="none" strike="noStrike">
                          <a:solidFill>
                            <a:srgbClr val="000000"/>
                          </a:solidFill>
                          <a:latin typeface="Times New Roman"/>
                        </a:rPr>
                        <a:t>ДОХОДЫ ОТ ПРОДАЖИ МАТЕРИАЛЬНЫХ И НЕМАТЕРИАЛЬНЫХ АКТИВОВ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27 941,8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+4 697,8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+ 4 697,8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32 639,6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94214">
                <a:tc>
                  <a:txBody>
                    <a:bodyPr/>
                    <a:lstStyle/>
                    <a:p>
                      <a:pPr algn="l" fontAlgn="ctr"/>
                      <a:r>
                        <a:rPr lang="ru-RU" sz="900" b="0" i="0" u="none" strike="noStrike" dirty="0">
                          <a:solidFill>
                            <a:srgbClr val="000000"/>
                          </a:solidFill>
                          <a:latin typeface="Times New Roman"/>
                        </a:rPr>
                        <a:t>000 1 14 02000 00 0000 000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Доходы от реализации имущества, находящегося в государственной и муниципальной собственности (за исключением движимого имущества бюджетных и автономных учреждений, а также имущества государственных и муниципальных унитарных предприятий, в том числе казенных)</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27 270,9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+2 717,9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+ 2 717,9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29 988,8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45182">
                <a:tc>
                  <a:txBody>
                    <a:bodyPr/>
                    <a:lstStyle/>
                    <a:p>
                      <a:pPr algn="l" fontAlgn="ctr"/>
                      <a:r>
                        <a:rPr lang="ru-RU" sz="900" b="0" i="0" u="none" strike="noStrike" dirty="0">
                          <a:solidFill>
                            <a:srgbClr val="000000"/>
                          </a:solidFill>
                          <a:latin typeface="Times New Roman"/>
                        </a:rPr>
                        <a:t>000 1 14 06000 00 0000 430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Доходы от продажи земельных участков , находящихся в государственной и муниципальной собственности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670,9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+ 1 979,9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+ 1 979,9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2 650,8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96788">
                <a:tc>
                  <a:txBody>
                    <a:bodyPr/>
                    <a:lstStyle/>
                    <a:p>
                      <a:pPr algn="l" fontAlgn="ctr"/>
                      <a:r>
                        <a:rPr lang="ru-RU" sz="900" b="1" i="0" u="none" strike="noStrike" dirty="0">
                          <a:solidFill>
                            <a:srgbClr val="000000"/>
                          </a:solidFill>
                          <a:latin typeface="Times New Roman"/>
                        </a:rPr>
                        <a:t>000 1 16 00000 00 0000 000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1" i="0" u="none" strike="noStrike">
                          <a:solidFill>
                            <a:srgbClr val="000000"/>
                          </a:solidFill>
                          <a:latin typeface="Times New Roman"/>
                        </a:rPr>
                        <a:t>ШТРАФЫ, САНКЦИИ, ВОЗМЕЩЕНИЕ УЩЕРБА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7 161,0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+3 316,8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+ 1 014,8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+ 4 331,6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11 492,6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1491">
                <a:tc>
                  <a:txBody>
                    <a:bodyPr/>
                    <a:lstStyle/>
                    <a:p>
                      <a:pPr algn="l" fontAlgn="ctr"/>
                      <a:r>
                        <a:rPr lang="ru-RU" sz="900" b="1" i="0" u="none" strike="noStrike" dirty="0">
                          <a:solidFill>
                            <a:srgbClr val="000000"/>
                          </a:solidFill>
                          <a:latin typeface="Times New Roman"/>
                        </a:rPr>
                        <a:t>000 1 17 00000 00 0000 000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1" i="0" u="none" strike="noStrike">
                          <a:solidFill>
                            <a:srgbClr val="000000"/>
                          </a:solidFill>
                          <a:latin typeface="Times New Roman"/>
                        </a:rPr>
                        <a:t>ПРОЧИЕ НЕНАЛОГОВЫЕ ДОХОДЫ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71491">
                <a:tc>
                  <a:txBody>
                    <a:bodyPr/>
                    <a:lstStyle/>
                    <a:p>
                      <a:pPr algn="l" fontAlgn="ctr"/>
                      <a:r>
                        <a:rPr lang="ru-RU" sz="900" b="0" i="0" u="none" strike="noStrike" dirty="0">
                          <a:solidFill>
                            <a:srgbClr val="000000"/>
                          </a:solidFill>
                          <a:latin typeface="Times New Roman"/>
                        </a:rPr>
                        <a:t>000 1 17 05000 00 0000 180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Прочие неналоговые доходы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+ 92,5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92,5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0493">
                <a:tc>
                  <a:txBody>
                    <a:bodyPr/>
                    <a:lstStyle/>
                    <a:p>
                      <a:pPr algn="l" fontAlgn="ctr"/>
                      <a:r>
                        <a:rPr lang="ru-RU" sz="900" b="1" i="0" u="none" strike="noStrike" dirty="0">
                          <a:solidFill>
                            <a:srgbClr val="000000"/>
                          </a:solidFill>
                          <a:latin typeface="Times New Roman"/>
                        </a:rPr>
                        <a:t>000 2 00 00000 00 0000 000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1" i="0" u="none" strike="noStrike" dirty="0">
                          <a:solidFill>
                            <a:srgbClr val="000000"/>
                          </a:solidFill>
                          <a:latin typeface="Times New Roman"/>
                        </a:rPr>
                        <a:t>БЕЗВОЗМЕЗДНЫЕ ПОСТУПЛЕНИЯ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1 988 716,7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+ 60 567,2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+213 976,8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+ 355 980,0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+ 630 524,0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- 8721,0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2 610 519,7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62230">
                <a:tc>
                  <a:txBody>
                    <a:bodyPr/>
                    <a:lstStyle/>
                    <a:p>
                      <a:pPr algn="l" fontAlgn="ctr"/>
                      <a:r>
                        <a:rPr lang="ru-RU" sz="900" b="0" i="0" u="none" strike="noStrike" dirty="0">
                          <a:solidFill>
                            <a:srgbClr val="000000"/>
                          </a:solidFill>
                          <a:latin typeface="Times New Roman"/>
                        </a:rPr>
                        <a:t>000 2 02 00000 00 0000 000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dirty="0">
                          <a:solidFill>
                            <a:srgbClr val="000000"/>
                          </a:solidFill>
                          <a:latin typeface="Times New Roman"/>
                        </a:rPr>
                        <a:t>Безвозмездные поступления от других бюджетов бюджетной системы Российской Федерации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1 988 716,7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+ 8 597,4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+213 877,4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+ 355 956,4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+ 578 431,2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- 8721,0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2 558 426,9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26484">
                <a:tc>
                  <a:txBody>
                    <a:bodyPr/>
                    <a:lstStyle/>
                    <a:p>
                      <a:pPr algn="l" fontAlgn="ctr"/>
                      <a:r>
                        <a:rPr lang="ru-RU" sz="900" b="0" i="0" u="none" strike="noStrike" dirty="0">
                          <a:solidFill>
                            <a:srgbClr val="000000"/>
                          </a:solidFill>
                          <a:latin typeface="Times New Roman"/>
                        </a:rPr>
                        <a:t>000 2 02 10000 00 0000 151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Дотации бюджетам бюджетной системы Российской Федерации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467 502,7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+10 000,0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+ 22 265,8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+ 32 265,8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499 768,5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9986">
                <a:tc>
                  <a:txBody>
                    <a:bodyPr/>
                    <a:lstStyle/>
                    <a:p>
                      <a:pPr algn="l" fontAlgn="ctr"/>
                      <a:r>
                        <a:rPr lang="ru-RU" sz="900" b="0" i="0" u="none" strike="noStrike" dirty="0">
                          <a:solidFill>
                            <a:srgbClr val="000000"/>
                          </a:solidFill>
                          <a:latin typeface="Times New Roman"/>
                        </a:rPr>
                        <a:t>000 2 02 20000 00 0000 151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Субсидии бюджетам бюджетной системы Российской Федерации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296 355,0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+700,5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+137 425,5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+ 315 685,8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+ 453 811,8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-5 672,1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744 494,7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15486">
                <a:tc>
                  <a:txBody>
                    <a:bodyPr/>
                    <a:lstStyle/>
                    <a:p>
                      <a:pPr algn="l" fontAlgn="ctr"/>
                      <a:r>
                        <a:rPr lang="ru-RU" sz="900" b="0" i="0" u="none" strike="noStrike" dirty="0">
                          <a:solidFill>
                            <a:srgbClr val="000000"/>
                          </a:solidFill>
                          <a:latin typeface="Times New Roman"/>
                        </a:rPr>
                        <a:t>000 2 02 30000 00 0000 151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Субвенции бюджетам бюджетной системы Российской Федерации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1 222 249,1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+3963,6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+31 043,3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+17 097,9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+ 52 104,8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-3 048,9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1 271 305,0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8742">
                <a:tc>
                  <a:txBody>
                    <a:bodyPr/>
                    <a:lstStyle/>
                    <a:p>
                      <a:pPr algn="l" fontAlgn="ctr"/>
                      <a:r>
                        <a:rPr lang="ru-RU" sz="900" b="0" i="0" u="none" strike="noStrike" dirty="0">
                          <a:solidFill>
                            <a:srgbClr val="000000"/>
                          </a:solidFill>
                          <a:latin typeface="Times New Roman"/>
                        </a:rPr>
                        <a:t>000 2 02 40000 00 0000 151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Иные межбюджетные трансферты</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2 609,9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+ 3 933,3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+ 35 408,6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+ 906,9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+ 40 248,8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42 858,7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Прямоугольник 4"/>
          <p:cNvSpPr/>
          <p:nvPr/>
        </p:nvSpPr>
        <p:spPr>
          <a:xfrm>
            <a:off x="107504" y="116632"/>
            <a:ext cx="8856984" cy="584775"/>
          </a:xfrm>
          <a:prstGeom prst="rect">
            <a:avLst/>
          </a:prstGeom>
        </p:spPr>
        <p:txBody>
          <a:bodyPr wrap="square">
            <a:spAutoFit/>
          </a:bodyPr>
          <a:lstStyle/>
          <a:p>
            <a:r>
              <a:rPr lang="ru-RU" sz="1600" b="1" i="1" dirty="0" smtClean="0">
                <a:latin typeface="Times New Roman" panose="02020603050405020304" pitchFamily="18" charset="0"/>
                <a:cs typeface="Times New Roman" panose="02020603050405020304" pitchFamily="18" charset="0"/>
              </a:rPr>
              <a:t>Информация о внесении изменений в решение Думы города Урай «О бюджете городского округа город Урай на 2018 год и на плановый период 2019 и 2020 годов» </a:t>
            </a:r>
            <a:endParaRPr lang="ru-RU" sz="1600" dirty="0"/>
          </a:p>
        </p:txBody>
      </p:sp>
      <p:sp>
        <p:nvSpPr>
          <p:cNvPr id="6" name="Прямоугольник 5"/>
          <p:cNvSpPr/>
          <p:nvPr/>
        </p:nvSpPr>
        <p:spPr>
          <a:xfrm>
            <a:off x="7452320" y="692696"/>
            <a:ext cx="1907704" cy="276999"/>
          </a:xfrm>
          <a:prstGeom prst="rect">
            <a:avLst/>
          </a:prstGeom>
        </p:spPr>
        <p:txBody>
          <a:bodyPr wrap="square">
            <a:spAutoFit/>
          </a:bodyPr>
          <a:lstStyle/>
          <a:p>
            <a:r>
              <a:rPr lang="ru-RU" sz="1200" b="1" i="1" dirty="0" smtClean="0">
                <a:latin typeface="Times New Roman" panose="02020603050405020304" pitchFamily="18" charset="0"/>
                <a:cs typeface="Times New Roman" panose="02020603050405020304" pitchFamily="18" charset="0"/>
              </a:rPr>
              <a:t>продолжение слайда</a:t>
            </a:r>
            <a:endParaRPr lang="ru-RU"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07503" y="1038776"/>
          <a:ext cx="9036497" cy="2880360"/>
        </p:xfrm>
        <a:graphic>
          <a:graphicData uri="http://schemas.openxmlformats.org/drawingml/2006/table">
            <a:tbl>
              <a:tblPr/>
              <a:tblGrid>
                <a:gridCol w="1377160"/>
                <a:gridCol w="2244592"/>
                <a:gridCol w="983685"/>
                <a:gridCol w="679637"/>
                <a:gridCol w="688580"/>
                <a:gridCol w="690817"/>
                <a:gridCol w="717643"/>
                <a:gridCol w="947917"/>
                <a:gridCol w="706466"/>
              </a:tblGrid>
              <a:tr h="0">
                <a:tc>
                  <a:txBody>
                    <a:bodyPr/>
                    <a:lstStyle/>
                    <a:p>
                      <a:pPr algn="ctr" fontAlgn="ctr"/>
                      <a:r>
                        <a:rPr lang="ru-RU" sz="900" b="0" i="0" u="none" strike="noStrike" dirty="0" smtClean="0">
                          <a:solidFill>
                            <a:srgbClr val="000000"/>
                          </a:solidFill>
                          <a:latin typeface="Times New Roman"/>
                        </a:rPr>
                        <a:t>1</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latin typeface="Times New Roman"/>
                        </a:rPr>
                        <a:t>2</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latin typeface="Times New Roman"/>
                        </a:rPr>
                        <a:t>3</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latin typeface="Times New Roman"/>
                        </a:rPr>
                        <a:t>4</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latin typeface="Times New Roman"/>
                        </a:rPr>
                        <a:t>5</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latin typeface="Times New Roman"/>
                        </a:rPr>
                        <a:t>6</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1" i="0" u="none" strike="noStrike" dirty="0" smtClean="0">
                          <a:solidFill>
                            <a:srgbClr val="000000"/>
                          </a:solidFill>
                          <a:latin typeface="Times New Roman"/>
                        </a:rPr>
                        <a:t>7</a:t>
                      </a:r>
                      <a:endParaRPr lang="ru-RU" sz="900" b="1"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latin typeface="Times New Roman"/>
                        </a:rPr>
                        <a:t>8</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900" b="0" i="0" u="none" strike="noStrike" dirty="0" smtClean="0">
                          <a:solidFill>
                            <a:srgbClr val="000000"/>
                          </a:solidFill>
                          <a:latin typeface="Times New Roman"/>
                        </a:rPr>
                        <a:t>9</a:t>
                      </a: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737">
                <a:tc>
                  <a:txBody>
                    <a:bodyPr/>
                    <a:lstStyle/>
                    <a:p>
                      <a:pPr algn="l" fontAlgn="ctr"/>
                      <a:r>
                        <a:rPr lang="ru-RU" sz="900" b="1" i="0" u="none" strike="noStrike" dirty="0">
                          <a:solidFill>
                            <a:srgbClr val="000000"/>
                          </a:solidFill>
                          <a:latin typeface="Times New Roman"/>
                        </a:rPr>
                        <a:t>000 2 07 00000 00 0000 180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1" i="0" u="none" strike="noStrike" dirty="0">
                          <a:solidFill>
                            <a:srgbClr val="000000"/>
                          </a:solidFill>
                          <a:latin typeface="Times New Roman"/>
                        </a:rPr>
                        <a:t>ПРОЧИЕ БЕЗВОЗМЕЗДНЫЕ ПОСТУПЛЕНИЯ</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+ 55 027,2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+99,4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+60,2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+ 55 186,8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55 186,8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01737">
                <a:tc>
                  <a:txBody>
                    <a:bodyPr/>
                    <a:lstStyle/>
                    <a:p>
                      <a:pPr algn="l" fontAlgn="ctr"/>
                      <a:r>
                        <a:rPr lang="ru-RU" sz="900" b="0" i="0" u="none" strike="noStrike" dirty="0">
                          <a:solidFill>
                            <a:srgbClr val="000000"/>
                          </a:solidFill>
                          <a:latin typeface="Times New Roman"/>
                        </a:rPr>
                        <a:t>000 2 07 04000 04 0000 180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dirty="0">
                          <a:solidFill>
                            <a:srgbClr val="000000"/>
                          </a:solidFill>
                          <a:latin typeface="Times New Roman"/>
                        </a:rPr>
                        <a:t>Прочие безвозмездные поступления в бюджеты городских округов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+ 55 027,2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+99,4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+60,2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+ 55 186,8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55 186,8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1970">
                <a:tc>
                  <a:txBody>
                    <a:bodyPr/>
                    <a:lstStyle/>
                    <a:p>
                      <a:pPr algn="l" fontAlgn="ctr"/>
                      <a:r>
                        <a:rPr lang="ru-RU" sz="900" b="1" i="0" u="none" strike="noStrike" dirty="0">
                          <a:solidFill>
                            <a:srgbClr val="000000"/>
                          </a:solidFill>
                          <a:latin typeface="Times New Roman"/>
                        </a:rPr>
                        <a:t>000 2 19 00000 00 0000 000</a:t>
                      </a:r>
                      <a:br>
                        <a:rPr lang="ru-RU" sz="900" b="1" i="0" u="none" strike="noStrike" dirty="0">
                          <a:solidFill>
                            <a:srgbClr val="000000"/>
                          </a:solidFill>
                          <a:latin typeface="Times New Roman"/>
                        </a:rPr>
                      </a:br>
                      <a:endParaRPr lang="ru-RU" sz="900" b="1"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1" i="0" u="none" strike="noStrike" dirty="0">
                          <a:solidFill>
                            <a:srgbClr val="000000"/>
                          </a:solidFill>
                          <a:latin typeface="Times New Roman"/>
                        </a:rPr>
                        <a:t>ВОЗВРАТ ОСТАТКОВ СУБСИДИЙ,  СУБВЕНЦИЙ  И ИНЫХ МЕЖБЮДЖЕТНЫХ  ТРАНСФЕРТОВ,  ИМЕЮЩИХ ЦЕЛЕВОЕ НАЗНАЧЕНИЕ, ПРОШЛЫХ ЛЕТ</a:t>
                      </a:r>
                      <a:br>
                        <a:rPr lang="ru-RU" sz="1000" b="1" i="0" u="none" strike="noStrike" dirty="0">
                          <a:solidFill>
                            <a:srgbClr val="000000"/>
                          </a:solidFill>
                          <a:latin typeface="Times New Roman"/>
                        </a:rPr>
                      </a:br>
                      <a:endParaRPr lang="ru-RU" sz="1000" b="1"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- 3057,4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-36,6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- 3094,0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-3 094,0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1970">
                <a:tc>
                  <a:txBody>
                    <a:bodyPr/>
                    <a:lstStyle/>
                    <a:p>
                      <a:pPr algn="l" fontAlgn="ctr"/>
                      <a:r>
                        <a:rPr lang="ru-RU" sz="900" b="0" i="0" u="none" strike="noStrike" dirty="0">
                          <a:solidFill>
                            <a:srgbClr val="000000"/>
                          </a:solidFill>
                          <a:latin typeface="Times New Roman"/>
                        </a:rPr>
                        <a:t>000   2 19 60010 04 0000 151</a:t>
                      </a:r>
                      <a:br>
                        <a:rPr lang="ru-RU" sz="900" b="0" i="0" u="none" strike="noStrike" dirty="0">
                          <a:solidFill>
                            <a:srgbClr val="000000"/>
                          </a:solidFill>
                          <a:latin typeface="Times New Roman"/>
                        </a:rPr>
                      </a:br>
                      <a:endParaRPr lang="ru-RU" sz="900" b="0" i="0" u="none" strike="noStrike" dirty="0">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ru-RU" sz="1000" b="0" i="0" u="none" strike="noStrike">
                          <a:solidFill>
                            <a:srgbClr val="000000"/>
                          </a:solidFill>
                          <a:latin typeface="Times New Roman"/>
                        </a:rPr>
                        <a:t>Возврат остатков субсидий,  субвенций  и иных межбюджетных  трансфертов,  имеющих целевое  назначение,  прошлых   лет   из  бюджетов городских округов</a:t>
                      </a:r>
                      <a:br>
                        <a:rPr lang="ru-RU" sz="1000" b="0" i="0" u="none" strike="noStrike">
                          <a:solidFill>
                            <a:srgbClr val="000000"/>
                          </a:solidFill>
                          <a:latin typeface="Times New Roman"/>
                        </a:rPr>
                      </a:br>
                      <a:endParaRPr lang="ru-RU" sz="1000" b="0" i="0" u="none" strike="noStrike">
                        <a:solidFill>
                          <a:srgbClr val="000000"/>
                        </a:solidFill>
                        <a:latin typeface="Times New Roman"/>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- 3057,4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-36,6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- 3094,0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0" i="0" u="none" strike="noStrike" dirty="0">
                          <a:solidFill>
                            <a:srgbClr val="000000"/>
                          </a:solidFill>
                          <a:latin typeface="Times New Roman"/>
                        </a:rPr>
                        <a:t>- 3094,0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68742">
                <a:tc gridSpan="2">
                  <a:txBody>
                    <a:bodyPr/>
                    <a:lstStyle/>
                    <a:p>
                      <a:pPr algn="l" fontAlgn="ctr"/>
                      <a:r>
                        <a:rPr lang="ru-RU" sz="1000" b="1" i="0" u="none" strike="noStrike">
                          <a:solidFill>
                            <a:srgbClr val="000000"/>
                          </a:solidFill>
                          <a:latin typeface="Times New Roman"/>
                        </a:rPr>
                        <a:t>ИТОГО ДОХОДОВ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ru-RU"/>
                    </a:p>
                  </a:txBody>
                  <a:tcPr/>
                </a:tc>
                <a:tc>
                  <a:txBody>
                    <a:bodyPr/>
                    <a:lstStyle/>
                    <a:p>
                      <a:pPr algn="ctr" fontAlgn="ctr"/>
                      <a:r>
                        <a:rPr lang="ru-RU" sz="1000" b="1" i="0" u="none" strike="noStrike">
                          <a:solidFill>
                            <a:srgbClr val="000000"/>
                          </a:solidFill>
                          <a:latin typeface="Times New Roman"/>
                        </a:rPr>
                        <a:t>2 714 807,1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+60 567,2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+239 135,7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+396 944,2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a:solidFill>
                            <a:srgbClr val="000000"/>
                          </a:solidFill>
                          <a:latin typeface="Times New Roman"/>
                        </a:rPr>
                        <a:t>+ 696 647,1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- 8721,0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ru-RU" sz="1000" b="1" i="0" u="none" strike="noStrike" dirty="0">
                          <a:solidFill>
                            <a:srgbClr val="000000"/>
                          </a:solidFill>
                          <a:latin typeface="Times New Roman"/>
                        </a:rPr>
                        <a:t>3 402 733,2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
        <p:nvSpPr>
          <p:cNvPr id="5" name="Прямоугольник 4"/>
          <p:cNvSpPr/>
          <p:nvPr/>
        </p:nvSpPr>
        <p:spPr>
          <a:xfrm>
            <a:off x="107504" y="116632"/>
            <a:ext cx="8856984" cy="584775"/>
          </a:xfrm>
          <a:prstGeom prst="rect">
            <a:avLst/>
          </a:prstGeom>
        </p:spPr>
        <p:txBody>
          <a:bodyPr wrap="square">
            <a:spAutoFit/>
          </a:bodyPr>
          <a:lstStyle/>
          <a:p>
            <a:r>
              <a:rPr lang="ru-RU" sz="1600" b="1" i="1" dirty="0" smtClean="0">
                <a:latin typeface="Times New Roman" panose="02020603050405020304" pitchFamily="18" charset="0"/>
                <a:cs typeface="Times New Roman" panose="02020603050405020304" pitchFamily="18" charset="0"/>
              </a:rPr>
              <a:t>Информация о внесении изменений в решение Думы города Урай «О бюджете городского округа город Урай на 2018 год и на плановый период 2019 и 2020 годов» </a:t>
            </a:r>
            <a:endParaRPr lang="ru-RU" sz="1600" dirty="0"/>
          </a:p>
        </p:txBody>
      </p:sp>
      <p:sp>
        <p:nvSpPr>
          <p:cNvPr id="6" name="Прямоугольник 5"/>
          <p:cNvSpPr/>
          <p:nvPr/>
        </p:nvSpPr>
        <p:spPr>
          <a:xfrm>
            <a:off x="7452320" y="692696"/>
            <a:ext cx="1907704" cy="276999"/>
          </a:xfrm>
          <a:prstGeom prst="rect">
            <a:avLst/>
          </a:prstGeom>
        </p:spPr>
        <p:txBody>
          <a:bodyPr wrap="square">
            <a:spAutoFit/>
          </a:bodyPr>
          <a:lstStyle/>
          <a:p>
            <a:r>
              <a:rPr lang="ru-RU" sz="1200" b="1" i="1" dirty="0" smtClean="0">
                <a:latin typeface="Times New Roman" panose="02020603050405020304" pitchFamily="18" charset="0"/>
                <a:cs typeface="Times New Roman" panose="02020603050405020304" pitchFamily="18" charset="0"/>
              </a:rPr>
              <a:t>продолжение слайда</a:t>
            </a:r>
            <a:endParaRPr lang="ru-RU" sz="12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Flow</Template>
  <TotalTime>16572</TotalTime>
  <Words>19949</Words>
  <Application>Microsoft Office PowerPoint</Application>
  <PresentationFormat>Экран (4:3)</PresentationFormat>
  <Paragraphs>4404</Paragraphs>
  <Slides>74</Slides>
  <Notes>24</Notes>
  <HiddenSlides>0</HiddenSlides>
  <MMClips>0</MMClips>
  <ScaleCrop>false</ScaleCrop>
  <HeadingPairs>
    <vt:vector size="4" baseType="variant">
      <vt:variant>
        <vt:lpstr>Тема</vt:lpstr>
      </vt:variant>
      <vt:variant>
        <vt:i4>1</vt:i4>
      </vt:variant>
      <vt:variant>
        <vt:lpstr>Заголовки слайдов</vt:lpstr>
      </vt:variant>
      <vt:variant>
        <vt:i4>74</vt:i4>
      </vt:variant>
    </vt:vector>
  </HeadingPairs>
  <TitlesOfParts>
    <vt:vector size="75" baseType="lpstr">
      <vt:lpstr>Поток</vt:lpstr>
      <vt:lpstr>Слайд 1</vt:lpstr>
      <vt:lpstr>Слайд 2</vt:lpstr>
      <vt:lpstr>Меры, направленные в 2018 году на увеличение доходов бюджета городского округа город Урай, повышение эффективности бюджетных расходов и сокращение долговой нагрузки (План мероприятий по росту доходов, оптимизации расходов бюджета и сокращению муниципального долга бюджета городского округа город Урай на 2018 год и на плановый период 2019 и 2020 годов, утвержденный постановлением администрации города Урай от 28.12.2017 №3909 «О мерах по реализации решения Думы города Урай от 26.12.2017№105  «О бюджете городского округа город Урай на 2018 год и на плановый период  2019 и 2020 годов»</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vector>
  </TitlesOfParts>
  <Company>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Ivan A. Gotsman</dc:creator>
  <cp:lastModifiedBy>Лариса Васильевна Зорина</cp:lastModifiedBy>
  <cp:revision>1824</cp:revision>
  <dcterms:created xsi:type="dcterms:W3CDTF">2011-03-01T09:21:01Z</dcterms:created>
  <dcterms:modified xsi:type="dcterms:W3CDTF">2019-05-28T12:51:23Z</dcterms:modified>
</cp:coreProperties>
</file>